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256" r:id="rId2"/>
    <p:sldId id="279" r:id="rId3"/>
    <p:sldId id="257" r:id="rId4"/>
    <p:sldId id="280" r:id="rId5"/>
    <p:sldId id="299" r:id="rId6"/>
    <p:sldId id="300" r:id="rId7"/>
    <p:sldId id="289" r:id="rId8"/>
    <p:sldId id="288" r:id="rId9"/>
    <p:sldId id="293" r:id="rId10"/>
    <p:sldId id="294" r:id="rId11"/>
    <p:sldId id="295" r:id="rId12"/>
    <p:sldId id="297" r:id="rId13"/>
    <p:sldId id="296" r:id="rId14"/>
    <p:sldId id="301" r:id="rId15"/>
    <p:sldId id="267" r:id="rId16"/>
    <p:sldId id="266" r:id="rId17"/>
    <p:sldId id="258" r:id="rId18"/>
    <p:sldId id="277" r:id="rId19"/>
    <p:sldId id="260" r:id="rId20"/>
    <p:sldId id="259" r:id="rId21"/>
    <p:sldId id="265" r:id="rId22"/>
    <p:sldId id="263" r:id="rId23"/>
    <p:sldId id="264" r:id="rId24"/>
    <p:sldId id="269" r:id="rId25"/>
    <p:sldId id="283" r:id="rId26"/>
    <p:sldId id="302" r:id="rId27"/>
    <p:sldId id="303" r:id="rId28"/>
    <p:sldId id="304" r:id="rId29"/>
    <p:sldId id="261" r:id="rId30"/>
    <p:sldId id="305" r:id="rId31"/>
    <p:sldId id="262" r:id="rId32"/>
    <p:sldId id="271" r:id="rId33"/>
    <p:sldId id="272" r:id="rId34"/>
    <p:sldId id="273" r:id="rId35"/>
    <p:sldId id="268" r:id="rId36"/>
    <p:sldId id="274" r:id="rId37"/>
    <p:sldId id="275" r:id="rId38"/>
    <p:sldId id="276" r:id="rId39"/>
    <p:sldId id="298" r:id="rId40"/>
    <p:sldId id="282" r:id="rId41"/>
    <p:sldId id="27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60"/>
  </p:normalViewPr>
  <p:slideViewPr>
    <p:cSldViewPr>
      <p:cViewPr>
        <p:scale>
          <a:sx n="77" d="100"/>
          <a:sy n="77" d="100"/>
        </p:scale>
        <p:origin x="-494" y="3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4506C-42F2-4EC5-B46F-504729631053}" type="datetimeFigureOut">
              <a:rPr lang="en-US" smtClean="0"/>
              <a:t>8/29/2015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0ACCC-BA14-4CB7-A9F3-9E6351EE1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89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All shells are to the same scale.</a:t>
            </a:r>
          </a:p>
          <a:p>
            <a:pPr marL="228600" indent="-228600">
              <a:buAutoNum type="arabicPeriod"/>
            </a:pPr>
            <a:r>
              <a:rPr lang="en-US" dirty="0" smtClean="0"/>
              <a:t>Individuals are not necessarily</a:t>
            </a:r>
            <a:r>
              <a:rPr lang="en-US" baseline="0" dirty="0" smtClean="0"/>
              <a:t> large adults.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Some species reach sizes somewhat larger than illustrated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0ACCC-BA14-4CB7-A9F3-9E6351EE1D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25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Lirae</a:t>
            </a:r>
            <a:r>
              <a:rPr lang="en-US" dirty="0" smtClean="0"/>
              <a:t> absent – replaced with transverse rows of bead-like bumps.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dirty="0" smtClean="0"/>
              <a:t>Teeth in alternating rows of a more-or-less conical basal and a flattened palatal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2.4-3.5 mm wide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is narrow and fairly deep</a:t>
            </a:r>
          </a:p>
          <a:p>
            <a:pPr marL="228600" indent="-228600">
              <a:buAutoNum type="arabicPeriod"/>
            </a:pPr>
            <a:r>
              <a:rPr lang="en-US" dirty="0" smtClean="0"/>
              <a:t>4.5-5.5 whorls in</a:t>
            </a:r>
            <a:r>
              <a:rPr lang="en-US" baseline="0" dirty="0" smtClean="0"/>
              <a:t> adults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Status is unranked in NC but rare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0ACCC-BA14-4CB7-A9F3-9E6351EE1D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08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Lirae</a:t>
            </a:r>
            <a:r>
              <a:rPr lang="en-US" dirty="0" smtClean="0"/>
              <a:t> present with fringes on most </a:t>
            </a:r>
            <a:r>
              <a:rPr lang="en-US" dirty="0" err="1" smtClean="0"/>
              <a:t>lirae</a:t>
            </a:r>
            <a:r>
              <a:rPr lang="en-US" dirty="0" smtClean="0"/>
              <a:t>.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dirty="0" smtClean="0"/>
              <a:t>Teeth in up to three pairs of a somewhat transverse basal and a flattened, blade-like palatal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Up to 4.9 mm wide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is wide and shallow (widest in group)</a:t>
            </a:r>
          </a:p>
          <a:p>
            <a:pPr marL="228600" indent="-228600">
              <a:buAutoNum type="arabicPeriod"/>
            </a:pPr>
            <a:r>
              <a:rPr lang="en-US" dirty="0" smtClean="0"/>
              <a:t>5-5.5 whorls in</a:t>
            </a:r>
            <a:r>
              <a:rPr lang="en-US" baseline="0" dirty="0" smtClean="0"/>
              <a:t> adults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Status is unranked in NC but recently found near the border in TN (Near threatened in TN)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0ACCC-BA14-4CB7-A9F3-9E6351EE1D5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Lirae</a:t>
            </a:r>
            <a:r>
              <a:rPr lang="en-US" dirty="0" smtClean="0"/>
              <a:t> absent , surface smooth and shiny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dirty="0" smtClean="0"/>
              <a:t>Teeth absent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2 - 2.5 mm wide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is very narrow and deep</a:t>
            </a:r>
          </a:p>
          <a:p>
            <a:pPr marL="228600" indent="-228600">
              <a:buAutoNum type="arabicPeriod"/>
            </a:pPr>
            <a:r>
              <a:rPr lang="en-US" dirty="0" smtClean="0"/>
              <a:t>3-4 whorls in</a:t>
            </a:r>
            <a:r>
              <a:rPr lang="en-US" baseline="0" dirty="0" smtClean="0"/>
              <a:t> adults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Status is unranked in NC but distribution essentially unknown (</a:t>
            </a:r>
            <a:r>
              <a:rPr lang="en-US" dirty="0" err="1" smtClean="0"/>
              <a:t>Watuaga</a:t>
            </a:r>
            <a:r>
              <a:rPr lang="en-US" dirty="0" smtClean="0"/>
              <a:t>, Burke, Stanly cos.)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0ACCC-BA14-4CB7-A9F3-9E6351EE1D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41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i="1" dirty="0" smtClean="0"/>
              <a:t>Lucilla </a:t>
            </a:r>
            <a:r>
              <a:rPr lang="en-US" i="1" dirty="0" err="1" smtClean="0"/>
              <a:t>singleyana</a:t>
            </a:r>
            <a:r>
              <a:rPr lang="en-US" i="1" dirty="0" smtClean="0"/>
              <a:t> </a:t>
            </a:r>
            <a:r>
              <a:rPr lang="en-US" dirty="0" smtClean="0"/>
              <a:t>is a bit larger and taller</a:t>
            </a:r>
          </a:p>
          <a:p>
            <a:r>
              <a:rPr lang="en-US" dirty="0" smtClean="0"/>
              <a:t>2. 4 whorls </a:t>
            </a:r>
          </a:p>
          <a:p>
            <a:r>
              <a:rPr lang="en-US" dirty="0" smtClean="0"/>
              <a:t>3. Microscopic lines usually present</a:t>
            </a:r>
          </a:p>
          <a:p>
            <a:r>
              <a:rPr lang="en-US" dirty="0" smtClean="0"/>
              <a:t>4. Umbilicus larger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0ACCC-BA14-4CB7-A9F3-9E6351EE1D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4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All </a:t>
            </a:r>
            <a:r>
              <a:rPr lang="en-US" dirty="0" err="1" smtClean="0"/>
              <a:t>lirae</a:t>
            </a:r>
            <a:r>
              <a:rPr lang="en-US" dirty="0" smtClean="0"/>
              <a:t> with fringes like H. </a:t>
            </a:r>
            <a:r>
              <a:rPr lang="en-US" dirty="0" err="1" smtClean="0"/>
              <a:t>multidens</a:t>
            </a:r>
            <a:r>
              <a:rPr lang="en-US" baseline="0" dirty="0" smtClean="0"/>
              <a:t> and H. </a:t>
            </a:r>
            <a:r>
              <a:rPr lang="en-US" baseline="0" dirty="0" err="1" smtClean="0"/>
              <a:t>hexodon</a:t>
            </a:r>
            <a:r>
              <a:rPr lang="en-US" baseline="0" dirty="0" smtClean="0"/>
              <a:t>; </a:t>
            </a:r>
            <a:r>
              <a:rPr lang="en-US" dirty="0" smtClean="0"/>
              <a:t>but</a:t>
            </a:r>
            <a:r>
              <a:rPr lang="en-US" baseline="0" dirty="0" smtClean="0"/>
              <a:t> alternate </a:t>
            </a:r>
            <a:r>
              <a:rPr lang="en-US" baseline="0" dirty="0" err="1" smtClean="0"/>
              <a:t>lirae</a:t>
            </a:r>
            <a:r>
              <a:rPr lang="en-US" baseline="0" dirty="0" smtClean="0"/>
              <a:t> with much longer fringes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Te</a:t>
            </a:r>
            <a:r>
              <a:rPr lang="en-US" dirty="0" smtClean="0"/>
              <a:t>eth absent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Up to 2.4 mm wide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is rather narrow and deep</a:t>
            </a:r>
          </a:p>
          <a:p>
            <a:pPr marL="228600" indent="-228600">
              <a:buAutoNum type="arabicPeriod"/>
            </a:pPr>
            <a:r>
              <a:rPr lang="en-US" dirty="0" smtClean="0"/>
              <a:t>Spire</a:t>
            </a:r>
            <a:r>
              <a:rPr lang="en-US" baseline="0" dirty="0" smtClean="0"/>
              <a:t> is depressed </a:t>
            </a:r>
          </a:p>
          <a:p>
            <a:pPr marL="228600" indent="-228600">
              <a:buAutoNum type="arabicPeriod"/>
            </a:pPr>
            <a:r>
              <a:rPr lang="en-US" dirty="0" smtClean="0"/>
              <a:t>Up to</a:t>
            </a:r>
            <a:r>
              <a:rPr lang="en-US" baseline="0" dirty="0" smtClean="0"/>
              <a:t> 4.75</a:t>
            </a:r>
            <a:r>
              <a:rPr lang="en-US" dirty="0" smtClean="0"/>
              <a:t> whorls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May be more widespread (Morrow Mountain,  Stanly, Gaston and Alexander Co., Wilkes? Virginia?              </a:t>
            </a:r>
          </a:p>
          <a:p>
            <a:pPr marL="228600" indent="-228600">
              <a:buAutoNum type="arabi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0ACCC-BA14-4CB7-A9F3-9E6351EE1D5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85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Lirae</a:t>
            </a:r>
            <a:r>
              <a:rPr lang="en-US" dirty="0" smtClean="0"/>
              <a:t> absent , surface smooth and shiny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dirty="0" smtClean="0"/>
              <a:t>Teeth absent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2 - 2.5 mm wide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is very narrow and deep</a:t>
            </a:r>
          </a:p>
          <a:p>
            <a:pPr marL="228600" indent="-228600">
              <a:buAutoNum type="arabicPeriod"/>
            </a:pPr>
            <a:r>
              <a:rPr lang="en-US" dirty="0" smtClean="0"/>
              <a:t>3-4 whorls in</a:t>
            </a:r>
            <a:r>
              <a:rPr lang="en-US" baseline="0" dirty="0" smtClean="0"/>
              <a:t> adults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Status is unranked in NC but distribution essentially unknown (</a:t>
            </a:r>
            <a:r>
              <a:rPr lang="en-US" dirty="0" err="1" smtClean="0"/>
              <a:t>Watuaga</a:t>
            </a:r>
            <a:r>
              <a:rPr lang="en-US" dirty="0" smtClean="0"/>
              <a:t>, Burke, Stanly Cos.)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0ACCC-BA14-4CB7-A9F3-9E6351EE1D5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48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Radial </a:t>
            </a:r>
            <a:r>
              <a:rPr lang="en-US" dirty="0" err="1" smtClean="0"/>
              <a:t>striae</a:t>
            </a:r>
            <a:r>
              <a:rPr lang="en-US" dirty="0" smtClean="0"/>
              <a:t> like in </a:t>
            </a:r>
            <a:r>
              <a:rPr lang="en-US" i="1" dirty="0" smtClean="0"/>
              <a:t>Discus may be present.</a:t>
            </a:r>
            <a:endParaRPr lang="en-US" i="0" dirty="0" smtClean="0"/>
          </a:p>
          <a:p>
            <a:pPr marL="228600" indent="-228600">
              <a:buAutoNum type="arabicPeriod"/>
            </a:pPr>
            <a:r>
              <a:rPr lang="en-US" dirty="0" smtClean="0"/>
              <a:t>Fringes considerably in size and shape and are easily lost during life or cleaning.</a:t>
            </a:r>
          </a:p>
          <a:p>
            <a:pPr marL="228600" indent="-228600">
              <a:buAutoNum type="arabicPeriod"/>
            </a:pPr>
            <a:r>
              <a:rPr lang="en-US" dirty="0" smtClean="0"/>
              <a:t>Beading is somewhat similar to that seen </a:t>
            </a:r>
            <a:r>
              <a:rPr lang="en-US" dirty="0" err="1" smtClean="0"/>
              <a:t>in</a:t>
            </a:r>
            <a:r>
              <a:rPr lang="en-US" i="1" dirty="0" err="1" smtClean="0"/>
              <a:t>Ventridens</a:t>
            </a:r>
            <a:r>
              <a:rPr lang="en-US" i="1" dirty="0" smtClean="0"/>
              <a:t> intertextus.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0ACCC-BA14-4CB7-A9F3-9E6351EE1D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33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Umbilicus is measured along the insertion of</a:t>
            </a:r>
            <a:r>
              <a:rPr lang="en-US" baseline="0" dirty="0" smtClean="0"/>
              <a:t> the last whorl from </a:t>
            </a:r>
            <a:r>
              <a:rPr lang="en-US" dirty="0" smtClean="0"/>
              <a:t>aperture</a:t>
            </a:r>
            <a:r>
              <a:rPr lang="en-US" baseline="0" dirty="0" smtClean="0"/>
              <a:t> across the axis of the shell.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Diameter is the maximum measurement across the shell.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0ACCC-BA14-4CB7-A9F3-9E6351EE1D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69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0ACCC-BA14-4CB7-A9F3-9E6351EE1D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0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Lirae</a:t>
            </a:r>
            <a:r>
              <a:rPr lang="en-US" dirty="0" smtClean="0"/>
              <a:t> conspicuous.</a:t>
            </a:r>
          </a:p>
          <a:p>
            <a:pPr marL="228600" indent="-228600">
              <a:buAutoNum type="arabicPeriod"/>
            </a:pPr>
            <a:r>
              <a:rPr lang="en-US" dirty="0" smtClean="0"/>
              <a:t>1-2 pairs of conical teeth in aperture; but may be deep inside</a:t>
            </a:r>
          </a:p>
          <a:p>
            <a:pPr marL="228600" indent="-228600">
              <a:buAutoNum type="arabicPeriod"/>
            </a:pPr>
            <a:r>
              <a:rPr lang="en-US" dirty="0" smtClean="0"/>
              <a:t>Width to 3.2 mm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</a:t>
            </a:r>
            <a:r>
              <a:rPr lang="en-US" baseline="0" dirty="0" smtClean="0"/>
              <a:t> </a:t>
            </a:r>
            <a:r>
              <a:rPr lang="en-US" baseline="0" dirty="0" smtClean="0"/>
              <a:t>moderately</a:t>
            </a:r>
            <a:r>
              <a:rPr lang="en-US" dirty="0" smtClean="0"/>
              <a:t> </a:t>
            </a:r>
            <a:r>
              <a:rPr lang="en-US" dirty="0" smtClean="0"/>
              <a:t>wide and deep</a:t>
            </a:r>
          </a:p>
          <a:p>
            <a:pPr marL="228600" indent="-228600">
              <a:buAutoNum type="arabicPeriod"/>
            </a:pPr>
            <a:r>
              <a:rPr lang="en-US" dirty="0" smtClean="0"/>
              <a:t>Whorls up to 4.5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0ACCC-BA14-4CB7-A9F3-9E6351EE1D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8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Lirae</a:t>
            </a:r>
            <a:r>
              <a:rPr lang="en-US" dirty="0" smtClean="0"/>
              <a:t> conspicuous</a:t>
            </a:r>
            <a:r>
              <a:rPr lang="en-US" baseline="0" dirty="0" smtClean="0"/>
              <a:t> with 6-8 enlarged with fluted projections, which may be lost</a:t>
            </a:r>
          </a:p>
          <a:p>
            <a:pPr marL="228600" indent="-228600">
              <a:buAutoNum type="arabicPeriod"/>
            </a:pPr>
            <a:r>
              <a:rPr lang="en-US" dirty="0" smtClean="0"/>
              <a:t>Up to 6 pairs of teeth in final whorl; but none may be visible in the aperture</a:t>
            </a:r>
          </a:p>
          <a:p>
            <a:pPr marL="228600" indent="-228600">
              <a:buAutoNum type="arabicPeriod"/>
            </a:pPr>
            <a:r>
              <a:rPr lang="en-US" dirty="0" smtClean="0"/>
              <a:t>Up</a:t>
            </a:r>
            <a:r>
              <a:rPr lang="en-US" baseline="0" dirty="0" smtClean="0"/>
              <a:t> to 5 mm wide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is wide and shallow</a:t>
            </a:r>
          </a:p>
          <a:p>
            <a:pPr marL="228600" indent="-228600">
              <a:buAutoNum type="arabicPeriod"/>
            </a:pPr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dirty="0" smtClean="0"/>
              <a:t>6-8 lines </a:t>
            </a:r>
            <a:r>
              <a:rPr lang="en-US" dirty="0" err="1" smtClean="0"/>
              <a:t>offluted</a:t>
            </a:r>
            <a:r>
              <a:rPr lang="en-US" dirty="0" smtClean="0"/>
              <a:t> projections may be inconspicuous in some populations</a:t>
            </a:r>
          </a:p>
          <a:p>
            <a:pPr marL="228600" indent="-228600">
              <a:buAutoNum type="arabicPeriod"/>
            </a:pPr>
            <a:r>
              <a:rPr lang="en-US" dirty="0" smtClean="0"/>
              <a:t>Status is G4, SC in NC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0ACCC-BA14-4CB7-A9F3-9E6351EE1D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7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Lirae</a:t>
            </a:r>
            <a:r>
              <a:rPr lang="en-US" dirty="0" smtClean="0"/>
              <a:t> conspicuous</a:t>
            </a:r>
            <a:r>
              <a:rPr lang="en-US" baseline="0" dirty="0" smtClean="0"/>
              <a:t> and fringed with three to five carrying elongate hair-like projections, which may be lost</a:t>
            </a:r>
          </a:p>
          <a:p>
            <a:pPr marL="228600" indent="-228600">
              <a:buAutoNum type="arabicPeriod"/>
            </a:pPr>
            <a:r>
              <a:rPr lang="en-US" dirty="0" smtClean="0"/>
              <a:t>One pair of conical teeth in final whorl; but none may be visible in the aperture</a:t>
            </a:r>
          </a:p>
          <a:p>
            <a:pPr marL="228600" indent="-228600">
              <a:buAutoNum type="arabicPeriod"/>
            </a:pPr>
            <a:r>
              <a:rPr lang="en-US" dirty="0" smtClean="0"/>
              <a:t>Up</a:t>
            </a:r>
            <a:r>
              <a:rPr lang="en-US" baseline="0" dirty="0" smtClean="0"/>
              <a:t> to 4.2 mm wide; but we have not seen any this large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is wide and shallow</a:t>
            </a:r>
          </a:p>
          <a:p>
            <a:pPr marL="228600" indent="-228600">
              <a:buAutoNum type="arabicPeriod"/>
            </a:pPr>
            <a:r>
              <a:rPr lang="en-US" dirty="0" smtClean="0"/>
              <a:t>Spire seems to be concave.</a:t>
            </a:r>
          </a:p>
          <a:p>
            <a:pPr marL="228600" indent="-228600">
              <a:buAutoNum type="arabicPeriod"/>
            </a:pPr>
            <a:r>
              <a:rPr lang="en-US" dirty="0" smtClean="0"/>
              <a:t>Projections may be lost in old or worn shells</a:t>
            </a:r>
          </a:p>
          <a:p>
            <a:pPr marL="228600" indent="-228600">
              <a:buAutoNum type="arabicPeriod"/>
            </a:pPr>
            <a:r>
              <a:rPr lang="en-US" dirty="0" smtClean="0"/>
              <a:t>Status is G1, SC in NC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0ACCC-BA14-4CB7-A9F3-9E6351EE1D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09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Lirae</a:t>
            </a:r>
            <a:r>
              <a:rPr lang="en-US" dirty="0" smtClean="0"/>
              <a:t> conspicuous</a:t>
            </a:r>
            <a:r>
              <a:rPr lang="en-US" baseline="0" dirty="0" smtClean="0"/>
              <a:t> (even on first whorl) but not enlarged</a:t>
            </a:r>
          </a:p>
          <a:p>
            <a:pPr marL="228600" indent="-228600">
              <a:buAutoNum type="arabicPeriod"/>
            </a:pPr>
            <a:r>
              <a:rPr lang="en-US" dirty="0" smtClean="0"/>
              <a:t>One pair of conical teeth in final whorl; but none may be visible in the aperture</a:t>
            </a:r>
          </a:p>
          <a:p>
            <a:pPr marL="228600" indent="-228600">
              <a:buAutoNum type="arabicPeriod"/>
            </a:pPr>
            <a:r>
              <a:rPr lang="en-US" dirty="0" smtClean="0"/>
              <a:t>Up</a:t>
            </a:r>
            <a:r>
              <a:rPr lang="en-US" baseline="0" dirty="0" smtClean="0"/>
              <a:t> to 3.66 mm wide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is wide and shallow</a:t>
            </a:r>
          </a:p>
          <a:p>
            <a:pPr marL="228600" indent="-228600">
              <a:buAutoNum type="arabicPeriod"/>
            </a:pPr>
            <a:r>
              <a:rPr lang="en-US" dirty="0" smtClean="0"/>
              <a:t>Up to 5.5 whorls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0ACCC-BA14-4CB7-A9F3-9E6351EE1D5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7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 smtClean="0"/>
              <a:t>Lirae</a:t>
            </a:r>
            <a:r>
              <a:rPr lang="en-US" dirty="0" smtClean="0"/>
              <a:t> present and carry a flattened fringe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dirty="0" smtClean="0"/>
              <a:t>Flattened teeth in triplets with a parietal lamella</a:t>
            </a:r>
          </a:p>
          <a:p>
            <a:pPr marL="228600" indent="-228600">
              <a:buAutoNum type="arabicPeriod"/>
            </a:pPr>
            <a:r>
              <a:rPr lang="en-US" dirty="0" smtClean="0"/>
              <a:t>Up</a:t>
            </a:r>
            <a:r>
              <a:rPr lang="en-US" baseline="0" dirty="0" smtClean="0"/>
              <a:t> to 4.75 mm wide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is moderately wide and deep</a:t>
            </a:r>
          </a:p>
          <a:p>
            <a:pPr marL="228600" indent="-228600">
              <a:buAutoNum type="arabicPeriod"/>
            </a:pPr>
            <a:r>
              <a:rPr lang="en-US" dirty="0" smtClean="0"/>
              <a:t>Status is unranked in NC , but rare – Chicago specimen illustrated.</a:t>
            </a:r>
          </a:p>
          <a:p>
            <a:pPr marL="228600" indent="-228600">
              <a:buAutoNum type="arabicPeriod"/>
            </a:pPr>
            <a:r>
              <a:rPr lang="en-US" dirty="0" smtClean="0"/>
              <a:t>Up to 4.5 whorls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0ACCC-BA14-4CB7-A9F3-9E6351EE1D5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38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5924-700F-443A-B6BA-29FDBEB39439}" type="datetimeFigureOut">
              <a:rPr lang="en-US" smtClean="0"/>
              <a:t>8/29/2015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F98A-D0F7-4C4C-A2C5-2ADE96C29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62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5924-700F-443A-B6BA-29FDBEB39439}" type="datetimeFigureOut">
              <a:rPr lang="en-US" smtClean="0"/>
              <a:t>8/29/2015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F98A-D0F7-4C4C-A2C5-2ADE96C29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9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5924-700F-443A-B6BA-29FDBEB39439}" type="datetimeFigureOut">
              <a:rPr lang="en-US" smtClean="0"/>
              <a:t>8/29/2015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F98A-D0F7-4C4C-A2C5-2ADE96C29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4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5924-700F-443A-B6BA-29FDBEB39439}" type="datetimeFigureOut">
              <a:rPr lang="en-US" smtClean="0"/>
              <a:t>8/29/2015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F98A-D0F7-4C4C-A2C5-2ADE96C29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25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5924-700F-443A-B6BA-29FDBEB39439}" type="datetimeFigureOut">
              <a:rPr lang="en-US" smtClean="0"/>
              <a:t>8/29/2015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F98A-D0F7-4C4C-A2C5-2ADE96C29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76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5924-700F-443A-B6BA-29FDBEB39439}" type="datetimeFigureOut">
              <a:rPr lang="en-US" smtClean="0"/>
              <a:t>8/29/2015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F98A-D0F7-4C4C-A2C5-2ADE96C29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10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5924-700F-443A-B6BA-29FDBEB39439}" type="datetimeFigureOut">
              <a:rPr lang="en-US" smtClean="0"/>
              <a:t>8/29/2015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F98A-D0F7-4C4C-A2C5-2ADE96C29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84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5924-700F-443A-B6BA-29FDBEB39439}" type="datetimeFigureOut">
              <a:rPr lang="en-US" smtClean="0"/>
              <a:t>8/29/2015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F98A-D0F7-4C4C-A2C5-2ADE96C29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50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5924-700F-443A-B6BA-29FDBEB39439}" type="datetimeFigureOut">
              <a:rPr lang="en-US" smtClean="0"/>
              <a:t>8/29/2015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F98A-D0F7-4C4C-A2C5-2ADE96C29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01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5924-700F-443A-B6BA-29FDBEB39439}" type="datetimeFigureOut">
              <a:rPr lang="en-US" smtClean="0"/>
              <a:t>8/29/2015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F98A-D0F7-4C4C-A2C5-2ADE96C29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70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85924-700F-443A-B6BA-29FDBEB39439}" type="datetimeFigureOut">
              <a:rPr lang="en-US" smtClean="0"/>
              <a:t>8/29/2015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BF98A-D0F7-4C4C-A2C5-2ADE96C29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1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85924-700F-443A-B6BA-29FDBEB39439}" type="datetimeFigureOut">
              <a:rPr lang="en-US" smtClean="0"/>
              <a:t>8/29/2015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BF98A-D0F7-4C4C-A2C5-2ADE96C29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76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gif"/><Relationship Id="rId11" Type="http://schemas.openxmlformats.org/officeDocument/2006/relationships/image" Target="../media/image20.jpeg"/><Relationship Id="rId5" Type="http://schemas.openxmlformats.org/officeDocument/2006/relationships/image" Target="../media/image14.gif"/><Relationship Id="rId10" Type="http://schemas.openxmlformats.org/officeDocument/2006/relationships/image" Target="../media/image19.jpeg"/><Relationship Id="rId4" Type="http://schemas.openxmlformats.org/officeDocument/2006/relationships/image" Target="../media/image13.gif"/><Relationship Id="rId9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1.jpeg"/><Relationship Id="rId4" Type="http://schemas.openxmlformats.org/officeDocument/2006/relationships/image" Target="../media/image3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tiff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North Carolina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Rare and Rarer Still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Amy and Wayne Van Devender</a:t>
            </a:r>
          </a:p>
          <a:p>
            <a:r>
              <a:rPr lang="en-US" dirty="0" smtClean="0"/>
              <a:t>AMU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5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9"/>
    </mc:Choice>
    <mc:Fallback xmlns="">
      <p:transition spd="slow" advTm="2568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Internal lamellae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3807023"/>
            <a:ext cx="2895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transverse blades: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multidens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400" y="6550223"/>
            <a:ext cx="5106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Conic basal and vertical palatal: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saludensis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hexodon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3935" y="3654623"/>
            <a:ext cx="2959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Pair of cones: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notius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parallelus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50223"/>
            <a:ext cx="3634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None visible: many individuals of most species 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:\Seagate Backup\Wayne internal\My Pictures\Snails Photo Gallery\Helicodiscidae\multidens\TN Carter Co\Helicodiscus multiidens TN Carter Co 4 2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668710"/>
            <a:ext cx="2362200" cy="310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Seagate Backup\Wayne internal\My Pictures\Snails Photo Gallery\Helicodiscidae\notius\NC Stanly Co\composite workfiles\Helicodiscus notius NC Stanly Co MMSP ASV 2008-40 1 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7" t="11000" r="4658" b="17092"/>
          <a:stretch/>
        </p:blipFill>
        <p:spPr bwMode="auto">
          <a:xfrm>
            <a:off x="5334000" y="757419"/>
            <a:ext cx="2646947" cy="289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Seagate Backup\Wayne internal\My Pictures\Snails Photo Gallery\Helicodiscidae\notius\NC Watauga Co\Helicodiscus notius cf NC Watauga Co ASV 2014-29 C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1" t="3299"/>
          <a:stretch/>
        </p:blipFill>
        <p:spPr bwMode="auto">
          <a:xfrm>
            <a:off x="304799" y="4236970"/>
            <a:ext cx="2209801" cy="230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Seagate Backup\Wayne internal\My Pictures\Snails Photo Gallery\Helicodiscidae\hexodon\Helicodiscus hexodon TN Bledsoe Co ASV 2015-118 1 C 3e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1" t="5886"/>
          <a:stretch/>
        </p:blipFill>
        <p:spPr bwMode="auto">
          <a:xfrm>
            <a:off x="4380271" y="3974381"/>
            <a:ext cx="2156317" cy="257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16"/>
    </mc:Choice>
    <mc:Fallback xmlns="">
      <p:transition spd="slow" advTm="8391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Size</a:t>
            </a:r>
          </a:p>
          <a:p>
            <a:r>
              <a:rPr lang="en-US" dirty="0" smtClean="0"/>
              <a:t># whorls</a:t>
            </a:r>
          </a:p>
          <a:p>
            <a:r>
              <a:rPr lang="en-US" dirty="0" err="1" smtClean="0"/>
              <a:t>Microsculpture</a:t>
            </a:r>
            <a:r>
              <a:rPr lang="en-US" dirty="0" smtClean="0"/>
              <a:t> of shell</a:t>
            </a:r>
          </a:p>
          <a:p>
            <a:r>
              <a:rPr lang="en-US" dirty="0" smtClean="0"/>
              <a:t>Teeth - # and placement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Size of umbilicus</a:t>
            </a:r>
          </a:p>
          <a:p>
            <a:r>
              <a:rPr lang="en-US" dirty="0" smtClean="0"/>
              <a:t>Habitat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90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5"/>
    </mc:Choice>
    <mc:Fallback xmlns="">
      <p:transition spd="slow" advTm="183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Umbilicus size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61712" y="6550223"/>
            <a:ext cx="5106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U/D =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0.47 :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hexodon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50223"/>
            <a:ext cx="245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Narrow U/D = 0.31: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 scintilla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G:\Seagate Backup\Wayne internal\My Pictures\Snails Photo Gallery\Helicodiscidae\inermis\TN Grundy Co\Helicodiscus inermis TN Grundy Co FMNH 240312 1 (4)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199"/>
            <a:ext cx="4191000" cy="373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Seagate Backup\Wayne internal\My Pictures\Snails Photo Gallery\Helicodiscidae\hexodon\stacks\Helicodiscus hexodon TN Bledsoe Co topotypes 1 B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67" y="838200"/>
            <a:ext cx="4214172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595309" y="2389183"/>
            <a:ext cx="1066800" cy="2948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019800" y="2241755"/>
            <a:ext cx="1600200" cy="7300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79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64"/>
    </mc:Choice>
    <mc:Fallback xmlns="">
      <p:transition spd="slow" advTm="3366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Size</a:t>
            </a:r>
          </a:p>
          <a:p>
            <a:r>
              <a:rPr lang="en-US" dirty="0" smtClean="0"/>
              <a:t># whorls</a:t>
            </a:r>
          </a:p>
          <a:p>
            <a:r>
              <a:rPr lang="en-US" dirty="0" err="1" smtClean="0"/>
              <a:t>Microsculpture</a:t>
            </a:r>
            <a:r>
              <a:rPr lang="en-US" dirty="0" smtClean="0"/>
              <a:t> of shell</a:t>
            </a:r>
          </a:p>
          <a:p>
            <a:r>
              <a:rPr lang="en-US" dirty="0" smtClean="0"/>
              <a:t>Teeth - # and placement</a:t>
            </a:r>
          </a:p>
          <a:p>
            <a:r>
              <a:rPr lang="en-US" dirty="0" smtClean="0"/>
              <a:t>Size of umbilicus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Habitat/distribution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90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4"/>
    </mc:Choice>
    <mc:Fallback xmlns="">
      <p:transition spd="slow" advTm="325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of NC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Helicodiscidae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:\Seagate Backup\Amy Files - old\Work Files\NC Maps\Helicodiscus bonamicus Hubricht, 1978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40260"/>
            <a:ext cx="2917750" cy="18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Seagate Backup\Amy Files - old\Work Files\NC Maps\Helicodiscus notius notius Hubricht, 196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92716"/>
            <a:ext cx="2883569" cy="18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Seagate Backup\Amy Files - old\Work Files\NC Maps\Helicodiscus parallelus (Say, 1817)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31" y="3092716"/>
            <a:ext cx="2883569" cy="186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Seagate Backup\Amy Files - old\Work Files\NC Maps\Helicodiscus triodus Hubricht, 1958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50" y="940260"/>
            <a:ext cx="2917750" cy="18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Seagate Backup\Amy Files - old\Work Files\NC Maps\Helicodiscus fimbriatus Wetherby, 188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892" y="952950"/>
            <a:ext cx="2870708" cy="185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81" y="2991393"/>
            <a:ext cx="2819156" cy="1993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974" y="5249426"/>
            <a:ext cx="1231111" cy="1435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3" y="5057761"/>
            <a:ext cx="2346377" cy="1652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799" y="5057761"/>
            <a:ext cx="1423667" cy="165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16"/>
    </mc:Choice>
    <mc:Fallback xmlns="">
      <p:transition spd="slow" advTm="7011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parallelus</a:t>
            </a:r>
            <a:endParaRPr lang="en-US" dirty="0"/>
          </a:p>
        </p:txBody>
      </p:sp>
      <p:pic>
        <p:nvPicPr>
          <p:cNvPr id="14338" name="Picture 2" descr="G:\Seagate Backup\Wayne internal\My Pictures\Snails Photo Gallery\Helicodiscidae\parallelus\NC Craven Co\Helicodiscus paralellus NC Craven Co Havelock composite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9"/>
          <a:stretch/>
        </p:blipFill>
        <p:spPr bwMode="auto">
          <a:xfrm>
            <a:off x="304800" y="762000"/>
            <a:ext cx="8571114" cy="575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3600" y="6519446"/>
            <a:ext cx="3155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NC: Craven Co.: Havelock: 2010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474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7"/>
    </mc:Choice>
    <mc:Fallback xmlns="">
      <p:transition spd="slow" advTm="4550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fimbriatus</a:t>
            </a:r>
            <a:endParaRPr lang="en-US" dirty="0"/>
          </a:p>
        </p:txBody>
      </p:sp>
      <p:pic>
        <p:nvPicPr>
          <p:cNvPr id="11266" name="Picture 2" descr="G:\Seagate Backup\Wayne internal\My Pictures\Snails Photo Gallery\Helicodiscidae\fimbriatus\TN Polk Co\Helicodiscus fimbriatus TN Ocoee Gorge composite 1a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6"/>
          <a:stretch/>
        </p:blipFill>
        <p:spPr bwMode="auto">
          <a:xfrm>
            <a:off x="1113449" y="784003"/>
            <a:ext cx="6735151" cy="587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07558" y="6488668"/>
            <a:ext cx="1184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TN: Polk Co.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474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66"/>
    </mc:Choice>
    <mc:Fallback xmlns="">
      <p:transition spd="slow" advTm="6186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bonamicus</a:t>
            </a:r>
            <a:endParaRPr lang="en-US" dirty="0"/>
          </a:p>
        </p:txBody>
      </p:sp>
      <p:pic>
        <p:nvPicPr>
          <p:cNvPr id="1028" name="Picture 4" descr="G:\Seagate Backup\Wayne internal\My Pictures\Snails Photo Gallery\Helicodiscidae\bonamicus\NC Macon Co\Helicodiscus bonamicus 4mm NC Macon Co Handpole Branch 11 V 2010 _7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199"/>
            <a:ext cx="3679776" cy="297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Seagate Backup\Wayne internal\My Pictures\Snails Photo Gallery\Helicodiscidae\bonamicus\NC Macon Co\Helicodiscus bonamicus NC Macon Co 2010 2 1e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4089600" cy="297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Seagate Backup\Wayne internal\My Pictures\Snails Photo Gallery\Helicodiscidae\bonamicus\NC Macon Co\Helicodiscus bonamicus NC Macon Co 2010 2 10e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3962400"/>
            <a:ext cx="4089600" cy="224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Seagate Backup\Wayne internal\My Pictures\Snails Photo Gallery\Helicodiscidae\bonamicus\NC Macon Co\Helicodiscus bonamicus 4mm NC Macon Co Handpole Branch 11 V 2010 _2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2" y="3886200"/>
            <a:ext cx="3674963" cy="270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6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76"/>
    </mc:Choice>
    <mc:Fallback xmlns="">
      <p:transition spd="slow" advTm="6237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notius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10201" y="6443246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NC: Gaston Co.: ASV 2007-145 </a:t>
            </a:r>
            <a:endParaRPr lang="en-US" sz="1600" dirty="0"/>
          </a:p>
        </p:txBody>
      </p:sp>
      <p:pic>
        <p:nvPicPr>
          <p:cNvPr id="18435" name="Picture 3" descr="G:\Seagate Backup\Wayne internal\My Pictures\Snails Photo Gallery\Helicodiscidae\notius\NC Gaston Co\Helicodiscus notius NC Gaston Co ASV 2007-145 composite 1a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1"/>
          <a:stretch/>
        </p:blipFill>
        <p:spPr bwMode="auto">
          <a:xfrm>
            <a:off x="201617" y="762000"/>
            <a:ext cx="874597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46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0"/>
    </mc:Choice>
    <mc:Fallback xmlns="">
      <p:transition spd="slow" advTm="1196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multidens</a:t>
            </a:r>
            <a:endParaRPr lang="en-US" dirty="0"/>
          </a:p>
        </p:txBody>
      </p:sp>
      <p:pic>
        <p:nvPicPr>
          <p:cNvPr id="3074" name="Picture 2" descr="G:\Seagate Backup\Wayne internal\My Pictures\Snails Photo Gallery\Helicodiscidae\multidens\NC Madison Co\Helicodiscus multidens NC Madison Co FMNH 285049 composite 1b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7"/>
          <a:stretch/>
        </p:blipFill>
        <p:spPr bwMode="auto">
          <a:xfrm>
            <a:off x="380999" y="762000"/>
            <a:ext cx="8250829" cy="566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14249" y="6477000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NC: Madison Co.: FMNH 285049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4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76"/>
    </mc:Choice>
    <mc:Fallback xmlns="">
      <p:transition spd="slow" advTm="5617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little history </a:t>
            </a:r>
            <a:r>
              <a:rPr lang="en-US" sz="3200" dirty="0" smtClean="0"/>
              <a:t>…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4830763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Pilsbry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(1948) listed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species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Helicodiscinae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amily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Endodontidae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species of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Clappiella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Zonitidae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a new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Polygridae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tentatively called a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Two species were then known from North Carolina.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(1975) placed the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Polygrya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with the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helicodiscids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Polygyriscus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virginianus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Then in 1984  he reviewed the  characteristics of Family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Helicodiscidae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Hubricht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(1985) lists 22 species in the family from the eastern U.S. and 4 species from NC.  He described ten species.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9 (or 10) species of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Lucilla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known in or adjacent to North Carolina. 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91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20"/>
    </mc:Choice>
    <mc:Fallback xmlns="">
      <p:transition spd="slow" advTm="6852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saludensis</a:t>
            </a:r>
            <a:endParaRPr lang="en-US" dirty="0"/>
          </a:p>
        </p:txBody>
      </p:sp>
      <p:pic>
        <p:nvPicPr>
          <p:cNvPr id="2050" name="Picture 2" descr="G:\Seagate Backup\Wayne internal\My Pictures\Snails Photo Gallery\Helicodiscidae\saludensis\Helicodiscus saludensis NC Burke Co A 7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11" y="1023486"/>
            <a:ext cx="333227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Seagate Backup\Wayne internal\My Pictures\Snails Photo Gallery\Helicodiscidae\saludensis\Helicodiscus saludensis NC Burke Co A (3)e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57" y="3657600"/>
            <a:ext cx="3319443" cy="310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Seagate Backup\Wayne internal\My Pictures\Snails Photo Gallery\Helicodiscidae\saludensis\Helicodiscus saludensis 2 NC Burke Co.8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4" t="28333" r="28105" b="29615"/>
          <a:stretch/>
        </p:blipFill>
        <p:spPr bwMode="auto">
          <a:xfrm>
            <a:off x="4953000" y="922747"/>
            <a:ext cx="3733800" cy="265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Seagate Backup\Wayne internal\My Pictures\Snails Photo Gallery\Helicodiscidae\saludensis\Helicodiscus saludensis NC Burke Co A (2)e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80879"/>
            <a:ext cx="3298385" cy="310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4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10"/>
    </mc:Choice>
    <mc:Fallback xmlns="">
      <p:transition spd="slow" advTm="4101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hexodon</a:t>
            </a:r>
            <a:endParaRPr lang="en-US" dirty="0"/>
          </a:p>
        </p:txBody>
      </p:sp>
      <p:pic>
        <p:nvPicPr>
          <p:cNvPr id="10242" name="Picture 2" descr="G:\Seagate Backup\Wayne internal\My Pictures\Snails Photo Gallery\Helicodiscidae\hexodon\Helicodiscus hexodon TN Bledsoe Co ASV 2015-118 composite 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4" b="7334"/>
          <a:stretch/>
        </p:blipFill>
        <p:spPr bwMode="auto">
          <a:xfrm>
            <a:off x="355728" y="838200"/>
            <a:ext cx="8415668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1600" y="6477000"/>
            <a:ext cx="3731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TN: Bledsoe Co.: ASV 2015-118: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topotype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4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66"/>
    </mc:Choice>
    <mc:Fallback xmlns="">
      <p:transition spd="slow" advTm="7816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Lucilla scintilla</a:t>
            </a:r>
            <a:endParaRPr lang="en-US" dirty="0"/>
          </a:p>
        </p:txBody>
      </p:sp>
      <p:pic>
        <p:nvPicPr>
          <p:cNvPr id="6146" name="Picture 2" descr="G:\Seagate Backup\Wayne internal\My Pictures\Snails Photo Gallery\Helicodiscidae\inermis\NC Stanly Co\Lucilla inermis cf NC Stanly Co MMSP XI 2013 ASV 2013-148 2 composi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/>
          <a:stretch/>
        </p:blipFill>
        <p:spPr bwMode="auto">
          <a:xfrm>
            <a:off x="533400" y="860594"/>
            <a:ext cx="8001000" cy="546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14249" y="6477000"/>
            <a:ext cx="2877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NC: Stanley Co.: ASV 2013-148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4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82"/>
    </mc:Choice>
    <mc:Fallback xmlns="">
      <p:transition spd="slow" advTm="5308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077200" cy="990600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Lucilla scintilla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Lucilla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singleyanus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G:\Seagate Backup\Wayne internal\My Pictures\Snails Photo Gallery\Helicodiscidae\inermis\TN Grundy Co\Helicodiscus inermis an Helicodiscus singleyanus composit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3" b="58495"/>
          <a:stretch/>
        </p:blipFill>
        <p:spPr bwMode="auto">
          <a:xfrm>
            <a:off x="228599" y="1511166"/>
            <a:ext cx="6577711" cy="213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62800" y="2971800"/>
            <a:ext cx="1758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Lucilla scintilla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TN: Grundy Co.: FMNH 240312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G:\Seagate Backup\Wayne internal\My Pictures\Snails Photo Gallery\Helicodiscidae\inermis\TN Grundy Co\Helicodiscus inermis an Helicodiscus singleyanus composit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t="55900" r="-187" b="-5900"/>
          <a:stretch/>
        </p:blipFill>
        <p:spPr bwMode="auto">
          <a:xfrm>
            <a:off x="228600" y="3824057"/>
            <a:ext cx="6553172" cy="326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62800" y="57912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Lucilla </a:t>
            </a:r>
            <a:r>
              <a:rPr lang="en-US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singleyana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OK: Haskell Co.: FMNH 2392112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4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06"/>
    </mc:Choice>
    <mc:Fallback xmlns="">
      <p:transition spd="slow" advTm="3470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ov.</a:t>
            </a:r>
            <a:endParaRPr lang="en-US" dirty="0"/>
          </a:p>
        </p:txBody>
      </p:sp>
      <p:pic>
        <p:nvPicPr>
          <p:cNvPr id="19458" name="Picture 2" descr="G:\Seagate Backup\Wayne internal\My Pictures\Snails Photo Gallery\Helicodiscidae\species\NC Stanley Co\Helicodiscus sp nov NC Stanly Co MMSP 14 III 2013 composite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2" b="5063"/>
          <a:stretch/>
        </p:blipFill>
        <p:spPr bwMode="auto">
          <a:xfrm>
            <a:off x="952814" y="914400"/>
            <a:ext cx="5828285" cy="194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G:\Seagate Backup\Wayne internal\My Pictures\Snails Photo Gallery\Helicodiscidae\species\NC Stanley Co\Helicodiscus fringed NC Stanly Co MMSP 30 XI 2013 composit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b="6060"/>
          <a:stretch/>
        </p:blipFill>
        <p:spPr bwMode="auto">
          <a:xfrm>
            <a:off x="961638" y="2779743"/>
            <a:ext cx="5820162" cy="209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43800" y="3962400"/>
            <a:ext cx="1537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NC: Stanly Co.: 30 XI 2013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696200" y="2057400"/>
            <a:ext cx="1537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NC: Stanly Co.: 14 III 2013 </a:t>
            </a:r>
            <a:endParaRPr lang="en-US" sz="1600" dirty="0"/>
          </a:p>
        </p:txBody>
      </p:sp>
      <p:pic>
        <p:nvPicPr>
          <p:cNvPr id="3074" name="Picture 2" descr="G:\Seagate Backup\Wayne internal\My Pictures\Snails Photo Gallery\Helicodiscidae\species\NC Stanley Co\Helicodiscus sp nov NC Stanly Co MMSP July 2012 composite b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14" y="4834073"/>
            <a:ext cx="5828986" cy="179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43800" y="5130225"/>
            <a:ext cx="1537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NC: Stanly Co.: VII 2012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696200" y="2514600"/>
            <a:ext cx="1537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NC: Stanly Co.: VII 2012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474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74"/>
    </mc:Choice>
    <mc:Fallback xmlns="">
      <p:transition spd="slow" advTm="14237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Acknowlegdements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507822"/>
            <a:ext cx="8001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are pleased to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thank the Department of Biology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Appalachian State University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the use of an Olympus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photoscope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Guichuan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William C. and Ruth Ann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Dewel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Microscopy Facility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assistance with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imaging; 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staff  of the NC Museum of Natural Sciences for their help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encouragement;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Jochen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Gerber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the Field Museum of Natural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History and the staff of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University of Florida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hosting us and loaning specimens; Dan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Dourson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Jeff Nekola and Denise Furr for loans of specimens, field time and conversation;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NC Natural Heritage Program  for their cooperation and NC Division of Parks and Recreation and NC Wildlife Resources Commission for allowing access and arranging collecting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permits;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the Van Devender Family Trust for funding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37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6"/>
    </mc:Choice>
    <mc:Fallback xmlns="">
      <p:transition spd="slow" advTm="557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30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3"/>
    </mc:Choice>
    <mc:Fallback xmlns="">
      <p:transition spd="slow" advTm="1304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8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8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Lucilla scintilla</a:t>
            </a:r>
            <a:endParaRPr lang="en-US" dirty="0"/>
          </a:p>
        </p:txBody>
      </p:sp>
      <p:pic>
        <p:nvPicPr>
          <p:cNvPr id="4098" name="Picture 2" descr="G:\Seagate Backup\Wayne internal\My Pictures\Snails Photo Gallery\Helicodiscidae\Lucilla\NC Watauga Co\Lucilla species NC Watauga Co Boone CAPS bldg ASV 2015-78 composite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8"/>
          <a:stretch/>
        </p:blipFill>
        <p:spPr bwMode="auto">
          <a:xfrm>
            <a:off x="609600" y="762000"/>
            <a:ext cx="7924800" cy="566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62600" y="6477000"/>
            <a:ext cx="2868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NC: Watauga Co.: ASV 2015-78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46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in or near North Carolina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Helicodiscus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parallelus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(Say, 1817)</a:t>
            </a:r>
            <a:endParaRPr lang="en-US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Helicodiscus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fimbriatus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Wetherby,1881</a:t>
            </a:r>
            <a:endParaRPr lang="en-US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Helicodiscus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bonamicus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Hubricht,1978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Helicodiscus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notius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Hubricht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1962)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Helicodiscus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multidens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Hubricht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1962</a:t>
            </a:r>
            <a:endParaRPr lang="en-US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Helicodiscus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saludensis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(Morrison, 1937)</a:t>
            </a:r>
            <a:endParaRPr lang="en-US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Helicodiscus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hexodon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Hubricht,1966</a:t>
            </a:r>
            <a:endParaRPr lang="en-US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Lucilla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singleyanus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(Pilsbry,1890)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Lucilla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scintilla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R.T. 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Lowe,1852</a:t>
            </a:r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Helicodiscus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sp.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nov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4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6"/>
    </mc:Choice>
    <mc:Fallback xmlns="">
      <p:transition spd="slow" advTm="21526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83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Lucilla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singleyana</a:t>
            </a:r>
            <a:endParaRPr lang="en-US" dirty="0"/>
          </a:p>
        </p:txBody>
      </p:sp>
      <p:pic>
        <p:nvPicPr>
          <p:cNvPr id="5122" name="Picture 2" descr="G:\Seagate Backup\Wayne internal\My Pictures\Snails Photo Gallery\Helicodiscidae\singleyana\OK Haskell Co\Helicodiscus singleyanus OK Haskell Co FMNH 239212 composite 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0"/>
          <a:stretch/>
        </p:blipFill>
        <p:spPr bwMode="auto">
          <a:xfrm>
            <a:off x="762000" y="762001"/>
            <a:ext cx="7548709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6477000"/>
            <a:ext cx="3020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OK: Haskell Co.: FMNH 2392112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46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838200"/>
          </a:xfrm>
        </p:spPr>
        <p:txBody>
          <a:bodyPr>
            <a:norm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Lucilla scintilla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14249" y="6477000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NC: Haywood Co.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G:\Seagate Backup\Wayne internal\My Pictures\Snails Photo Gallery\Helicodiscidae\inermis\NC Haywood Co\Lucilla species NC Haywood Co composite 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"/>
          <a:stretch/>
        </p:blipFill>
        <p:spPr bwMode="auto">
          <a:xfrm>
            <a:off x="1315188" y="685800"/>
            <a:ext cx="6609612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07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Lucilla scintilla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14249" y="3429000"/>
            <a:ext cx="2457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NC: Burke Co.: UF 464999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G:\Seagate Backup\Wayne internal\My Pictures\Snails Photo Gallery\Helicodiscidae\inermis\NC Burke Co\Helicodiscus inermis NC Burke Co SMSP UF 464999 composite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7"/>
          <a:stretch/>
        </p:blipFill>
        <p:spPr bwMode="auto">
          <a:xfrm>
            <a:off x="2286000" y="838201"/>
            <a:ext cx="6693355" cy="250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Seagate Backup\Wayne internal\My Pictures\Snails Photo Gallery\Helicodiscidae\inermis\TN Grundy Co\Helicodiscus inermis TN Grundy Co FMNH 240312 composite 4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0"/>
          <a:stretch/>
        </p:blipFill>
        <p:spPr bwMode="auto">
          <a:xfrm>
            <a:off x="254332" y="3505200"/>
            <a:ext cx="5390886" cy="331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19800" y="6367046"/>
            <a:ext cx="2901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TN: Grundy Co.: FMNH 240312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598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fimbriatus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05600" y="6488668"/>
            <a:ext cx="2426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NC: Ashford: FMNH 46687</a:t>
            </a:r>
            <a:endParaRPr lang="en-US" sz="1600" dirty="0"/>
          </a:p>
        </p:txBody>
      </p:sp>
      <p:pic>
        <p:nvPicPr>
          <p:cNvPr id="12291" name="Picture 3" descr="G:\Seagate Backup\Wayne internal\My Pictures\Snails Photo Gallery\Helicodiscidae\fimbriatus\NC Ashe Co\Helicodiscus fimbriatus NC Ashe Co FMNH 46687 composite 2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2"/>
          <a:stretch/>
        </p:blipFill>
        <p:spPr bwMode="auto">
          <a:xfrm>
            <a:off x="304800" y="914400"/>
            <a:ext cx="8458200" cy="553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41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notius</a:t>
            </a:r>
            <a:endParaRPr lang="en-US" dirty="0"/>
          </a:p>
        </p:txBody>
      </p:sp>
      <p:pic>
        <p:nvPicPr>
          <p:cNvPr id="17410" name="Picture 2" descr="G:\Seagate Backup\Wayne internal\My Pictures\Snails Photo Gallery\Helicodiscidae\notius\NC Catawba Co\Helicodiscus notius NC Catawba Co 19 VIII 2008 composite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8"/>
          <a:stretch/>
        </p:blipFill>
        <p:spPr bwMode="auto">
          <a:xfrm>
            <a:off x="152399" y="1934678"/>
            <a:ext cx="8840885" cy="301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75655" y="6443246"/>
            <a:ext cx="2339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NC: Catawba Co.: 2008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4746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fimbriatus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72400" y="6197025"/>
            <a:ext cx="1860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NC: Ashford </a:t>
            </a:r>
          </a:p>
          <a:p>
            <a:r>
              <a:rPr lang="en-US" sz="1600" dirty="0" smtClean="0"/>
              <a:t>FMNH 46687</a:t>
            </a:r>
            <a:endParaRPr lang="en-US" sz="1600" dirty="0"/>
          </a:p>
        </p:txBody>
      </p:sp>
      <p:pic>
        <p:nvPicPr>
          <p:cNvPr id="13314" name="Picture 2" descr="G:\Seagate Backup\Wayne internal\My Pictures\Snails Photo Gallery\Helicodiscidae\fimbriatus\NC Ashe Co\Helicodiscus fimbriatus NC Ashe Co FMNH 46687 composite 1a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1724"/>
          <a:stretch/>
        </p:blipFill>
        <p:spPr bwMode="auto">
          <a:xfrm>
            <a:off x="997334" y="838200"/>
            <a:ext cx="6698866" cy="583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75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parallelus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21344" y="6519446"/>
            <a:ext cx="1577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NC: Wake Co.: </a:t>
            </a:r>
            <a:endParaRPr lang="en-US" sz="1600" dirty="0"/>
          </a:p>
        </p:txBody>
      </p:sp>
      <p:pic>
        <p:nvPicPr>
          <p:cNvPr id="15362" name="Picture 2" descr="G:\Seagate Backup\Wayne internal\My Pictures\Snails Photo Gallery\Helicodiscidae\parallelus\NC Wake Co\Helicodiscus parallelus NC Wake Co composite 1b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3000" y="838199"/>
            <a:ext cx="6353060" cy="585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66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parallelus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6519446"/>
            <a:ext cx="1958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NC: Wake Co.: 2007 </a:t>
            </a:r>
            <a:endParaRPr lang="en-US" sz="1600" dirty="0"/>
          </a:p>
        </p:txBody>
      </p:sp>
      <p:pic>
        <p:nvPicPr>
          <p:cNvPr id="16386" name="Picture 2" descr="G:\Seagate Backup\Wayne internal\My Pictures\Snails Photo Gallery\Helicodiscidae\parallelus\NC Wake Co\Helicodiscus parallelus NC Wake Co 2007 composite 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" y="947928"/>
            <a:ext cx="8558784" cy="496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2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Umbilicus size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61712" y="6550223"/>
            <a:ext cx="5106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U/D =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0.44 :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notius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50223"/>
            <a:ext cx="2680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Narrow U/D = 0.41: H.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parallelus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:\Seagate Backup\Wayne internal\My Pictures\Snails Photo Gallery\Helicodiscidae\notius\NC Watauga Co\Helicodiscus notius cf NC Watauga Co ASV 2014-29 B2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90" y="762000"/>
            <a:ext cx="4453395" cy="40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Seagate Backup\Wayne internal\My Pictures\Snails Photo Gallery\Helicodiscidae\parallelus\NC Craven Co\Helicodiscus paralellus NC Craven Co Havelock B 1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57" y="764422"/>
            <a:ext cx="4250143" cy="403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V="1">
            <a:off x="1302600" y="2633871"/>
            <a:ext cx="1593000" cy="1486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773994" y="2514601"/>
            <a:ext cx="1828800" cy="3809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997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Size</a:t>
            </a:r>
          </a:p>
          <a:p>
            <a:r>
              <a:rPr lang="en-US" dirty="0" smtClean="0"/>
              <a:t># whorls</a:t>
            </a:r>
          </a:p>
          <a:p>
            <a:r>
              <a:rPr lang="en-US" dirty="0" err="1" smtClean="0"/>
              <a:t>Microsculpture</a:t>
            </a:r>
            <a:r>
              <a:rPr lang="en-US" dirty="0" smtClean="0"/>
              <a:t> of shell</a:t>
            </a:r>
          </a:p>
          <a:p>
            <a:r>
              <a:rPr lang="en-US" dirty="0" smtClean="0"/>
              <a:t>Teeth - # and placement</a:t>
            </a:r>
          </a:p>
          <a:p>
            <a:r>
              <a:rPr lang="en-US" dirty="0" smtClean="0"/>
              <a:t>Size of umbilicus</a:t>
            </a:r>
          </a:p>
          <a:p>
            <a:r>
              <a:rPr lang="en-US" dirty="0" smtClean="0"/>
              <a:t>Habitat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28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32"/>
    </mc:Choice>
    <mc:Fallback xmlns="">
      <p:transition spd="slow" advTm="36232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35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bonamicus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46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Size</a:t>
            </a:r>
          </a:p>
          <a:p>
            <a:r>
              <a:rPr lang="en-US" dirty="0" smtClean="0"/>
              <a:t># whorls</a:t>
            </a:r>
          </a:p>
          <a:p>
            <a:r>
              <a:rPr lang="en-US" dirty="0" err="1" smtClean="0"/>
              <a:t>Microsculpture</a:t>
            </a:r>
            <a:r>
              <a:rPr lang="en-US" dirty="0" smtClean="0"/>
              <a:t> of shell</a:t>
            </a:r>
          </a:p>
          <a:p>
            <a:r>
              <a:rPr lang="en-US" dirty="0" smtClean="0"/>
              <a:t>Teeth - # and placement</a:t>
            </a:r>
          </a:p>
          <a:p>
            <a:r>
              <a:rPr lang="en-US" dirty="0" smtClean="0"/>
              <a:t>Size of umbilicus</a:t>
            </a:r>
          </a:p>
          <a:p>
            <a:r>
              <a:rPr lang="en-US" dirty="0" smtClean="0"/>
              <a:t>Habitat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9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3"/>
    </mc:Choice>
    <mc:Fallback xmlns="">
      <p:transition spd="slow" advTm="245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Size variation in North Carolina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Helicodiscidae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:\Seagate Backup\Wayne internal\My Pictures\Snails Photo Gallery\Helicodiscidae\Helicodiscus of North Carolin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763000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54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84"/>
    </mc:Choice>
    <mc:Fallback xmlns="">
      <p:transition spd="slow" advTm="4618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Size</a:t>
            </a:r>
          </a:p>
          <a:p>
            <a:r>
              <a:rPr lang="en-US" dirty="0" smtClean="0"/>
              <a:t># whorls</a:t>
            </a:r>
          </a:p>
          <a:p>
            <a:r>
              <a:rPr lang="en-US" dirty="0" err="1" smtClean="0">
                <a:solidFill>
                  <a:srgbClr val="00B050"/>
                </a:solidFill>
              </a:rPr>
              <a:t>Microsculpture</a:t>
            </a:r>
            <a:r>
              <a:rPr lang="en-US" dirty="0" smtClean="0">
                <a:solidFill>
                  <a:srgbClr val="00B050"/>
                </a:solidFill>
              </a:rPr>
              <a:t> of shell</a:t>
            </a:r>
          </a:p>
          <a:p>
            <a:r>
              <a:rPr lang="en-US" dirty="0" smtClean="0"/>
              <a:t>Teeth - # and placement</a:t>
            </a:r>
          </a:p>
          <a:p>
            <a:r>
              <a:rPr lang="en-US" dirty="0" smtClean="0"/>
              <a:t>Size of umbilicus</a:t>
            </a:r>
          </a:p>
          <a:p>
            <a:r>
              <a:rPr lang="en-US" dirty="0" smtClean="0"/>
              <a:t>Habitat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1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1"/>
    </mc:Choice>
    <mc:Fallback xmlns="">
      <p:transition spd="slow" advTm="357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Shell Microstructure</a:t>
            </a:r>
            <a:endParaRPr lang="en-US" dirty="0"/>
          </a:p>
        </p:txBody>
      </p:sp>
      <p:pic>
        <p:nvPicPr>
          <p:cNvPr id="1028" name="Picture 4" descr="G:\Seagate Backup\Wayne internal\My Pictures\Snails Photo Gallery\Helicodiscidae\singleyana\MO St Louis Co\SEMs\Helicodiscus singleyanus OK Haskell Co FMNH 239212 2 5e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6600"/>
            <a:ext cx="3429000" cy="254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Seagate Backup\Wayne internal\My Pictures\Snails Photo Gallery\Helicodiscidae\parallelus\NC Watauga Co\Helicodiscus parallelus NC Watauga Co A3 4ee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11"/>
          <a:stretch/>
        </p:blipFill>
        <p:spPr bwMode="auto">
          <a:xfrm>
            <a:off x="5035518" y="836600"/>
            <a:ext cx="3952137" cy="257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Seagate Backup\Wayne internal\My Pictures\Snails Photo Gallery\Helicodiscidae\saludensis\Helicodiscus saludensis NC BUrke Co 1 3e2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0"/>
          <a:stretch/>
        </p:blipFill>
        <p:spPr bwMode="auto">
          <a:xfrm>
            <a:off x="5035519" y="3810000"/>
            <a:ext cx="3952137" cy="275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Seagate Backup\Wayne internal\My Pictures\Snails Photo Gallery\Helicodiscidae\multidens\TN Carter Co\Helicodiscus multiidens TN Carter Co 2 4e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70"/>
          <a:stretch/>
        </p:blipFill>
        <p:spPr bwMode="auto">
          <a:xfrm>
            <a:off x="152400" y="3833485"/>
            <a:ext cx="3429000" cy="270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3352800"/>
            <a:ext cx="3062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Faint or none: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 scintilla, L.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singleyana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6550223"/>
            <a:ext cx="3075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rows of beads: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saludensis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99100" y="3426023"/>
            <a:ext cx="2444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Lirae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notius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parallelus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50223"/>
            <a:ext cx="5319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Lirae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fringe: H.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bonamicus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fimbriatus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hexodon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H. </a:t>
            </a:r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multidens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1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23"/>
    </mc:Choice>
    <mc:Fallback xmlns="">
      <p:transition spd="slow" advTm="8792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Size</a:t>
            </a:r>
          </a:p>
          <a:p>
            <a:r>
              <a:rPr lang="en-US" dirty="0" smtClean="0"/>
              <a:t># whorls</a:t>
            </a:r>
          </a:p>
          <a:p>
            <a:r>
              <a:rPr lang="en-US" dirty="0" err="1" smtClean="0"/>
              <a:t>Microsculpture</a:t>
            </a:r>
            <a:r>
              <a:rPr lang="en-US" dirty="0" smtClean="0"/>
              <a:t> of shell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Teeth - # and placement</a:t>
            </a:r>
          </a:p>
          <a:p>
            <a:r>
              <a:rPr lang="en-US" dirty="0" smtClean="0"/>
              <a:t>Size of umbilicus</a:t>
            </a:r>
          </a:p>
          <a:p>
            <a:r>
              <a:rPr lang="en-US" dirty="0" smtClean="0"/>
              <a:t>Habitat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1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"/>
    </mc:Choice>
    <mc:Fallback xmlns="">
      <p:transition spd="slow" advTm="274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2234</TotalTime>
  <Words>1375</Words>
  <Application>Microsoft Office PowerPoint</Application>
  <PresentationFormat>On-screen Show (4:3)</PresentationFormat>
  <Paragraphs>211</Paragraphs>
  <Slides>41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Helicodiscidae of North Carolina Rare and Rarer Still</vt:lpstr>
      <vt:lpstr>A little history …</vt:lpstr>
      <vt:lpstr>Species in or near North Carolina</vt:lpstr>
      <vt:lpstr>Variable Characters</vt:lpstr>
      <vt:lpstr>Variable Characters</vt:lpstr>
      <vt:lpstr>Size variation in North Carolina Helicodiscidae</vt:lpstr>
      <vt:lpstr>Variable Characters</vt:lpstr>
      <vt:lpstr>Shell Microstructure</vt:lpstr>
      <vt:lpstr>Variable Characters</vt:lpstr>
      <vt:lpstr>Internal lamellae</vt:lpstr>
      <vt:lpstr>Variable Characters</vt:lpstr>
      <vt:lpstr>Umbilicus size</vt:lpstr>
      <vt:lpstr>Variable Characters</vt:lpstr>
      <vt:lpstr>Distribution of NC Helicodiscidae</vt:lpstr>
      <vt:lpstr>Helicodiscus parallelus</vt:lpstr>
      <vt:lpstr>Helicodiscus fimbriatus</vt:lpstr>
      <vt:lpstr>Helicodiscus bonamicus</vt:lpstr>
      <vt:lpstr>Helicodiscus notius</vt:lpstr>
      <vt:lpstr>Helicodiscus multidens</vt:lpstr>
      <vt:lpstr>Helicodiscus saludensis</vt:lpstr>
      <vt:lpstr>Helicodiscus hexodon</vt:lpstr>
      <vt:lpstr>Lucilla scintilla</vt:lpstr>
      <vt:lpstr>Lucilla scintilla and Lucilla singleyanus</vt:lpstr>
      <vt:lpstr>Helicodiscus sp. nov.</vt:lpstr>
      <vt:lpstr>Acknowlegdements</vt:lpstr>
      <vt:lpstr>PowerPoint Presentation</vt:lpstr>
      <vt:lpstr>PowerPoint Presentation</vt:lpstr>
      <vt:lpstr>PowerPoint Presentation</vt:lpstr>
      <vt:lpstr>Lucilla scintilla</vt:lpstr>
      <vt:lpstr>PowerPoint Presentation</vt:lpstr>
      <vt:lpstr>Lucilla singleyana</vt:lpstr>
      <vt:lpstr>Lucilla scintilla</vt:lpstr>
      <vt:lpstr>Lucilla scintilla</vt:lpstr>
      <vt:lpstr>Helicodiscus fimbriatus</vt:lpstr>
      <vt:lpstr>Helicodiscus notius</vt:lpstr>
      <vt:lpstr>Helicodiscus fimbriatus</vt:lpstr>
      <vt:lpstr>Helicodiscus parallelus</vt:lpstr>
      <vt:lpstr>Helicodiscus parallelus</vt:lpstr>
      <vt:lpstr>Umbilicus size</vt:lpstr>
      <vt:lpstr>PowerPoint Presentation</vt:lpstr>
      <vt:lpstr>Helicodiscus bonamicus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Helicodiscidae of North Carolina</dc:title>
  <dc:creator>Robert</dc:creator>
  <cp:lastModifiedBy>Amy Van Devender</cp:lastModifiedBy>
  <cp:revision>66</cp:revision>
  <dcterms:created xsi:type="dcterms:W3CDTF">2015-08-19T11:44:44Z</dcterms:created>
  <dcterms:modified xsi:type="dcterms:W3CDTF">2015-08-29T18:34:03Z</dcterms:modified>
</cp:coreProperties>
</file>