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4"/>
  </p:notesMasterIdLst>
  <p:sldIdLst>
    <p:sldId id="494" r:id="rId2"/>
    <p:sldId id="495" r:id="rId3"/>
    <p:sldId id="496" r:id="rId4"/>
    <p:sldId id="497" r:id="rId5"/>
    <p:sldId id="257" r:id="rId6"/>
    <p:sldId id="258" r:id="rId7"/>
    <p:sldId id="267" r:id="rId8"/>
    <p:sldId id="259" r:id="rId9"/>
    <p:sldId id="260" r:id="rId10"/>
    <p:sldId id="265" r:id="rId11"/>
    <p:sldId id="524" r:id="rId12"/>
    <p:sldId id="261" r:id="rId13"/>
    <p:sldId id="262" r:id="rId14"/>
    <p:sldId id="263" r:id="rId15"/>
    <p:sldId id="264" r:id="rId16"/>
    <p:sldId id="266" r:id="rId17"/>
    <p:sldId id="268" r:id="rId18"/>
    <p:sldId id="269" r:id="rId19"/>
    <p:sldId id="270" r:id="rId20"/>
    <p:sldId id="271" r:id="rId21"/>
    <p:sldId id="272" r:id="rId22"/>
    <p:sldId id="273" r:id="rId23"/>
    <p:sldId id="274" r:id="rId24"/>
    <p:sldId id="275" r:id="rId25"/>
    <p:sldId id="276" r:id="rId26"/>
    <p:sldId id="281" r:id="rId27"/>
    <p:sldId id="280" r:id="rId28"/>
    <p:sldId id="277" r:id="rId29"/>
    <p:sldId id="278" r:id="rId30"/>
    <p:sldId id="279" r:id="rId31"/>
    <p:sldId id="283" r:id="rId32"/>
    <p:sldId id="525"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282"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2" r:id="rId110"/>
    <p:sldId id="363" r:id="rId111"/>
    <p:sldId id="365" r:id="rId112"/>
    <p:sldId id="366" r:id="rId113"/>
    <p:sldId id="367" r:id="rId114"/>
    <p:sldId id="368"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499" r:id="rId134"/>
    <p:sldId id="500" r:id="rId135"/>
    <p:sldId id="501" r:id="rId136"/>
    <p:sldId id="502" r:id="rId137"/>
    <p:sldId id="504" r:id="rId138"/>
    <p:sldId id="505" r:id="rId139"/>
    <p:sldId id="506" r:id="rId140"/>
    <p:sldId id="507" r:id="rId141"/>
    <p:sldId id="508" r:id="rId142"/>
    <p:sldId id="510" r:id="rId143"/>
    <p:sldId id="517" r:id="rId144"/>
    <p:sldId id="518" r:id="rId145"/>
    <p:sldId id="519" r:id="rId146"/>
    <p:sldId id="520" r:id="rId147"/>
    <p:sldId id="521" r:id="rId148"/>
    <p:sldId id="522" r:id="rId149"/>
    <p:sldId id="523" r:id="rId150"/>
    <p:sldId id="408" r:id="rId151"/>
    <p:sldId id="409" r:id="rId152"/>
    <p:sldId id="410" r:id="rId153"/>
    <p:sldId id="411" r:id="rId154"/>
    <p:sldId id="412" r:id="rId155"/>
    <p:sldId id="413" r:id="rId156"/>
    <p:sldId id="414" r:id="rId157"/>
    <p:sldId id="415" r:id="rId158"/>
    <p:sldId id="416" r:id="rId159"/>
    <p:sldId id="417" r:id="rId160"/>
    <p:sldId id="418" r:id="rId161"/>
    <p:sldId id="419" r:id="rId162"/>
    <p:sldId id="420" r:id="rId163"/>
    <p:sldId id="421" r:id="rId164"/>
    <p:sldId id="422" r:id="rId165"/>
    <p:sldId id="424" r:id="rId166"/>
    <p:sldId id="425" r:id="rId167"/>
    <p:sldId id="426" r:id="rId168"/>
    <p:sldId id="429" r:id="rId169"/>
    <p:sldId id="430" r:id="rId170"/>
    <p:sldId id="431" r:id="rId171"/>
    <p:sldId id="432" r:id="rId172"/>
    <p:sldId id="433" r:id="rId173"/>
    <p:sldId id="434" r:id="rId174"/>
    <p:sldId id="435" r:id="rId175"/>
    <p:sldId id="436" r:id="rId176"/>
    <p:sldId id="437" r:id="rId177"/>
    <p:sldId id="438" r:id="rId178"/>
    <p:sldId id="439" r:id="rId179"/>
    <p:sldId id="440" r:id="rId180"/>
    <p:sldId id="441" r:id="rId181"/>
    <p:sldId id="442" r:id="rId182"/>
    <p:sldId id="443" r:id="rId183"/>
    <p:sldId id="444" r:id="rId184"/>
    <p:sldId id="445" r:id="rId185"/>
    <p:sldId id="446" r:id="rId186"/>
    <p:sldId id="447" r:id="rId187"/>
    <p:sldId id="448" r:id="rId188"/>
    <p:sldId id="449" r:id="rId189"/>
    <p:sldId id="450" r:id="rId190"/>
    <p:sldId id="451" r:id="rId191"/>
    <p:sldId id="452" r:id="rId192"/>
    <p:sldId id="453" r:id="rId193"/>
    <p:sldId id="454" r:id="rId194"/>
    <p:sldId id="455" r:id="rId195"/>
    <p:sldId id="456" r:id="rId196"/>
    <p:sldId id="457" r:id="rId197"/>
    <p:sldId id="458" r:id="rId198"/>
    <p:sldId id="459" r:id="rId199"/>
    <p:sldId id="460" r:id="rId200"/>
    <p:sldId id="461" r:id="rId201"/>
    <p:sldId id="462" r:id="rId202"/>
    <p:sldId id="463" r:id="rId203"/>
    <p:sldId id="464" r:id="rId204"/>
    <p:sldId id="465" r:id="rId205"/>
    <p:sldId id="466" r:id="rId206"/>
    <p:sldId id="467" r:id="rId207"/>
    <p:sldId id="468" r:id="rId208"/>
    <p:sldId id="469" r:id="rId209"/>
    <p:sldId id="470" r:id="rId210"/>
    <p:sldId id="471" r:id="rId211"/>
    <p:sldId id="472" r:id="rId212"/>
    <p:sldId id="473" r:id="rId213"/>
    <p:sldId id="474" r:id="rId214"/>
    <p:sldId id="475" r:id="rId215"/>
    <p:sldId id="476" r:id="rId216"/>
    <p:sldId id="477" r:id="rId217"/>
    <p:sldId id="478" r:id="rId218"/>
    <p:sldId id="479" r:id="rId219"/>
    <p:sldId id="480" r:id="rId220"/>
    <p:sldId id="481" r:id="rId221"/>
    <p:sldId id="482" r:id="rId222"/>
    <p:sldId id="483" r:id="rId223"/>
    <p:sldId id="484" r:id="rId224"/>
    <p:sldId id="485" r:id="rId225"/>
    <p:sldId id="486" r:id="rId226"/>
    <p:sldId id="487" r:id="rId227"/>
    <p:sldId id="488" r:id="rId228"/>
    <p:sldId id="489" r:id="rId229"/>
    <p:sldId id="490" r:id="rId230"/>
    <p:sldId id="491" r:id="rId231"/>
    <p:sldId id="492" r:id="rId232"/>
    <p:sldId id="493" r:id="rId233"/>
    <p:sldId id="389" r:id="rId234"/>
    <p:sldId id="390" r:id="rId235"/>
    <p:sldId id="391" r:id="rId236"/>
    <p:sldId id="392" r:id="rId237"/>
    <p:sldId id="393" r:id="rId238"/>
    <p:sldId id="394" r:id="rId239"/>
    <p:sldId id="395" r:id="rId240"/>
    <p:sldId id="396" r:id="rId241"/>
    <p:sldId id="397" r:id="rId242"/>
    <p:sldId id="398" r:id="rId243"/>
    <p:sldId id="399" r:id="rId244"/>
    <p:sldId id="400" r:id="rId245"/>
    <p:sldId id="401" r:id="rId246"/>
    <p:sldId id="402" r:id="rId247"/>
    <p:sldId id="403" r:id="rId248"/>
    <p:sldId id="404" r:id="rId249"/>
    <p:sldId id="405" r:id="rId250"/>
    <p:sldId id="406" r:id="rId251"/>
    <p:sldId id="407" r:id="rId252"/>
    <p:sldId id="498" r:id="rId2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1" autoAdjust="0"/>
    <p:restoredTop sz="94660"/>
  </p:normalViewPr>
  <p:slideViewPr>
    <p:cSldViewPr snapToGrid="0">
      <p:cViewPr>
        <p:scale>
          <a:sx n="100" d="100"/>
          <a:sy n="100" d="100"/>
        </p:scale>
        <p:origin x="228" y="4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tableStyles" Target="tableStyle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slide" Target="slides/slide237.xml"/><Relationship Id="rId254" Type="http://schemas.openxmlformats.org/officeDocument/2006/relationships/notesMaster" Target="notesMasters/notesMaster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presProps" Target="presProps.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viewProps" Target="view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theme" Target="theme/theme1.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3F603D-3714-4C96-9B3C-F8D2EF44AD7A}" type="datetimeFigureOut">
              <a:rPr lang="en-US" smtClean="0"/>
              <a:t>9/15/2015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3C1ABA-1EA8-41CC-AB47-2D1065824D17}" type="slidenum">
              <a:rPr lang="en-US" smtClean="0"/>
              <a:t>‹#›</a:t>
            </a:fld>
            <a:endParaRPr lang="en-US"/>
          </a:p>
        </p:txBody>
      </p:sp>
    </p:spTree>
    <p:extLst>
      <p:ext uri="{BB962C8B-B14F-4D97-AF65-F5344CB8AC3E}">
        <p14:creationId xmlns:p14="http://schemas.microsoft.com/office/powerpoint/2010/main" val="221062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3C7FAAC-912A-4773-8C19-4A21FC779BD8}" type="slidenum">
              <a:rPr lang="en-US" smtClean="0"/>
              <a:pPr eaLnBrk="1" hangingPunct="1"/>
              <a:t>1</a:t>
            </a:fld>
            <a:endParaRPr lang="en-US" smtClean="0"/>
          </a:p>
        </p:txBody>
      </p:sp>
    </p:spTree>
    <p:extLst>
      <p:ext uri="{BB962C8B-B14F-4D97-AF65-F5344CB8AC3E}">
        <p14:creationId xmlns:p14="http://schemas.microsoft.com/office/powerpoint/2010/main" val="15726887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7D22BEE-481C-4256-8057-287E4CADA75C}" type="slidenum">
              <a:rPr lang="en-US" smtClean="0"/>
              <a:pPr/>
              <a:t>21</a:t>
            </a:fld>
            <a:endParaRPr lang="en-US"/>
          </a:p>
        </p:txBody>
      </p:sp>
    </p:spTree>
    <p:extLst>
      <p:ext uri="{BB962C8B-B14F-4D97-AF65-F5344CB8AC3E}">
        <p14:creationId xmlns:p14="http://schemas.microsoft.com/office/powerpoint/2010/main" val="165103228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8CAB5-5124-4D2F-95CF-DC90A09A2954}" type="slidenum">
              <a:rPr lang="en-US" smtClean="0"/>
              <a:pPr/>
              <a:t>178</a:t>
            </a:fld>
            <a:endParaRPr lang="en-US"/>
          </a:p>
        </p:txBody>
      </p:sp>
    </p:spTree>
    <p:extLst>
      <p:ext uri="{BB962C8B-B14F-4D97-AF65-F5344CB8AC3E}">
        <p14:creationId xmlns:p14="http://schemas.microsoft.com/office/powerpoint/2010/main" val="13739894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8CAB5-5124-4D2F-95CF-DC90A09A2954}" type="slidenum">
              <a:rPr lang="en-US" smtClean="0"/>
              <a:pPr/>
              <a:t>179</a:t>
            </a:fld>
            <a:endParaRPr lang="en-US"/>
          </a:p>
        </p:txBody>
      </p:sp>
    </p:spTree>
    <p:extLst>
      <p:ext uri="{BB962C8B-B14F-4D97-AF65-F5344CB8AC3E}">
        <p14:creationId xmlns:p14="http://schemas.microsoft.com/office/powerpoint/2010/main" val="102178203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8CAB5-5124-4D2F-95CF-DC90A09A2954}" type="slidenum">
              <a:rPr lang="en-US" smtClean="0"/>
              <a:pPr/>
              <a:t>180</a:t>
            </a:fld>
            <a:endParaRPr lang="en-US"/>
          </a:p>
        </p:txBody>
      </p:sp>
    </p:spTree>
    <p:extLst>
      <p:ext uri="{BB962C8B-B14F-4D97-AF65-F5344CB8AC3E}">
        <p14:creationId xmlns:p14="http://schemas.microsoft.com/office/powerpoint/2010/main" val="353673705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8CAB5-5124-4D2F-95CF-DC90A09A2954}" type="slidenum">
              <a:rPr lang="en-US" smtClean="0"/>
              <a:pPr/>
              <a:t>181</a:t>
            </a:fld>
            <a:endParaRPr lang="en-US"/>
          </a:p>
        </p:txBody>
      </p:sp>
    </p:spTree>
    <p:extLst>
      <p:ext uri="{BB962C8B-B14F-4D97-AF65-F5344CB8AC3E}">
        <p14:creationId xmlns:p14="http://schemas.microsoft.com/office/powerpoint/2010/main" val="233414535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8CAB5-5124-4D2F-95CF-DC90A09A2954}" type="slidenum">
              <a:rPr lang="en-US" smtClean="0"/>
              <a:pPr/>
              <a:t>182</a:t>
            </a:fld>
            <a:endParaRPr lang="en-US"/>
          </a:p>
        </p:txBody>
      </p:sp>
    </p:spTree>
    <p:extLst>
      <p:ext uri="{BB962C8B-B14F-4D97-AF65-F5344CB8AC3E}">
        <p14:creationId xmlns:p14="http://schemas.microsoft.com/office/powerpoint/2010/main" val="190181353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8CAB5-5124-4D2F-95CF-DC90A09A2954}" type="slidenum">
              <a:rPr lang="en-US" smtClean="0"/>
              <a:pPr/>
              <a:t>183</a:t>
            </a:fld>
            <a:endParaRPr lang="en-US"/>
          </a:p>
        </p:txBody>
      </p:sp>
    </p:spTree>
    <p:extLst>
      <p:ext uri="{BB962C8B-B14F-4D97-AF65-F5344CB8AC3E}">
        <p14:creationId xmlns:p14="http://schemas.microsoft.com/office/powerpoint/2010/main" val="92448625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8CAB5-5124-4D2F-95CF-DC90A09A2954}" type="slidenum">
              <a:rPr lang="en-US" smtClean="0"/>
              <a:pPr/>
              <a:t>184</a:t>
            </a:fld>
            <a:endParaRPr lang="en-US"/>
          </a:p>
        </p:txBody>
      </p:sp>
    </p:spTree>
    <p:extLst>
      <p:ext uri="{BB962C8B-B14F-4D97-AF65-F5344CB8AC3E}">
        <p14:creationId xmlns:p14="http://schemas.microsoft.com/office/powerpoint/2010/main" val="214579437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8CAB5-5124-4D2F-95CF-DC90A09A2954}" type="slidenum">
              <a:rPr lang="en-US" smtClean="0"/>
              <a:pPr/>
              <a:t>185</a:t>
            </a:fld>
            <a:endParaRPr lang="en-US"/>
          </a:p>
        </p:txBody>
      </p:sp>
    </p:spTree>
    <p:extLst>
      <p:ext uri="{BB962C8B-B14F-4D97-AF65-F5344CB8AC3E}">
        <p14:creationId xmlns:p14="http://schemas.microsoft.com/office/powerpoint/2010/main" val="403102295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8CAB5-5124-4D2F-95CF-DC90A09A2954}" type="slidenum">
              <a:rPr lang="en-US" smtClean="0"/>
              <a:pPr/>
              <a:t>186</a:t>
            </a:fld>
            <a:endParaRPr lang="en-US"/>
          </a:p>
        </p:txBody>
      </p:sp>
    </p:spTree>
    <p:extLst>
      <p:ext uri="{BB962C8B-B14F-4D97-AF65-F5344CB8AC3E}">
        <p14:creationId xmlns:p14="http://schemas.microsoft.com/office/powerpoint/2010/main" val="100353330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8CAB5-5124-4D2F-95CF-DC90A09A2954}" type="slidenum">
              <a:rPr lang="en-US" smtClean="0"/>
              <a:pPr/>
              <a:t>187</a:t>
            </a:fld>
            <a:endParaRPr lang="en-US"/>
          </a:p>
        </p:txBody>
      </p:sp>
    </p:spTree>
    <p:extLst>
      <p:ext uri="{BB962C8B-B14F-4D97-AF65-F5344CB8AC3E}">
        <p14:creationId xmlns:p14="http://schemas.microsoft.com/office/powerpoint/2010/main" val="14143141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7D22BEE-481C-4256-8057-287E4CADA75C}" type="slidenum">
              <a:rPr lang="en-US" smtClean="0"/>
              <a:pPr/>
              <a:t>22</a:t>
            </a:fld>
            <a:endParaRPr lang="en-US"/>
          </a:p>
        </p:txBody>
      </p:sp>
    </p:spTree>
    <p:extLst>
      <p:ext uri="{BB962C8B-B14F-4D97-AF65-F5344CB8AC3E}">
        <p14:creationId xmlns:p14="http://schemas.microsoft.com/office/powerpoint/2010/main" val="88791210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8CAB5-5124-4D2F-95CF-DC90A09A2954}" type="slidenum">
              <a:rPr lang="en-US" smtClean="0"/>
              <a:pPr/>
              <a:t>188</a:t>
            </a:fld>
            <a:endParaRPr lang="en-US"/>
          </a:p>
        </p:txBody>
      </p:sp>
    </p:spTree>
    <p:extLst>
      <p:ext uri="{BB962C8B-B14F-4D97-AF65-F5344CB8AC3E}">
        <p14:creationId xmlns:p14="http://schemas.microsoft.com/office/powerpoint/2010/main" val="142576572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8CAB5-5124-4D2F-95CF-DC90A09A2954}" type="slidenum">
              <a:rPr lang="en-US" smtClean="0"/>
              <a:pPr/>
              <a:t>189</a:t>
            </a:fld>
            <a:endParaRPr lang="en-US"/>
          </a:p>
        </p:txBody>
      </p:sp>
    </p:spTree>
    <p:extLst>
      <p:ext uri="{BB962C8B-B14F-4D97-AF65-F5344CB8AC3E}">
        <p14:creationId xmlns:p14="http://schemas.microsoft.com/office/powerpoint/2010/main" val="316469269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8CAB5-5124-4D2F-95CF-DC90A09A2954}" type="slidenum">
              <a:rPr lang="en-US" smtClean="0"/>
              <a:pPr/>
              <a:t>190</a:t>
            </a:fld>
            <a:endParaRPr lang="en-US"/>
          </a:p>
        </p:txBody>
      </p:sp>
    </p:spTree>
    <p:extLst>
      <p:ext uri="{BB962C8B-B14F-4D97-AF65-F5344CB8AC3E}">
        <p14:creationId xmlns:p14="http://schemas.microsoft.com/office/powerpoint/2010/main" val="319590734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8CAB5-5124-4D2F-95CF-DC90A09A2954}" type="slidenum">
              <a:rPr lang="en-US" smtClean="0"/>
              <a:pPr/>
              <a:t>191</a:t>
            </a:fld>
            <a:endParaRPr lang="en-US"/>
          </a:p>
        </p:txBody>
      </p:sp>
    </p:spTree>
    <p:extLst>
      <p:ext uri="{BB962C8B-B14F-4D97-AF65-F5344CB8AC3E}">
        <p14:creationId xmlns:p14="http://schemas.microsoft.com/office/powerpoint/2010/main" val="195044953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8CAB5-5124-4D2F-95CF-DC90A09A2954}" type="slidenum">
              <a:rPr lang="en-US" smtClean="0"/>
              <a:pPr/>
              <a:t>192</a:t>
            </a:fld>
            <a:endParaRPr lang="en-US"/>
          </a:p>
        </p:txBody>
      </p:sp>
    </p:spTree>
    <p:extLst>
      <p:ext uri="{BB962C8B-B14F-4D97-AF65-F5344CB8AC3E}">
        <p14:creationId xmlns:p14="http://schemas.microsoft.com/office/powerpoint/2010/main" val="171198010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8CAB5-5124-4D2F-95CF-DC90A09A2954}" type="slidenum">
              <a:rPr lang="en-US" smtClean="0"/>
              <a:pPr/>
              <a:t>193</a:t>
            </a:fld>
            <a:endParaRPr lang="en-US"/>
          </a:p>
        </p:txBody>
      </p:sp>
    </p:spTree>
    <p:extLst>
      <p:ext uri="{BB962C8B-B14F-4D97-AF65-F5344CB8AC3E}">
        <p14:creationId xmlns:p14="http://schemas.microsoft.com/office/powerpoint/2010/main" val="345470138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8CAB5-5124-4D2F-95CF-DC90A09A2954}" type="slidenum">
              <a:rPr lang="en-US" smtClean="0"/>
              <a:pPr/>
              <a:t>194</a:t>
            </a:fld>
            <a:endParaRPr lang="en-US"/>
          </a:p>
        </p:txBody>
      </p:sp>
    </p:spTree>
    <p:extLst>
      <p:ext uri="{BB962C8B-B14F-4D97-AF65-F5344CB8AC3E}">
        <p14:creationId xmlns:p14="http://schemas.microsoft.com/office/powerpoint/2010/main" val="273094916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8CAB5-5124-4D2F-95CF-DC90A09A2954}" type="slidenum">
              <a:rPr lang="en-US" smtClean="0"/>
              <a:pPr/>
              <a:t>195</a:t>
            </a:fld>
            <a:endParaRPr lang="en-US"/>
          </a:p>
        </p:txBody>
      </p:sp>
    </p:spTree>
    <p:extLst>
      <p:ext uri="{BB962C8B-B14F-4D97-AF65-F5344CB8AC3E}">
        <p14:creationId xmlns:p14="http://schemas.microsoft.com/office/powerpoint/2010/main" val="301477109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8CAB5-5124-4D2F-95CF-DC90A09A2954}" type="slidenum">
              <a:rPr lang="en-US" smtClean="0"/>
              <a:pPr/>
              <a:t>196</a:t>
            </a:fld>
            <a:endParaRPr lang="en-US"/>
          </a:p>
        </p:txBody>
      </p:sp>
    </p:spTree>
    <p:extLst>
      <p:ext uri="{BB962C8B-B14F-4D97-AF65-F5344CB8AC3E}">
        <p14:creationId xmlns:p14="http://schemas.microsoft.com/office/powerpoint/2010/main" val="39254644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8CAB5-5124-4D2F-95CF-DC90A09A2954}" type="slidenum">
              <a:rPr lang="en-US" smtClean="0"/>
              <a:pPr/>
              <a:t>197</a:t>
            </a:fld>
            <a:endParaRPr lang="en-US"/>
          </a:p>
        </p:txBody>
      </p:sp>
    </p:spTree>
    <p:extLst>
      <p:ext uri="{BB962C8B-B14F-4D97-AF65-F5344CB8AC3E}">
        <p14:creationId xmlns:p14="http://schemas.microsoft.com/office/powerpoint/2010/main" val="34481036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7D22BEE-481C-4256-8057-287E4CADA75C}" type="slidenum">
              <a:rPr lang="en-US" smtClean="0"/>
              <a:pPr/>
              <a:t>23</a:t>
            </a:fld>
            <a:endParaRPr lang="en-US"/>
          </a:p>
        </p:txBody>
      </p:sp>
    </p:spTree>
    <p:extLst>
      <p:ext uri="{BB962C8B-B14F-4D97-AF65-F5344CB8AC3E}">
        <p14:creationId xmlns:p14="http://schemas.microsoft.com/office/powerpoint/2010/main" val="174502537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8CAB5-5124-4D2F-95CF-DC90A09A2954}" type="slidenum">
              <a:rPr lang="en-US" smtClean="0"/>
              <a:pPr/>
              <a:t>198</a:t>
            </a:fld>
            <a:endParaRPr lang="en-US"/>
          </a:p>
        </p:txBody>
      </p:sp>
    </p:spTree>
    <p:extLst>
      <p:ext uri="{BB962C8B-B14F-4D97-AF65-F5344CB8AC3E}">
        <p14:creationId xmlns:p14="http://schemas.microsoft.com/office/powerpoint/2010/main" val="65524064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8CAB5-5124-4D2F-95CF-DC90A09A2954}" type="slidenum">
              <a:rPr lang="en-US" smtClean="0"/>
              <a:pPr/>
              <a:t>199</a:t>
            </a:fld>
            <a:endParaRPr lang="en-US"/>
          </a:p>
        </p:txBody>
      </p:sp>
    </p:spTree>
    <p:extLst>
      <p:ext uri="{BB962C8B-B14F-4D97-AF65-F5344CB8AC3E}">
        <p14:creationId xmlns:p14="http://schemas.microsoft.com/office/powerpoint/2010/main" val="355781108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8CAB5-5124-4D2F-95CF-DC90A09A2954}" type="slidenum">
              <a:rPr lang="en-US" smtClean="0"/>
              <a:pPr/>
              <a:t>200</a:t>
            </a:fld>
            <a:endParaRPr lang="en-US"/>
          </a:p>
        </p:txBody>
      </p:sp>
    </p:spTree>
    <p:extLst>
      <p:ext uri="{BB962C8B-B14F-4D97-AF65-F5344CB8AC3E}">
        <p14:creationId xmlns:p14="http://schemas.microsoft.com/office/powerpoint/2010/main" val="320828729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8CAB5-5124-4D2F-95CF-DC90A09A2954}" type="slidenum">
              <a:rPr lang="en-US" smtClean="0"/>
              <a:pPr/>
              <a:t>201</a:t>
            </a:fld>
            <a:endParaRPr lang="en-US"/>
          </a:p>
        </p:txBody>
      </p:sp>
    </p:spTree>
    <p:extLst>
      <p:ext uri="{BB962C8B-B14F-4D97-AF65-F5344CB8AC3E}">
        <p14:creationId xmlns:p14="http://schemas.microsoft.com/office/powerpoint/2010/main" val="73037678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8CAB5-5124-4D2F-95CF-DC90A09A2954}" type="slidenum">
              <a:rPr lang="en-US" smtClean="0"/>
              <a:pPr/>
              <a:t>202</a:t>
            </a:fld>
            <a:endParaRPr lang="en-US"/>
          </a:p>
        </p:txBody>
      </p:sp>
    </p:spTree>
    <p:extLst>
      <p:ext uri="{BB962C8B-B14F-4D97-AF65-F5344CB8AC3E}">
        <p14:creationId xmlns:p14="http://schemas.microsoft.com/office/powerpoint/2010/main" val="264619923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8CAB5-5124-4D2F-95CF-DC90A09A2954}" type="slidenum">
              <a:rPr lang="en-US" smtClean="0"/>
              <a:pPr/>
              <a:t>203</a:t>
            </a:fld>
            <a:endParaRPr lang="en-US"/>
          </a:p>
        </p:txBody>
      </p:sp>
    </p:spTree>
    <p:extLst>
      <p:ext uri="{BB962C8B-B14F-4D97-AF65-F5344CB8AC3E}">
        <p14:creationId xmlns:p14="http://schemas.microsoft.com/office/powerpoint/2010/main" val="127390320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8CAB5-5124-4D2F-95CF-DC90A09A2954}" type="slidenum">
              <a:rPr lang="en-US" smtClean="0"/>
              <a:pPr/>
              <a:t>204</a:t>
            </a:fld>
            <a:endParaRPr lang="en-US"/>
          </a:p>
        </p:txBody>
      </p:sp>
    </p:spTree>
    <p:extLst>
      <p:ext uri="{BB962C8B-B14F-4D97-AF65-F5344CB8AC3E}">
        <p14:creationId xmlns:p14="http://schemas.microsoft.com/office/powerpoint/2010/main" val="244483616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8CAB5-5124-4D2F-95CF-DC90A09A2954}" type="slidenum">
              <a:rPr lang="en-US" smtClean="0"/>
              <a:pPr/>
              <a:t>205</a:t>
            </a:fld>
            <a:endParaRPr lang="en-US"/>
          </a:p>
        </p:txBody>
      </p:sp>
    </p:spTree>
    <p:extLst>
      <p:ext uri="{BB962C8B-B14F-4D97-AF65-F5344CB8AC3E}">
        <p14:creationId xmlns:p14="http://schemas.microsoft.com/office/powerpoint/2010/main" val="247451923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8CAB5-5124-4D2F-95CF-DC90A09A2954}" type="slidenum">
              <a:rPr lang="en-US" smtClean="0"/>
              <a:pPr/>
              <a:t>206</a:t>
            </a:fld>
            <a:endParaRPr lang="en-US"/>
          </a:p>
        </p:txBody>
      </p:sp>
    </p:spTree>
    <p:extLst>
      <p:ext uri="{BB962C8B-B14F-4D97-AF65-F5344CB8AC3E}">
        <p14:creationId xmlns:p14="http://schemas.microsoft.com/office/powerpoint/2010/main" val="148391412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8CAB5-5124-4D2F-95CF-DC90A09A2954}" type="slidenum">
              <a:rPr lang="en-US" smtClean="0"/>
              <a:pPr/>
              <a:t>207</a:t>
            </a:fld>
            <a:endParaRPr lang="en-US"/>
          </a:p>
        </p:txBody>
      </p:sp>
    </p:spTree>
    <p:extLst>
      <p:ext uri="{BB962C8B-B14F-4D97-AF65-F5344CB8AC3E}">
        <p14:creationId xmlns:p14="http://schemas.microsoft.com/office/powerpoint/2010/main" val="880758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7D22BEE-481C-4256-8057-287E4CADA75C}" type="slidenum">
              <a:rPr lang="en-US" smtClean="0"/>
              <a:pPr/>
              <a:t>24</a:t>
            </a:fld>
            <a:endParaRPr lang="en-US"/>
          </a:p>
        </p:txBody>
      </p:sp>
    </p:spTree>
    <p:extLst>
      <p:ext uri="{BB962C8B-B14F-4D97-AF65-F5344CB8AC3E}">
        <p14:creationId xmlns:p14="http://schemas.microsoft.com/office/powerpoint/2010/main" val="127133818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8CAB5-5124-4D2F-95CF-DC90A09A2954}" type="slidenum">
              <a:rPr lang="en-US" smtClean="0"/>
              <a:pPr/>
              <a:t>208</a:t>
            </a:fld>
            <a:endParaRPr lang="en-US"/>
          </a:p>
        </p:txBody>
      </p:sp>
    </p:spTree>
    <p:extLst>
      <p:ext uri="{BB962C8B-B14F-4D97-AF65-F5344CB8AC3E}">
        <p14:creationId xmlns:p14="http://schemas.microsoft.com/office/powerpoint/2010/main" val="14725425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8CAB5-5124-4D2F-95CF-DC90A09A2954}" type="slidenum">
              <a:rPr lang="en-US" smtClean="0"/>
              <a:pPr/>
              <a:t>209</a:t>
            </a:fld>
            <a:endParaRPr lang="en-US"/>
          </a:p>
        </p:txBody>
      </p:sp>
    </p:spTree>
    <p:extLst>
      <p:ext uri="{BB962C8B-B14F-4D97-AF65-F5344CB8AC3E}">
        <p14:creationId xmlns:p14="http://schemas.microsoft.com/office/powerpoint/2010/main" val="224294843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8CAB5-5124-4D2F-95CF-DC90A09A2954}" type="slidenum">
              <a:rPr lang="en-US" smtClean="0"/>
              <a:pPr/>
              <a:t>210</a:t>
            </a:fld>
            <a:endParaRPr lang="en-US"/>
          </a:p>
        </p:txBody>
      </p:sp>
    </p:spTree>
    <p:extLst>
      <p:ext uri="{BB962C8B-B14F-4D97-AF65-F5344CB8AC3E}">
        <p14:creationId xmlns:p14="http://schemas.microsoft.com/office/powerpoint/2010/main" val="385280598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8CAB5-5124-4D2F-95CF-DC90A09A2954}" type="slidenum">
              <a:rPr lang="en-US" smtClean="0"/>
              <a:pPr/>
              <a:t>211</a:t>
            </a:fld>
            <a:endParaRPr lang="en-US"/>
          </a:p>
        </p:txBody>
      </p:sp>
    </p:spTree>
    <p:extLst>
      <p:ext uri="{BB962C8B-B14F-4D97-AF65-F5344CB8AC3E}">
        <p14:creationId xmlns:p14="http://schemas.microsoft.com/office/powerpoint/2010/main" val="367419349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8CAB5-5124-4D2F-95CF-DC90A09A2954}" type="slidenum">
              <a:rPr lang="en-US" smtClean="0"/>
              <a:pPr/>
              <a:t>212</a:t>
            </a:fld>
            <a:endParaRPr lang="en-US"/>
          </a:p>
        </p:txBody>
      </p:sp>
    </p:spTree>
    <p:extLst>
      <p:ext uri="{BB962C8B-B14F-4D97-AF65-F5344CB8AC3E}">
        <p14:creationId xmlns:p14="http://schemas.microsoft.com/office/powerpoint/2010/main" val="30281621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8CAB5-5124-4D2F-95CF-DC90A09A2954}" type="slidenum">
              <a:rPr lang="en-US" smtClean="0"/>
              <a:pPr/>
              <a:t>213</a:t>
            </a:fld>
            <a:endParaRPr lang="en-US"/>
          </a:p>
        </p:txBody>
      </p:sp>
    </p:spTree>
    <p:extLst>
      <p:ext uri="{BB962C8B-B14F-4D97-AF65-F5344CB8AC3E}">
        <p14:creationId xmlns:p14="http://schemas.microsoft.com/office/powerpoint/2010/main" val="294139510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8CAB5-5124-4D2F-95CF-DC90A09A2954}" type="slidenum">
              <a:rPr lang="en-US" smtClean="0"/>
              <a:pPr/>
              <a:t>214</a:t>
            </a:fld>
            <a:endParaRPr lang="en-US"/>
          </a:p>
        </p:txBody>
      </p:sp>
    </p:spTree>
    <p:extLst>
      <p:ext uri="{BB962C8B-B14F-4D97-AF65-F5344CB8AC3E}">
        <p14:creationId xmlns:p14="http://schemas.microsoft.com/office/powerpoint/2010/main" val="44554740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8CAB5-5124-4D2F-95CF-DC90A09A2954}" type="slidenum">
              <a:rPr lang="en-US" smtClean="0"/>
              <a:pPr/>
              <a:t>215</a:t>
            </a:fld>
            <a:endParaRPr lang="en-US"/>
          </a:p>
        </p:txBody>
      </p:sp>
    </p:spTree>
    <p:extLst>
      <p:ext uri="{BB962C8B-B14F-4D97-AF65-F5344CB8AC3E}">
        <p14:creationId xmlns:p14="http://schemas.microsoft.com/office/powerpoint/2010/main" val="79348681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8CAB5-5124-4D2F-95CF-DC90A09A2954}" type="slidenum">
              <a:rPr lang="en-US" smtClean="0"/>
              <a:pPr/>
              <a:t>216</a:t>
            </a:fld>
            <a:endParaRPr lang="en-US"/>
          </a:p>
        </p:txBody>
      </p:sp>
    </p:spTree>
    <p:extLst>
      <p:ext uri="{BB962C8B-B14F-4D97-AF65-F5344CB8AC3E}">
        <p14:creationId xmlns:p14="http://schemas.microsoft.com/office/powerpoint/2010/main" val="39756502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8CAB5-5124-4D2F-95CF-DC90A09A2954}" type="slidenum">
              <a:rPr lang="en-US" smtClean="0"/>
              <a:pPr/>
              <a:t>217</a:t>
            </a:fld>
            <a:endParaRPr lang="en-US"/>
          </a:p>
        </p:txBody>
      </p:sp>
    </p:spTree>
    <p:extLst>
      <p:ext uri="{BB962C8B-B14F-4D97-AF65-F5344CB8AC3E}">
        <p14:creationId xmlns:p14="http://schemas.microsoft.com/office/powerpoint/2010/main" val="3918782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7D22BEE-481C-4256-8057-287E4CADA75C}" type="slidenum">
              <a:rPr lang="en-US" smtClean="0"/>
              <a:pPr/>
              <a:t>25</a:t>
            </a:fld>
            <a:endParaRPr lang="en-US"/>
          </a:p>
        </p:txBody>
      </p:sp>
    </p:spTree>
    <p:extLst>
      <p:ext uri="{BB962C8B-B14F-4D97-AF65-F5344CB8AC3E}">
        <p14:creationId xmlns:p14="http://schemas.microsoft.com/office/powerpoint/2010/main" val="147775028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8CAB5-5124-4D2F-95CF-DC90A09A2954}" type="slidenum">
              <a:rPr lang="en-US" smtClean="0"/>
              <a:pPr/>
              <a:t>218</a:t>
            </a:fld>
            <a:endParaRPr lang="en-US"/>
          </a:p>
        </p:txBody>
      </p:sp>
    </p:spTree>
    <p:extLst>
      <p:ext uri="{BB962C8B-B14F-4D97-AF65-F5344CB8AC3E}">
        <p14:creationId xmlns:p14="http://schemas.microsoft.com/office/powerpoint/2010/main" val="1878906594"/>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8CAB5-5124-4D2F-95CF-DC90A09A2954}" type="slidenum">
              <a:rPr lang="en-US" smtClean="0"/>
              <a:pPr/>
              <a:t>219</a:t>
            </a:fld>
            <a:endParaRPr lang="en-US"/>
          </a:p>
        </p:txBody>
      </p:sp>
    </p:spTree>
    <p:extLst>
      <p:ext uri="{BB962C8B-B14F-4D97-AF65-F5344CB8AC3E}">
        <p14:creationId xmlns:p14="http://schemas.microsoft.com/office/powerpoint/2010/main" val="137032068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8CAB5-5124-4D2F-95CF-DC90A09A2954}" type="slidenum">
              <a:rPr lang="en-US" smtClean="0"/>
              <a:pPr/>
              <a:t>220</a:t>
            </a:fld>
            <a:endParaRPr lang="en-US"/>
          </a:p>
        </p:txBody>
      </p:sp>
    </p:spTree>
    <p:extLst>
      <p:ext uri="{BB962C8B-B14F-4D97-AF65-F5344CB8AC3E}">
        <p14:creationId xmlns:p14="http://schemas.microsoft.com/office/powerpoint/2010/main" val="289616395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8CAB5-5124-4D2F-95CF-DC90A09A2954}" type="slidenum">
              <a:rPr lang="en-US" smtClean="0"/>
              <a:pPr/>
              <a:t>221</a:t>
            </a:fld>
            <a:endParaRPr lang="en-US"/>
          </a:p>
        </p:txBody>
      </p:sp>
    </p:spTree>
    <p:extLst>
      <p:ext uri="{BB962C8B-B14F-4D97-AF65-F5344CB8AC3E}">
        <p14:creationId xmlns:p14="http://schemas.microsoft.com/office/powerpoint/2010/main" val="267848717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8CAB5-5124-4D2F-95CF-DC90A09A2954}" type="slidenum">
              <a:rPr lang="en-US" smtClean="0"/>
              <a:pPr/>
              <a:t>222</a:t>
            </a:fld>
            <a:endParaRPr lang="en-US"/>
          </a:p>
        </p:txBody>
      </p:sp>
    </p:spTree>
    <p:extLst>
      <p:ext uri="{BB962C8B-B14F-4D97-AF65-F5344CB8AC3E}">
        <p14:creationId xmlns:p14="http://schemas.microsoft.com/office/powerpoint/2010/main" val="367028471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8CAB5-5124-4D2F-95CF-DC90A09A2954}" type="slidenum">
              <a:rPr lang="en-US" smtClean="0"/>
              <a:pPr/>
              <a:t>223</a:t>
            </a:fld>
            <a:endParaRPr lang="en-US"/>
          </a:p>
        </p:txBody>
      </p:sp>
    </p:spTree>
    <p:extLst>
      <p:ext uri="{BB962C8B-B14F-4D97-AF65-F5344CB8AC3E}">
        <p14:creationId xmlns:p14="http://schemas.microsoft.com/office/powerpoint/2010/main" val="353358428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8CAB5-5124-4D2F-95CF-DC90A09A2954}" type="slidenum">
              <a:rPr lang="en-US" smtClean="0"/>
              <a:pPr/>
              <a:t>224</a:t>
            </a:fld>
            <a:endParaRPr lang="en-US"/>
          </a:p>
        </p:txBody>
      </p:sp>
    </p:spTree>
    <p:extLst>
      <p:ext uri="{BB962C8B-B14F-4D97-AF65-F5344CB8AC3E}">
        <p14:creationId xmlns:p14="http://schemas.microsoft.com/office/powerpoint/2010/main" val="128012539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8CAB5-5124-4D2F-95CF-DC90A09A2954}" type="slidenum">
              <a:rPr lang="en-US" smtClean="0"/>
              <a:pPr/>
              <a:t>225</a:t>
            </a:fld>
            <a:endParaRPr lang="en-US"/>
          </a:p>
        </p:txBody>
      </p:sp>
    </p:spTree>
    <p:extLst>
      <p:ext uri="{BB962C8B-B14F-4D97-AF65-F5344CB8AC3E}">
        <p14:creationId xmlns:p14="http://schemas.microsoft.com/office/powerpoint/2010/main" val="2681428717"/>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8CAB5-5124-4D2F-95CF-DC90A09A2954}" type="slidenum">
              <a:rPr lang="en-US" smtClean="0"/>
              <a:pPr/>
              <a:t>226</a:t>
            </a:fld>
            <a:endParaRPr lang="en-US"/>
          </a:p>
        </p:txBody>
      </p:sp>
    </p:spTree>
    <p:extLst>
      <p:ext uri="{BB962C8B-B14F-4D97-AF65-F5344CB8AC3E}">
        <p14:creationId xmlns:p14="http://schemas.microsoft.com/office/powerpoint/2010/main" val="63724013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8CAB5-5124-4D2F-95CF-DC90A09A2954}" type="slidenum">
              <a:rPr lang="en-US" smtClean="0"/>
              <a:pPr/>
              <a:t>227</a:t>
            </a:fld>
            <a:endParaRPr lang="en-US"/>
          </a:p>
        </p:txBody>
      </p:sp>
    </p:spTree>
    <p:extLst>
      <p:ext uri="{BB962C8B-B14F-4D97-AF65-F5344CB8AC3E}">
        <p14:creationId xmlns:p14="http://schemas.microsoft.com/office/powerpoint/2010/main" val="4910492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7D22BEE-481C-4256-8057-287E4CADA75C}" type="slidenum">
              <a:rPr lang="en-US" smtClean="0"/>
              <a:pPr/>
              <a:t>26</a:t>
            </a:fld>
            <a:endParaRPr lang="en-US"/>
          </a:p>
        </p:txBody>
      </p:sp>
    </p:spTree>
    <p:extLst>
      <p:ext uri="{BB962C8B-B14F-4D97-AF65-F5344CB8AC3E}">
        <p14:creationId xmlns:p14="http://schemas.microsoft.com/office/powerpoint/2010/main" val="7275177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8CAB5-5124-4D2F-95CF-DC90A09A2954}" type="slidenum">
              <a:rPr lang="en-US" smtClean="0"/>
              <a:pPr/>
              <a:t>228</a:t>
            </a:fld>
            <a:endParaRPr lang="en-US"/>
          </a:p>
        </p:txBody>
      </p:sp>
    </p:spTree>
    <p:extLst>
      <p:ext uri="{BB962C8B-B14F-4D97-AF65-F5344CB8AC3E}">
        <p14:creationId xmlns:p14="http://schemas.microsoft.com/office/powerpoint/2010/main" val="96242484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8CAB5-5124-4D2F-95CF-DC90A09A2954}" type="slidenum">
              <a:rPr lang="en-US" smtClean="0"/>
              <a:pPr/>
              <a:t>229</a:t>
            </a:fld>
            <a:endParaRPr lang="en-US"/>
          </a:p>
        </p:txBody>
      </p:sp>
    </p:spTree>
    <p:extLst>
      <p:ext uri="{BB962C8B-B14F-4D97-AF65-F5344CB8AC3E}">
        <p14:creationId xmlns:p14="http://schemas.microsoft.com/office/powerpoint/2010/main" val="2805665307"/>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8CAB5-5124-4D2F-95CF-DC90A09A2954}" type="slidenum">
              <a:rPr lang="en-US" smtClean="0"/>
              <a:pPr/>
              <a:t>230</a:t>
            </a:fld>
            <a:endParaRPr lang="en-US"/>
          </a:p>
        </p:txBody>
      </p:sp>
    </p:spTree>
    <p:extLst>
      <p:ext uri="{BB962C8B-B14F-4D97-AF65-F5344CB8AC3E}">
        <p14:creationId xmlns:p14="http://schemas.microsoft.com/office/powerpoint/2010/main" val="14040552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8CAB5-5124-4D2F-95CF-DC90A09A2954}" type="slidenum">
              <a:rPr lang="en-US" smtClean="0"/>
              <a:pPr/>
              <a:t>231</a:t>
            </a:fld>
            <a:endParaRPr lang="en-US"/>
          </a:p>
        </p:txBody>
      </p:sp>
    </p:spTree>
    <p:extLst>
      <p:ext uri="{BB962C8B-B14F-4D97-AF65-F5344CB8AC3E}">
        <p14:creationId xmlns:p14="http://schemas.microsoft.com/office/powerpoint/2010/main" val="488504777"/>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8CAB5-5124-4D2F-95CF-DC90A09A2954}" type="slidenum">
              <a:rPr lang="en-US" smtClean="0"/>
              <a:pPr/>
              <a:t>232</a:t>
            </a:fld>
            <a:endParaRPr lang="en-US"/>
          </a:p>
        </p:txBody>
      </p:sp>
    </p:spTree>
    <p:extLst>
      <p:ext uri="{BB962C8B-B14F-4D97-AF65-F5344CB8AC3E}">
        <p14:creationId xmlns:p14="http://schemas.microsoft.com/office/powerpoint/2010/main" val="1304027589"/>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C86DB34-1247-4038-B889-3DA1AAFFC398}" type="slidenum">
              <a:rPr lang="en-US" smtClean="0"/>
              <a:pPr/>
              <a:t>233</a:t>
            </a:fld>
            <a:endParaRPr lang="en-US"/>
          </a:p>
        </p:txBody>
      </p:sp>
    </p:spTree>
    <p:extLst>
      <p:ext uri="{BB962C8B-B14F-4D97-AF65-F5344CB8AC3E}">
        <p14:creationId xmlns:p14="http://schemas.microsoft.com/office/powerpoint/2010/main" val="3317666906"/>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C86DB34-1247-4038-B889-3DA1AAFFC398}" type="slidenum">
              <a:rPr lang="en-US" smtClean="0"/>
              <a:pPr/>
              <a:t>234</a:t>
            </a:fld>
            <a:endParaRPr lang="en-US"/>
          </a:p>
        </p:txBody>
      </p:sp>
    </p:spTree>
    <p:extLst>
      <p:ext uri="{BB962C8B-B14F-4D97-AF65-F5344CB8AC3E}">
        <p14:creationId xmlns:p14="http://schemas.microsoft.com/office/powerpoint/2010/main" val="251988680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C86DB34-1247-4038-B889-3DA1AAFFC398}" type="slidenum">
              <a:rPr lang="en-US" smtClean="0"/>
              <a:pPr/>
              <a:t>235</a:t>
            </a:fld>
            <a:endParaRPr lang="en-US"/>
          </a:p>
        </p:txBody>
      </p:sp>
    </p:spTree>
    <p:extLst>
      <p:ext uri="{BB962C8B-B14F-4D97-AF65-F5344CB8AC3E}">
        <p14:creationId xmlns:p14="http://schemas.microsoft.com/office/powerpoint/2010/main" val="314897584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C86DB34-1247-4038-B889-3DA1AAFFC398}" type="slidenum">
              <a:rPr lang="en-US" smtClean="0"/>
              <a:pPr/>
              <a:t>236</a:t>
            </a:fld>
            <a:endParaRPr lang="en-US"/>
          </a:p>
        </p:txBody>
      </p:sp>
    </p:spTree>
    <p:extLst>
      <p:ext uri="{BB962C8B-B14F-4D97-AF65-F5344CB8AC3E}">
        <p14:creationId xmlns:p14="http://schemas.microsoft.com/office/powerpoint/2010/main" val="4195990980"/>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C86DB34-1247-4038-B889-3DA1AAFFC398}" type="slidenum">
              <a:rPr lang="en-US" smtClean="0"/>
              <a:pPr/>
              <a:t>237</a:t>
            </a:fld>
            <a:endParaRPr lang="en-US"/>
          </a:p>
        </p:txBody>
      </p:sp>
    </p:spTree>
    <p:extLst>
      <p:ext uri="{BB962C8B-B14F-4D97-AF65-F5344CB8AC3E}">
        <p14:creationId xmlns:p14="http://schemas.microsoft.com/office/powerpoint/2010/main" val="2732826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7D22BEE-481C-4256-8057-287E4CADA75C}" type="slidenum">
              <a:rPr lang="en-US" smtClean="0"/>
              <a:pPr/>
              <a:t>28</a:t>
            </a:fld>
            <a:endParaRPr lang="en-US"/>
          </a:p>
        </p:txBody>
      </p:sp>
    </p:spTree>
    <p:extLst>
      <p:ext uri="{BB962C8B-B14F-4D97-AF65-F5344CB8AC3E}">
        <p14:creationId xmlns:p14="http://schemas.microsoft.com/office/powerpoint/2010/main" val="125574550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C86DB34-1247-4038-B889-3DA1AAFFC398}" type="slidenum">
              <a:rPr lang="en-US" smtClean="0"/>
              <a:pPr/>
              <a:t>238</a:t>
            </a:fld>
            <a:endParaRPr lang="en-US"/>
          </a:p>
        </p:txBody>
      </p:sp>
    </p:spTree>
    <p:extLst>
      <p:ext uri="{BB962C8B-B14F-4D97-AF65-F5344CB8AC3E}">
        <p14:creationId xmlns:p14="http://schemas.microsoft.com/office/powerpoint/2010/main" val="115130024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C86DB34-1247-4038-B889-3DA1AAFFC398}" type="slidenum">
              <a:rPr lang="en-US" smtClean="0"/>
              <a:pPr/>
              <a:t>239</a:t>
            </a:fld>
            <a:endParaRPr lang="en-US"/>
          </a:p>
        </p:txBody>
      </p:sp>
    </p:spTree>
    <p:extLst>
      <p:ext uri="{BB962C8B-B14F-4D97-AF65-F5344CB8AC3E}">
        <p14:creationId xmlns:p14="http://schemas.microsoft.com/office/powerpoint/2010/main" val="1993474399"/>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C86DB34-1247-4038-B889-3DA1AAFFC398}" type="slidenum">
              <a:rPr lang="en-US" smtClean="0"/>
              <a:pPr/>
              <a:t>240</a:t>
            </a:fld>
            <a:endParaRPr lang="en-US"/>
          </a:p>
        </p:txBody>
      </p:sp>
    </p:spTree>
    <p:extLst>
      <p:ext uri="{BB962C8B-B14F-4D97-AF65-F5344CB8AC3E}">
        <p14:creationId xmlns:p14="http://schemas.microsoft.com/office/powerpoint/2010/main" val="1658639507"/>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C86DB34-1247-4038-B889-3DA1AAFFC398}" type="slidenum">
              <a:rPr lang="en-US" smtClean="0"/>
              <a:pPr/>
              <a:t>241</a:t>
            </a:fld>
            <a:endParaRPr lang="en-US"/>
          </a:p>
        </p:txBody>
      </p:sp>
    </p:spTree>
    <p:extLst>
      <p:ext uri="{BB962C8B-B14F-4D97-AF65-F5344CB8AC3E}">
        <p14:creationId xmlns:p14="http://schemas.microsoft.com/office/powerpoint/2010/main" val="2428990924"/>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C86DB34-1247-4038-B889-3DA1AAFFC398}" type="slidenum">
              <a:rPr lang="en-US" smtClean="0"/>
              <a:pPr/>
              <a:t>242</a:t>
            </a:fld>
            <a:endParaRPr lang="en-US"/>
          </a:p>
        </p:txBody>
      </p:sp>
    </p:spTree>
    <p:extLst>
      <p:ext uri="{BB962C8B-B14F-4D97-AF65-F5344CB8AC3E}">
        <p14:creationId xmlns:p14="http://schemas.microsoft.com/office/powerpoint/2010/main" val="3406009276"/>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C86DB34-1247-4038-B889-3DA1AAFFC398}" type="slidenum">
              <a:rPr lang="en-US" smtClean="0"/>
              <a:pPr/>
              <a:t>243</a:t>
            </a:fld>
            <a:endParaRPr lang="en-US"/>
          </a:p>
        </p:txBody>
      </p:sp>
    </p:spTree>
    <p:extLst>
      <p:ext uri="{BB962C8B-B14F-4D97-AF65-F5344CB8AC3E}">
        <p14:creationId xmlns:p14="http://schemas.microsoft.com/office/powerpoint/2010/main" val="967872477"/>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C86DB34-1247-4038-B889-3DA1AAFFC398}" type="slidenum">
              <a:rPr lang="en-US" smtClean="0"/>
              <a:pPr/>
              <a:t>244</a:t>
            </a:fld>
            <a:endParaRPr lang="en-US"/>
          </a:p>
        </p:txBody>
      </p:sp>
    </p:spTree>
    <p:extLst>
      <p:ext uri="{BB962C8B-B14F-4D97-AF65-F5344CB8AC3E}">
        <p14:creationId xmlns:p14="http://schemas.microsoft.com/office/powerpoint/2010/main" val="752010078"/>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C86DB34-1247-4038-B889-3DA1AAFFC398}" type="slidenum">
              <a:rPr lang="en-US" smtClean="0"/>
              <a:pPr/>
              <a:t>245</a:t>
            </a:fld>
            <a:endParaRPr lang="en-US"/>
          </a:p>
        </p:txBody>
      </p:sp>
    </p:spTree>
    <p:extLst>
      <p:ext uri="{BB962C8B-B14F-4D97-AF65-F5344CB8AC3E}">
        <p14:creationId xmlns:p14="http://schemas.microsoft.com/office/powerpoint/2010/main" val="51983028"/>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C86DB34-1247-4038-B889-3DA1AAFFC398}" type="slidenum">
              <a:rPr lang="en-US" smtClean="0"/>
              <a:pPr/>
              <a:t>246</a:t>
            </a:fld>
            <a:endParaRPr lang="en-US"/>
          </a:p>
        </p:txBody>
      </p:sp>
    </p:spTree>
    <p:extLst>
      <p:ext uri="{BB962C8B-B14F-4D97-AF65-F5344CB8AC3E}">
        <p14:creationId xmlns:p14="http://schemas.microsoft.com/office/powerpoint/2010/main" val="2654324761"/>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C86DB34-1247-4038-B889-3DA1AAFFC398}" type="slidenum">
              <a:rPr lang="en-US" smtClean="0"/>
              <a:pPr/>
              <a:t>247</a:t>
            </a:fld>
            <a:endParaRPr lang="en-US"/>
          </a:p>
        </p:txBody>
      </p:sp>
    </p:spTree>
    <p:extLst>
      <p:ext uri="{BB962C8B-B14F-4D97-AF65-F5344CB8AC3E}">
        <p14:creationId xmlns:p14="http://schemas.microsoft.com/office/powerpoint/2010/main" val="1141102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7D22BEE-481C-4256-8057-287E4CADA75C}" type="slidenum">
              <a:rPr lang="en-US" smtClean="0"/>
              <a:pPr/>
              <a:t>29</a:t>
            </a:fld>
            <a:endParaRPr lang="en-US"/>
          </a:p>
        </p:txBody>
      </p:sp>
    </p:spTree>
    <p:extLst>
      <p:ext uri="{BB962C8B-B14F-4D97-AF65-F5344CB8AC3E}">
        <p14:creationId xmlns:p14="http://schemas.microsoft.com/office/powerpoint/2010/main" val="6383533"/>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C86DB34-1247-4038-B889-3DA1AAFFC398}" type="slidenum">
              <a:rPr lang="en-US" smtClean="0"/>
              <a:pPr/>
              <a:t>248</a:t>
            </a:fld>
            <a:endParaRPr lang="en-US"/>
          </a:p>
        </p:txBody>
      </p:sp>
    </p:spTree>
    <p:extLst>
      <p:ext uri="{BB962C8B-B14F-4D97-AF65-F5344CB8AC3E}">
        <p14:creationId xmlns:p14="http://schemas.microsoft.com/office/powerpoint/2010/main" val="3484035853"/>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C86DB34-1247-4038-B889-3DA1AAFFC398}" type="slidenum">
              <a:rPr lang="en-US" smtClean="0"/>
              <a:pPr/>
              <a:t>249</a:t>
            </a:fld>
            <a:endParaRPr lang="en-US"/>
          </a:p>
        </p:txBody>
      </p:sp>
    </p:spTree>
    <p:extLst>
      <p:ext uri="{BB962C8B-B14F-4D97-AF65-F5344CB8AC3E}">
        <p14:creationId xmlns:p14="http://schemas.microsoft.com/office/powerpoint/2010/main" val="2443417012"/>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C86DB34-1247-4038-B889-3DA1AAFFC398}" type="slidenum">
              <a:rPr lang="en-US" smtClean="0"/>
              <a:pPr/>
              <a:t>250</a:t>
            </a:fld>
            <a:endParaRPr lang="en-US"/>
          </a:p>
        </p:txBody>
      </p:sp>
    </p:spTree>
    <p:extLst>
      <p:ext uri="{BB962C8B-B14F-4D97-AF65-F5344CB8AC3E}">
        <p14:creationId xmlns:p14="http://schemas.microsoft.com/office/powerpoint/2010/main" val="3551724018"/>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C86DB34-1247-4038-B889-3DA1AAFFC398}" type="slidenum">
              <a:rPr lang="en-US" smtClean="0"/>
              <a:pPr/>
              <a:t>251</a:t>
            </a:fld>
            <a:endParaRPr lang="en-US"/>
          </a:p>
        </p:txBody>
      </p:sp>
    </p:spTree>
    <p:extLst>
      <p:ext uri="{BB962C8B-B14F-4D97-AF65-F5344CB8AC3E}">
        <p14:creationId xmlns:p14="http://schemas.microsoft.com/office/powerpoint/2010/main" val="1451510888"/>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EC19330-E92C-4A3C-A763-AA921ABA7B78}" type="slidenum">
              <a:rPr lang="en-US" smtClean="0"/>
              <a:pPr>
                <a:defRPr/>
              </a:pPr>
              <a:t>252</a:t>
            </a:fld>
            <a:endParaRPr lang="en-US"/>
          </a:p>
        </p:txBody>
      </p:sp>
    </p:spTree>
    <p:extLst>
      <p:ext uri="{BB962C8B-B14F-4D97-AF65-F5344CB8AC3E}">
        <p14:creationId xmlns:p14="http://schemas.microsoft.com/office/powerpoint/2010/main" val="36218019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7D22BEE-481C-4256-8057-287E4CADA75C}" type="slidenum">
              <a:rPr lang="en-US" smtClean="0"/>
              <a:pPr/>
              <a:t>30</a:t>
            </a:fld>
            <a:endParaRPr lang="en-US"/>
          </a:p>
        </p:txBody>
      </p:sp>
    </p:spTree>
    <p:extLst>
      <p:ext uri="{BB962C8B-B14F-4D97-AF65-F5344CB8AC3E}">
        <p14:creationId xmlns:p14="http://schemas.microsoft.com/office/powerpoint/2010/main" val="23148116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B333B6-65FB-4A98-AE00-4A11067AF987}" type="slidenum">
              <a:rPr lang="en-US" smtClean="0"/>
              <a:pPr/>
              <a:t>63</a:t>
            </a:fld>
            <a:endParaRPr lang="en-US"/>
          </a:p>
        </p:txBody>
      </p:sp>
    </p:spTree>
    <p:extLst>
      <p:ext uri="{BB962C8B-B14F-4D97-AF65-F5344CB8AC3E}">
        <p14:creationId xmlns:p14="http://schemas.microsoft.com/office/powerpoint/2010/main" val="1596385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3C7FAAC-912A-4773-8C19-4A21FC779BD8}" type="slidenum">
              <a:rPr lang="en-US" smtClean="0"/>
              <a:pPr eaLnBrk="1" hangingPunct="1"/>
              <a:t>2</a:t>
            </a:fld>
            <a:endParaRPr lang="en-US" smtClean="0"/>
          </a:p>
        </p:txBody>
      </p:sp>
    </p:spTree>
    <p:extLst>
      <p:ext uri="{BB962C8B-B14F-4D97-AF65-F5344CB8AC3E}">
        <p14:creationId xmlns:p14="http://schemas.microsoft.com/office/powerpoint/2010/main" val="1244452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B333B6-65FB-4A98-AE00-4A11067AF987}" type="slidenum">
              <a:rPr lang="en-US" smtClean="0"/>
              <a:pPr/>
              <a:t>64</a:t>
            </a:fld>
            <a:endParaRPr lang="en-US"/>
          </a:p>
        </p:txBody>
      </p:sp>
    </p:spTree>
    <p:extLst>
      <p:ext uri="{BB962C8B-B14F-4D97-AF65-F5344CB8AC3E}">
        <p14:creationId xmlns:p14="http://schemas.microsoft.com/office/powerpoint/2010/main" val="10055454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B333B6-65FB-4A98-AE00-4A11067AF987}" type="slidenum">
              <a:rPr lang="en-US" smtClean="0"/>
              <a:pPr/>
              <a:t>65</a:t>
            </a:fld>
            <a:endParaRPr lang="en-US"/>
          </a:p>
        </p:txBody>
      </p:sp>
    </p:spTree>
    <p:extLst>
      <p:ext uri="{BB962C8B-B14F-4D97-AF65-F5344CB8AC3E}">
        <p14:creationId xmlns:p14="http://schemas.microsoft.com/office/powerpoint/2010/main" val="9637232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B333B6-65FB-4A98-AE00-4A11067AF987}" type="slidenum">
              <a:rPr lang="en-US" smtClean="0"/>
              <a:pPr/>
              <a:t>66</a:t>
            </a:fld>
            <a:endParaRPr lang="en-US"/>
          </a:p>
        </p:txBody>
      </p:sp>
    </p:spTree>
    <p:extLst>
      <p:ext uri="{BB962C8B-B14F-4D97-AF65-F5344CB8AC3E}">
        <p14:creationId xmlns:p14="http://schemas.microsoft.com/office/powerpoint/2010/main" val="22653063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B333B6-65FB-4A98-AE00-4A11067AF987}" type="slidenum">
              <a:rPr lang="en-US" smtClean="0"/>
              <a:pPr/>
              <a:t>67</a:t>
            </a:fld>
            <a:endParaRPr lang="en-US"/>
          </a:p>
        </p:txBody>
      </p:sp>
    </p:spTree>
    <p:extLst>
      <p:ext uri="{BB962C8B-B14F-4D97-AF65-F5344CB8AC3E}">
        <p14:creationId xmlns:p14="http://schemas.microsoft.com/office/powerpoint/2010/main" val="3720644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B333B6-65FB-4A98-AE00-4A11067AF987}" type="slidenum">
              <a:rPr lang="en-US" smtClean="0"/>
              <a:pPr/>
              <a:t>68</a:t>
            </a:fld>
            <a:endParaRPr lang="en-US"/>
          </a:p>
        </p:txBody>
      </p:sp>
    </p:spTree>
    <p:extLst>
      <p:ext uri="{BB962C8B-B14F-4D97-AF65-F5344CB8AC3E}">
        <p14:creationId xmlns:p14="http://schemas.microsoft.com/office/powerpoint/2010/main" val="28119439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B333B6-65FB-4A98-AE00-4A11067AF987}" type="slidenum">
              <a:rPr lang="en-US" smtClean="0"/>
              <a:pPr/>
              <a:t>69</a:t>
            </a:fld>
            <a:endParaRPr lang="en-US"/>
          </a:p>
        </p:txBody>
      </p:sp>
    </p:spTree>
    <p:extLst>
      <p:ext uri="{BB962C8B-B14F-4D97-AF65-F5344CB8AC3E}">
        <p14:creationId xmlns:p14="http://schemas.microsoft.com/office/powerpoint/2010/main" val="27567212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B333B6-65FB-4A98-AE00-4A11067AF987}" type="slidenum">
              <a:rPr lang="en-US" smtClean="0"/>
              <a:pPr/>
              <a:t>70</a:t>
            </a:fld>
            <a:endParaRPr lang="en-US"/>
          </a:p>
        </p:txBody>
      </p:sp>
    </p:spTree>
    <p:extLst>
      <p:ext uri="{BB962C8B-B14F-4D97-AF65-F5344CB8AC3E}">
        <p14:creationId xmlns:p14="http://schemas.microsoft.com/office/powerpoint/2010/main" val="29398422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B333B6-65FB-4A98-AE00-4A11067AF987}" type="slidenum">
              <a:rPr lang="en-US" smtClean="0"/>
              <a:pPr/>
              <a:t>71</a:t>
            </a:fld>
            <a:endParaRPr lang="en-US"/>
          </a:p>
        </p:txBody>
      </p:sp>
    </p:spTree>
    <p:extLst>
      <p:ext uri="{BB962C8B-B14F-4D97-AF65-F5344CB8AC3E}">
        <p14:creationId xmlns:p14="http://schemas.microsoft.com/office/powerpoint/2010/main" val="32177386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B333B6-65FB-4A98-AE00-4A11067AF987}" type="slidenum">
              <a:rPr lang="en-US" smtClean="0"/>
              <a:pPr/>
              <a:t>72</a:t>
            </a:fld>
            <a:endParaRPr lang="en-US"/>
          </a:p>
        </p:txBody>
      </p:sp>
    </p:spTree>
    <p:extLst>
      <p:ext uri="{BB962C8B-B14F-4D97-AF65-F5344CB8AC3E}">
        <p14:creationId xmlns:p14="http://schemas.microsoft.com/office/powerpoint/2010/main" val="663898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B333B6-65FB-4A98-AE00-4A11067AF987}" type="slidenum">
              <a:rPr lang="en-US" smtClean="0"/>
              <a:pPr/>
              <a:t>73</a:t>
            </a:fld>
            <a:endParaRPr lang="en-US"/>
          </a:p>
        </p:txBody>
      </p:sp>
    </p:spTree>
    <p:extLst>
      <p:ext uri="{BB962C8B-B14F-4D97-AF65-F5344CB8AC3E}">
        <p14:creationId xmlns:p14="http://schemas.microsoft.com/office/powerpoint/2010/main" val="3567282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EC19330-E92C-4A3C-A763-AA921ABA7B78}" type="slidenum">
              <a:rPr lang="en-US" smtClean="0"/>
              <a:pPr>
                <a:defRPr/>
              </a:pPr>
              <a:t>3</a:t>
            </a:fld>
            <a:endParaRPr lang="en-US"/>
          </a:p>
        </p:txBody>
      </p:sp>
    </p:spTree>
    <p:extLst>
      <p:ext uri="{BB962C8B-B14F-4D97-AF65-F5344CB8AC3E}">
        <p14:creationId xmlns:p14="http://schemas.microsoft.com/office/powerpoint/2010/main" val="12049103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B333B6-65FB-4A98-AE00-4A11067AF987}" type="slidenum">
              <a:rPr lang="en-US" smtClean="0"/>
              <a:pPr/>
              <a:t>74</a:t>
            </a:fld>
            <a:endParaRPr lang="en-US"/>
          </a:p>
        </p:txBody>
      </p:sp>
    </p:spTree>
    <p:extLst>
      <p:ext uri="{BB962C8B-B14F-4D97-AF65-F5344CB8AC3E}">
        <p14:creationId xmlns:p14="http://schemas.microsoft.com/office/powerpoint/2010/main" val="25377040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B333B6-65FB-4A98-AE00-4A11067AF987}" type="slidenum">
              <a:rPr lang="en-US" smtClean="0"/>
              <a:pPr/>
              <a:t>75</a:t>
            </a:fld>
            <a:endParaRPr lang="en-US"/>
          </a:p>
        </p:txBody>
      </p:sp>
    </p:spTree>
    <p:extLst>
      <p:ext uri="{BB962C8B-B14F-4D97-AF65-F5344CB8AC3E}">
        <p14:creationId xmlns:p14="http://schemas.microsoft.com/office/powerpoint/2010/main" val="7251843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B333B6-65FB-4A98-AE00-4A11067AF987}" type="slidenum">
              <a:rPr lang="en-US" smtClean="0"/>
              <a:pPr/>
              <a:t>76</a:t>
            </a:fld>
            <a:endParaRPr lang="en-US"/>
          </a:p>
        </p:txBody>
      </p:sp>
    </p:spTree>
    <p:extLst>
      <p:ext uri="{BB962C8B-B14F-4D97-AF65-F5344CB8AC3E}">
        <p14:creationId xmlns:p14="http://schemas.microsoft.com/office/powerpoint/2010/main" val="2476008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B333B6-65FB-4A98-AE00-4A11067AF987}" type="slidenum">
              <a:rPr lang="en-US" smtClean="0"/>
              <a:pPr/>
              <a:t>77</a:t>
            </a:fld>
            <a:endParaRPr lang="en-US"/>
          </a:p>
        </p:txBody>
      </p:sp>
    </p:spTree>
    <p:extLst>
      <p:ext uri="{BB962C8B-B14F-4D97-AF65-F5344CB8AC3E}">
        <p14:creationId xmlns:p14="http://schemas.microsoft.com/office/powerpoint/2010/main" val="23284257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B333B6-65FB-4A98-AE00-4A11067AF987}" type="slidenum">
              <a:rPr lang="en-US" smtClean="0"/>
              <a:pPr/>
              <a:t>78</a:t>
            </a:fld>
            <a:endParaRPr lang="en-US"/>
          </a:p>
        </p:txBody>
      </p:sp>
    </p:spTree>
    <p:extLst>
      <p:ext uri="{BB962C8B-B14F-4D97-AF65-F5344CB8AC3E}">
        <p14:creationId xmlns:p14="http://schemas.microsoft.com/office/powerpoint/2010/main" val="38781317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B333B6-65FB-4A98-AE00-4A11067AF987}" type="slidenum">
              <a:rPr lang="en-US" smtClean="0"/>
              <a:pPr/>
              <a:t>79</a:t>
            </a:fld>
            <a:endParaRPr lang="en-US"/>
          </a:p>
        </p:txBody>
      </p:sp>
    </p:spTree>
    <p:extLst>
      <p:ext uri="{BB962C8B-B14F-4D97-AF65-F5344CB8AC3E}">
        <p14:creationId xmlns:p14="http://schemas.microsoft.com/office/powerpoint/2010/main" val="34877976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1BE232-DBE5-4C08-8FA4-2739C1AC334F}" type="slidenum">
              <a:rPr lang="en-US" smtClean="0"/>
              <a:t>80</a:t>
            </a:fld>
            <a:endParaRPr lang="en-US"/>
          </a:p>
        </p:txBody>
      </p:sp>
    </p:spTree>
    <p:extLst>
      <p:ext uri="{BB962C8B-B14F-4D97-AF65-F5344CB8AC3E}">
        <p14:creationId xmlns:p14="http://schemas.microsoft.com/office/powerpoint/2010/main" val="1488411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1BE232-DBE5-4C08-8FA4-2739C1AC334F}" type="slidenum">
              <a:rPr lang="en-US" smtClean="0"/>
              <a:t>81</a:t>
            </a:fld>
            <a:endParaRPr lang="en-US"/>
          </a:p>
        </p:txBody>
      </p:sp>
    </p:spTree>
    <p:extLst>
      <p:ext uri="{BB962C8B-B14F-4D97-AF65-F5344CB8AC3E}">
        <p14:creationId xmlns:p14="http://schemas.microsoft.com/office/powerpoint/2010/main" val="34734156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1BE232-DBE5-4C08-8FA4-2739C1AC334F}" type="slidenum">
              <a:rPr lang="en-US" smtClean="0"/>
              <a:t>82</a:t>
            </a:fld>
            <a:endParaRPr lang="en-US"/>
          </a:p>
        </p:txBody>
      </p:sp>
    </p:spTree>
    <p:extLst>
      <p:ext uri="{BB962C8B-B14F-4D97-AF65-F5344CB8AC3E}">
        <p14:creationId xmlns:p14="http://schemas.microsoft.com/office/powerpoint/2010/main" val="26656771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1BE232-DBE5-4C08-8FA4-2739C1AC334F}" type="slidenum">
              <a:rPr lang="en-US" smtClean="0"/>
              <a:t>83</a:t>
            </a:fld>
            <a:endParaRPr lang="en-US"/>
          </a:p>
        </p:txBody>
      </p:sp>
    </p:spTree>
    <p:extLst>
      <p:ext uri="{BB962C8B-B14F-4D97-AF65-F5344CB8AC3E}">
        <p14:creationId xmlns:p14="http://schemas.microsoft.com/office/powerpoint/2010/main" val="505984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EC19330-E92C-4A3C-A763-AA921ABA7B78}" type="slidenum">
              <a:rPr lang="en-US" smtClean="0"/>
              <a:pPr>
                <a:defRPr/>
              </a:pPr>
              <a:t>4</a:t>
            </a:fld>
            <a:endParaRPr lang="en-US"/>
          </a:p>
        </p:txBody>
      </p:sp>
    </p:spTree>
    <p:extLst>
      <p:ext uri="{BB962C8B-B14F-4D97-AF65-F5344CB8AC3E}">
        <p14:creationId xmlns:p14="http://schemas.microsoft.com/office/powerpoint/2010/main" val="33774414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1BE232-DBE5-4C08-8FA4-2739C1AC334F}" type="slidenum">
              <a:rPr lang="en-US" smtClean="0"/>
              <a:t>84</a:t>
            </a:fld>
            <a:endParaRPr lang="en-US"/>
          </a:p>
        </p:txBody>
      </p:sp>
    </p:spTree>
    <p:extLst>
      <p:ext uri="{BB962C8B-B14F-4D97-AF65-F5344CB8AC3E}">
        <p14:creationId xmlns:p14="http://schemas.microsoft.com/office/powerpoint/2010/main" val="16494515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1BE232-DBE5-4C08-8FA4-2739C1AC334F}" type="slidenum">
              <a:rPr lang="en-US" smtClean="0"/>
              <a:t>85</a:t>
            </a:fld>
            <a:endParaRPr lang="en-US"/>
          </a:p>
        </p:txBody>
      </p:sp>
    </p:spTree>
    <p:extLst>
      <p:ext uri="{BB962C8B-B14F-4D97-AF65-F5344CB8AC3E}">
        <p14:creationId xmlns:p14="http://schemas.microsoft.com/office/powerpoint/2010/main" val="40137500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1BE232-DBE5-4C08-8FA4-2739C1AC334F}" type="slidenum">
              <a:rPr lang="en-US" smtClean="0"/>
              <a:t>86</a:t>
            </a:fld>
            <a:endParaRPr lang="en-US"/>
          </a:p>
        </p:txBody>
      </p:sp>
    </p:spTree>
    <p:extLst>
      <p:ext uri="{BB962C8B-B14F-4D97-AF65-F5344CB8AC3E}">
        <p14:creationId xmlns:p14="http://schemas.microsoft.com/office/powerpoint/2010/main" val="12136752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1BE232-DBE5-4C08-8FA4-2739C1AC334F}" type="slidenum">
              <a:rPr lang="en-US" smtClean="0"/>
              <a:t>87</a:t>
            </a:fld>
            <a:endParaRPr lang="en-US"/>
          </a:p>
        </p:txBody>
      </p:sp>
    </p:spTree>
    <p:extLst>
      <p:ext uri="{BB962C8B-B14F-4D97-AF65-F5344CB8AC3E}">
        <p14:creationId xmlns:p14="http://schemas.microsoft.com/office/powerpoint/2010/main" val="25924554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1BE232-DBE5-4C08-8FA4-2739C1AC334F}" type="slidenum">
              <a:rPr lang="en-US" smtClean="0"/>
              <a:t>88</a:t>
            </a:fld>
            <a:endParaRPr lang="en-US"/>
          </a:p>
        </p:txBody>
      </p:sp>
    </p:spTree>
    <p:extLst>
      <p:ext uri="{BB962C8B-B14F-4D97-AF65-F5344CB8AC3E}">
        <p14:creationId xmlns:p14="http://schemas.microsoft.com/office/powerpoint/2010/main" val="5448372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1BE232-DBE5-4C08-8FA4-2739C1AC334F}" type="slidenum">
              <a:rPr lang="en-US" smtClean="0"/>
              <a:t>89</a:t>
            </a:fld>
            <a:endParaRPr lang="en-US"/>
          </a:p>
        </p:txBody>
      </p:sp>
    </p:spTree>
    <p:extLst>
      <p:ext uri="{BB962C8B-B14F-4D97-AF65-F5344CB8AC3E}">
        <p14:creationId xmlns:p14="http://schemas.microsoft.com/office/powerpoint/2010/main" val="8034577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1BE232-DBE5-4C08-8FA4-2739C1AC334F}" type="slidenum">
              <a:rPr lang="en-US" smtClean="0"/>
              <a:t>90</a:t>
            </a:fld>
            <a:endParaRPr lang="en-US"/>
          </a:p>
        </p:txBody>
      </p:sp>
    </p:spTree>
    <p:extLst>
      <p:ext uri="{BB962C8B-B14F-4D97-AF65-F5344CB8AC3E}">
        <p14:creationId xmlns:p14="http://schemas.microsoft.com/office/powerpoint/2010/main" val="2244614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1BE232-DBE5-4C08-8FA4-2739C1AC334F}" type="slidenum">
              <a:rPr lang="en-US" smtClean="0"/>
              <a:t>91</a:t>
            </a:fld>
            <a:endParaRPr lang="en-US"/>
          </a:p>
        </p:txBody>
      </p:sp>
    </p:spTree>
    <p:extLst>
      <p:ext uri="{BB962C8B-B14F-4D97-AF65-F5344CB8AC3E}">
        <p14:creationId xmlns:p14="http://schemas.microsoft.com/office/powerpoint/2010/main" val="3059908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1BE232-DBE5-4C08-8FA4-2739C1AC334F}" type="slidenum">
              <a:rPr lang="en-US" smtClean="0"/>
              <a:t>92</a:t>
            </a:fld>
            <a:endParaRPr lang="en-US"/>
          </a:p>
        </p:txBody>
      </p:sp>
    </p:spTree>
    <p:extLst>
      <p:ext uri="{BB962C8B-B14F-4D97-AF65-F5344CB8AC3E}">
        <p14:creationId xmlns:p14="http://schemas.microsoft.com/office/powerpoint/2010/main" val="17415381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1BE232-DBE5-4C08-8FA4-2739C1AC334F}" type="slidenum">
              <a:rPr lang="en-US" smtClean="0"/>
              <a:t>93</a:t>
            </a:fld>
            <a:endParaRPr lang="en-US"/>
          </a:p>
        </p:txBody>
      </p:sp>
    </p:spTree>
    <p:extLst>
      <p:ext uri="{BB962C8B-B14F-4D97-AF65-F5344CB8AC3E}">
        <p14:creationId xmlns:p14="http://schemas.microsoft.com/office/powerpoint/2010/main" val="2102954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7D22BEE-481C-4256-8057-287E4CADA75C}" type="slidenum">
              <a:rPr lang="en-US" smtClean="0"/>
              <a:pPr/>
              <a:t>7</a:t>
            </a:fld>
            <a:endParaRPr lang="en-US"/>
          </a:p>
        </p:txBody>
      </p:sp>
    </p:spTree>
    <p:extLst>
      <p:ext uri="{BB962C8B-B14F-4D97-AF65-F5344CB8AC3E}">
        <p14:creationId xmlns:p14="http://schemas.microsoft.com/office/powerpoint/2010/main" val="42861117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1BE232-DBE5-4C08-8FA4-2739C1AC334F}" type="slidenum">
              <a:rPr lang="en-US" smtClean="0"/>
              <a:t>94</a:t>
            </a:fld>
            <a:endParaRPr lang="en-US"/>
          </a:p>
        </p:txBody>
      </p:sp>
    </p:spTree>
    <p:extLst>
      <p:ext uri="{BB962C8B-B14F-4D97-AF65-F5344CB8AC3E}">
        <p14:creationId xmlns:p14="http://schemas.microsoft.com/office/powerpoint/2010/main" val="18417499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1BE232-DBE5-4C08-8FA4-2739C1AC334F}" type="slidenum">
              <a:rPr lang="en-US" smtClean="0"/>
              <a:t>95</a:t>
            </a:fld>
            <a:endParaRPr lang="en-US"/>
          </a:p>
        </p:txBody>
      </p:sp>
    </p:spTree>
    <p:extLst>
      <p:ext uri="{BB962C8B-B14F-4D97-AF65-F5344CB8AC3E}">
        <p14:creationId xmlns:p14="http://schemas.microsoft.com/office/powerpoint/2010/main" val="40331357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1BE232-DBE5-4C08-8FA4-2739C1AC334F}" type="slidenum">
              <a:rPr lang="en-US" smtClean="0"/>
              <a:t>96</a:t>
            </a:fld>
            <a:endParaRPr lang="en-US"/>
          </a:p>
        </p:txBody>
      </p:sp>
    </p:spTree>
    <p:extLst>
      <p:ext uri="{BB962C8B-B14F-4D97-AF65-F5344CB8AC3E}">
        <p14:creationId xmlns:p14="http://schemas.microsoft.com/office/powerpoint/2010/main" val="21537263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1BE232-DBE5-4C08-8FA4-2739C1AC334F}" type="slidenum">
              <a:rPr lang="en-US" smtClean="0"/>
              <a:t>97</a:t>
            </a:fld>
            <a:endParaRPr lang="en-US"/>
          </a:p>
        </p:txBody>
      </p:sp>
    </p:spTree>
    <p:extLst>
      <p:ext uri="{BB962C8B-B14F-4D97-AF65-F5344CB8AC3E}">
        <p14:creationId xmlns:p14="http://schemas.microsoft.com/office/powerpoint/2010/main" val="10497458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1BE232-DBE5-4C08-8FA4-2739C1AC334F}" type="slidenum">
              <a:rPr lang="en-US" smtClean="0"/>
              <a:t>100</a:t>
            </a:fld>
            <a:endParaRPr lang="en-US"/>
          </a:p>
        </p:txBody>
      </p:sp>
    </p:spTree>
    <p:extLst>
      <p:ext uri="{BB962C8B-B14F-4D97-AF65-F5344CB8AC3E}">
        <p14:creationId xmlns:p14="http://schemas.microsoft.com/office/powerpoint/2010/main" val="27575362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1BE232-DBE5-4C08-8FA4-2739C1AC334F}" type="slidenum">
              <a:rPr lang="en-US" smtClean="0"/>
              <a:t>101</a:t>
            </a:fld>
            <a:endParaRPr lang="en-US"/>
          </a:p>
        </p:txBody>
      </p:sp>
    </p:spTree>
    <p:extLst>
      <p:ext uri="{BB962C8B-B14F-4D97-AF65-F5344CB8AC3E}">
        <p14:creationId xmlns:p14="http://schemas.microsoft.com/office/powerpoint/2010/main" val="32051212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1BE232-DBE5-4C08-8FA4-2739C1AC334F}" type="slidenum">
              <a:rPr lang="en-US" smtClean="0"/>
              <a:t>102</a:t>
            </a:fld>
            <a:endParaRPr lang="en-US"/>
          </a:p>
        </p:txBody>
      </p:sp>
    </p:spTree>
    <p:extLst>
      <p:ext uri="{BB962C8B-B14F-4D97-AF65-F5344CB8AC3E}">
        <p14:creationId xmlns:p14="http://schemas.microsoft.com/office/powerpoint/2010/main" val="25868811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1BE232-DBE5-4C08-8FA4-2739C1AC334F}" type="slidenum">
              <a:rPr lang="en-US" smtClean="0"/>
              <a:t>103</a:t>
            </a:fld>
            <a:endParaRPr lang="en-US"/>
          </a:p>
        </p:txBody>
      </p:sp>
    </p:spTree>
    <p:extLst>
      <p:ext uri="{BB962C8B-B14F-4D97-AF65-F5344CB8AC3E}">
        <p14:creationId xmlns:p14="http://schemas.microsoft.com/office/powerpoint/2010/main" val="8277077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1BE232-DBE5-4C08-8FA4-2739C1AC334F}" type="slidenum">
              <a:rPr lang="en-US" smtClean="0"/>
              <a:t>105</a:t>
            </a:fld>
            <a:endParaRPr lang="en-US"/>
          </a:p>
        </p:txBody>
      </p:sp>
    </p:spTree>
    <p:extLst>
      <p:ext uri="{BB962C8B-B14F-4D97-AF65-F5344CB8AC3E}">
        <p14:creationId xmlns:p14="http://schemas.microsoft.com/office/powerpoint/2010/main" val="6119442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1BE232-DBE5-4C08-8FA4-2739C1AC334F}" type="slidenum">
              <a:rPr lang="en-US" smtClean="0"/>
              <a:t>107</a:t>
            </a:fld>
            <a:endParaRPr lang="en-US"/>
          </a:p>
        </p:txBody>
      </p:sp>
    </p:spTree>
    <p:extLst>
      <p:ext uri="{BB962C8B-B14F-4D97-AF65-F5344CB8AC3E}">
        <p14:creationId xmlns:p14="http://schemas.microsoft.com/office/powerpoint/2010/main" val="3745352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7D22BEE-481C-4256-8057-287E4CADA75C}" type="slidenum">
              <a:rPr lang="en-US" smtClean="0"/>
              <a:pPr/>
              <a:t>17</a:t>
            </a:fld>
            <a:endParaRPr lang="en-US"/>
          </a:p>
        </p:txBody>
      </p:sp>
    </p:spTree>
    <p:extLst>
      <p:ext uri="{BB962C8B-B14F-4D97-AF65-F5344CB8AC3E}">
        <p14:creationId xmlns:p14="http://schemas.microsoft.com/office/powerpoint/2010/main" val="75040798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B333B6-65FB-4A98-AE00-4A11067AF987}" type="slidenum">
              <a:rPr lang="en-US" smtClean="0"/>
              <a:pPr/>
              <a:t>109</a:t>
            </a:fld>
            <a:endParaRPr lang="en-US"/>
          </a:p>
        </p:txBody>
      </p:sp>
    </p:spTree>
    <p:extLst>
      <p:ext uri="{BB962C8B-B14F-4D97-AF65-F5344CB8AC3E}">
        <p14:creationId xmlns:p14="http://schemas.microsoft.com/office/powerpoint/2010/main" val="32055468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B333B6-65FB-4A98-AE00-4A11067AF987}" type="slidenum">
              <a:rPr lang="en-US" smtClean="0"/>
              <a:pPr/>
              <a:t>111</a:t>
            </a:fld>
            <a:endParaRPr lang="en-US"/>
          </a:p>
        </p:txBody>
      </p:sp>
    </p:spTree>
    <p:extLst>
      <p:ext uri="{BB962C8B-B14F-4D97-AF65-F5344CB8AC3E}">
        <p14:creationId xmlns:p14="http://schemas.microsoft.com/office/powerpoint/2010/main" val="206333336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B333B6-65FB-4A98-AE00-4A11067AF987}" type="slidenum">
              <a:rPr lang="en-US" smtClean="0"/>
              <a:pPr/>
              <a:t>112</a:t>
            </a:fld>
            <a:endParaRPr lang="en-US"/>
          </a:p>
        </p:txBody>
      </p:sp>
    </p:spTree>
    <p:extLst>
      <p:ext uri="{BB962C8B-B14F-4D97-AF65-F5344CB8AC3E}">
        <p14:creationId xmlns:p14="http://schemas.microsoft.com/office/powerpoint/2010/main" val="357572134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B333B6-65FB-4A98-AE00-4A11067AF987}" type="slidenum">
              <a:rPr lang="en-US" smtClean="0"/>
              <a:pPr/>
              <a:t>114</a:t>
            </a:fld>
            <a:endParaRPr lang="en-US"/>
          </a:p>
        </p:txBody>
      </p:sp>
    </p:spTree>
    <p:extLst>
      <p:ext uri="{BB962C8B-B14F-4D97-AF65-F5344CB8AC3E}">
        <p14:creationId xmlns:p14="http://schemas.microsoft.com/office/powerpoint/2010/main" val="190470053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B333B6-65FB-4A98-AE00-4A11067AF987}" type="slidenum">
              <a:rPr lang="en-US" smtClean="0"/>
              <a:pPr/>
              <a:t>115</a:t>
            </a:fld>
            <a:endParaRPr lang="en-US"/>
          </a:p>
        </p:txBody>
      </p:sp>
    </p:spTree>
    <p:extLst>
      <p:ext uri="{BB962C8B-B14F-4D97-AF65-F5344CB8AC3E}">
        <p14:creationId xmlns:p14="http://schemas.microsoft.com/office/powerpoint/2010/main" val="41106405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B333B6-65FB-4A98-AE00-4A11067AF987}" type="slidenum">
              <a:rPr lang="en-US" smtClean="0"/>
              <a:pPr/>
              <a:t>116</a:t>
            </a:fld>
            <a:endParaRPr lang="en-US"/>
          </a:p>
        </p:txBody>
      </p:sp>
    </p:spTree>
    <p:extLst>
      <p:ext uri="{BB962C8B-B14F-4D97-AF65-F5344CB8AC3E}">
        <p14:creationId xmlns:p14="http://schemas.microsoft.com/office/powerpoint/2010/main" val="294048815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B333B6-65FB-4A98-AE00-4A11067AF987}" type="slidenum">
              <a:rPr lang="en-US" smtClean="0"/>
              <a:pPr/>
              <a:t>117</a:t>
            </a:fld>
            <a:endParaRPr lang="en-US"/>
          </a:p>
        </p:txBody>
      </p:sp>
    </p:spTree>
    <p:extLst>
      <p:ext uri="{BB962C8B-B14F-4D97-AF65-F5344CB8AC3E}">
        <p14:creationId xmlns:p14="http://schemas.microsoft.com/office/powerpoint/2010/main" val="25168327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B333B6-65FB-4A98-AE00-4A11067AF987}" type="slidenum">
              <a:rPr lang="en-US" smtClean="0"/>
              <a:pPr/>
              <a:t>118</a:t>
            </a:fld>
            <a:endParaRPr lang="en-US"/>
          </a:p>
        </p:txBody>
      </p:sp>
    </p:spTree>
    <p:extLst>
      <p:ext uri="{BB962C8B-B14F-4D97-AF65-F5344CB8AC3E}">
        <p14:creationId xmlns:p14="http://schemas.microsoft.com/office/powerpoint/2010/main" val="415128450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B333B6-65FB-4A98-AE00-4A11067AF987}" type="slidenum">
              <a:rPr lang="en-US" smtClean="0"/>
              <a:pPr/>
              <a:t>119</a:t>
            </a:fld>
            <a:endParaRPr lang="en-US"/>
          </a:p>
        </p:txBody>
      </p:sp>
    </p:spTree>
    <p:extLst>
      <p:ext uri="{BB962C8B-B14F-4D97-AF65-F5344CB8AC3E}">
        <p14:creationId xmlns:p14="http://schemas.microsoft.com/office/powerpoint/2010/main" val="32847639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B333B6-65FB-4A98-AE00-4A11067AF987}" type="slidenum">
              <a:rPr lang="en-US" smtClean="0"/>
              <a:pPr/>
              <a:t>120</a:t>
            </a:fld>
            <a:endParaRPr lang="en-US"/>
          </a:p>
        </p:txBody>
      </p:sp>
    </p:spTree>
    <p:extLst>
      <p:ext uri="{BB962C8B-B14F-4D97-AF65-F5344CB8AC3E}">
        <p14:creationId xmlns:p14="http://schemas.microsoft.com/office/powerpoint/2010/main" val="2827492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7D22BEE-481C-4256-8057-287E4CADA75C}" type="slidenum">
              <a:rPr lang="en-US" smtClean="0"/>
              <a:pPr/>
              <a:t>18</a:t>
            </a:fld>
            <a:endParaRPr lang="en-US"/>
          </a:p>
        </p:txBody>
      </p:sp>
    </p:spTree>
    <p:extLst>
      <p:ext uri="{BB962C8B-B14F-4D97-AF65-F5344CB8AC3E}">
        <p14:creationId xmlns:p14="http://schemas.microsoft.com/office/powerpoint/2010/main" val="289910687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B333B6-65FB-4A98-AE00-4A11067AF987}" type="slidenum">
              <a:rPr lang="en-US" smtClean="0"/>
              <a:pPr/>
              <a:t>121</a:t>
            </a:fld>
            <a:endParaRPr lang="en-US"/>
          </a:p>
        </p:txBody>
      </p:sp>
    </p:spTree>
    <p:extLst>
      <p:ext uri="{BB962C8B-B14F-4D97-AF65-F5344CB8AC3E}">
        <p14:creationId xmlns:p14="http://schemas.microsoft.com/office/powerpoint/2010/main" val="356547236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B333B6-65FB-4A98-AE00-4A11067AF987}" type="slidenum">
              <a:rPr lang="en-US" smtClean="0"/>
              <a:pPr/>
              <a:t>122</a:t>
            </a:fld>
            <a:endParaRPr lang="en-US"/>
          </a:p>
        </p:txBody>
      </p:sp>
    </p:spTree>
    <p:extLst>
      <p:ext uri="{BB962C8B-B14F-4D97-AF65-F5344CB8AC3E}">
        <p14:creationId xmlns:p14="http://schemas.microsoft.com/office/powerpoint/2010/main" val="408879335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B333B6-65FB-4A98-AE00-4A11067AF987}" type="slidenum">
              <a:rPr lang="en-US" smtClean="0"/>
              <a:pPr/>
              <a:t>123</a:t>
            </a:fld>
            <a:endParaRPr lang="en-US"/>
          </a:p>
        </p:txBody>
      </p:sp>
    </p:spTree>
    <p:extLst>
      <p:ext uri="{BB962C8B-B14F-4D97-AF65-F5344CB8AC3E}">
        <p14:creationId xmlns:p14="http://schemas.microsoft.com/office/powerpoint/2010/main" val="307796086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C810E6-21B3-43B6-95ED-2BC2299D3490}" type="slidenum">
              <a:rPr lang="en-US" smtClean="0"/>
              <a:pPr/>
              <a:t>125</a:t>
            </a:fld>
            <a:endParaRPr lang="en-US"/>
          </a:p>
        </p:txBody>
      </p:sp>
    </p:spTree>
    <p:extLst>
      <p:ext uri="{BB962C8B-B14F-4D97-AF65-F5344CB8AC3E}">
        <p14:creationId xmlns:p14="http://schemas.microsoft.com/office/powerpoint/2010/main" val="294530622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C86DB34-1247-4038-B889-3DA1AAFFC398}" type="slidenum">
              <a:rPr lang="en-US" smtClean="0"/>
              <a:t>126</a:t>
            </a:fld>
            <a:endParaRPr lang="en-US"/>
          </a:p>
        </p:txBody>
      </p:sp>
    </p:spTree>
    <p:extLst>
      <p:ext uri="{BB962C8B-B14F-4D97-AF65-F5344CB8AC3E}">
        <p14:creationId xmlns:p14="http://schemas.microsoft.com/office/powerpoint/2010/main" val="300257820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4D04032-28D9-4B1D-B758-10AC9B7C870F}" type="slidenum">
              <a:rPr lang="en-US" smtClean="0"/>
              <a:pPr/>
              <a:t>129</a:t>
            </a:fld>
            <a:endParaRPr lang="en-US"/>
          </a:p>
        </p:txBody>
      </p:sp>
    </p:spTree>
    <p:extLst>
      <p:ext uri="{BB962C8B-B14F-4D97-AF65-F5344CB8AC3E}">
        <p14:creationId xmlns:p14="http://schemas.microsoft.com/office/powerpoint/2010/main" val="59443782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4D04032-28D9-4B1D-B758-10AC9B7C870F}" type="slidenum">
              <a:rPr lang="en-US" smtClean="0"/>
              <a:pPr/>
              <a:t>130</a:t>
            </a:fld>
            <a:endParaRPr lang="en-US"/>
          </a:p>
        </p:txBody>
      </p:sp>
    </p:spTree>
    <p:extLst>
      <p:ext uri="{BB962C8B-B14F-4D97-AF65-F5344CB8AC3E}">
        <p14:creationId xmlns:p14="http://schemas.microsoft.com/office/powerpoint/2010/main" val="121820721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4D04032-28D9-4B1D-B758-10AC9B7C870F}" type="slidenum">
              <a:rPr lang="en-US" smtClean="0"/>
              <a:pPr/>
              <a:t>131</a:t>
            </a:fld>
            <a:endParaRPr lang="en-US"/>
          </a:p>
        </p:txBody>
      </p:sp>
    </p:spTree>
    <p:extLst>
      <p:ext uri="{BB962C8B-B14F-4D97-AF65-F5344CB8AC3E}">
        <p14:creationId xmlns:p14="http://schemas.microsoft.com/office/powerpoint/2010/main" val="420775019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4D04032-28D9-4B1D-B758-10AC9B7C870F}" type="slidenum">
              <a:rPr lang="en-US" smtClean="0"/>
              <a:pPr/>
              <a:t>132</a:t>
            </a:fld>
            <a:endParaRPr lang="en-US"/>
          </a:p>
        </p:txBody>
      </p:sp>
    </p:spTree>
    <p:extLst>
      <p:ext uri="{BB962C8B-B14F-4D97-AF65-F5344CB8AC3E}">
        <p14:creationId xmlns:p14="http://schemas.microsoft.com/office/powerpoint/2010/main" val="262345130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4D04032-28D9-4B1D-B758-10AC9B7C870F}" type="slidenum">
              <a:rPr lang="en-US" smtClean="0"/>
              <a:pPr/>
              <a:t>134</a:t>
            </a:fld>
            <a:endParaRPr lang="en-US"/>
          </a:p>
        </p:txBody>
      </p:sp>
    </p:spTree>
    <p:extLst>
      <p:ext uri="{BB962C8B-B14F-4D97-AF65-F5344CB8AC3E}">
        <p14:creationId xmlns:p14="http://schemas.microsoft.com/office/powerpoint/2010/main" val="2422883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7D22BEE-481C-4256-8057-287E4CADA75C}" type="slidenum">
              <a:rPr lang="en-US" smtClean="0"/>
              <a:pPr/>
              <a:t>19</a:t>
            </a:fld>
            <a:endParaRPr lang="en-US"/>
          </a:p>
        </p:txBody>
      </p:sp>
    </p:spTree>
    <p:extLst>
      <p:ext uri="{BB962C8B-B14F-4D97-AF65-F5344CB8AC3E}">
        <p14:creationId xmlns:p14="http://schemas.microsoft.com/office/powerpoint/2010/main" val="62104214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4D04032-28D9-4B1D-B758-10AC9B7C870F}" type="slidenum">
              <a:rPr lang="en-US" smtClean="0"/>
              <a:pPr/>
              <a:t>137</a:t>
            </a:fld>
            <a:endParaRPr lang="en-US"/>
          </a:p>
        </p:txBody>
      </p:sp>
    </p:spTree>
    <p:extLst>
      <p:ext uri="{BB962C8B-B14F-4D97-AF65-F5344CB8AC3E}">
        <p14:creationId xmlns:p14="http://schemas.microsoft.com/office/powerpoint/2010/main" val="60750584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4D04032-28D9-4B1D-B758-10AC9B7C870F}" type="slidenum">
              <a:rPr lang="en-US" smtClean="0"/>
              <a:pPr/>
              <a:t>138</a:t>
            </a:fld>
            <a:endParaRPr lang="en-US"/>
          </a:p>
        </p:txBody>
      </p:sp>
    </p:spTree>
    <p:extLst>
      <p:ext uri="{BB962C8B-B14F-4D97-AF65-F5344CB8AC3E}">
        <p14:creationId xmlns:p14="http://schemas.microsoft.com/office/powerpoint/2010/main" val="380918474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4D04032-28D9-4B1D-B758-10AC9B7C870F}" type="slidenum">
              <a:rPr lang="en-US" smtClean="0"/>
              <a:pPr/>
              <a:t>139</a:t>
            </a:fld>
            <a:endParaRPr lang="en-US"/>
          </a:p>
        </p:txBody>
      </p:sp>
    </p:spTree>
    <p:extLst>
      <p:ext uri="{BB962C8B-B14F-4D97-AF65-F5344CB8AC3E}">
        <p14:creationId xmlns:p14="http://schemas.microsoft.com/office/powerpoint/2010/main" val="255970591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4D04032-28D9-4B1D-B758-10AC9B7C870F}" type="slidenum">
              <a:rPr lang="en-US" smtClean="0"/>
              <a:pPr/>
              <a:t>143</a:t>
            </a:fld>
            <a:endParaRPr lang="en-US"/>
          </a:p>
        </p:txBody>
      </p:sp>
    </p:spTree>
    <p:extLst>
      <p:ext uri="{BB962C8B-B14F-4D97-AF65-F5344CB8AC3E}">
        <p14:creationId xmlns:p14="http://schemas.microsoft.com/office/powerpoint/2010/main" val="34323757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4D04032-28D9-4B1D-B758-10AC9B7C870F}" type="slidenum">
              <a:rPr lang="en-US" smtClean="0"/>
              <a:pPr/>
              <a:t>144</a:t>
            </a:fld>
            <a:endParaRPr lang="en-US"/>
          </a:p>
        </p:txBody>
      </p:sp>
    </p:spTree>
    <p:extLst>
      <p:ext uri="{BB962C8B-B14F-4D97-AF65-F5344CB8AC3E}">
        <p14:creationId xmlns:p14="http://schemas.microsoft.com/office/powerpoint/2010/main" val="140702989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4D04032-28D9-4B1D-B758-10AC9B7C870F}" type="slidenum">
              <a:rPr lang="en-US" smtClean="0"/>
              <a:pPr/>
              <a:t>145</a:t>
            </a:fld>
            <a:endParaRPr lang="en-US"/>
          </a:p>
        </p:txBody>
      </p:sp>
    </p:spTree>
    <p:extLst>
      <p:ext uri="{BB962C8B-B14F-4D97-AF65-F5344CB8AC3E}">
        <p14:creationId xmlns:p14="http://schemas.microsoft.com/office/powerpoint/2010/main" val="330614181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4D04032-28D9-4B1D-B758-10AC9B7C870F}" type="slidenum">
              <a:rPr lang="en-US" smtClean="0"/>
              <a:pPr/>
              <a:t>146</a:t>
            </a:fld>
            <a:endParaRPr lang="en-US"/>
          </a:p>
        </p:txBody>
      </p:sp>
    </p:spTree>
    <p:extLst>
      <p:ext uri="{BB962C8B-B14F-4D97-AF65-F5344CB8AC3E}">
        <p14:creationId xmlns:p14="http://schemas.microsoft.com/office/powerpoint/2010/main" val="372518084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4D04032-28D9-4B1D-B758-10AC9B7C870F}" type="slidenum">
              <a:rPr lang="en-US" smtClean="0"/>
              <a:pPr/>
              <a:t>147</a:t>
            </a:fld>
            <a:endParaRPr lang="en-US"/>
          </a:p>
        </p:txBody>
      </p:sp>
    </p:spTree>
    <p:extLst>
      <p:ext uri="{BB962C8B-B14F-4D97-AF65-F5344CB8AC3E}">
        <p14:creationId xmlns:p14="http://schemas.microsoft.com/office/powerpoint/2010/main" val="94478699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4D04032-28D9-4B1D-B758-10AC9B7C870F}" type="slidenum">
              <a:rPr lang="en-US" smtClean="0"/>
              <a:pPr/>
              <a:t>148</a:t>
            </a:fld>
            <a:endParaRPr lang="en-US"/>
          </a:p>
        </p:txBody>
      </p:sp>
    </p:spTree>
    <p:extLst>
      <p:ext uri="{BB962C8B-B14F-4D97-AF65-F5344CB8AC3E}">
        <p14:creationId xmlns:p14="http://schemas.microsoft.com/office/powerpoint/2010/main" val="128798297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4D04032-28D9-4B1D-B758-10AC9B7C870F}" type="slidenum">
              <a:rPr lang="en-US" smtClean="0"/>
              <a:pPr/>
              <a:t>149</a:t>
            </a:fld>
            <a:endParaRPr lang="en-US"/>
          </a:p>
        </p:txBody>
      </p:sp>
    </p:spTree>
    <p:extLst>
      <p:ext uri="{BB962C8B-B14F-4D97-AF65-F5344CB8AC3E}">
        <p14:creationId xmlns:p14="http://schemas.microsoft.com/office/powerpoint/2010/main" val="38480031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7D22BEE-481C-4256-8057-287E4CADA75C}" type="slidenum">
              <a:rPr lang="en-US" smtClean="0"/>
              <a:pPr/>
              <a:t>20</a:t>
            </a:fld>
            <a:endParaRPr lang="en-US"/>
          </a:p>
        </p:txBody>
      </p:sp>
    </p:spTree>
    <p:extLst>
      <p:ext uri="{BB962C8B-B14F-4D97-AF65-F5344CB8AC3E}">
        <p14:creationId xmlns:p14="http://schemas.microsoft.com/office/powerpoint/2010/main" val="146550465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8CAB5-5124-4D2F-95CF-DC90A09A2954}" type="slidenum">
              <a:rPr lang="en-US" smtClean="0"/>
              <a:pPr/>
              <a:t>157</a:t>
            </a:fld>
            <a:endParaRPr lang="en-US"/>
          </a:p>
        </p:txBody>
      </p:sp>
    </p:spTree>
    <p:extLst>
      <p:ext uri="{BB962C8B-B14F-4D97-AF65-F5344CB8AC3E}">
        <p14:creationId xmlns:p14="http://schemas.microsoft.com/office/powerpoint/2010/main" val="346722742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8CAB5-5124-4D2F-95CF-DC90A09A2954}" type="slidenum">
              <a:rPr lang="en-US" smtClean="0"/>
              <a:pPr/>
              <a:t>169</a:t>
            </a:fld>
            <a:endParaRPr lang="en-US"/>
          </a:p>
        </p:txBody>
      </p:sp>
    </p:spTree>
    <p:extLst>
      <p:ext uri="{BB962C8B-B14F-4D97-AF65-F5344CB8AC3E}">
        <p14:creationId xmlns:p14="http://schemas.microsoft.com/office/powerpoint/2010/main" val="167006210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8CAB5-5124-4D2F-95CF-DC90A09A2954}" type="slidenum">
              <a:rPr lang="en-US" smtClean="0"/>
              <a:pPr/>
              <a:t>170</a:t>
            </a:fld>
            <a:endParaRPr lang="en-US"/>
          </a:p>
        </p:txBody>
      </p:sp>
    </p:spTree>
    <p:extLst>
      <p:ext uri="{BB962C8B-B14F-4D97-AF65-F5344CB8AC3E}">
        <p14:creationId xmlns:p14="http://schemas.microsoft.com/office/powerpoint/2010/main" val="286094069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8CAB5-5124-4D2F-95CF-DC90A09A2954}" type="slidenum">
              <a:rPr lang="en-US" smtClean="0"/>
              <a:pPr/>
              <a:t>171</a:t>
            </a:fld>
            <a:endParaRPr lang="en-US"/>
          </a:p>
        </p:txBody>
      </p:sp>
    </p:spTree>
    <p:extLst>
      <p:ext uri="{BB962C8B-B14F-4D97-AF65-F5344CB8AC3E}">
        <p14:creationId xmlns:p14="http://schemas.microsoft.com/office/powerpoint/2010/main" val="227978180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8CAB5-5124-4D2F-95CF-DC90A09A2954}" type="slidenum">
              <a:rPr lang="en-US" smtClean="0"/>
              <a:pPr/>
              <a:t>172</a:t>
            </a:fld>
            <a:endParaRPr lang="en-US"/>
          </a:p>
        </p:txBody>
      </p:sp>
    </p:spTree>
    <p:extLst>
      <p:ext uri="{BB962C8B-B14F-4D97-AF65-F5344CB8AC3E}">
        <p14:creationId xmlns:p14="http://schemas.microsoft.com/office/powerpoint/2010/main" val="359808356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8CAB5-5124-4D2F-95CF-DC90A09A2954}" type="slidenum">
              <a:rPr lang="en-US" smtClean="0"/>
              <a:pPr/>
              <a:t>173</a:t>
            </a:fld>
            <a:endParaRPr lang="en-US"/>
          </a:p>
        </p:txBody>
      </p:sp>
    </p:spTree>
    <p:extLst>
      <p:ext uri="{BB962C8B-B14F-4D97-AF65-F5344CB8AC3E}">
        <p14:creationId xmlns:p14="http://schemas.microsoft.com/office/powerpoint/2010/main" val="366281166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8CAB5-5124-4D2F-95CF-DC90A09A2954}" type="slidenum">
              <a:rPr lang="en-US" smtClean="0"/>
              <a:pPr/>
              <a:t>174</a:t>
            </a:fld>
            <a:endParaRPr lang="en-US"/>
          </a:p>
        </p:txBody>
      </p:sp>
    </p:spTree>
    <p:extLst>
      <p:ext uri="{BB962C8B-B14F-4D97-AF65-F5344CB8AC3E}">
        <p14:creationId xmlns:p14="http://schemas.microsoft.com/office/powerpoint/2010/main" val="186680508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8CAB5-5124-4D2F-95CF-DC90A09A2954}" type="slidenum">
              <a:rPr lang="en-US" smtClean="0"/>
              <a:pPr/>
              <a:t>175</a:t>
            </a:fld>
            <a:endParaRPr lang="en-US"/>
          </a:p>
        </p:txBody>
      </p:sp>
    </p:spTree>
    <p:extLst>
      <p:ext uri="{BB962C8B-B14F-4D97-AF65-F5344CB8AC3E}">
        <p14:creationId xmlns:p14="http://schemas.microsoft.com/office/powerpoint/2010/main" val="337667922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8CAB5-5124-4D2F-95CF-DC90A09A2954}" type="slidenum">
              <a:rPr lang="en-US" smtClean="0"/>
              <a:pPr/>
              <a:t>176</a:t>
            </a:fld>
            <a:endParaRPr lang="en-US"/>
          </a:p>
        </p:txBody>
      </p:sp>
    </p:spTree>
    <p:extLst>
      <p:ext uri="{BB962C8B-B14F-4D97-AF65-F5344CB8AC3E}">
        <p14:creationId xmlns:p14="http://schemas.microsoft.com/office/powerpoint/2010/main" val="287006713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8CAB5-5124-4D2F-95CF-DC90A09A2954}" type="slidenum">
              <a:rPr lang="en-US" smtClean="0"/>
              <a:pPr/>
              <a:t>177</a:t>
            </a:fld>
            <a:endParaRPr lang="en-US"/>
          </a:p>
        </p:txBody>
      </p:sp>
    </p:spTree>
    <p:extLst>
      <p:ext uri="{BB962C8B-B14F-4D97-AF65-F5344CB8AC3E}">
        <p14:creationId xmlns:p14="http://schemas.microsoft.com/office/powerpoint/2010/main" val="625718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D772250-7906-4558-818E-8B127481539A}" type="datetimeFigureOut">
              <a:rPr lang="en-US" smtClean="0"/>
              <a:t>9/15/2015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7A1091-F3F0-4082-9103-981C7E69F74D}" type="slidenum">
              <a:rPr lang="en-US" smtClean="0"/>
              <a:t>‹#›</a:t>
            </a:fld>
            <a:endParaRPr lang="en-US"/>
          </a:p>
        </p:txBody>
      </p:sp>
    </p:spTree>
    <p:extLst>
      <p:ext uri="{BB962C8B-B14F-4D97-AF65-F5344CB8AC3E}">
        <p14:creationId xmlns:p14="http://schemas.microsoft.com/office/powerpoint/2010/main" val="1744314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772250-7906-4558-818E-8B127481539A}" type="datetimeFigureOut">
              <a:rPr lang="en-US" smtClean="0"/>
              <a:t>9/15/2015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7A1091-F3F0-4082-9103-981C7E69F74D}" type="slidenum">
              <a:rPr lang="en-US" smtClean="0"/>
              <a:t>‹#›</a:t>
            </a:fld>
            <a:endParaRPr lang="en-US"/>
          </a:p>
        </p:txBody>
      </p:sp>
    </p:spTree>
    <p:extLst>
      <p:ext uri="{BB962C8B-B14F-4D97-AF65-F5344CB8AC3E}">
        <p14:creationId xmlns:p14="http://schemas.microsoft.com/office/powerpoint/2010/main" val="3662836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772250-7906-4558-818E-8B127481539A}" type="datetimeFigureOut">
              <a:rPr lang="en-US" smtClean="0"/>
              <a:t>9/15/2015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7A1091-F3F0-4082-9103-981C7E69F74D}" type="slidenum">
              <a:rPr lang="en-US" smtClean="0"/>
              <a:t>‹#›</a:t>
            </a:fld>
            <a:endParaRPr lang="en-US"/>
          </a:p>
        </p:txBody>
      </p:sp>
    </p:spTree>
    <p:extLst>
      <p:ext uri="{BB962C8B-B14F-4D97-AF65-F5344CB8AC3E}">
        <p14:creationId xmlns:p14="http://schemas.microsoft.com/office/powerpoint/2010/main" val="26795252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6EC753E-D63D-4090-A848-46378FCF51CF}" type="slidenum">
              <a:rPr lang="en-US"/>
              <a:pPr>
                <a:defRPr/>
              </a:pPr>
              <a:t>‹#›</a:t>
            </a:fld>
            <a:endParaRPr lang="en-US"/>
          </a:p>
        </p:txBody>
      </p:sp>
    </p:spTree>
    <p:extLst>
      <p:ext uri="{BB962C8B-B14F-4D97-AF65-F5344CB8AC3E}">
        <p14:creationId xmlns:p14="http://schemas.microsoft.com/office/powerpoint/2010/main" val="25676390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981200"/>
            <a:ext cx="53848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981200"/>
            <a:ext cx="538480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4000500"/>
            <a:ext cx="538480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ftr" sz="quarter"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7C599B76-6D80-4DF5-982A-22D5843EDCDB}" type="slidenum">
              <a:rPr lang="en-US"/>
              <a:pPr>
                <a:defRPr/>
              </a:pPr>
              <a:t>‹#›</a:t>
            </a:fld>
            <a:endParaRPr lang="en-US"/>
          </a:p>
        </p:txBody>
      </p:sp>
      <p:sp>
        <p:nvSpPr>
          <p:cNvPr id="8" name="Rectangle 1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437188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981200"/>
            <a:ext cx="53848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3848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53D7B610-139D-431C-B7AC-27DD4B6C60E4}" type="slidenum">
              <a:rPr lang="en-US"/>
              <a:pPr>
                <a:defRPr/>
              </a:pPr>
              <a:t>‹#›</a:t>
            </a:fld>
            <a:endParaRPr lang="en-US"/>
          </a:p>
        </p:txBody>
      </p:sp>
      <p:sp>
        <p:nvSpPr>
          <p:cNvPr id="7" name="Rectangle 1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347509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371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981200"/>
            <a:ext cx="53848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981200"/>
            <a:ext cx="538480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4000500"/>
            <a:ext cx="538480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ftr" sz="quarter"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652FFC2C-1477-4134-968E-7047EA8C41B7}" type="slidenum">
              <a:rPr lang="en-US"/>
              <a:pPr>
                <a:defRPr/>
              </a:pPr>
              <a:t>‹#›</a:t>
            </a:fld>
            <a:endParaRPr lang="en-US"/>
          </a:p>
        </p:txBody>
      </p:sp>
      <p:sp>
        <p:nvSpPr>
          <p:cNvPr id="8" name="Rectangle 1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31869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772250-7906-4558-818E-8B127481539A}" type="datetimeFigureOut">
              <a:rPr lang="en-US" smtClean="0"/>
              <a:t>9/15/2015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7A1091-F3F0-4082-9103-981C7E69F74D}" type="slidenum">
              <a:rPr lang="en-US" smtClean="0"/>
              <a:t>‹#›</a:t>
            </a:fld>
            <a:endParaRPr lang="en-US"/>
          </a:p>
        </p:txBody>
      </p:sp>
    </p:spTree>
    <p:extLst>
      <p:ext uri="{BB962C8B-B14F-4D97-AF65-F5344CB8AC3E}">
        <p14:creationId xmlns:p14="http://schemas.microsoft.com/office/powerpoint/2010/main" val="364570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D772250-7906-4558-818E-8B127481539A}" type="datetimeFigureOut">
              <a:rPr lang="en-US" smtClean="0"/>
              <a:t>9/15/2015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7A1091-F3F0-4082-9103-981C7E69F74D}" type="slidenum">
              <a:rPr lang="en-US" smtClean="0"/>
              <a:t>‹#›</a:t>
            </a:fld>
            <a:endParaRPr lang="en-US"/>
          </a:p>
        </p:txBody>
      </p:sp>
    </p:spTree>
    <p:extLst>
      <p:ext uri="{BB962C8B-B14F-4D97-AF65-F5344CB8AC3E}">
        <p14:creationId xmlns:p14="http://schemas.microsoft.com/office/powerpoint/2010/main" val="4083419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D772250-7906-4558-818E-8B127481539A}" type="datetimeFigureOut">
              <a:rPr lang="en-US" smtClean="0"/>
              <a:t>9/15/2015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7A1091-F3F0-4082-9103-981C7E69F74D}" type="slidenum">
              <a:rPr lang="en-US" smtClean="0"/>
              <a:t>‹#›</a:t>
            </a:fld>
            <a:endParaRPr lang="en-US"/>
          </a:p>
        </p:txBody>
      </p:sp>
    </p:spTree>
    <p:extLst>
      <p:ext uri="{BB962C8B-B14F-4D97-AF65-F5344CB8AC3E}">
        <p14:creationId xmlns:p14="http://schemas.microsoft.com/office/powerpoint/2010/main" val="408121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D772250-7906-4558-818E-8B127481539A}" type="datetimeFigureOut">
              <a:rPr lang="en-US" smtClean="0"/>
              <a:t>9/15/2015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7A1091-F3F0-4082-9103-981C7E69F74D}" type="slidenum">
              <a:rPr lang="en-US" smtClean="0"/>
              <a:t>‹#›</a:t>
            </a:fld>
            <a:endParaRPr lang="en-US"/>
          </a:p>
        </p:txBody>
      </p:sp>
    </p:spTree>
    <p:extLst>
      <p:ext uri="{BB962C8B-B14F-4D97-AF65-F5344CB8AC3E}">
        <p14:creationId xmlns:p14="http://schemas.microsoft.com/office/powerpoint/2010/main" val="541218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D772250-7906-4558-818E-8B127481539A}" type="datetimeFigureOut">
              <a:rPr lang="en-US" smtClean="0"/>
              <a:t>9/15/2015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7A1091-F3F0-4082-9103-981C7E69F74D}" type="slidenum">
              <a:rPr lang="en-US" smtClean="0"/>
              <a:t>‹#›</a:t>
            </a:fld>
            <a:endParaRPr lang="en-US"/>
          </a:p>
        </p:txBody>
      </p:sp>
    </p:spTree>
    <p:extLst>
      <p:ext uri="{BB962C8B-B14F-4D97-AF65-F5344CB8AC3E}">
        <p14:creationId xmlns:p14="http://schemas.microsoft.com/office/powerpoint/2010/main" val="197328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772250-7906-4558-818E-8B127481539A}" type="datetimeFigureOut">
              <a:rPr lang="en-US" smtClean="0"/>
              <a:t>9/15/2015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7A1091-F3F0-4082-9103-981C7E69F74D}" type="slidenum">
              <a:rPr lang="en-US" smtClean="0"/>
              <a:t>‹#›</a:t>
            </a:fld>
            <a:endParaRPr lang="en-US"/>
          </a:p>
        </p:txBody>
      </p:sp>
    </p:spTree>
    <p:extLst>
      <p:ext uri="{BB962C8B-B14F-4D97-AF65-F5344CB8AC3E}">
        <p14:creationId xmlns:p14="http://schemas.microsoft.com/office/powerpoint/2010/main" val="4058160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772250-7906-4558-818E-8B127481539A}" type="datetimeFigureOut">
              <a:rPr lang="en-US" smtClean="0"/>
              <a:t>9/15/2015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7A1091-F3F0-4082-9103-981C7E69F74D}" type="slidenum">
              <a:rPr lang="en-US" smtClean="0"/>
              <a:t>‹#›</a:t>
            </a:fld>
            <a:endParaRPr lang="en-US"/>
          </a:p>
        </p:txBody>
      </p:sp>
    </p:spTree>
    <p:extLst>
      <p:ext uri="{BB962C8B-B14F-4D97-AF65-F5344CB8AC3E}">
        <p14:creationId xmlns:p14="http://schemas.microsoft.com/office/powerpoint/2010/main" val="503288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772250-7906-4558-818E-8B127481539A}" type="datetimeFigureOut">
              <a:rPr lang="en-US" smtClean="0"/>
              <a:t>9/15/2015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7A1091-F3F0-4082-9103-981C7E69F74D}" type="slidenum">
              <a:rPr lang="en-US" smtClean="0"/>
              <a:t>‹#›</a:t>
            </a:fld>
            <a:endParaRPr lang="en-US"/>
          </a:p>
        </p:txBody>
      </p:sp>
    </p:spTree>
    <p:extLst>
      <p:ext uri="{BB962C8B-B14F-4D97-AF65-F5344CB8AC3E}">
        <p14:creationId xmlns:p14="http://schemas.microsoft.com/office/powerpoint/2010/main" val="3358874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772250-7906-4558-818E-8B127481539A}" type="datetimeFigureOut">
              <a:rPr lang="en-US" smtClean="0"/>
              <a:t>9/15/2015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7A1091-F3F0-4082-9103-981C7E69F74D}" type="slidenum">
              <a:rPr lang="en-US" smtClean="0"/>
              <a:t>‹#›</a:t>
            </a:fld>
            <a:endParaRPr lang="en-US"/>
          </a:p>
        </p:txBody>
      </p:sp>
    </p:spTree>
    <p:extLst>
      <p:ext uri="{BB962C8B-B14F-4D97-AF65-F5344CB8AC3E}">
        <p14:creationId xmlns:p14="http://schemas.microsoft.com/office/powerpoint/2010/main" val="17094676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10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19.gif"/><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8" Type="http://schemas.openxmlformats.org/officeDocument/2006/relationships/image" Target="../media/image123.jpeg"/><Relationship Id="rId3" Type="http://schemas.openxmlformats.org/officeDocument/2006/relationships/hyperlink" Target="http://en.wikipedia.org/wiki/Image:Francis_Turbine_complete.jpg" TargetMode="External"/><Relationship Id="rId7" Type="http://schemas.openxmlformats.org/officeDocument/2006/relationships/image" Target="../media/image122.jpe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hyperlink" Target="http://www.youtube.com/watch?v=tjTh7A4jnbc" TargetMode="External"/><Relationship Id="rId5" Type="http://schemas.openxmlformats.org/officeDocument/2006/relationships/image" Target="../media/image121.png"/><Relationship Id="rId4" Type="http://schemas.openxmlformats.org/officeDocument/2006/relationships/image" Target="../media/image120.jpeg"/></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 Id="rId5" Type="http://schemas.openxmlformats.org/officeDocument/2006/relationships/image" Target="../media/image127.jpeg"/><Relationship Id="rId4" Type="http://schemas.openxmlformats.org/officeDocument/2006/relationships/image" Target="../media/image126.png"/></Relationships>
</file>

<file path=ppt/slides/_rels/slide11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129.png"/></Relationships>
</file>

<file path=ppt/slides/_rels/slide112.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30.jpeg"/><Relationship Id="rId7" Type="http://schemas.openxmlformats.org/officeDocument/2006/relationships/image" Target="../media/image133.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hyperlink" Target="http://sfwater.org/home.cfm" TargetMode="External"/><Relationship Id="rId9" Type="http://schemas.openxmlformats.org/officeDocument/2006/relationships/image" Target="../media/image135.jpeg"/></Relationships>
</file>

<file path=ppt/slides/_rels/slide11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 Id="rId6" Type="http://schemas.openxmlformats.org/officeDocument/2006/relationships/image" Target="../media/image140.png"/><Relationship Id="rId5" Type="http://schemas.openxmlformats.org/officeDocument/2006/relationships/image" Target="../media/image139.jpeg"/><Relationship Id="rId4" Type="http://schemas.openxmlformats.org/officeDocument/2006/relationships/image" Target="../media/image138.png"/></Relationships>
</file>

<file path=ppt/slides/_rels/slide11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64.xml"/><Relationship Id="rId1" Type="http://schemas.openxmlformats.org/officeDocument/2006/relationships/slideLayout" Target="../slideLayouts/slideLayout13.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hyperlink" Target="http://harrishydro.biz/" TargetMode="External"/></Relationships>
</file>

<file path=ppt/slides/_rels/slide116.xml.rels><?xml version="1.0" encoding="UTF-8" standalone="yes"?>
<Relationships xmlns="http://schemas.openxmlformats.org/package/2006/relationships"><Relationship Id="rId3" Type="http://schemas.openxmlformats.org/officeDocument/2006/relationships/hyperlink" Target="http://www.microhydropower.com/" TargetMode="External"/><Relationship Id="rId2" Type="http://schemas.openxmlformats.org/officeDocument/2006/relationships/notesSlide" Target="../notesSlides/notesSlide65.xml"/><Relationship Id="rId1" Type="http://schemas.openxmlformats.org/officeDocument/2006/relationships/slideLayout" Target="../slideLayouts/slideLayout4.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117.xml.rels><?xml version="1.0" encoding="UTF-8" standalone="yes"?>
<Relationships xmlns="http://schemas.openxmlformats.org/package/2006/relationships"><Relationship Id="rId3" Type="http://schemas.openxmlformats.org/officeDocument/2006/relationships/hyperlink" Target="http://www.microhydropower.com/" TargetMode="External"/><Relationship Id="rId2" Type="http://schemas.openxmlformats.org/officeDocument/2006/relationships/notesSlide" Target="../notesSlides/notesSlide66.xml"/><Relationship Id="rId1" Type="http://schemas.openxmlformats.org/officeDocument/2006/relationships/slideLayout" Target="../slideLayouts/slideLayout4.xml"/><Relationship Id="rId4" Type="http://schemas.openxmlformats.org/officeDocument/2006/relationships/image" Target="../media/image148.jpeg"/></Relationships>
</file>

<file path=ppt/slides/_rels/slide118.xml.rels><?xml version="1.0" encoding="UTF-8" standalone="yes"?>
<Relationships xmlns="http://schemas.openxmlformats.org/package/2006/relationships"><Relationship Id="rId3" Type="http://schemas.openxmlformats.org/officeDocument/2006/relationships/hyperlink" Target="http://www.hipowerhydro.com/" TargetMode="External"/><Relationship Id="rId2" Type="http://schemas.openxmlformats.org/officeDocument/2006/relationships/notesSlide" Target="../notesSlides/notesSlide67.xml"/><Relationship Id="rId1" Type="http://schemas.openxmlformats.org/officeDocument/2006/relationships/slideLayout" Target="../slideLayouts/slideLayout4.xml"/><Relationship Id="rId5" Type="http://schemas.openxmlformats.org/officeDocument/2006/relationships/image" Target="../media/image150.png"/><Relationship Id="rId4" Type="http://schemas.openxmlformats.org/officeDocument/2006/relationships/image" Target="../media/image149.jpeg"/></Relationships>
</file>

<file path=ppt/slides/_rels/slide119.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68.xml"/><Relationship Id="rId1" Type="http://schemas.openxmlformats.org/officeDocument/2006/relationships/slideLayout" Target="../slideLayouts/slideLayout4.xml"/><Relationship Id="rId5" Type="http://schemas.openxmlformats.org/officeDocument/2006/relationships/image" Target="../media/image152.png"/><Relationship Id="rId4" Type="http://schemas.openxmlformats.org/officeDocument/2006/relationships/hyperlink" Target="http://www.homehydro.com/"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hyperlink" Target="http://www.powerspout.com/" TargetMode="External"/><Relationship Id="rId7" Type="http://schemas.openxmlformats.org/officeDocument/2006/relationships/image" Target="../media/image156.png"/><Relationship Id="rId2" Type="http://schemas.openxmlformats.org/officeDocument/2006/relationships/notesSlide" Target="../notesSlides/notesSlide69.xml"/><Relationship Id="rId1" Type="http://schemas.openxmlformats.org/officeDocument/2006/relationships/slideLayout" Target="../slideLayouts/slideLayout4.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121.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70.xml"/><Relationship Id="rId1" Type="http://schemas.openxmlformats.org/officeDocument/2006/relationships/slideLayout" Target="../slideLayouts/slideLayout4.xml"/><Relationship Id="rId6" Type="http://schemas.openxmlformats.org/officeDocument/2006/relationships/hyperlink" Target="http://www.canyonhydro.com/" TargetMode="External"/><Relationship Id="rId5" Type="http://schemas.openxmlformats.org/officeDocument/2006/relationships/image" Target="../media/image159.png"/><Relationship Id="rId4" Type="http://schemas.openxmlformats.org/officeDocument/2006/relationships/image" Target="../media/image158.jpeg"/></Relationships>
</file>

<file path=ppt/slides/_rels/slide122.xml.rels><?xml version="1.0" encoding="UTF-8" standalone="yes"?>
<Relationships xmlns="http://schemas.openxmlformats.org/package/2006/relationships"><Relationship Id="rId3" Type="http://schemas.openxmlformats.org/officeDocument/2006/relationships/hyperlink" Target="http://www.apmhydro.com/" TargetMode="External"/><Relationship Id="rId2" Type="http://schemas.openxmlformats.org/officeDocument/2006/relationships/notesSlide" Target="../notesSlides/notesSlide71.xml"/><Relationship Id="rId1" Type="http://schemas.openxmlformats.org/officeDocument/2006/relationships/slideLayout" Target="../slideLayouts/slideLayout4.xml"/><Relationship Id="rId4" Type="http://schemas.openxmlformats.org/officeDocument/2006/relationships/image" Target="../media/image160.png"/></Relationships>
</file>

<file path=ppt/slides/_rels/slide123.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72.xml"/><Relationship Id="rId1" Type="http://schemas.openxmlformats.org/officeDocument/2006/relationships/slideLayout" Target="../slideLayouts/slideLayout15.xml"/><Relationship Id="rId6" Type="http://schemas.openxmlformats.org/officeDocument/2006/relationships/hyperlink" Target="http://www.ampair.com....it&#8217;s/" TargetMode="External"/><Relationship Id="rId5" Type="http://schemas.openxmlformats.org/officeDocument/2006/relationships/image" Target="../media/image163.jpeg"/><Relationship Id="rId4" Type="http://schemas.openxmlformats.org/officeDocument/2006/relationships/image" Target="../media/image162.jpeg"/></Relationships>
</file>

<file path=ppt/slides/_rels/slide124.xml.rels><?xml version="1.0" encoding="UTF-8" standalone="yes"?>
<Relationships xmlns="http://schemas.openxmlformats.org/package/2006/relationships"><Relationship Id="rId2" Type="http://schemas.openxmlformats.org/officeDocument/2006/relationships/image" Target="../media/image164.gif"/><Relationship Id="rId1" Type="http://schemas.openxmlformats.org/officeDocument/2006/relationships/slideLayout" Target="../slideLayouts/slideLayout15.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167.png"/><Relationship Id="rId5" Type="http://schemas.openxmlformats.org/officeDocument/2006/relationships/hyperlink" Target="http://new.wvic.com/index.php?option=com_content&amp;task=view&amp;id=9&amp;Itemid=46" TargetMode="External"/><Relationship Id="rId4" Type="http://schemas.openxmlformats.org/officeDocument/2006/relationships/image" Target="../media/image166.png"/></Relationships>
</file>

<file path=ppt/slides/_rels/slide127.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71.wmf"/><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75.xml"/><Relationship Id="rId1" Type="http://schemas.openxmlformats.org/officeDocument/2006/relationships/slideLayout" Target="../slideLayouts/slideLayout4.xml"/><Relationship Id="rId4" Type="http://schemas.openxmlformats.org/officeDocument/2006/relationships/image" Target="../media/image173.jpe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86.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90.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jpeg"/><Relationship Id="rId1" Type="http://schemas.openxmlformats.org/officeDocument/2006/relationships/slideLayout" Target="../slideLayouts/slideLayout6.xml"/><Relationship Id="rId5" Type="http://schemas.openxmlformats.org/officeDocument/2006/relationships/image" Target="../media/image186.jpeg"/><Relationship Id="rId4" Type="http://schemas.openxmlformats.org/officeDocument/2006/relationships/image" Target="../media/image194.jpeg"/></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hyperlink" Target="http://www.midnitesolar.com/video/classRunOver/classicRunOver.php" TargetMode="External"/><Relationship Id="rId2" Type="http://schemas.openxmlformats.org/officeDocument/2006/relationships/image" Target="../media/image195.png"/><Relationship Id="rId1" Type="http://schemas.openxmlformats.org/officeDocument/2006/relationships/slideLayout" Target="../slideLayouts/slideLayout2.xml"/><Relationship Id="rId5" Type="http://schemas.openxmlformats.org/officeDocument/2006/relationships/image" Target="../media/image197.png"/><Relationship Id="rId4" Type="http://schemas.openxmlformats.org/officeDocument/2006/relationships/image" Target="../media/image196.png"/></Relationships>
</file>

<file path=ppt/slides/_rels/slide162.xml.rels><?xml version="1.0" encoding="UTF-8" standalone="yes"?>
<Relationships xmlns="http://schemas.openxmlformats.org/package/2006/relationships"><Relationship Id="rId3" Type="http://schemas.openxmlformats.org/officeDocument/2006/relationships/hyperlink" Target="http://www.midnitesolar.com/products.php?menuItem=products&amp;productCat_ID=21&amp;productCatName=Charge%20Controllers%20-%20Classics" TargetMode="External"/><Relationship Id="rId2" Type="http://schemas.openxmlformats.org/officeDocument/2006/relationships/hyperlink" Target="http://www.midnitesolar.com/" TargetMode="External"/><Relationship Id="rId1" Type="http://schemas.openxmlformats.org/officeDocument/2006/relationships/slideLayout" Target="../slideLayouts/slideLayout2.xml"/><Relationship Id="rId5" Type="http://schemas.openxmlformats.org/officeDocument/2006/relationships/image" Target="../media/image198.png"/><Relationship Id="rId4" Type="http://schemas.openxmlformats.org/officeDocument/2006/relationships/hyperlink" Target="http://www.midnitesolar.com/videoDisplay.php" TargetMode="External"/></Relationships>
</file>

<file path=ppt/slides/_rels/slide163.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2.xml"/><Relationship Id="rId4" Type="http://schemas.openxmlformats.org/officeDocument/2006/relationships/image" Target="../media/image201.png"/></Relationships>
</file>

<file path=ppt/slides/_rels/slide164.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205.jpe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208.jpe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95.xml"/><Relationship Id="rId1" Type="http://schemas.openxmlformats.org/officeDocument/2006/relationships/slideLayout" Target="../slideLayouts/slideLayout2.xml"/><Relationship Id="rId6" Type="http://schemas.openxmlformats.org/officeDocument/2006/relationships/image" Target="../media/image212.png"/><Relationship Id="rId5" Type="http://schemas.openxmlformats.org/officeDocument/2006/relationships/image" Target="../media/image211.jpeg"/><Relationship Id="rId4" Type="http://schemas.openxmlformats.org/officeDocument/2006/relationships/image" Target="../media/image210.jpeg"/></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230.jpeg"/><Relationship Id="rId7" Type="http://schemas.openxmlformats.org/officeDocument/2006/relationships/image" Target="../media/image234.jpeg"/><Relationship Id="rId2" Type="http://schemas.openxmlformats.org/officeDocument/2006/relationships/notesSlide" Target="../notesSlides/notesSlide125.xml"/><Relationship Id="rId1" Type="http://schemas.openxmlformats.org/officeDocument/2006/relationships/slideLayout" Target="../slideLayouts/slideLayout2.xml"/><Relationship Id="rId6" Type="http://schemas.openxmlformats.org/officeDocument/2006/relationships/image" Target="../media/image233.jpeg"/><Relationship Id="rId5" Type="http://schemas.openxmlformats.org/officeDocument/2006/relationships/image" Target="../media/image232.jpeg"/><Relationship Id="rId4" Type="http://schemas.openxmlformats.org/officeDocument/2006/relationships/image" Target="../media/image231.jpeg"/></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236.wmf"/><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238.wmf"/><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2.jpeg"/><Relationship Id="rId7" Type="http://schemas.openxmlformats.org/officeDocument/2006/relationships/hyperlink" Target="http://www.waterwheelfactory.com/Stratton.htm"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155.xml"/><Relationship Id="rId1" Type="http://schemas.openxmlformats.org/officeDocument/2006/relationships/slideLayout" Target="../slideLayouts/slideLayout1.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157.xml"/><Relationship Id="rId1" Type="http://schemas.openxmlformats.org/officeDocument/2006/relationships/slideLayout" Target="../slideLayouts/slideLayout2.xml"/><Relationship Id="rId5" Type="http://schemas.openxmlformats.org/officeDocument/2006/relationships/image" Target="../media/image241.png"/><Relationship Id="rId4" Type="http://schemas.openxmlformats.org/officeDocument/2006/relationships/image" Target="../media/image243.jpeg"/></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jpeg"/></Relationships>
</file>

<file path=ppt/slides/_rels/slide240.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162.xml"/><Relationship Id="rId1" Type="http://schemas.openxmlformats.org/officeDocument/2006/relationships/slideLayout" Target="../slideLayouts/slideLayout2.xml"/><Relationship Id="rId5" Type="http://schemas.openxmlformats.org/officeDocument/2006/relationships/image" Target="../media/image247.png"/><Relationship Id="rId4" Type="http://schemas.openxmlformats.org/officeDocument/2006/relationships/image" Target="../media/image246.png"/></Relationships>
</file>

<file path=ppt/slides/_rels/slide241.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163.xml"/><Relationship Id="rId1" Type="http://schemas.openxmlformats.org/officeDocument/2006/relationships/slideLayout" Target="../slideLayouts/slideLayout2.xml"/><Relationship Id="rId4" Type="http://schemas.openxmlformats.org/officeDocument/2006/relationships/image" Target="../media/image249.png"/></Relationships>
</file>

<file path=ppt/slides/_rels/slide242.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164.xml"/><Relationship Id="rId1" Type="http://schemas.openxmlformats.org/officeDocument/2006/relationships/slideLayout" Target="../slideLayouts/slideLayout2.xml"/><Relationship Id="rId5" Type="http://schemas.openxmlformats.org/officeDocument/2006/relationships/image" Target="../media/image252.png"/><Relationship Id="rId4" Type="http://schemas.openxmlformats.org/officeDocument/2006/relationships/image" Target="../media/image251.png"/></Relationships>
</file>

<file path=ppt/slides/_rels/slide243.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166.xml"/><Relationship Id="rId1" Type="http://schemas.openxmlformats.org/officeDocument/2006/relationships/slideLayout" Target="../slideLayouts/slideLayout2.xml"/><Relationship Id="rId4" Type="http://schemas.openxmlformats.org/officeDocument/2006/relationships/image" Target="../media/image243.jpeg"/></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168.xml"/><Relationship Id="rId1" Type="http://schemas.openxmlformats.org/officeDocument/2006/relationships/slideLayout" Target="../slideLayouts/slideLayout2.xml"/><Relationship Id="rId5" Type="http://schemas.openxmlformats.org/officeDocument/2006/relationships/image" Target="../media/image256.jpeg"/><Relationship Id="rId4" Type="http://schemas.openxmlformats.org/officeDocument/2006/relationships/image" Target="../media/image255.jpeg"/></Relationships>
</file>

<file path=ppt/slides/_rels/slide247.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notesSlide" Target="../notesSlides/notesSlide169.xml"/><Relationship Id="rId1" Type="http://schemas.openxmlformats.org/officeDocument/2006/relationships/slideLayout" Target="../slideLayouts/slideLayout2.xml"/><Relationship Id="rId6" Type="http://schemas.openxmlformats.org/officeDocument/2006/relationships/image" Target="../media/image149.jpeg"/><Relationship Id="rId5" Type="http://schemas.openxmlformats.org/officeDocument/2006/relationships/image" Target="../media/image258.jpeg"/><Relationship Id="rId4" Type="http://schemas.openxmlformats.org/officeDocument/2006/relationships/image" Target="../media/image254.jpeg"/></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171.xml"/><Relationship Id="rId1" Type="http://schemas.openxmlformats.org/officeDocument/2006/relationships/slideLayout" Target="../slideLayouts/slideLayout2.xml"/><Relationship Id="rId5" Type="http://schemas.openxmlformats.org/officeDocument/2006/relationships/image" Target="../media/image259.jpeg"/><Relationship Id="rId4" Type="http://schemas.openxmlformats.org/officeDocument/2006/relationships/image" Target="../media/image256.jpeg"/></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34.jpeg"/></Relationships>
</file>

<file path=ppt/slides/_rels/slide250.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notesSlide" Target="../notesSlides/notesSlide172.xml"/><Relationship Id="rId1" Type="http://schemas.openxmlformats.org/officeDocument/2006/relationships/slideLayout" Target="../slideLayouts/slideLayout2.xml"/><Relationship Id="rId5" Type="http://schemas.openxmlformats.org/officeDocument/2006/relationships/image" Target="../media/image149.jpeg"/><Relationship Id="rId4" Type="http://schemas.openxmlformats.org/officeDocument/2006/relationships/image" Target="../media/image258.jpeg"/></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74.xml"/><Relationship Id="rId1" Type="http://schemas.openxmlformats.org/officeDocument/2006/relationships/slideLayout" Target="../slideLayouts/slideLayout12.xml"/><Relationship Id="rId5" Type="http://schemas.openxmlformats.org/officeDocument/2006/relationships/image" Target="../media/image261.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gif"/><Relationship Id="rId1" Type="http://schemas.openxmlformats.org/officeDocument/2006/relationships/slideLayout" Target="../slideLayouts/slideLayout12.xml"/><Relationship Id="rId5" Type="http://schemas.openxmlformats.org/officeDocument/2006/relationships/image" Target="../media/image40.png"/><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4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3.xml"/><Relationship Id="rId4" Type="http://schemas.openxmlformats.org/officeDocument/2006/relationships/image" Target="../media/image63.jpeg"/></Relationships>
</file>

<file path=ppt/slides/_rels/slide4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4.xml"/><Relationship Id="rId1" Type="http://schemas.openxmlformats.org/officeDocument/2006/relationships/vmlDrawing" Target="../drawings/vmlDrawing1.vml"/><Relationship Id="rId4" Type="http://schemas.openxmlformats.org/officeDocument/2006/relationships/image" Target="../media/image65.wmf"/></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86.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hyperlink" Target="http://www.hydroscreen.com/"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jpeg"/></Relationships>
</file>

<file path=ppt/slides/_rels/slide7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99.jpeg"/><Relationship Id="rId4" Type="http://schemas.openxmlformats.org/officeDocument/2006/relationships/image" Target="../media/image98.jpe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02.jpeg"/><Relationship Id="rId4" Type="http://schemas.openxmlformats.org/officeDocument/2006/relationships/image" Target="../media/image101.jpeg"/></Relationships>
</file>

<file path=ppt/slides/_rels/slide7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8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8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hydropower.inel.gov/resourceassessment/pdfs/03-11111.pdf"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9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4"/>
          <p:cNvSpPr>
            <a:spLocks noChangeArrowheads="1"/>
          </p:cNvSpPr>
          <p:nvPr/>
        </p:nvSpPr>
        <p:spPr bwMode="auto">
          <a:xfrm>
            <a:off x="2057400" y="3167392"/>
            <a:ext cx="8077200" cy="523220"/>
          </a:xfrm>
          <a:prstGeom prst="rect">
            <a:avLst/>
          </a:prstGeom>
          <a:noFill/>
          <a:ln w="9525">
            <a:noFill/>
            <a:miter lim="800000"/>
            <a:headEnd/>
            <a:tailEnd/>
          </a:ln>
          <a:effectLst/>
        </p:spPr>
        <p:txBody>
          <a:bodyPr numCol="2" spcCol="182880" anchor="ctr">
            <a:spAutoFit/>
          </a:bodyPr>
          <a:lstStyle/>
          <a:p>
            <a:pPr>
              <a:spcBef>
                <a:spcPct val="20000"/>
              </a:spcBef>
              <a:defRPr/>
            </a:pPr>
            <a:r>
              <a:rPr lang="en-US" sz="1400" dirty="0">
                <a:solidFill>
                  <a:schemeClr val="tx1">
                    <a:lumMod val="65000"/>
                    <a:lumOff val="35000"/>
                  </a:schemeClr>
                </a:solidFill>
                <a:cs typeface="65 Helvetica Medium"/>
              </a:rPr>
              <a:t/>
            </a:r>
            <a:br>
              <a:rPr lang="en-US" sz="1400" dirty="0">
                <a:solidFill>
                  <a:schemeClr val="tx1">
                    <a:lumMod val="65000"/>
                    <a:lumOff val="35000"/>
                  </a:schemeClr>
                </a:solidFill>
                <a:cs typeface="65 Helvetica Medium"/>
              </a:rPr>
            </a:br>
            <a:endParaRPr lang="en-US" sz="1400" dirty="0">
              <a:solidFill>
                <a:schemeClr val="tx1">
                  <a:lumMod val="65000"/>
                  <a:lumOff val="35000"/>
                </a:schemeClr>
              </a:solidFill>
              <a:cs typeface="65 Helvetica Medium"/>
            </a:endParaRPr>
          </a:p>
        </p:txBody>
      </p:sp>
      <p:pic>
        <p:nvPicPr>
          <p:cNvPr id="2" name="Picture 1"/>
          <p:cNvPicPr>
            <a:picLocks noChangeAspect="1"/>
          </p:cNvPicPr>
          <p:nvPr/>
        </p:nvPicPr>
        <p:blipFill>
          <a:blip r:embed="rId3" cstate="print"/>
          <a:stretch>
            <a:fillRect/>
          </a:stretch>
        </p:blipFill>
        <p:spPr>
          <a:xfrm>
            <a:off x="9842500" y="6019800"/>
            <a:ext cx="673100" cy="685800"/>
          </a:xfrm>
          <a:prstGeom prst="rect">
            <a:avLst/>
          </a:prstGeom>
        </p:spPr>
      </p:pic>
      <p:sp>
        <p:nvSpPr>
          <p:cNvPr id="4" name="Rectangle 3"/>
          <p:cNvSpPr/>
          <p:nvPr/>
        </p:nvSpPr>
        <p:spPr>
          <a:xfrm>
            <a:off x="3810000" y="1295401"/>
            <a:ext cx="4572000" cy="2108269"/>
          </a:xfrm>
          <a:prstGeom prst="rect">
            <a:avLst/>
          </a:prstGeom>
        </p:spPr>
        <p:txBody>
          <a:bodyPr>
            <a:spAutoFit/>
          </a:bodyPr>
          <a:lstStyle/>
          <a:p>
            <a:r>
              <a:rPr lang="en-US" dirty="0" err="1">
                <a:solidFill>
                  <a:schemeClr val="tx1">
                    <a:lumMod val="65000"/>
                    <a:lumOff val="35000"/>
                  </a:schemeClr>
                </a:solidFill>
              </a:rPr>
              <a:t>Microhydro</a:t>
            </a:r>
            <a:r>
              <a:rPr lang="en-US" dirty="0">
                <a:solidFill>
                  <a:schemeClr val="tx1">
                    <a:lumMod val="65000"/>
                    <a:lumOff val="35000"/>
                  </a:schemeClr>
                </a:solidFill>
              </a:rPr>
              <a:t> System Design &amp; Installation</a:t>
            </a:r>
          </a:p>
          <a:p>
            <a:pPr>
              <a:lnSpc>
                <a:spcPct val="140000"/>
              </a:lnSpc>
            </a:pPr>
            <a:r>
              <a:rPr lang="en-US" baseline="30000" dirty="0">
                <a:solidFill>
                  <a:srgbClr val="FF0000"/>
                </a:solidFill>
              </a:rPr>
              <a:t>Course Number: AECAIA092614 A</a:t>
            </a:r>
          </a:p>
          <a:p>
            <a:r>
              <a:rPr lang="en-US" dirty="0">
                <a:solidFill>
                  <a:srgbClr val="595959"/>
                </a:solidFill>
              </a:rPr>
              <a:t>Michael </a:t>
            </a:r>
            <a:r>
              <a:rPr lang="en-US" dirty="0" err="1">
                <a:solidFill>
                  <a:srgbClr val="595959"/>
                </a:solidFill>
              </a:rPr>
              <a:t>Uchal</a:t>
            </a:r>
            <a:endParaRPr lang="en-US" dirty="0">
              <a:solidFill>
                <a:srgbClr val="595959"/>
              </a:solidFill>
            </a:endParaRPr>
          </a:p>
          <a:p>
            <a:pPr>
              <a:lnSpc>
                <a:spcPct val="140000"/>
              </a:lnSpc>
            </a:pPr>
            <a:r>
              <a:rPr lang="en-US" baseline="30000" dirty="0">
                <a:solidFill>
                  <a:srgbClr val="FF0000"/>
                </a:solidFill>
              </a:rPr>
              <a:t>Date: September 26-27, 2014</a:t>
            </a:r>
          </a:p>
          <a:p>
            <a:pPr lvl="0"/>
            <a:r>
              <a:rPr lang="en-US" dirty="0">
                <a:solidFill>
                  <a:srgbClr val="000000"/>
                </a:solidFill>
              </a:rPr>
              <a:t>Appalachian State University</a:t>
            </a:r>
            <a:endParaRPr lang="en-US" baseline="30000" dirty="0">
              <a:solidFill>
                <a:srgbClr val="000000"/>
              </a:solidFill>
            </a:endParaRPr>
          </a:p>
          <a:p>
            <a:pPr lvl="0">
              <a:lnSpc>
                <a:spcPct val="140000"/>
              </a:lnSpc>
            </a:pPr>
            <a:r>
              <a:rPr lang="en-US" baseline="30000" dirty="0">
                <a:solidFill>
                  <a:srgbClr val="FF0000"/>
                </a:solidFill>
              </a:rPr>
              <a:t>Provider Number: 60114136</a:t>
            </a:r>
          </a:p>
          <a:p>
            <a:pPr>
              <a:lnSpc>
                <a:spcPct val="140000"/>
              </a:lnSpc>
            </a:pPr>
            <a:endParaRPr lang="en-US" baseline="30000" dirty="0">
              <a:solidFill>
                <a:srgbClr val="FF0000"/>
              </a:solidFill>
            </a:endParaRPr>
          </a:p>
          <a:p>
            <a:pPr>
              <a:lnSpc>
                <a:spcPct val="140000"/>
              </a:lnSpc>
            </a:pPr>
            <a:endParaRPr lang="en-US" sz="1050" baseline="30000" dirty="0">
              <a:solidFill>
                <a:srgbClr val="FF0000"/>
              </a:solidFill>
              <a:cs typeface="65 Helvetica Medium"/>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6989" y="3276600"/>
            <a:ext cx="6040768" cy="1153788"/>
          </a:xfrm>
          <a:prstGeom prst="rect">
            <a:avLst/>
          </a:prstGeom>
        </p:spPr>
      </p:pic>
    </p:spTree>
    <p:extLst>
      <p:ext uri="{BB962C8B-B14F-4D97-AF65-F5344CB8AC3E}">
        <p14:creationId xmlns:p14="http://schemas.microsoft.com/office/powerpoint/2010/main" val="18308050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Hydro Stats</a:t>
            </a:r>
            <a:endParaRPr lang="en-US" b="1" dirty="0"/>
          </a:p>
        </p:txBody>
      </p:sp>
      <p:sp>
        <p:nvSpPr>
          <p:cNvPr id="3" name="Content Placeholder 2"/>
          <p:cNvSpPr>
            <a:spLocks noGrp="1"/>
          </p:cNvSpPr>
          <p:nvPr>
            <p:ph idx="1"/>
          </p:nvPr>
        </p:nvSpPr>
        <p:spPr/>
        <p:txBody>
          <a:bodyPr/>
          <a:lstStyle/>
          <a:p>
            <a:endParaRPr lang="en-US" dirty="0"/>
          </a:p>
        </p:txBody>
      </p:sp>
      <p:pic>
        <p:nvPicPr>
          <p:cNvPr id="16386" name="Picture 2" descr="http://www.eia.gov/todayinenergy/images/2012.05.03/RenewablesMap_Hydro_lar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7030" y="1580483"/>
            <a:ext cx="8284417" cy="4494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081102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276600" y="1981200"/>
            <a:ext cx="5029200" cy="914400"/>
          </a:xfrm>
          <a:prstGeom prst="rect">
            <a:avLst/>
          </a:prstGeom>
        </p:spPr>
        <p:txBody>
          <a:bodyPr>
            <a:noAutofit/>
          </a:bodyPr>
          <a:lstStyle/>
          <a:p>
            <a:pPr lvl="2">
              <a:buNone/>
            </a:pPr>
            <a:r>
              <a:rPr lang="en-US" dirty="0" smtClean="0"/>
              <a:t>To make an accurate calculation use </a:t>
            </a:r>
            <a:r>
              <a:rPr lang="en-US" dirty="0" smtClean="0">
                <a:solidFill>
                  <a:schemeClr val="bg2">
                    <a:lumMod val="50000"/>
                  </a:schemeClr>
                </a:solidFill>
              </a:rPr>
              <a:t>LINEAR INTERPOLATION</a:t>
            </a:r>
          </a:p>
          <a:p>
            <a:pPr marL="667512" lvl="2" indent="0">
              <a:buNone/>
            </a:pPr>
            <a:endParaRPr lang="en-US" dirty="0" smtClean="0"/>
          </a:p>
          <a:p>
            <a:pPr lvl="2">
              <a:buNone/>
            </a:pPr>
            <a:r>
              <a:rPr lang="en-US" dirty="0" smtClean="0"/>
              <a:t>  </a:t>
            </a:r>
          </a:p>
          <a:p>
            <a:pPr lvl="2">
              <a:buNone/>
            </a:pPr>
            <a:r>
              <a:rPr lang="en-US" dirty="0" smtClean="0"/>
              <a:t>   </a:t>
            </a:r>
          </a:p>
          <a:p>
            <a:pPr lvl="2"/>
            <a:endParaRPr lang="en-US" dirty="0" smtClean="0"/>
          </a:p>
          <a:p>
            <a:pPr lvl="2"/>
            <a:endParaRPr lang="en-US" dirty="0" smtClean="0"/>
          </a:p>
        </p:txBody>
      </p:sp>
      <p:sp>
        <p:nvSpPr>
          <p:cNvPr id="2" name="Title 1"/>
          <p:cNvSpPr>
            <a:spLocks noGrp="1"/>
          </p:cNvSpPr>
          <p:nvPr>
            <p:ph type="title"/>
          </p:nvPr>
        </p:nvSpPr>
        <p:spPr>
          <a:xfrm>
            <a:off x="2286000" y="304800"/>
            <a:ext cx="7239000" cy="1676400"/>
          </a:xfrm>
          <a:noFill/>
        </p:spPr>
        <p:style>
          <a:lnRef idx="2">
            <a:schemeClr val="accent3"/>
          </a:lnRef>
          <a:fillRef idx="1">
            <a:schemeClr val="lt1"/>
          </a:fillRef>
          <a:effectRef idx="0">
            <a:schemeClr val="accent3"/>
          </a:effectRef>
          <a:fontRef idx="minor">
            <a:schemeClr val="dk1"/>
          </a:fontRef>
        </p:style>
        <p:txBody>
          <a:bodyPr>
            <a:normAutofit fontScale="90000"/>
          </a:bodyPr>
          <a:lstStyle/>
          <a:p>
            <a:pPr algn="ctr"/>
            <a:r>
              <a:rPr lang="en-US" dirty="0">
                <a:ln w="0"/>
                <a:solidFill>
                  <a:schemeClr val="accent1"/>
                </a:solidFill>
                <a:effectLst>
                  <a:outerShdw blurRad="38100" dist="25400" dir="5400000" algn="ctr" rotWithShape="0">
                    <a:srgbClr val="6E747A">
                      <a:alpha val="43000"/>
                    </a:srgbClr>
                  </a:outerShdw>
                </a:effectLst>
              </a:rPr>
              <a:t>Step 6: </a:t>
            </a:r>
            <a:br>
              <a:rPr lang="en-US" dirty="0">
                <a:ln w="0"/>
                <a:solidFill>
                  <a:schemeClr val="accent1"/>
                </a:solidFill>
                <a:effectLst>
                  <a:outerShdw blurRad="38100" dist="25400" dir="5400000" algn="ctr" rotWithShape="0">
                    <a:srgbClr val="6E747A">
                      <a:alpha val="43000"/>
                    </a:srgbClr>
                  </a:outerShdw>
                </a:effectLst>
              </a:rPr>
            </a:br>
            <a:r>
              <a:rPr lang="en-US" sz="3600" dirty="0">
                <a:ln w="0"/>
                <a:solidFill>
                  <a:schemeClr val="accent1"/>
                </a:solidFill>
                <a:effectLst>
                  <a:outerShdw blurRad="38100" dist="25400" dir="5400000" algn="ctr" rotWithShape="0">
                    <a:srgbClr val="6E747A">
                      <a:alpha val="43000"/>
                    </a:srgbClr>
                  </a:outerShdw>
                </a:effectLst>
              </a:rPr>
              <a:t>Determine Nozzle Size </a:t>
            </a:r>
            <a:br>
              <a:rPr lang="en-US" sz="3600" dirty="0">
                <a:ln w="0"/>
                <a:solidFill>
                  <a:schemeClr val="accent1"/>
                </a:solidFill>
                <a:effectLst>
                  <a:outerShdw blurRad="38100" dist="25400" dir="5400000" algn="ctr" rotWithShape="0">
                    <a:srgbClr val="6E747A">
                      <a:alpha val="43000"/>
                    </a:srgbClr>
                  </a:outerShdw>
                </a:effectLst>
              </a:rPr>
            </a:br>
            <a:r>
              <a:rPr lang="en-US" sz="3600" dirty="0">
                <a:ln w="0"/>
                <a:solidFill>
                  <a:schemeClr val="accent1"/>
                </a:solidFill>
                <a:effectLst>
                  <a:outerShdw blurRad="38100" dist="25400" dir="5400000" algn="ctr" rotWithShape="0">
                    <a:srgbClr val="6E747A">
                      <a:alpha val="43000"/>
                    </a:srgbClr>
                  </a:outerShdw>
                </a:effectLst>
              </a:rPr>
              <a:t>(</a:t>
            </a:r>
            <a:r>
              <a:rPr lang="en-US" sz="2200" dirty="0">
                <a:ln w="0"/>
                <a:solidFill>
                  <a:schemeClr val="accent1"/>
                </a:solidFill>
                <a:effectLst>
                  <a:outerShdw blurRad="38100" dist="25400" dir="5400000" algn="ctr" rotWithShape="0">
                    <a:srgbClr val="6E747A">
                      <a:alpha val="43000"/>
                    </a:srgbClr>
                  </a:outerShdw>
                </a:effectLst>
              </a:rPr>
              <a:t>using linear interpolation</a:t>
            </a:r>
            <a:r>
              <a:rPr lang="en-US" sz="3600" dirty="0">
                <a:ln w="0"/>
                <a:solidFill>
                  <a:schemeClr val="accent1"/>
                </a:solidFill>
                <a:effectLst>
                  <a:outerShdw blurRad="38100" dist="25400" dir="5400000" algn="ctr" rotWithShape="0">
                    <a:srgbClr val="6E747A">
                      <a:alpha val="43000"/>
                    </a:srgbClr>
                  </a:outerShdw>
                </a:effectLst>
              </a:rPr>
              <a:t>)</a:t>
            </a:r>
          </a:p>
        </p:txBody>
      </p:sp>
      <p:sp>
        <p:nvSpPr>
          <p:cNvPr id="5" name="TextBox 4"/>
          <p:cNvSpPr txBox="1"/>
          <p:nvPr/>
        </p:nvSpPr>
        <p:spPr>
          <a:xfrm>
            <a:off x="2286000" y="2895601"/>
            <a:ext cx="7620000" cy="2585323"/>
          </a:xfrm>
          <a:prstGeom prst="rect">
            <a:avLst/>
          </a:prstGeom>
          <a:noFill/>
        </p:spPr>
        <p:txBody>
          <a:bodyPr wrap="square" rtlCol="0">
            <a:spAutoFit/>
          </a:bodyPr>
          <a:lstStyle/>
          <a:p>
            <a:r>
              <a:rPr lang="en-US" dirty="0">
                <a:solidFill>
                  <a:schemeClr val="bg2">
                    <a:lumMod val="50000"/>
                  </a:schemeClr>
                </a:solidFill>
              </a:rPr>
              <a:t>Linear Interpolation: </a:t>
            </a:r>
            <a:r>
              <a:rPr lang="en-US" dirty="0"/>
              <a:t>Calculating a value based  on known values both higher and lower. </a:t>
            </a:r>
          </a:p>
          <a:p>
            <a:endParaRPr lang="en-US" dirty="0"/>
          </a:p>
          <a:p>
            <a:r>
              <a:rPr lang="en-US" dirty="0">
                <a:solidFill>
                  <a:schemeClr val="bg2">
                    <a:lumMod val="50000"/>
                  </a:schemeClr>
                </a:solidFill>
              </a:rPr>
              <a:t>How do we use it to determine NOZZLE FLOW? </a:t>
            </a:r>
          </a:p>
          <a:p>
            <a:pPr marL="342900" indent="-342900">
              <a:buAutoNum type="arabicPeriod"/>
            </a:pPr>
            <a:r>
              <a:rPr lang="en-US" dirty="0"/>
              <a:t>Find the higher and lower known values for DYNAMIC HEAD and the known FLOW RATES for a certain NOZZLE SIZE.</a:t>
            </a:r>
          </a:p>
          <a:p>
            <a:pPr marL="342900" indent="-342900">
              <a:buAutoNum type="arabicPeriod"/>
            </a:pPr>
            <a:r>
              <a:rPr lang="en-US" dirty="0"/>
              <a:t>Use the formula below:</a:t>
            </a:r>
          </a:p>
          <a:p>
            <a:endParaRPr lang="en-US" dirty="0"/>
          </a:p>
          <a:p>
            <a:r>
              <a:rPr lang="en-US" dirty="0"/>
              <a:t>	</a:t>
            </a:r>
          </a:p>
        </p:txBody>
      </p:sp>
      <p:grpSp>
        <p:nvGrpSpPr>
          <p:cNvPr id="14" name="Group 13"/>
          <p:cNvGrpSpPr/>
          <p:nvPr/>
        </p:nvGrpSpPr>
        <p:grpSpPr>
          <a:xfrm>
            <a:off x="1714500" y="5062858"/>
            <a:ext cx="8839200" cy="652143"/>
            <a:chOff x="228600" y="5657117"/>
            <a:chExt cx="8839200" cy="652143"/>
          </a:xfrm>
        </p:grpSpPr>
        <p:sp>
          <p:nvSpPr>
            <p:cNvPr id="9" name="TextBox 8"/>
            <p:cNvSpPr txBox="1"/>
            <p:nvPr/>
          </p:nvSpPr>
          <p:spPr>
            <a:xfrm>
              <a:off x="304800" y="5705851"/>
              <a:ext cx="5039557" cy="369332"/>
            </a:xfrm>
            <a:prstGeom prst="rect">
              <a:avLst/>
            </a:prstGeom>
            <a:noFill/>
          </p:spPr>
          <p:txBody>
            <a:bodyPr wrap="square" rtlCol="0">
              <a:spAutoFit/>
            </a:bodyPr>
            <a:lstStyle/>
            <a:p>
              <a:r>
                <a:rPr lang="en-US" u="sng" dirty="0"/>
                <a:t>               </a:t>
              </a:r>
              <a:r>
                <a:rPr lang="en-US" sz="1400" u="sng" dirty="0"/>
                <a:t>High Head Value   -  Lower Head</a:t>
              </a:r>
              <a:endParaRPr lang="en-US" u="sng" dirty="0"/>
            </a:p>
          </p:txBody>
        </p:sp>
        <p:sp>
          <p:nvSpPr>
            <p:cNvPr id="10" name="TextBox 9"/>
            <p:cNvSpPr txBox="1"/>
            <p:nvPr/>
          </p:nvSpPr>
          <p:spPr>
            <a:xfrm>
              <a:off x="228600" y="6001483"/>
              <a:ext cx="5471604" cy="307777"/>
            </a:xfrm>
            <a:prstGeom prst="rect">
              <a:avLst/>
            </a:prstGeom>
            <a:noFill/>
          </p:spPr>
          <p:txBody>
            <a:bodyPr wrap="square" rtlCol="0">
              <a:spAutoFit/>
            </a:bodyPr>
            <a:lstStyle/>
            <a:p>
              <a:r>
                <a:rPr lang="en-US" sz="1400" dirty="0"/>
                <a:t>High Head Nozzle Flow rate   -    Lower Head Nozzle Flow Rate</a:t>
              </a:r>
            </a:p>
          </p:txBody>
        </p:sp>
        <p:sp>
          <p:nvSpPr>
            <p:cNvPr id="11" name="TextBox 10"/>
            <p:cNvSpPr txBox="1"/>
            <p:nvPr/>
          </p:nvSpPr>
          <p:spPr>
            <a:xfrm>
              <a:off x="5219330" y="5758934"/>
              <a:ext cx="381000" cy="369332"/>
            </a:xfrm>
            <a:prstGeom prst="rect">
              <a:avLst/>
            </a:prstGeom>
            <a:noFill/>
          </p:spPr>
          <p:txBody>
            <a:bodyPr wrap="square" rtlCol="0">
              <a:spAutoFit/>
            </a:bodyPr>
            <a:lstStyle/>
            <a:p>
              <a:r>
                <a:rPr lang="en-US" dirty="0"/>
                <a:t>=</a:t>
              </a:r>
            </a:p>
          </p:txBody>
        </p:sp>
        <p:sp>
          <p:nvSpPr>
            <p:cNvPr id="12" name="TextBox 11"/>
            <p:cNvSpPr txBox="1"/>
            <p:nvPr/>
          </p:nvSpPr>
          <p:spPr>
            <a:xfrm>
              <a:off x="5624004" y="5657117"/>
              <a:ext cx="3443796" cy="307777"/>
            </a:xfrm>
            <a:prstGeom prst="rect">
              <a:avLst/>
            </a:prstGeom>
            <a:noFill/>
          </p:spPr>
          <p:txBody>
            <a:bodyPr wrap="square" rtlCol="0">
              <a:spAutoFit/>
            </a:bodyPr>
            <a:lstStyle/>
            <a:p>
              <a:r>
                <a:rPr lang="en-US" sz="1400" u="sng" dirty="0"/>
                <a:t>     High Head Value  -  Your Cal. Head__</a:t>
              </a:r>
            </a:p>
          </p:txBody>
        </p:sp>
        <p:sp>
          <p:nvSpPr>
            <p:cNvPr id="13" name="TextBox 12"/>
            <p:cNvSpPr txBox="1"/>
            <p:nvPr/>
          </p:nvSpPr>
          <p:spPr>
            <a:xfrm>
              <a:off x="5700204" y="5942111"/>
              <a:ext cx="3291396" cy="307777"/>
            </a:xfrm>
            <a:prstGeom prst="rect">
              <a:avLst/>
            </a:prstGeom>
            <a:noFill/>
          </p:spPr>
          <p:txBody>
            <a:bodyPr wrap="square" rtlCol="0">
              <a:spAutoFit/>
            </a:bodyPr>
            <a:lstStyle/>
            <a:p>
              <a:r>
                <a:rPr lang="en-US" sz="1400" dirty="0"/>
                <a:t>High Head Nozzle Flow Rate  -   X</a:t>
              </a:r>
            </a:p>
          </p:txBody>
        </p:sp>
      </p:grpSp>
      <p:sp>
        <p:nvSpPr>
          <p:cNvPr id="15" name="TextBox 14"/>
          <p:cNvSpPr txBox="1"/>
          <p:nvPr/>
        </p:nvSpPr>
        <p:spPr>
          <a:xfrm>
            <a:off x="5181600" y="5715000"/>
            <a:ext cx="2514600" cy="369332"/>
          </a:xfrm>
          <a:prstGeom prst="rect">
            <a:avLst/>
          </a:prstGeom>
          <a:noFill/>
        </p:spPr>
        <p:txBody>
          <a:bodyPr wrap="square" rtlCol="0">
            <a:spAutoFit/>
          </a:bodyPr>
          <a:lstStyle/>
          <a:p>
            <a:r>
              <a:rPr lang="en-US" dirty="0"/>
              <a:t>Solve for:  X</a:t>
            </a:r>
          </a:p>
        </p:txBody>
      </p:sp>
    </p:spTree>
    <p:extLst>
      <p:ext uri="{BB962C8B-B14F-4D97-AF65-F5344CB8AC3E}">
        <p14:creationId xmlns:p14="http://schemas.microsoft.com/office/powerpoint/2010/main" val="296835577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152400"/>
            <a:ext cx="7239000" cy="1752600"/>
          </a:xfrm>
          <a:noFill/>
        </p:spPr>
        <p:style>
          <a:lnRef idx="2">
            <a:schemeClr val="accent3"/>
          </a:lnRef>
          <a:fillRef idx="1">
            <a:schemeClr val="lt1"/>
          </a:fillRef>
          <a:effectRef idx="0">
            <a:schemeClr val="accent3"/>
          </a:effectRef>
          <a:fontRef idx="minor">
            <a:schemeClr val="dk1"/>
          </a:fontRef>
        </p:style>
        <p:txBody>
          <a:bodyPr>
            <a:normAutofit/>
          </a:bodyPr>
          <a:lstStyle/>
          <a:p>
            <a:pPr algn="ctr"/>
            <a:r>
              <a:rPr lang="en-US" dirty="0">
                <a:ln w="0"/>
                <a:solidFill>
                  <a:schemeClr val="accent1"/>
                </a:solidFill>
                <a:effectLst>
                  <a:outerShdw blurRad="38100" dist="25400" dir="5400000" algn="ctr" rotWithShape="0">
                    <a:srgbClr val="6E747A">
                      <a:alpha val="43000"/>
                    </a:srgbClr>
                  </a:outerShdw>
                </a:effectLst>
              </a:rPr>
              <a:t>Step 6: </a:t>
            </a:r>
            <a:br>
              <a:rPr lang="en-US" dirty="0">
                <a:ln w="0"/>
                <a:solidFill>
                  <a:schemeClr val="accent1"/>
                </a:solidFill>
                <a:effectLst>
                  <a:outerShdw blurRad="38100" dist="25400" dir="5400000" algn="ctr" rotWithShape="0">
                    <a:srgbClr val="6E747A">
                      <a:alpha val="43000"/>
                    </a:srgbClr>
                  </a:outerShdw>
                </a:effectLst>
              </a:rPr>
            </a:br>
            <a:r>
              <a:rPr lang="en-US" sz="3600" dirty="0">
                <a:ln w="0"/>
                <a:solidFill>
                  <a:schemeClr val="accent1"/>
                </a:solidFill>
                <a:effectLst>
                  <a:outerShdw blurRad="38100" dist="25400" dir="5400000" algn="ctr" rotWithShape="0">
                    <a:srgbClr val="6E747A">
                      <a:alpha val="43000"/>
                    </a:srgbClr>
                  </a:outerShdw>
                </a:effectLst>
              </a:rPr>
              <a:t>Determine Nozzle Size </a:t>
            </a:r>
            <a:br>
              <a:rPr lang="en-US" sz="3600" dirty="0">
                <a:ln w="0"/>
                <a:solidFill>
                  <a:schemeClr val="accent1"/>
                </a:solidFill>
                <a:effectLst>
                  <a:outerShdw blurRad="38100" dist="25400" dir="5400000" algn="ctr" rotWithShape="0">
                    <a:srgbClr val="6E747A">
                      <a:alpha val="43000"/>
                    </a:srgbClr>
                  </a:outerShdw>
                </a:effectLst>
              </a:rPr>
            </a:br>
            <a:r>
              <a:rPr lang="en-US" sz="3600" dirty="0">
                <a:ln w="0"/>
                <a:solidFill>
                  <a:schemeClr val="accent1"/>
                </a:solidFill>
                <a:effectLst>
                  <a:outerShdw blurRad="38100" dist="25400" dir="5400000" algn="ctr" rotWithShape="0">
                    <a:srgbClr val="6E747A">
                      <a:alpha val="43000"/>
                    </a:srgbClr>
                  </a:outerShdw>
                </a:effectLst>
              </a:rPr>
              <a:t>(</a:t>
            </a:r>
            <a:r>
              <a:rPr lang="en-US" sz="2200" dirty="0">
                <a:ln w="0"/>
                <a:solidFill>
                  <a:schemeClr val="accent1"/>
                </a:solidFill>
                <a:effectLst>
                  <a:outerShdw blurRad="38100" dist="25400" dir="5400000" algn="ctr" rotWithShape="0">
                    <a:srgbClr val="6E747A">
                      <a:alpha val="43000"/>
                    </a:srgbClr>
                  </a:outerShdw>
                </a:effectLst>
              </a:rPr>
              <a:t>using linear interpolation CONTINUED</a:t>
            </a:r>
            <a:r>
              <a:rPr lang="en-US" sz="3600" dirty="0">
                <a:ln w="0"/>
                <a:solidFill>
                  <a:schemeClr val="accent1"/>
                </a:solidFill>
                <a:effectLst>
                  <a:outerShdw blurRad="38100" dist="25400" dir="5400000" algn="ctr" rotWithShape="0">
                    <a:srgbClr val="6E747A">
                      <a:alpha val="43000"/>
                    </a:srgbClr>
                  </a:outerShdw>
                </a:effectLst>
              </a:rPr>
              <a:t>)</a:t>
            </a:r>
          </a:p>
        </p:txBody>
      </p:sp>
      <p:sp>
        <p:nvSpPr>
          <p:cNvPr id="3" name="Content Placeholder 2"/>
          <p:cNvSpPr>
            <a:spLocks noGrp="1"/>
          </p:cNvSpPr>
          <p:nvPr>
            <p:ph idx="4294967295"/>
          </p:nvPr>
        </p:nvSpPr>
        <p:spPr>
          <a:xfrm>
            <a:off x="3276600" y="1981200"/>
            <a:ext cx="5029200" cy="914400"/>
          </a:xfrm>
          <a:prstGeom prst="rect">
            <a:avLst/>
          </a:prstGeom>
        </p:spPr>
        <p:txBody>
          <a:bodyPr>
            <a:noAutofit/>
          </a:bodyPr>
          <a:lstStyle/>
          <a:p>
            <a:pPr marL="667512" lvl="2" indent="0" algn="ctr">
              <a:buNone/>
            </a:pPr>
            <a:r>
              <a:rPr lang="en-US" dirty="0" smtClean="0">
                <a:solidFill>
                  <a:schemeClr val="bg2">
                    <a:lumMod val="50000"/>
                  </a:schemeClr>
                </a:solidFill>
              </a:rPr>
              <a:t>EXAMLE PROBLEM: </a:t>
            </a:r>
          </a:p>
          <a:p>
            <a:pPr lvl="2">
              <a:buNone/>
            </a:pPr>
            <a:r>
              <a:rPr lang="en-US" dirty="0" smtClean="0"/>
              <a:t>  </a:t>
            </a:r>
          </a:p>
          <a:p>
            <a:pPr lvl="2">
              <a:buNone/>
            </a:pPr>
            <a:r>
              <a:rPr lang="en-US" dirty="0" smtClean="0"/>
              <a:t>   </a:t>
            </a:r>
          </a:p>
          <a:p>
            <a:pPr marL="667512" lvl="2" indent="0">
              <a:buNone/>
            </a:pPr>
            <a:endParaRPr lang="en-US" dirty="0" smtClean="0"/>
          </a:p>
        </p:txBody>
      </p:sp>
      <p:pic>
        <p:nvPicPr>
          <p:cNvPr id="1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260" t="16508" r="14088" b="17972"/>
          <a:stretch/>
        </p:blipFill>
        <p:spPr bwMode="auto">
          <a:xfrm>
            <a:off x="3108665" y="3189213"/>
            <a:ext cx="6024239" cy="349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3175248" y="5594785"/>
            <a:ext cx="406153" cy="19641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791201" y="5586276"/>
            <a:ext cx="469776" cy="20603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V="1">
            <a:off x="2730993" y="5715001"/>
            <a:ext cx="444254" cy="76201"/>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681210" y="5791201"/>
            <a:ext cx="1054223" cy="923330"/>
          </a:xfrm>
          <a:prstGeom prst="rect">
            <a:avLst/>
          </a:prstGeom>
          <a:noFill/>
          <a:ln w="38100">
            <a:solidFill>
              <a:srgbClr val="FF0000"/>
            </a:solidFill>
          </a:ln>
        </p:spPr>
        <p:txBody>
          <a:bodyPr wrap="square" rtlCol="0">
            <a:spAutoFit/>
          </a:bodyPr>
          <a:lstStyle/>
          <a:p>
            <a:r>
              <a:rPr lang="en-US" dirty="0"/>
              <a:t>High Head Value</a:t>
            </a:r>
          </a:p>
        </p:txBody>
      </p:sp>
      <p:cxnSp>
        <p:nvCxnSpPr>
          <p:cNvPr id="21" name="Straight Arrow Connector 20"/>
          <p:cNvCxnSpPr>
            <a:stCxn id="23" idx="1"/>
          </p:cNvCxnSpPr>
          <p:nvPr/>
        </p:nvCxnSpPr>
        <p:spPr>
          <a:xfrm flipH="1" flipV="1">
            <a:off x="6260978" y="5753100"/>
            <a:ext cx="3083141" cy="242872"/>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9344119" y="5534307"/>
            <a:ext cx="1054223" cy="923330"/>
          </a:xfrm>
          <a:prstGeom prst="rect">
            <a:avLst/>
          </a:prstGeom>
          <a:noFill/>
          <a:ln w="38100">
            <a:solidFill>
              <a:srgbClr val="00B050"/>
            </a:solidFill>
          </a:ln>
        </p:spPr>
        <p:txBody>
          <a:bodyPr wrap="square" rtlCol="0">
            <a:spAutoFit/>
          </a:bodyPr>
          <a:lstStyle/>
          <a:p>
            <a:r>
              <a:rPr lang="en-US" dirty="0"/>
              <a:t>High Flow </a:t>
            </a:r>
          </a:p>
          <a:p>
            <a:r>
              <a:rPr lang="en-US" dirty="0"/>
              <a:t>Rate</a:t>
            </a:r>
          </a:p>
        </p:txBody>
      </p:sp>
      <p:sp>
        <p:nvSpPr>
          <p:cNvPr id="25" name="TextBox 24"/>
          <p:cNvSpPr txBox="1"/>
          <p:nvPr/>
        </p:nvSpPr>
        <p:spPr>
          <a:xfrm>
            <a:off x="1686389" y="4387334"/>
            <a:ext cx="1054223" cy="923330"/>
          </a:xfrm>
          <a:prstGeom prst="rect">
            <a:avLst/>
          </a:prstGeom>
          <a:noFill/>
          <a:ln w="38100">
            <a:solidFill>
              <a:srgbClr val="FFC000"/>
            </a:solidFill>
          </a:ln>
        </p:spPr>
        <p:txBody>
          <a:bodyPr wrap="square" rtlCol="0">
            <a:spAutoFit/>
          </a:bodyPr>
          <a:lstStyle/>
          <a:p>
            <a:r>
              <a:rPr lang="en-US" dirty="0">
                <a:solidFill>
                  <a:schemeClr val="tx1">
                    <a:lumMod val="95000"/>
                  </a:schemeClr>
                </a:solidFill>
              </a:rPr>
              <a:t>Low Head Value</a:t>
            </a:r>
          </a:p>
        </p:txBody>
      </p:sp>
      <p:cxnSp>
        <p:nvCxnSpPr>
          <p:cNvPr id="26" name="Straight Arrow Connector 25"/>
          <p:cNvCxnSpPr/>
          <p:nvPr/>
        </p:nvCxnSpPr>
        <p:spPr>
          <a:xfrm>
            <a:off x="2730994" y="5310666"/>
            <a:ext cx="377671" cy="284119"/>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3170069" y="5389860"/>
            <a:ext cx="406153" cy="196417"/>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9344118" y="4025559"/>
            <a:ext cx="1054223" cy="923330"/>
          </a:xfrm>
          <a:prstGeom prst="rect">
            <a:avLst/>
          </a:prstGeom>
          <a:noFill/>
          <a:ln w="38100">
            <a:solidFill>
              <a:srgbClr val="00B0F0"/>
            </a:solidFill>
          </a:ln>
        </p:spPr>
        <p:txBody>
          <a:bodyPr wrap="square" rtlCol="0">
            <a:spAutoFit/>
          </a:bodyPr>
          <a:lstStyle/>
          <a:p>
            <a:r>
              <a:rPr lang="en-US" dirty="0"/>
              <a:t>Low Flow </a:t>
            </a:r>
          </a:p>
          <a:p>
            <a:r>
              <a:rPr lang="en-US" dirty="0"/>
              <a:t>Rate</a:t>
            </a:r>
          </a:p>
        </p:txBody>
      </p:sp>
      <p:cxnSp>
        <p:nvCxnSpPr>
          <p:cNvPr id="34" name="Straight Arrow Connector 33"/>
          <p:cNvCxnSpPr/>
          <p:nvPr/>
        </p:nvCxnSpPr>
        <p:spPr>
          <a:xfrm flipH="1">
            <a:off x="6260977" y="4487225"/>
            <a:ext cx="3083142" cy="902635"/>
          </a:xfrm>
          <a:prstGeom prst="straightConnector1">
            <a:avLst/>
          </a:prstGeom>
          <a:ln w="5715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5783434" y="5383939"/>
            <a:ext cx="469776" cy="206038"/>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1209" y="2362202"/>
            <a:ext cx="8851900" cy="71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834929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152400"/>
            <a:ext cx="7239000" cy="1752600"/>
          </a:xfrm>
          <a:noFill/>
        </p:spPr>
        <p:style>
          <a:lnRef idx="2">
            <a:schemeClr val="accent3"/>
          </a:lnRef>
          <a:fillRef idx="1">
            <a:schemeClr val="lt1"/>
          </a:fillRef>
          <a:effectRef idx="0">
            <a:schemeClr val="accent3"/>
          </a:effectRef>
          <a:fontRef idx="minor">
            <a:schemeClr val="dk1"/>
          </a:fontRef>
        </p:style>
        <p:txBody>
          <a:bodyPr>
            <a:normAutofit/>
          </a:bodyPr>
          <a:lstStyle/>
          <a:p>
            <a:pPr algn="ctr"/>
            <a:r>
              <a:rPr lang="en-US" dirty="0">
                <a:solidFill>
                  <a:schemeClr val="bg2">
                    <a:lumMod val="50000"/>
                  </a:schemeClr>
                </a:solidFill>
              </a:rPr>
              <a:t>Step 6: </a:t>
            </a:r>
            <a:br>
              <a:rPr lang="en-US" dirty="0">
                <a:solidFill>
                  <a:schemeClr val="bg2">
                    <a:lumMod val="50000"/>
                  </a:schemeClr>
                </a:solidFill>
              </a:rPr>
            </a:br>
            <a:r>
              <a:rPr lang="en-US" sz="3600" dirty="0">
                <a:solidFill>
                  <a:schemeClr val="bg2">
                    <a:lumMod val="50000"/>
                  </a:schemeClr>
                </a:solidFill>
              </a:rPr>
              <a:t>Determine Nozzle Size </a:t>
            </a:r>
            <a:br>
              <a:rPr lang="en-US" sz="3600" dirty="0">
                <a:solidFill>
                  <a:schemeClr val="bg2">
                    <a:lumMod val="50000"/>
                  </a:schemeClr>
                </a:solidFill>
              </a:rPr>
            </a:br>
            <a:r>
              <a:rPr lang="en-US" sz="3600" dirty="0">
                <a:solidFill>
                  <a:schemeClr val="bg2">
                    <a:lumMod val="50000"/>
                  </a:schemeClr>
                </a:solidFill>
              </a:rPr>
              <a:t>(</a:t>
            </a:r>
            <a:r>
              <a:rPr lang="en-US" sz="2200" dirty="0">
                <a:solidFill>
                  <a:schemeClr val="bg2">
                    <a:lumMod val="50000"/>
                  </a:schemeClr>
                </a:solidFill>
              </a:rPr>
              <a:t>using linear interpolation CONTINUED</a:t>
            </a:r>
            <a:r>
              <a:rPr lang="en-US" sz="3600" dirty="0">
                <a:solidFill>
                  <a:schemeClr val="bg2">
                    <a:lumMod val="50000"/>
                  </a:schemeClr>
                </a:solidFill>
              </a:rPr>
              <a:t>)</a:t>
            </a:r>
          </a:p>
        </p:txBody>
      </p:sp>
      <p:sp>
        <p:nvSpPr>
          <p:cNvPr id="3" name="Content Placeholder 2"/>
          <p:cNvSpPr>
            <a:spLocks noGrp="1"/>
          </p:cNvSpPr>
          <p:nvPr>
            <p:ph idx="4294967295"/>
          </p:nvPr>
        </p:nvSpPr>
        <p:spPr>
          <a:xfrm>
            <a:off x="3276600" y="1981200"/>
            <a:ext cx="5029200" cy="914400"/>
          </a:xfrm>
          <a:prstGeom prst="rect">
            <a:avLst/>
          </a:prstGeom>
        </p:spPr>
        <p:txBody>
          <a:bodyPr>
            <a:noAutofit/>
          </a:bodyPr>
          <a:lstStyle/>
          <a:p>
            <a:pPr marL="667512" lvl="2" indent="0" algn="ctr">
              <a:buNone/>
            </a:pPr>
            <a:r>
              <a:rPr lang="en-US" dirty="0" smtClean="0">
                <a:solidFill>
                  <a:schemeClr val="bg2">
                    <a:lumMod val="50000"/>
                  </a:schemeClr>
                </a:solidFill>
              </a:rPr>
              <a:t>EXAMPLE PROBLEM: </a:t>
            </a:r>
          </a:p>
          <a:p>
            <a:pPr lvl="2">
              <a:buNone/>
            </a:pPr>
            <a:r>
              <a:rPr lang="en-US" dirty="0" smtClean="0"/>
              <a:t>  </a:t>
            </a:r>
          </a:p>
          <a:p>
            <a:pPr lvl="2">
              <a:buNone/>
            </a:pPr>
            <a:r>
              <a:rPr lang="en-US" dirty="0" smtClean="0"/>
              <a:t>   </a:t>
            </a:r>
          </a:p>
          <a:p>
            <a:pPr marL="667512" lvl="2" indent="0">
              <a:buNone/>
            </a:pPr>
            <a:endParaRPr lang="en-US" dirty="0" smtClean="0"/>
          </a:p>
        </p:txBody>
      </p:sp>
      <p:grpSp>
        <p:nvGrpSpPr>
          <p:cNvPr id="19" name="Group 18"/>
          <p:cNvGrpSpPr/>
          <p:nvPr/>
        </p:nvGrpSpPr>
        <p:grpSpPr>
          <a:xfrm>
            <a:off x="2209800" y="3432862"/>
            <a:ext cx="7351820" cy="937239"/>
            <a:chOff x="152400" y="5591733"/>
            <a:chExt cx="7351820" cy="937239"/>
          </a:xfrm>
        </p:grpSpPr>
        <p:sp>
          <p:nvSpPr>
            <p:cNvPr id="22" name="TextBox 21"/>
            <p:cNvSpPr txBox="1"/>
            <p:nvPr/>
          </p:nvSpPr>
          <p:spPr>
            <a:xfrm>
              <a:off x="228600" y="5657117"/>
              <a:ext cx="5039557" cy="461665"/>
            </a:xfrm>
            <a:prstGeom prst="rect">
              <a:avLst/>
            </a:prstGeom>
            <a:noFill/>
          </p:spPr>
          <p:txBody>
            <a:bodyPr wrap="square" rtlCol="0">
              <a:spAutoFit/>
            </a:bodyPr>
            <a:lstStyle/>
            <a:p>
              <a:r>
                <a:rPr lang="en-US" sz="1400" u="sng" dirty="0"/>
                <a:t>              </a:t>
              </a:r>
              <a:r>
                <a:rPr lang="en-US" sz="2400" u="sng" dirty="0">
                  <a:solidFill>
                    <a:srgbClr val="FF0000"/>
                  </a:solidFill>
                </a:rPr>
                <a:t>150</a:t>
              </a:r>
              <a:r>
                <a:rPr lang="en-US" sz="2400" u="sng" dirty="0"/>
                <a:t>    -  </a:t>
              </a:r>
              <a:r>
                <a:rPr lang="en-US" sz="2400" u="sng" dirty="0">
                  <a:solidFill>
                    <a:srgbClr val="FFC000"/>
                  </a:solidFill>
                </a:rPr>
                <a:t>120</a:t>
              </a:r>
              <a:r>
                <a:rPr lang="en-US" u="sng" dirty="0"/>
                <a:t>_______                 </a:t>
              </a:r>
            </a:p>
          </p:txBody>
        </p:sp>
        <p:sp>
          <p:nvSpPr>
            <p:cNvPr id="24" name="TextBox 23"/>
            <p:cNvSpPr txBox="1"/>
            <p:nvPr/>
          </p:nvSpPr>
          <p:spPr>
            <a:xfrm>
              <a:off x="152400" y="5943600"/>
              <a:ext cx="5471604" cy="461665"/>
            </a:xfrm>
            <a:prstGeom prst="rect">
              <a:avLst/>
            </a:prstGeom>
            <a:noFill/>
          </p:spPr>
          <p:txBody>
            <a:bodyPr wrap="square" rtlCol="0">
              <a:spAutoFit/>
            </a:bodyPr>
            <a:lstStyle/>
            <a:p>
              <a:r>
                <a:rPr lang="en-US" sz="1400" dirty="0"/>
                <a:t>                  </a:t>
              </a:r>
              <a:r>
                <a:rPr lang="en-US" sz="2400" dirty="0">
                  <a:solidFill>
                    <a:srgbClr val="00B050"/>
                  </a:solidFill>
                </a:rPr>
                <a:t>46</a:t>
              </a:r>
              <a:r>
                <a:rPr lang="en-US" sz="2400" dirty="0"/>
                <a:t>     -  </a:t>
              </a:r>
              <a:r>
                <a:rPr lang="en-US" sz="2400" dirty="0">
                  <a:solidFill>
                    <a:srgbClr val="00B0F0"/>
                  </a:solidFill>
                </a:rPr>
                <a:t>41.2</a:t>
              </a:r>
            </a:p>
          </p:txBody>
        </p:sp>
        <p:sp>
          <p:nvSpPr>
            <p:cNvPr id="25" name="TextBox 24"/>
            <p:cNvSpPr txBox="1"/>
            <p:nvPr/>
          </p:nvSpPr>
          <p:spPr>
            <a:xfrm>
              <a:off x="3450824" y="5822566"/>
              <a:ext cx="381000" cy="369332"/>
            </a:xfrm>
            <a:prstGeom prst="rect">
              <a:avLst/>
            </a:prstGeom>
            <a:noFill/>
          </p:spPr>
          <p:txBody>
            <a:bodyPr wrap="square" rtlCol="0">
              <a:spAutoFit/>
            </a:bodyPr>
            <a:lstStyle/>
            <a:p>
              <a:r>
                <a:rPr lang="en-US" dirty="0"/>
                <a:t>=</a:t>
              </a:r>
            </a:p>
          </p:txBody>
        </p:sp>
        <p:sp>
          <p:nvSpPr>
            <p:cNvPr id="26" name="TextBox 25"/>
            <p:cNvSpPr txBox="1"/>
            <p:nvPr/>
          </p:nvSpPr>
          <p:spPr>
            <a:xfrm>
              <a:off x="4060424" y="5591733"/>
              <a:ext cx="3443796" cy="461665"/>
            </a:xfrm>
            <a:prstGeom prst="rect">
              <a:avLst/>
            </a:prstGeom>
            <a:noFill/>
          </p:spPr>
          <p:txBody>
            <a:bodyPr wrap="square" rtlCol="0">
              <a:spAutoFit/>
            </a:bodyPr>
            <a:lstStyle/>
            <a:p>
              <a:r>
                <a:rPr lang="en-US" sz="1400" u="sng" dirty="0"/>
                <a:t>     </a:t>
              </a:r>
              <a:r>
                <a:rPr lang="en-US" sz="2400" u="sng" dirty="0">
                  <a:solidFill>
                    <a:srgbClr val="FF0000"/>
                  </a:solidFill>
                </a:rPr>
                <a:t>150</a:t>
              </a:r>
              <a:r>
                <a:rPr lang="en-US" sz="2400" u="sng" dirty="0">
                  <a:solidFill>
                    <a:schemeClr val="tx1">
                      <a:lumMod val="95000"/>
                    </a:schemeClr>
                  </a:solidFill>
                </a:rPr>
                <a:t>     </a:t>
              </a:r>
              <a:r>
                <a:rPr lang="en-US" sz="2400" u="sng" dirty="0"/>
                <a:t>-</a:t>
              </a:r>
              <a:r>
                <a:rPr lang="en-US" sz="1400" u="sng" dirty="0"/>
                <a:t>  </a:t>
              </a:r>
              <a:r>
                <a:rPr lang="en-US" sz="2400" u="sng" dirty="0">
                  <a:solidFill>
                    <a:srgbClr val="92D050"/>
                  </a:solidFill>
                </a:rPr>
                <a:t>132.49</a:t>
              </a:r>
              <a:r>
                <a:rPr lang="en-US" sz="1400" u="sng" dirty="0"/>
                <a:t>__</a:t>
              </a:r>
            </a:p>
          </p:txBody>
        </p:sp>
        <p:sp>
          <p:nvSpPr>
            <p:cNvPr id="27" name="TextBox 26"/>
            <p:cNvSpPr txBox="1"/>
            <p:nvPr/>
          </p:nvSpPr>
          <p:spPr>
            <a:xfrm>
              <a:off x="4060424" y="6005752"/>
              <a:ext cx="3291396" cy="523220"/>
            </a:xfrm>
            <a:prstGeom prst="rect">
              <a:avLst/>
            </a:prstGeom>
            <a:noFill/>
          </p:spPr>
          <p:txBody>
            <a:bodyPr wrap="square" rtlCol="0">
              <a:spAutoFit/>
            </a:bodyPr>
            <a:lstStyle/>
            <a:p>
              <a:r>
                <a:rPr lang="en-US" sz="2400" dirty="0"/>
                <a:t>     </a:t>
              </a:r>
              <a:r>
                <a:rPr lang="en-US" sz="2400" dirty="0">
                  <a:solidFill>
                    <a:srgbClr val="00B050"/>
                  </a:solidFill>
                </a:rPr>
                <a:t>46</a:t>
              </a:r>
              <a:r>
                <a:rPr lang="en-US" sz="1400" dirty="0"/>
                <a:t>        </a:t>
              </a:r>
              <a:r>
                <a:rPr lang="en-US" sz="2400" dirty="0"/>
                <a:t> -   </a:t>
              </a:r>
              <a:r>
                <a:rPr lang="en-US" sz="2800" dirty="0"/>
                <a:t>X</a:t>
              </a:r>
            </a:p>
          </p:txBody>
        </p:sp>
      </p:grpSp>
      <p:grpSp>
        <p:nvGrpSpPr>
          <p:cNvPr id="28" name="Group 27"/>
          <p:cNvGrpSpPr/>
          <p:nvPr/>
        </p:nvGrpSpPr>
        <p:grpSpPr>
          <a:xfrm>
            <a:off x="2213314" y="4648201"/>
            <a:ext cx="7351820" cy="937239"/>
            <a:chOff x="152400" y="5591733"/>
            <a:chExt cx="7351820" cy="937239"/>
          </a:xfrm>
        </p:grpSpPr>
        <p:sp>
          <p:nvSpPr>
            <p:cNvPr id="29" name="TextBox 28"/>
            <p:cNvSpPr txBox="1"/>
            <p:nvPr/>
          </p:nvSpPr>
          <p:spPr>
            <a:xfrm>
              <a:off x="228600" y="5657117"/>
              <a:ext cx="5039557" cy="461665"/>
            </a:xfrm>
            <a:prstGeom prst="rect">
              <a:avLst/>
            </a:prstGeom>
            <a:noFill/>
          </p:spPr>
          <p:txBody>
            <a:bodyPr wrap="square" rtlCol="0">
              <a:spAutoFit/>
            </a:bodyPr>
            <a:lstStyle/>
            <a:p>
              <a:r>
                <a:rPr lang="en-US" sz="1400" dirty="0"/>
                <a:t>                                    </a:t>
              </a:r>
              <a:r>
                <a:rPr lang="en-US" sz="1400" u="sng" dirty="0"/>
                <a:t>     </a:t>
              </a:r>
              <a:r>
                <a:rPr lang="en-US" sz="2400" u="sng" dirty="0"/>
                <a:t>30</a:t>
              </a:r>
              <a:r>
                <a:rPr lang="en-US" u="sng" dirty="0"/>
                <a:t>____                 </a:t>
              </a:r>
            </a:p>
          </p:txBody>
        </p:sp>
        <p:sp>
          <p:nvSpPr>
            <p:cNvPr id="30" name="TextBox 29"/>
            <p:cNvSpPr txBox="1"/>
            <p:nvPr/>
          </p:nvSpPr>
          <p:spPr>
            <a:xfrm>
              <a:off x="152400" y="5943600"/>
              <a:ext cx="5471604" cy="461665"/>
            </a:xfrm>
            <a:prstGeom prst="rect">
              <a:avLst/>
            </a:prstGeom>
            <a:noFill/>
          </p:spPr>
          <p:txBody>
            <a:bodyPr wrap="square" rtlCol="0">
              <a:spAutoFit/>
            </a:bodyPr>
            <a:lstStyle/>
            <a:p>
              <a:r>
                <a:rPr lang="en-US" sz="1400" dirty="0"/>
                <a:t>                                          </a:t>
              </a:r>
              <a:r>
                <a:rPr lang="en-US" sz="2400" dirty="0"/>
                <a:t>4.8</a:t>
              </a:r>
            </a:p>
          </p:txBody>
        </p:sp>
        <p:sp>
          <p:nvSpPr>
            <p:cNvPr id="31" name="TextBox 30"/>
            <p:cNvSpPr txBox="1"/>
            <p:nvPr/>
          </p:nvSpPr>
          <p:spPr>
            <a:xfrm>
              <a:off x="3450824" y="5822566"/>
              <a:ext cx="381000" cy="369332"/>
            </a:xfrm>
            <a:prstGeom prst="rect">
              <a:avLst/>
            </a:prstGeom>
            <a:noFill/>
          </p:spPr>
          <p:txBody>
            <a:bodyPr wrap="square" rtlCol="0">
              <a:spAutoFit/>
            </a:bodyPr>
            <a:lstStyle/>
            <a:p>
              <a:r>
                <a:rPr lang="en-US" dirty="0"/>
                <a:t>=</a:t>
              </a:r>
            </a:p>
          </p:txBody>
        </p:sp>
        <p:sp>
          <p:nvSpPr>
            <p:cNvPr id="32" name="TextBox 31"/>
            <p:cNvSpPr txBox="1"/>
            <p:nvPr/>
          </p:nvSpPr>
          <p:spPr>
            <a:xfrm>
              <a:off x="4060424" y="5591733"/>
              <a:ext cx="3443796" cy="461665"/>
            </a:xfrm>
            <a:prstGeom prst="rect">
              <a:avLst/>
            </a:prstGeom>
            <a:noFill/>
          </p:spPr>
          <p:txBody>
            <a:bodyPr wrap="square" rtlCol="0">
              <a:spAutoFit/>
            </a:bodyPr>
            <a:lstStyle/>
            <a:p>
              <a:r>
                <a:rPr lang="en-US" sz="1400" u="sng" dirty="0"/>
                <a:t>     </a:t>
              </a:r>
              <a:r>
                <a:rPr lang="en-US" sz="2400" u="sng" dirty="0"/>
                <a:t>17.51</a:t>
              </a:r>
              <a:r>
                <a:rPr lang="en-US" sz="1400" u="sng" dirty="0"/>
                <a:t>__</a:t>
              </a:r>
            </a:p>
          </p:txBody>
        </p:sp>
        <p:sp>
          <p:nvSpPr>
            <p:cNvPr id="33" name="TextBox 32"/>
            <p:cNvSpPr txBox="1"/>
            <p:nvPr/>
          </p:nvSpPr>
          <p:spPr>
            <a:xfrm>
              <a:off x="4060424" y="6005752"/>
              <a:ext cx="3291396" cy="523220"/>
            </a:xfrm>
            <a:prstGeom prst="rect">
              <a:avLst/>
            </a:prstGeom>
            <a:noFill/>
          </p:spPr>
          <p:txBody>
            <a:bodyPr wrap="square" rtlCol="0">
              <a:spAutoFit/>
            </a:bodyPr>
            <a:lstStyle/>
            <a:p>
              <a:r>
                <a:rPr lang="en-US" sz="2400" dirty="0"/>
                <a:t> </a:t>
              </a:r>
              <a:r>
                <a:rPr lang="en-US" sz="2400" dirty="0">
                  <a:solidFill>
                    <a:srgbClr val="00B050"/>
                  </a:solidFill>
                </a:rPr>
                <a:t>46</a:t>
              </a:r>
              <a:r>
                <a:rPr lang="en-US" sz="1400" dirty="0"/>
                <a:t>  </a:t>
              </a:r>
              <a:r>
                <a:rPr lang="en-US" sz="2400" dirty="0"/>
                <a:t>-   </a:t>
              </a:r>
              <a:r>
                <a:rPr lang="en-US" sz="2800" dirty="0"/>
                <a:t>X</a:t>
              </a:r>
            </a:p>
          </p:txBody>
        </p:sp>
      </p:grpSp>
      <p:grpSp>
        <p:nvGrpSpPr>
          <p:cNvPr id="34" name="Group 33"/>
          <p:cNvGrpSpPr/>
          <p:nvPr/>
        </p:nvGrpSpPr>
        <p:grpSpPr>
          <a:xfrm>
            <a:off x="2365714" y="5622552"/>
            <a:ext cx="7351820" cy="937239"/>
            <a:chOff x="152400" y="5591733"/>
            <a:chExt cx="7351820" cy="937239"/>
          </a:xfrm>
        </p:grpSpPr>
        <p:sp>
          <p:nvSpPr>
            <p:cNvPr id="35" name="TextBox 34"/>
            <p:cNvSpPr txBox="1"/>
            <p:nvPr/>
          </p:nvSpPr>
          <p:spPr>
            <a:xfrm>
              <a:off x="228600" y="5657117"/>
              <a:ext cx="5039557" cy="461665"/>
            </a:xfrm>
            <a:prstGeom prst="rect">
              <a:avLst/>
            </a:prstGeom>
            <a:noFill/>
          </p:spPr>
          <p:txBody>
            <a:bodyPr wrap="square" rtlCol="0">
              <a:spAutoFit/>
            </a:bodyPr>
            <a:lstStyle/>
            <a:p>
              <a:r>
                <a:rPr lang="en-US" sz="1400" dirty="0"/>
                <a:t>                                    </a:t>
              </a:r>
              <a:r>
                <a:rPr lang="en-US" sz="1400" u="sng" dirty="0"/>
                <a:t>     </a:t>
              </a:r>
              <a:r>
                <a:rPr lang="en-US" sz="2400" u="sng" dirty="0"/>
                <a:t>30</a:t>
              </a:r>
              <a:r>
                <a:rPr lang="en-US" u="sng" dirty="0"/>
                <a:t>____                 </a:t>
              </a:r>
            </a:p>
          </p:txBody>
        </p:sp>
        <p:sp>
          <p:nvSpPr>
            <p:cNvPr id="36" name="TextBox 35"/>
            <p:cNvSpPr txBox="1"/>
            <p:nvPr/>
          </p:nvSpPr>
          <p:spPr>
            <a:xfrm>
              <a:off x="152400" y="5943600"/>
              <a:ext cx="5471604" cy="461665"/>
            </a:xfrm>
            <a:prstGeom prst="rect">
              <a:avLst/>
            </a:prstGeom>
            <a:noFill/>
          </p:spPr>
          <p:txBody>
            <a:bodyPr wrap="square" rtlCol="0">
              <a:spAutoFit/>
            </a:bodyPr>
            <a:lstStyle/>
            <a:p>
              <a:r>
                <a:rPr lang="en-US" sz="1400" dirty="0"/>
                <a:t>                                          </a:t>
              </a:r>
              <a:r>
                <a:rPr lang="en-US" sz="2400" dirty="0"/>
                <a:t>4.8</a:t>
              </a:r>
            </a:p>
          </p:txBody>
        </p:sp>
        <p:sp>
          <p:nvSpPr>
            <p:cNvPr id="37" name="TextBox 36"/>
            <p:cNvSpPr txBox="1"/>
            <p:nvPr/>
          </p:nvSpPr>
          <p:spPr>
            <a:xfrm>
              <a:off x="3450824" y="5822566"/>
              <a:ext cx="381000" cy="369332"/>
            </a:xfrm>
            <a:prstGeom prst="rect">
              <a:avLst/>
            </a:prstGeom>
            <a:noFill/>
          </p:spPr>
          <p:txBody>
            <a:bodyPr wrap="square" rtlCol="0">
              <a:spAutoFit/>
            </a:bodyPr>
            <a:lstStyle/>
            <a:p>
              <a:r>
                <a:rPr lang="en-US" dirty="0"/>
                <a:t>=</a:t>
              </a:r>
            </a:p>
          </p:txBody>
        </p:sp>
        <p:sp>
          <p:nvSpPr>
            <p:cNvPr id="38" name="TextBox 37"/>
            <p:cNvSpPr txBox="1"/>
            <p:nvPr/>
          </p:nvSpPr>
          <p:spPr>
            <a:xfrm>
              <a:off x="4060424" y="5591733"/>
              <a:ext cx="3443796" cy="461665"/>
            </a:xfrm>
            <a:prstGeom prst="rect">
              <a:avLst/>
            </a:prstGeom>
            <a:noFill/>
          </p:spPr>
          <p:txBody>
            <a:bodyPr wrap="square" rtlCol="0">
              <a:spAutoFit/>
            </a:bodyPr>
            <a:lstStyle/>
            <a:p>
              <a:r>
                <a:rPr lang="en-US" sz="1400" u="sng" dirty="0"/>
                <a:t>     </a:t>
              </a:r>
              <a:r>
                <a:rPr lang="en-US" sz="2400" u="sng" dirty="0"/>
                <a:t>17.51</a:t>
              </a:r>
              <a:r>
                <a:rPr lang="en-US" sz="1400" u="sng" dirty="0"/>
                <a:t>__</a:t>
              </a:r>
            </a:p>
          </p:txBody>
        </p:sp>
        <p:sp>
          <p:nvSpPr>
            <p:cNvPr id="39" name="TextBox 38"/>
            <p:cNvSpPr txBox="1"/>
            <p:nvPr/>
          </p:nvSpPr>
          <p:spPr>
            <a:xfrm>
              <a:off x="4060424" y="6005752"/>
              <a:ext cx="3291396" cy="523220"/>
            </a:xfrm>
            <a:prstGeom prst="rect">
              <a:avLst/>
            </a:prstGeom>
            <a:noFill/>
          </p:spPr>
          <p:txBody>
            <a:bodyPr wrap="square" rtlCol="0">
              <a:spAutoFit/>
            </a:bodyPr>
            <a:lstStyle/>
            <a:p>
              <a:r>
                <a:rPr lang="en-US" sz="2400" dirty="0"/>
                <a:t> </a:t>
              </a:r>
              <a:r>
                <a:rPr lang="en-US" sz="2400" dirty="0">
                  <a:solidFill>
                    <a:srgbClr val="00B050"/>
                  </a:solidFill>
                </a:rPr>
                <a:t>46</a:t>
              </a:r>
              <a:r>
                <a:rPr lang="en-US" sz="1400" dirty="0"/>
                <a:t>  </a:t>
              </a:r>
              <a:r>
                <a:rPr lang="en-US" sz="2400" dirty="0"/>
                <a:t>-   </a:t>
              </a:r>
              <a:r>
                <a:rPr lang="en-US" sz="2800" dirty="0"/>
                <a:t>X</a:t>
              </a:r>
            </a:p>
          </p:txBody>
        </p:sp>
      </p:grpSp>
      <p:pic>
        <p:nvPicPr>
          <p:cNvPr id="4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1209" y="2362202"/>
            <a:ext cx="8851900" cy="71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779121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368" y="152400"/>
            <a:ext cx="7239000" cy="1828800"/>
          </a:xfrm>
          <a:noFill/>
        </p:spPr>
        <p:style>
          <a:lnRef idx="2">
            <a:schemeClr val="accent3"/>
          </a:lnRef>
          <a:fillRef idx="1">
            <a:schemeClr val="lt1"/>
          </a:fillRef>
          <a:effectRef idx="0">
            <a:schemeClr val="accent3"/>
          </a:effectRef>
          <a:fontRef idx="minor">
            <a:schemeClr val="dk1"/>
          </a:fontRef>
        </p:style>
        <p:txBody>
          <a:bodyPr>
            <a:normAutofit/>
          </a:bodyPr>
          <a:lstStyle/>
          <a:p>
            <a:pPr algn="ctr"/>
            <a:r>
              <a:rPr lang="en-US" dirty="0">
                <a:ln w="0"/>
                <a:solidFill>
                  <a:schemeClr val="accent1"/>
                </a:solidFill>
                <a:effectLst>
                  <a:outerShdw blurRad="38100" dist="25400" dir="5400000" algn="ctr" rotWithShape="0">
                    <a:srgbClr val="6E747A">
                      <a:alpha val="43000"/>
                    </a:srgbClr>
                  </a:outerShdw>
                </a:effectLst>
              </a:rPr>
              <a:t>Step 6: </a:t>
            </a:r>
            <a:br>
              <a:rPr lang="en-US" dirty="0">
                <a:ln w="0"/>
                <a:solidFill>
                  <a:schemeClr val="accent1"/>
                </a:solidFill>
                <a:effectLst>
                  <a:outerShdw blurRad="38100" dist="25400" dir="5400000" algn="ctr" rotWithShape="0">
                    <a:srgbClr val="6E747A">
                      <a:alpha val="43000"/>
                    </a:srgbClr>
                  </a:outerShdw>
                </a:effectLst>
              </a:rPr>
            </a:br>
            <a:r>
              <a:rPr lang="en-US" sz="3600" dirty="0">
                <a:ln w="0"/>
                <a:solidFill>
                  <a:schemeClr val="accent1"/>
                </a:solidFill>
                <a:effectLst>
                  <a:outerShdw blurRad="38100" dist="25400" dir="5400000" algn="ctr" rotWithShape="0">
                    <a:srgbClr val="6E747A">
                      <a:alpha val="43000"/>
                    </a:srgbClr>
                  </a:outerShdw>
                </a:effectLst>
              </a:rPr>
              <a:t>Determine Nozzle Size </a:t>
            </a:r>
            <a:br>
              <a:rPr lang="en-US" sz="3600" dirty="0">
                <a:ln w="0"/>
                <a:solidFill>
                  <a:schemeClr val="accent1"/>
                </a:solidFill>
                <a:effectLst>
                  <a:outerShdw blurRad="38100" dist="25400" dir="5400000" algn="ctr" rotWithShape="0">
                    <a:srgbClr val="6E747A">
                      <a:alpha val="43000"/>
                    </a:srgbClr>
                  </a:outerShdw>
                </a:effectLst>
              </a:rPr>
            </a:br>
            <a:r>
              <a:rPr lang="en-US" sz="3600" dirty="0">
                <a:ln w="0"/>
                <a:solidFill>
                  <a:schemeClr val="accent1"/>
                </a:solidFill>
                <a:effectLst>
                  <a:outerShdw blurRad="38100" dist="25400" dir="5400000" algn="ctr" rotWithShape="0">
                    <a:srgbClr val="6E747A">
                      <a:alpha val="43000"/>
                    </a:srgbClr>
                  </a:outerShdw>
                </a:effectLst>
              </a:rPr>
              <a:t>(</a:t>
            </a:r>
            <a:r>
              <a:rPr lang="en-US" sz="2200" dirty="0">
                <a:ln w="0"/>
                <a:solidFill>
                  <a:schemeClr val="accent1"/>
                </a:solidFill>
                <a:effectLst>
                  <a:outerShdw blurRad="38100" dist="25400" dir="5400000" algn="ctr" rotWithShape="0">
                    <a:srgbClr val="6E747A">
                      <a:alpha val="43000"/>
                    </a:srgbClr>
                  </a:outerShdw>
                </a:effectLst>
              </a:rPr>
              <a:t>using linear interpolation CONTINUED</a:t>
            </a:r>
            <a:r>
              <a:rPr lang="en-US" sz="3600" dirty="0">
                <a:ln w="0"/>
                <a:solidFill>
                  <a:schemeClr val="accent1"/>
                </a:solidFill>
                <a:effectLst>
                  <a:outerShdw blurRad="38100" dist="25400" dir="5400000" algn="ctr" rotWithShape="0">
                    <a:srgbClr val="6E747A">
                      <a:alpha val="43000"/>
                    </a:srgbClr>
                  </a:outerShdw>
                </a:effectLst>
              </a:rPr>
              <a:t>)</a:t>
            </a:r>
          </a:p>
        </p:txBody>
      </p:sp>
      <p:sp>
        <p:nvSpPr>
          <p:cNvPr id="3" name="Content Placeholder 2"/>
          <p:cNvSpPr>
            <a:spLocks noGrp="1"/>
          </p:cNvSpPr>
          <p:nvPr>
            <p:ph idx="4294967295"/>
          </p:nvPr>
        </p:nvSpPr>
        <p:spPr>
          <a:xfrm>
            <a:off x="3304389" y="2078336"/>
            <a:ext cx="5029200" cy="914400"/>
          </a:xfrm>
          <a:prstGeom prst="rect">
            <a:avLst/>
          </a:prstGeom>
        </p:spPr>
        <p:txBody>
          <a:bodyPr>
            <a:noAutofit/>
          </a:bodyPr>
          <a:lstStyle/>
          <a:p>
            <a:pPr marL="667512" lvl="2" indent="0" algn="ctr">
              <a:buNone/>
            </a:pPr>
            <a:r>
              <a:rPr lang="en-US" dirty="0" smtClean="0">
                <a:solidFill>
                  <a:schemeClr val="bg2">
                    <a:lumMod val="50000"/>
                  </a:schemeClr>
                </a:solidFill>
              </a:rPr>
              <a:t>EXAMPLE PROBLEM: </a:t>
            </a:r>
          </a:p>
          <a:p>
            <a:pPr lvl="2">
              <a:buNone/>
            </a:pPr>
            <a:r>
              <a:rPr lang="en-US" dirty="0" smtClean="0"/>
              <a:t>  </a:t>
            </a:r>
          </a:p>
          <a:p>
            <a:pPr lvl="2">
              <a:buNone/>
            </a:pPr>
            <a:r>
              <a:rPr lang="en-US" dirty="0" smtClean="0"/>
              <a:t>   </a:t>
            </a:r>
          </a:p>
          <a:p>
            <a:pPr marL="667512" lvl="2" indent="0">
              <a:buNone/>
            </a:pPr>
            <a:endParaRPr lang="en-US" dirty="0" smtClean="0"/>
          </a:p>
        </p:txBody>
      </p:sp>
      <p:grpSp>
        <p:nvGrpSpPr>
          <p:cNvPr id="34" name="Group 33"/>
          <p:cNvGrpSpPr/>
          <p:nvPr/>
        </p:nvGrpSpPr>
        <p:grpSpPr>
          <a:xfrm>
            <a:off x="2367562" y="2470153"/>
            <a:ext cx="7351820" cy="937239"/>
            <a:chOff x="152400" y="5591733"/>
            <a:chExt cx="7351820" cy="937239"/>
          </a:xfrm>
        </p:grpSpPr>
        <p:sp>
          <p:nvSpPr>
            <p:cNvPr id="35" name="TextBox 34"/>
            <p:cNvSpPr txBox="1"/>
            <p:nvPr/>
          </p:nvSpPr>
          <p:spPr>
            <a:xfrm>
              <a:off x="228600" y="5657117"/>
              <a:ext cx="5039557" cy="461665"/>
            </a:xfrm>
            <a:prstGeom prst="rect">
              <a:avLst/>
            </a:prstGeom>
            <a:noFill/>
          </p:spPr>
          <p:txBody>
            <a:bodyPr wrap="square" rtlCol="0">
              <a:spAutoFit/>
            </a:bodyPr>
            <a:lstStyle/>
            <a:p>
              <a:r>
                <a:rPr lang="en-US" sz="1400" dirty="0"/>
                <a:t>                                    </a:t>
              </a:r>
              <a:r>
                <a:rPr lang="en-US" sz="1400" u="sng" dirty="0"/>
                <a:t>     </a:t>
              </a:r>
              <a:r>
                <a:rPr lang="en-US" sz="2400" u="sng" dirty="0"/>
                <a:t>30</a:t>
              </a:r>
              <a:r>
                <a:rPr lang="en-US" u="sng" dirty="0"/>
                <a:t>____                 </a:t>
              </a:r>
            </a:p>
          </p:txBody>
        </p:sp>
        <p:sp>
          <p:nvSpPr>
            <p:cNvPr id="36" name="TextBox 35"/>
            <p:cNvSpPr txBox="1"/>
            <p:nvPr/>
          </p:nvSpPr>
          <p:spPr>
            <a:xfrm>
              <a:off x="152400" y="5943600"/>
              <a:ext cx="5471604" cy="461665"/>
            </a:xfrm>
            <a:prstGeom prst="rect">
              <a:avLst/>
            </a:prstGeom>
            <a:noFill/>
          </p:spPr>
          <p:txBody>
            <a:bodyPr wrap="square" rtlCol="0">
              <a:spAutoFit/>
            </a:bodyPr>
            <a:lstStyle/>
            <a:p>
              <a:r>
                <a:rPr lang="en-US" sz="1400" dirty="0"/>
                <a:t>                                          </a:t>
              </a:r>
              <a:r>
                <a:rPr lang="en-US" sz="2400" dirty="0"/>
                <a:t>4.8</a:t>
              </a:r>
            </a:p>
          </p:txBody>
        </p:sp>
        <p:sp>
          <p:nvSpPr>
            <p:cNvPr id="37" name="TextBox 36"/>
            <p:cNvSpPr txBox="1"/>
            <p:nvPr/>
          </p:nvSpPr>
          <p:spPr>
            <a:xfrm>
              <a:off x="3450824" y="5822566"/>
              <a:ext cx="381000" cy="369332"/>
            </a:xfrm>
            <a:prstGeom prst="rect">
              <a:avLst/>
            </a:prstGeom>
            <a:noFill/>
          </p:spPr>
          <p:txBody>
            <a:bodyPr wrap="square" rtlCol="0">
              <a:spAutoFit/>
            </a:bodyPr>
            <a:lstStyle/>
            <a:p>
              <a:r>
                <a:rPr lang="en-US" dirty="0"/>
                <a:t>=</a:t>
              </a:r>
            </a:p>
          </p:txBody>
        </p:sp>
        <p:sp>
          <p:nvSpPr>
            <p:cNvPr id="38" name="TextBox 37"/>
            <p:cNvSpPr txBox="1"/>
            <p:nvPr/>
          </p:nvSpPr>
          <p:spPr>
            <a:xfrm>
              <a:off x="4060424" y="5591733"/>
              <a:ext cx="3443796" cy="461665"/>
            </a:xfrm>
            <a:prstGeom prst="rect">
              <a:avLst/>
            </a:prstGeom>
            <a:noFill/>
          </p:spPr>
          <p:txBody>
            <a:bodyPr wrap="square" rtlCol="0">
              <a:spAutoFit/>
            </a:bodyPr>
            <a:lstStyle/>
            <a:p>
              <a:r>
                <a:rPr lang="en-US" sz="1400" u="sng" dirty="0"/>
                <a:t>     </a:t>
              </a:r>
              <a:r>
                <a:rPr lang="en-US" sz="2400" u="sng" dirty="0"/>
                <a:t>17.51</a:t>
              </a:r>
              <a:r>
                <a:rPr lang="en-US" sz="1400" u="sng" dirty="0"/>
                <a:t>__</a:t>
              </a:r>
            </a:p>
          </p:txBody>
        </p:sp>
        <p:sp>
          <p:nvSpPr>
            <p:cNvPr id="39" name="TextBox 38"/>
            <p:cNvSpPr txBox="1"/>
            <p:nvPr/>
          </p:nvSpPr>
          <p:spPr>
            <a:xfrm>
              <a:off x="4060424" y="6005752"/>
              <a:ext cx="3291396" cy="523220"/>
            </a:xfrm>
            <a:prstGeom prst="rect">
              <a:avLst/>
            </a:prstGeom>
            <a:noFill/>
          </p:spPr>
          <p:txBody>
            <a:bodyPr wrap="square" rtlCol="0">
              <a:spAutoFit/>
            </a:bodyPr>
            <a:lstStyle/>
            <a:p>
              <a:r>
                <a:rPr lang="en-US" sz="2400" dirty="0"/>
                <a:t> </a:t>
              </a:r>
              <a:r>
                <a:rPr lang="en-US" sz="2400" dirty="0">
                  <a:solidFill>
                    <a:srgbClr val="00B050"/>
                  </a:solidFill>
                </a:rPr>
                <a:t>46</a:t>
              </a:r>
              <a:r>
                <a:rPr lang="en-US" sz="1400" dirty="0"/>
                <a:t>  </a:t>
              </a:r>
              <a:r>
                <a:rPr lang="en-US" sz="2400" dirty="0"/>
                <a:t>-   </a:t>
              </a:r>
              <a:r>
                <a:rPr lang="en-US" sz="2800" dirty="0"/>
                <a:t>X</a:t>
              </a:r>
            </a:p>
          </p:txBody>
        </p:sp>
      </p:grpSp>
      <p:grpSp>
        <p:nvGrpSpPr>
          <p:cNvPr id="40" name="Group 39"/>
          <p:cNvGrpSpPr/>
          <p:nvPr/>
        </p:nvGrpSpPr>
        <p:grpSpPr>
          <a:xfrm>
            <a:off x="2486858" y="3251996"/>
            <a:ext cx="7038511" cy="465305"/>
            <a:chOff x="152400" y="5818926"/>
            <a:chExt cx="7038511" cy="465305"/>
          </a:xfrm>
        </p:grpSpPr>
        <p:sp>
          <p:nvSpPr>
            <p:cNvPr id="42" name="TextBox 41"/>
            <p:cNvSpPr txBox="1"/>
            <p:nvPr/>
          </p:nvSpPr>
          <p:spPr>
            <a:xfrm>
              <a:off x="152400" y="5822566"/>
              <a:ext cx="5471604" cy="461665"/>
            </a:xfrm>
            <a:prstGeom prst="rect">
              <a:avLst/>
            </a:prstGeom>
            <a:noFill/>
          </p:spPr>
          <p:txBody>
            <a:bodyPr wrap="square" rtlCol="0">
              <a:spAutoFit/>
            </a:bodyPr>
            <a:lstStyle/>
            <a:p>
              <a:r>
                <a:rPr lang="en-US" sz="1400" dirty="0"/>
                <a:t>                                          </a:t>
              </a:r>
              <a:r>
                <a:rPr lang="en-US" sz="2400" dirty="0"/>
                <a:t>30(46 – X)</a:t>
              </a:r>
            </a:p>
          </p:txBody>
        </p:sp>
        <p:sp>
          <p:nvSpPr>
            <p:cNvPr id="43" name="TextBox 42"/>
            <p:cNvSpPr txBox="1"/>
            <p:nvPr/>
          </p:nvSpPr>
          <p:spPr>
            <a:xfrm>
              <a:off x="3518515" y="5898030"/>
              <a:ext cx="381000" cy="369332"/>
            </a:xfrm>
            <a:prstGeom prst="rect">
              <a:avLst/>
            </a:prstGeom>
            <a:noFill/>
          </p:spPr>
          <p:txBody>
            <a:bodyPr wrap="square" rtlCol="0">
              <a:spAutoFit/>
            </a:bodyPr>
            <a:lstStyle/>
            <a:p>
              <a:r>
                <a:rPr lang="en-US" dirty="0"/>
                <a:t>=</a:t>
              </a:r>
            </a:p>
          </p:txBody>
        </p:sp>
        <p:sp>
          <p:nvSpPr>
            <p:cNvPr id="45" name="TextBox 44"/>
            <p:cNvSpPr txBox="1"/>
            <p:nvPr/>
          </p:nvSpPr>
          <p:spPr>
            <a:xfrm>
              <a:off x="3899515" y="5818926"/>
              <a:ext cx="3291396" cy="461665"/>
            </a:xfrm>
            <a:prstGeom prst="rect">
              <a:avLst/>
            </a:prstGeom>
            <a:noFill/>
          </p:spPr>
          <p:txBody>
            <a:bodyPr wrap="square" rtlCol="0">
              <a:spAutoFit/>
            </a:bodyPr>
            <a:lstStyle/>
            <a:p>
              <a:r>
                <a:rPr lang="en-US" sz="2400" dirty="0"/>
                <a:t> 84.048</a:t>
              </a:r>
              <a:endParaRPr lang="en-US" sz="2800" dirty="0"/>
            </a:p>
          </p:txBody>
        </p:sp>
      </p:grpSp>
      <p:grpSp>
        <p:nvGrpSpPr>
          <p:cNvPr id="21" name="Group 20"/>
          <p:cNvGrpSpPr/>
          <p:nvPr/>
        </p:nvGrpSpPr>
        <p:grpSpPr>
          <a:xfrm>
            <a:off x="5266769" y="2661060"/>
            <a:ext cx="1090196" cy="436362"/>
            <a:chOff x="3740920" y="3431232"/>
            <a:chExt cx="1090196" cy="436362"/>
          </a:xfrm>
        </p:grpSpPr>
        <p:cxnSp>
          <p:nvCxnSpPr>
            <p:cNvPr id="5" name="Straight Arrow Connector 4"/>
            <p:cNvCxnSpPr/>
            <p:nvPr/>
          </p:nvCxnSpPr>
          <p:spPr>
            <a:xfrm flipV="1">
              <a:off x="3740920" y="3463924"/>
              <a:ext cx="1040722" cy="403670"/>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flipV="1">
              <a:off x="3830159" y="3431232"/>
              <a:ext cx="1000957" cy="436362"/>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2162269" y="3610157"/>
            <a:ext cx="7544168" cy="465305"/>
            <a:chOff x="-353257" y="5818926"/>
            <a:chExt cx="7544168" cy="465305"/>
          </a:xfrm>
        </p:grpSpPr>
        <p:sp>
          <p:nvSpPr>
            <p:cNvPr id="48" name="TextBox 47"/>
            <p:cNvSpPr txBox="1"/>
            <p:nvPr/>
          </p:nvSpPr>
          <p:spPr>
            <a:xfrm>
              <a:off x="-353257" y="5822566"/>
              <a:ext cx="5471604" cy="461665"/>
            </a:xfrm>
            <a:prstGeom prst="rect">
              <a:avLst/>
            </a:prstGeom>
            <a:noFill/>
          </p:spPr>
          <p:txBody>
            <a:bodyPr wrap="square" rtlCol="0">
              <a:spAutoFit/>
            </a:bodyPr>
            <a:lstStyle/>
            <a:p>
              <a:r>
                <a:rPr lang="en-US" sz="1400" dirty="0"/>
                <a:t>                                                </a:t>
              </a:r>
              <a:r>
                <a:rPr lang="en-US" sz="2400" dirty="0"/>
                <a:t>1380 – 30 X  </a:t>
              </a:r>
            </a:p>
          </p:txBody>
        </p:sp>
        <p:sp>
          <p:nvSpPr>
            <p:cNvPr id="49" name="TextBox 48"/>
            <p:cNvSpPr txBox="1"/>
            <p:nvPr/>
          </p:nvSpPr>
          <p:spPr>
            <a:xfrm>
              <a:off x="3518515" y="5898030"/>
              <a:ext cx="381000" cy="369332"/>
            </a:xfrm>
            <a:prstGeom prst="rect">
              <a:avLst/>
            </a:prstGeom>
            <a:noFill/>
          </p:spPr>
          <p:txBody>
            <a:bodyPr wrap="square" rtlCol="0">
              <a:spAutoFit/>
            </a:bodyPr>
            <a:lstStyle/>
            <a:p>
              <a:r>
                <a:rPr lang="en-US" dirty="0"/>
                <a:t>=</a:t>
              </a:r>
            </a:p>
          </p:txBody>
        </p:sp>
        <p:sp>
          <p:nvSpPr>
            <p:cNvPr id="50" name="TextBox 49"/>
            <p:cNvSpPr txBox="1"/>
            <p:nvPr/>
          </p:nvSpPr>
          <p:spPr>
            <a:xfrm>
              <a:off x="3899515" y="5818926"/>
              <a:ext cx="3291396" cy="461665"/>
            </a:xfrm>
            <a:prstGeom prst="rect">
              <a:avLst/>
            </a:prstGeom>
            <a:noFill/>
          </p:spPr>
          <p:txBody>
            <a:bodyPr wrap="square" rtlCol="0">
              <a:spAutoFit/>
            </a:bodyPr>
            <a:lstStyle/>
            <a:p>
              <a:r>
                <a:rPr lang="en-US" sz="2400" dirty="0"/>
                <a:t> 84.048</a:t>
              </a:r>
              <a:endParaRPr lang="en-US" sz="2800" dirty="0"/>
            </a:p>
          </p:txBody>
        </p:sp>
      </p:grpSp>
      <p:grpSp>
        <p:nvGrpSpPr>
          <p:cNvPr id="51" name="Group 50"/>
          <p:cNvGrpSpPr/>
          <p:nvPr/>
        </p:nvGrpSpPr>
        <p:grpSpPr>
          <a:xfrm>
            <a:off x="2342964" y="4092481"/>
            <a:ext cx="7544168" cy="465305"/>
            <a:chOff x="-353257" y="5818926"/>
            <a:chExt cx="7544168" cy="465305"/>
          </a:xfrm>
        </p:grpSpPr>
        <p:sp>
          <p:nvSpPr>
            <p:cNvPr id="52" name="TextBox 51"/>
            <p:cNvSpPr txBox="1"/>
            <p:nvPr/>
          </p:nvSpPr>
          <p:spPr>
            <a:xfrm>
              <a:off x="-353257" y="5822566"/>
              <a:ext cx="5471604" cy="461665"/>
            </a:xfrm>
            <a:prstGeom prst="rect">
              <a:avLst/>
            </a:prstGeom>
            <a:noFill/>
          </p:spPr>
          <p:txBody>
            <a:bodyPr wrap="square" rtlCol="0">
              <a:spAutoFit/>
            </a:bodyPr>
            <a:lstStyle/>
            <a:p>
              <a:r>
                <a:rPr lang="en-US" sz="1400" dirty="0"/>
                <a:t>                                                </a:t>
              </a:r>
              <a:r>
                <a:rPr lang="en-US" sz="2400" dirty="0"/>
                <a:t>1380 – 30 X  </a:t>
              </a:r>
            </a:p>
          </p:txBody>
        </p:sp>
        <p:sp>
          <p:nvSpPr>
            <p:cNvPr id="53" name="TextBox 52"/>
            <p:cNvSpPr txBox="1"/>
            <p:nvPr/>
          </p:nvSpPr>
          <p:spPr>
            <a:xfrm>
              <a:off x="3518515" y="5898030"/>
              <a:ext cx="381000" cy="369332"/>
            </a:xfrm>
            <a:prstGeom prst="rect">
              <a:avLst/>
            </a:prstGeom>
            <a:noFill/>
          </p:spPr>
          <p:txBody>
            <a:bodyPr wrap="square" rtlCol="0">
              <a:spAutoFit/>
            </a:bodyPr>
            <a:lstStyle/>
            <a:p>
              <a:r>
                <a:rPr lang="en-US" dirty="0"/>
                <a:t>=</a:t>
              </a:r>
            </a:p>
          </p:txBody>
        </p:sp>
        <p:sp>
          <p:nvSpPr>
            <p:cNvPr id="54" name="TextBox 53"/>
            <p:cNvSpPr txBox="1"/>
            <p:nvPr/>
          </p:nvSpPr>
          <p:spPr>
            <a:xfrm>
              <a:off x="3899515" y="5818926"/>
              <a:ext cx="3291396" cy="461665"/>
            </a:xfrm>
            <a:prstGeom prst="rect">
              <a:avLst/>
            </a:prstGeom>
            <a:noFill/>
          </p:spPr>
          <p:txBody>
            <a:bodyPr wrap="square" rtlCol="0">
              <a:spAutoFit/>
            </a:bodyPr>
            <a:lstStyle/>
            <a:p>
              <a:r>
                <a:rPr lang="en-US" sz="2400" dirty="0"/>
                <a:t> 84.048</a:t>
              </a:r>
              <a:endParaRPr lang="en-US" sz="2800" dirty="0"/>
            </a:p>
          </p:txBody>
        </p:sp>
      </p:grpSp>
      <p:sp>
        <p:nvSpPr>
          <p:cNvPr id="17" name="TextBox 16"/>
          <p:cNvSpPr txBox="1"/>
          <p:nvPr/>
        </p:nvSpPr>
        <p:spPr>
          <a:xfrm>
            <a:off x="5332338" y="4448356"/>
            <a:ext cx="973305" cy="400110"/>
          </a:xfrm>
          <a:prstGeom prst="rect">
            <a:avLst/>
          </a:prstGeom>
          <a:noFill/>
        </p:spPr>
        <p:txBody>
          <a:bodyPr wrap="square" rtlCol="0">
            <a:spAutoFit/>
          </a:bodyPr>
          <a:lstStyle/>
          <a:p>
            <a:r>
              <a:rPr lang="en-US" sz="2000" dirty="0"/>
              <a:t>+30 X</a:t>
            </a:r>
          </a:p>
        </p:txBody>
      </p:sp>
      <p:sp>
        <p:nvSpPr>
          <p:cNvPr id="55" name="TextBox 54"/>
          <p:cNvSpPr txBox="1"/>
          <p:nvPr/>
        </p:nvSpPr>
        <p:spPr>
          <a:xfrm>
            <a:off x="6710640" y="4448356"/>
            <a:ext cx="1061760" cy="400110"/>
          </a:xfrm>
          <a:prstGeom prst="rect">
            <a:avLst/>
          </a:prstGeom>
          <a:noFill/>
        </p:spPr>
        <p:txBody>
          <a:bodyPr wrap="square" rtlCol="0">
            <a:spAutoFit/>
          </a:bodyPr>
          <a:lstStyle/>
          <a:p>
            <a:r>
              <a:rPr lang="en-US" sz="2000" dirty="0"/>
              <a:t>+30 X</a:t>
            </a:r>
          </a:p>
        </p:txBody>
      </p:sp>
      <p:sp>
        <p:nvSpPr>
          <p:cNvPr id="56" name="TextBox 55"/>
          <p:cNvSpPr txBox="1"/>
          <p:nvPr/>
        </p:nvSpPr>
        <p:spPr>
          <a:xfrm>
            <a:off x="2450607" y="4848467"/>
            <a:ext cx="5471604" cy="461665"/>
          </a:xfrm>
          <a:prstGeom prst="rect">
            <a:avLst/>
          </a:prstGeom>
          <a:noFill/>
        </p:spPr>
        <p:txBody>
          <a:bodyPr wrap="square" rtlCol="0">
            <a:spAutoFit/>
          </a:bodyPr>
          <a:lstStyle/>
          <a:p>
            <a:r>
              <a:rPr lang="en-US" sz="1400" dirty="0"/>
              <a:t>                                                </a:t>
            </a:r>
            <a:r>
              <a:rPr lang="en-US" sz="2400" dirty="0"/>
              <a:t>1380 =  30 X + 84.048 </a:t>
            </a:r>
          </a:p>
        </p:txBody>
      </p:sp>
      <p:sp>
        <p:nvSpPr>
          <p:cNvPr id="23" name="TextBox 22"/>
          <p:cNvSpPr txBox="1"/>
          <p:nvPr/>
        </p:nvSpPr>
        <p:spPr>
          <a:xfrm>
            <a:off x="6415087" y="5218461"/>
            <a:ext cx="1269786" cy="369332"/>
          </a:xfrm>
          <a:prstGeom prst="rect">
            <a:avLst/>
          </a:prstGeom>
          <a:noFill/>
        </p:spPr>
        <p:txBody>
          <a:bodyPr wrap="square" rtlCol="0">
            <a:spAutoFit/>
          </a:bodyPr>
          <a:lstStyle/>
          <a:p>
            <a:r>
              <a:rPr lang="en-US" dirty="0"/>
              <a:t> - 84.048</a:t>
            </a:r>
          </a:p>
        </p:txBody>
      </p:sp>
      <p:sp>
        <p:nvSpPr>
          <p:cNvPr id="57" name="TextBox 56"/>
          <p:cNvSpPr txBox="1"/>
          <p:nvPr/>
        </p:nvSpPr>
        <p:spPr>
          <a:xfrm>
            <a:off x="4468471" y="5213892"/>
            <a:ext cx="1269786" cy="369332"/>
          </a:xfrm>
          <a:prstGeom prst="rect">
            <a:avLst/>
          </a:prstGeom>
          <a:noFill/>
        </p:spPr>
        <p:txBody>
          <a:bodyPr wrap="square" rtlCol="0">
            <a:spAutoFit/>
          </a:bodyPr>
          <a:lstStyle/>
          <a:p>
            <a:r>
              <a:rPr lang="en-US" dirty="0"/>
              <a:t> - 84.048</a:t>
            </a:r>
          </a:p>
        </p:txBody>
      </p:sp>
      <p:sp>
        <p:nvSpPr>
          <p:cNvPr id="59" name="TextBox 58"/>
          <p:cNvSpPr txBox="1"/>
          <p:nvPr/>
        </p:nvSpPr>
        <p:spPr>
          <a:xfrm>
            <a:off x="4618237" y="5532577"/>
            <a:ext cx="3477456" cy="461665"/>
          </a:xfrm>
          <a:prstGeom prst="rect">
            <a:avLst/>
          </a:prstGeom>
          <a:noFill/>
        </p:spPr>
        <p:txBody>
          <a:bodyPr wrap="square" rtlCol="0">
            <a:spAutoFit/>
          </a:bodyPr>
          <a:lstStyle/>
          <a:p>
            <a:r>
              <a:rPr lang="en-US" sz="2400" u="sng" dirty="0"/>
              <a:t>1295.95</a:t>
            </a:r>
            <a:r>
              <a:rPr lang="en-US" sz="2400" dirty="0"/>
              <a:t>  =  </a:t>
            </a:r>
            <a:r>
              <a:rPr lang="en-US" sz="2400" u="sng" dirty="0"/>
              <a:t>30 X</a:t>
            </a:r>
          </a:p>
        </p:txBody>
      </p:sp>
      <p:sp>
        <p:nvSpPr>
          <p:cNvPr id="60" name="TextBox 59"/>
          <p:cNvSpPr txBox="1"/>
          <p:nvPr/>
        </p:nvSpPr>
        <p:spPr>
          <a:xfrm>
            <a:off x="6307951" y="5943600"/>
            <a:ext cx="609600" cy="369332"/>
          </a:xfrm>
          <a:prstGeom prst="rect">
            <a:avLst/>
          </a:prstGeom>
          <a:noFill/>
        </p:spPr>
        <p:txBody>
          <a:bodyPr wrap="square" rtlCol="0">
            <a:spAutoFit/>
          </a:bodyPr>
          <a:lstStyle/>
          <a:p>
            <a:r>
              <a:rPr lang="en-US" dirty="0"/>
              <a:t>30</a:t>
            </a:r>
          </a:p>
        </p:txBody>
      </p:sp>
      <p:sp>
        <p:nvSpPr>
          <p:cNvPr id="61" name="TextBox 60"/>
          <p:cNvSpPr txBox="1"/>
          <p:nvPr/>
        </p:nvSpPr>
        <p:spPr>
          <a:xfrm>
            <a:off x="5027537" y="5917252"/>
            <a:ext cx="609600" cy="369332"/>
          </a:xfrm>
          <a:prstGeom prst="rect">
            <a:avLst/>
          </a:prstGeom>
          <a:noFill/>
        </p:spPr>
        <p:txBody>
          <a:bodyPr wrap="square" rtlCol="0">
            <a:spAutoFit/>
          </a:bodyPr>
          <a:lstStyle/>
          <a:p>
            <a:r>
              <a:rPr lang="en-US" dirty="0"/>
              <a:t>30</a:t>
            </a:r>
          </a:p>
        </p:txBody>
      </p:sp>
      <p:sp>
        <p:nvSpPr>
          <p:cNvPr id="62" name="TextBox 61"/>
          <p:cNvSpPr txBox="1"/>
          <p:nvPr/>
        </p:nvSpPr>
        <p:spPr>
          <a:xfrm>
            <a:off x="4123979" y="6269737"/>
            <a:ext cx="3151573" cy="523220"/>
          </a:xfrm>
          <a:prstGeom prst="rect">
            <a:avLst/>
          </a:prstGeom>
          <a:noFill/>
          <a:ln w="38100">
            <a:solidFill>
              <a:srgbClr val="92D050"/>
            </a:solidFill>
          </a:ln>
        </p:spPr>
        <p:txBody>
          <a:bodyPr wrap="square" rtlCol="0">
            <a:spAutoFit/>
          </a:bodyPr>
          <a:lstStyle/>
          <a:p>
            <a:r>
              <a:rPr lang="en-US" sz="2800" b="1" dirty="0">
                <a:solidFill>
                  <a:schemeClr val="bg2">
                    <a:lumMod val="50000"/>
                  </a:schemeClr>
                </a:solidFill>
              </a:rPr>
              <a:t>X = 43.1 GPM</a:t>
            </a:r>
          </a:p>
        </p:txBody>
      </p:sp>
    </p:spTree>
    <p:extLst>
      <p:ext uri="{BB962C8B-B14F-4D97-AF65-F5344CB8AC3E}">
        <p14:creationId xmlns:p14="http://schemas.microsoft.com/office/powerpoint/2010/main" val="160894846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260" t="16508" r="14088" b="17972"/>
          <a:stretch/>
        </p:blipFill>
        <p:spPr bwMode="auto">
          <a:xfrm>
            <a:off x="1824361" y="685801"/>
            <a:ext cx="8757846" cy="5075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057401" y="6019801"/>
            <a:ext cx="8524807" cy="461665"/>
          </a:xfrm>
          <a:prstGeom prst="rect">
            <a:avLst/>
          </a:prstGeom>
          <a:noFill/>
        </p:spPr>
        <p:txBody>
          <a:bodyPr wrap="square" rtlCol="0">
            <a:spAutoFit/>
          </a:bodyPr>
          <a:lstStyle/>
          <a:p>
            <a:r>
              <a:rPr lang="en-US" sz="2400" b="1" dirty="0">
                <a:solidFill>
                  <a:schemeClr val="bg2">
                    <a:lumMod val="50000"/>
                  </a:schemeClr>
                </a:solidFill>
              </a:rPr>
              <a:t>Does it 43.1GPM Seem Right?    YES, it looks good!</a:t>
            </a:r>
          </a:p>
        </p:txBody>
      </p:sp>
      <p:sp>
        <p:nvSpPr>
          <p:cNvPr id="5" name="Rectangle 4"/>
          <p:cNvSpPr/>
          <p:nvPr/>
        </p:nvSpPr>
        <p:spPr>
          <a:xfrm>
            <a:off x="1905000" y="3886200"/>
            <a:ext cx="7315200" cy="5334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715000" y="3886200"/>
            <a:ext cx="609600" cy="533400"/>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083009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152400"/>
            <a:ext cx="7239000" cy="1752600"/>
          </a:xfrm>
          <a:noFill/>
        </p:spPr>
        <p:style>
          <a:lnRef idx="2">
            <a:schemeClr val="accent3"/>
          </a:lnRef>
          <a:fillRef idx="1">
            <a:schemeClr val="lt1"/>
          </a:fillRef>
          <a:effectRef idx="0">
            <a:schemeClr val="accent3"/>
          </a:effectRef>
          <a:fontRef idx="minor">
            <a:schemeClr val="dk1"/>
          </a:fontRef>
        </p:style>
        <p:txBody>
          <a:bodyPr>
            <a:normAutofit/>
          </a:bodyPr>
          <a:lstStyle/>
          <a:p>
            <a:pPr algn="ctr"/>
            <a:r>
              <a:rPr lang="en-US" dirty="0">
                <a:ln w="0"/>
                <a:solidFill>
                  <a:schemeClr val="accent1"/>
                </a:solidFill>
                <a:effectLst>
                  <a:outerShdw blurRad="38100" dist="25400" dir="5400000" algn="ctr" rotWithShape="0">
                    <a:srgbClr val="6E747A">
                      <a:alpha val="43000"/>
                    </a:srgbClr>
                  </a:outerShdw>
                </a:effectLst>
              </a:rPr>
              <a:t>Step 6: </a:t>
            </a:r>
            <a:br>
              <a:rPr lang="en-US" dirty="0">
                <a:ln w="0"/>
                <a:solidFill>
                  <a:schemeClr val="accent1"/>
                </a:solidFill>
                <a:effectLst>
                  <a:outerShdw blurRad="38100" dist="25400" dir="5400000" algn="ctr" rotWithShape="0">
                    <a:srgbClr val="6E747A">
                      <a:alpha val="43000"/>
                    </a:srgbClr>
                  </a:outerShdw>
                </a:effectLst>
              </a:rPr>
            </a:br>
            <a:r>
              <a:rPr lang="en-US" sz="3600" dirty="0">
                <a:ln w="0"/>
                <a:solidFill>
                  <a:schemeClr val="accent1"/>
                </a:solidFill>
                <a:effectLst>
                  <a:outerShdw blurRad="38100" dist="25400" dir="5400000" algn="ctr" rotWithShape="0">
                    <a:srgbClr val="6E747A">
                      <a:alpha val="43000"/>
                    </a:srgbClr>
                  </a:outerShdw>
                </a:effectLst>
              </a:rPr>
              <a:t>Determine Nozzle Size </a:t>
            </a:r>
            <a:br>
              <a:rPr lang="en-US" sz="3600" dirty="0">
                <a:ln w="0"/>
                <a:solidFill>
                  <a:schemeClr val="accent1"/>
                </a:solidFill>
                <a:effectLst>
                  <a:outerShdw blurRad="38100" dist="25400" dir="5400000" algn="ctr" rotWithShape="0">
                    <a:srgbClr val="6E747A">
                      <a:alpha val="43000"/>
                    </a:srgbClr>
                  </a:outerShdw>
                </a:effectLst>
              </a:rPr>
            </a:br>
            <a:r>
              <a:rPr lang="en-US" sz="3600" dirty="0">
                <a:ln w="0"/>
                <a:solidFill>
                  <a:schemeClr val="accent1"/>
                </a:solidFill>
                <a:effectLst>
                  <a:outerShdw blurRad="38100" dist="25400" dir="5400000" algn="ctr" rotWithShape="0">
                    <a:srgbClr val="6E747A">
                      <a:alpha val="43000"/>
                    </a:srgbClr>
                  </a:outerShdw>
                </a:effectLst>
              </a:rPr>
              <a:t>(</a:t>
            </a:r>
            <a:r>
              <a:rPr lang="en-US" sz="2200" dirty="0">
                <a:ln w="0"/>
                <a:solidFill>
                  <a:schemeClr val="accent1"/>
                </a:solidFill>
                <a:effectLst>
                  <a:outerShdw blurRad="38100" dist="25400" dir="5400000" algn="ctr" rotWithShape="0">
                    <a:srgbClr val="6E747A">
                      <a:alpha val="43000"/>
                    </a:srgbClr>
                  </a:outerShdw>
                </a:effectLst>
              </a:rPr>
              <a:t>using linear interpolation CONTINUED</a:t>
            </a:r>
            <a:r>
              <a:rPr lang="en-US" sz="3600" dirty="0">
                <a:ln w="0"/>
                <a:solidFill>
                  <a:schemeClr val="accent1"/>
                </a:solidFill>
                <a:effectLst>
                  <a:outerShdw blurRad="38100" dist="25400" dir="5400000" algn="ctr" rotWithShape="0">
                    <a:srgbClr val="6E747A">
                      <a:alpha val="43000"/>
                    </a:srgbClr>
                  </a:outerShdw>
                </a:effectLst>
              </a:rPr>
              <a:t>)</a:t>
            </a:r>
          </a:p>
        </p:txBody>
      </p:sp>
      <p:sp>
        <p:nvSpPr>
          <p:cNvPr id="3" name="Content Placeholder 2"/>
          <p:cNvSpPr>
            <a:spLocks noGrp="1"/>
          </p:cNvSpPr>
          <p:nvPr>
            <p:ph idx="4294967295"/>
          </p:nvPr>
        </p:nvSpPr>
        <p:spPr>
          <a:xfrm>
            <a:off x="1079157" y="2057400"/>
            <a:ext cx="10322011" cy="3810000"/>
          </a:xfrm>
          <a:prstGeom prst="rect">
            <a:avLst/>
          </a:prstGeom>
        </p:spPr>
        <p:txBody>
          <a:bodyPr>
            <a:noAutofit/>
          </a:bodyPr>
          <a:lstStyle/>
          <a:p>
            <a:pPr lvl="2">
              <a:buNone/>
            </a:pPr>
            <a:r>
              <a:rPr lang="en-US" sz="2400" b="1" u="sng" dirty="0">
                <a:solidFill>
                  <a:srgbClr val="00B050"/>
                </a:solidFill>
              </a:rPr>
              <a:t>To Determine Nozzle Size</a:t>
            </a:r>
            <a:r>
              <a:rPr lang="en-US" sz="2400" b="1" u="sng" dirty="0" smtClean="0">
                <a:solidFill>
                  <a:srgbClr val="00B050"/>
                </a:solidFill>
              </a:rPr>
              <a:t>:</a:t>
            </a:r>
          </a:p>
          <a:p>
            <a:pPr lvl="2">
              <a:buNone/>
            </a:pPr>
            <a:endParaRPr lang="en-US" sz="2400" b="1" u="sng" dirty="0">
              <a:solidFill>
                <a:srgbClr val="00B050"/>
              </a:solidFill>
            </a:endParaRPr>
          </a:p>
          <a:p>
            <a:pPr marL="1124712" lvl="2" indent="-457200"/>
            <a:r>
              <a:rPr lang="en-US" sz="2400" dirty="0"/>
              <a:t>Repeat the above steps for each nozzle </a:t>
            </a:r>
            <a:r>
              <a:rPr lang="en-US" sz="2400" dirty="0" smtClean="0"/>
              <a:t>size</a:t>
            </a:r>
          </a:p>
          <a:p>
            <a:pPr marL="667512" lvl="2" indent="0">
              <a:buNone/>
            </a:pPr>
            <a:endParaRPr lang="en-US" sz="2400" dirty="0"/>
          </a:p>
          <a:p>
            <a:pPr marL="1124712" lvl="2" indent="-457200"/>
            <a:r>
              <a:rPr lang="en-US" sz="2400" dirty="0"/>
              <a:t>Find a nozzle combination that totals your overall calculated flow</a:t>
            </a:r>
            <a:r>
              <a:rPr lang="en-US" sz="2400" dirty="0" smtClean="0"/>
              <a:t>.</a:t>
            </a:r>
          </a:p>
          <a:p>
            <a:pPr marL="667512" lvl="2" indent="0">
              <a:buNone/>
            </a:pPr>
            <a:endParaRPr lang="en-US" sz="2400" dirty="0"/>
          </a:p>
          <a:p>
            <a:pPr marL="1399032" lvl="3" indent="-457200"/>
            <a:r>
              <a:rPr lang="en-US" sz="2400" dirty="0"/>
              <a:t>Well, two 7/16 inch nozzles would give us 86.3 GPM (43.1 X 2 = 86.3</a:t>
            </a:r>
            <a:r>
              <a:rPr lang="en-US" sz="2400" dirty="0" smtClean="0"/>
              <a:t>)</a:t>
            </a:r>
          </a:p>
          <a:p>
            <a:pPr marL="941832" lvl="3" indent="0">
              <a:buNone/>
            </a:pPr>
            <a:endParaRPr lang="en-US" sz="2400" dirty="0"/>
          </a:p>
          <a:p>
            <a:pPr marL="1673352" lvl="4" indent="-457200"/>
            <a:r>
              <a:rPr lang="en-US" sz="3200" b="1" dirty="0">
                <a:solidFill>
                  <a:schemeClr val="accent6">
                    <a:lumMod val="75000"/>
                  </a:schemeClr>
                </a:solidFill>
              </a:rPr>
              <a:t>We need </a:t>
            </a:r>
            <a:r>
              <a:rPr lang="en-US" sz="3200" b="1" u="sng" dirty="0">
                <a:solidFill>
                  <a:schemeClr val="accent6">
                    <a:lumMod val="75000"/>
                  </a:schemeClr>
                </a:solidFill>
              </a:rPr>
              <a:t>100 GPM</a:t>
            </a:r>
            <a:r>
              <a:rPr lang="en-US" sz="3200" b="1" dirty="0">
                <a:solidFill>
                  <a:schemeClr val="accent6">
                    <a:lumMod val="75000"/>
                  </a:schemeClr>
                </a:solidFill>
              </a:rPr>
              <a:t>. </a:t>
            </a:r>
          </a:p>
          <a:p>
            <a:pPr marL="667512" lvl="2" indent="0">
              <a:buNone/>
            </a:pPr>
            <a:r>
              <a:rPr lang="en-US" dirty="0" smtClean="0">
                <a:solidFill>
                  <a:schemeClr val="bg2">
                    <a:lumMod val="50000"/>
                  </a:schemeClr>
                </a:solidFill>
              </a:rPr>
              <a:t/>
            </a:r>
            <a:br>
              <a:rPr lang="en-US" dirty="0" smtClean="0">
                <a:solidFill>
                  <a:schemeClr val="bg2">
                    <a:lumMod val="50000"/>
                  </a:schemeClr>
                </a:solidFill>
              </a:rPr>
            </a:br>
            <a:r>
              <a:rPr lang="en-US" dirty="0" smtClean="0">
                <a:solidFill>
                  <a:schemeClr val="bg2">
                    <a:lumMod val="50000"/>
                  </a:schemeClr>
                </a:solidFill>
              </a:rPr>
              <a:t>	                                              </a:t>
            </a:r>
            <a:r>
              <a:rPr lang="en-US" sz="3600" dirty="0" smtClean="0">
                <a:solidFill>
                  <a:srgbClr val="00B050"/>
                </a:solidFill>
              </a:rPr>
              <a:t>What </a:t>
            </a:r>
            <a:r>
              <a:rPr lang="en-US" sz="3600" dirty="0">
                <a:solidFill>
                  <a:srgbClr val="00B050"/>
                </a:solidFill>
              </a:rPr>
              <a:t>do we do?  </a:t>
            </a:r>
          </a:p>
          <a:p>
            <a:pPr lvl="2">
              <a:buNone/>
            </a:pPr>
            <a:r>
              <a:rPr lang="en-US" dirty="0" smtClean="0"/>
              <a:t>   </a:t>
            </a:r>
          </a:p>
          <a:p>
            <a:pPr marL="667512" lvl="2" indent="0">
              <a:buNone/>
            </a:pPr>
            <a:endParaRPr lang="en-US" dirty="0" smtClean="0"/>
          </a:p>
        </p:txBody>
      </p:sp>
    </p:spTree>
    <p:extLst>
      <p:ext uri="{BB962C8B-B14F-4D97-AF65-F5344CB8AC3E}">
        <p14:creationId xmlns:p14="http://schemas.microsoft.com/office/powerpoint/2010/main" val="115612744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260" t="16508" r="14088" b="17972"/>
          <a:stretch/>
        </p:blipFill>
        <p:spPr bwMode="auto">
          <a:xfrm>
            <a:off x="1928675" y="1744626"/>
            <a:ext cx="8310239" cy="4816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928675" y="914401"/>
            <a:ext cx="8524807" cy="769441"/>
          </a:xfrm>
          <a:prstGeom prst="rect">
            <a:avLst/>
          </a:prstGeom>
          <a:noFill/>
        </p:spPr>
        <p:txBody>
          <a:bodyPr wrap="square" rtlCol="0">
            <a:spAutoFit/>
          </a:bodyPr>
          <a:lstStyle/>
          <a:p>
            <a:r>
              <a:rPr lang="en-US" sz="2400" b="1" dirty="0">
                <a:solidFill>
                  <a:schemeClr val="bg2">
                    <a:lumMod val="50000"/>
                  </a:schemeClr>
                </a:solidFill>
              </a:rPr>
              <a:t>Refer to the chart and find another nozzle that will work</a:t>
            </a:r>
          </a:p>
          <a:p>
            <a:pPr algn="ctr"/>
            <a:r>
              <a:rPr lang="en-US" sz="2000" b="1" dirty="0">
                <a:solidFill>
                  <a:schemeClr val="bg2">
                    <a:lumMod val="50000"/>
                  </a:schemeClr>
                </a:solidFill>
              </a:rPr>
              <a:t>We need about 14 GPM flowing through a 3</a:t>
            </a:r>
            <a:r>
              <a:rPr lang="en-US" sz="2000" b="1" baseline="30000" dirty="0">
                <a:solidFill>
                  <a:schemeClr val="bg2">
                    <a:lumMod val="50000"/>
                  </a:schemeClr>
                </a:solidFill>
              </a:rPr>
              <a:t>rd</a:t>
            </a:r>
            <a:r>
              <a:rPr lang="en-US" sz="2000" b="1" dirty="0">
                <a:solidFill>
                  <a:schemeClr val="bg2">
                    <a:lumMod val="50000"/>
                  </a:schemeClr>
                </a:solidFill>
              </a:rPr>
              <a:t> nozzle. </a:t>
            </a:r>
          </a:p>
        </p:txBody>
      </p:sp>
      <p:sp>
        <p:nvSpPr>
          <p:cNvPr id="5" name="Rectangle 4"/>
          <p:cNvSpPr/>
          <p:nvPr/>
        </p:nvSpPr>
        <p:spPr>
          <a:xfrm>
            <a:off x="1928674" y="4800600"/>
            <a:ext cx="7315200" cy="5334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962400" y="4800600"/>
            <a:ext cx="609600" cy="533400"/>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514877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8600"/>
            <a:ext cx="7239000" cy="1752600"/>
          </a:xfrm>
          <a:noFill/>
        </p:spPr>
        <p:style>
          <a:lnRef idx="2">
            <a:schemeClr val="accent3"/>
          </a:lnRef>
          <a:fillRef idx="1">
            <a:schemeClr val="lt1"/>
          </a:fillRef>
          <a:effectRef idx="0">
            <a:schemeClr val="accent3"/>
          </a:effectRef>
          <a:fontRef idx="minor">
            <a:schemeClr val="dk1"/>
          </a:fontRef>
        </p:style>
        <p:txBody>
          <a:bodyPr>
            <a:normAutofit/>
          </a:bodyPr>
          <a:lstStyle/>
          <a:p>
            <a:pPr algn="ctr"/>
            <a:r>
              <a:rPr lang="en-US" dirty="0">
                <a:ln w="0"/>
                <a:solidFill>
                  <a:schemeClr val="accent1"/>
                </a:solidFill>
                <a:effectLst>
                  <a:outerShdw blurRad="38100" dist="25400" dir="5400000" algn="ctr" rotWithShape="0">
                    <a:srgbClr val="6E747A">
                      <a:alpha val="43000"/>
                    </a:srgbClr>
                  </a:outerShdw>
                </a:effectLst>
              </a:rPr>
              <a:t>Step 6: </a:t>
            </a:r>
            <a:br>
              <a:rPr lang="en-US" dirty="0">
                <a:ln w="0"/>
                <a:solidFill>
                  <a:schemeClr val="accent1"/>
                </a:solidFill>
                <a:effectLst>
                  <a:outerShdw blurRad="38100" dist="25400" dir="5400000" algn="ctr" rotWithShape="0">
                    <a:srgbClr val="6E747A">
                      <a:alpha val="43000"/>
                    </a:srgbClr>
                  </a:outerShdw>
                </a:effectLst>
              </a:rPr>
            </a:br>
            <a:r>
              <a:rPr lang="en-US" sz="3600" dirty="0">
                <a:ln w="0"/>
                <a:solidFill>
                  <a:schemeClr val="accent1"/>
                </a:solidFill>
                <a:effectLst>
                  <a:outerShdw blurRad="38100" dist="25400" dir="5400000" algn="ctr" rotWithShape="0">
                    <a:srgbClr val="6E747A">
                      <a:alpha val="43000"/>
                    </a:srgbClr>
                  </a:outerShdw>
                </a:effectLst>
              </a:rPr>
              <a:t>Determine Nozzle Size </a:t>
            </a:r>
            <a:br>
              <a:rPr lang="en-US" sz="3600" dirty="0">
                <a:ln w="0"/>
                <a:solidFill>
                  <a:schemeClr val="accent1"/>
                </a:solidFill>
                <a:effectLst>
                  <a:outerShdw blurRad="38100" dist="25400" dir="5400000" algn="ctr" rotWithShape="0">
                    <a:srgbClr val="6E747A">
                      <a:alpha val="43000"/>
                    </a:srgbClr>
                  </a:outerShdw>
                </a:effectLst>
              </a:rPr>
            </a:br>
            <a:r>
              <a:rPr lang="en-US" sz="3600" dirty="0">
                <a:ln w="0"/>
                <a:solidFill>
                  <a:schemeClr val="accent1"/>
                </a:solidFill>
                <a:effectLst>
                  <a:outerShdw blurRad="38100" dist="25400" dir="5400000" algn="ctr" rotWithShape="0">
                    <a:srgbClr val="6E747A">
                      <a:alpha val="43000"/>
                    </a:srgbClr>
                  </a:outerShdw>
                </a:effectLst>
              </a:rPr>
              <a:t>(</a:t>
            </a:r>
            <a:r>
              <a:rPr lang="en-US" sz="2200" dirty="0">
                <a:ln w="0"/>
                <a:solidFill>
                  <a:schemeClr val="accent1"/>
                </a:solidFill>
                <a:effectLst>
                  <a:outerShdw blurRad="38100" dist="25400" dir="5400000" algn="ctr" rotWithShape="0">
                    <a:srgbClr val="6E747A">
                      <a:alpha val="43000"/>
                    </a:srgbClr>
                  </a:outerShdw>
                </a:effectLst>
              </a:rPr>
              <a:t>using linear interpolation CONTINUED</a:t>
            </a:r>
            <a:r>
              <a:rPr lang="en-US" sz="3600" dirty="0">
                <a:ln w="0"/>
                <a:solidFill>
                  <a:schemeClr val="accent1"/>
                </a:solidFill>
                <a:effectLst>
                  <a:outerShdw blurRad="38100" dist="25400" dir="5400000" algn="ctr" rotWithShape="0">
                    <a:srgbClr val="6E747A">
                      <a:alpha val="43000"/>
                    </a:srgbClr>
                  </a:outerShdw>
                </a:effectLst>
              </a:rPr>
              <a:t>)</a:t>
            </a:r>
          </a:p>
        </p:txBody>
      </p:sp>
      <p:sp>
        <p:nvSpPr>
          <p:cNvPr id="3" name="Content Placeholder 2"/>
          <p:cNvSpPr>
            <a:spLocks noGrp="1"/>
          </p:cNvSpPr>
          <p:nvPr>
            <p:ph idx="4294967295"/>
          </p:nvPr>
        </p:nvSpPr>
        <p:spPr>
          <a:xfrm>
            <a:off x="610629" y="2465173"/>
            <a:ext cx="9580605" cy="4392827"/>
          </a:xfrm>
          <a:prstGeom prst="rect">
            <a:avLst/>
          </a:prstGeom>
        </p:spPr>
        <p:txBody>
          <a:bodyPr>
            <a:noAutofit/>
          </a:bodyPr>
          <a:lstStyle/>
          <a:p>
            <a:pPr lvl="2">
              <a:buNone/>
            </a:pPr>
            <a:r>
              <a:rPr lang="en-US" dirty="0" smtClean="0"/>
              <a:t>After using the linear interpolation formula on the ¼ inch nozzle we get:</a:t>
            </a:r>
            <a:endParaRPr lang="en-US" dirty="0"/>
          </a:p>
          <a:p>
            <a:pPr lvl="2">
              <a:buNone/>
            </a:pPr>
            <a:r>
              <a:rPr lang="en-US" sz="2800" dirty="0">
                <a:solidFill>
                  <a:schemeClr val="bg2">
                    <a:lumMod val="50000"/>
                  </a:schemeClr>
                </a:solidFill>
              </a:rPr>
              <a:t>14.006 GPM for 132.49 Feet of Head</a:t>
            </a:r>
          </a:p>
          <a:p>
            <a:pPr lvl="2">
              <a:buNone/>
            </a:pPr>
            <a:r>
              <a:rPr lang="en-US" dirty="0" smtClean="0"/>
              <a:t>                                     so</a:t>
            </a:r>
            <a:endParaRPr lang="en-US" dirty="0"/>
          </a:p>
          <a:p>
            <a:pPr lvl="2">
              <a:buNone/>
            </a:pPr>
            <a:r>
              <a:rPr lang="en-US" dirty="0" smtClean="0">
                <a:solidFill>
                  <a:schemeClr val="bg2">
                    <a:lumMod val="50000"/>
                  </a:schemeClr>
                </a:solidFill>
              </a:rPr>
              <a:t>86.3 GPM </a:t>
            </a:r>
            <a:r>
              <a:rPr lang="en-US" dirty="0" smtClean="0"/>
              <a:t>for two 7/16” nozzles + </a:t>
            </a:r>
            <a:r>
              <a:rPr lang="en-US" dirty="0" smtClean="0">
                <a:solidFill>
                  <a:schemeClr val="bg2">
                    <a:lumMod val="50000"/>
                  </a:schemeClr>
                </a:solidFill>
              </a:rPr>
              <a:t>14.006 GPM </a:t>
            </a:r>
            <a:r>
              <a:rPr lang="en-US" dirty="0" smtClean="0"/>
              <a:t>for one ¼” nozzle gives us a total of:</a:t>
            </a:r>
          </a:p>
          <a:p>
            <a:pPr lvl="2">
              <a:buNone/>
            </a:pPr>
            <a:endParaRPr lang="en-US" dirty="0" smtClean="0"/>
          </a:p>
          <a:p>
            <a:pPr lvl="2" algn="ctr">
              <a:buNone/>
            </a:pPr>
            <a:r>
              <a:rPr lang="en-US" sz="3600" dirty="0" smtClean="0"/>
              <a:t>100.306 GPM  </a:t>
            </a:r>
          </a:p>
          <a:p>
            <a:pPr marL="667512" lvl="2" indent="0" algn="ctr">
              <a:buNone/>
            </a:pPr>
            <a:r>
              <a:rPr lang="en-US" dirty="0" smtClean="0"/>
              <a:t>         WILL THIS WORK?</a:t>
            </a:r>
          </a:p>
          <a:p>
            <a:pPr marL="667512" lvl="2" indent="0" algn="ctr">
              <a:buNone/>
            </a:pPr>
            <a:r>
              <a:rPr lang="en-US" dirty="0"/>
              <a:t>	</a:t>
            </a:r>
            <a:r>
              <a:rPr lang="en-US" sz="4000" dirty="0" smtClean="0"/>
              <a:t>YES</a:t>
            </a:r>
            <a:r>
              <a:rPr lang="en-US" sz="4000" dirty="0"/>
              <a:t>!!!!!     </a:t>
            </a:r>
          </a:p>
        </p:txBody>
      </p:sp>
    </p:spTree>
    <p:extLst>
      <p:ext uri="{BB962C8B-B14F-4D97-AF65-F5344CB8AC3E}">
        <p14:creationId xmlns:p14="http://schemas.microsoft.com/office/powerpoint/2010/main" val="388889967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9346" y="2712909"/>
            <a:ext cx="5035378" cy="1325563"/>
          </a:xfrm>
        </p:spPr>
        <p:txBody>
          <a:bodyPr>
            <a:normAutofit/>
          </a:bodyPr>
          <a:lstStyle/>
          <a:p>
            <a:pPr algn="ctr"/>
            <a:r>
              <a:rPr lang="en-US" sz="8000" b="1" dirty="0" smtClean="0"/>
              <a:t>Turbines</a:t>
            </a:r>
            <a:endParaRPr lang="en-US" sz="8000" b="1" dirty="0"/>
          </a:p>
        </p:txBody>
      </p:sp>
      <p:pic>
        <p:nvPicPr>
          <p:cNvPr id="23554" name="Picture 2" descr="http://www.energyalternatives.ca/shop/HydroCourse/images/11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8849" y="1237069"/>
            <a:ext cx="5866285" cy="5038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355551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4"/>
          <p:cNvGrpSpPr>
            <a:grpSpLocks/>
          </p:cNvGrpSpPr>
          <p:nvPr/>
        </p:nvGrpSpPr>
        <p:grpSpPr bwMode="auto">
          <a:xfrm>
            <a:off x="8343901" y="4724401"/>
            <a:ext cx="2259013" cy="1890713"/>
            <a:chOff x="3648" y="720"/>
            <a:chExt cx="1423" cy="1191"/>
          </a:xfrm>
        </p:grpSpPr>
        <p:sp>
          <p:nvSpPr>
            <p:cNvPr id="23559" name="Rectangle 15"/>
            <p:cNvSpPr>
              <a:spLocks noChangeArrowheads="1"/>
            </p:cNvSpPr>
            <p:nvPr/>
          </p:nvSpPr>
          <p:spPr bwMode="auto">
            <a:xfrm>
              <a:off x="3648" y="1776"/>
              <a:ext cx="1423" cy="135"/>
            </a:xfrm>
            <a:prstGeom prst="rect">
              <a:avLst/>
            </a:prstGeom>
            <a:noFill/>
            <a:ln w="9525">
              <a:noFill/>
              <a:miter lim="800000"/>
              <a:headEnd/>
              <a:tailEnd/>
            </a:ln>
          </p:spPr>
          <p:txBody>
            <a:bodyPr wrap="none">
              <a:spAutoFit/>
            </a:bodyPr>
            <a:lstStyle/>
            <a:p>
              <a:pPr algn="l" eaLnBrk="1" hangingPunct="1"/>
              <a:r>
                <a:rPr lang="en-US" sz="800"/>
                <a:t>http://www.waterwheelfactory.com/francis.htm</a:t>
              </a:r>
            </a:p>
          </p:txBody>
        </p:sp>
        <p:pic>
          <p:nvPicPr>
            <p:cNvPr id="23560" name="Picture 16" descr="Francis Turbine and generator">
              <a:hlinkClick r:id="rId3" tooltip="Francis Turbine and generator"/>
            </p:cNvPr>
            <p:cNvPicPr>
              <a:picLocks noChangeAspect="1" noChangeArrowheads="1"/>
            </p:cNvPicPr>
            <p:nvPr/>
          </p:nvPicPr>
          <p:blipFill>
            <a:blip r:embed="rId4" cstate="print"/>
            <a:srcRect/>
            <a:stretch>
              <a:fillRect/>
            </a:stretch>
          </p:blipFill>
          <p:spPr bwMode="auto">
            <a:xfrm>
              <a:off x="3744" y="720"/>
              <a:ext cx="1080" cy="1092"/>
            </a:xfrm>
            <a:prstGeom prst="rect">
              <a:avLst/>
            </a:prstGeom>
            <a:noFill/>
            <a:ln w="9525">
              <a:noFill/>
              <a:miter lim="800000"/>
              <a:headEnd/>
              <a:tailEnd/>
            </a:ln>
          </p:spPr>
        </p:pic>
      </p:grpSp>
      <p:sp>
        <p:nvSpPr>
          <p:cNvPr id="23556" name="Text Box 17"/>
          <p:cNvSpPr txBox="1">
            <a:spLocks noChangeArrowheads="1"/>
          </p:cNvSpPr>
          <p:nvPr/>
        </p:nvSpPr>
        <p:spPr bwMode="auto">
          <a:xfrm>
            <a:off x="5072449" y="398510"/>
            <a:ext cx="2819400" cy="923330"/>
          </a:xfrm>
          <a:prstGeom prst="rect">
            <a:avLst/>
          </a:prstGeom>
          <a:noFill/>
          <a:ln w="9525">
            <a:noFill/>
            <a:miter lim="800000"/>
            <a:headEnd/>
            <a:tailEnd/>
          </a:ln>
        </p:spPr>
        <p:txBody>
          <a:bodyPr wrap="square">
            <a:spAutoFit/>
          </a:bodyPr>
          <a:lstStyle/>
          <a:p>
            <a:pPr algn="l" eaLnBrk="1" hangingPunct="1">
              <a:spcBef>
                <a:spcPct val="50000"/>
              </a:spcBef>
            </a:pPr>
            <a:r>
              <a:rPr lang="en-US" sz="5400" dirty="0"/>
              <a:t>Francis</a:t>
            </a:r>
          </a:p>
        </p:txBody>
      </p:sp>
      <p:sp>
        <p:nvSpPr>
          <p:cNvPr id="23558" name="Rectangle 19"/>
          <p:cNvSpPr>
            <a:spLocks noChangeArrowheads="1"/>
          </p:cNvSpPr>
          <p:nvPr/>
        </p:nvSpPr>
        <p:spPr bwMode="auto">
          <a:xfrm>
            <a:off x="980343" y="355127"/>
            <a:ext cx="4781550" cy="1261884"/>
          </a:xfrm>
          <a:prstGeom prst="rect">
            <a:avLst/>
          </a:prstGeom>
          <a:noFill/>
          <a:ln w="9525">
            <a:noFill/>
            <a:miter lim="800000"/>
            <a:headEnd/>
            <a:tailEnd/>
          </a:ln>
        </p:spPr>
        <p:txBody>
          <a:bodyPr wrap="square">
            <a:spAutoFit/>
          </a:bodyPr>
          <a:lstStyle/>
          <a:p>
            <a:r>
              <a:rPr lang="en-US" sz="3600" u="sng" dirty="0">
                <a:solidFill>
                  <a:schemeClr val="tx2">
                    <a:lumMod val="90000"/>
                  </a:schemeClr>
                </a:solidFill>
              </a:rPr>
              <a:t>Reaction Turbines</a:t>
            </a:r>
          </a:p>
          <a:p>
            <a:r>
              <a:rPr lang="en-US" sz="2000" i="1" dirty="0"/>
              <a:t>Submerged in the flow; </a:t>
            </a:r>
          </a:p>
          <a:p>
            <a:r>
              <a:rPr lang="en-US" sz="2000" i="1" dirty="0"/>
              <a:t>driven by the pressure differential</a:t>
            </a:r>
          </a:p>
        </p:txBody>
      </p:sp>
      <p:pic>
        <p:nvPicPr>
          <p:cNvPr id="409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86129" y="1787728"/>
            <a:ext cx="3695501" cy="2561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a:hlinkClick r:id="rId6"/>
          </p:cNvPr>
          <p:cNvSpPr/>
          <p:nvPr/>
        </p:nvSpPr>
        <p:spPr>
          <a:xfrm>
            <a:off x="4705133" y="1280094"/>
            <a:ext cx="4572000" cy="276999"/>
          </a:xfrm>
          <a:prstGeom prst="rect">
            <a:avLst/>
          </a:prstGeom>
        </p:spPr>
        <p:txBody>
          <a:bodyPr>
            <a:spAutoFit/>
          </a:bodyPr>
          <a:lstStyle/>
          <a:p>
            <a:r>
              <a:rPr lang="en-US" sz="1200" dirty="0"/>
              <a:t>http://www.youtube.com/watch?v=tjTh7A4jnbc</a:t>
            </a:r>
          </a:p>
        </p:txBody>
      </p:sp>
      <p:pic>
        <p:nvPicPr>
          <p:cNvPr id="24580" name="Picture 4" descr="http://img.bhs4.com/90/3/9037B61A7A12B4B9AA46654EF83AAE811727389A_larg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066" y="1557093"/>
            <a:ext cx="3430505" cy="3430506"/>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http://www.tbhic.cn/En/DataBaseJKZY/UploadFiles/2010012640152269.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40188" y="1944130"/>
            <a:ext cx="3374850" cy="2079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12076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6" descr="https://www.e-education.psu.edu/egee401/files/egee401/Elect%20Gen%20by%20Source%202011%20ne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8175" y="363307"/>
            <a:ext cx="9232348" cy="5813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139555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1" y="796026"/>
            <a:ext cx="6512511" cy="1143000"/>
          </a:xfrm>
        </p:spPr>
        <p:txBody>
          <a:bodyPr/>
          <a:lstStyle/>
          <a:p>
            <a:r>
              <a:rPr lang="en-US" dirty="0" smtClean="0"/>
              <a:t>Kaplan Turbine</a:t>
            </a:r>
            <a:endParaRPr lang="en-US" dirty="0"/>
          </a:p>
        </p:txBody>
      </p:sp>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68946" y="4112835"/>
            <a:ext cx="2309148" cy="2405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1706" y="1939026"/>
            <a:ext cx="2644811" cy="2111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1458" y="1205842"/>
            <a:ext cx="2777995" cy="2708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19"/>
          <p:cNvSpPr>
            <a:spLocks noChangeArrowheads="1"/>
          </p:cNvSpPr>
          <p:nvPr/>
        </p:nvSpPr>
        <p:spPr bwMode="auto">
          <a:xfrm>
            <a:off x="601402" y="478694"/>
            <a:ext cx="4781550" cy="1261884"/>
          </a:xfrm>
          <a:prstGeom prst="rect">
            <a:avLst/>
          </a:prstGeom>
          <a:noFill/>
          <a:ln w="9525">
            <a:noFill/>
            <a:miter lim="800000"/>
            <a:headEnd/>
            <a:tailEnd/>
          </a:ln>
        </p:spPr>
        <p:txBody>
          <a:bodyPr wrap="square">
            <a:spAutoFit/>
          </a:bodyPr>
          <a:lstStyle/>
          <a:p>
            <a:r>
              <a:rPr lang="en-US" sz="3600" u="sng" dirty="0">
                <a:solidFill>
                  <a:schemeClr val="tx2">
                    <a:lumMod val="90000"/>
                  </a:schemeClr>
                </a:solidFill>
              </a:rPr>
              <a:t>Reaction Turbines</a:t>
            </a:r>
          </a:p>
          <a:p>
            <a:r>
              <a:rPr lang="en-US" sz="2000" i="1" dirty="0"/>
              <a:t>Submerged in the flow; </a:t>
            </a:r>
          </a:p>
          <a:p>
            <a:r>
              <a:rPr lang="en-US" sz="2000" i="1" dirty="0"/>
              <a:t>driven by the pressure differential</a:t>
            </a:r>
          </a:p>
        </p:txBody>
      </p:sp>
      <p:pic>
        <p:nvPicPr>
          <p:cNvPr id="8" name="Picture 8" descr="http://www.powerspout.com/assets/Uploads/lh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1102" y="4196203"/>
            <a:ext cx="5648240" cy="2539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627903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ext Box 7"/>
          <p:cNvSpPr txBox="1">
            <a:spLocks noChangeArrowheads="1"/>
          </p:cNvSpPr>
          <p:nvPr/>
        </p:nvSpPr>
        <p:spPr bwMode="auto">
          <a:xfrm>
            <a:off x="1851454" y="2057400"/>
            <a:ext cx="1295400" cy="579438"/>
          </a:xfrm>
          <a:prstGeom prst="rect">
            <a:avLst/>
          </a:prstGeom>
          <a:noFill/>
          <a:ln w="9525">
            <a:noFill/>
            <a:miter lim="800000"/>
            <a:headEnd/>
            <a:tailEnd/>
          </a:ln>
        </p:spPr>
        <p:txBody>
          <a:bodyPr>
            <a:spAutoFit/>
          </a:bodyPr>
          <a:lstStyle/>
          <a:p>
            <a:pPr algn="l" eaLnBrk="1" hangingPunct="1">
              <a:spcBef>
                <a:spcPct val="50000"/>
              </a:spcBef>
            </a:pPr>
            <a:r>
              <a:rPr lang="en-US" sz="3200" dirty="0" err="1"/>
              <a:t>Banki</a:t>
            </a:r>
            <a:endParaRPr lang="en-US" sz="3200" dirty="0"/>
          </a:p>
        </p:txBody>
      </p:sp>
      <p:sp>
        <p:nvSpPr>
          <p:cNvPr id="25605" name="Text Box 10"/>
          <p:cNvSpPr txBox="1">
            <a:spLocks noChangeArrowheads="1"/>
          </p:cNvSpPr>
          <p:nvPr/>
        </p:nvSpPr>
        <p:spPr bwMode="auto">
          <a:xfrm>
            <a:off x="8532341" y="2006955"/>
            <a:ext cx="2133600" cy="579438"/>
          </a:xfrm>
          <a:prstGeom prst="rect">
            <a:avLst/>
          </a:prstGeom>
          <a:noFill/>
          <a:ln w="9525">
            <a:noFill/>
            <a:miter lim="800000"/>
            <a:headEnd/>
            <a:tailEnd/>
          </a:ln>
        </p:spPr>
        <p:txBody>
          <a:bodyPr>
            <a:spAutoFit/>
          </a:bodyPr>
          <a:lstStyle/>
          <a:p>
            <a:pPr algn="l" eaLnBrk="1" hangingPunct="1">
              <a:spcBef>
                <a:spcPct val="50000"/>
              </a:spcBef>
            </a:pPr>
            <a:r>
              <a:rPr lang="en-US" sz="3200" dirty="0" err="1"/>
              <a:t>Crossflow</a:t>
            </a:r>
            <a:endParaRPr lang="en-US" sz="3200" dirty="0"/>
          </a:p>
        </p:txBody>
      </p:sp>
      <p:sp>
        <p:nvSpPr>
          <p:cNvPr id="25607" name="Rectangle 29"/>
          <p:cNvSpPr>
            <a:spLocks noChangeArrowheads="1"/>
          </p:cNvSpPr>
          <p:nvPr/>
        </p:nvSpPr>
        <p:spPr bwMode="auto">
          <a:xfrm>
            <a:off x="1182131" y="596015"/>
            <a:ext cx="4446217" cy="1077218"/>
          </a:xfrm>
          <a:prstGeom prst="rect">
            <a:avLst/>
          </a:prstGeom>
          <a:noFill/>
          <a:ln w="9525">
            <a:noFill/>
            <a:miter lim="800000"/>
            <a:headEnd/>
            <a:tailEnd/>
          </a:ln>
        </p:spPr>
        <p:txBody>
          <a:bodyPr wrap="none">
            <a:spAutoFit/>
          </a:bodyPr>
          <a:lstStyle/>
          <a:p>
            <a:r>
              <a:rPr lang="en-US" sz="4000" dirty="0" err="1">
                <a:solidFill>
                  <a:schemeClr val="tx2">
                    <a:lumMod val="90000"/>
                  </a:schemeClr>
                </a:solidFill>
              </a:rPr>
              <a:t>Banki</a:t>
            </a:r>
            <a:r>
              <a:rPr lang="en-US" sz="4000" dirty="0">
                <a:solidFill>
                  <a:schemeClr val="tx2">
                    <a:lumMod val="90000"/>
                  </a:schemeClr>
                </a:solidFill>
              </a:rPr>
              <a:t> and </a:t>
            </a:r>
            <a:r>
              <a:rPr lang="en-US" sz="4000" dirty="0" err="1">
                <a:solidFill>
                  <a:schemeClr val="tx2">
                    <a:lumMod val="90000"/>
                  </a:schemeClr>
                </a:solidFill>
              </a:rPr>
              <a:t>Crossflow</a:t>
            </a:r>
            <a:endParaRPr lang="en-US" sz="4000" dirty="0">
              <a:solidFill>
                <a:schemeClr val="tx2">
                  <a:lumMod val="90000"/>
                </a:schemeClr>
              </a:solidFill>
            </a:endParaRPr>
          </a:p>
          <a:p>
            <a:r>
              <a:rPr lang="en-US" sz="2400" i="1" dirty="0"/>
              <a:t>Impulse – sheet of water</a:t>
            </a:r>
          </a:p>
        </p:txBody>
      </p:sp>
      <p:pic>
        <p:nvPicPr>
          <p:cNvPr id="1028" name="Picture 4" descr="http://upload.wikimedia.org/wikipedia/commons/thumb/9/94/Banki.svg/302px-Banki.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1340" y="2636838"/>
            <a:ext cx="3304687" cy="235267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7494" y="2636838"/>
            <a:ext cx="2819400" cy="2108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82377" y="2586393"/>
            <a:ext cx="29464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08883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2209800" y="304800"/>
            <a:ext cx="4495800" cy="762000"/>
          </a:xfrm>
        </p:spPr>
        <p:txBody>
          <a:bodyPr>
            <a:noAutofit/>
          </a:bodyPr>
          <a:lstStyle/>
          <a:p>
            <a:pPr eaLnBrk="1" hangingPunct="1"/>
            <a:r>
              <a:rPr lang="en-US" sz="3200" b="1" u="sng" dirty="0" err="1"/>
              <a:t>Pelton</a:t>
            </a:r>
            <a:r>
              <a:rPr lang="en-US" sz="3200" b="1" dirty="0"/>
              <a:t/>
            </a:r>
            <a:br>
              <a:rPr lang="en-US" sz="3200" b="1" dirty="0"/>
            </a:br>
            <a:r>
              <a:rPr lang="en-US" sz="3200" b="1" i="1" dirty="0"/>
              <a:t>Impulse – jet of water</a:t>
            </a:r>
          </a:p>
        </p:txBody>
      </p:sp>
      <p:grpSp>
        <p:nvGrpSpPr>
          <p:cNvPr id="2" name="Group 8"/>
          <p:cNvGrpSpPr>
            <a:grpSpLocks/>
          </p:cNvGrpSpPr>
          <p:nvPr/>
        </p:nvGrpSpPr>
        <p:grpSpPr bwMode="auto">
          <a:xfrm>
            <a:off x="638175" y="1556513"/>
            <a:ext cx="3143250" cy="4486275"/>
            <a:chOff x="144" y="816"/>
            <a:chExt cx="2268" cy="3402"/>
          </a:xfrm>
        </p:grpSpPr>
        <p:pic>
          <p:nvPicPr>
            <p:cNvPr id="26632" name="Picture 5" descr="4"/>
            <p:cNvPicPr>
              <a:picLocks noChangeAspect="1" noChangeArrowheads="1"/>
            </p:cNvPicPr>
            <p:nvPr/>
          </p:nvPicPr>
          <p:blipFill>
            <a:blip r:embed="rId3" cstate="print"/>
            <a:srcRect/>
            <a:stretch>
              <a:fillRect/>
            </a:stretch>
          </p:blipFill>
          <p:spPr bwMode="auto">
            <a:xfrm>
              <a:off x="144" y="816"/>
              <a:ext cx="2268" cy="3402"/>
            </a:xfrm>
            <a:prstGeom prst="rect">
              <a:avLst/>
            </a:prstGeom>
            <a:noFill/>
            <a:ln w="9525">
              <a:noFill/>
              <a:miter lim="800000"/>
              <a:headEnd/>
              <a:tailEnd/>
            </a:ln>
          </p:spPr>
        </p:pic>
        <p:pic>
          <p:nvPicPr>
            <p:cNvPr id="26633" name="Picture 7" descr="Return to SFPUC home page">
              <a:hlinkClick r:id="rId4"/>
            </p:cNvPr>
            <p:cNvPicPr>
              <a:picLocks noChangeAspect="1" noChangeArrowheads="1"/>
            </p:cNvPicPr>
            <p:nvPr/>
          </p:nvPicPr>
          <p:blipFill>
            <a:blip r:embed="rId5" cstate="print"/>
            <a:srcRect/>
            <a:stretch>
              <a:fillRect/>
            </a:stretch>
          </p:blipFill>
          <p:spPr bwMode="auto">
            <a:xfrm>
              <a:off x="336" y="3888"/>
              <a:ext cx="1872" cy="252"/>
            </a:xfrm>
            <a:prstGeom prst="rect">
              <a:avLst/>
            </a:prstGeom>
            <a:noFill/>
            <a:ln w="9525">
              <a:noFill/>
              <a:miter lim="800000"/>
              <a:headEnd/>
              <a:tailEnd/>
            </a:ln>
          </p:spPr>
        </p:pic>
      </p:grpSp>
      <p:pic>
        <p:nvPicPr>
          <p:cNvPr id="26630" name="Picture 26"/>
          <p:cNvPicPr>
            <a:picLocks noChangeAspect="1" noChangeArrowheads="1"/>
          </p:cNvPicPr>
          <p:nvPr/>
        </p:nvPicPr>
        <p:blipFill>
          <a:blip r:embed="rId6" cstate="print"/>
          <a:srcRect/>
          <a:stretch>
            <a:fillRect/>
          </a:stretch>
        </p:blipFill>
        <p:spPr bwMode="auto">
          <a:xfrm>
            <a:off x="7622799" y="564788"/>
            <a:ext cx="3352800" cy="3036888"/>
          </a:xfrm>
          <a:prstGeom prst="rect">
            <a:avLst/>
          </a:prstGeom>
          <a:noFill/>
          <a:ln w="9525">
            <a:noFill/>
            <a:miter lim="800000"/>
            <a:headEnd/>
            <a:tailEnd/>
          </a:ln>
        </p:spPr>
      </p:pic>
      <p:pic>
        <p:nvPicPr>
          <p:cNvPr id="205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91882" y="1371600"/>
            <a:ext cx="2493836" cy="217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12537" y="3645831"/>
            <a:ext cx="3911600" cy="29337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4" name="Picture 2" descr="peltonpicweb2 (9K)"/>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54362" y="4206377"/>
            <a:ext cx="2095500" cy="1733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990047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8600"/>
            <a:ext cx="7924800" cy="1143000"/>
          </a:xfrm>
        </p:spPr>
        <p:txBody>
          <a:bodyPr/>
          <a:lstStyle/>
          <a:p>
            <a:pPr algn="l"/>
            <a:r>
              <a:rPr lang="en-US" dirty="0" err="1" smtClean="0"/>
              <a:t>Turgo</a:t>
            </a:r>
            <a:r>
              <a:rPr lang="en-US" dirty="0" smtClean="0"/>
              <a:t>: </a:t>
            </a:r>
            <a:r>
              <a:rPr lang="en-US" sz="2400" dirty="0"/>
              <a:t>More water than </a:t>
            </a:r>
            <a:r>
              <a:rPr lang="en-US" sz="2400" dirty="0" err="1"/>
              <a:t>pelton</a:t>
            </a:r>
            <a:endParaRPr lang="en-US" sz="2400"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63362" y="1371600"/>
            <a:ext cx="41148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5241" y="1202651"/>
            <a:ext cx="2869266" cy="3191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1" y="5029201"/>
            <a:ext cx="2105025" cy="1476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descr="http://www.hydrotu.com/photo/pl404868-horizontal_pelton_turgo_hydro_turbine_with_one_two_nozzles.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678" t="25954" r="14719"/>
          <a:stretch/>
        </p:blipFill>
        <p:spPr bwMode="auto">
          <a:xfrm>
            <a:off x="4704083" y="4610101"/>
            <a:ext cx="2854400" cy="21526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19874" y="4610100"/>
            <a:ext cx="1862138" cy="1862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275291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cstate="print"/>
          <a:srcRect t="278"/>
          <a:stretch>
            <a:fillRect/>
          </a:stretch>
        </p:blipFill>
        <p:spPr bwMode="auto">
          <a:xfrm>
            <a:off x="3429000" y="457200"/>
            <a:ext cx="5486400" cy="6220800"/>
          </a:xfrm>
          <a:prstGeom prst="rect">
            <a:avLst/>
          </a:prstGeom>
          <a:noFill/>
          <a:ln w="9525">
            <a:noFill/>
            <a:miter lim="800000"/>
            <a:headEnd/>
            <a:tailEnd/>
          </a:ln>
        </p:spPr>
      </p:pic>
    </p:spTree>
    <p:extLst>
      <p:ext uri="{BB962C8B-B14F-4D97-AF65-F5344CB8AC3E}">
        <p14:creationId xmlns:p14="http://schemas.microsoft.com/office/powerpoint/2010/main" val="419757160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10" descr="turbine"/>
          <p:cNvPicPr>
            <a:picLocks noChangeAspect="1" noChangeArrowheads="1"/>
          </p:cNvPicPr>
          <p:nvPr/>
        </p:nvPicPr>
        <p:blipFill>
          <a:blip r:embed="rId3" cstate="print"/>
          <a:srcRect/>
          <a:stretch>
            <a:fillRect/>
          </a:stretch>
        </p:blipFill>
        <p:spPr bwMode="auto">
          <a:xfrm>
            <a:off x="7239000" y="3392010"/>
            <a:ext cx="2571750" cy="3429000"/>
          </a:xfrm>
          <a:prstGeom prst="rect">
            <a:avLst/>
          </a:prstGeom>
          <a:noFill/>
          <a:ln w="9525">
            <a:noFill/>
            <a:miter lim="800000"/>
            <a:headEnd/>
            <a:tailEnd/>
          </a:ln>
        </p:spPr>
      </p:pic>
      <p:sp>
        <p:nvSpPr>
          <p:cNvPr id="82947" name="Rectangle 2"/>
          <p:cNvSpPr>
            <a:spLocks noGrp="1" noChangeArrowheads="1"/>
          </p:cNvSpPr>
          <p:nvPr>
            <p:ph type="title"/>
          </p:nvPr>
        </p:nvSpPr>
        <p:spPr/>
        <p:txBody>
          <a:bodyPr/>
          <a:lstStyle/>
          <a:p>
            <a:pPr eaLnBrk="1" hangingPunct="1"/>
            <a:r>
              <a:rPr lang="en-US" b="1" u="sng" dirty="0" err="1" smtClean="0"/>
              <a:t>LowPower</a:t>
            </a:r>
            <a:r>
              <a:rPr lang="en-US" b="1" u="sng" dirty="0" smtClean="0"/>
              <a:t> Engineering</a:t>
            </a:r>
            <a:r>
              <a:rPr lang="en-US" b="1" dirty="0" smtClean="0"/>
              <a:t>  </a:t>
            </a:r>
            <a:r>
              <a:rPr lang="en-US" sz="2400" b="1" dirty="0" smtClean="0"/>
              <a:t>aka</a:t>
            </a:r>
            <a:r>
              <a:rPr lang="en-US" b="1" dirty="0" smtClean="0"/>
              <a:t>  </a:t>
            </a:r>
            <a:r>
              <a:rPr lang="en-US" b="1" u="sng" dirty="0" smtClean="0"/>
              <a:t>Harris Hydro</a:t>
            </a:r>
          </a:p>
        </p:txBody>
      </p:sp>
      <p:sp>
        <p:nvSpPr>
          <p:cNvPr id="82948" name="Rectangle 3"/>
          <p:cNvSpPr>
            <a:spLocks noGrp="1" noChangeArrowheads="1"/>
          </p:cNvSpPr>
          <p:nvPr>
            <p:ph type="body" sz="half" idx="1"/>
          </p:nvPr>
        </p:nvSpPr>
        <p:spPr>
          <a:xfrm>
            <a:off x="2057400" y="2209800"/>
            <a:ext cx="4076700" cy="4648200"/>
          </a:xfrm>
        </p:spPr>
        <p:txBody>
          <a:bodyPr/>
          <a:lstStyle/>
          <a:p>
            <a:pPr eaLnBrk="1" hangingPunct="1">
              <a:lnSpc>
                <a:spcPct val="90000"/>
              </a:lnSpc>
            </a:pPr>
            <a:r>
              <a:rPr lang="en-US" sz="2000" dirty="0"/>
              <a:t>20-600 feet of head</a:t>
            </a:r>
          </a:p>
          <a:p>
            <a:pPr eaLnBrk="1" hangingPunct="1">
              <a:lnSpc>
                <a:spcPct val="90000"/>
              </a:lnSpc>
            </a:pPr>
            <a:r>
              <a:rPr lang="en-US" sz="2000" dirty="0"/>
              <a:t>2-250 GPM of flow </a:t>
            </a:r>
          </a:p>
          <a:p>
            <a:pPr eaLnBrk="1" hangingPunct="1">
              <a:lnSpc>
                <a:spcPct val="90000"/>
              </a:lnSpc>
              <a:buFont typeface="Wingdings" pitchFamily="2" charset="2"/>
              <a:buNone/>
            </a:pPr>
            <a:endParaRPr lang="en-US" sz="2000" dirty="0"/>
          </a:p>
          <a:p>
            <a:pPr eaLnBrk="1" hangingPunct="1">
              <a:lnSpc>
                <a:spcPct val="90000"/>
              </a:lnSpc>
            </a:pPr>
            <a:r>
              <a:rPr lang="en-US" sz="2000" b="1" dirty="0"/>
              <a:t>1 nozzle $1850</a:t>
            </a:r>
          </a:p>
          <a:p>
            <a:pPr eaLnBrk="1" hangingPunct="1">
              <a:lnSpc>
                <a:spcPct val="90000"/>
              </a:lnSpc>
            </a:pPr>
            <a:r>
              <a:rPr lang="en-US" sz="2000" b="1" dirty="0"/>
              <a:t>2 nozzle $1950</a:t>
            </a:r>
          </a:p>
          <a:p>
            <a:pPr eaLnBrk="1" hangingPunct="1">
              <a:lnSpc>
                <a:spcPct val="90000"/>
              </a:lnSpc>
            </a:pPr>
            <a:r>
              <a:rPr lang="en-US" sz="2000" b="1" dirty="0"/>
              <a:t>4 nozzle $2200</a:t>
            </a:r>
          </a:p>
          <a:p>
            <a:pPr eaLnBrk="1" hangingPunct="1">
              <a:lnSpc>
                <a:spcPct val="90000"/>
              </a:lnSpc>
              <a:buFont typeface="Wingdings" pitchFamily="2" charset="2"/>
              <a:buNone/>
            </a:pPr>
            <a:endParaRPr lang="en-US" sz="2000" b="1" dirty="0"/>
          </a:p>
          <a:p>
            <a:pPr algn="ctr" eaLnBrk="1" hangingPunct="1">
              <a:lnSpc>
                <a:spcPct val="90000"/>
              </a:lnSpc>
              <a:buFont typeface="Wingdings" pitchFamily="2" charset="2"/>
              <a:buNone/>
            </a:pPr>
            <a:r>
              <a:rPr lang="en-US" sz="2400" dirty="0"/>
              <a:t>707-986-7771</a:t>
            </a:r>
          </a:p>
          <a:p>
            <a:pPr algn="ctr" eaLnBrk="1" hangingPunct="1">
              <a:lnSpc>
                <a:spcPct val="90000"/>
              </a:lnSpc>
              <a:buFont typeface="Wingdings" pitchFamily="2" charset="2"/>
              <a:buNone/>
            </a:pPr>
            <a:r>
              <a:rPr lang="en-US" sz="2400" dirty="0"/>
              <a:t>denisl@wildblue.net</a:t>
            </a:r>
          </a:p>
        </p:txBody>
      </p:sp>
      <p:sp>
        <p:nvSpPr>
          <p:cNvPr id="2" name="Rectangle 1">
            <a:hlinkClick r:id="rId4"/>
          </p:cNvPr>
          <p:cNvSpPr/>
          <p:nvPr/>
        </p:nvSpPr>
        <p:spPr>
          <a:xfrm>
            <a:off x="2819400" y="5943600"/>
            <a:ext cx="2306978" cy="369332"/>
          </a:xfrm>
          <a:prstGeom prst="rect">
            <a:avLst/>
          </a:prstGeom>
        </p:spPr>
        <p:txBody>
          <a:bodyPr wrap="none">
            <a:spAutoFit/>
          </a:bodyPr>
          <a:lstStyle/>
          <a:p>
            <a:r>
              <a:rPr lang="en-US" dirty="0">
                <a:hlinkClick r:id="rId4"/>
              </a:rPr>
              <a:t>http://harrishydro.biz/</a:t>
            </a:r>
            <a:endParaRPr lang="en-US" dirty="0"/>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1676400"/>
            <a:ext cx="2667000"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3500" y="1704514"/>
            <a:ext cx="1905000" cy="202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911966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2667001" y="304800"/>
            <a:ext cx="6512511" cy="1143000"/>
          </a:xfrm>
        </p:spPr>
        <p:txBody>
          <a:bodyPr/>
          <a:lstStyle/>
          <a:p>
            <a:pPr eaLnBrk="1" hangingPunct="1"/>
            <a:r>
              <a:rPr lang="en-US" sz="4000" b="1" u="sng" dirty="0"/>
              <a:t>Energy Systems &amp; Design</a:t>
            </a:r>
          </a:p>
        </p:txBody>
      </p:sp>
      <p:sp>
        <p:nvSpPr>
          <p:cNvPr id="83971" name="Rectangle 3"/>
          <p:cNvSpPr>
            <a:spLocks noGrp="1" noChangeArrowheads="1"/>
          </p:cNvSpPr>
          <p:nvPr>
            <p:ph type="body" sz="half" idx="4294967295"/>
          </p:nvPr>
        </p:nvSpPr>
        <p:spPr>
          <a:xfrm>
            <a:off x="2133600" y="1752600"/>
            <a:ext cx="4076700" cy="4800600"/>
          </a:xfrm>
          <a:prstGeom prst="rect">
            <a:avLst/>
          </a:prstGeom>
        </p:spPr>
        <p:txBody>
          <a:bodyPr/>
          <a:lstStyle/>
          <a:p>
            <a:pPr eaLnBrk="1" hangingPunct="1">
              <a:lnSpc>
                <a:spcPct val="80000"/>
              </a:lnSpc>
            </a:pPr>
            <a:r>
              <a:rPr lang="en-US" sz="1800" b="1" dirty="0"/>
              <a:t>Stream Engine</a:t>
            </a:r>
            <a:r>
              <a:rPr lang="en-US" sz="1800" dirty="0"/>
              <a:t> </a:t>
            </a:r>
            <a:endParaRPr lang="en-US" sz="1600" dirty="0"/>
          </a:p>
          <a:p>
            <a:pPr eaLnBrk="1" hangingPunct="1">
              <a:lnSpc>
                <a:spcPct val="80000"/>
              </a:lnSpc>
            </a:pPr>
            <a:r>
              <a:rPr lang="en-US" sz="1600" dirty="0"/>
              <a:t>Heads from 6 to 300 feet.</a:t>
            </a:r>
          </a:p>
          <a:p>
            <a:pPr eaLnBrk="1" hangingPunct="1">
              <a:lnSpc>
                <a:spcPct val="80000"/>
              </a:lnSpc>
            </a:pPr>
            <a:endParaRPr lang="en-US" sz="1600" dirty="0"/>
          </a:p>
          <a:p>
            <a:pPr eaLnBrk="1" hangingPunct="1">
              <a:lnSpc>
                <a:spcPct val="80000"/>
              </a:lnSpc>
            </a:pPr>
            <a:endParaRPr lang="en-US" sz="1600" dirty="0"/>
          </a:p>
          <a:p>
            <a:pPr eaLnBrk="1" hangingPunct="1">
              <a:lnSpc>
                <a:spcPct val="80000"/>
              </a:lnSpc>
              <a:buFont typeface="Wingdings" pitchFamily="2" charset="2"/>
              <a:buNone/>
            </a:pPr>
            <a:endParaRPr lang="en-US" sz="1600" dirty="0"/>
          </a:p>
          <a:p>
            <a:pPr eaLnBrk="1" hangingPunct="1">
              <a:lnSpc>
                <a:spcPct val="80000"/>
              </a:lnSpc>
            </a:pPr>
            <a:endParaRPr lang="en-US" sz="1600" dirty="0"/>
          </a:p>
          <a:p>
            <a:pPr algn="ctr" eaLnBrk="1" hangingPunct="1">
              <a:lnSpc>
                <a:spcPct val="80000"/>
              </a:lnSpc>
              <a:buFont typeface="Wingdings" pitchFamily="2" charset="2"/>
              <a:buNone/>
            </a:pPr>
            <a:r>
              <a:rPr lang="en-US" sz="2400" dirty="0">
                <a:hlinkClick r:id="rId3"/>
              </a:rPr>
              <a:t>www.microhydropower.com</a:t>
            </a:r>
            <a:endParaRPr lang="en-US" sz="2400" dirty="0"/>
          </a:p>
          <a:p>
            <a:pPr algn="ctr" eaLnBrk="1" hangingPunct="1">
              <a:lnSpc>
                <a:spcPct val="80000"/>
              </a:lnSpc>
              <a:buFont typeface="Wingdings" pitchFamily="2" charset="2"/>
              <a:buNone/>
            </a:pPr>
            <a:endParaRPr lang="en-US" sz="2000" dirty="0"/>
          </a:p>
        </p:txBody>
      </p:sp>
      <p:sp>
        <p:nvSpPr>
          <p:cNvPr id="83972" name="Rectangle 4"/>
          <p:cNvSpPr>
            <a:spLocks noGrp="1" noChangeArrowheads="1"/>
          </p:cNvSpPr>
          <p:nvPr>
            <p:ph type="body" sz="half" idx="4294967295"/>
          </p:nvPr>
        </p:nvSpPr>
        <p:spPr>
          <a:xfrm>
            <a:off x="6179344" y="1770502"/>
            <a:ext cx="4038600" cy="4525963"/>
          </a:xfrm>
          <a:prstGeom prst="rect">
            <a:avLst/>
          </a:prstGeom>
        </p:spPr>
        <p:txBody>
          <a:bodyPr/>
          <a:lstStyle/>
          <a:p>
            <a:pPr eaLnBrk="1" hangingPunct="1">
              <a:lnSpc>
                <a:spcPct val="80000"/>
              </a:lnSpc>
              <a:buFont typeface="Wingdings" pitchFamily="2" charset="2"/>
              <a:buNone/>
            </a:pPr>
            <a:r>
              <a:rPr lang="en-US" sz="2000" dirty="0"/>
              <a:t>2 Nozzle Bronze         $2395</a:t>
            </a:r>
          </a:p>
          <a:p>
            <a:pPr eaLnBrk="1" hangingPunct="1">
              <a:lnSpc>
                <a:spcPct val="80000"/>
              </a:lnSpc>
              <a:buFont typeface="Wingdings" pitchFamily="2" charset="2"/>
              <a:buNone/>
            </a:pPr>
            <a:r>
              <a:rPr lang="en-US" sz="2000" dirty="0"/>
              <a:t>4 Nozzle Bronze         $2545</a:t>
            </a:r>
          </a:p>
          <a:p>
            <a:pPr eaLnBrk="1" hangingPunct="1">
              <a:lnSpc>
                <a:spcPct val="80000"/>
              </a:lnSpc>
              <a:buFont typeface="Wingdings" pitchFamily="2" charset="2"/>
              <a:buNone/>
            </a:pPr>
            <a:r>
              <a:rPr lang="en-US" sz="2000" dirty="0"/>
              <a:t>High Voltage Option   $200 </a:t>
            </a:r>
          </a:p>
          <a:p>
            <a:pPr eaLnBrk="1" hangingPunct="1">
              <a:lnSpc>
                <a:spcPct val="80000"/>
              </a:lnSpc>
              <a:buFont typeface="Wingdings" pitchFamily="2" charset="2"/>
              <a:buNone/>
            </a:pPr>
            <a:r>
              <a:rPr lang="en-US" sz="2000" dirty="0"/>
              <a:t>High Current Option   $100</a:t>
            </a:r>
            <a:endParaRPr lang="en-US" sz="1600" dirty="0"/>
          </a:p>
          <a:p>
            <a:pPr eaLnBrk="1" hangingPunct="1">
              <a:lnSpc>
                <a:spcPct val="80000"/>
              </a:lnSpc>
              <a:buFont typeface="Wingdings" pitchFamily="2" charset="2"/>
              <a:buNone/>
            </a:pPr>
            <a:endParaRPr lang="en-US" sz="2000"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7034" y="3657600"/>
            <a:ext cx="2515216" cy="1886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1" y="4719175"/>
            <a:ext cx="2199567" cy="1649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4114800"/>
            <a:ext cx="2381250" cy="238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337388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2667001" y="457200"/>
            <a:ext cx="6512511" cy="1143000"/>
          </a:xfrm>
        </p:spPr>
        <p:txBody>
          <a:bodyPr/>
          <a:lstStyle/>
          <a:p>
            <a:pPr eaLnBrk="1" hangingPunct="1"/>
            <a:r>
              <a:rPr lang="en-US" sz="4000" b="1" u="sng" dirty="0"/>
              <a:t>Energy Systems &amp; Design</a:t>
            </a:r>
          </a:p>
        </p:txBody>
      </p:sp>
      <p:sp>
        <p:nvSpPr>
          <p:cNvPr id="84995" name="Rectangle 3"/>
          <p:cNvSpPr>
            <a:spLocks noGrp="1" noChangeArrowheads="1"/>
          </p:cNvSpPr>
          <p:nvPr>
            <p:ph type="body" sz="half" idx="4294967295"/>
          </p:nvPr>
        </p:nvSpPr>
        <p:spPr>
          <a:xfrm>
            <a:off x="2133600" y="2438400"/>
            <a:ext cx="4076700" cy="4114800"/>
          </a:xfrm>
          <a:prstGeom prst="rect">
            <a:avLst/>
          </a:prstGeom>
        </p:spPr>
        <p:txBody>
          <a:bodyPr>
            <a:normAutofit fontScale="92500" lnSpcReduction="20000"/>
          </a:bodyPr>
          <a:lstStyle/>
          <a:p>
            <a:pPr eaLnBrk="1" hangingPunct="1">
              <a:lnSpc>
                <a:spcPct val="80000"/>
              </a:lnSpc>
            </a:pPr>
            <a:r>
              <a:rPr lang="en-US" sz="2000" b="1" dirty="0"/>
              <a:t>Low Head Propeller Turbine</a:t>
            </a:r>
          </a:p>
          <a:p>
            <a:pPr eaLnBrk="1" hangingPunct="1">
              <a:lnSpc>
                <a:spcPct val="80000"/>
              </a:lnSpc>
            </a:pPr>
            <a:r>
              <a:rPr lang="en-US" sz="1800" dirty="0"/>
              <a:t>heads of 2 feet up to 10 feet. </a:t>
            </a:r>
          </a:p>
          <a:p>
            <a:pPr eaLnBrk="1" hangingPunct="1">
              <a:lnSpc>
                <a:spcPct val="80000"/>
              </a:lnSpc>
            </a:pPr>
            <a:r>
              <a:rPr lang="en-US" sz="1800" dirty="0"/>
              <a:t>At the maximum head, the output is 1 kW. </a:t>
            </a:r>
          </a:p>
          <a:p>
            <a:pPr eaLnBrk="1" hangingPunct="1">
              <a:lnSpc>
                <a:spcPct val="80000"/>
              </a:lnSpc>
              <a:buFont typeface="Wingdings" pitchFamily="2" charset="2"/>
              <a:buNone/>
            </a:pPr>
            <a:endParaRPr lang="en-US" sz="2000" dirty="0"/>
          </a:p>
          <a:p>
            <a:pPr eaLnBrk="1" hangingPunct="1">
              <a:lnSpc>
                <a:spcPct val="80000"/>
              </a:lnSpc>
            </a:pPr>
            <a:endParaRPr lang="en-US" sz="1800" dirty="0"/>
          </a:p>
          <a:p>
            <a:pPr eaLnBrk="1" hangingPunct="1">
              <a:lnSpc>
                <a:spcPct val="80000"/>
              </a:lnSpc>
            </a:pPr>
            <a:endParaRPr lang="en-US" sz="1800" dirty="0"/>
          </a:p>
          <a:p>
            <a:pPr eaLnBrk="1" hangingPunct="1">
              <a:lnSpc>
                <a:spcPct val="80000"/>
              </a:lnSpc>
            </a:pPr>
            <a:endParaRPr lang="en-US" sz="1800" dirty="0"/>
          </a:p>
          <a:p>
            <a:pPr eaLnBrk="1" hangingPunct="1">
              <a:lnSpc>
                <a:spcPct val="80000"/>
              </a:lnSpc>
            </a:pPr>
            <a:endParaRPr lang="en-US" sz="1800" dirty="0"/>
          </a:p>
          <a:p>
            <a:pPr eaLnBrk="1" hangingPunct="1">
              <a:lnSpc>
                <a:spcPct val="80000"/>
              </a:lnSpc>
            </a:pPr>
            <a:endParaRPr lang="en-US" sz="1800" dirty="0"/>
          </a:p>
          <a:p>
            <a:pPr eaLnBrk="1" hangingPunct="1">
              <a:lnSpc>
                <a:spcPct val="80000"/>
              </a:lnSpc>
            </a:pPr>
            <a:endParaRPr lang="en-US" sz="1800" dirty="0"/>
          </a:p>
          <a:p>
            <a:pPr eaLnBrk="1" hangingPunct="1">
              <a:lnSpc>
                <a:spcPct val="80000"/>
              </a:lnSpc>
            </a:pPr>
            <a:endParaRPr lang="en-US" sz="1800" dirty="0"/>
          </a:p>
          <a:p>
            <a:pPr eaLnBrk="1" hangingPunct="1">
              <a:lnSpc>
                <a:spcPct val="80000"/>
              </a:lnSpc>
            </a:pPr>
            <a:endParaRPr lang="en-US" sz="1800" dirty="0"/>
          </a:p>
          <a:p>
            <a:pPr algn="ctr" eaLnBrk="1" hangingPunct="1">
              <a:lnSpc>
                <a:spcPct val="80000"/>
              </a:lnSpc>
              <a:buFont typeface="Wingdings" pitchFamily="2" charset="2"/>
              <a:buNone/>
            </a:pPr>
            <a:r>
              <a:rPr lang="en-US" sz="2000" b="1" dirty="0">
                <a:hlinkClick r:id="rId3"/>
              </a:rPr>
              <a:t>www.microhydropower.com</a:t>
            </a:r>
            <a:endParaRPr lang="en-US" sz="2000" b="1" dirty="0"/>
          </a:p>
          <a:p>
            <a:pPr algn="ctr" eaLnBrk="1" hangingPunct="1">
              <a:lnSpc>
                <a:spcPct val="80000"/>
              </a:lnSpc>
              <a:buFont typeface="Wingdings" pitchFamily="2" charset="2"/>
              <a:buNone/>
            </a:pPr>
            <a:endParaRPr lang="en-US" sz="2000" b="1" dirty="0"/>
          </a:p>
        </p:txBody>
      </p:sp>
      <p:sp>
        <p:nvSpPr>
          <p:cNvPr id="84996" name="Rectangle 4"/>
          <p:cNvSpPr>
            <a:spLocks noGrp="1" noChangeArrowheads="1"/>
          </p:cNvSpPr>
          <p:nvPr>
            <p:ph type="body" sz="half" idx="4294967295"/>
          </p:nvPr>
        </p:nvSpPr>
        <p:spPr>
          <a:xfrm>
            <a:off x="6172200" y="2438400"/>
            <a:ext cx="4038600" cy="3429000"/>
          </a:xfrm>
          <a:prstGeom prst="rect">
            <a:avLst/>
          </a:prstGeom>
        </p:spPr>
        <p:txBody>
          <a:bodyPr/>
          <a:lstStyle/>
          <a:p>
            <a:pPr eaLnBrk="1" hangingPunct="1">
              <a:lnSpc>
                <a:spcPct val="80000"/>
              </a:lnSpc>
            </a:pPr>
            <a:r>
              <a:rPr lang="en-US" sz="2000" b="1"/>
              <a:t>Water Baby</a:t>
            </a:r>
            <a:r>
              <a:rPr lang="en-US" sz="2000"/>
              <a:t> </a:t>
            </a:r>
          </a:p>
          <a:p>
            <a:pPr eaLnBrk="1" hangingPunct="1">
              <a:lnSpc>
                <a:spcPct val="80000"/>
              </a:lnSpc>
            </a:pPr>
            <a:r>
              <a:rPr lang="en-US" sz="1800"/>
              <a:t>Operates much the same as the Stream Engine but requires very little water </a:t>
            </a:r>
            <a:r>
              <a:rPr lang="en-US" sz="1800" b="1"/>
              <a:t>(pelton wheel)</a:t>
            </a:r>
            <a:endParaRPr lang="en-US" sz="1800"/>
          </a:p>
          <a:p>
            <a:pPr eaLnBrk="1" hangingPunct="1">
              <a:lnSpc>
                <a:spcPct val="80000"/>
              </a:lnSpc>
            </a:pPr>
            <a:r>
              <a:rPr lang="en-US" sz="1800"/>
              <a:t>Will operate on as little as 3 gpm but requires at least 100 feet of head.</a:t>
            </a:r>
            <a:r>
              <a:rPr lang="en-US" sz="1000"/>
              <a:t> </a:t>
            </a:r>
          </a:p>
          <a:p>
            <a:pPr eaLnBrk="1" hangingPunct="1">
              <a:lnSpc>
                <a:spcPct val="80000"/>
              </a:lnSpc>
            </a:pPr>
            <a:endParaRPr lang="en-US" sz="1600"/>
          </a:p>
        </p:txBody>
      </p:sp>
      <p:pic>
        <p:nvPicPr>
          <p:cNvPr id="84998" name="Picture 6" descr="2a"/>
          <p:cNvPicPr>
            <a:picLocks noChangeAspect="1" noChangeArrowheads="1"/>
          </p:cNvPicPr>
          <p:nvPr/>
        </p:nvPicPr>
        <p:blipFill>
          <a:blip r:embed="rId4" cstate="print"/>
          <a:srcRect/>
          <a:stretch>
            <a:fillRect/>
          </a:stretch>
        </p:blipFill>
        <p:spPr bwMode="auto">
          <a:xfrm>
            <a:off x="4646141" y="3818238"/>
            <a:ext cx="973138" cy="1739900"/>
          </a:xfrm>
          <a:prstGeom prst="rect">
            <a:avLst/>
          </a:prstGeom>
          <a:noFill/>
          <a:ln w="9525">
            <a:noFill/>
            <a:miter lim="800000"/>
            <a:headEnd/>
            <a:tailEnd/>
          </a:ln>
        </p:spPr>
      </p:pic>
      <p:graphicFrame>
        <p:nvGraphicFramePr>
          <p:cNvPr id="61448" name="Group 8"/>
          <p:cNvGraphicFramePr>
            <a:graphicFrameLocks noGrp="1"/>
          </p:cNvGraphicFramePr>
          <p:nvPr>
            <p:extLst/>
          </p:nvPr>
        </p:nvGraphicFramePr>
        <p:xfrm>
          <a:off x="6705600" y="4419600"/>
          <a:ext cx="3733800" cy="1554480"/>
        </p:xfrm>
        <a:graphic>
          <a:graphicData uri="http://schemas.openxmlformats.org/drawingml/2006/table">
            <a:tbl>
              <a:tblPr/>
              <a:tblGrid>
                <a:gridCol w="2819400"/>
                <a:gridCol w="914400"/>
              </a:tblGrid>
              <a:tr h="330200">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400" b="0" i="0" u="none" strike="noStrike" cap="none" normalizeH="0" baseline="0" dirty="0" smtClean="0">
                          <a:ln>
                            <a:noFill/>
                          </a:ln>
                          <a:solidFill>
                            <a:schemeClr val="tx1"/>
                          </a:solidFill>
                          <a:effectLst/>
                          <a:latin typeface="Arial" charset="0"/>
                          <a:cs typeface="Times New Roman" pitchFamily="18" charset="0"/>
                        </a:rPr>
                        <a:t>Baby Generator, 1 Nozzle</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400" b="0" i="0" u="none" strike="noStrike" cap="none" normalizeH="0" baseline="0" dirty="0" smtClean="0">
                          <a:ln>
                            <a:noFill/>
                          </a:ln>
                          <a:solidFill>
                            <a:schemeClr val="tx1"/>
                          </a:solidFill>
                          <a:effectLst/>
                          <a:latin typeface="Arial" charset="0"/>
                          <a:cs typeface="Times New Roman" pitchFamily="18" charset="0"/>
                        </a:rPr>
                        <a:t>(12/24 volt) </a:t>
                      </a:r>
                      <a:endParaRPr kumimoji="0" lang="en-US" sz="2800" b="0" i="0" u="none" strike="noStrike" cap="none" normalizeH="0" baseline="0" dirty="0" smtClean="0">
                        <a:ln>
                          <a:noFill/>
                        </a:ln>
                        <a:solidFill>
                          <a:schemeClr val="tx1"/>
                        </a:solidFill>
                        <a:effectLst/>
                        <a:latin typeface="Arial" charset="0"/>
                      </a:endParaRPr>
                    </a:p>
                  </a:txBody>
                  <a:tcPr anchor="ctr"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endParaRPr kumimoji="0" lang="en-US" sz="2800" b="1" i="0" u="none" strike="noStrike" cap="none" normalizeH="0" baseline="0" dirty="0" smtClean="0">
                        <a:ln>
                          <a:noFill/>
                        </a:ln>
                        <a:solidFill>
                          <a:schemeClr val="tx1"/>
                        </a:solidFill>
                        <a:effectLst/>
                        <a:latin typeface="Arial" charset="0"/>
                      </a:endParaRPr>
                    </a:p>
                  </a:txBody>
                  <a:tcPr anchor="ctr" horzOverflow="overflow">
                    <a:lnL>
                      <a:noFill/>
                    </a:lnL>
                    <a:lnR cap="flat">
                      <a:noFill/>
                    </a:lnR>
                    <a:lnT cap="flat">
                      <a:noFill/>
                    </a:lnT>
                    <a:lnB>
                      <a:noFill/>
                    </a:lnB>
                    <a:lnTlToBr>
                      <a:noFill/>
                    </a:lnTlToBr>
                    <a:lnBlToTr>
                      <a:noFill/>
                    </a:lnBlToTr>
                    <a:noFill/>
                  </a:tcPr>
                </a:tc>
              </a:tr>
              <a:tr h="287338">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400" b="0" i="0" u="none" strike="noStrike" cap="none" normalizeH="0" baseline="0" smtClean="0">
                          <a:ln>
                            <a:noFill/>
                          </a:ln>
                          <a:solidFill>
                            <a:schemeClr val="tx1"/>
                          </a:solidFill>
                          <a:effectLst/>
                          <a:latin typeface="Arial" charset="0"/>
                          <a:cs typeface="Times New Roman" pitchFamily="18" charset="0"/>
                        </a:rPr>
                        <a:t>Extra Nozzles (installed)</a:t>
                      </a:r>
                      <a:endParaRPr kumimoji="0" lang="en-US" sz="2800" b="0" i="0" u="none" strike="noStrike" cap="none" normalizeH="0" baseline="0" smtClean="0">
                        <a:ln>
                          <a:noFill/>
                        </a:ln>
                        <a:solidFill>
                          <a:schemeClr val="tx1"/>
                        </a:solidFill>
                        <a:effectLst/>
                        <a:latin typeface="Arial" charset="0"/>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endParaRPr kumimoji="0" lang="en-US" sz="2800" b="0" i="0" u="none" strike="noStrike" cap="none" normalizeH="0" baseline="0" dirty="0" smtClean="0">
                        <a:ln>
                          <a:noFill/>
                        </a:ln>
                        <a:solidFill>
                          <a:schemeClr val="tx1"/>
                        </a:solidFill>
                        <a:effectLst/>
                        <a:latin typeface="Arial" charset="0"/>
                      </a:endParaRPr>
                    </a:p>
                  </a:txBody>
                  <a:tcPr anchor="ctr" horzOverflow="overflow">
                    <a:lnL>
                      <a:noFill/>
                    </a:lnL>
                    <a:lnR cap="flat">
                      <a:noFill/>
                    </a:lnR>
                    <a:lnT>
                      <a:noFill/>
                    </a:lnT>
                    <a:lnB>
                      <a:noFill/>
                    </a:lnB>
                    <a:lnTlToBr>
                      <a:noFill/>
                    </a:lnTlToBr>
                    <a:lnBlToTr>
                      <a:noFill/>
                    </a:lnBlToTr>
                    <a:noFill/>
                  </a:tcPr>
                </a:tc>
              </a:tr>
              <a:tr h="171450">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400" b="0" i="0" u="none" strike="noStrike" cap="none" normalizeH="0" baseline="0" dirty="0" smtClean="0">
                          <a:ln>
                            <a:noFill/>
                          </a:ln>
                          <a:solidFill>
                            <a:schemeClr val="tx1"/>
                          </a:solidFill>
                          <a:effectLst/>
                          <a:latin typeface="Arial" charset="0"/>
                          <a:cs typeface="Times New Roman" pitchFamily="18" charset="0"/>
                        </a:rPr>
                        <a:t>High Voltage (48/120 volt)</a:t>
                      </a:r>
                      <a:endParaRPr kumimoji="0" lang="en-US" sz="2800" b="0" i="0" u="none" strike="noStrike" cap="none" normalizeH="0" baseline="0" dirty="0" smtClean="0">
                        <a:ln>
                          <a:noFill/>
                        </a:ln>
                        <a:solidFill>
                          <a:schemeClr val="tx1"/>
                        </a:solidFill>
                        <a:effectLst/>
                        <a:latin typeface="Arial" charset="0"/>
                      </a:endParaRPr>
                    </a:p>
                  </a:txBody>
                  <a:tcPr anchor="ctr"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endParaRPr kumimoji="0" lang="en-US" sz="2800" b="0" i="0" u="none" strike="noStrike" cap="none" normalizeH="0" baseline="0" dirty="0" smtClean="0">
                        <a:ln>
                          <a:noFill/>
                        </a:ln>
                        <a:solidFill>
                          <a:schemeClr val="tx1"/>
                        </a:solidFill>
                        <a:effectLst/>
                        <a:latin typeface="Arial" charset="0"/>
                      </a:endParaRPr>
                    </a:p>
                  </a:txBody>
                  <a:tcPr anchor="ctr" horzOverflow="overflow">
                    <a:lnL>
                      <a:noFill/>
                    </a:lnL>
                    <a:lnR cap="flat">
                      <a:noFill/>
                    </a:lnR>
                    <a:lnT>
                      <a:noFill/>
                    </a:lnT>
                    <a:lnB cap="flat">
                      <a:noFill/>
                    </a:lnB>
                    <a:lnTlToBr>
                      <a:noFill/>
                    </a:lnTlToBr>
                    <a:lnBlToTr>
                      <a:noFill/>
                    </a:lnBlToTr>
                    <a:noFill/>
                  </a:tcPr>
                </a:tc>
              </a:tr>
            </a:tbl>
          </a:graphicData>
        </a:graphic>
      </p:graphicFrame>
      <p:graphicFrame>
        <p:nvGraphicFramePr>
          <p:cNvPr id="61459" name="Group 19"/>
          <p:cNvGraphicFramePr>
            <a:graphicFrameLocks noGrp="1"/>
          </p:cNvGraphicFramePr>
          <p:nvPr>
            <p:extLst>
              <p:ext uri="{D42A27DB-BD31-4B8C-83A1-F6EECF244321}">
                <p14:modId xmlns:p14="http://schemas.microsoft.com/office/powerpoint/2010/main" val="2553735127"/>
              </p:ext>
            </p:extLst>
          </p:nvPr>
        </p:nvGraphicFramePr>
        <p:xfrm>
          <a:off x="1828800" y="4648200"/>
          <a:ext cx="3276600" cy="1767840"/>
        </p:xfrm>
        <a:graphic>
          <a:graphicData uri="http://schemas.openxmlformats.org/drawingml/2006/table">
            <a:tbl>
              <a:tblPr/>
              <a:tblGrid>
                <a:gridCol w="2178050"/>
                <a:gridCol w="1098550"/>
              </a:tblGrid>
              <a:tr h="274638">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400" b="0" i="0" u="none" strike="noStrike" cap="none" normalizeH="0" baseline="0" dirty="0" smtClean="0">
                          <a:ln>
                            <a:noFill/>
                          </a:ln>
                          <a:solidFill>
                            <a:schemeClr val="tx1"/>
                          </a:solidFill>
                          <a:effectLst/>
                          <a:latin typeface="Arial" charset="0"/>
                          <a:cs typeface="Times New Roman" pitchFamily="18" charset="0"/>
                        </a:rPr>
                        <a:t>LH1000 with Draft Tube</a:t>
                      </a:r>
                      <a:endParaRPr kumimoji="0" lang="en-US" sz="2800" b="0" i="0" u="none" strike="noStrike" cap="none" normalizeH="0" baseline="0" dirty="0" smtClean="0">
                        <a:ln>
                          <a:noFill/>
                        </a:ln>
                        <a:solidFill>
                          <a:schemeClr val="tx1"/>
                        </a:solidFill>
                        <a:effectLst/>
                        <a:latin typeface="Arial" charset="0"/>
                      </a:endParaRPr>
                    </a:p>
                  </a:txBody>
                  <a:tcPr anchor="ctr"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endParaRPr kumimoji="0" lang="en-US" sz="2800" b="0" i="0" u="none" strike="noStrike" cap="none" normalizeH="0" baseline="0" dirty="0" smtClean="0">
                        <a:ln>
                          <a:noFill/>
                        </a:ln>
                        <a:solidFill>
                          <a:schemeClr val="tx1"/>
                        </a:solidFill>
                        <a:effectLst/>
                        <a:latin typeface="Arial" charset="0"/>
                      </a:endParaRPr>
                    </a:p>
                  </a:txBody>
                  <a:tcPr anchor="ctr" horzOverflow="overflow">
                    <a:lnL>
                      <a:noFill/>
                    </a:lnL>
                    <a:lnR cap="flat">
                      <a:noFill/>
                    </a:lnR>
                    <a:lnT cap="flat">
                      <a:noFill/>
                    </a:lnT>
                    <a:lnB>
                      <a:noFill/>
                    </a:lnB>
                    <a:lnTlToBr>
                      <a:noFill/>
                    </a:lnTlToBr>
                    <a:lnBlToTr>
                      <a:noFill/>
                    </a:lnBlToTr>
                    <a:noFill/>
                  </a:tcPr>
                </a:tc>
              </a:tr>
              <a:tr h="171450">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400" b="0" i="0" u="none" strike="noStrike" cap="none" normalizeH="0" baseline="0" smtClean="0">
                          <a:ln>
                            <a:noFill/>
                          </a:ln>
                          <a:solidFill>
                            <a:schemeClr val="tx1"/>
                          </a:solidFill>
                          <a:effectLst/>
                          <a:latin typeface="Arial" charset="0"/>
                          <a:cs typeface="Times New Roman" pitchFamily="18" charset="0"/>
                        </a:rPr>
                        <a:t>High Voltage Option</a:t>
                      </a:r>
                      <a:endParaRPr kumimoji="0" lang="en-US" sz="2800" b="0" i="0" u="none" strike="noStrike" cap="none" normalizeH="0" baseline="0" smtClean="0">
                        <a:ln>
                          <a:noFill/>
                        </a:ln>
                        <a:solidFill>
                          <a:schemeClr val="tx1"/>
                        </a:solidFill>
                        <a:effectLst/>
                        <a:latin typeface="Arial" charset="0"/>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endParaRPr kumimoji="0" lang="en-US" sz="2800" b="1" i="0" u="none" strike="noStrike" cap="none" normalizeH="0" baseline="0" dirty="0" smtClean="0">
                        <a:ln>
                          <a:noFill/>
                        </a:ln>
                        <a:solidFill>
                          <a:schemeClr val="tx1"/>
                        </a:solidFill>
                        <a:effectLst/>
                        <a:latin typeface="Arial" charset="0"/>
                      </a:endParaRPr>
                    </a:p>
                  </a:txBody>
                  <a:tcPr anchor="ctr" horzOverflow="overflow">
                    <a:lnL>
                      <a:noFill/>
                    </a:lnL>
                    <a:lnR cap="flat">
                      <a:noFill/>
                    </a:lnR>
                    <a:lnT>
                      <a:noFill/>
                    </a:lnT>
                    <a:lnB>
                      <a:noFill/>
                    </a:lnB>
                    <a:lnTlToBr>
                      <a:noFill/>
                    </a:lnTlToBr>
                    <a:lnBlToTr>
                      <a:noFill/>
                    </a:lnBlToTr>
                    <a:noFill/>
                  </a:tcPr>
                </a:tc>
              </a:tr>
              <a:tr h="171450">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400" b="0" i="0" u="none" strike="noStrike" cap="none" normalizeH="0" baseline="0" dirty="0" smtClean="0">
                          <a:ln>
                            <a:noFill/>
                          </a:ln>
                          <a:solidFill>
                            <a:schemeClr val="tx1"/>
                          </a:solidFill>
                          <a:effectLst/>
                          <a:latin typeface="Arial" charset="0"/>
                          <a:cs typeface="Times New Roman" pitchFamily="18" charset="0"/>
                        </a:rPr>
                        <a:t>High Current Option</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endParaRPr kumimoji="0" lang="en-US" sz="2800" b="0" i="0" u="none" strike="noStrike" cap="none" normalizeH="0" baseline="0" dirty="0" smtClean="0">
                        <a:ln>
                          <a:noFill/>
                        </a:ln>
                        <a:solidFill>
                          <a:schemeClr val="tx1"/>
                        </a:solidFill>
                        <a:effectLst/>
                        <a:latin typeface="Arial" charset="0"/>
                      </a:endParaRPr>
                    </a:p>
                  </a:txBody>
                  <a:tcPr anchor="ctr"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endParaRPr kumimoji="0" lang="en-US" sz="2800" b="1" i="0" u="none" strike="noStrike" cap="none" normalizeH="0" baseline="0" dirty="0" smtClean="0">
                        <a:ln>
                          <a:noFill/>
                        </a:ln>
                        <a:solidFill>
                          <a:schemeClr val="tx1"/>
                        </a:solidFill>
                        <a:effectLst/>
                        <a:latin typeface="Arial" charset="0"/>
                      </a:endParaRPr>
                    </a:p>
                  </a:txBody>
                  <a:tcPr anchor="ctr" horzOverflow="overflow">
                    <a:lnL>
                      <a:noFill/>
                    </a:lnL>
                    <a:lnR cap="flat">
                      <a:noFill/>
                    </a:lnR>
                    <a:lnT>
                      <a:noFill/>
                    </a:lnT>
                    <a:lnB cap="flat">
                      <a:noFill/>
                    </a:lnB>
                    <a:lnTlToBr>
                      <a:noFill/>
                    </a:lnTlToBr>
                    <a:lnBlToTr>
                      <a:noFill/>
                    </a:lnBlToTr>
                    <a:noFill/>
                  </a:tcPr>
                </a:tc>
              </a:tr>
            </a:tbl>
          </a:graphicData>
        </a:graphic>
      </p:graphicFrame>
    </p:spTree>
    <p:extLst>
      <p:ext uri="{BB962C8B-B14F-4D97-AF65-F5344CB8AC3E}">
        <p14:creationId xmlns:p14="http://schemas.microsoft.com/office/powerpoint/2010/main" val="415894064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2514601" y="457200"/>
            <a:ext cx="6512511" cy="1143000"/>
          </a:xfrm>
        </p:spPr>
        <p:txBody>
          <a:bodyPr/>
          <a:lstStyle/>
          <a:p>
            <a:pPr eaLnBrk="1" hangingPunct="1"/>
            <a:r>
              <a:rPr lang="en-US" sz="4000" b="1" u="sng" dirty="0"/>
              <a:t>Hydro Induction Power</a:t>
            </a:r>
          </a:p>
        </p:txBody>
      </p:sp>
      <p:sp>
        <p:nvSpPr>
          <p:cNvPr id="86019" name="Rectangle 3"/>
          <p:cNvSpPr>
            <a:spLocks noGrp="1" noChangeArrowheads="1"/>
          </p:cNvSpPr>
          <p:nvPr>
            <p:ph type="body" sz="half" idx="4294967295"/>
          </p:nvPr>
        </p:nvSpPr>
        <p:spPr>
          <a:xfrm>
            <a:off x="1981200" y="1981200"/>
            <a:ext cx="4076700" cy="3886200"/>
          </a:xfrm>
          <a:prstGeom prst="rect">
            <a:avLst/>
          </a:prstGeom>
        </p:spPr>
        <p:txBody>
          <a:bodyPr/>
          <a:lstStyle/>
          <a:p>
            <a:pPr eaLnBrk="1" hangingPunct="1">
              <a:lnSpc>
                <a:spcPct val="90000"/>
              </a:lnSpc>
            </a:pPr>
            <a:r>
              <a:rPr lang="en-US" sz="2000" dirty="0"/>
              <a:t>Good for</a:t>
            </a:r>
            <a:r>
              <a:rPr lang="en-US" sz="2000" i="1" dirty="0"/>
              <a:t> </a:t>
            </a:r>
            <a:r>
              <a:rPr lang="en-US" sz="2000" dirty="0"/>
              <a:t>long wire runs, 60' - 500' head, 10 - 600 </a:t>
            </a:r>
            <a:r>
              <a:rPr lang="en-US" sz="2000" dirty="0" err="1"/>
              <a:t>gpm</a:t>
            </a:r>
            <a:r>
              <a:rPr lang="en-US" sz="2000" dirty="0"/>
              <a:t> </a:t>
            </a:r>
          </a:p>
          <a:p>
            <a:pPr eaLnBrk="1" hangingPunct="1">
              <a:lnSpc>
                <a:spcPct val="90000"/>
              </a:lnSpc>
            </a:pPr>
            <a:r>
              <a:rPr lang="en-US" sz="1800" dirty="0"/>
              <a:t>The units produce 3-Phase 120V, 240V, or 480V 'wild' (unregulated) AC, which is then stepped down to battery voltage. </a:t>
            </a:r>
          </a:p>
          <a:p>
            <a:pPr eaLnBrk="1" hangingPunct="1">
              <a:lnSpc>
                <a:spcPct val="90000"/>
              </a:lnSpc>
            </a:pPr>
            <a:r>
              <a:rPr lang="en-US" sz="1800" dirty="0"/>
              <a:t>The heavy-duty brushless alternator is housed on the Harris Housing</a:t>
            </a:r>
          </a:p>
          <a:p>
            <a:pPr eaLnBrk="1" hangingPunct="1">
              <a:lnSpc>
                <a:spcPct val="90000"/>
              </a:lnSpc>
              <a:buFont typeface="Wingdings" pitchFamily="2" charset="2"/>
              <a:buNone/>
            </a:pPr>
            <a:endParaRPr lang="en-US" sz="2400" dirty="0"/>
          </a:p>
          <a:p>
            <a:pPr algn="ctr" eaLnBrk="1" hangingPunct="1">
              <a:lnSpc>
                <a:spcPct val="90000"/>
              </a:lnSpc>
              <a:buFont typeface="Wingdings" pitchFamily="2" charset="2"/>
              <a:buNone/>
            </a:pPr>
            <a:r>
              <a:rPr lang="en-US" sz="2000" dirty="0">
                <a:hlinkClick r:id="rId3"/>
              </a:rPr>
              <a:t>www.hipowerhydro.com</a:t>
            </a:r>
            <a:endParaRPr lang="en-US" sz="2000" dirty="0"/>
          </a:p>
          <a:p>
            <a:pPr algn="ctr" eaLnBrk="1" hangingPunct="1">
              <a:lnSpc>
                <a:spcPct val="90000"/>
              </a:lnSpc>
              <a:buFont typeface="Wingdings" pitchFamily="2" charset="2"/>
              <a:buNone/>
            </a:pPr>
            <a:endParaRPr lang="en-US" sz="2000" dirty="0"/>
          </a:p>
        </p:txBody>
      </p:sp>
      <p:pic>
        <p:nvPicPr>
          <p:cNvPr id="86020" name="Picture 4" descr="Hydro%20picture%20copy"/>
          <p:cNvPicPr>
            <a:picLocks noChangeAspect="1" noChangeArrowheads="1"/>
          </p:cNvPicPr>
          <p:nvPr/>
        </p:nvPicPr>
        <p:blipFill>
          <a:blip r:embed="rId4" cstate="print"/>
          <a:srcRect/>
          <a:stretch>
            <a:fillRect/>
          </a:stretch>
        </p:blipFill>
        <p:spPr bwMode="auto">
          <a:xfrm>
            <a:off x="8458201" y="4800601"/>
            <a:ext cx="1971675" cy="1884363"/>
          </a:xfrm>
          <a:prstGeom prst="rect">
            <a:avLst/>
          </a:prstGeom>
          <a:noFill/>
          <a:ln w="9525">
            <a:noFill/>
            <a:miter lim="800000"/>
            <a:headEnd/>
            <a:tailEnd/>
          </a:ln>
        </p:spPr>
      </p:pic>
      <p:sp>
        <p:nvSpPr>
          <p:cNvPr id="86021" name="Rectangle 5"/>
          <p:cNvSpPr>
            <a:spLocks noGrp="1" noChangeArrowheads="1"/>
          </p:cNvSpPr>
          <p:nvPr>
            <p:ph type="body" sz="half" idx="4294967295"/>
          </p:nvPr>
        </p:nvSpPr>
        <p:spPr>
          <a:xfrm>
            <a:off x="6172200" y="1981201"/>
            <a:ext cx="4038600" cy="2568575"/>
          </a:xfrm>
          <a:prstGeom prst="rect">
            <a:avLst/>
          </a:prstGeom>
        </p:spPr>
        <p:txBody>
          <a:bodyPr/>
          <a:lstStyle/>
          <a:p>
            <a:pPr eaLnBrk="1" hangingPunct="1"/>
            <a:r>
              <a:rPr lang="en-US" sz="1800"/>
              <a:t>HV 600 with 2 Nozzles   </a:t>
            </a:r>
            <a:r>
              <a:rPr lang="en-US" sz="1800" b="1"/>
              <a:t>$2500</a:t>
            </a:r>
          </a:p>
          <a:p>
            <a:pPr eaLnBrk="1" hangingPunct="1"/>
            <a:r>
              <a:rPr lang="en-US" sz="1800"/>
              <a:t>HV 600 with 4 Nozzles   </a:t>
            </a:r>
            <a:r>
              <a:rPr lang="en-US" sz="1800" b="1"/>
              <a:t>$2600</a:t>
            </a:r>
          </a:p>
          <a:p>
            <a:pPr eaLnBrk="1" hangingPunct="1"/>
            <a:r>
              <a:rPr lang="en-US" sz="1800"/>
              <a:t>HV 1200 with 4 Nozzles </a:t>
            </a:r>
            <a:r>
              <a:rPr lang="en-US" sz="1800" b="1"/>
              <a:t>$3000</a:t>
            </a:r>
          </a:p>
          <a:p>
            <a:pPr eaLnBrk="1" hangingPunct="1"/>
            <a:r>
              <a:rPr lang="en-US" sz="1800"/>
              <a:t>HV 1800 with 4 Nozzles </a:t>
            </a:r>
            <a:r>
              <a:rPr lang="en-US" sz="1800" b="1"/>
              <a:t>$3500</a:t>
            </a:r>
          </a:p>
          <a:p>
            <a:pPr eaLnBrk="1" hangingPunct="1"/>
            <a:r>
              <a:rPr lang="en-US" sz="1800"/>
              <a:t>HV 3600 with 4 Nozzles </a:t>
            </a:r>
            <a:r>
              <a:rPr lang="en-US" sz="1800" b="1"/>
              <a:t>$5000</a:t>
            </a:r>
          </a:p>
          <a:p>
            <a:pPr eaLnBrk="1" hangingPunct="1"/>
            <a:r>
              <a:rPr lang="en-US" sz="1800"/>
              <a:t>Turgo option                   </a:t>
            </a:r>
            <a:r>
              <a:rPr lang="en-US" sz="1800" b="1"/>
              <a:t>$600</a:t>
            </a:r>
          </a:p>
        </p:txBody>
      </p:sp>
      <p:pic>
        <p:nvPicPr>
          <p:cNvPr id="29698" name="Picture 2" descr="http://www.hipowerhydro.com/image/Hydroturgogeo93pg3p8.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2635" y="4549776"/>
            <a:ext cx="2135103" cy="2071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42759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2763545" y="152400"/>
            <a:ext cx="6512511" cy="1143000"/>
          </a:xfrm>
        </p:spPr>
        <p:txBody>
          <a:bodyPr/>
          <a:lstStyle/>
          <a:p>
            <a:pPr eaLnBrk="1" hangingPunct="1"/>
            <a:r>
              <a:rPr lang="en-US" sz="4000" b="1" u="sng" dirty="0"/>
              <a:t>Hydro Induction Power</a:t>
            </a:r>
          </a:p>
        </p:txBody>
      </p:sp>
      <p:sp>
        <p:nvSpPr>
          <p:cNvPr id="87043" name="Rectangle 3"/>
          <p:cNvSpPr>
            <a:spLocks noGrp="1" noChangeArrowheads="1"/>
          </p:cNvSpPr>
          <p:nvPr>
            <p:ph type="body" sz="half" idx="4294967295"/>
          </p:nvPr>
        </p:nvSpPr>
        <p:spPr>
          <a:xfrm>
            <a:off x="1981200" y="1600200"/>
            <a:ext cx="4076700" cy="4114800"/>
          </a:xfrm>
          <a:prstGeom prst="rect">
            <a:avLst/>
          </a:prstGeom>
        </p:spPr>
        <p:txBody>
          <a:bodyPr>
            <a:normAutofit fontScale="77500" lnSpcReduction="20000"/>
          </a:bodyPr>
          <a:lstStyle/>
          <a:p>
            <a:pPr eaLnBrk="1" hangingPunct="1">
              <a:lnSpc>
                <a:spcPct val="90000"/>
              </a:lnSpc>
            </a:pPr>
            <a:r>
              <a:rPr lang="en-US" sz="2100" dirty="0"/>
              <a:t>Now offer a new </a:t>
            </a:r>
            <a:r>
              <a:rPr lang="en-US" sz="2100" b="1" dirty="0"/>
              <a:t>LOW VOLTAGE</a:t>
            </a:r>
            <a:r>
              <a:rPr lang="en-US" sz="2100" dirty="0"/>
              <a:t> (12V/24V), brushless unit (48V coming in 2006). </a:t>
            </a:r>
          </a:p>
          <a:p>
            <a:pPr eaLnBrk="1" hangingPunct="1">
              <a:lnSpc>
                <a:spcPct val="90000"/>
              </a:lnSpc>
            </a:pPr>
            <a:r>
              <a:rPr lang="en-US" sz="2100" dirty="0"/>
              <a:t>It can generate either 12V or 24V with pressures from 20psi to 150psi (46' - 400'). Above this pressure, it will generate 48V. </a:t>
            </a:r>
          </a:p>
          <a:p>
            <a:pPr eaLnBrk="1" hangingPunct="1">
              <a:lnSpc>
                <a:spcPct val="90000"/>
              </a:lnSpc>
            </a:pPr>
            <a:endParaRPr lang="en-US" sz="1800" i="1" dirty="0"/>
          </a:p>
          <a:p>
            <a:pPr eaLnBrk="1" hangingPunct="1">
              <a:lnSpc>
                <a:spcPct val="90000"/>
              </a:lnSpc>
              <a:buFont typeface="Wingdings" pitchFamily="2" charset="2"/>
              <a:buNone/>
            </a:pPr>
            <a:endParaRPr lang="en-US" sz="1800" i="1" dirty="0"/>
          </a:p>
          <a:p>
            <a:pPr eaLnBrk="1" hangingPunct="1">
              <a:lnSpc>
                <a:spcPct val="90000"/>
              </a:lnSpc>
            </a:pPr>
            <a:endParaRPr lang="en-US" sz="1800" dirty="0"/>
          </a:p>
          <a:p>
            <a:pPr eaLnBrk="1" hangingPunct="1">
              <a:lnSpc>
                <a:spcPct val="90000"/>
              </a:lnSpc>
            </a:pPr>
            <a:endParaRPr lang="en-US" sz="1800" dirty="0"/>
          </a:p>
          <a:p>
            <a:pPr eaLnBrk="1" hangingPunct="1">
              <a:lnSpc>
                <a:spcPct val="90000"/>
              </a:lnSpc>
            </a:pPr>
            <a:endParaRPr lang="en-US" sz="1800" dirty="0"/>
          </a:p>
          <a:p>
            <a:pPr eaLnBrk="1" hangingPunct="1">
              <a:lnSpc>
                <a:spcPct val="90000"/>
              </a:lnSpc>
            </a:pPr>
            <a:endParaRPr lang="en-US" sz="1800" dirty="0"/>
          </a:p>
          <a:p>
            <a:pPr eaLnBrk="1" hangingPunct="1">
              <a:lnSpc>
                <a:spcPct val="90000"/>
              </a:lnSpc>
            </a:pPr>
            <a:endParaRPr lang="en-US" sz="1800" dirty="0"/>
          </a:p>
          <a:p>
            <a:pPr eaLnBrk="1" hangingPunct="1">
              <a:lnSpc>
                <a:spcPct val="90000"/>
              </a:lnSpc>
              <a:buFont typeface="Wingdings" pitchFamily="2" charset="2"/>
              <a:buNone/>
            </a:pPr>
            <a:r>
              <a:rPr lang="en-US" sz="2000" dirty="0"/>
              <a:t>		</a:t>
            </a:r>
          </a:p>
          <a:p>
            <a:pPr eaLnBrk="1" hangingPunct="1">
              <a:lnSpc>
                <a:spcPct val="90000"/>
              </a:lnSpc>
              <a:buFont typeface="Wingdings" pitchFamily="2" charset="2"/>
              <a:buNone/>
            </a:pPr>
            <a:r>
              <a:rPr lang="en-US" sz="2000" dirty="0"/>
              <a:t>	</a:t>
            </a:r>
          </a:p>
        </p:txBody>
      </p:sp>
      <p:sp>
        <p:nvSpPr>
          <p:cNvPr id="87044" name="Rectangle 4"/>
          <p:cNvSpPr>
            <a:spLocks noGrp="1" noChangeArrowheads="1"/>
          </p:cNvSpPr>
          <p:nvPr>
            <p:ph type="body" sz="half" idx="4294967295"/>
          </p:nvPr>
        </p:nvSpPr>
        <p:spPr>
          <a:xfrm>
            <a:off x="6172200" y="1981201"/>
            <a:ext cx="4038600" cy="2568575"/>
          </a:xfrm>
          <a:prstGeom prst="rect">
            <a:avLst/>
          </a:prstGeom>
        </p:spPr>
        <p:txBody>
          <a:bodyPr/>
          <a:lstStyle/>
          <a:p>
            <a:pPr eaLnBrk="1" hangingPunct="1">
              <a:buFont typeface="Wingdings" pitchFamily="2" charset="2"/>
              <a:buNone/>
            </a:pPr>
            <a:r>
              <a:rPr lang="en-US" sz="1800"/>
              <a:t>12/24V Hydro with 1 Nozzle:  </a:t>
            </a:r>
            <a:r>
              <a:rPr lang="en-US" sz="1800" b="1"/>
              <a:t>$1350</a:t>
            </a:r>
            <a:r>
              <a:rPr lang="en-US" sz="1800"/>
              <a:t> </a:t>
            </a:r>
          </a:p>
          <a:p>
            <a:pPr eaLnBrk="1" hangingPunct="1">
              <a:buFont typeface="Wingdings" pitchFamily="2" charset="2"/>
              <a:buNone/>
            </a:pPr>
            <a:r>
              <a:rPr lang="en-US" sz="1800"/>
              <a:t>12/24V Hydro with 2 Nozzles:</a:t>
            </a:r>
            <a:r>
              <a:rPr lang="en-US" sz="1800" b="1"/>
              <a:t>$1400</a:t>
            </a:r>
            <a:r>
              <a:rPr lang="en-US" sz="1800"/>
              <a:t> </a:t>
            </a:r>
          </a:p>
          <a:p>
            <a:pPr eaLnBrk="1" hangingPunct="1">
              <a:buFont typeface="Wingdings" pitchFamily="2" charset="2"/>
              <a:buNone/>
            </a:pPr>
            <a:r>
              <a:rPr lang="en-US" sz="1800"/>
              <a:t>12/24V Hydro with 3 Nozzles:</a:t>
            </a:r>
            <a:r>
              <a:rPr lang="en-US" sz="1800" b="1"/>
              <a:t>$1450 </a:t>
            </a:r>
          </a:p>
          <a:p>
            <a:pPr eaLnBrk="1" hangingPunct="1">
              <a:buFont typeface="Wingdings" pitchFamily="2" charset="2"/>
              <a:buNone/>
            </a:pPr>
            <a:r>
              <a:rPr lang="en-US" sz="1800"/>
              <a:t>12/24V Hydro with 4 Nozzles:</a:t>
            </a:r>
            <a:r>
              <a:rPr lang="en-US" sz="1800" b="1"/>
              <a:t>$1500</a:t>
            </a:r>
            <a:r>
              <a:rPr lang="en-US" sz="1800"/>
              <a:t> </a:t>
            </a:r>
          </a:p>
          <a:p>
            <a:pPr eaLnBrk="1" hangingPunct="1">
              <a:buFont typeface="Wingdings" pitchFamily="2" charset="2"/>
              <a:buNone/>
            </a:pPr>
            <a:r>
              <a:rPr lang="en-US" sz="1800"/>
              <a:t>Upgrade from Harris Hydro:   </a:t>
            </a:r>
            <a:r>
              <a:rPr lang="en-US" sz="1800" b="1"/>
              <a:t>$500</a:t>
            </a:r>
            <a:r>
              <a:rPr lang="en-US" smtClean="0"/>
              <a:t> </a:t>
            </a:r>
            <a:endParaRPr lang="en-US" sz="1800"/>
          </a:p>
          <a:p>
            <a:pPr eaLnBrk="1" hangingPunct="1">
              <a:buFont typeface="Wingdings" pitchFamily="2" charset="2"/>
              <a:buNone/>
            </a:pPr>
            <a:r>
              <a:rPr lang="en-US" sz="1800"/>
              <a:t>Turgo option                           </a:t>
            </a:r>
            <a:r>
              <a:rPr lang="en-US" sz="1800" b="1"/>
              <a:t>$600</a:t>
            </a:r>
          </a:p>
        </p:txBody>
      </p:sp>
      <p:pic>
        <p:nvPicPr>
          <p:cNvPr id="87047" name="Picture 7" descr="Spring%20Box%20with%20Dog"/>
          <p:cNvPicPr>
            <a:picLocks noChangeAspect="1" noChangeArrowheads="1"/>
          </p:cNvPicPr>
          <p:nvPr/>
        </p:nvPicPr>
        <p:blipFill>
          <a:blip r:embed="rId3" cstate="print"/>
          <a:srcRect/>
          <a:stretch>
            <a:fillRect/>
          </a:stretch>
        </p:blipFill>
        <p:spPr bwMode="auto">
          <a:xfrm>
            <a:off x="2743200" y="3511728"/>
            <a:ext cx="2057400" cy="2431873"/>
          </a:xfrm>
          <a:prstGeom prst="rect">
            <a:avLst/>
          </a:prstGeom>
          <a:noFill/>
          <a:ln w="9525">
            <a:noFill/>
            <a:miter lim="800000"/>
            <a:headEnd/>
            <a:tailEnd/>
          </a:ln>
        </p:spPr>
      </p:pic>
      <p:sp>
        <p:nvSpPr>
          <p:cNvPr id="8" name="TextBox 7"/>
          <p:cNvSpPr txBox="1"/>
          <p:nvPr/>
        </p:nvSpPr>
        <p:spPr>
          <a:xfrm>
            <a:off x="2133600" y="6172201"/>
            <a:ext cx="3581400" cy="646331"/>
          </a:xfrm>
          <a:prstGeom prst="rect">
            <a:avLst/>
          </a:prstGeom>
          <a:noFill/>
        </p:spPr>
        <p:txBody>
          <a:bodyPr wrap="square" rtlCol="0">
            <a:spAutoFit/>
          </a:bodyPr>
          <a:lstStyle/>
          <a:p>
            <a:r>
              <a:rPr lang="en-US" dirty="0">
                <a:hlinkClick r:id="rId4"/>
              </a:rPr>
              <a:t>www.homehydro.com</a:t>
            </a:r>
            <a:endParaRPr lang="en-US" dirty="0"/>
          </a:p>
          <a:p>
            <a:endParaRPr lang="en-US" dirty="0"/>
          </a:p>
        </p:txBody>
      </p:sp>
      <p:pic>
        <p:nvPicPr>
          <p:cNvPr id="31746" name="Picture 2" descr="http://www.hipowerhydro.com/image/TRBoxgeo280pg2p8.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4549776"/>
            <a:ext cx="2019300" cy="2066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50318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2057400" y="457200"/>
            <a:ext cx="8229600" cy="1371600"/>
          </a:xfrm>
        </p:spPr>
        <p:txBody>
          <a:bodyPr/>
          <a:lstStyle/>
          <a:p>
            <a:r>
              <a:rPr lang="en-US" altLang="en-US" smtClean="0"/>
              <a:t>Hydropower Categories</a:t>
            </a:r>
          </a:p>
        </p:txBody>
      </p:sp>
      <p:sp>
        <p:nvSpPr>
          <p:cNvPr id="10243" name="Content Placeholder 2"/>
          <p:cNvSpPr>
            <a:spLocks noGrp="1"/>
          </p:cNvSpPr>
          <p:nvPr>
            <p:ph idx="1"/>
          </p:nvPr>
        </p:nvSpPr>
        <p:spPr/>
        <p:txBody>
          <a:bodyPr/>
          <a:lstStyle/>
          <a:p>
            <a:r>
              <a:rPr lang="en-US" altLang="en-US" sz="2400"/>
              <a:t>Nano	&lt;100 W</a:t>
            </a:r>
          </a:p>
          <a:p>
            <a:r>
              <a:rPr lang="en-US" altLang="en-US"/>
              <a:t>Pico	&lt;5 kW</a:t>
            </a:r>
          </a:p>
          <a:p>
            <a:r>
              <a:rPr lang="en-US" altLang="en-US" smtClean="0"/>
              <a:t>Micro	&lt;100 kW</a:t>
            </a:r>
          </a:p>
          <a:p>
            <a:r>
              <a:rPr lang="en-US" altLang="en-US" sz="3600"/>
              <a:t>Mini	&lt;1000 kW</a:t>
            </a:r>
          </a:p>
          <a:p>
            <a:r>
              <a:rPr lang="en-US" altLang="en-US" sz="4000"/>
              <a:t>Small	&lt;10 MW</a:t>
            </a:r>
          </a:p>
          <a:p>
            <a:r>
              <a:rPr lang="en-US" altLang="en-US" sz="4400"/>
              <a:t>Large	10MW and </a:t>
            </a:r>
            <a:r>
              <a:rPr lang="en-US" altLang="en-US" sz="4800"/>
              <a:t>UP</a:t>
            </a:r>
            <a:endParaRPr lang="en-US" altLang="en-US" sz="4400"/>
          </a:p>
          <a:p>
            <a:endParaRPr lang="en-US" altLang="en-US" smtClean="0"/>
          </a:p>
        </p:txBody>
      </p:sp>
      <p:pic>
        <p:nvPicPr>
          <p:cNvPr id="10244" name="Picture 3" descr="pelt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1905000"/>
            <a:ext cx="283845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274589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2763545" y="152400"/>
            <a:ext cx="6512511" cy="1143000"/>
          </a:xfrm>
        </p:spPr>
        <p:txBody>
          <a:bodyPr/>
          <a:lstStyle/>
          <a:p>
            <a:pPr algn="l" eaLnBrk="1" hangingPunct="1"/>
            <a:r>
              <a:rPr lang="en-US" sz="4000" b="1" u="sng" dirty="0"/>
              <a:t>Power Spout</a:t>
            </a:r>
          </a:p>
        </p:txBody>
      </p:sp>
      <p:sp>
        <p:nvSpPr>
          <p:cNvPr id="87043" name="Rectangle 3"/>
          <p:cNvSpPr>
            <a:spLocks noGrp="1" noChangeArrowheads="1"/>
          </p:cNvSpPr>
          <p:nvPr>
            <p:ph type="body" sz="half" idx="4294967295"/>
          </p:nvPr>
        </p:nvSpPr>
        <p:spPr>
          <a:xfrm>
            <a:off x="1981200" y="1600200"/>
            <a:ext cx="4076700" cy="4114800"/>
          </a:xfrm>
          <a:prstGeom prst="rect">
            <a:avLst/>
          </a:prstGeom>
        </p:spPr>
        <p:txBody>
          <a:bodyPr>
            <a:normAutofit/>
          </a:bodyPr>
          <a:lstStyle/>
          <a:p>
            <a:pPr eaLnBrk="1" hangingPunct="1">
              <a:lnSpc>
                <a:spcPct val="90000"/>
              </a:lnSpc>
            </a:pPr>
            <a:endParaRPr lang="en-US" sz="1800" i="1" dirty="0"/>
          </a:p>
          <a:p>
            <a:pPr eaLnBrk="1" hangingPunct="1">
              <a:lnSpc>
                <a:spcPct val="90000"/>
              </a:lnSpc>
              <a:buFont typeface="Wingdings" pitchFamily="2" charset="2"/>
              <a:buNone/>
            </a:pPr>
            <a:endParaRPr lang="en-US" sz="1800" i="1" dirty="0"/>
          </a:p>
          <a:p>
            <a:pPr eaLnBrk="1" hangingPunct="1">
              <a:lnSpc>
                <a:spcPct val="90000"/>
              </a:lnSpc>
            </a:pPr>
            <a:endParaRPr lang="en-US" sz="1800" dirty="0"/>
          </a:p>
          <a:p>
            <a:pPr eaLnBrk="1" hangingPunct="1">
              <a:lnSpc>
                <a:spcPct val="90000"/>
              </a:lnSpc>
            </a:pPr>
            <a:endParaRPr lang="en-US" sz="1800" dirty="0"/>
          </a:p>
          <a:p>
            <a:pPr eaLnBrk="1" hangingPunct="1">
              <a:lnSpc>
                <a:spcPct val="90000"/>
              </a:lnSpc>
            </a:pPr>
            <a:endParaRPr lang="en-US" sz="1800" dirty="0"/>
          </a:p>
          <a:p>
            <a:pPr eaLnBrk="1" hangingPunct="1">
              <a:lnSpc>
                <a:spcPct val="90000"/>
              </a:lnSpc>
            </a:pPr>
            <a:endParaRPr lang="en-US" sz="1800" dirty="0"/>
          </a:p>
          <a:p>
            <a:pPr eaLnBrk="1" hangingPunct="1">
              <a:lnSpc>
                <a:spcPct val="90000"/>
              </a:lnSpc>
            </a:pPr>
            <a:endParaRPr lang="en-US" sz="1800" dirty="0"/>
          </a:p>
          <a:p>
            <a:pPr eaLnBrk="1" hangingPunct="1">
              <a:lnSpc>
                <a:spcPct val="90000"/>
              </a:lnSpc>
              <a:buFont typeface="Wingdings" pitchFamily="2" charset="2"/>
              <a:buNone/>
            </a:pPr>
            <a:r>
              <a:rPr lang="en-US" sz="2000" dirty="0"/>
              <a:t>		</a:t>
            </a:r>
          </a:p>
          <a:p>
            <a:pPr eaLnBrk="1" hangingPunct="1">
              <a:lnSpc>
                <a:spcPct val="90000"/>
              </a:lnSpc>
              <a:buFont typeface="Wingdings" pitchFamily="2" charset="2"/>
              <a:buNone/>
            </a:pPr>
            <a:r>
              <a:rPr lang="en-US" sz="2000" dirty="0"/>
              <a:t>	</a:t>
            </a:r>
          </a:p>
        </p:txBody>
      </p:sp>
      <p:sp>
        <p:nvSpPr>
          <p:cNvPr id="87044" name="Rectangle 4"/>
          <p:cNvSpPr>
            <a:spLocks noGrp="1" noChangeArrowheads="1"/>
          </p:cNvSpPr>
          <p:nvPr>
            <p:ph type="body" sz="half" idx="4294967295"/>
          </p:nvPr>
        </p:nvSpPr>
        <p:spPr>
          <a:xfrm>
            <a:off x="6172200" y="1981201"/>
            <a:ext cx="4038600" cy="2568575"/>
          </a:xfrm>
          <a:prstGeom prst="rect">
            <a:avLst/>
          </a:prstGeom>
        </p:spPr>
        <p:txBody>
          <a:bodyPr/>
          <a:lstStyle/>
          <a:p>
            <a:pPr eaLnBrk="1" hangingPunct="1">
              <a:buFont typeface="Wingdings" pitchFamily="2" charset="2"/>
              <a:buNone/>
            </a:pPr>
            <a:endParaRPr lang="en-US" sz="1800" b="1" dirty="0"/>
          </a:p>
        </p:txBody>
      </p:sp>
      <p:sp>
        <p:nvSpPr>
          <p:cNvPr id="2" name="Rectangle 1"/>
          <p:cNvSpPr/>
          <p:nvPr/>
        </p:nvSpPr>
        <p:spPr>
          <a:xfrm>
            <a:off x="4343400" y="6096000"/>
            <a:ext cx="3038076" cy="369332"/>
          </a:xfrm>
          <a:prstGeom prst="rect">
            <a:avLst/>
          </a:prstGeom>
        </p:spPr>
        <p:txBody>
          <a:bodyPr wrap="none">
            <a:spAutoFit/>
          </a:bodyPr>
          <a:lstStyle/>
          <a:p>
            <a:r>
              <a:rPr lang="en-US" dirty="0">
                <a:hlinkClick r:id="rId3"/>
              </a:rPr>
              <a:t>http://www.powerspout.com/</a:t>
            </a:r>
            <a:endParaRPr lang="en-US"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6194" y="1377519"/>
            <a:ext cx="2746807" cy="2746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609600"/>
            <a:ext cx="2286000"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53100" y="2613457"/>
            <a:ext cx="2933700" cy="2933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06193" y="4150958"/>
            <a:ext cx="28575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010143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2752078" y="304800"/>
            <a:ext cx="6512511" cy="1143000"/>
          </a:xfrm>
        </p:spPr>
        <p:txBody>
          <a:bodyPr/>
          <a:lstStyle/>
          <a:p>
            <a:pPr eaLnBrk="1" hangingPunct="1"/>
            <a:r>
              <a:rPr lang="en-US" b="1" u="sng" dirty="0" smtClean="0"/>
              <a:t>Canyon Hydro</a:t>
            </a:r>
          </a:p>
        </p:txBody>
      </p:sp>
      <p:sp>
        <p:nvSpPr>
          <p:cNvPr id="88067" name="Rectangle 3"/>
          <p:cNvSpPr>
            <a:spLocks noGrp="1" noChangeArrowheads="1"/>
          </p:cNvSpPr>
          <p:nvPr>
            <p:ph type="body" sz="half" idx="4294967295"/>
          </p:nvPr>
        </p:nvSpPr>
        <p:spPr>
          <a:xfrm>
            <a:off x="2135188" y="2046289"/>
            <a:ext cx="3579812" cy="327025"/>
          </a:xfrm>
          <a:prstGeom prst="rect">
            <a:avLst/>
          </a:prstGeom>
        </p:spPr>
        <p:txBody>
          <a:bodyPr>
            <a:normAutofit fontScale="92500" lnSpcReduction="10000"/>
          </a:bodyPr>
          <a:lstStyle/>
          <a:p>
            <a:pPr eaLnBrk="1" hangingPunct="1">
              <a:lnSpc>
                <a:spcPct val="90000"/>
              </a:lnSpc>
            </a:pPr>
            <a:r>
              <a:rPr lang="en-US" sz="2000"/>
              <a:t>Serious engineering</a:t>
            </a:r>
          </a:p>
        </p:txBody>
      </p:sp>
      <p:pic>
        <p:nvPicPr>
          <p:cNvPr id="88068" name="Picture 4" descr="ResSysPic4W"/>
          <p:cNvPicPr>
            <a:picLocks noChangeAspect="1" noChangeArrowheads="1"/>
          </p:cNvPicPr>
          <p:nvPr/>
        </p:nvPicPr>
        <p:blipFill>
          <a:blip r:embed="rId3" cstate="print"/>
          <a:srcRect/>
          <a:stretch>
            <a:fillRect/>
          </a:stretch>
        </p:blipFill>
        <p:spPr bwMode="auto">
          <a:xfrm>
            <a:off x="2362200" y="4476751"/>
            <a:ext cx="2952750" cy="2219325"/>
          </a:xfrm>
          <a:prstGeom prst="rect">
            <a:avLst/>
          </a:prstGeom>
          <a:noFill/>
          <a:ln w="9525">
            <a:noFill/>
            <a:miter lim="800000"/>
            <a:headEnd/>
            <a:tailEnd/>
          </a:ln>
        </p:spPr>
      </p:pic>
      <p:pic>
        <p:nvPicPr>
          <p:cNvPr id="88069" name="Picture 5" descr="ResSysPic2W"/>
          <p:cNvPicPr>
            <a:picLocks noChangeAspect="1" noChangeArrowheads="1"/>
          </p:cNvPicPr>
          <p:nvPr/>
        </p:nvPicPr>
        <p:blipFill>
          <a:blip r:embed="rId4" cstate="print"/>
          <a:srcRect/>
          <a:stretch>
            <a:fillRect/>
          </a:stretch>
        </p:blipFill>
        <p:spPr bwMode="auto">
          <a:xfrm>
            <a:off x="2305050" y="2098676"/>
            <a:ext cx="3105150" cy="2244725"/>
          </a:xfrm>
          <a:prstGeom prst="rect">
            <a:avLst/>
          </a:prstGeom>
          <a:noFill/>
          <a:ln w="9525">
            <a:noFill/>
            <a:miter lim="800000"/>
            <a:headEnd/>
            <a:tailEnd/>
          </a:ln>
        </p:spPr>
      </p:pic>
      <p:sp>
        <p:nvSpPr>
          <p:cNvPr id="88070" name="Rectangle 6"/>
          <p:cNvSpPr>
            <a:spLocks noChangeArrowheads="1"/>
          </p:cNvSpPr>
          <p:nvPr/>
        </p:nvSpPr>
        <p:spPr bwMode="auto">
          <a:xfrm>
            <a:off x="5791200" y="2362201"/>
            <a:ext cx="609600" cy="517525"/>
          </a:xfrm>
          <a:prstGeom prst="rect">
            <a:avLst/>
          </a:prstGeom>
          <a:noFill/>
          <a:ln w="9525">
            <a:noFill/>
            <a:miter lim="800000"/>
            <a:headEnd/>
            <a:tailEnd/>
          </a:ln>
        </p:spPr>
        <p:txBody>
          <a:bodyPr/>
          <a:lstStyle/>
          <a:p>
            <a:pPr algn="l" eaLnBrk="1" hangingPunct="1">
              <a:spcBef>
                <a:spcPct val="20000"/>
              </a:spcBef>
              <a:buClr>
                <a:schemeClr val="bg2"/>
              </a:buClr>
              <a:buSzPct val="75000"/>
              <a:buFont typeface="Wingdings" pitchFamily="2" charset="2"/>
              <a:buNone/>
            </a:pPr>
            <a:endParaRPr lang="en-US" sz="2800"/>
          </a:p>
        </p:txBody>
      </p:sp>
      <p:sp>
        <p:nvSpPr>
          <p:cNvPr id="88071" name="Line 7"/>
          <p:cNvSpPr>
            <a:spLocks noChangeShapeType="1"/>
          </p:cNvSpPr>
          <p:nvPr/>
        </p:nvSpPr>
        <p:spPr bwMode="auto">
          <a:xfrm>
            <a:off x="5791200" y="2362200"/>
            <a:ext cx="609600" cy="0"/>
          </a:xfrm>
          <a:prstGeom prst="line">
            <a:avLst/>
          </a:prstGeom>
          <a:noFill/>
          <a:ln w="9525">
            <a:noFill/>
            <a:round/>
            <a:headEnd/>
            <a:tailEnd/>
          </a:ln>
        </p:spPr>
        <p:txBody>
          <a:bodyPr/>
          <a:lstStyle/>
          <a:p>
            <a:endParaRPr lang="en-US"/>
          </a:p>
        </p:txBody>
      </p:sp>
      <p:grpSp>
        <p:nvGrpSpPr>
          <p:cNvPr id="2" name="Group 8"/>
          <p:cNvGrpSpPr>
            <a:grpSpLocks/>
          </p:cNvGrpSpPr>
          <p:nvPr/>
        </p:nvGrpSpPr>
        <p:grpSpPr bwMode="auto">
          <a:xfrm>
            <a:off x="5638800" y="4429126"/>
            <a:ext cx="4191000" cy="1819275"/>
            <a:chOff x="2688" y="1632"/>
            <a:chExt cx="2640" cy="1146"/>
          </a:xfrm>
        </p:grpSpPr>
        <p:sp>
          <p:nvSpPr>
            <p:cNvPr id="88080" name="Rectangle 9"/>
            <p:cNvSpPr>
              <a:spLocks noChangeArrowheads="1"/>
            </p:cNvSpPr>
            <p:nvPr/>
          </p:nvSpPr>
          <p:spPr bwMode="auto">
            <a:xfrm>
              <a:off x="4944" y="2587"/>
              <a:ext cx="384" cy="191"/>
            </a:xfrm>
            <a:prstGeom prst="rect">
              <a:avLst/>
            </a:prstGeom>
            <a:noFill/>
            <a:ln w="9525">
              <a:noFill/>
              <a:miter lim="800000"/>
              <a:headEnd/>
              <a:tailEnd/>
            </a:ln>
          </p:spPr>
          <p:txBody>
            <a:bodyPr anchor="b"/>
            <a:lstStyle/>
            <a:p>
              <a:pPr algn="l" eaLnBrk="1" hangingPunct="1">
                <a:spcBef>
                  <a:spcPct val="20000"/>
                </a:spcBef>
                <a:buClr>
                  <a:schemeClr val="bg2"/>
                </a:buClr>
                <a:buSzPct val="75000"/>
                <a:buFont typeface="Wingdings" pitchFamily="2" charset="2"/>
                <a:buNone/>
              </a:pPr>
              <a:endParaRPr lang="en-US" sz="1400"/>
            </a:p>
          </p:txBody>
        </p:sp>
        <p:sp>
          <p:nvSpPr>
            <p:cNvPr id="88081" name="Rectangle 10"/>
            <p:cNvSpPr>
              <a:spLocks noChangeArrowheads="1"/>
            </p:cNvSpPr>
            <p:nvPr/>
          </p:nvSpPr>
          <p:spPr bwMode="auto">
            <a:xfrm>
              <a:off x="4560" y="2587"/>
              <a:ext cx="384" cy="191"/>
            </a:xfrm>
            <a:prstGeom prst="rect">
              <a:avLst/>
            </a:prstGeom>
            <a:noFill/>
            <a:ln w="9525">
              <a:noFill/>
              <a:miter lim="800000"/>
              <a:headEnd/>
              <a:tailEnd/>
            </a:ln>
          </p:spPr>
          <p:txBody>
            <a:bodyPr anchor="b"/>
            <a:lstStyle/>
            <a:p>
              <a:pPr algn="r" eaLnBrk="1" fontAlgn="b" hangingPunct="1"/>
              <a:r>
                <a:rPr lang="en-US" sz="1400">
                  <a:cs typeface="Arial" charset="0"/>
                </a:rPr>
                <a:t>185</a:t>
              </a:r>
              <a:endParaRPr lang="en-US" sz="1400"/>
            </a:p>
          </p:txBody>
        </p:sp>
        <p:sp>
          <p:nvSpPr>
            <p:cNvPr id="88082" name="Rectangle 11"/>
            <p:cNvSpPr>
              <a:spLocks noChangeArrowheads="1"/>
            </p:cNvSpPr>
            <p:nvPr/>
          </p:nvSpPr>
          <p:spPr bwMode="auto">
            <a:xfrm>
              <a:off x="4176" y="2587"/>
              <a:ext cx="384" cy="191"/>
            </a:xfrm>
            <a:prstGeom prst="rect">
              <a:avLst/>
            </a:prstGeom>
            <a:noFill/>
            <a:ln w="9525">
              <a:noFill/>
              <a:miter lim="800000"/>
              <a:headEnd/>
              <a:tailEnd/>
            </a:ln>
          </p:spPr>
          <p:txBody>
            <a:bodyPr anchor="b"/>
            <a:lstStyle/>
            <a:p>
              <a:pPr algn="r" eaLnBrk="1" fontAlgn="b" hangingPunct="1"/>
              <a:r>
                <a:rPr lang="en-US" sz="1400">
                  <a:cs typeface="Arial" charset="0"/>
                </a:rPr>
                <a:t>4084</a:t>
              </a:r>
              <a:endParaRPr lang="en-US" sz="1400"/>
            </a:p>
          </p:txBody>
        </p:sp>
        <p:sp>
          <p:nvSpPr>
            <p:cNvPr id="88083" name="Rectangle 12"/>
            <p:cNvSpPr>
              <a:spLocks noChangeArrowheads="1"/>
            </p:cNvSpPr>
            <p:nvPr/>
          </p:nvSpPr>
          <p:spPr bwMode="auto">
            <a:xfrm>
              <a:off x="4944" y="2396"/>
              <a:ext cx="384" cy="191"/>
            </a:xfrm>
            <a:prstGeom prst="rect">
              <a:avLst/>
            </a:prstGeom>
            <a:noFill/>
            <a:ln w="9525">
              <a:noFill/>
              <a:miter lim="800000"/>
              <a:headEnd/>
              <a:tailEnd/>
            </a:ln>
          </p:spPr>
          <p:txBody>
            <a:bodyPr anchor="b"/>
            <a:lstStyle/>
            <a:p>
              <a:pPr algn="l" eaLnBrk="1" hangingPunct="1">
                <a:spcBef>
                  <a:spcPct val="20000"/>
                </a:spcBef>
                <a:buClr>
                  <a:schemeClr val="bg2"/>
                </a:buClr>
                <a:buSzPct val="75000"/>
                <a:buFont typeface="Wingdings" pitchFamily="2" charset="2"/>
                <a:buNone/>
              </a:pPr>
              <a:endParaRPr lang="en-US" sz="1400"/>
            </a:p>
          </p:txBody>
        </p:sp>
        <p:sp>
          <p:nvSpPr>
            <p:cNvPr id="88084" name="Rectangle 13"/>
            <p:cNvSpPr>
              <a:spLocks noChangeArrowheads="1"/>
            </p:cNvSpPr>
            <p:nvPr/>
          </p:nvSpPr>
          <p:spPr bwMode="auto">
            <a:xfrm>
              <a:off x="4560" y="2396"/>
              <a:ext cx="384" cy="191"/>
            </a:xfrm>
            <a:prstGeom prst="rect">
              <a:avLst/>
            </a:prstGeom>
            <a:noFill/>
            <a:ln w="9525">
              <a:noFill/>
              <a:miter lim="800000"/>
              <a:headEnd/>
              <a:tailEnd/>
            </a:ln>
          </p:spPr>
          <p:txBody>
            <a:bodyPr anchor="b"/>
            <a:lstStyle/>
            <a:p>
              <a:pPr algn="r" eaLnBrk="1" fontAlgn="b" hangingPunct="1"/>
              <a:r>
                <a:rPr lang="en-US" sz="1400">
                  <a:cs typeface="Arial" charset="0"/>
                </a:rPr>
                <a:t>101</a:t>
              </a:r>
              <a:endParaRPr lang="en-US" sz="1400"/>
            </a:p>
          </p:txBody>
        </p:sp>
        <p:sp>
          <p:nvSpPr>
            <p:cNvPr id="88085" name="Rectangle 14"/>
            <p:cNvSpPr>
              <a:spLocks noChangeArrowheads="1"/>
            </p:cNvSpPr>
            <p:nvPr/>
          </p:nvSpPr>
          <p:spPr bwMode="auto">
            <a:xfrm>
              <a:off x="4176" y="2396"/>
              <a:ext cx="384" cy="191"/>
            </a:xfrm>
            <a:prstGeom prst="rect">
              <a:avLst/>
            </a:prstGeom>
            <a:noFill/>
            <a:ln w="9525">
              <a:noFill/>
              <a:miter lim="800000"/>
              <a:headEnd/>
              <a:tailEnd/>
            </a:ln>
          </p:spPr>
          <p:txBody>
            <a:bodyPr anchor="b"/>
            <a:lstStyle/>
            <a:p>
              <a:pPr algn="r" eaLnBrk="1" fontAlgn="b" hangingPunct="1"/>
              <a:r>
                <a:rPr lang="en-US" sz="1400">
                  <a:cs typeface="Arial" charset="0"/>
                </a:rPr>
                <a:t>3335</a:t>
              </a:r>
              <a:endParaRPr lang="en-US" sz="1400"/>
            </a:p>
          </p:txBody>
        </p:sp>
        <p:sp>
          <p:nvSpPr>
            <p:cNvPr id="88086" name="Rectangle 15"/>
            <p:cNvSpPr>
              <a:spLocks noChangeArrowheads="1"/>
            </p:cNvSpPr>
            <p:nvPr/>
          </p:nvSpPr>
          <p:spPr bwMode="auto">
            <a:xfrm>
              <a:off x="4944" y="2205"/>
              <a:ext cx="384" cy="191"/>
            </a:xfrm>
            <a:prstGeom prst="rect">
              <a:avLst/>
            </a:prstGeom>
            <a:noFill/>
            <a:ln w="9525">
              <a:noFill/>
              <a:miter lim="800000"/>
              <a:headEnd/>
              <a:tailEnd/>
            </a:ln>
          </p:spPr>
          <p:txBody>
            <a:bodyPr anchor="b"/>
            <a:lstStyle/>
            <a:p>
              <a:pPr algn="l" eaLnBrk="1" hangingPunct="1">
                <a:spcBef>
                  <a:spcPct val="20000"/>
                </a:spcBef>
                <a:buClr>
                  <a:schemeClr val="bg2"/>
                </a:buClr>
                <a:buSzPct val="75000"/>
                <a:buFont typeface="Wingdings" pitchFamily="2" charset="2"/>
                <a:buNone/>
              </a:pPr>
              <a:endParaRPr lang="en-US" sz="1400"/>
            </a:p>
          </p:txBody>
        </p:sp>
        <p:sp>
          <p:nvSpPr>
            <p:cNvPr id="88087" name="Rectangle 16"/>
            <p:cNvSpPr>
              <a:spLocks noChangeArrowheads="1"/>
            </p:cNvSpPr>
            <p:nvPr/>
          </p:nvSpPr>
          <p:spPr bwMode="auto">
            <a:xfrm>
              <a:off x="4560" y="2205"/>
              <a:ext cx="384" cy="191"/>
            </a:xfrm>
            <a:prstGeom prst="rect">
              <a:avLst/>
            </a:prstGeom>
            <a:noFill/>
            <a:ln w="9525">
              <a:noFill/>
              <a:miter lim="800000"/>
              <a:headEnd/>
              <a:tailEnd/>
            </a:ln>
          </p:spPr>
          <p:txBody>
            <a:bodyPr anchor="b"/>
            <a:lstStyle/>
            <a:p>
              <a:pPr algn="r" eaLnBrk="1" fontAlgn="b" hangingPunct="1"/>
              <a:r>
                <a:rPr lang="en-US" sz="1400">
                  <a:cs typeface="Arial" charset="0"/>
                </a:rPr>
                <a:t>36</a:t>
              </a:r>
              <a:endParaRPr lang="en-US" sz="1400"/>
            </a:p>
          </p:txBody>
        </p:sp>
        <p:sp>
          <p:nvSpPr>
            <p:cNvPr id="88088" name="Rectangle 17"/>
            <p:cNvSpPr>
              <a:spLocks noChangeArrowheads="1"/>
            </p:cNvSpPr>
            <p:nvPr/>
          </p:nvSpPr>
          <p:spPr bwMode="auto">
            <a:xfrm>
              <a:off x="4176" y="2205"/>
              <a:ext cx="384" cy="191"/>
            </a:xfrm>
            <a:prstGeom prst="rect">
              <a:avLst/>
            </a:prstGeom>
            <a:noFill/>
            <a:ln w="9525">
              <a:noFill/>
              <a:miter lim="800000"/>
              <a:headEnd/>
              <a:tailEnd/>
            </a:ln>
          </p:spPr>
          <p:txBody>
            <a:bodyPr anchor="b"/>
            <a:lstStyle/>
            <a:p>
              <a:pPr algn="r" eaLnBrk="1" fontAlgn="b" hangingPunct="1"/>
              <a:r>
                <a:rPr lang="en-US" sz="1400">
                  <a:cs typeface="Arial" charset="0"/>
                </a:rPr>
                <a:t>2415</a:t>
              </a:r>
              <a:endParaRPr lang="en-US" sz="1400"/>
            </a:p>
          </p:txBody>
        </p:sp>
        <p:sp>
          <p:nvSpPr>
            <p:cNvPr id="88089" name="Rectangle 18"/>
            <p:cNvSpPr>
              <a:spLocks noChangeArrowheads="1"/>
            </p:cNvSpPr>
            <p:nvPr/>
          </p:nvSpPr>
          <p:spPr bwMode="auto">
            <a:xfrm>
              <a:off x="4944" y="2014"/>
              <a:ext cx="384" cy="191"/>
            </a:xfrm>
            <a:prstGeom prst="rect">
              <a:avLst/>
            </a:prstGeom>
            <a:noFill/>
            <a:ln w="9525">
              <a:noFill/>
              <a:miter lim="800000"/>
              <a:headEnd/>
              <a:tailEnd/>
            </a:ln>
          </p:spPr>
          <p:txBody>
            <a:bodyPr anchor="b"/>
            <a:lstStyle/>
            <a:p>
              <a:pPr algn="l" eaLnBrk="1" hangingPunct="1">
                <a:spcBef>
                  <a:spcPct val="20000"/>
                </a:spcBef>
                <a:buClr>
                  <a:schemeClr val="bg2"/>
                </a:buClr>
                <a:buSzPct val="75000"/>
                <a:buFont typeface="Wingdings" pitchFamily="2" charset="2"/>
                <a:buNone/>
              </a:pPr>
              <a:endParaRPr lang="en-US" sz="1400"/>
            </a:p>
          </p:txBody>
        </p:sp>
        <p:sp>
          <p:nvSpPr>
            <p:cNvPr id="88090" name="Rectangle 19"/>
            <p:cNvSpPr>
              <a:spLocks noChangeArrowheads="1"/>
            </p:cNvSpPr>
            <p:nvPr/>
          </p:nvSpPr>
          <p:spPr bwMode="auto">
            <a:xfrm>
              <a:off x="4560" y="2014"/>
              <a:ext cx="384" cy="191"/>
            </a:xfrm>
            <a:prstGeom prst="rect">
              <a:avLst/>
            </a:prstGeom>
            <a:noFill/>
            <a:ln w="9525">
              <a:noFill/>
              <a:miter lim="800000"/>
              <a:headEnd/>
              <a:tailEnd/>
            </a:ln>
          </p:spPr>
          <p:txBody>
            <a:bodyPr anchor="b"/>
            <a:lstStyle/>
            <a:p>
              <a:pPr algn="r" eaLnBrk="1" fontAlgn="b" hangingPunct="1"/>
              <a:r>
                <a:rPr lang="en-US" sz="1400">
                  <a:cs typeface="Arial" charset="0"/>
                </a:rPr>
                <a:t>12</a:t>
              </a:r>
              <a:endParaRPr lang="en-US" sz="1400"/>
            </a:p>
          </p:txBody>
        </p:sp>
        <p:sp>
          <p:nvSpPr>
            <p:cNvPr id="88091" name="Rectangle 20"/>
            <p:cNvSpPr>
              <a:spLocks noChangeArrowheads="1"/>
            </p:cNvSpPr>
            <p:nvPr/>
          </p:nvSpPr>
          <p:spPr bwMode="auto">
            <a:xfrm>
              <a:off x="4176" y="2014"/>
              <a:ext cx="384" cy="191"/>
            </a:xfrm>
            <a:prstGeom prst="rect">
              <a:avLst/>
            </a:prstGeom>
            <a:noFill/>
            <a:ln w="9525">
              <a:noFill/>
              <a:miter lim="800000"/>
              <a:headEnd/>
              <a:tailEnd/>
            </a:ln>
          </p:spPr>
          <p:txBody>
            <a:bodyPr anchor="b"/>
            <a:lstStyle/>
            <a:p>
              <a:pPr algn="r" eaLnBrk="1" fontAlgn="b" hangingPunct="1"/>
              <a:r>
                <a:rPr lang="en-US" sz="1400">
                  <a:cs typeface="Arial" charset="0"/>
                </a:rPr>
                <a:t>1665</a:t>
              </a:r>
              <a:endParaRPr lang="en-US" sz="1400"/>
            </a:p>
          </p:txBody>
        </p:sp>
        <p:sp>
          <p:nvSpPr>
            <p:cNvPr id="88092" name="Rectangle 21"/>
            <p:cNvSpPr>
              <a:spLocks noChangeArrowheads="1"/>
            </p:cNvSpPr>
            <p:nvPr/>
          </p:nvSpPr>
          <p:spPr bwMode="auto">
            <a:xfrm>
              <a:off x="4944" y="1823"/>
              <a:ext cx="384" cy="191"/>
            </a:xfrm>
            <a:prstGeom prst="rect">
              <a:avLst/>
            </a:prstGeom>
            <a:solidFill>
              <a:schemeClr val="bg2">
                <a:lumMod val="50000"/>
              </a:schemeClr>
            </a:solidFill>
            <a:ln w="9525">
              <a:noFill/>
              <a:miter lim="800000"/>
              <a:headEnd/>
              <a:tailEnd/>
            </a:ln>
          </p:spPr>
          <p:txBody>
            <a:bodyPr/>
            <a:lstStyle/>
            <a:p>
              <a:pPr algn="r" eaLnBrk="1" fontAlgn="t" hangingPunct="1"/>
              <a:r>
                <a:rPr lang="en-US" sz="1400">
                  <a:latin typeface="Times New Roman" pitchFamily="18" charset="0"/>
                  <a:cs typeface="Times New Roman" pitchFamily="18" charset="0"/>
                </a:rPr>
                <a:t> </a:t>
              </a:r>
              <a:endParaRPr lang="en-US" sz="1400"/>
            </a:p>
          </p:txBody>
        </p:sp>
        <p:sp>
          <p:nvSpPr>
            <p:cNvPr id="88093" name="Rectangle 22"/>
            <p:cNvSpPr>
              <a:spLocks noChangeArrowheads="1"/>
            </p:cNvSpPr>
            <p:nvPr/>
          </p:nvSpPr>
          <p:spPr bwMode="auto">
            <a:xfrm>
              <a:off x="4560" y="1823"/>
              <a:ext cx="384" cy="191"/>
            </a:xfrm>
            <a:prstGeom prst="rect">
              <a:avLst/>
            </a:prstGeom>
            <a:solidFill>
              <a:schemeClr val="bg2">
                <a:lumMod val="50000"/>
              </a:schemeClr>
            </a:solidFill>
            <a:ln w="9525">
              <a:noFill/>
              <a:miter lim="800000"/>
              <a:headEnd/>
              <a:tailEnd/>
            </a:ln>
          </p:spPr>
          <p:txBody>
            <a:bodyPr/>
            <a:lstStyle/>
            <a:p>
              <a:pPr algn="r" eaLnBrk="1" fontAlgn="t" hangingPunct="1"/>
              <a:r>
                <a:rPr lang="en-US" sz="1400">
                  <a:latin typeface="Times New Roman" pitchFamily="18" charset="0"/>
                  <a:cs typeface="Times New Roman" pitchFamily="18" charset="0"/>
                </a:rPr>
                <a:t>KW</a:t>
              </a:r>
              <a:endParaRPr lang="en-US" sz="1400"/>
            </a:p>
          </p:txBody>
        </p:sp>
        <p:sp>
          <p:nvSpPr>
            <p:cNvPr id="88094" name="Rectangle 23"/>
            <p:cNvSpPr>
              <a:spLocks noChangeArrowheads="1"/>
            </p:cNvSpPr>
            <p:nvPr/>
          </p:nvSpPr>
          <p:spPr bwMode="auto">
            <a:xfrm>
              <a:off x="4176" y="1823"/>
              <a:ext cx="384" cy="191"/>
            </a:xfrm>
            <a:prstGeom prst="rect">
              <a:avLst/>
            </a:prstGeom>
            <a:solidFill>
              <a:schemeClr val="bg2">
                <a:lumMod val="50000"/>
              </a:schemeClr>
            </a:solidFill>
            <a:ln w="9525">
              <a:noFill/>
              <a:miter lim="800000"/>
              <a:headEnd/>
              <a:tailEnd/>
            </a:ln>
          </p:spPr>
          <p:txBody>
            <a:bodyPr/>
            <a:lstStyle/>
            <a:p>
              <a:pPr algn="r" eaLnBrk="1" fontAlgn="t" hangingPunct="1"/>
              <a:r>
                <a:rPr lang="en-US" sz="1400">
                  <a:latin typeface="Times New Roman" pitchFamily="18" charset="0"/>
                  <a:cs typeface="Times New Roman" pitchFamily="18" charset="0"/>
                </a:rPr>
                <a:t>gpm</a:t>
              </a:r>
              <a:endParaRPr lang="en-US" sz="1400"/>
            </a:p>
          </p:txBody>
        </p:sp>
        <p:sp>
          <p:nvSpPr>
            <p:cNvPr id="88095" name="Rectangle 24"/>
            <p:cNvSpPr>
              <a:spLocks noChangeArrowheads="1"/>
            </p:cNvSpPr>
            <p:nvPr/>
          </p:nvSpPr>
          <p:spPr bwMode="auto">
            <a:xfrm>
              <a:off x="4176" y="1632"/>
              <a:ext cx="1152" cy="191"/>
            </a:xfrm>
            <a:prstGeom prst="rect">
              <a:avLst/>
            </a:prstGeom>
            <a:noFill/>
            <a:ln w="9525">
              <a:noFill/>
              <a:miter lim="800000"/>
              <a:headEnd/>
              <a:tailEnd/>
            </a:ln>
          </p:spPr>
          <p:txBody>
            <a:bodyPr/>
            <a:lstStyle/>
            <a:p>
              <a:pPr eaLnBrk="1" fontAlgn="t" hangingPunct="1"/>
              <a:r>
                <a:rPr lang="en-US" sz="1400" b="1">
                  <a:latin typeface="Times New Roman" pitchFamily="18" charset="0"/>
                  <a:cs typeface="Times New Roman" pitchFamily="18" charset="0"/>
                </a:rPr>
                <a:t>Canyon 2435</a:t>
              </a:r>
              <a:endParaRPr lang="en-US" sz="1400"/>
            </a:p>
          </p:txBody>
        </p:sp>
        <p:sp>
          <p:nvSpPr>
            <p:cNvPr id="88096" name="Line 25"/>
            <p:cNvSpPr>
              <a:spLocks noChangeShapeType="1"/>
            </p:cNvSpPr>
            <p:nvPr/>
          </p:nvSpPr>
          <p:spPr bwMode="auto">
            <a:xfrm>
              <a:off x="4176" y="1632"/>
              <a:ext cx="1152" cy="0"/>
            </a:xfrm>
            <a:prstGeom prst="line">
              <a:avLst/>
            </a:prstGeom>
            <a:noFill/>
            <a:ln w="12700" cap="rnd">
              <a:solidFill>
                <a:srgbClr val="000000"/>
              </a:solidFill>
              <a:round/>
              <a:headEnd/>
              <a:tailEnd/>
            </a:ln>
          </p:spPr>
          <p:txBody>
            <a:bodyPr/>
            <a:lstStyle/>
            <a:p>
              <a:endParaRPr lang="en-US"/>
            </a:p>
          </p:txBody>
        </p:sp>
        <p:sp>
          <p:nvSpPr>
            <p:cNvPr id="88097" name="Line 26"/>
            <p:cNvSpPr>
              <a:spLocks noChangeShapeType="1"/>
            </p:cNvSpPr>
            <p:nvPr/>
          </p:nvSpPr>
          <p:spPr bwMode="auto">
            <a:xfrm>
              <a:off x="4176" y="2778"/>
              <a:ext cx="1152" cy="0"/>
            </a:xfrm>
            <a:prstGeom prst="line">
              <a:avLst/>
            </a:prstGeom>
            <a:noFill/>
            <a:ln w="9525">
              <a:noFill/>
              <a:round/>
              <a:headEnd/>
              <a:tailEnd/>
            </a:ln>
          </p:spPr>
          <p:txBody>
            <a:bodyPr/>
            <a:lstStyle/>
            <a:p>
              <a:endParaRPr lang="en-US"/>
            </a:p>
          </p:txBody>
        </p:sp>
        <p:sp>
          <p:nvSpPr>
            <p:cNvPr id="88098" name="Line 27"/>
            <p:cNvSpPr>
              <a:spLocks noChangeShapeType="1"/>
            </p:cNvSpPr>
            <p:nvPr/>
          </p:nvSpPr>
          <p:spPr bwMode="auto">
            <a:xfrm>
              <a:off x="4176" y="1632"/>
              <a:ext cx="0" cy="191"/>
            </a:xfrm>
            <a:prstGeom prst="line">
              <a:avLst/>
            </a:prstGeom>
            <a:noFill/>
            <a:ln w="12700" cap="rnd">
              <a:solidFill>
                <a:srgbClr val="000000"/>
              </a:solidFill>
              <a:round/>
              <a:headEnd/>
              <a:tailEnd/>
            </a:ln>
          </p:spPr>
          <p:txBody>
            <a:bodyPr/>
            <a:lstStyle/>
            <a:p>
              <a:endParaRPr lang="en-US"/>
            </a:p>
          </p:txBody>
        </p:sp>
        <p:sp>
          <p:nvSpPr>
            <p:cNvPr id="88099" name="Line 28"/>
            <p:cNvSpPr>
              <a:spLocks noChangeShapeType="1"/>
            </p:cNvSpPr>
            <p:nvPr/>
          </p:nvSpPr>
          <p:spPr bwMode="auto">
            <a:xfrm>
              <a:off x="5328" y="1632"/>
              <a:ext cx="0" cy="191"/>
            </a:xfrm>
            <a:prstGeom prst="line">
              <a:avLst/>
            </a:prstGeom>
            <a:noFill/>
            <a:ln w="12700" cap="rnd">
              <a:solidFill>
                <a:srgbClr val="000000"/>
              </a:solidFill>
              <a:round/>
              <a:headEnd/>
              <a:tailEnd/>
            </a:ln>
          </p:spPr>
          <p:txBody>
            <a:bodyPr/>
            <a:lstStyle/>
            <a:p>
              <a:endParaRPr lang="en-US"/>
            </a:p>
          </p:txBody>
        </p:sp>
        <p:sp>
          <p:nvSpPr>
            <p:cNvPr id="88100" name="Line 29"/>
            <p:cNvSpPr>
              <a:spLocks noChangeShapeType="1"/>
            </p:cNvSpPr>
            <p:nvPr/>
          </p:nvSpPr>
          <p:spPr bwMode="auto">
            <a:xfrm>
              <a:off x="4176" y="1823"/>
              <a:ext cx="1152" cy="0"/>
            </a:xfrm>
            <a:prstGeom prst="line">
              <a:avLst/>
            </a:prstGeom>
            <a:noFill/>
            <a:ln w="12700" cap="rnd">
              <a:solidFill>
                <a:srgbClr val="000000"/>
              </a:solidFill>
              <a:round/>
              <a:headEnd/>
              <a:tailEnd/>
            </a:ln>
          </p:spPr>
          <p:txBody>
            <a:bodyPr/>
            <a:lstStyle/>
            <a:p>
              <a:endParaRPr lang="en-US"/>
            </a:p>
          </p:txBody>
        </p:sp>
        <p:sp>
          <p:nvSpPr>
            <p:cNvPr id="88101" name="Line 30"/>
            <p:cNvSpPr>
              <a:spLocks noChangeShapeType="1"/>
            </p:cNvSpPr>
            <p:nvPr/>
          </p:nvSpPr>
          <p:spPr bwMode="auto">
            <a:xfrm>
              <a:off x="4176" y="1823"/>
              <a:ext cx="0" cy="955"/>
            </a:xfrm>
            <a:prstGeom prst="line">
              <a:avLst/>
            </a:prstGeom>
            <a:noFill/>
            <a:ln w="9525">
              <a:noFill/>
              <a:round/>
              <a:headEnd/>
              <a:tailEnd/>
            </a:ln>
          </p:spPr>
          <p:txBody>
            <a:bodyPr/>
            <a:lstStyle/>
            <a:p>
              <a:endParaRPr lang="en-US"/>
            </a:p>
          </p:txBody>
        </p:sp>
        <p:sp>
          <p:nvSpPr>
            <p:cNvPr id="88102" name="Line 31"/>
            <p:cNvSpPr>
              <a:spLocks noChangeShapeType="1"/>
            </p:cNvSpPr>
            <p:nvPr/>
          </p:nvSpPr>
          <p:spPr bwMode="auto">
            <a:xfrm>
              <a:off x="5328" y="1823"/>
              <a:ext cx="0" cy="955"/>
            </a:xfrm>
            <a:prstGeom prst="line">
              <a:avLst/>
            </a:prstGeom>
            <a:noFill/>
            <a:ln w="9525">
              <a:noFill/>
              <a:round/>
              <a:headEnd/>
              <a:tailEnd/>
            </a:ln>
          </p:spPr>
          <p:txBody>
            <a:bodyPr/>
            <a:lstStyle/>
            <a:p>
              <a:endParaRPr lang="en-US"/>
            </a:p>
          </p:txBody>
        </p:sp>
        <p:sp>
          <p:nvSpPr>
            <p:cNvPr id="88103" name="Rectangle 32"/>
            <p:cNvSpPr>
              <a:spLocks noChangeArrowheads="1"/>
            </p:cNvSpPr>
            <p:nvPr/>
          </p:nvSpPr>
          <p:spPr bwMode="auto">
            <a:xfrm>
              <a:off x="3776" y="2587"/>
              <a:ext cx="352" cy="191"/>
            </a:xfrm>
            <a:prstGeom prst="rect">
              <a:avLst/>
            </a:prstGeom>
            <a:noFill/>
            <a:ln w="9525">
              <a:noFill/>
              <a:miter lim="800000"/>
              <a:headEnd/>
              <a:tailEnd/>
            </a:ln>
          </p:spPr>
          <p:txBody>
            <a:bodyPr anchor="b"/>
            <a:lstStyle/>
            <a:p>
              <a:pPr algn="l" eaLnBrk="1" hangingPunct="1">
                <a:spcBef>
                  <a:spcPct val="20000"/>
                </a:spcBef>
                <a:buClr>
                  <a:schemeClr val="bg2"/>
                </a:buClr>
                <a:buSzPct val="75000"/>
                <a:buFont typeface="Wingdings" pitchFamily="2" charset="2"/>
                <a:buNone/>
              </a:pPr>
              <a:endParaRPr lang="en-US" sz="1400"/>
            </a:p>
          </p:txBody>
        </p:sp>
        <p:sp>
          <p:nvSpPr>
            <p:cNvPr id="88104" name="Rectangle 33"/>
            <p:cNvSpPr>
              <a:spLocks noChangeArrowheads="1"/>
            </p:cNvSpPr>
            <p:nvPr/>
          </p:nvSpPr>
          <p:spPr bwMode="auto">
            <a:xfrm>
              <a:off x="3424" y="2587"/>
              <a:ext cx="352" cy="191"/>
            </a:xfrm>
            <a:prstGeom prst="rect">
              <a:avLst/>
            </a:prstGeom>
            <a:noFill/>
            <a:ln w="9525">
              <a:noFill/>
              <a:miter lim="800000"/>
              <a:headEnd/>
              <a:tailEnd/>
            </a:ln>
          </p:spPr>
          <p:txBody>
            <a:bodyPr anchor="b"/>
            <a:lstStyle/>
            <a:p>
              <a:pPr algn="r" eaLnBrk="1" fontAlgn="b" hangingPunct="1"/>
              <a:r>
                <a:rPr lang="en-US" sz="1400">
                  <a:cs typeface="Arial" charset="0"/>
                </a:rPr>
                <a:t>15</a:t>
              </a:r>
              <a:endParaRPr lang="en-US" sz="1400"/>
            </a:p>
          </p:txBody>
        </p:sp>
        <p:sp>
          <p:nvSpPr>
            <p:cNvPr id="88105" name="Rectangle 34"/>
            <p:cNvSpPr>
              <a:spLocks noChangeArrowheads="1"/>
            </p:cNvSpPr>
            <p:nvPr/>
          </p:nvSpPr>
          <p:spPr bwMode="auto">
            <a:xfrm>
              <a:off x="3072" y="2587"/>
              <a:ext cx="352" cy="191"/>
            </a:xfrm>
            <a:prstGeom prst="rect">
              <a:avLst/>
            </a:prstGeom>
            <a:noFill/>
            <a:ln w="9525">
              <a:noFill/>
              <a:miter lim="800000"/>
              <a:headEnd/>
              <a:tailEnd/>
            </a:ln>
          </p:spPr>
          <p:txBody>
            <a:bodyPr anchor="b"/>
            <a:lstStyle/>
            <a:p>
              <a:pPr algn="r" eaLnBrk="1" fontAlgn="b" hangingPunct="1"/>
              <a:r>
                <a:rPr lang="en-US" sz="1400">
                  <a:cs typeface="Arial" charset="0"/>
                </a:rPr>
                <a:t>340</a:t>
              </a:r>
              <a:endParaRPr lang="en-US" sz="1400"/>
            </a:p>
          </p:txBody>
        </p:sp>
        <p:sp>
          <p:nvSpPr>
            <p:cNvPr id="88106" name="Rectangle 35"/>
            <p:cNvSpPr>
              <a:spLocks noChangeArrowheads="1"/>
            </p:cNvSpPr>
            <p:nvPr/>
          </p:nvSpPr>
          <p:spPr bwMode="auto">
            <a:xfrm>
              <a:off x="3776" y="2396"/>
              <a:ext cx="352" cy="191"/>
            </a:xfrm>
            <a:prstGeom prst="rect">
              <a:avLst/>
            </a:prstGeom>
            <a:noFill/>
            <a:ln w="9525">
              <a:noFill/>
              <a:miter lim="800000"/>
              <a:headEnd/>
              <a:tailEnd/>
            </a:ln>
          </p:spPr>
          <p:txBody>
            <a:bodyPr anchor="b"/>
            <a:lstStyle/>
            <a:p>
              <a:pPr algn="l" eaLnBrk="1" hangingPunct="1">
                <a:spcBef>
                  <a:spcPct val="20000"/>
                </a:spcBef>
                <a:buClr>
                  <a:schemeClr val="bg2"/>
                </a:buClr>
                <a:buSzPct val="75000"/>
                <a:buFont typeface="Wingdings" pitchFamily="2" charset="2"/>
                <a:buNone/>
              </a:pPr>
              <a:endParaRPr lang="en-US" sz="1400"/>
            </a:p>
          </p:txBody>
        </p:sp>
        <p:sp>
          <p:nvSpPr>
            <p:cNvPr id="88107" name="Rectangle 36"/>
            <p:cNvSpPr>
              <a:spLocks noChangeArrowheads="1"/>
            </p:cNvSpPr>
            <p:nvPr/>
          </p:nvSpPr>
          <p:spPr bwMode="auto">
            <a:xfrm>
              <a:off x="3424" y="2396"/>
              <a:ext cx="352" cy="191"/>
            </a:xfrm>
            <a:prstGeom prst="rect">
              <a:avLst/>
            </a:prstGeom>
            <a:noFill/>
            <a:ln w="9525">
              <a:noFill/>
              <a:miter lim="800000"/>
              <a:headEnd/>
              <a:tailEnd/>
            </a:ln>
          </p:spPr>
          <p:txBody>
            <a:bodyPr anchor="b"/>
            <a:lstStyle/>
            <a:p>
              <a:pPr algn="r" eaLnBrk="1" fontAlgn="b" hangingPunct="1"/>
              <a:r>
                <a:rPr lang="en-US" sz="1400">
                  <a:cs typeface="Arial" charset="0"/>
                </a:rPr>
                <a:t>8</a:t>
              </a:r>
              <a:endParaRPr lang="en-US" sz="1400"/>
            </a:p>
          </p:txBody>
        </p:sp>
        <p:sp>
          <p:nvSpPr>
            <p:cNvPr id="88108" name="Rectangle 37"/>
            <p:cNvSpPr>
              <a:spLocks noChangeArrowheads="1"/>
            </p:cNvSpPr>
            <p:nvPr/>
          </p:nvSpPr>
          <p:spPr bwMode="auto">
            <a:xfrm>
              <a:off x="3072" y="2396"/>
              <a:ext cx="352" cy="191"/>
            </a:xfrm>
            <a:prstGeom prst="rect">
              <a:avLst/>
            </a:prstGeom>
            <a:noFill/>
            <a:ln w="9525">
              <a:noFill/>
              <a:miter lim="800000"/>
              <a:headEnd/>
              <a:tailEnd/>
            </a:ln>
          </p:spPr>
          <p:txBody>
            <a:bodyPr anchor="b"/>
            <a:lstStyle/>
            <a:p>
              <a:pPr algn="r" eaLnBrk="1" fontAlgn="b" hangingPunct="1"/>
              <a:r>
                <a:rPr lang="en-US" sz="1400">
                  <a:cs typeface="Arial" charset="0"/>
                </a:rPr>
                <a:t>277</a:t>
              </a:r>
              <a:endParaRPr lang="en-US" sz="1400"/>
            </a:p>
          </p:txBody>
        </p:sp>
        <p:sp>
          <p:nvSpPr>
            <p:cNvPr id="88109" name="Rectangle 38"/>
            <p:cNvSpPr>
              <a:spLocks noChangeArrowheads="1"/>
            </p:cNvSpPr>
            <p:nvPr/>
          </p:nvSpPr>
          <p:spPr bwMode="auto">
            <a:xfrm>
              <a:off x="3776" y="2205"/>
              <a:ext cx="352" cy="191"/>
            </a:xfrm>
            <a:prstGeom prst="rect">
              <a:avLst/>
            </a:prstGeom>
            <a:noFill/>
            <a:ln w="9525">
              <a:noFill/>
              <a:miter lim="800000"/>
              <a:headEnd/>
              <a:tailEnd/>
            </a:ln>
          </p:spPr>
          <p:txBody>
            <a:bodyPr anchor="b"/>
            <a:lstStyle/>
            <a:p>
              <a:pPr algn="l" eaLnBrk="1" hangingPunct="1">
                <a:spcBef>
                  <a:spcPct val="20000"/>
                </a:spcBef>
                <a:buClr>
                  <a:schemeClr val="bg2"/>
                </a:buClr>
                <a:buSzPct val="75000"/>
                <a:buFont typeface="Wingdings" pitchFamily="2" charset="2"/>
                <a:buNone/>
              </a:pPr>
              <a:endParaRPr lang="en-US" sz="1400"/>
            </a:p>
          </p:txBody>
        </p:sp>
        <p:sp>
          <p:nvSpPr>
            <p:cNvPr id="88110" name="Rectangle 39"/>
            <p:cNvSpPr>
              <a:spLocks noChangeArrowheads="1"/>
            </p:cNvSpPr>
            <p:nvPr/>
          </p:nvSpPr>
          <p:spPr bwMode="auto">
            <a:xfrm>
              <a:off x="3424" y="2205"/>
              <a:ext cx="352" cy="191"/>
            </a:xfrm>
            <a:prstGeom prst="rect">
              <a:avLst/>
            </a:prstGeom>
            <a:noFill/>
            <a:ln w="9525">
              <a:noFill/>
              <a:miter lim="800000"/>
              <a:headEnd/>
              <a:tailEnd/>
            </a:ln>
          </p:spPr>
          <p:txBody>
            <a:bodyPr anchor="b"/>
            <a:lstStyle/>
            <a:p>
              <a:pPr algn="r" eaLnBrk="1" fontAlgn="b" hangingPunct="1"/>
              <a:r>
                <a:rPr lang="en-US" sz="1400">
                  <a:cs typeface="Arial" charset="0"/>
                </a:rPr>
                <a:t>3</a:t>
              </a:r>
              <a:endParaRPr lang="en-US" sz="1400"/>
            </a:p>
          </p:txBody>
        </p:sp>
        <p:sp>
          <p:nvSpPr>
            <p:cNvPr id="88111" name="Rectangle 40"/>
            <p:cNvSpPr>
              <a:spLocks noChangeArrowheads="1"/>
            </p:cNvSpPr>
            <p:nvPr/>
          </p:nvSpPr>
          <p:spPr bwMode="auto">
            <a:xfrm>
              <a:off x="3072" y="2205"/>
              <a:ext cx="352" cy="191"/>
            </a:xfrm>
            <a:prstGeom prst="rect">
              <a:avLst/>
            </a:prstGeom>
            <a:noFill/>
            <a:ln w="9525">
              <a:noFill/>
              <a:miter lim="800000"/>
              <a:headEnd/>
              <a:tailEnd/>
            </a:ln>
          </p:spPr>
          <p:txBody>
            <a:bodyPr anchor="b"/>
            <a:lstStyle/>
            <a:p>
              <a:pPr algn="r" eaLnBrk="1" fontAlgn="b" hangingPunct="1"/>
              <a:r>
                <a:rPr lang="en-US" sz="1400">
                  <a:cs typeface="Arial" charset="0"/>
                </a:rPr>
                <a:t>197</a:t>
              </a:r>
              <a:endParaRPr lang="en-US" sz="1400"/>
            </a:p>
          </p:txBody>
        </p:sp>
        <p:sp>
          <p:nvSpPr>
            <p:cNvPr id="88112" name="Rectangle 41"/>
            <p:cNvSpPr>
              <a:spLocks noChangeArrowheads="1"/>
            </p:cNvSpPr>
            <p:nvPr/>
          </p:nvSpPr>
          <p:spPr bwMode="auto">
            <a:xfrm>
              <a:off x="3776" y="2014"/>
              <a:ext cx="352" cy="191"/>
            </a:xfrm>
            <a:prstGeom prst="rect">
              <a:avLst/>
            </a:prstGeom>
            <a:noFill/>
            <a:ln w="9525">
              <a:noFill/>
              <a:miter lim="800000"/>
              <a:headEnd/>
              <a:tailEnd/>
            </a:ln>
          </p:spPr>
          <p:txBody>
            <a:bodyPr anchor="b"/>
            <a:lstStyle/>
            <a:p>
              <a:pPr algn="l" eaLnBrk="1" hangingPunct="1">
                <a:spcBef>
                  <a:spcPct val="20000"/>
                </a:spcBef>
                <a:buClr>
                  <a:schemeClr val="bg2"/>
                </a:buClr>
                <a:buSzPct val="75000"/>
                <a:buFont typeface="Wingdings" pitchFamily="2" charset="2"/>
                <a:buNone/>
              </a:pPr>
              <a:endParaRPr lang="en-US" sz="1400"/>
            </a:p>
          </p:txBody>
        </p:sp>
        <p:sp>
          <p:nvSpPr>
            <p:cNvPr id="88113" name="Rectangle 42"/>
            <p:cNvSpPr>
              <a:spLocks noChangeArrowheads="1"/>
            </p:cNvSpPr>
            <p:nvPr/>
          </p:nvSpPr>
          <p:spPr bwMode="auto">
            <a:xfrm>
              <a:off x="3424" y="2014"/>
              <a:ext cx="352" cy="191"/>
            </a:xfrm>
            <a:prstGeom prst="rect">
              <a:avLst/>
            </a:prstGeom>
            <a:noFill/>
            <a:ln w="9525">
              <a:noFill/>
              <a:miter lim="800000"/>
              <a:headEnd/>
              <a:tailEnd/>
            </a:ln>
          </p:spPr>
          <p:txBody>
            <a:bodyPr anchor="b"/>
            <a:lstStyle/>
            <a:p>
              <a:pPr algn="r" eaLnBrk="1" fontAlgn="b" hangingPunct="1"/>
              <a:r>
                <a:rPr lang="en-US" sz="1400">
                  <a:cs typeface="Arial" charset="0"/>
                </a:rPr>
                <a:t>1</a:t>
              </a:r>
              <a:endParaRPr lang="en-US" sz="1400"/>
            </a:p>
          </p:txBody>
        </p:sp>
        <p:sp>
          <p:nvSpPr>
            <p:cNvPr id="88114" name="Rectangle 43"/>
            <p:cNvSpPr>
              <a:spLocks noChangeArrowheads="1"/>
            </p:cNvSpPr>
            <p:nvPr/>
          </p:nvSpPr>
          <p:spPr bwMode="auto">
            <a:xfrm>
              <a:off x="3072" y="2014"/>
              <a:ext cx="352" cy="191"/>
            </a:xfrm>
            <a:prstGeom prst="rect">
              <a:avLst/>
            </a:prstGeom>
            <a:noFill/>
            <a:ln w="9525">
              <a:noFill/>
              <a:miter lim="800000"/>
              <a:headEnd/>
              <a:tailEnd/>
            </a:ln>
          </p:spPr>
          <p:txBody>
            <a:bodyPr anchor="b"/>
            <a:lstStyle/>
            <a:p>
              <a:pPr algn="r" eaLnBrk="1" fontAlgn="b" hangingPunct="1"/>
              <a:r>
                <a:rPr lang="en-US" sz="1400">
                  <a:cs typeface="Arial" charset="0"/>
                </a:rPr>
                <a:t>139</a:t>
              </a:r>
              <a:endParaRPr lang="en-US" sz="1400"/>
            </a:p>
          </p:txBody>
        </p:sp>
        <p:sp>
          <p:nvSpPr>
            <p:cNvPr id="88115" name="Rectangle 44"/>
            <p:cNvSpPr>
              <a:spLocks noChangeArrowheads="1"/>
            </p:cNvSpPr>
            <p:nvPr/>
          </p:nvSpPr>
          <p:spPr bwMode="auto">
            <a:xfrm>
              <a:off x="3776" y="1823"/>
              <a:ext cx="352" cy="191"/>
            </a:xfrm>
            <a:prstGeom prst="rect">
              <a:avLst/>
            </a:prstGeom>
            <a:solidFill>
              <a:schemeClr val="bg2">
                <a:lumMod val="50000"/>
              </a:schemeClr>
            </a:solidFill>
            <a:ln w="9525">
              <a:noFill/>
              <a:miter lim="800000"/>
              <a:headEnd/>
              <a:tailEnd/>
            </a:ln>
          </p:spPr>
          <p:txBody>
            <a:bodyPr/>
            <a:lstStyle/>
            <a:p>
              <a:pPr algn="r" eaLnBrk="1" fontAlgn="t" hangingPunct="1"/>
              <a:r>
                <a:rPr lang="en-US" sz="1400">
                  <a:latin typeface="Times New Roman" pitchFamily="18" charset="0"/>
                  <a:cs typeface="Times New Roman" pitchFamily="18" charset="0"/>
                </a:rPr>
                <a:t> </a:t>
              </a:r>
              <a:endParaRPr lang="en-US" sz="1400"/>
            </a:p>
          </p:txBody>
        </p:sp>
        <p:sp>
          <p:nvSpPr>
            <p:cNvPr id="88116" name="Rectangle 45"/>
            <p:cNvSpPr>
              <a:spLocks noChangeArrowheads="1"/>
            </p:cNvSpPr>
            <p:nvPr/>
          </p:nvSpPr>
          <p:spPr bwMode="auto">
            <a:xfrm>
              <a:off x="3424" y="1823"/>
              <a:ext cx="352" cy="191"/>
            </a:xfrm>
            <a:prstGeom prst="rect">
              <a:avLst/>
            </a:prstGeom>
            <a:solidFill>
              <a:schemeClr val="bg2">
                <a:lumMod val="50000"/>
              </a:schemeClr>
            </a:solidFill>
            <a:ln w="9525">
              <a:noFill/>
              <a:miter lim="800000"/>
              <a:headEnd/>
              <a:tailEnd/>
            </a:ln>
          </p:spPr>
          <p:txBody>
            <a:bodyPr/>
            <a:lstStyle/>
            <a:p>
              <a:pPr algn="r" eaLnBrk="1" fontAlgn="t" hangingPunct="1"/>
              <a:r>
                <a:rPr lang="en-US" sz="1400" dirty="0">
                  <a:latin typeface="Times New Roman" pitchFamily="18" charset="0"/>
                  <a:cs typeface="Times New Roman" pitchFamily="18" charset="0"/>
                </a:rPr>
                <a:t>KW</a:t>
              </a:r>
              <a:endParaRPr lang="en-US" sz="1400" dirty="0"/>
            </a:p>
          </p:txBody>
        </p:sp>
        <p:sp>
          <p:nvSpPr>
            <p:cNvPr id="88117" name="Rectangle 46"/>
            <p:cNvSpPr>
              <a:spLocks noChangeArrowheads="1"/>
            </p:cNvSpPr>
            <p:nvPr/>
          </p:nvSpPr>
          <p:spPr bwMode="auto">
            <a:xfrm>
              <a:off x="3072" y="1823"/>
              <a:ext cx="352" cy="191"/>
            </a:xfrm>
            <a:prstGeom prst="rect">
              <a:avLst/>
            </a:prstGeom>
            <a:solidFill>
              <a:schemeClr val="bg2">
                <a:lumMod val="50000"/>
              </a:schemeClr>
            </a:solidFill>
            <a:ln w="9525">
              <a:noFill/>
              <a:miter lim="800000"/>
              <a:headEnd/>
              <a:tailEnd/>
            </a:ln>
          </p:spPr>
          <p:txBody>
            <a:bodyPr/>
            <a:lstStyle/>
            <a:p>
              <a:pPr algn="r" eaLnBrk="1" fontAlgn="t" hangingPunct="1"/>
              <a:r>
                <a:rPr lang="en-US" sz="1400">
                  <a:latin typeface="Times New Roman" pitchFamily="18" charset="0"/>
                  <a:cs typeface="Times New Roman" pitchFamily="18" charset="0"/>
                </a:rPr>
                <a:t>gpm</a:t>
              </a:r>
              <a:endParaRPr lang="en-US" sz="1400"/>
            </a:p>
          </p:txBody>
        </p:sp>
        <p:sp>
          <p:nvSpPr>
            <p:cNvPr id="88118" name="Rectangle 47"/>
            <p:cNvSpPr>
              <a:spLocks noChangeArrowheads="1"/>
            </p:cNvSpPr>
            <p:nvPr/>
          </p:nvSpPr>
          <p:spPr bwMode="auto">
            <a:xfrm>
              <a:off x="3072" y="1632"/>
              <a:ext cx="1056" cy="191"/>
            </a:xfrm>
            <a:prstGeom prst="rect">
              <a:avLst/>
            </a:prstGeom>
            <a:noFill/>
            <a:ln w="9525">
              <a:noFill/>
              <a:miter lim="800000"/>
              <a:headEnd/>
              <a:tailEnd/>
            </a:ln>
          </p:spPr>
          <p:txBody>
            <a:bodyPr/>
            <a:lstStyle/>
            <a:p>
              <a:pPr eaLnBrk="1" fontAlgn="t" hangingPunct="1"/>
              <a:r>
                <a:rPr lang="en-US" sz="1400" b="1">
                  <a:latin typeface="Times New Roman" pitchFamily="18" charset="0"/>
                  <a:cs typeface="Times New Roman" pitchFamily="18" charset="0"/>
                </a:rPr>
                <a:t>Canyon 751</a:t>
              </a:r>
              <a:endParaRPr lang="en-US" sz="1400"/>
            </a:p>
          </p:txBody>
        </p:sp>
        <p:sp>
          <p:nvSpPr>
            <p:cNvPr id="88119" name="Line 48"/>
            <p:cNvSpPr>
              <a:spLocks noChangeShapeType="1"/>
            </p:cNvSpPr>
            <p:nvPr/>
          </p:nvSpPr>
          <p:spPr bwMode="auto">
            <a:xfrm>
              <a:off x="3072" y="1632"/>
              <a:ext cx="1056" cy="0"/>
            </a:xfrm>
            <a:prstGeom prst="line">
              <a:avLst/>
            </a:prstGeom>
            <a:noFill/>
            <a:ln w="12700" cap="rnd">
              <a:solidFill>
                <a:srgbClr val="000000"/>
              </a:solidFill>
              <a:round/>
              <a:headEnd/>
              <a:tailEnd/>
            </a:ln>
          </p:spPr>
          <p:txBody>
            <a:bodyPr/>
            <a:lstStyle/>
            <a:p>
              <a:endParaRPr lang="en-US"/>
            </a:p>
          </p:txBody>
        </p:sp>
        <p:sp>
          <p:nvSpPr>
            <p:cNvPr id="88120" name="Line 49"/>
            <p:cNvSpPr>
              <a:spLocks noChangeShapeType="1"/>
            </p:cNvSpPr>
            <p:nvPr/>
          </p:nvSpPr>
          <p:spPr bwMode="auto">
            <a:xfrm>
              <a:off x="3072" y="2778"/>
              <a:ext cx="1056" cy="0"/>
            </a:xfrm>
            <a:prstGeom prst="line">
              <a:avLst/>
            </a:prstGeom>
            <a:noFill/>
            <a:ln w="9525">
              <a:noFill/>
              <a:round/>
              <a:headEnd/>
              <a:tailEnd/>
            </a:ln>
          </p:spPr>
          <p:txBody>
            <a:bodyPr/>
            <a:lstStyle/>
            <a:p>
              <a:endParaRPr lang="en-US"/>
            </a:p>
          </p:txBody>
        </p:sp>
        <p:sp>
          <p:nvSpPr>
            <p:cNvPr id="88121" name="Line 50"/>
            <p:cNvSpPr>
              <a:spLocks noChangeShapeType="1"/>
            </p:cNvSpPr>
            <p:nvPr/>
          </p:nvSpPr>
          <p:spPr bwMode="auto">
            <a:xfrm>
              <a:off x="3072" y="1632"/>
              <a:ext cx="0" cy="191"/>
            </a:xfrm>
            <a:prstGeom prst="line">
              <a:avLst/>
            </a:prstGeom>
            <a:noFill/>
            <a:ln w="12700" cap="rnd">
              <a:solidFill>
                <a:srgbClr val="000000"/>
              </a:solidFill>
              <a:round/>
              <a:headEnd/>
              <a:tailEnd/>
            </a:ln>
          </p:spPr>
          <p:txBody>
            <a:bodyPr/>
            <a:lstStyle/>
            <a:p>
              <a:endParaRPr lang="en-US"/>
            </a:p>
          </p:txBody>
        </p:sp>
        <p:sp>
          <p:nvSpPr>
            <p:cNvPr id="88122" name="Line 51"/>
            <p:cNvSpPr>
              <a:spLocks noChangeShapeType="1"/>
            </p:cNvSpPr>
            <p:nvPr/>
          </p:nvSpPr>
          <p:spPr bwMode="auto">
            <a:xfrm>
              <a:off x="4128" y="1632"/>
              <a:ext cx="0" cy="191"/>
            </a:xfrm>
            <a:prstGeom prst="line">
              <a:avLst/>
            </a:prstGeom>
            <a:noFill/>
            <a:ln w="12700" cap="rnd">
              <a:solidFill>
                <a:srgbClr val="000000"/>
              </a:solidFill>
              <a:round/>
              <a:headEnd/>
              <a:tailEnd/>
            </a:ln>
          </p:spPr>
          <p:txBody>
            <a:bodyPr/>
            <a:lstStyle/>
            <a:p>
              <a:endParaRPr lang="en-US"/>
            </a:p>
          </p:txBody>
        </p:sp>
        <p:sp>
          <p:nvSpPr>
            <p:cNvPr id="88123" name="Line 52"/>
            <p:cNvSpPr>
              <a:spLocks noChangeShapeType="1"/>
            </p:cNvSpPr>
            <p:nvPr/>
          </p:nvSpPr>
          <p:spPr bwMode="auto">
            <a:xfrm>
              <a:off x="3072" y="1823"/>
              <a:ext cx="1056" cy="0"/>
            </a:xfrm>
            <a:prstGeom prst="line">
              <a:avLst/>
            </a:prstGeom>
            <a:noFill/>
            <a:ln w="12700" cap="rnd">
              <a:solidFill>
                <a:srgbClr val="000000"/>
              </a:solidFill>
              <a:round/>
              <a:headEnd/>
              <a:tailEnd/>
            </a:ln>
          </p:spPr>
          <p:txBody>
            <a:bodyPr/>
            <a:lstStyle/>
            <a:p>
              <a:endParaRPr lang="en-US"/>
            </a:p>
          </p:txBody>
        </p:sp>
        <p:sp>
          <p:nvSpPr>
            <p:cNvPr id="88124" name="Line 53"/>
            <p:cNvSpPr>
              <a:spLocks noChangeShapeType="1"/>
            </p:cNvSpPr>
            <p:nvPr/>
          </p:nvSpPr>
          <p:spPr bwMode="auto">
            <a:xfrm>
              <a:off x="3072" y="1823"/>
              <a:ext cx="0" cy="955"/>
            </a:xfrm>
            <a:prstGeom prst="line">
              <a:avLst/>
            </a:prstGeom>
            <a:noFill/>
            <a:ln w="9525">
              <a:noFill/>
              <a:round/>
              <a:headEnd/>
              <a:tailEnd/>
            </a:ln>
          </p:spPr>
          <p:txBody>
            <a:bodyPr/>
            <a:lstStyle/>
            <a:p>
              <a:endParaRPr lang="en-US"/>
            </a:p>
          </p:txBody>
        </p:sp>
        <p:sp>
          <p:nvSpPr>
            <p:cNvPr id="88125" name="Line 54"/>
            <p:cNvSpPr>
              <a:spLocks noChangeShapeType="1"/>
            </p:cNvSpPr>
            <p:nvPr/>
          </p:nvSpPr>
          <p:spPr bwMode="auto">
            <a:xfrm>
              <a:off x="4128" y="1823"/>
              <a:ext cx="0" cy="955"/>
            </a:xfrm>
            <a:prstGeom prst="line">
              <a:avLst/>
            </a:prstGeom>
            <a:noFill/>
            <a:ln w="9525">
              <a:noFill/>
              <a:round/>
              <a:headEnd/>
              <a:tailEnd/>
            </a:ln>
          </p:spPr>
          <p:txBody>
            <a:bodyPr/>
            <a:lstStyle/>
            <a:p>
              <a:endParaRPr lang="en-US"/>
            </a:p>
          </p:txBody>
        </p:sp>
        <p:sp>
          <p:nvSpPr>
            <p:cNvPr id="88126" name="Rectangle 55"/>
            <p:cNvSpPr>
              <a:spLocks noChangeArrowheads="1"/>
            </p:cNvSpPr>
            <p:nvPr/>
          </p:nvSpPr>
          <p:spPr bwMode="auto">
            <a:xfrm>
              <a:off x="2688" y="2578"/>
              <a:ext cx="384" cy="191"/>
            </a:xfrm>
            <a:prstGeom prst="rect">
              <a:avLst/>
            </a:prstGeom>
            <a:noFill/>
            <a:ln w="9525">
              <a:noFill/>
              <a:miter lim="800000"/>
              <a:headEnd/>
              <a:tailEnd/>
            </a:ln>
          </p:spPr>
          <p:txBody>
            <a:bodyPr anchor="b"/>
            <a:lstStyle/>
            <a:p>
              <a:pPr algn="r" eaLnBrk="1" fontAlgn="b" hangingPunct="1"/>
              <a:r>
                <a:rPr lang="en-US" sz="1400">
                  <a:cs typeface="Arial" charset="0"/>
                </a:rPr>
                <a:t>300</a:t>
              </a:r>
              <a:endParaRPr lang="en-US" sz="1400"/>
            </a:p>
          </p:txBody>
        </p:sp>
        <p:sp>
          <p:nvSpPr>
            <p:cNvPr id="88127" name="Rectangle 56"/>
            <p:cNvSpPr>
              <a:spLocks noChangeArrowheads="1"/>
            </p:cNvSpPr>
            <p:nvPr/>
          </p:nvSpPr>
          <p:spPr bwMode="auto">
            <a:xfrm>
              <a:off x="2688" y="2387"/>
              <a:ext cx="384" cy="191"/>
            </a:xfrm>
            <a:prstGeom prst="rect">
              <a:avLst/>
            </a:prstGeom>
            <a:noFill/>
            <a:ln w="9525">
              <a:noFill/>
              <a:miter lim="800000"/>
              <a:headEnd/>
              <a:tailEnd/>
            </a:ln>
          </p:spPr>
          <p:txBody>
            <a:bodyPr anchor="b"/>
            <a:lstStyle/>
            <a:p>
              <a:pPr algn="r" eaLnBrk="1" fontAlgn="b" hangingPunct="1"/>
              <a:r>
                <a:rPr lang="en-US" sz="1400">
                  <a:cs typeface="Arial" charset="0"/>
                </a:rPr>
                <a:t>200</a:t>
              </a:r>
              <a:endParaRPr lang="en-US" sz="1400"/>
            </a:p>
          </p:txBody>
        </p:sp>
        <p:sp>
          <p:nvSpPr>
            <p:cNvPr id="88128" name="Rectangle 57"/>
            <p:cNvSpPr>
              <a:spLocks noChangeArrowheads="1"/>
            </p:cNvSpPr>
            <p:nvPr/>
          </p:nvSpPr>
          <p:spPr bwMode="auto">
            <a:xfrm>
              <a:off x="2688" y="2196"/>
              <a:ext cx="384" cy="191"/>
            </a:xfrm>
            <a:prstGeom prst="rect">
              <a:avLst/>
            </a:prstGeom>
            <a:noFill/>
            <a:ln w="9525">
              <a:noFill/>
              <a:miter lim="800000"/>
              <a:headEnd/>
              <a:tailEnd/>
            </a:ln>
          </p:spPr>
          <p:txBody>
            <a:bodyPr anchor="b"/>
            <a:lstStyle/>
            <a:p>
              <a:pPr algn="r" eaLnBrk="1" fontAlgn="b" hangingPunct="1"/>
              <a:r>
                <a:rPr lang="en-US" sz="1400">
                  <a:cs typeface="Arial" charset="0"/>
                </a:rPr>
                <a:t>100</a:t>
              </a:r>
              <a:endParaRPr lang="en-US" sz="1400"/>
            </a:p>
          </p:txBody>
        </p:sp>
        <p:sp>
          <p:nvSpPr>
            <p:cNvPr id="88129" name="Rectangle 58"/>
            <p:cNvSpPr>
              <a:spLocks noChangeArrowheads="1"/>
            </p:cNvSpPr>
            <p:nvPr/>
          </p:nvSpPr>
          <p:spPr bwMode="auto">
            <a:xfrm>
              <a:off x="2688" y="2005"/>
              <a:ext cx="384" cy="191"/>
            </a:xfrm>
            <a:prstGeom prst="rect">
              <a:avLst/>
            </a:prstGeom>
            <a:noFill/>
            <a:ln w="9525">
              <a:noFill/>
              <a:miter lim="800000"/>
              <a:headEnd/>
              <a:tailEnd/>
            </a:ln>
          </p:spPr>
          <p:txBody>
            <a:bodyPr anchor="b"/>
            <a:lstStyle/>
            <a:p>
              <a:pPr algn="r" eaLnBrk="1" fontAlgn="b" hangingPunct="1"/>
              <a:r>
                <a:rPr lang="en-US" sz="1400">
                  <a:cs typeface="Arial" charset="0"/>
                </a:rPr>
                <a:t>50</a:t>
              </a:r>
              <a:endParaRPr lang="en-US" sz="1400"/>
            </a:p>
          </p:txBody>
        </p:sp>
        <p:sp>
          <p:nvSpPr>
            <p:cNvPr id="88130" name="Rectangle 59"/>
            <p:cNvSpPr>
              <a:spLocks noChangeArrowheads="1"/>
            </p:cNvSpPr>
            <p:nvPr/>
          </p:nvSpPr>
          <p:spPr bwMode="auto">
            <a:xfrm>
              <a:off x="2688" y="1814"/>
              <a:ext cx="384" cy="191"/>
            </a:xfrm>
            <a:prstGeom prst="rect">
              <a:avLst/>
            </a:prstGeom>
            <a:solidFill>
              <a:schemeClr val="bg2">
                <a:lumMod val="50000"/>
              </a:schemeClr>
            </a:solidFill>
            <a:ln w="9525">
              <a:noFill/>
              <a:miter lim="800000"/>
              <a:headEnd/>
              <a:tailEnd/>
            </a:ln>
          </p:spPr>
          <p:txBody>
            <a:bodyPr/>
            <a:lstStyle/>
            <a:p>
              <a:pPr algn="r" eaLnBrk="1" fontAlgn="t" hangingPunct="1"/>
              <a:r>
                <a:rPr lang="en-US" sz="1400">
                  <a:latin typeface="Times New Roman" pitchFamily="18" charset="0"/>
                  <a:cs typeface="Times New Roman" pitchFamily="18" charset="0"/>
                </a:rPr>
                <a:t> </a:t>
              </a:r>
              <a:endParaRPr lang="en-US" sz="1400"/>
            </a:p>
          </p:txBody>
        </p:sp>
        <p:sp>
          <p:nvSpPr>
            <p:cNvPr id="88131" name="Line 60"/>
            <p:cNvSpPr>
              <a:spLocks noChangeShapeType="1"/>
            </p:cNvSpPr>
            <p:nvPr/>
          </p:nvSpPr>
          <p:spPr bwMode="auto">
            <a:xfrm>
              <a:off x="2688" y="2769"/>
              <a:ext cx="384" cy="0"/>
            </a:xfrm>
            <a:prstGeom prst="line">
              <a:avLst/>
            </a:prstGeom>
            <a:noFill/>
            <a:ln w="9525">
              <a:noFill/>
              <a:round/>
              <a:headEnd/>
              <a:tailEnd/>
            </a:ln>
          </p:spPr>
          <p:txBody>
            <a:bodyPr/>
            <a:lstStyle/>
            <a:p>
              <a:endParaRPr lang="en-US"/>
            </a:p>
          </p:txBody>
        </p:sp>
      </p:grpSp>
      <p:sp>
        <p:nvSpPr>
          <p:cNvPr id="88073" name="Line 61"/>
          <p:cNvSpPr>
            <a:spLocks noChangeShapeType="1"/>
          </p:cNvSpPr>
          <p:nvPr/>
        </p:nvSpPr>
        <p:spPr bwMode="auto">
          <a:xfrm>
            <a:off x="5791200" y="2362200"/>
            <a:ext cx="0" cy="2033588"/>
          </a:xfrm>
          <a:prstGeom prst="line">
            <a:avLst/>
          </a:prstGeom>
          <a:noFill/>
          <a:ln w="9525">
            <a:noFill/>
            <a:round/>
            <a:headEnd/>
            <a:tailEnd/>
          </a:ln>
        </p:spPr>
        <p:txBody>
          <a:bodyPr/>
          <a:lstStyle/>
          <a:p>
            <a:endParaRPr lang="en-US"/>
          </a:p>
        </p:txBody>
      </p:sp>
      <p:sp>
        <p:nvSpPr>
          <p:cNvPr id="88074" name="Line 62"/>
          <p:cNvSpPr>
            <a:spLocks noChangeShapeType="1"/>
          </p:cNvSpPr>
          <p:nvPr/>
        </p:nvSpPr>
        <p:spPr bwMode="auto">
          <a:xfrm>
            <a:off x="6400800" y="2362200"/>
            <a:ext cx="0" cy="2033588"/>
          </a:xfrm>
          <a:prstGeom prst="line">
            <a:avLst/>
          </a:prstGeom>
          <a:noFill/>
          <a:ln w="9525">
            <a:noFill/>
            <a:round/>
            <a:headEnd/>
            <a:tailEnd/>
          </a:ln>
        </p:spPr>
        <p:txBody>
          <a:bodyPr/>
          <a:lstStyle/>
          <a:p>
            <a:endParaRPr lang="en-US"/>
          </a:p>
        </p:txBody>
      </p:sp>
      <p:pic>
        <p:nvPicPr>
          <p:cNvPr id="88075" name="Picture 63" descr="ResSysPapua1W"/>
          <p:cNvPicPr>
            <a:picLocks noChangeAspect="1" noChangeArrowheads="1"/>
          </p:cNvPicPr>
          <p:nvPr/>
        </p:nvPicPr>
        <p:blipFill>
          <a:blip r:embed="rId5" cstate="print"/>
          <a:srcRect/>
          <a:stretch>
            <a:fillRect/>
          </a:stretch>
        </p:blipFill>
        <p:spPr bwMode="auto">
          <a:xfrm>
            <a:off x="6096000" y="1752601"/>
            <a:ext cx="3581400" cy="2244725"/>
          </a:xfrm>
          <a:prstGeom prst="rect">
            <a:avLst/>
          </a:prstGeom>
          <a:noFill/>
          <a:ln w="9525">
            <a:noFill/>
            <a:miter lim="800000"/>
            <a:headEnd/>
            <a:tailEnd/>
          </a:ln>
        </p:spPr>
      </p:pic>
      <p:sp>
        <p:nvSpPr>
          <p:cNvPr id="88076" name="Rectangle 64"/>
          <p:cNvSpPr>
            <a:spLocks noChangeArrowheads="1"/>
          </p:cNvSpPr>
          <p:nvPr/>
        </p:nvSpPr>
        <p:spPr bwMode="auto">
          <a:xfrm>
            <a:off x="6634164" y="3961398"/>
            <a:ext cx="2436757" cy="338554"/>
          </a:xfrm>
          <a:prstGeom prst="rect">
            <a:avLst/>
          </a:prstGeom>
          <a:noFill/>
          <a:ln w="9525">
            <a:noFill/>
            <a:miter lim="800000"/>
            <a:headEnd/>
            <a:tailEnd/>
          </a:ln>
        </p:spPr>
        <p:txBody>
          <a:bodyPr wrap="none" anchor="ctr">
            <a:spAutoFit/>
          </a:bodyPr>
          <a:lstStyle/>
          <a:p>
            <a:pPr algn="l" eaLnBrk="1" hangingPunct="1"/>
            <a:r>
              <a:rPr lang="en-US" sz="1600" b="1" i="1"/>
              <a:t>100 KW Canyon Crossflow </a:t>
            </a:r>
          </a:p>
        </p:txBody>
      </p:sp>
      <p:sp>
        <p:nvSpPr>
          <p:cNvPr id="88077" name="Rectangle 65"/>
          <p:cNvSpPr>
            <a:spLocks noChangeArrowheads="1"/>
          </p:cNvSpPr>
          <p:nvPr/>
        </p:nvSpPr>
        <p:spPr bwMode="auto">
          <a:xfrm>
            <a:off x="6096000" y="6248400"/>
            <a:ext cx="2708306" cy="707886"/>
          </a:xfrm>
          <a:prstGeom prst="rect">
            <a:avLst/>
          </a:prstGeom>
          <a:noFill/>
          <a:ln w="9525">
            <a:noFill/>
            <a:miter lim="800000"/>
            <a:headEnd/>
            <a:tailEnd/>
          </a:ln>
        </p:spPr>
        <p:txBody>
          <a:bodyPr wrap="none">
            <a:spAutoFit/>
          </a:bodyPr>
          <a:lstStyle/>
          <a:p>
            <a:pPr algn="l"/>
            <a:r>
              <a:rPr lang="en-US" sz="2000" dirty="0">
                <a:hlinkClick r:id="rId6"/>
              </a:rPr>
              <a:t>www.canyonhydro.com</a:t>
            </a:r>
            <a:endParaRPr lang="en-US" sz="2000" dirty="0"/>
          </a:p>
          <a:p>
            <a:pPr algn="l"/>
            <a:endParaRPr lang="en-US" sz="2000" dirty="0"/>
          </a:p>
        </p:txBody>
      </p:sp>
      <p:sp>
        <p:nvSpPr>
          <p:cNvPr id="88078" name="WordArt 66"/>
          <p:cNvSpPr>
            <a:spLocks noChangeArrowheads="1" noChangeShapeType="1" noTextEdit="1"/>
          </p:cNvSpPr>
          <p:nvPr/>
        </p:nvSpPr>
        <p:spPr bwMode="auto">
          <a:xfrm>
            <a:off x="9525000" y="5410200"/>
            <a:ext cx="1066800" cy="1003300"/>
          </a:xfrm>
          <a:prstGeom prst="rect">
            <a:avLst/>
          </a:prstGeom>
        </p:spPr>
        <p:txBody>
          <a:bodyPr wrap="none" fromWordArt="1">
            <a:prstTxWarp prst="textSlantUp">
              <a:avLst>
                <a:gd name="adj" fmla="val 55556"/>
              </a:avLst>
            </a:prstTxWarp>
          </a:bodyPr>
          <a:lstStyle/>
          <a:p>
            <a:r>
              <a:rPr lang="en-US" sz="3600" kern="10" dirty="0">
                <a:ln w="9525">
                  <a:solidFill>
                    <a:srgbClr val="000000"/>
                  </a:solidFill>
                  <a:round/>
                  <a:headEnd/>
                  <a:tailEnd/>
                </a:ln>
                <a:solidFill>
                  <a:srgbClr val="000000"/>
                </a:solidFill>
                <a:latin typeface="Arial Black"/>
              </a:rPr>
              <a:t>Great</a:t>
            </a:r>
          </a:p>
          <a:p>
            <a:r>
              <a:rPr lang="en-US" sz="3600" kern="10" dirty="0">
                <a:ln w="9525">
                  <a:solidFill>
                    <a:srgbClr val="000000"/>
                  </a:solidFill>
                  <a:round/>
                  <a:headEnd/>
                  <a:tailEnd/>
                </a:ln>
                <a:solidFill>
                  <a:srgbClr val="000000"/>
                </a:solidFill>
                <a:latin typeface="Arial Black"/>
              </a:rPr>
              <a:t>Resource</a:t>
            </a:r>
          </a:p>
        </p:txBody>
      </p:sp>
      <p:sp>
        <p:nvSpPr>
          <p:cNvPr id="88079" name="Line 67"/>
          <p:cNvSpPr>
            <a:spLocks noChangeShapeType="1"/>
          </p:cNvSpPr>
          <p:nvPr/>
        </p:nvSpPr>
        <p:spPr bwMode="auto">
          <a:xfrm flipH="1">
            <a:off x="8839200" y="6324600"/>
            <a:ext cx="685800" cy="76200"/>
          </a:xfrm>
          <a:prstGeom prst="line">
            <a:avLst/>
          </a:prstGeom>
          <a:noFill/>
          <a:ln w="38100">
            <a:solidFill>
              <a:schemeClr val="tx1"/>
            </a:solidFill>
            <a:round/>
            <a:headEnd/>
            <a:tailEnd type="triangle" w="med" len="med"/>
          </a:ln>
        </p:spPr>
        <p:txBody>
          <a:bodyPr/>
          <a:lstStyle/>
          <a:p>
            <a:endParaRPr lang="en-US"/>
          </a:p>
        </p:txBody>
      </p:sp>
    </p:spTree>
    <p:extLst>
      <p:ext uri="{BB962C8B-B14F-4D97-AF65-F5344CB8AC3E}">
        <p14:creationId xmlns:p14="http://schemas.microsoft.com/office/powerpoint/2010/main" val="55296921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2819401" y="685800"/>
            <a:ext cx="6512511" cy="1143000"/>
          </a:xfrm>
        </p:spPr>
        <p:txBody>
          <a:bodyPr/>
          <a:lstStyle/>
          <a:p>
            <a:pPr eaLnBrk="1" hangingPunct="1"/>
            <a:r>
              <a:rPr lang="en-US" sz="4000" b="1" u="sng" dirty="0"/>
              <a:t>Alternative Power &amp; Machine</a:t>
            </a:r>
          </a:p>
        </p:txBody>
      </p:sp>
      <p:sp>
        <p:nvSpPr>
          <p:cNvPr id="89091" name="Rectangle 3"/>
          <p:cNvSpPr>
            <a:spLocks noGrp="1" noChangeArrowheads="1"/>
          </p:cNvSpPr>
          <p:nvPr>
            <p:ph type="body" sz="half" idx="4294967295"/>
          </p:nvPr>
        </p:nvSpPr>
        <p:spPr>
          <a:xfrm>
            <a:off x="1981201" y="2466976"/>
            <a:ext cx="3698875" cy="3400425"/>
          </a:xfrm>
          <a:prstGeom prst="rect">
            <a:avLst/>
          </a:prstGeom>
        </p:spPr>
        <p:txBody>
          <a:bodyPr>
            <a:normAutofit lnSpcReduction="10000"/>
          </a:bodyPr>
          <a:lstStyle/>
          <a:p>
            <a:pPr eaLnBrk="1" hangingPunct="1">
              <a:lnSpc>
                <a:spcPct val="80000"/>
              </a:lnSpc>
            </a:pPr>
            <a:r>
              <a:rPr lang="en-US" sz="1800" dirty="0"/>
              <a:t>Economy models</a:t>
            </a:r>
          </a:p>
          <a:p>
            <a:pPr eaLnBrk="1" hangingPunct="1">
              <a:lnSpc>
                <a:spcPct val="80000"/>
              </a:lnSpc>
            </a:pPr>
            <a:r>
              <a:rPr lang="en-US" sz="1800" dirty="0"/>
              <a:t>Permanent magnet units</a:t>
            </a:r>
          </a:p>
          <a:p>
            <a:pPr eaLnBrk="1" hangingPunct="1">
              <a:lnSpc>
                <a:spcPct val="80000"/>
              </a:lnSpc>
            </a:pPr>
            <a:r>
              <a:rPr lang="en-US" sz="1800" dirty="0"/>
              <a:t>Accessories</a:t>
            </a:r>
          </a:p>
          <a:p>
            <a:pPr eaLnBrk="1" hangingPunct="1">
              <a:lnSpc>
                <a:spcPct val="80000"/>
              </a:lnSpc>
            </a:pPr>
            <a:r>
              <a:rPr lang="en-US" sz="1800" b="1" dirty="0"/>
              <a:t>Niche: Ease of maintenance and adjustment</a:t>
            </a:r>
          </a:p>
          <a:p>
            <a:pPr eaLnBrk="1" hangingPunct="1">
              <a:lnSpc>
                <a:spcPct val="80000"/>
              </a:lnSpc>
            </a:pPr>
            <a:endParaRPr lang="en-US" sz="1800" b="1" dirty="0"/>
          </a:p>
          <a:p>
            <a:pPr eaLnBrk="1" hangingPunct="1">
              <a:lnSpc>
                <a:spcPct val="80000"/>
              </a:lnSpc>
            </a:pPr>
            <a:endParaRPr lang="en-US" sz="1800" b="1" dirty="0"/>
          </a:p>
          <a:p>
            <a:pPr eaLnBrk="1" hangingPunct="1">
              <a:lnSpc>
                <a:spcPct val="80000"/>
              </a:lnSpc>
            </a:pPr>
            <a:endParaRPr lang="en-US" sz="1800" b="1" dirty="0"/>
          </a:p>
          <a:p>
            <a:pPr eaLnBrk="1" hangingPunct="1">
              <a:lnSpc>
                <a:spcPct val="80000"/>
              </a:lnSpc>
            </a:pPr>
            <a:endParaRPr lang="en-US" sz="1800" b="1" dirty="0"/>
          </a:p>
          <a:p>
            <a:pPr eaLnBrk="1" hangingPunct="1">
              <a:lnSpc>
                <a:spcPct val="80000"/>
              </a:lnSpc>
            </a:pPr>
            <a:endParaRPr lang="en-US" sz="1800" b="1" dirty="0"/>
          </a:p>
          <a:p>
            <a:pPr algn="ctr" eaLnBrk="1" hangingPunct="1">
              <a:lnSpc>
                <a:spcPct val="80000"/>
              </a:lnSpc>
              <a:buFont typeface="Wingdings" pitchFamily="2" charset="2"/>
              <a:buNone/>
            </a:pPr>
            <a:r>
              <a:rPr lang="en-US" sz="2000" b="1" dirty="0">
                <a:hlinkClick r:id="rId3"/>
              </a:rPr>
              <a:t>www.apmhydro.com</a:t>
            </a:r>
            <a:endParaRPr lang="en-US" sz="2000" b="1" dirty="0"/>
          </a:p>
          <a:p>
            <a:pPr algn="ctr" eaLnBrk="1" hangingPunct="1">
              <a:lnSpc>
                <a:spcPct val="80000"/>
              </a:lnSpc>
              <a:buFont typeface="Wingdings" pitchFamily="2" charset="2"/>
              <a:buNone/>
            </a:pPr>
            <a:endParaRPr lang="en-US" sz="2000" b="1" dirty="0"/>
          </a:p>
          <a:p>
            <a:pPr eaLnBrk="1" hangingPunct="1">
              <a:lnSpc>
                <a:spcPct val="80000"/>
              </a:lnSpc>
            </a:pPr>
            <a:endParaRPr lang="en-US" sz="2000" dirty="0"/>
          </a:p>
          <a:p>
            <a:pPr eaLnBrk="1" hangingPunct="1">
              <a:lnSpc>
                <a:spcPct val="80000"/>
              </a:lnSpc>
            </a:pPr>
            <a:endParaRPr lang="en-US" sz="1800"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2590800"/>
            <a:ext cx="3881438" cy="2916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79289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u="sng" dirty="0" smtClean="0"/>
              <a:t>Other</a:t>
            </a:r>
          </a:p>
        </p:txBody>
      </p:sp>
      <p:pic>
        <p:nvPicPr>
          <p:cNvPr id="90115" name="Picture 3" descr="ampair"/>
          <p:cNvPicPr>
            <a:picLocks noGrp="1" noChangeAspect="1" noChangeArrowheads="1"/>
          </p:cNvPicPr>
          <p:nvPr>
            <p:ph sz="half" idx="1"/>
          </p:nvPr>
        </p:nvPicPr>
        <p:blipFill>
          <a:blip r:embed="rId3" cstate="print"/>
          <a:srcRect/>
          <a:stretch>
            <a:fillRect/>
          </a:stretch>
        </p:blipFill>
        <p:spPr>
          <a:xfrm>
            <a:off x="4419601" y="2503488"/>
            <a:ext cx="3471863" cy="2406650"/>
          </a:xfrm>
          <a:noFill/>
        </p:spPr>
      </p:pic>
      <p:pic>
        <p:nvPicPr>
          <p:cNvPr id="90116" name="Picture 4" descr="ampair_up"/>
          <p:cNvPicPr>
            <a:picLocks noGrp="1" noChangeAspect="1" noChangeArrowheads="1"/>
          </p:cNvPicPr>
          <p:nvPr>
            <p:ph sz="quarter" idx="2"/>
          </p:nvPr>
        </p:nvPicPr>
        <p:blipFill>
          <a:blip r:embed="rId4" cstate="print"/>
          <a:srcRect/>
          <a:stretch>
            <a:fillRect/>
          </a:stretch>
        </p:blipFill>
        <p:spPr>
          <a:xfrm>
            <a:off x="1830388" y="2438400"/>
            <a:ext cx="2393950" cy="3505200"/>
          </a:xfrm>
          <a:noFill/>
        </p:spPr>
      </p:pic>
      <p:pic>
        <p:nvPicPr>
          <p:cNvPr id="90117" name="Picture 5" descr="jackrabbit"/>
          <p:cNvPicPr>
            <a:picLocks noGrp="1" noChangeAspect="1" noChangeArrowheads="1"/>
          </p:cNvPicPr>
          <p:nvPr>
            <p:ph sz="quarter" idx="3"/>
          </p:nvPr>
        </p:nvPicPr>
        <p:blipFill>
          <a:blip r:embed="rId5" cstate="print"/>
          <a:srcRect/>
          <a:stretch>
            <a:fillRect/>
          </a:stretch>
        </p:blipFill>
        <p:spPr>
          <a:xfrm>
            <a:off x="8305800" y="4572000"/>
            <a:ext cx="1906588" cy="2057400"/>
          </a:xfrm>
          <a:noFill/>
        </p:spPr>
      </p:pic>
      <p:sp>
        <p:nvSpPr>
          <p:cNvPr id="90118" name="Rectangle 6"/>
          <p:cNvSpPr>
            <a:spLocks noChangeArrowheads="1"/>
          </p:cNvSpPr>
          <p:nvPr/>
        </p:nvSpPr>
        <p:spPr bwMode="auto">
          <a:xfrm>
            <a:off x="1828801" y="1676401"/>
            <a:ext cx="6249403" cy="830997"/>
          </a:xfrm>
          <a:prstGeom prst="rect">
            <a:avLst/>
          </a:prstGeom>
          <a:noFill/>
          <a:ln w="9525">
            <a:noFill/>
            <a:miter lim="800000"/>
            <a:headEnd/>
            <a:tailEnd/>
          </a:ln>
        </p:spPr>
        <p:txBody>
          <a:bodyPr wrap="none">
            <a:spAutoFit/>
          </a:bodyPr>
          <a:lstStyle/>
          <a:p>
            <a:pPr algn="l"/>
            <a:r>
              <a:rPr lang="en-US" sz="2400">
                <a:hlinkClick r:id="rId6"/>
              </a:rPr>
              <a:t>www.ampair.com....</a:t>
            </a:r>
            <a:r>
              <a:rPr lang="en-US" sz="2400"/>
              <a:t>it’s a wind and hydro turbine</a:t>
            </a:r>
          </a:p>
          <a:p>
            <a:pPr algn="l"/>
            <a:r>
              <a:rPr lang="en-US" sz="2400"/>
              <a:t> $1300</a:t>
            </a:r>
          </a:p>
        </p:txBody>
      </p:sp>
      <p:sp>
        <p:nvSpPr>
          <p:cNvPr id="90119" name="Rectangle 7"/>
          <p:cNvSpPr>
            <a:spLocks noChangeArrowheads="1"/>
          </p:cNvSpPr>
          <p:nvPr/>
        </p:nvSpPr>
        <p:spPr bwMode="auto">
          <a:xfrm>
            <a:off x="5105400" y="5164138"/>
            <a:ext cx="3048000" cy="1465262"/>
          </a:xfrm>
          <a:prstGeom prst="rect">
            <a:avLst/>
          </a:prstGeom>
          <a:noFill/>
          <a:ln w="9525">
            <a:noFill/>
            <a:miter lim="800000"/>
            <a:headEnd/>
            <a:tailEnd/>
          </a:ln>
        </p:spPr>
        <p:txBody>
          <a:bodyPr anchor="ctr">
            <a:spAutoFit/>
          </a:bodyPr>
          <a:lstStyle/>
          <a:p>
            <a:pPr algn="r" eaLnBrk="1" hangingPunct="1"/>
            <a:r>
              <a:rPr lang="en-US" b="1"/>
              <a:t>The Jack Rabbit, just drop it into the river</a:t>
            </a:r>
          </a:p>
          <a:p>
            <a:pPr algn="r" eaLnBrk="1" hangingPunct="1"/>
            <a:endParaRPr lang="en-US" b="1"/>
          </a:p>
          <a:p>
            <a:pPr algn="r" eaLnBrk="1" hangingPunct="1"/>
            <a:r>
              <a:rPr lang="en-US" b="1"/>
              <a:t>$1295</a:t>
            </a:r>
            <a:br>
              <a:rPr lang="en-US" b="1"/>
            </a:br>
            <a:endParaRPr lang="en-US" b="1"/>
          </a:p>
        </p:txBody>
      </p:sp>
    </p:spTree>
    <p:extLst>
      <p:ext uri="{BB962C8B-B14F-4D97-AF65-F5344CB8AC3E}">
        <p14:creationId xmlns:p14="http://schemas.microsoft.com/office/powerpoint/2010/main" val="162047501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1405" y="2821460"/>
            <a:ext cx="10972800" cy="1371600"/>
          </a:xfrm>
        </p:spPr>
        <p:txBody>
          <a:bodyPr/>
          <a:lstStyle/>
          <a:p>
            <a:r>
              <a:rPr lang="en-US" b="1" dirty="0" smtClean="0"/>
              <a:t>Electricity and </a:t>
            </a:r>
            <a:r>
              <a:rPr lang="en-US" b="1" dirty="0" err="1" smtClean="0"/>
              <a:t>Microhydro</a:t>
            </a:r>
            <a:r>
              <a:rPr lang="en-US" b="1" dirty="0" smtClean="0"/>
              <a:t> </a:t>
            </a:r>
            <a:br>
              <a:rPr lang="en-US" b="1" dirty="0" smtClean="0"/>
            </a:br>
            <a:r>
              <a:rPr lang="en-US" b="1" dirty="0" smtClean="0"/>
              <a:t>Balance of System</a:t>
            </a:r>
            <a:endParaRPr lang="en-US" b="1" dirty="0"/>
          </a:p>
        </p:txBody>
      </p:sp>
      <p:pic>
        <p:nvPicPr>
          <p:cNvPr id="32778" name="Picture 10" descr="http://hooyberglaw.files.wordpress.com/2013/01/warning-electricity-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7251" y="1828800"/>
            <a:ext cx="3619500" cy="3238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637892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smtClean="0"/>
              <a:t>First Things First. What does a </a:t>
            </a:r>
            <a:r>
              <a:rPr lang="en-US" b="1" dirty="0" err="1" smtClean="0"/>
              <a:t>microhydro</a:t>
            </a:r>
            <a:r>
              <a:rPr lang="en-US" b="1" dirty="0" smtClean="0"/>
              <a:t> turbine produce?</a:t>
            </a:r>
            <a:br>
              <a:rPr lang="en-US" b="1" dirty="0" smtClean="0"/>
            </a:br>
            <a:endParaRPr lang="en-US" b="1" dirty="0"/>
          </a:p>
        </p:txBody>
      </p:sp>
      <p:sp>
        <p:nvSpPr>
          <p:cNvPr id="3" name="Content Placeholder 2"/>
          <p:cNvSpPr>
            <a:spLocks noGrp="1"/>
          </p:cNvSpPr>
          <p:nvPr>
            <p:ph idx="1"/>
          </p:nvPr>
        </p:nvSpPr>
        <p:spPr>
          <a:xfrm>
            <a:off x="1981200" y="1524001"/>
            <a:ext cx="8229600" cy="4525963"/>
          </a:xfrm>
        </p:spPr>
        <p:txBody>
          <a:bodyPr/>
          <a:lstStyle/>
          <a:p>
            <a:r>
              <a:rPr lang="en-US" b="1" u="sng" dirty="0" smtClean="0">
                <a:solidFill>
                  <a:srgbClr val="C00000"/>
                </a:solidFill>
              </a:rPr>
              <a:t>Wild Alternating Current (Wild AC) </a:t>
            </a:r>
            <a:r>
              <a:rPr lang="en-US" sz="2400" b="1" u="sng" dirty="0">
                <a:solidFill>
                  <a:schemeClr val="tx2">
                    <a:lumMod val="50000"/>
                  </a:schemeClr>
                </a:solidFill>
              </a:rPr>
              <a:t>most of the time</a:t>
            </a:r>
          </a:p>
          <a:p>
            <a:pPr lvl="1"/>
            <a:r>
              <a:rPr lang="en-US" dirty="0" smtClean="0"/>
              <a:t>“Wild” due to the fluctuating voltage, current and frequency.</a:t>
            </a:r>
          </a:p>
          <a:p>
            <a:pPr lvl="1"/>
            <a:r>
              <a:rPr lang="en-US" dirty="0" smtClean="0"/>
              <a:t>Why is this?</a:t>
            </a:r>
          </a:p>
          <a:p>
            <a:pPr lvl="2"/>
            <a:r>
              <a:rPr lang="en-US" dirty="0" smtClean="0"/>
              <a:t>Most modern small hydro turbines are direct drive permanent magnet systems </a:t>
            </a:r>
            <a:r>
              <a:rPr lang="en-US" dirty="0" smtClean="0">
                <a:solidFill>
                  <a:schemeClr val="tx2">
                    <a:lumMod val="50000"/>
                  </a:schemeClr>
                </a:solidFill>
              </a:rPr>
              <a:t>(there are exceptions)</a:t>
            </a:r>
          </a:p>
          <a:p>
            <a:pPr lvl="1"/>
            <a:r>
              <a:rPr lang="en-US" dirty="0" smtClean="0"/>
              <a:t>In most cases the wild AC needs to be rectified.</a:t>
            </a:r>
          </a:p>
          <a:p>
            <a:pPr lvl="2"/>
            <a:r>
              <a:rPr lang="en-US" sz="1800" dirty="0"/>
              <a:t>Conversion of  Alternating Current (AC) to Direct Current (DC)</a:t>
            </a:r>
          </a:p>
        </p:txBody>
      </p:sp>
      <p:sp>
        <p:nvSpPr>
          <p:cNvPr id="8" name="Rounded Rectangle 7"/>
          <p:cNvSpPr/>
          <p:nvPr/>
        </p:nvSpPr>
        <p:spPr>
          <a:xfrm>
            <a:off x="2590800" y="5067300"/>
            <a:ext cx="1828800" cy="1143000"/>
          </a:xfrm>
          <a:prstGeom prst="round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730500" y="5336233"/>
            <a:ext cx="1524000" cy="461665"/>
          </a:xfrm>
          <a:prstGeom prst="rect">
            <a:avLst/>
          </a:prstGeom>
          <a:noFill/>
        </p:spPr>
        <p:txBody>
          <a:bodyPr wrap="square" rtlCol="0">
            <a:spAutoFit/>
          </a:bodyPr>
          <a:lstStyle/>
          <a:p>
            <a:r>
              <a:rPr lang="en-US" sz="2400" b="1" dirty="0">
                <a:solidFill>
                  <a:schemeClr val="bg1"/>
                </a:solidFill>
              </a:rPr>
              <a:t>WILD AC</a:t>
            </a:r>
          </a:p>
        </p:txBody>
      </p:sp>
      <p:sp>
        <p:nvSpPr>
          <p:cNvPr id="10" name="Right Arrow 9"/>
          <p:cNvSpPr/>
          <p:nvPr/>
        </p:nvSpPr>
        <p:spPr>
          <a:xfrm>
            <a:off x="4572000" y="5105400"/>
            <a:ext cx="685800" cy="5334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5410200" y="5118100"/>
            <a:ext cx="1828800" cy="1143000"/>
          </a:xfrm>
          <a:prstGeom prst="round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562600" y="5374333"/>
            <a:ext cx="1524000" cy="461665"/>
          </a:xfrm>
          <a:prstGeom prst="rect">
            <a:avLst/>
          </a:prstGeom>
          <a:noFill/>
        </p:spPr>
        <p:txBody>
          <a:bodyPr wrap="square" rtlCol="0">
            <a:spAutoFit/>
          </a:bodyPr>
          <a:lstStyle/>
          <a:p>
            <a:pPr algn="ctr"/>
            <a:r>
              <a:rPr lang="en-US" sz="2400" b="1" dirty="0">
                <a:solidFill>
                  <a:schemeClr val="bg1"/>
                </a:solidFill>
              </a:rPr>
              <a:t>DC</a:t>
            </a:r>
          </a:p>
        </p:txBody>
      </p:sp>
      <p:sp>
        <p:nvSpPr>
          <p:cNvPr id="13" name="Right Arrow 12"/>
          <p:cNvSpPr/>
          <p:nvPr/>
        </p:nvSpPr>
        <p:spPr>
          <a:xfrm>
            <a:off x="7467600" y="5105400"/>
            <a:ext cx="685800" cy="5334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8305800" y="5094932"/>
            <a:ext cx="1828800" cy="1143000"/>
          </a:xfrm>
          <a:prstGeom prst="round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8458200" y="5223302"/>
            <a:ext cx="1524000" cy="830997"/>
          </a:xfrm>
          <a:prstGeom prst="rect">
            <a:avLst/>
          </a:prstGeom>
          <a:noFill/>
        </p:spPr>
        <p:txBody>
          <a:bodyPr wrap="square" rtlCol="0">
            <a:spAutoFit/>
          </a:bodyPr>
          <a:lstStyle/>
          <a:p>
            <a:r>
              <a:rPr lang="en-US" sz="2400" b="1" dirty="0">
                <a:solidFill>
                  <a:schemeClr val="bg1"/>
                </a:solidFill>
              </a:rPr>
              <a:t>120 AC @ 60Hz</a:t>
            </a:r>
          </a:p>
        </p:txBody>
      </p:sp>
    </p:spTree>
    <p:extLst>
      <p:ext uri="{BB962C8B-B14F-4D97-AF65-F5344CB8AC3E}">
        <p14:creationId xmlns:p14="http://schemas.microsoft.com/office/powerpoint/2010/main" val="412948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1" dirty="0" smtClean="0"/>
              <a:t>Electricity from a Spinning Shaft</a:t>
            </a:r>
            <a:endParaRPr lang="en-US" b="1"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1" y="1828800"/>
            <a:ext cx="3362207" cy="272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943600" y="6477000"/>
            <a:ext cx="4572000" cy="215444"/>
          </a:xfrm>
          <a:prstGeom prst="rect">
            <a:avLst/>
          </a:prstGeom>
        </p:spPr>
        <p:txBody>
          <a:bodyPr>
            <a:spAutoFit/>
          </a:bodyPr>
          <a:lstStyle/>
          <a:p>
            <a:r>
              <a:rPr lang="en-US" sz="800" dirty="0"/>
              <a:t>http://www.reuk.co.uk/OtherImages/moving-magnet-past-wire-to-make-current.jpg</a:t>
            </a: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736841"/>
            <a:ext cx="3810000" cy="2918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a:hlinkClick r:id="rId5"/>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6667" t="36286" r="32024" b="31857"/>
          <a:stretch/>
        </p:blipFill>
        <p:spPr bwMode="auto">
          <a:xfrm>
            <a:off x="3352800" y="5155201"/>
            <a:ext cx="1828800" cy="8814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Left Arrow 5"/>
          <p:cNvSpPr/>
          <p:nvPr/>
        </p:nvSpPr>
        <p:spPr>
          <a:xfrm>
            <a:off x="5362458" y="5410200"/>
            <a:ext cx="1419343" cy="381000"/>
          </a:xfrm>
          <a:prstGeom prst="leftArrow">
            <a:avLst/>
          </a:prstGeom>
          <a:solidFill>
            <a:schemeClr val="bg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010400" y="5410200"/>
            <a:ext cx="3276600" cy="369332"/>
          </a:xfrm>
          <a:prstGeom prst="rect">
            <a:avLst/>
          </a:prstGeom>
          <a:noFill/>
        </p:spPr>
        <p:txBody>
          <a:bodyPr wrap="square" rtlCol="0">
            <a:spAutoFit/>
          </a:bodyPr>
          <a:lstStyle/>
          <a:p>
            <a:r>
              <a:rPr lang="en-US" b="1" dirty="0"/>
              <a:t>Click Here for Animation</a:t>
            </a:r>
          </a:p>
        </p:txBody>
      </p:sp>
    </p:spTree>
    <p:extLst>
      <p:ext uri="{BB962C8B-B14F-4D97-AF65-F5344CB8AC3E}">
        <p14:creationId xmlns:p14="http://schemas.microsoft.com/office/powerpoint/2010/main" val="322314881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Simplicity of permanent magnets alternators</a:t>
            </a:r>
          </a:p>
          <a:p>
            <a:pPr marL="109728" indent="0">
              <a:buNone/>
            </a:pPr>
            <a:endParaRPr lang="en-US" sz="800" dirty="0"/>
          </a:p>
          <a:p>
            <a:r>
              <a:rPr lang="en-US" dirty="0" smtClean="0"/>
              <a:t>This AC power is rectified to Direct Current regardless of battery or grid-tie configuration.</a:t>
            </a:r>
          </a:p>
          <a:p>
            <a:r>
              <a:rPr lang="en-US" dirty="0" smtClean="0"/>
              <a:t>3 phase output is most common</a:t>
            </a:r>
            <a:endParaRPr lang="en-US" dirty="0"/>
          </a:p>
        </p:txBody>
      </p:sp>
      <p:sp>
        <p:nvSpPr>
          <p:cNvPr id="3" name="Title 2"/>
          <p:cNvSpPr>
            <a:spLocks noGrp="1"/>
          </p:cNvSpPr>
          <p:nvPr>
            <p:ph type="title"/>
          </p:nvPr>
        </p:nvSpPr>
        <p:spPr/>
        <p:txBody>
          <a:bodyPr/>
          <a:lstStyle/>
          <a:p>
            <a:pPr algn="ctr"/>
            <a:r>
              <a:rPr lang="en-US" b="1" dirty="0" smtClean="0">
                <a:solidFill>
                  <a:srgbClr val="FF0000"/>
                </a:solidFill>
              </a:rPr>
              <a:t>Why Alternating Current?</a:t>
            </a:r>
            <a:endParaRPr lang="en-US" b="1" dirty="0">
              <a:solidFill>
                <a:srgbClr val="FF0000"/>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6350" y="4724400"/>
            <a:ext cx="2462766"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791200" y="6400800"/>
            <a:ext cx="4572000" cy="215444"/>
          </a:xfrm>
          <a:prstGeom prst="rect">
            <a:avLst/>
          </a:prstGeom>
        </p:spPr>
        <p:txBody>
          <a:bodyPr>
            <a:spAutoFit/>
          </a:bodyPr>
          <a:lstStyle/>
          <a:p>
            <a:r>
              <a:rPr lang="en-US" sz="800" dirty="0"/>
              <a:t>http://bp1.blogger.com/_Ist6QgbdKFo/SIsThFlYcTI/AAAAAAAAAGw/-cBy0MQjDvI/s400/5.bmp</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4724401"/>
            <a:ext cx="2300262" cy="1412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8682517"/>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Most effective use of space and materials!</a:t>
            </a:r>
            <a:endParaRPr lang="en-US" dirty="0"/>
          </a:p>
        </p:txBody>
      </p:sp>
      <p:sp>
        <p:nvSpPr>
          <p:cNvPr id="3" name="Title 2"/>
          <p:cNvSpPr>
            <a:spLocks noGrp="1"/>
          </p:cNvSpPr>
          <p:nvPr>
            <p:ph type="title"/>
          </p:nvPr>
        </p:nvSpPr>
        <p:spPr/>
        <p:txBody>
          <a:bodyPr/>
          <a:lstStyle/>
          <a:p>
            <a:r>
              <a:rPr lang="en-US" b="1" dirty="0" smtClean="0">
                <a:solidFill>
                  <a:srgbClr val="FF0000"/>
                </a:solidFill>
              </a:rPr>
              <a:t>Why Three Phase?</a:t>
            </a:r>
            <a:endParaRPr lang="en-US" b="1" dirty="0">
              <a:solidFill>
                <a:srgbClr val="FF0000"/>
              </a:solidFill>
            </a:endParaRPr>
          </a:p>
        </p:txBody>
      </p:sp>
      <p:pic>
        <p:nvPicPr>
          <p:cNvPr id="4" name="Picture 3"/>
          <p:cNvPicPr/>
          <p:nvPr/>
        </p:nvPicPr>
        <p:blipFill>
          <a:blip r:embed="rId2" cstate="print"/>
          <a:srcRect l="26923" t="16880" r="26282" b="20940"/>
          <a:stretch>
            <a:fillRect/>
          </a:stretch>
        </p:blipFill>
        <p:spPr bwMode="auto">
          <a:xfrm>
            <a:off x="7162800" y="2743200"/>
            <a:ext cx="2819400" cy="3057842"/>
          </a:xfrm>
          <a:prstGeom prst="rect">
            <a:avLst/>
          </a:prstGeom>
          <a:noFill/>
          <a:ln w="9525">
            <a:noFill/>
            <a:miter lim="800000"/>
            <a:headEnd/>
            <a:tailEnd/>
          </a:ln>
        </p:spPr>
      </p:pic>
      <p:pic>
        <p:nvPicPr>
          <p:cNvPr id="5" name="Picture 4"/>
          <p:cNvPicPr/>
          <p:nvPr/>
        </p:nvPicPr>
        <p:blipFill rotWithShape="1">
          <a:blip r:embed="rId3">
            <a:duotone>
              <a:schemeClr val="accent1">
                <a:shade val="45000"/>
                <a:satMod val="135000"/>
              </a:schemeClr>
              <a:prstClr val="white"/>
            </a:duotone>
          </a:blip>
          <a:srcRect l="12565" t="9143" r="39513" b="32466"/>
          <a:stretch/>
        </p:blipFill>
        <p:spPr bwMode="auto">
          <a:xfrm>
            <a:off x="1905000" y="2295208"/>
            <a:ext cx="4953000" cy="3876992"/>
          </a:xfrm>
          <a:prstGeom prst="rect">
            <a:avLst/>
          </a:prstGeom>
          <a:noFill/>
          <a:ln w="9525">
            <a:noFill/>
            <a:miter lim="800000"/>
            <a:headEnd/>
            <a:tailEnd/>
          </a:ln>
        </p:spPr>
      </p:pic>
    </p:spTree>
    <p:extLst>
      <p:ext uri="{BB962C8B-B14F-4D97-AF65-F5344CB8AC3E}">
        <p14:creationId xmlns:p14="http://schemas.microsoft.com/office/powerpoint/2010/main" val="139762451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1981200" y="457200"/>
            <a:ext cx="8229600" cy="914400"/>
          </a:xfrm>
        </p:spPr>
        <p:txBody>
          <a:bodyPr/>
          <a:lstStyle/>
          <a:p>
            <a:pPr eaLnBrk="1" hangingPunct="1"/>
            <a:r>
              <a:rPr lang="en-US" b="1" dirty="0" smtClean="0"/>
              <a:t>What is the BOS?</a:t>
            </a:r>
          </a:p>
        </p:txBody>
      </p:sp>
      <p:sp>
        <p:nvSpPr>
          <p:cNvPr id="79875" name="Rectangle 3"/>
          <p:cNvSpPr>
            <a:spLocks noGrp="1" noChangeArrowheads="1"/>
          </p:cNvSpPr>
          <p:nvPr>
            <p:ph type="body" sz="half" idx="1"/>
          </p:nvPr>
        </p:nvSpPr>
        <p:spPr>
          <a:xfrm flipH="1">
            <a:off x="6781800" y="1524000"/>
            <a:ext cx="3657600" cy="2133600"/>
          </a:xfrm>
        </p:spPr>
        <p:txBody>
          <a:bodyPr/>
          <a:lstStyle/>
          <a:p>
            <a:pPr eaLnBrk="1" hangingPunct="1">
              <a:lnSpc>
                <a:spcPct val="80000"/>
              </a:lnSpc>
            </a:pPr>
            <a:r>
              <a:rPr lang="en-US" sz="2400"/>
              <a:t>DC only system (small cabin)</a:t>
            </a:r>
          </a:p>
          <a:p>
            <a:pPr lvl="1" eaLnBrk="1" hangingPunct="1">
              <a:lnSpc>
                <a:spcPct val="80000"/>
              </a:lnSpc>
            </a:pPr>
            <a:r>
              <a:rPr lang="en-US" sz="2000"/>
              <a:t>Charge controller</a:t>
            </a:r>
          </a:p>
          <a:p>
            <a:pPr lvl="1" eaLnBrk="1" hangingPunct="1">
              <a:lnSpc>
                <a:spcPct val="80000"/>
              </a:lnSpc>
            </a:pPr>
            <a:r>
              <a:rPr lang="en-US" sz="2000"/>
              <a:t>Batteries</a:t>
            </a:r>
          </a:p>
        </p:txBody>
      </p:sp>
      <p:sp>
        <p:nvSpPr>
          <p:cNvPr id="79876" name="Rectangle 4"/>
          <p:cNvSpPr>
            <a:spLocks noGrp="1" noChangeArrowheads="1"/>
          </p:cNvSpPr>
          <p:nvPr>
            <p:ph type="body" sz="half" idx="2"/>
          </p:nvPr>
        </p:nvSpPr>
        <p:spPr>
          <a:xfrm>
            <a:off x="1752600" y="4495800"/>
            <a:ext cx="3352800" cy="1752600"/>
          </a:xfrm>
        </p:spPr>
        <p:txBody>
          <a:bodyPr/>
          <a:lstStyle/>
          <a:p>
            <a:pPr eaLnBrk="1" hangingPunct="1">
              <a:lnSpc>
                <a:spcPct val="80000"/>
              </a:lnSpc>
            </a:pPr>
            <a:r>
              <a:rPr lang="en-US" sz="2400"/>
              <a:t>Conventional AC system (house)</a:t>
            </a:r>
          </a:p>
          <a:p>
            <a:pPr lvl="1" eaLnBrk="1" hangingPunct="1">
              <a:lnSpc>
                <a:spcPct val="80000"/>
              </a:lnSpc>
            </a:pPr>
            <a:r>
              <a:rPr lang="en-US" sz="2000"/>
              <a:t>Charge controller</a:t>
            </a:r>
          </a:p>
          <a:p>
            <a:pPr lvl="1" eaLnBrk="1" hangingPunct="1">
              <a:lnSpc>
                <a:spcPct val="80000"/>
              </a:lnSpc>
            </a:pPr>
            <a:r>
              <a:rPr lang="en-US" sz="2000"/>
              <a:t>Batteries</a:t>
            </a:r>
          </a:p>
          <a:p>
            <a:pPr lvl="1" eaLnBrk="1" hangingPunct="1">
              <a:lnSpc>
                <a:spcPct val="80000"/>
              </a:lnSpc>
            </a:pPr>
            <a:r>
              <a:rPr lang="en-US" sz="2000"/>
              <a:t>Inverter</a:t>
            </a:r>
          </a:p>
        </p:txBody>
      </p:sp>
      <p:pic>
        <p:nvPicPr>
          <p:cNvPr id="79877" name="Picture 5" descr="hh_cabin"/>
          <p:cNvPicPr>
            <a:picLocks noChangeAspect="1" noChangeArrowheads="1"/>
          </p:cNvPicPr>
          <p:nvPr/>
        </p:nvPicPr>
        <p:blipFill>
          <a:blip r:embed="rId3" cstate="print"/>
          <a:srcRect/>
          <a:stretch>
            <a:fillRect/>
          </a:stretch>
        </p:blipFill>
        <p:spPr bwMode="auto">
          <a:xfrm>
            <a:off x="1524000" y="1447800"/>
            <a:ext cx="5181600" cy="2273300"/>
          </a:xfrm>
          <a:prstGeom prst="rect">
            <a:avLst/>
          </a:prstGeom>
          <a:noFill/>
          <a:ln w="9525">
            <a:noFill/>
            <a:miter lim="800000"/>
            <a:headEnd/>
            <a:tailEnd/>
          </a:ln>
        </p:spPr>
      </p:pic>
      <p:pic>
        <p:nvPicPr>
          <p:cNvPr id="79878" name="Picture 6" descr="hh_house"/>
          <p:cNvPicPr>
            <a:picLocks noChangeAspect="1" noChangeArrowheads="1"/>
          </p:cNvPicPr>
          <p:nvPr/>
        </p:nvPicPr>
        <p:blipFill>
          <a:blip r:embed="rId4" cstate="print"/>
          <a:srcRect/>
          <a:stretch>
            <a:fillRect/>
          </a:stretch>
        </p:blipFill>
        <p:spPr bwMode="auto">
          <a:xfrm>
            <a:off x="5486400" y="3944939"/>
            <a:ext cx="5257800" cy="2503487"/>
          </a:xfrm>
          <a:prstGeom prst="rect">
            <a:avLst/>
          </a:prstGeom>
          <a:noFill/>
          <a:ln w="9525">
            <a:noFill/>
            <a:miter lim="800000"/>
            <a:headEnd/>
            <a:tailEnd/>
          </a:ln>
        </p:spPr>
      </p:pic>
      <p:sp>
        <p:nvSpPr>
          <p:cNvPr id="79879" name="AutoShape 7"/>
          <p:cNvSpPr>
            <a:spLocks noChangeArrowheads="1"/>
          </p:cNvSpPr>
          <p:nvPr/>
        </p:nvSpPr>
        <p:spPr bwMode="auto">
          <a:xfrm>
            <a:off x="2971800" y="1600200"/>
            <a:ext cx="2057400" cy="2057400"/>
          </a:xfrm>
          <a:custGeom>
            <a:avLst/>
            <a:gdLst>
              <a:gd name="T0" fmla="*/ 1028700 w 21600"/>
              <a:gd name="T1" fmla="*/ 0 h 21600"/>
              <a:gd name="T2" fmla="*/ 301276 w 21600"/>
              <a:gd name="T3" fmla="*/ 301276 h 21600"/>
              <a:gd name="T4" fmla="*/ 0 w 21600"/>
              <a:gd name="T5" fmla="*/ 1028700 h 21600"/>
              <a:gd name="T6" fmla="*/ 301276 w 21600"/>
              <a:gd name="T7" fmla="*/ 1756124 h 21600"/>
              <a:gd name="T8" fmla="*/ 1028700 w 21600"/>
              <a:gd name="T9" fmla="*/ 2057400 h 21600"/>
              <a:gd name="T10" fmla="*/ 1756124 w 21600"/>
              <a:gd name="T11" fmla="*/ 1756124 h 21600"/>
              <a:gd name="T12" fmla="*/ 2057400 w 21600"/>
              <a:gd name="T13" fmla="*/ 1028700 h 21600"/>
              <a:gd name="T14" fmla="*/ 1756124 w 21600"/>
              <a:gd name="T15" fmla="*/ 30127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634" y="10800"/>
                </a:moveTo>
                <a:cubicBezTo>
                  <a:pt x="634" y="16415"/>
                  <a:pt x="5185" y="20966"/>
                  <a:pt x="10800" y="20966"/>
                </a:cubicBezTo>
                <a:cubicBezTo>
                  <a:pt x="16415" y="20966"/>
                  <a:pt x="20966" y="16415"/>
                  <a:pt x="20966" y="10800"/>
                </a:cubicBezTo>
                <a:cubicBezTo>
                  <a:pt x="20966" y="5185"/>
                  <a:pt x="16415" y="634"/>
                  <a:pt x="10800" y="634"/>
                </a:cubicBezTo>
                <a:cubicBezTo>
                  <a:pt x="5185" y="634"/>
                  <a:pt x="634" y="5185"/>
                  <a:pt x="634" y="10800"/>
                </a:cubicBezTo>
                <a:close/>
              </a:path>
            </a:pathLst>
          </a:custGeom>
          <a:solidFill>
            <a:schemeClr val="accent1"/>
          </a:solidFill>
          <a:ln w="9525">
            <a:solidFill>
              <a:schemeClr val="tx1"/>
            </a:solidFill>
            <a:round/>
            <a:headEnd/>
            <a:tailEnd/>
          </a:ln>
        </p:spPr>
        <p:txBody>
          <a:bodyPr wrap="none" anchor="ctr"/>
          <a:lstStyle/>
          <a:p>
            <a:endParaRPr lang="en-US"/>
          </a:p>
        </p:txBody>
      </p:sp>
      <p:sp>
        <p:nvSpPr>
          <p:cNvPr id="79880" name="AutoShape 8"/>
          <p:cNvSpPr>
            <a:spLocks noChangeArrowheads="1"/>
          </p:cNvSpPr>
          <p:nvPr/>
        </p:nvSpPr>
        <p:spPr bwMode="auto">
          <a:xfrm>
            <a:off x="6858000" y="4191000"/>
            <a:ext cx="2362200" cy="2362200"/>
          </a:xfrm>
          <a:custGeom>
            <a:avLst/>
            <a:gdLst>
              <a:gd name="T0" fmla="*/ 1181100 w 21600"/>
              <a:gd name="T1" fmla="*/ 0 h 21600"/>
              <a:gd name="T2" fmla="*/ 345909 w 21600"/>
              <a:gd name="T3" fmla="*/ 345909 h 21600"/>
              <a:gd name="T4" fmla="*/ 0 w 21600"/>
              <a:gd name="T5" fmla="*/ 1181100 h 21600"/>
              <a:gd name="T6" fmla="*/ 345909 w 21600"/>
              <a:gd name="T7" fmla="*/ 2016291 h 21600"/>
              <a:gd name="T8" fmla="*/ 1181100 w 21600"/>
              <a:gd name="T9" fmla="*/ 2362200 h 21600"/>
              <a:gd name="T10" fmla="*/ 2016291 w 21600"/>
              <a:gd name="T11" fmla="*/ 2016291 h 21600"/>
              <a:gd name="T12" fmla="*/ 2362200 w 21600"/>
              <a:gd name="T13" fmla="*/ 1181100 h 21600"/>
              <a:gd name="T14" fmla="*/ 2016291 w 21600"/>
              <a:gd name="T15" fmla="*/ 345909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634" y="10800"/>
                </a:moveTo>
                <a:cubicBezTo>
                  <a:pt x="634" y="16415"/>
                  <a:pt x="5185" y="20966"/>
                  <a:pt x="10800" y="20966"/>
                </a:cubicBezTo>
                <a:cubicBezTo>
                  <a:pt x="16415" y="20966"/>
                  <a:pt x="20966" y="16415"/>
                  <a:pt x="20966" y="10800"/>
                </a:cubicBezTo>
                <a:cubicBezTo>
                  <a:pt x="20966" y="5185"/>
                  <a:pt x="16415" y="634"/>
                  <a:pt x="10800" y="634"/>
                </a:cubicBezTo>
                <a:cubicBezTo>
                  <a:pt x="5185" y="634"/>
                  <a:pt x="634" y="5185"/>
                  <a:pt x="634" y="10800"/>
                </a:cubicBezTo>
                <a:close/>
              </a:path>
            </a:pathLst>
          </a:custGeom>
          <a:solidFill>
            <a:schemeClr val="accent1"/>
          </a:solidFill>
          <a:ln w="9525">
            <a:solidFill>
              <a:schemeClr val="tx1"/>
            </a:solidFill>
            <a:round/>
            <a:headEnd/>
            <a:tailEnd/>
          </a:ln>
        </p:spPr>
        <p:txBody>
          <a:bodyPr wrap="none" anchor="ctr"/>
          <a:lstStyle/>
          <a:p>
            <a:endParaRPr lang="en-US"/>
          </a:p>
        </p:txBody>
      </p:sp>
    </p:spTree>
    <p:extLst>
      <p:ext uri="{BB962C8B-B14F-4D97-AF65-F5344CB8AC3E}">
        <p14:creationId xmlns:p14="http://schemas.microsoft.com/office/powerpoint/2010/main" val="24299401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b-hp51clyde-spillway-conta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9150" y="0"/>
            <a:ext cx="4768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Box 4"/>
          <p:cNvSpPr txBox="1">
            <a:spLocks noChangeArrowheads="1"/>
          </p:cNvSpPr>
          <p:nvPr/>
        </p:nvSpPr>
        <p:spPr bwMode="auto">
          <a:xfrm>
            <a:off x="2057400" y="762001"/>
            <a:ext cx="3352800"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2800" dirty="0"/>
              <a:t>Most of that global hydro power is produced by small and large-scale hydroelectric plants</a:t>
            </a:r>
          </a:p>
        </p:txBody>
      </p:sp>
      <p:pic>
        <p:nvPicPr>
          <p:cNvPr id="11268" name="Picture 5" descr="poatina%20power%20station%20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3803650"/>
            <a:ext cx="4391025"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977718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b="1" u="sng" dirty="0"/>
              <a:t>Typical Off-Grid Battery Charging System</a:t>
            </a:r>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3" cstate="print"/>
          <a:srcRect/>
          <a:stretch>
            <a:fillRect/>
          </a:stretch>
        </p:blipFill>
        <p:spPr bwMode="auto">
          <a:xfrm>
            <a:off x="2667000" y="1905000"/>
            <a:ext cx="7356878" cy="4438650"/>
          </a:xfrm>
          <a:prstGeom prst="rect">
            <a:avLst/>
          </a:prstGeom>
          <a:noFill/>
          <a:ln w="9525">
            <a:noFill/>
            <a:miter lim="800000"/>
            <a:headEnd/>
            <a:tailEnd/>
          </a:ln>
        </p:spPr>
      </p:pic>
    </p:spTree>
    <p:extLst>
      <p:ext uri="{BB962C8B-B14F-4D97-AF65-F5344CB8AC3E}">
        <p14:creationId xmlns:p14="http://schemas.microsoft.com/office/powerpoint/2010/main" val="324040354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smtClean="0"/>
              <a:t>Off-Grid </a:t>
            </a:r>
            <a:r>
              <a:rPr lang="en-US" b="1" u="sng" dirty="0" err="1" smtClean="0"/>
              <a:t>Batteryless</a:t>
            </a:r>
            <a:r>
              <a:rPr lang="en-US" b="1" u="sng" dirty="0" smtClean="0"/>
              <a:t> System</a:t>
            </a:r>
            <a:endParaRPr lang="en-US" b="1" u="sng" dirty="0"/>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3" cstate="print"/>
          <a:srcRect/>
          <a:stretch>
            <a:fillRect/>
          </a:stretch>
        </p:blipFill>
        <p:spPr bwMode="auto">
          <a:xfrm>
            <a:off x="2362200" y="2057400"/>
            <a:ext cx="7793182" cy="4114800"/>
          </a:xfrm>
          <a:prstGeom prst="rect">
            <a:avLst/>
          </a:prstGeom>
          <a:noFill/>
          <a:ln w="9525">
            <a:noFill/>
            <a:miter lim="800000"/>
            <a:headEnd/>
            <a:tailEnd/>
          </a:ln>
        </p:spPr>
      </p:pic>
    </p:spTree>
    <p:extLst>
      <p:ext uri="{BB962C8B-B14F-4D97-AF65-F5344CB8AC3E}">
        <p14:creationId xmlns:p14="http://schemas.microsoft.com/office/powerpoint/2010/main" val="4287274964"/>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smtClean="0"/>
              <a:t>Grid-Tie </a:t>
            </a:r>
            <a:r>
              <a:rPr lang="en-US" b="1" u="sng" dirty="0" err="1" smtClean="0"/>
              <a:t>Batteryless</a:t>
            </a:r>
            <a:r>
              <a:rPr lang="en-US" b="1" u="sng" dirty="0" smtClean="0"/>
              <a:t> System</a:t>
            </a:r>
            <a:endParaRPr lang="en-US" b="1" u="sng"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3" cstate="print"/>
          <a:srcRect/>
          <a:stretch>
            <a:fillRect/>
          </a:stretch>
        </p:blipFill>
        <p:spPr bwMode="auto">
          <a:xfrm>
            <a:off x="2743201" y="1752600"/>
            <a:ext cx="7386153" cy="4933950"/>
          </a:xfrm>
          <a:prstGeom prst="rect">
            <a:avLst/>
          </a:prstGeom>
          <a:noFill/>
          <a:ln w="9525">
            <a:noFill/>
            <a:miter lim="800000"/>
            <a:headEnd/>
            <a:tailEnd/>
          </a:ln>
        </p:spPr>
      </p:pic>
    </p:spTree>
    <p:extLst>
      <p:ext uri="{BB962C8B-B14F-4D97-AF65-F5344CB8AC3E}">
        <p14:creationId xmlns:p14="http://schemas.microsoft.com/office/powerpoint/2010/main" val="3358032576"/>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0934" y="2519601"/>
            <a:ext cx="10515600" cy="1325563"/>
          </a:xfrm>
        </p:spPr>
        <p:txBody>
          <a:bodyPr>
            <a:normAutofit/>
          </a:bodyPr>
          <a:lstStyle/>
          <a:p>
            <a:r>
              <a:rPr lang="en-US" sz="5400" b="1" dirty="0" smtClean="0"/>
              <a:t>Electrical Transmission / Wire Run</a:t>
            </a:r>
            <a:endParaRPr lang="en-US" sz="5400" b="1" dirty="0"/>
          </a:p>
        </p:txBody>
      </p:sp>
    </p:spTree>
    <p:extLst>
      <p:ext uri="{BB962C8B-B14F-4D97-AF65-F5344CB8AC3E}">
        <p14:creationId xmlns:p14="http://schemas.microsoft.com/office/powerpoint/2010/main" val="423147312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Wire Run / Wire Sizing</a:t>
            </a:r>
            <a:endParaRPr lang="en-US" b="1" dirty="0"/>
          </a:p>
        </p:txBody>
      </p:sp>
      <p:sp>
        <p:nvSpPr>
          <p:cNvPr id="3" name="Content Placeholder 2"/>
          <p:cNvSpPr>
            <a:spLocks noGrp="1"/>
          </p:cNvSpPr>
          <p:nvPr>
            <p:ph idx="1"/>
          </p:nvPr>
        </p:nvSpPr>
        <p:spPr>
          <a:xfrm>
            <a:off x="2438400" y="990600"/>
            <a:ext cx="8229600" cy="5867400"/>
          </a:xfrm>
        </p:spPr>
        <p:txBody>
          <a:bodyPr>
            <a:normAutofit fontScale="92500" lnSpcReduction="10000"/>
          </a:bodyPr>
          <a:lstStyle/>
          <a:p>
            <a:pPr>
              <a:buNone/>
            </a:pPr>
            <a:endParaRPr lang="en-US" dirty="0" smtClean="0"/>
          </a:p>
          <a:p>
            <a:r>
              <a:rPr lang="en-US" dirty="0" smtClean="0"/>
              <a:t>Needed information:</a:t>
            </a:r>
          </a:p>
          <a:p>
            <a:pPr lvl="1"/>
            <a:r>
              <a:rPr lang="en-US" dirty="0" smtClean="0"/>
              <a:t>Distance from turbine to load</a:t>
            </a:r>
          </a:p>
          <a:p>
            <a:pPr lvl="1"/>
            <a:r>
              <a:rPr lang="en-US" dirty="0" smtClean="0"/>
              <a:t>Voltage of the turbine</a:t>
            </a:r>
          </a:p>
          <a:p>
            <a:pPr lvl="1"/>
            <a:r>
              <a:rPr lang="en-US" dirty="0" smtClean="0"/>
              <a:t>Max output of the turbine</a:t>
            </a:r>
          </a:p>
          <a:p>
            <a:pPr lvl="1"/>
            <a:r>
              <a:rPr lang="en-US" dirty="0" smtClean="0"/>
              <a:t>Type of output? AC or DC, 3 phase or single phase. </a:t>
            </a:r>
          </a:p>
          <a:p>
            <a:r>
              <a:rPr lang="en-US" dirty="0" smtClean="0"/>
              <a:t>Important Considerations</a:t>
            </a:r>
          </a:p>
          <a:p>
            <a:pPr lvl="1"/>
            <a:r>
              <a:rPr lang="en-US" dirty="0"/>
              <a:t>Diameter of wire (American Wire Gauge – AWG)</a:t>
            </a:r>
          </a:p>
          <a:p>
            <a:pPr lvl="1"/>
            <a:r>
              <a:rPr lang="en-US" dirty="0"/>
              <a:t>Length of wire</a:t>
            </a:r>
          </a:p>
          <a:p>
            <a:pPr lvl="1"/>
            <a:r>
              <a:rPr lang="en-US" dirty="0"/>
              <a:t>Free Air or Conduit</a:t>
            </a:r>
          </a:p>
          <a:p>
            <a:pPr lvl="1"/>
            <a:r>
              <a:rPr lang="en-US" dirty="0"/>
              <a:t>Type of insulation on wire</a:t>
            </a:r>
          </a:p>
          <a:p>
            <a:pPr lvl="1"/>
            <a:r>
              <a:rPr lang="en-US" dirty="0"/>
              <a:t>Temperature of location where wire located</a:t>
            </a:r>
          </a:p>
          <a:p>
            <a:pPr lvl="1"/>
            <a:r>
              <a:rPr lang="en-US" dirty="0"/>
              <a:t>Moisture where wire is located</a:t>
            </a:r>
          </a:p>
          <a:p>
            <a:pPr lvl="1"/>
            <a:r>
              <a:rPr lang="en-US" dirty="0"/>
              <a:t>Will conductor be exposed to sunlight</a:t>
            </a:r>
          </a:p>
          <a:p>
            <a:pPr lvl="1"/>
            <a:r>
              <a:rPr lang="en-US" dirty="0"/>
              <a:t>Color of insulation</a:t>
            </a:r>
          </a:p>
          <a:p>
            <a:pPr lvl="1"/>
            <a:r>
              <a:rPr lang="en-US" dirty="0"/>
              <a:t>Voltage Drop</a:t>
            </a:r>
          </a:p>
          <a:p>
            <a:pPr lvl="1"/>
            <a:endParaRPr lang="en-US" dirty="0" smtClean="0"/>
          </a:p>
        </p:txBody>
      </p:sp>
    </p:spTree>
    <p:extLst>
      <p:ext uri="{BB962C8B-B14F-4D97-AF65-F5344CB8AC3E}">
        <p14:creationId xmlns:p14="http://schemas.microsoft.com/office/powerpoint/2010/main" val="691251821"/>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Good location of turbine to load</a:t>
            </a:r>
            <a:endParaRPr lang="en-US" b="1" dirty="0"/>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cstate="print"/>
          <a:srcRect/>
          <a:stretch>
            <a:fillRect/>
          </a:stretch>
        </p:blipFill>
        <p:spPr bwMode="auto">
          <a:xfrm>
            <a:off x="2743200" y="1524001"/>
            <a:ext cx="7162800" cy="4676683"/>
          </a:xfrm>
          <a:prstGeom prst="rect">
            <a:avLst/>
          </a:prstGeom>
          <a:noFill/>
          <a:ln w="9525">
            <a:noFill/>
            <a:miter lim="800000"/>
            <a:headEnd/>
            <a:tailEnd/>
          </a:ln>
        </p:spPr>
      </p:pic>
      <p:sp>
        <p:nvSpPr>
          <p:cNvPr id="5" name="TextBox 4"/>
          <p:cNvSpPr txBox="1"/>
          <p:nvPr/>
        </p:nvSpPr>
        <p:spPr>
          <a:xfrm>
            <a:off x="6629400" y="4267200"/>
            <a:ext cx="1447800" cy="923330"/>
          </a:xfrm>
          <a:prstGeom prst="rect">
            <a:avLst/>
          </a:prstGeom>
          <a:solidFill>
            <a:schemeClr val="accent2">
              <a:lumMod val="75000"/>
            </a:schemeClr>
          </a:solidFill>
        </p:spPr>
        <p:txBody>
          <a:bodyPr wrap="square" rtlCol="0">
            <a:spAutoFit/>
          </a:bodyPr>
          <a:lstStyle/>
          <a:p>
            <a:pPr algn="ctr"/>
            <a:r>
              <a:rPr lang="en-US" b="1" dirty="0">
                <a:solidFill>
                  <a:schemeClr val="bg1"/>
                </a:solidFill>
              </a:rPr>
              <a:t>Turbine Powerhouse</a:t>
            </a:r>
          </a:p>
          <a:p>
            <a:pPr algn="ctr"/>
            <a:endParaRPr lang="en-US" dirty="0"/>
          </a:p>
        </p:txBody>
      </p:sp>
    </p:spTree>
    <p:extLst>
      <p:ext uri="{BB962C8B-B14F-4D97-AF65-F5344CB8AC3E}">
        <p14:creationId xmlns:p14="http://schemas.microsoft.com/office/powerpoint/2010/main" val="3605372873"/>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2362200" y="304800"/>
            <a:ext cx="7848600" cy="6043422"/>
          </a:xfrm>
          <a:prstGeom prst="rect">
            <a:avLst/>
          </a:prstGeom>
          <a:noFill/>
          <a:ln w="9525">
            <a:noFill/>
            <a:miter lim="800000"/>
            <a:headEnd/>
            <a:tailEnd/>
          </a:ln>
        </p:spPr>
      </p:pic>
      <p:sp>
        <p:nvSpPr>
          <p:cNvPr id="5" name="Up Arrow 4"/>
          <p:cNvSpPr/>
          <p:nvPr/>
        </p:nvSpPr>
        <p:spPr>
          <a:xfrm>
            <a:off x="6364787" y="365125"/>
            <a:ext cx="1338719" cy="634207"/>
          </a:xfrm>
          <a:prstGeom prst="upArrow">
            <a:avLst>
              <a:gd name="adj1" fmla="val 85556"/>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rot="5400000" flipH="1" flipV="1">
            <a:off x="4191000" y="2590800"/>
            <a:ext cx="4114800" cy="10668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239000" y="1905001"/>
            <a:ext cx="1600200" cy="646331"/>
          </a:xfrm>
          <a:prstGeom prst="rect">
            <a:avLst/>
          </a:prstGeom>
          <a:noFill/>
        </p:spPr>
        <p:txBody>
          <a:bodyPr wrap="square" rtlCol="0">
            <a:spAutoFit/>
          </a:bodyPr>
          <a:lstStyle/>
          <a:p>
            <a:r>
              <a:rPr lang="en-US" b="1" dirty="0">
                <a:solidFill>
                  <a:schemeClr val="bg1"/>
                </a:solidFill>
              </a:rPr>
              <a:t>2,000 foot wire run</a:t>
            </a:r>
          </a:p>
        </p:txBody>
      </p:sp>
      <p:cxnSp>
        <p:nvCxnSpPr>
          <p:cNvPr id="13" name="Straight Arrow Connector 12"/>
          <p:cNvCxnSpPr/>
          <p:nvPr/>
        </p:nvCxnSpPr>
        <p:spPr>
          <a:xfrm rot="10800000">
            <a:off x="6629400" y="2057400"/>
            <a:ext cx="457200" cy="7620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6938507" y="802433"/>
            <a:ext cx="191278" cy="196899"/>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633707" y="776474"/>
            <a:ext cx="148093" cy="1524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281473" y="776474"/>
            <a:ext cx="148093" cy="1524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1129038"/>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ChangeArrowheads="1"/>
          </p:cNvSpPr>
          <p:nvPr>
            <p:ph idx="1"/>
          </p:nvPr>
        </p:nvSpPr>
        <p:spPr/>
        <p:txBody>
          <a:bodyPr/>
          <a:lstStyle/>
          <a:p>
            <a:pPr eaLnBrk="1" hangingPunct="1"/>
            <a:r>
              <a:rPr lang="en-US" dirty="0" smtClean="0"/>
              <a:t>The quantity of electrons or amperes that a conductor can safely carry</a:t>
            </a:r>
          </a:p>
          <a:p>
            <a:pPr lvl="1" eaLnBrk="1" hangingPunct="1"/>
            <a:r>
              <a:rPr lang="en-US" dirty="0" smtClean="0"/>
              <a:t>Factors affecting </a:t>
            </a:r>
            <a:r>
              <a:rPr lang="en-US" dirty="0" err="1" smtClean="0"/>
              <a:t>ampacity</a:t>
            </a:r>
            <a:endParaRPr lang="en-US" dirty="0" smtClean="0"/>
          </a:p>
          <a:p>
            <a:pPr lvl="2" eaLnBrk="1" hangingPunct="1"/>
            <a:r>
              <a:rPr lang="en-US" dirty="0" smtClean="0"/>
              <a:t>Size (diameter) of wire</a:t>
            </a:r>
          </a:p>
          <a:p>
            <a:pPr lvl="2" eaLnBrk="1" hangingPunct="1"/>
            <a:r>
              <a:rPr lang="en-US" dirty="0" smtClean="0"/>
              <a:t>Type of wire (copper or aluminum)</a:t>
            </a:r>
          </a:p>
          <a:p>
            <a:pPr lvl="2" eaLnBrk="1" hangingPunct="1"/>
            <a:r>
              <a:rPr lang="en-US" dirty="0" smtClean="0"/>
              <a:t>Insulation</a:t>
            </a:r>
          </a:p>
          <a:p>
            <a:pPr lvl="2" eaLnBrk="1" hangingPunct="1"/>
            <a:r>
              <a:rPr lang="en-US" dirty="0" smtClean="0"/>
              <a:t>Temperature</a:t>
            </a:r>
          </a:p>
        </p:txBody>
      </p:sp>
      <p:sp>
        <p:nvSpPr>
          <p:cNvPr id="9219" name="Rectangle 2"/>
          <p:cNvSpPr>
            <a:spLocks noGrp="1" noChangeArrowheads="1"/>
          </p:cNvSpPr>
          <p:nvPr>
            <p:ph type="title"/>
          </p:nvPr>
        </p:nvSpPr>
        <p:spPr/>
        <p:txBody>
          <a:bodyPr/>
          <a:lstStyle/>
          <a:p>
            <a:r>
              <a:rPr lang="en-US" b="1" dirty="0" err="1"/>
              <a:t>Ampacity</a:t>
            </a:r>
            <a:endParaRPr lang="en-US" b="1" dirty="0"/>
          </a:p>
        </p:txBody>
      </p:sp>
      <p:pic>
        <p:nvPicPr>
          <p:cNvPr id="5122" name="Picture 2"/>
          <p:cNvPicPr>
            <a:picLocks noChangeAspect="1" noChangeArrowheads="1"/>
          </p:cNvPicPr>
          <p:nvPr/>
        </p:nvPicPr>
        <p:blipFill>
          <a:blip r:embed="rId3" cstate="print"/>
          <a:srcRect/>
          <a:stretch>
            <a:fillRect/>
          </a:stretch>
        </p:blipFill>
        <p:spPr bwMode="auto">
          <a:xfrm>
            <a:off x="7391400" y="4495800"/>
            <a:ext cx="2362200" cy="2166438"/>
          </a:xfrm>
          <a:prstGeom prst="rect">
            <a:avLst/>
          </a:prstGeom>
          <a:noFill/>
          <a:ln w="9525">
            <a:noFill/>
            <a:miter lim="800000"/>
            <a:headEnd/>
            <a:tailEnd/>
          </a:ln>
        </p:spPr>
      </p:pic>
    </p:spTree>
    <p:extLst>
      <p:ext uri="{BB962C8B-B14F-4D97-AF65-F5344CB8AC3E}">
        <p14:creationId xmlns:p14="http://schemas.microsoft.com/office/powerpoint/2010/main" val="1682219025"/>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p:cNvPicPr>
            <a:picLocks noChangeAspect="1" noChangeArrowheads="1"/>
          </p:cNvPicPr>
          <p:nvPr/>
        </p:nvPicPr>
        <p:blipFill>
          <a:blip r:embed="rId3" cstate="print"/>
          <a:srcRect/>
          <a:stretch>
            <a:fillRect/>
          </a:stretch>
        </p:blipFill>
        <p:spPr bwMode="auto">
          <a:xfrm>
            <a:off x="4114800" y="990601"/>
            <a:ext cx="4521200" cy="5599651"/>
          </a:xfrm>
          <a:prstGeom prst="rect">
            <a:avLst/>
          </a:prstGeom>
          <a:noFill/>
          <a:ln w="9525">
            <a:noFill/>
            <a:miter lim="800000"/>
            <a:headEnd/>
            <a:tailEnd/>
          </a:ln>
        </p:spPr>
      </p:pic>
      <p:sp>
        <p:nvSpPr>
          <p:cNvPr id="3" name="Title 2"/>
          <p:cNvSpPr>
            <a:spLocks noGrp="1"/>
          </p:cNvSpPr>
          <p:nvPr>
            <p:ph type="title"/>
          </p:nvPr>
        </p:nvSpPr>
        <p:spPr>
          <a:xfrm>
            <a:off x="2133600" y="304800"/>
            <a:ext cx="8229600" cy="951706"/>
          </a:xfrm>
        </p:spPr>
        <p:txBody>
          <a:bodyPr>
            <a:normAutofit/>
          </a:bodyPr>
          <a:lstStyle/>
          <a:p>
            <a:pPr algn="ctr"/>
            <a:r>
              <a:rPr lang="en-US" dirty="0" smtClean="0"/>
              <a:t>American Wire Gauge (AWG)</a:t>
            </a:r>
            <a:endParaRPr lang="en-US" dirty="0"/>
          </a:p>
        </p:txBody>
      </p:sp>
    </p:spTree>
    <p:extLst>
      <p:ext uri="{BB962C8B-B14F-4D97-AF65-F5344CB8AC3E}">
        <p14:creationId xmlns:p14="http://schemas.microsoft.com/office/powerpoint/2010/main" val="815570500"/>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pPr eaLnBrk="1" hangingPunct="1"/>
            <a:r>
              <a:rPr lang="en-US" b="1" dirty="0" smtClean="0"/>
              <a:t>Wire Sizing for DC Applications</a:t>
            </a:r>
          </a:p>
        </p:txBody>
      </p:sp>
      <p:sp>
        <p:nvSpPr>
          <p:cNvPr id="92163" name="Rectangle 3"/>
          <p:cNvSpPr>
            <a:spLocks noGrp="1" noChangeArrowheads="1"/>
          </p:cNvSpPr>
          <p:nvPr>
            <p:ph type="body" idx="1"/>
          </p:nvPr>
        </p:nvSpPr>
        <p:spPr/>
        <p:txBody>
          <a:bodyPr/>
          <a:lstStyle/>
          <a:p>
            <a:pPr eaLnBrk="1" hangingPunct="1"/>
            <a:r>
              <a:rPr lang="en-US" dirty="0" smtClean="0"/>
              <a:t>Voltage drop is caused by a conductors electrical resistance</a:t>
            </a:r>
          </a:p>
          <a:p>
            <a:pPr eaLnBrk="1" hangingPunct="1"/>
            <a:r>
              <a:rPr lang="en-US" dirty="0" smtClean="0"/>
              <a:t>This voltage drop can be used to calculate power loss</a:t>
            </a:r>
          </a:p>
          <a:p>
            <a:pPr eaLnBrk="1" hangingPunct="1"/>
            <a:r>
              <a:rPr lang="en-US" dirty="0" smtClean="0"/>
              <a:t>For DC systems – efficiency is paramount!</a:t>
            </a:r>
          </a:p>
        </p:txBody>
      </p:sp>
      <p:pic>
        <p:nvPicPr>
          <p:cNvPr id="92165" name="Picture 6"/>
          <p:cNvPicPr>
            <a:picLocks noChangeAspect="1" noChangeArrowheads="1"/>
          </p:cNvPicPr>
          <p:nvPr/>
        </p:nvPicPr>
        <p:blipFill>
          <a:blip r:embed="rId3" cstate="print"/>
          <a:srcRect/>
          <a:stretch>
            <a:fillRect/>
          </a:stretch>
        </p:blipFill>
        <p:spPr bwMode="auto">
          <a:xfrm>
            <a:off x="7620000" y="4648201"/>
            <a:ext cx="1905000" cy="1724025"/>
          </a:xfrm>
          <a:prstGeom prst="rect">
            <a:avLst/>
          </a:prstGeom>
          <a:noFill/>
          <a:ln w="9525">
            <a:noFill/>
            <a:miter lim="800000"/>
            <a:headEnd/>
            <a:tailEnd/>
          </a:ln>
        </p:spPr>
      </p:pic>
      <p:sp>
        <p:nvSpPr>
          <p:cNvPr id="6" name="Rectangle 5"/>
          <p:cNvSpPr/>
          <p:nvPr/>
        </p:nvSpPr>
        <p:spPr>
          <a:xfrm>
            <a:off x="2438400" y="4419601"/>
            <a:ext cx="4876800" cy="646331"/>
          </a:xfrm>
          <a:prstGeom prst="rect">
            <a:avLst/>
          </a:prstGeom>
          <a:solidFill>
            <a:schemeClr val="tx1"/>
          </a:solidFill>
        </p:spPr>
        <p:txBody>
          <a:bodyPr wrap="square">
            <a:spAutoFit/>
          </a:bodyPr>
          <a:lstStyle/>
          <a:p>
            <a:r>
              <a:rPr lang="en-US" b="1" dirty="0">
                <a:solidFill>
                  <a:schemeClr val="bg1"/>
                </a:solidFill>
              </a:rPr>
              <a:t>Voltage Drop (Volts) = </a:t>
            </a:r>
          </a:p>
          <a:p>
            <a:r>
              <a:rPr lang="en-US" b="1" dirty="0">
                <a:solidFill>
                  <a:schemeClr val="bg1"/>
                </a:solidFill>
              </a:rPr>
              <a:t>Electrical Resistance (Ohms) X Current (Amps)</a:t>
            </a:r>
          </a:p>
        </p:txBody>
      </p:sp>
      <p:sp>
        <p:nvSpPr>
          <p:cNvPr id="7" name="TextBox 6"/>
          <p:cNvSpPr txBox="1"/>
          <p:nvPr/>
        </p:nvSpPr>
        <p:spPr>
          <a:xfrm>
            <a:off x="2438400" y="5943600"/>
            <a:ext cx="4876800" cy="369332"/>
          </a:xfrm>
          <a:prstGeom prst="rect">
            <a:avLst/>
          </a:prstGeom>
          <a:solidFill>
            <a:schemeClr val="tx1"/>
          </a:solidFill>
        </p:spPr>
        <p:txBody>
          <a:bodyPr wrap="square" rtlCol="0">
            <a:spAutoFit/>
          </a:bodyPr>
          <a:lstStyle/>
          <a:p>
            <a:r>
              <a:rPr lang="en-US" b="1" dirty="0">
                <a:solidFill>
                  <a:schemeClr val="bg1"/>
                </a:solidFill>
              </a:rPr>
              <a:t>Power Loss (Watts) = Ohms X Amps²</a:t>
            </a:r>
          </a:p>
        </p:txBody>
      </p:sp>
      <p:sp>
        <p:nvSpPr>
          <p:cNvPr id="8" name="TextBox 7"/>
          <p:cNvSpPr txBox="1"/>
          <p:nvPr/>
        </p:nvSpPr>
        <p:spPr>
          <a:xfrm>
            <a:off x="2438400" y="5181601"/>
            <a:ext cx="4876800" cy="646331"/>
          </a:xfrm>
          <a:prstGeom prst="rect">
            <a:avLst/>
          </a:prstGeom>
          <a:solidFill>
            <a:schemeClr val="tx1"/>
          </a:solidFill>
        </p:spPr>
        <p:txBody>
          <a:bodyPr wrap="square" rtlCol="0">
            <a:spAutoFit/>
          </a:bodyPr>
          <a:lstStyle/>
          <a:p>
            <a:r>
              <a:rPr lang="en-US" b="1" dirty="0">
                <a:solidFill>
                  <a:schemeClr val="bg1"/>
                </a:solidFill>
              </a:rPr>
              <a:t>Power Loss (Watts) = </a:t>
            </a:r>
          </a:p>
          <a:p>
            <a:r>
              <a:rPr lang="en-US" b="1" dirty="0">
                <a:solidFill>
                  <a:schemeClr val="bg1"/>
                </a:solidFill>
              </a:rPr>
              <a:t>Voltage Drop (volts) X Current (Amps)</a:t>
            </a:r>
          </a:p>
        </p:txBody>
      </p:sp>
    </p:spTree>
    <p:extLst>
      <p:ext uri="{BB962C8B-B14F-4D97-AF65-F5344CB8AC3E}">
        <p14:creationId xmlns:p14="http://schemas.microsoft.com/office/powerpoint/2010/main" val="30534837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endParaRPr lang="en-US" altLang="en-US" smtClean="0"/>
          </a:p>
        </p:txBody>
      </p:sp>
      <p:sp>
        <p:nvSpPr>
          <p:cNvPr id="12291" name="Content Placeholder 2"/>
          <p:cNvSpPr>
            <a:spLocks noGrp="1"/>
          </p:cNvSpPr>
          <p:nvPr>
            <p:ph idx="1"/>
          </p:nvPr>
        </p:nvSpPr>
        <p:spPr/>
        <p:txBody>
          <a:bodyPr/>
          <a:lstStyle/>
          <a:p>
            <a:pPr eaLnBrk="1" hangingPunct="1"/>
            <a:endParaRPr lang="en-US" altLang="en-US" smtClean="0"/>
          </a:p>
        </p:txBody>
      </p:sp>
      <p:pic>
        <p:nvPicPr>
          <p:cNvPr id="12292" name="Picture 2"/>
          <p:cNvPicPr>
            <a:picLocks noChangeAspect="1" noChangeArrowheads="1"/>
          </p:cNvPicPr>
          <p:nvPr/>
        </p:nvPicPr>
        <p:blipFill>
          <a:blip r:embed="rId2">
            <a:extLst>
              <a:ext uri="{28A0092B-C50C-407E-A947-70E740481C1C}">
                <a14:useLocalDpi xmlns:a14="http://schemas.microsoft.com/office/drawing/2010/main" val="0"/>
              </a:ext>
            </a:extLst>
          </a:blip>
          <a:srcRect r="12357"/>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Rectangle 4"/>
          <p:cNvSpPr>
            <a:spLocks noChangeArrowheads="1"/>
          </p:cNvSpPr>
          <p:nvPr/>
        </p:nvSpPr>
        <p:spPr bwMode="auto">
          <a:xfrm>
            <a:off x="7031038" y="4843464"/>
            <a:ext cx="3484562" cy="1938337"/>
          </a:xfrm>
          <a:prstGeom prst="rect">
            <a:avLst/>
          </a:prstGeom>
          <a:solidFill>
            <a:schemeClr val="accent1">
              <a:alpha val="8784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b="1"/>
              <a:t>Hills Creek Dam</a:t>
            </a:r>
            <a:r>
              <a:rPr lang="en-US" altLang="en-US" sz="2000"/>
              <a:t/>
            </a:r>
            <a:br>
              <a:rPr lang="en-US" altLang="en-US" sz="2000"/>
            </a:br>
            <a:r>
              <a:rPr lang="en-US" altLang="en-US" sz="2000"/>
              <a:t>(Type: Storage)</a:t>
            </a:r>
            <a:br>
              <a:rPr lang="en-US" altLang="en-US" sz="2000"/>
            </a:br>
            <a:r>
              <a:rPr lang="en-US" altLang="en-US" sz="2000"/>
              <a:t>Willamette River, Oregon</a:t>
            </a:r>
            <a:br>
              <a:rPr lang="en-US" altLang="en-US" sz="2000"/>
            </a:br>
            <a:r>
              <a:rPr lang="en-US" altLang="en-US" sz="2000"/>
              <a:t>Corps of Engineers</a:t>
            </a:r>
            <a:br>
              <a:rPr lang="en-US" altLang="en-US" sz="2000"/>
            </a:br>
            <a:r>
              <a:rPr lang="en-US" altLang="en-US" sz="2000"/>
              <a:t>In service: May 2, 1962</a:t>
            </a:r>
            <a:br>
              <a:rPr lang="en-US" altLang="en-US" sz="2000"/>
            </a:br>
            <a:r>
              <a:rPr lang="en-US" altLang="en-US" sz="2000"/>
              <a:t>30 MW</a:t>
            </a:r>
          </a:p>
        </p:txBody>
      </p:sp>
    </p:spTree>
    <p:extLst>
      <p:ext uri="{BB962C8B-B14F-4D97-AF65-F5344CB8AC3E}">
        <p14:creationId xmlns:p14="http://schemas.microsoft.com/office/powerpoint/2010/main" val="3064025236"/>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0"/>
            <a:ext cx="7772400" cy="914400"/>
          </a:xfrm>
        </p:spPr>
        <p:txBody>
          <a:bodyPr/>
          <a:lstStyle/>
          <a:p>
            <a:r>
              <a:rPr lang="en-US" dirty="0" smtClean="0"/>
              <a:t>Voltage Drop</a:t>
            </a:r>
            <a:endParaRPr lang="en-US" dirty="0"/>
          </a:p>
        </p:txBody>
      </p:sp>
      <p:sp>
        <p:nvSpPr>
          <p:cNvPr id="4" name="Content Placeholder 6"/>
          <p:cNvSpPr>
            <a:spLocks noGrp="1"/>
          </p:cNvSpPr>
          <p:nvPr>
            <p:ph idx="1"/>
          </p:nvPr>
        </p:nvSpPr>
        <p:spPr>
          <a:xfrm>
            <a:off x="2057400" y="914400"/>
            <a:ext cx="8534400" cy="5943600"/>
          </a:xfrm>
        </p:spPr>
        <p:txBody>
          <a:bodyPr>
            <a:normAutofit fontScale="32500" lnSpcReduction="20000"/>
          </a:bodyPr>
          <a:lstStyle/>
          <a:p>
            <a:r>
              <a:rPr lang="en-US" sz="6400" b="1" dirty="0"/>
              <a:t>Voltage drop occurs when too many amps try to pass through a conductor which is too small</a:t>
            </a:r>
          </a:p>
          <a:p>
            <a:pPr marL="0" indent="0">
              <a:buNone/>
            </a:pPr>
            <a:endParaRPr lang="en-US" sz="6400" b="1" dirty="0"/>
          </a:p>
          <a:p>
            <a:r>
              <a:rPr lang="en-US" sz="6400" b="1" dirty="0"/>
              <a:t>If volts are lost then power is lost!</a:t>
            </a:r>
          </a:p>
          <a:p>
            <a:pPr marL="0" indent="0">
              <a:buNone/>
            </a:pPr>
            <a:endParaRPr lang="en-US" sz="6400" b="1" dirty="0"/>
          </a:p>
          <a:p>
            <a:r>
              <a:rPr lang="en-US" sz="6400" b="1" dirty="0"/>
              <a:t>Power Loss = Voltage Drop x Amps</a:t>
            </a:r>
          </a:p>
          <a:p>
            <a:pPr marL="0" indent="0">
              <a:buNone/>
            </a:pPr>
            <a:endParaRPr lang="en-US" sz="6400" b="1" dirty="0"/>
          </a:p>
          <a:p>
            <a:r>
              <a:rPr lang="en-US" sz="6400" b="1" dirty="0"/>
              <a:t>Need to assess Voltage Drop to avoid wasting power and compromising  system performance</a:t>
            </a:r>
          </a:p>
          <a:p>
            <a:pPr marL="0" indent="0">
              <a:buNone/>
            </a:pPr>
            <a:endParaRPr lang="en-US" sz="6400" b="1" dirty="0"/>
          </a:p>
          <a:p>
            <a:r>
              <a:rPr lang="en-US" sz="6400" b="1" dirty="0" err="1"/>
              <a:t>V</a:t>
            </a:r>
            <a:r>
              <a:rPr lang="en-US" sz="6400" b="1" baseline="-2000" dirty="0" err="1"/>
              <a:t>drop</a:t>
            </a:r>
            <a:r>
              <a:rPr lang="en-US" sz="6400" b="1" baseline="-25000" dirty="0"/>
              <a:t>  </a:t>
            </a:r>
            <a:r>
              <a:rPr lang="en-US" sz="6400" b="1" dirty="0"/>
              <a:t>=  I (current)  x R (resistance)</a:t>
            </a:r>
          </a:p>
          <a:p>
            <a:pPr marL="0" indent="0">
              <a:buNone/>
            </a:pPr>
            <a:endParaRPr lang="en-US" sz="6400" b="1" dirty="0"/>
          </a:p>
          <a:p>
            <a:r>
              <a:rPr lang="en-US" sz="6400" b="1" dirty="0"/>
              <a:t>Typically will require a larger wire than required for </a:t>
            </a:r>
            <a:r>
              <a:rPr lang="en-US" sz="6400" b="1" dirty="0" err="1"/>
              <a:t>ampacity</a:t>
            </a:r>
            <a:r>
              <a:rPr lang="en-US" sz="6400" b="1" dirty="0"/>
              <a:t> rating</a:t>
            </a:r>
          </a:p>
          <a:p>
            <a:endParaRPr lang="en-US" sz="6400" b="1" dirty="0"/>
          </a:p>
          <a:p>
            <a:r>
              <a:rPr lang="en-US" sz="9800" b="1" u="sng" dirty="0">
                <a:solidFill>
                  <a:srgbClr val="FF0000"/>
                </a:solidFill>
              </a:rPr>
              <a:t>NEC </a:t>
            </a:r>
            <a:r>
              <a:rPr lang="en-US" sz="6400" b="1" u="sng" dirty="0">
                <a:solidFill>
                  <a:srgbClr val="FF0000"/>
                </a:solidFill>
              </a:rPr>
              <a:t>REQUIREMENT:  </a:t>
            </a:r>
            <a:r>
              <a:rPr lang="en-US" sz="6400" dirty="0"/>
              <a:t>Article 215.2 requires no more than 3% drop for feeder </a:t>
            </a:r>
            <a:r>
              <a:rPr lang="en-US" sz="6400" dirty="0" err="1"/>
              <a:t>ciricuits</a:t>
            </a:r>
            <a:r>
              <a:rPr lang="en-US" sz="6400" dirty="0"/>
              <a:t>, and 5% drop for feeder and branch circuits combined. </a:t>
            </a:r>
            <a:endParaRPr lang="en-US" sz="6400" b="1" u="sng" dirty="0">
              <a:solidFill>
                <a:srgbClr val="FF0000"/>
              </a:solidFill>
            </a:endParaRPr>
          </a:p>
          <a:p>
            <a:endParaRPr lang="en-US" dirty="0"/>
          </a:p>
        </p:txBody>
      </p:sp>
    </p:spTree>
    <p:extLst>
      <p:ext uri="{BB962C8B-B14F-4D97-AF65-F5344CB8AC3E}">
        <p14:creationId xmlns:p14="http://schemas.microsoft.com/office/powerpoint/2010/main" val="34026617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Calculating Voltage Drop</a:t>
            </a:r>
            <a:endParaRPr lang="en-US" b="1" dirty="0"/>
          </a:p>
        </p:txBody>
      </p:sp>
      <p:sp>
        <p:nvSpPr>
          <p:cNvPr id="3" name="Content Placeholder 2"/>
          <p:cNvSpPr>
            <a:spLocks noGrp="1"/>
          </p:cNvSpPr>
          <p:nvPr>
            <p:ph idx="1"/>
          </p:nvPr>
        </p:nvSpPr>
        <p:spPr/>
        <p:txBody>
          <a:bodyPr>
            <a:normAutofit/>
          </a:bodyPr>
          <a:lstStyle/>
          <a:p>
            <a:r>
              <a:rPr lang="en-US" dirty="0" smtClean="0"/>
              <a:t>According to NEC</a:t>
            </a:r>
          </a:p>
          <a:p>
            <a:pPr lvl="1"/>
            <a:r>
              <a:rPr lang="en-US" dirty="0" smtClean="0"/>
              <a:t>For 2-wire DC circuits, 2-wire AC circuits</a:t>
            </a:r>
          </a:p>
          <a:p>
            <a:pPr marL="454914" lvl="1" indent="0">
              <a:buNone/>
            </a:pPr>
            <a:endParaRPr lang="en-US" dirty="0"/>
          </a:p>
          <a:p>
            <a:pPr marL="454914" lvl="1" indent="0">
              <a:buNone/>
            </a:pPr>
            <a:r>
              <a:rPr lang="en-US" dirty="0" smtClean="0"/>
              <a:t>VD = </a:t>
            </a:r>
            <a:r>
              <a:rPr lang="en-US" u="sng" dirty="0" smtClean="0"/>
              <a:t>2 X L X R X I</a:t>
            </a:r>
          </a:p>
          <a:p>
            <a:pPr marL="454914" lvl="1" indent="0">
              <a:buNone/>
            </a:pPr>
            <a:r>
              <a:rPr lang="en-US" dirty="0"/>
              <a:t> </a:t>
            </a:r>
            <a:r>
              <a:rPr lang="en-US" dirty="0" smtClean="0"/>
              <a:t>            1000</a:t>
            </a:r>
          </a:p>
          <a:p>
            <a:pPr marL="454914" lvl="1" indent="0">
              <a:buNone/>
            </a:pPr>
            <a:r>
              <a:rPr lang="en-US" dirty="0" smtClean="0"/>
              <a:t>VD = Voltage drop @ 75 degrees C</a:t>
            </a:r>
          </a:p>
          <a:p>
            <a:pPr marL="454914" lvl="1" indent="0">
              <a:buNone/>
            </a:pPr>
            <a:r>
              <a:rPr lang="en-US" dirty="0" smtClean="0"/>
              <a:t>L = one-way length of circuit (</a:t>
            </a:r>
            <a:r>
              <a:rPr lang="en-US" dirty="0" err="1" smtClean="0"/>
              <a:t>ft</a:t>
            </a:r>
            <a:r>
              <a:rPr lang="en-US" dirty="0" smtClean="0"/>
              <a:t>)</a:t>
            </a:r>
          </a:p>
          <a:p>
            <a:pPr marL="454914" lvl="1" indent="0">
              <a:buNone/>
            </a:pPr>
            <a:r>
              <a:rPr lang="en-US" dirty="0" smtClean="0"/>
              <a:t>R = conductor resistance in ohms / 1000 feet</a:t>
            </a:r>
          </a:p>
          <a:p>
            <a:pPr marL="454914" lvl="1" indent="0">
              <a:buNone/>
            </a:pPr>
            <a:r>
              <a:rPr lang="en-US" dirty="0" smtClean="0"/>
              <a:t>I = load current (amps) – </a:t>
            </a:r>
            <a:r>
              <a:rPr lang="en-US" dirty="0" smtClean="0">
                <a:solidFill>
                  <a:srgbClr val="FF0000"/>
                </a:solidFill>
              </a:rPr>
              <a:t>assumed as supply current as well. </a:t>
            </a:r>
            <a:endParaRPr lang="en-US" dirty="0">
              <a:solidFill>
                <a:srgbClr val="FF0000"/>
              </a:solidFill>
            </a:endParaRPr>
          </a:p>
        </p:txBody>
      </p:sp>
    </p:spTree>
    <p:extLst>
      <p:ext uri="{BB962C8B-B14F-4D97-AF65-F5344CB8AC3E}">
        <p14:creationId xmlns:p14="http://schemas.microsoft.com/office/powerpoint/2010/main" val="214539191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Voltage Drop Calculation</a:t>
            </a: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00800" y="1219201"/>
            <a:ext cx="5486876" cy="150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438400" y="1795790"/>
            <a:ext cx="5029200" cy="2677656"/>
          </a:xfrm>
          <a:prstGeom prst="rect">
            <a:avLst/>
          </a:prstGeom>
          <a:noFill/>
        </p:spPr>
        <p:txBody>
          <a:bodyPr wrap="square" rtlCol="0">
            <a:spAutoFit/>
          </a:bodyPr>
          <a:lstStyle/>
          <a:p>
            <a:r>
              <a:rPr lang="en-US" sz="2800" dirty="0"/>
              <a:t>VD = ?</a:t>
            </a:r>
          </a:p>
          <a:p>
            <a:r>
              <a:rPr lang="en-US" sz="2800" dirty="0"/>
              <a:t>L = 500 feet</a:t>
            </a:r>
          </a:p>
          <a:p>
            <a:r>
              <a:rPr lang="en-US" sz="2800" dirty="0"/>
              <a:t>AWG = 00</a:t>
            </a:r>
          </a:p>
          <a:p>
            <a:r>
              <a:rPr lang="en-US" sz="2800" dirty="0"/>
              <a:t>R = ?</a:t>
            </a:r>
          </a:p>
          <a:p>
            <a:r>
              <a:rPr lang="en-US" sz="2800" dirty="0"/>
              <a:t>I = 20.8</a:t>
            </a:r>
          </a:p>
          <a:p>
            <a:endParaRPr lang="en-US" sz="2800" dirty="0"/>
          </a:p>
        </p:txBody>
      </p:sp>
      <p:sp>
        <p:nvSpPr>
          <p:cNvPr id="8" name="Up Arrow 7"/>
          <p:cNvSpPr/>
          <p:nvPr/>
        </p:nvSpPr>
        <p:spPr>
          <a:xfrm rot="16200000">
            <a:off x="4876800" y="2753618"/>
            <a:ext cx="457200" cy="12192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715000" y="3134617"/>
            <a:ext cx="3581400" cy="923330"/>
          </a:xfrm>
          <a:prstGeom prst="rect">
            <a:avLst/>
          </a:prstGeom>
          <a:noFill/>
        </p:spPr>
        <p:txBody>
          <a:bodyPr wrap="square" rtlCol="0">
            <a:spAutoFit/>
          </a:bodyPr>
          <a:lstStyle/>
          <a:p>
            <a:r>
              <a:rPr lang="en-US" dirty="0"/>
              <a:t>For resistance of conductor see chapter 9  TABLE 8 in NEC Handbook.</a:t>
            </a:r>
          </a:p>
        </p:txBody>
      </p:sp>
      <p:sp>
        <p:nvSpPr>
          <p:cNvPr id="10" name="Rectangle 9"/>
          <p:cNvSpPr/>
          <p:nvPr/>
        </p:nvSpPr>
        <p:spPr>
          <a:xfrm>
            <a:off x="3797300" y="4505882"/>
            <a:ext cx="6489700" cy="954107"/>
          </a:xfrm>
          <a:prstGeom prst="rect">
            <a:avLst/>
          </a:prstGeom>
        </p:spPr>
        <p:txBody>
          <a:bodyPr wrap="square">
            <a:spAutoFit/>
          </a:bodyPr>
          <a:lstStyle/>
          <a:p>
            <a:pPr marL="454914" lvl="1"/>
            <a:r>
              <a:rPr lang="en-US" sz="2800" b="1" dirty="0"/>
              <a:t>VD = </a:t>
            </a:r>
            <a:r>
              <a:rPr lang="en-US" sz="2800" b="1" u="sng" dirty="0"/>
              <a:t>2 X 500  X 0.101  X  20.8</a:t>
            </a:r>
          </a:p>
          <a:p>
            <a:pPr marL="454914" lvl="1"/>
            <a:r>
              <a:rPr lang="en-US" sz="2800" b="1" dirty="0"/>
              <a:t>                          1000</a:t>
            </a:r>
          </a:p>
        </p:txBody>
      </p:sp>
      <p:sp>
        <p:nvSpPr>
          <p:cNvPr id="14" name="Rectangle 13"/>
          <p:cNvSpPr/>
          <p:nvPr/>
        </p:nvSpPr>
        <p:spPr>
          <a:xfrm>
            <a:off x="3797300" y="5635169"/>
            <a:ext cx="6489700" cy="523220"/>
          </a:xfrm>
          <a:prstGeom prst="rect">
            <a:avLst/>
          </a:prstGeom>
        </p:spPr>
        <p:txBody>
          <a:bodyPr wrap="square">
            <a:spAutoFit/>
          </a:bodyPr>
          <a:lstStyle/>
          <a:p>
            <a:pPr marL="454914" lvl="1"/>
            <a:r>
              <a:rPr lang="en-US" sz="2800" b="1" dirty="0"/>
              <a:t>VD =  2.10 volts</a:t>
            </a:r>
          </a:p>
        </p:txBody>
      </p:sp>
    </p:spTree>
    <p:extLst>
      <p:ext uri="{BB962C8B-B14F-4D97-AF65-F5344CB8AC3E}">
        <p14:creationId xmlns:p14="http://schemas.microsoft.com/office/powerpoint/2010/main" val="4037163269"/>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en-US" b="1" u="sng" dirty="0" smtClean="0"/>
              <a:t>VDI Voltage drop Index </a:t>
            </a:r>
            <a:r>
              <a:rPr lang="en-US" dirty="0" smtClean="0"/>
              <a:t/>
            </a:r>
            <a:br>
              <a:rPr lang="en-US" dirty="0" smtClean="0"/>
            </a:br>
            <a:endParaRPr lang="en-US" dirty="0" smtClean="0">
              <a:solidFill>
                <a:schemeClr val="tx2">
                  <a:lumMod val="50000"/>
                </a:schemeClr>
              </a:solidFill>
            </a:endParaRPr>
          </a:p>
        </p:txBody>
      </p:sp>
      <p:sp>
        <p:nvSpPr>
          <p:cNvPr id="93187" name="Rectangle 3"/>
          <p:cNvSpPr>
            <a:spLocks noGrp="1" noChangeArrowheads="1"/>
          </p:cNvSpPr>
          <p:nvPr>
            <p:ph type="body" idx="1"/>
          </p:nvPr>
        </p:nvSpPr>
        <p:spPr>
          <a:xfrm>
            <a:off x="1981199" y="1465545"/>
            <a:ext cx="8653397" cy="3395381"/>
          </a:xfrm>
        </p:spPr>
        <p:txBody>
          <a:bodyPr>
            <a:normAutofit lnSpcReduction="10000"/>
          </a:bodyPr>
          <a:lstStyle/>
          <a:p>
            <a:pPr eaLnBrk="1" hangingPunct="1"/>
            <a:r>
              <a:rPr lang="en-US" sz="3600" dirty="0" smtClean="0"/>
              <a:t>Easy method for determining wire size</a:t>
            </a:r>
          </a:p>
          <a:p>
            <a:pPr eaLnBrk="1" hangingPunct="1"/>
            <a:r>
              <a:rPr lang="en-US" sz="3600" dirty="0" smtClean="0"/>
              <a:t>What you need to know</a:t>
            </a:r>
          </a:p>
          <a:p>
            <a:pPr lvl="1" eaLnBrk="1" hangingPunct="1"/>
            <a:r>
              <a:rPr lang="en-US" sz="3600" dirty="0" smtClean="0"/>
              <a:t>Amps (Watts/volts)</a:t>
            </a:r>
          </a:p>
          <a:p>
            <a:pPr lvl="1" eaLnBrk="1" hangingPunct="1"/>
            <a:r>
              <a:rPr lang="en-US" sz="3600" dirty="0" smtClean="0"/>
              <a:t>Feet (one-way distance)</a:t>
            </a:r>
          </a:p>
          <a:p>
            <a:pPr lvl="1" eaLnBrk="1" hangingPunct="1"/>
            <a:r>
              <a:rPr lang="en-US" sz="3600" dirty="0" smtClean="0"/>
              <a:t>Acceptable % volt drop </a:t>
            </a:r>
          </a:p>
          <a:p>
            <a:pPr lvl="1" eaLnBrk="1" hangingPunct="1"/>
            <a:r>
              <a:rPr lang="en-US" sz="3600" dirty="0" smtClean="0"/>
              <a:t>Voltage</a:t>
            </a:r>
            <a:r>
              <a:rPr lang="en-US" dirty="0" smtClean="0"/>
              <a:t>		</a:t>
            </a:r>
          </a:p>
        </p:txBody>
      </p:sp>
      <p:pic>
        <p:nvPicPr>
          <p:cNvPr id="93188" name="Picture 4"/>
          <p:cNvPicPr>
            <a:picLocks noChangeAspect="1" noChangeArrowheads="1"/>
          </p:cNvPicPr>
          <p:nvPr/>
        </p:nvPicPr>
        <p:blipFill>
          <a:blip r:embed="rId3" cstate="print"/>
          <a:srcRect/>
          <a:stretch>
            <a:fillRect/>
          </a:stretch>
        </p:blipFill>
        <p:spPr bwMode="auto">
          <a:xfrm>
            <a:off x="2971800" y="5257800"/>
            <a:ext cx="6248400" cy="1200150"/>
          </a:xfrm>
          <a:prstGeom prst="rect">
            <a:avLst/>
          </a:prstGeom>
          <a:noFill/>
          <a:ln w="9525">
            <a:noFill/>
            <a:miter lim="800000"/>
            <a:headEnd/>
            <a:tailEnd/>
          </a:ln>
        </p:spPr>
      </p:pic>
    </p:spTree>
    <p:extLst>
      <p:ext uri="{BB962C8B-B14F-4D97-AF65-F5344CB8AC3E}">
        <p14:creationId xmlns:p14="http://schemas.microsoft.com/office/powerpoint/2010/main" val="2610613410"/>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eaLnBrk="1" hangingPunct="1"/>
            <a:r>
              <a:rPr lang="en-US" b="1" dirty="0" smtClean="0"/>
              <a:t>How to Use Formula and Chart</a:t>
            </a:r>
          </a:p>
        </p:txBody>
      </p:sp>
      <p:sp>
        <p:nvSpPr>
          <p:cNvPr id="94211" name="Rectangle 3"/>
          <p:cNvSpPr>
            <a:spLocks noGrp="1" noChangeArrowheads="1"/>
          </p:cNvSpPr>
          <p:nvPr>
            <p:ph type="body" idx="1"/>
          </p:nvPr>
        </p:nvSpPr>
        <p:spPr/>
        <p:txBody>
          <a:bodyPr/>
          <a:lstStyle/>
          <a:p>
            <a:pPr eaLnBrk="1" hangingPunct="1"/>
            <a:r>
              <a:rPr lang="en-US" dirty="0" smtClean="0"/>
              <a:t>Example: 1 KW, 24 volt system, 50 feet, 3% drop</a:t>
            </a:r>
          </a:p>
          <a:p>
            <a:pPr eaLnBrk="1" hangingPunct="1"/>
            <a:r>
              <a:rPr lang="en-US" dirty="0" smtClean="0"/>
              <a:t>Amps = 1000 watts/ 24 volts = 41.67 amps</a:t>
            </a:r>
          </a:p>
          <a:p>
            <a:pPr eaLnBrk="1" hangingPunct="1">
              <a:buFont typeface="Wingdings" pitchFamily="2" charset="2"/>
              <a:buNone/>
            </a:pPr>
            <a:endParaRPr lang="en-US" dirty="0" smtClean="0"/>
          </a:p>
          <a:p>
            <a:pPr eaLnBrk="1" hangingPunct="1"/>
            <a:r>
              <a:rPr lang="en-US" dirty="0" smtClean="0"/>
              <a:t>VDI = </a:t>
            </a:r>
            <a:r>
              <a:rPr lang="en-US" u="sng" dirty="0" smtClean="0"/>
              <a:t>41.67  amps * 50 feet</a:t>
            </a:r>
            <a:r>
              <a:rPr lang="en-US" dirty="0" smtClean="0"/>
              <a:t> = </a:t>
            </a:r>
            <a:r>
              <a:rPr lang="en-US" dirty="0" smtClean="0">
                <a:solidFill>
                  <a:srgbClr val="0099FF"/>
                </a:solidFill>
              </a:rPr>
              <a:t>28.9</a:t>
            </a:r>
            <a:r>
              <a:rPr lang="en-US" dirty="0" smtClean="0"/>
              <a:t> </a:t>
            </a:r>
          </a:p>
          <a:p>
            <a:pPr eaLnBrk="1" hangingPunct="1">
              <a:buFont typeface="Wingdings" pitchFamily="2" charset="2"/>
              <a:buNone/>
            </a:pPr>
            <a:r>
              <a:rPr lang="en-US" dirty="0" smtClean="0"/>
              <a:t>			   3% * 24 volts</a:t>
            </a:r>
          </a:p>
          <a:p>
            <a:pPr eaLnBrk="1" hangingPunct="1">
              <a:buFont typeface="Wingdings" pitchFamily="2" charset="2"/>
              <a:buNone/>
            </a:pPr>
            <a:endParaRPr lang="en-US" dirty="0" smtClean="0"/>
          </a:p>
        </p:txBody>
      </p:sp>
    </p:spTree>
    <p:extLst>
      <p:ext uri="{BB962C8B-B14F-4D97-AF65-F5344CB8AC3E}">
        <p14:creationId xmlns:p14="http://schemas.microsoft.com/office/powerpoint/2010/main" val="227881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42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42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421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42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build="p"/>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1981200" y="457200"/>
            <a:ext cx="8229600" cy="990600"/>
          </a:xfrm>
        </p:spPr>
        <p:txBody>
          <a:bodyPr/>
          <a:lstStyle/>
          <a:p>
            <a:pPr eaLnBrk="1" hangingPunct="1"/>
            <a:r>
              <a:rPr lang="en-US" smtClean="0"/>
              <a:t>VDI Chart</a:t>
            </a:r>
          </a:p>
        </p:txBody>
      </p:sp>
      <p:pic>
        <p:nvPicPr>
          <p:cNvPr id="95235" name="Picture 3"/>
          <p:cNvPicPr>
            <a:picLocks noChangeAspect="1" noChangeArrowheads="1"/>
          </p:cNvPicPr>
          <p:nvPr/>
        </p:nvPicPr>
        <p:blipFill>
          <a:blip r:embed="rId3" cstate="print"/>
          <a:srcRect/>
          <a:stretch>
            <a:fillRect/>
          </a:stretch>
        </p:blipFill>
        <p:spPr bwMode="auto">
          <a:xfrm>
            <a:off x="2743200" y="1219200"/>
            <a:ext cx="4838700" cy="5638800"/>
          </a:xfrm>
          <a:prstGeom prst="rect">
            <a:avLst/>
          </a:prstGeom>
          <a:noFill/>
          <a:ln w="9525">
            <a:noFill/>
            <a:miter lim="800000"/>
            <a:headEnd/>
            <a:tailEnd/>
          </a:ln>
        </p:spPr>
      </p:pic>
      <p:sp>
        <p:nvSpPr>
          <p:cNvPr id="95236" name="Rectangle 4"/>
          <p:cNvSpPr>
            <a:spLocks noChangeArrowheads="1"/>
          </p:cNvSpPr>
          <p:nvPr/>
        </p:nvSpPr>
        <p:spPr bwMode="auto">
          <a:xfrm>
            <a:off x="7924800" y="2057400"/>
            <a:ext cx="2438400" cy="3657600"/>
          </a:xfrm>
          <a:prstGeom prst="rect">
            <a:avLst/>
          </a:prstGeom>
          <a:solidFill>
            <a:schemeClr val="accent1"/>
          </a:solidFill>
          <a:ln w="9525">
            <a:solidFill>
              <a:schemeClr val="tx1"/>
            </a:solidFill>
            <a:miter lim="800000"/>
            <a:headEnd/>
            <a:tailEnd/>
          </a:ln>
        </p:spPr>
        <p:txBody>
          <a:bodyPr wrap="none" anchor="ctr"/>
          <a:lstStyle/>
          <a:p>
            <a:pPr eaLnBrk="1" hangingPunct="1"/>
            <a:r>
              <a:rPr lang="en-US" sz="2000" b="1" dirty="0">
                <a:solidFill>
                  <a:schemeClr val="bg1"/>
                </a:solidFill>
              </a:rPr>
              <a:t>24V VDI = 28.9</a:t>
            </a:r>
          </a:p>
          <a:p>
            <a:pPr eaLnBrk="1" hangingPunct="1"/>
            <a:r>
              <a:rPr lang="en-US" sz="2000" b="1" dirty="0">
                <a:solidFill>
                  <a:schemeClr val="bg1"/>
                </a:solidFill>
              </a:rPr>
              <a:t>2 AWG wire </a:t>
            </a:r>
          </a:p>
          <a:p>
            <a:pPr eaLnBrk="1" hangingPunct="1"/>
            <a:endParaRPr lang="en-US" sz="2000" b="1" dirty="0">
              <a:solidFill>
                <a:schemeClr val="bg1"/>
              </a:solidFill>
            </a:endParaRPr>
          </a:p>
          <a:p>
            <a:pPr eaLnBrk="1" hangingPunct="1"/>
            <a:r>
              <a:rPr lang="en-US" sz="2000" b="1" dirty="0">
                <a:solidFill>
                  <a:schemeClr val="bg1"/>
                </a:solidFill>
              </a:rPr>
              <a:t>That’s pretty big wire</a:t>
            </a:r>
          </a:p>
          <a:p>
            <a:pPr eaLnBrk="1" hangingPunct="1"/>
            <a:endParaRPr lang="en-US" sz="2000" b="1" dirty="0">
              <a:solidFill>
                <a:schemeClr val="bg1"/>
              </a:solidFill>
            </a:endParaRPr>
          </a:p>
          <a:p>
            <a:pPr eaLnBrk="1" hangingPunct="1"/>
            <a:r>
              <a:rPr lang="en-US" sz="2000" b="1" dirty="0">
                <a:solidFill>
                  <a:schemeClr val="bg1"/>
                </a:solidFill>
              </a:rPr>
              <a:t>What if we make it a </a:t>
            </a:r>
          </a:p>
          <a:p>
            <a:pPr eaLnBrk="1" hangingPunct="1"/>
            <a:r>
              <a:rPr lang="en-US" sz="2000" b="1" dirty="0">
                <a:solidFill>
                  <a:schemeClr val="bg1"/>
                </a:solidFill>
              </a:rPr>
              <a:t>48 volt system?</a:t>
            </a:r>
          </a:p>
        </p:txBody>
      </p:sp>
      <p:sp>
        <p:nvSpPr>
          <p:cNvPr id="95237" name="Rectangle 5"/>
          <p:cNvSpPr>
            <a:spLocks noChangeArrowheads="1"/>
          </p:cNvSpPr>
          <p:nvPr/>
        </p:nvSpPr>
        <p:spPr bwMode="auto">
          <a:xfrm>
            <a:off x="3429000" y="3429000"/>
            <a:ext cx="1447800" cy="609600"/>
          </a:xfrm>
          <a:prstGeom prst="rect">
            <a:avLst/>
          </a:prstGeom>
          <a:noFill/>
          <a:ln w="28575">
            <a:solidFill>
              <a:srgbClr val="FF0000"/>
            </a:solidFill>
            <a:miter lim="800000"/>
            <a:headEnd/>
            <a:tailEnd/>
          </a:ln>
        </p:spPr>
        <p:txBody>
          <a:bodyPr wrap="none" anchor="ctr"/>
          <a:lstStyle/>
          <a:p>
            <a:endParaRPr lang="en-US"/>
          </a:p>
        </p:txBody>
      </p:sp>
    </p:spTree>
    <p:extLst>
      <p:ext uri="{BB962C8B-B14F-4D97-AF65-F5344CB8AC3E}">
        <p14:creationId xmlns:p14="http://schemas.microsoft.com/office/powerpoint/2010/main" val="3603899540"/>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eaLnBrk="1" hangingPunct="1"/>
            <a:r>
              <a:rPr lang="en-US" smtClean="0"/>
              <a:t>How to Use Formula and Chart</a:t>
            </a:r>
          </a:p>
        </p:txBody>
      </p:sp>
      <p:sp>
        <p:nvSpPr>
          <p:cNvPr id="96259" name="Rectangle 3"/>
          <p:cNvSpPr>
            <a:spLocks noGrp="1" noChangeArrowheads="1"/>
          </p:cNvSpPr>
          <p:nvPr>
            <p:ph type="body" idx="1"/>
          </p:nvPr>
        </p:nvSpPr>
        <p:spPr/>
        <p:txBody>
          <a:bodyPr/>
          <a:lstStyle/>
          <a:p>
            <a:pPr eaLnBrk="1" hangingPunct="1"/>
            <a:r>
              <a:rPr lang="en-US" dirty="0" smtClean="0"/>
              <a:t>Example: 1 KW, 48 volt system, 50 feet, 3% drop</a:t>
            </a:r>
          </a:p>
          <a:p>
            <a:pPr eaLnBrk="1" hangingPunct="1"/>
            <a:r>
              <a:rPr lang="en-US" dirty="0" smtClean="0"/>
              <a:t>Amps = 1000 watts/ 48 volts =  20.8 amps</a:t>
            </a:r>
          </a:p>
          <a:p>
            <a:pPr eaLnBrk="1" hangingPunct="1">
              <a:buFont typeface="Wingdings" pitchFamily="2" charset="2"/>
              <a:buNone/>
            </a:pPr>
            <a:endParaRPr lang="en-US" dirty="0" smtClean="0"/>
          </a:p>
          <a:p>
            <a:pPr eaLnBrk="1" hangingPunct="1"/>
            <a:r>
              <a:rPr lang="en-US" dirty="0" smtClean="0"/>
              <a:t>VDI = </a:t>
            </a:r>
            <a:r>
              <a:rPr lang="en-US" u="sng" dirty="0" smtClean="0"/>
              <a:t>20.8 amps * 50 feet</a:t>
            </a:r>
            <a:r>
              <a:rPr lang="en-US" dirty="0" smtClean="0"/>
              <a:t> = </a:t>
            </a:r>
            <a:r>
              <a:rPr lang="en-US" dirty="0" smtClean="0">
                <a:solidFill>
                  <a:srgbClr val="0099FF"/>
                </a:solidFill>
              </a:rPr>
              <a:t>7.23</a:t>
            </a:r>
            <a:r>
              <a:rPr lang="en-US" dirty="0" smtClean="0"/>
              <a:t> </a:t>
            </a:r>
          </a:p>
          <a:p>
            <a:pPr eaLnBrk="1" hangingPunct="1">
              <a:buFont typeface="Wingdings" pitchFamily="2" charset="2"/>
              <a:buNone/>
            </a:pPr>
            <a:r>
              <a:rPr lang="en-US" dirty="0" smtClean="0"/>
              <a:t>			   3% * 48 volts</a:t>
            </a:r>
          </a:p>
          <a:p>
            <a:pPr eaLnBrk="1" hangingPunct="1">
              <a:buFont typeface="Wingdings" pitchFamily="2" charset="2"/>
              <a:buNone/>
            </a:pPr>
            <a:endParaRPr lang="en-US" dirty="0" smtClean="0"/>
          </a:p>
        </p:txBody>
      </p:sp>
    </p:spTree>
    <p:extLst>
      <p:ext uri="{BB962C8B-B14F-4D97-AF65-F5344CB8AC3E}">
        <p14:creationId xmlns:p14="http://schemas.microsoft.com/office/powerpoint/2010/main" val="2746359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62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62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625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625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 grpId="0" build="p"/>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1981200" y="457200"/>
            <a:ext cx="8229600" cy="990600"/>
          </a:xfrm>
        </p:spPr>
        <p:txBody>
          <a:bodyPr/>
          <a:lstStyle/>
          <a:p>
            <a:pPr eaLnBrk="1" hangingPunct="1"/>
            <a:r>
              <a:rPr lang="en-US" smtClean="0"/>
              <a:t>VDI Chart</a:t>
            </a:r>
          </a:p>
        </p:txBody>
      </p:sp>
      <p:pic>
        <p:nvPicPr>
          <p:cNvPr id="97283" name="Picture 3"/>
          <p:cNvPicPr>
            <a:picLocks noChangeAspect="1" noChangeArrowheads="1"/>
          </p:cNvPicPr>
          <p:nvPr/>
        </p:nvPicPr>
        <p:blipFill>
          <a:blip r:embed="rId3" cstate="print"/>
          <a:srcRect/>
          <a:stretch>
            <a:fillRect/>
          </a:stretch>
        </p:blipFill>
        <p:spPr bwMode="auto">
          <a:xfrm>
            <a:off x="2743200" y="1219200"/>
            <a:ext cx="4838700" cy="5638800"/>
          </a:xfrm>
          <a:prstGeom prst="rect">
            <a:avLst/>
          </a:prstGeom>
          <a:noFill/>
          <a:ln w="9525">
            <a:noFill/>
            <a:miter lim="800000"/>
            <a:headEnd/>
            <a:tailEnd/>
          </a:ln>
        </p:spPr>
      </p:pic>
      <p:sp>
        <p:nvSpPr>
          <p:cNvPr id="97284" name="Rectangle 4"/>
          <p:cNvSpPr>
            <a:spLocks noChangeArrowheads="1"/>
          </p:cNvSpPr>
          <p:nvPr/>
        </p:nvSpPr>
        <p:spPr bwMode="auto">
          <a:xfrm>
            <a:off x="7924800" y="2057400"/>
            <a:ext cx="2286000" cy="2133600"/>
          </a:xfrm>
          <a:prstGeom prst="rect">
            <a:avLst/>
          </a:prstGeom>
          <a:solidFill>
            <a:schemeClr val="accent1"/>
          </a:solidFill>
          <a:ln w="9525">
            <a:solidFill>
              <a:schemeClr val="tx1"/>
            </a:solidFill>
            <a:miter lim="800000"/>
            <a:headEnd/>
            <a:tailEnd/>
          </a:ln>
        </p:spPr>
        <p:txBody>
          <a:bodyPr wrap="none" anchor="ctr"/>
          <a:lstStyle/>
          <a:p>
            <a:pPr eaLnBrk="1" hangingPunct="1"/>
            <a:endParaRPr lang="en-US"/>
          </a:p>
          <a:p>
            <a:pPr eaLnBrk="1" hangingPunct="1"/>
            <a:r>
              <a:rPr lang="en-US"/>
              <a:t>48V VDI = 7.2</a:t>
            </a:r>
          </a:p>
          <a:p>
            <a:pPr eaLnBrk="1" hangingPunct="1"/>
            <a:r>
              <a:rPr lang="en-US" b="1"/>
              <a:t>8 AWG wire</a:t>
            </a:r>
            <a:r>
              <a:rPr lang="en-US"/>
              <a:t> </a:t>
            </a:r>
          </a:p>
          <a:p>
            <a:pPr eaLnBrk="1" hangingPunct="1"/>
            <a:endParaRPr lang="en-US"/>
          </a:p>
          <a:p>
            <a:pPr eaLnBrk="1" hangingPunct="1"/>
            <a:r>
              <a:rPr lang="en-US"/>
              <a:t>That’s better</a:t>
            </a:r>
          </a:p>
          <a:p>
            <a:pPr eaLnBrk="1" hangingPunct="1"/>
            <a:r>
              <a:rPr lang="en-US"/>
              <a:t> (smaller, less $, </a:t>
            </a:r>
          </a:p>
          <a:p>
            <a:pPr eaLnBrk="1" hangingPunct="1"/>
            <a:r>
              <a:rPr lang="en-US"/>
              <a:t>same losses).</a:t>
            </a:r>
          </a:p>
          <a:p>
            <a:pPr eaLnBrk="1" hangingPunct="1"/>
            <a:endParaRPr lang="en-US"/>
          </a:p>
        </p:txBody>
      </p:sp>
      <p:sp>
        <p:nvSpPr>
          <p:cNvPr id="97285" name="Rectangle 5"/>
          <p:cNvSpPr>
            <a:spLocks noChangeArrowheads="1"/>
          </p:cNvSpPr>
          <p:nvPr/>
        </p:nvSpPr>
        <p:spPr bwMode="auto">
          <a:xfrm>
            <a:off x="3429000" y="4648200"/>
            <a:ext cx="1447800" cy="609600"/>
          </a:xfrm>
          <a:prstGeom prst="rect">
            <a:avLst/>
          </a:prstGeom>
          <a:noFill/>
          <a:ln w="28575">
            <a:solidFill>
              <a:srgbClr val="FF0000"/>
            </a:solidFill>
            <a:miter lim="800000"/>
            <a:headEnd/>
            <a:tailEnd/>
          </a:ln>
        </p:spPr>
        <p:txBody>
          <a:bodyPr wrap="none" anchor="ctr"/>
          <a:lstStyle/>
          <a:p>
            <a:endParaRPr lang="en-US"/>
          </a:p>
        </p:txBody>
      </p:sp>
    </p:spTree>
    <p:extLst>
      <p:ext uri="{BB962C8B-B14F-4D97-AF65-F5344CB8AC3E}">
        <p14:creationId xmlns:p14="http://schemas.microsoft.com/office/powerpoint/2010/main" val="2007801261"/>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eaLnBrk="1" hangingPunct="1"/>
            <a:r>
              <a:rPr lang="en-US" smtClean="0"/>
              <a:t>How to Use Formula and Chart</a:t>
            </a:r>
          </a:p>
        </p:txBody>
      </p:sp>
      <p:sp>
        <p:nvSpPr>
          <p:cNvPr id="96259" name="Rectangle 3"/>
          <p:cNvSpPr>
            <a:spLocks noGrp="1" noChangeArrowheads="1"/>
          </p:cNvSpPr>
          <p:nvPr>
            <p:ph type="body" idx="1"/>
          </p:nvPr>
        </p:nvSpPr>
        <p:spPr/>
        <p:txBody>
          <a:bodyPr/>
          <a:lstStyle/>
          <a:p>
            <a:pPr eaLnBrk="1" hangingPunct="1"/>
            <a:r>
              <a:rPr lang="en-US" dirty="0" smtClean="0"/>
              <a:t>Example: 1 KW, </a:t>
            </a:r>
            <a:r>
              <a:rPr lang="en-US" b="1" dirty="0" smtClean="0">
                <a:solidFill>
                  <a:schemeClr val="accent1">
                    <a:lumMod val="75000"/>
                  </a:schemeClr>
                </a:solidFill>
              </a:rPr>
              <a:t>160 volt system</a:t>
            </a:r>
            <a:r>
              <a:rPr lang="en-US" dirty="0" smtClean="0"/>
              <a:t>, 50 feet, 3% drop + </a:t>
            </a:r>
            <a:r>
              <a:rPr lang="en-US" dirty="0" err="1" smtClean="0">
                <a:solidFill>
                  <a:schemeClr val="accent1">
                    <a:lumMod val="75000"/>
                  </a:schemeClr>
                </a:solidFill>
              </a:rPr>
              <a:t>Midnite</a:t>
            </a:r>
            <a:r>
              <a:rPr lang="en-US" dirty="0" smtClean="0">
                <a:solidFill>
                  <a:schemeClr val="accent1">
                    <a:lumMod val="75000"/>
                  </a:schemeClr>
                </a:solidFill>
              </a:rPr>
              <a:t> classic</a:t>
            </a:r>
          </a:p>
          <a:p>
            <a:pPr eaLnBrk="1" hangingPunct="1"/>
            <a:r>
              <a:rPr lang="en-US" dirty="0" smtClean="0"/>
              <a:t>Amps = 1000 watts/ 160 volts = 6.25 amps</a:t>
            </a:r>
          </a:p>
          <a:p>
            <a:pPr eaLnBrk="1" hangingPunct="1">
              <a:buFont typeface="Wingdings" pitchFamily="2" charset="2"/>
              <a:buNone/>
            </a:pPr>
            <a:endParaRPr lang="en-US" dirty="0" smtClean="0"/>
          </a:p>
          <a:p>
            <a:pPr eaLnBrk="1" hangingPunct="1"/>
            <a:r>
              <a:rPr lang="en-US" dirty="0" smtClean="0"/>
              <a:t>VDI = </a:t>
            </a:r>
            <a:r>
              <a:rPr lang="en-US" u="sng" dirty="0" smtClean="0"/>
              <a:t>6.25 amps * 50 feet</a:t>
            </a:r>
            <a:r>
              <a:rPr lang="en-US" dirty="0" smtClean="0"/>
              <a:t> = </a:t>
            </a:r>
            <a:r>
              <a:rPr lang="en-US" b="1" u="sng" dirty="0" smtClean="0">
                <a:solidFill>
                  <a:schemeClr val="accent4">
                    <a:lumMod val="75000"/>
                  </a:schemeClr>
                </a:solidFill>
              </a:rPr>
              <a:t>0.65</a:t>
            </a:r>
          </a:p>
          <a:p>
            <a:pPr eaLnBrk="1" hangingPunct="1">
              <a:buFont typeface="Wingdings" pitchFamily="2" charset="2"/>
              <a:buNone/>
            </a:pPr>
            <a:r>
              <a:rPr lang="en-US" dirty="0" smtClean="0"/>
              <a:t>			   3% * 160 volts</a:t>
            </a:r>
          </a:p>
          <a:p>
            <a:pPr eaLnBrk="1" hangingPunct="1">
              <a:buFont typeface="Wingdings" pitchFamily="2" charset="2"/>
              <a:buNone/>
            </a:pPr>
            <a:endParaRPr lang="en-US" dirty="0" smtClean="0"/>
          </a:p>
        </p:txBody>
      </p:sp>
    </p:spTree>
    <p:extLst>
      <p:ext uri="{BB962C8B-B14F-4D97-AF65-F5344CB8AC3E}">
        <p14:creationId xmlns:p14="http://schemas.microsoft.com/office/powerpoint/2010/main" val="1286676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62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62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625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625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 grpId="0" build="p"/>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1981200" y="457200"/>
            <a:ext cx="8229600" cy="990600"/>
          </a:xfrm>
        </p:spPr>
        <p:txBody>
          <a:bodyPr/>
          <a:lstStyle/>
          <a:p>
            <a:pPr eaLnBrk="1" hangingPunct="1"/>
            <a:r>
              <a:rPr lang="en-US" smtClean="0"/>
              <a:t>VDI Chart</a:t>
            </a:r>
          </a:p>
        </p:txBody>
      </p:sp>
      <p:pic>
        <p:nvPicPr>
          <p:cNvPr id="97283" name="Picture 3"/>
          <p:cNvPicPr>
            <a:picLocks noChangeAspect="1" noChangeArrowheads="1"/>
          </p:cNvPicPr>
          <p:nvPr/>
        </p:nvPicPr>
        <p:blipFill>
          <a:blip r:embed="rId3" cstate="print"/>
          <a:srcRect/>
          <a:stretch>
            <a:fillRect/>
          </a:stretch>
        </p:blipFill>
        <p:spPr bwMode="auto">
          <a:xfrm>
            <a:off x="2743200" y="1219200"/>
            <a:ext cx="4838700" cy="5638800"/>
          </a:xfrm>
          <a:prstGeom prst="rect">
            <a:avLst/>
          </a:prstGeom>
          <a:noFill/>
          <a:ln w="9525">
            <a:noFill/>
            <a:miter lim="800000"/>
            <a:headEnd/>
            <a:tailEnd/>
          </a:ln>
        </p:spPr>
      </p:pic>
      <p:sp>
        <p:nvSpPr>
          <p:cNvPr id="97284" name="Rectangle 4"/>
          <p:cNvSpPr>
            <a:spLocks noChangeArrowheads="1"/>
          </p:cNvSpPr>
          <p:nvPr/>
        </p:nvSpPr>
        <p:spPr bwMode="auto">
          <a:xfrm>
            <a:off x="7924800" y="2057400"/>
            <a:ext cx="2286000" cy="2133600"/>
          </a:xfrm>
          <a:prstGeom prst="rect">
            <a:avLst/>
          </a:prstGeom>
          <a:solidFill>
            <a:schemeClr val="accent1"/>
          </a:solidFill>
          <a:ln w="9525">
            <a:solidFill>
              <a:schemeClr val="tx1"/>
            </a:solidFill>
            <a:miter lim="800000"/>
            <a:headEnd/>
            <a:tailEnd/>
          </a:ln>
        </p:spPr>
        <p:txBody>
          <a:bodyPr wrap="none" anchor="ctr"/>
          <a:lstStyle/>
          <a:p>
            <a:pPr eaLnBrk="1" hangingPunct="1"/>
            <a:endParaRPr lang="en-US" dirty="0"/>
          </a:p>
          <a:p>
            <a:pPr eaLnBrk="1" hangingPunct="1"/>
            <a:r>
              <a:rPr lang="en-US" dirty="0"/>
              <a:t>160V   VDI = 0.65</a:t>
            </a:r>
          </a:p>
          <a:p>
            <a:pPr eaLnBrk="1" hangingPunct="1"/>
            <a:r>
              <a:rPr lang="en-US" b="1" dirty="0"/>
              <a:t>16 AWG wire</a:t>
            </a:r>
            <a:r>
              <a:rPr lang="en-US" dirty="0"/>
              <a:t> </a:t>
            </a:r>
          </a:p>
          <a:p>
            <a:pPr eaLnBrk="1" hangingPunct="1"/>
            <a:endParaRPr lang="en-US" dirty="0"/>
          </a:p>
          <a:p>
            <a:pPr eaLnBrk="1" hangingPunct="1"/>
            <a:r>
              <a:rPr lang="en-US" dirty="0"/>
              <a:t>That’s so much better</a:t>
            </a:r>
          </a:p>
          <a:p>
            <a:pPr eaLnBrk="1" hangingPunct="1"/>
            <a:r>
              <a:rPr lang="en-US" dirty="0"/>
              <a:t> (even smaller, much </a:t>
            </a:r>
          </a:p>
          <a:p>
            <a:pPr eaLnBrk="1" hangingPunct="1"/>
            <a:r>
              <a:rPr lang="en-US" dirty="0"/>
              <a:t>   less $, same losses).</a:t>
            </a:r>
          </a:p>
          <a:p>
            <a:pPr eaLnBrk="1" hangingPunct="1"/>
            <a:endParaRPr lang="en-US" dirty="0"/>
          </a:p>
        </p:txBody>
      </p:sp>
      <p:sp>
        <p:nvSpPr>
          <p:cNvPr id="97285" name="Rectangle 5"/>
          <p:cNvSpPr>
            <a:spLocks noChangeArrowheads="1"/>
          </p:cNvSpPr>
          <p:nvPr/>
        </p:nvSpPr>
        <p:spPr bwMode="auto">
          <a:xfrm>
            <a:off x="3352800" y="6248400"/>
            <a:ext cx="1447800" cy="609600"/>
          </a:xfrm>
          <a:prstGeom prst="rect">
            <a:avLst/>
          </a:prstGeom>
          <a:noFill/>
          <a:ln w="28575">
            <a:solidFill>
              <a:srgbClr val="FF0000"/>
            </a:solidFill>
            <a:miter lim="800000"/>
            <a:headEnd/>
            <a:tailEnd/>
          </a:ln>
        </p:spPr>
        <p:txBody>
          <a:bodyPr wrap="none" anchor="ctr"/>
          <a:lstStyle/>
          <a:p>
            <a:endParaRPr lang="en-US"/>
          </a:p>
        </p:txBody>
      </p:sp>
    </p:spTree>
    <p:extLst>
      <p:ext uri="{BB962C8B-B14F-4D97-AF65-F5344CB8AC3E}">
        <p14:creationId xmlns:p14="http://schemas.microsoft.com/office/powerpoint/2010/main" val="25552778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5"/>
          <p:cNvSpPr>
            <a:spLocks noChangeArrowheads="1"/>
          </p:cNvSpPr>
          <p:nvPr/>
        </p:nvSpPr>
        <p:spPr bwMode="auto">
          <a:xfrm>
            <a:off x="8839200" y="6248400"/>
            <a:ext cx="1595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a:t>wikimedia.org</a:t>
            </a:r>
          </a:p>
        </p:txBody>
      </p:sp>
      <p:pic>
        <p:nvPicPr>
          <p:cNvPr id="13315" name="Picture 7" descr="Corps-engineers-archives_bonneville_dam_looking_east.jpg"/>
          <p:cNvPicPr>
            <a:picLocks noChangeAspect="1"/>
          </p:cNvPicPr>
          <p:nvPr/>
        </p:nvPicPr>
        <p:blipFill>
          <a:blip r:embed="rId2">
            <a:extLst>
              <a:ext uri="{28A0092B-C50C-407E-A947-70E740481C1C}">
                <a14:useLocalDpi xmlns:a14="http://schemas.microsoft.com/office/drawing/2010/main" val="0"/>
              </a:ext>
            </a:extLst>
          </a:blip>
          <a:srcRect l="5920" r="5280"/>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Rectangle 8"/>
          <p:cNvSpPr>
            <a:spLocks noChangeArrowheads="1"/>
          </p:cNvSpPr>
          <p:nvPr/>
        </p:nvSpPr>
        <p:spPr bwMode="auto">
          <a:xfrm>
            <a:off x="7010400" y="44450"/>
            <a:ext cx="3581400" cy="1631950"/>
          </a:xfrm>
          <a:prstGeom prst="rect">
            <a:avLst/>
          </a:prstGeom>
          <a:solidFill>
            <a:schemeClr val="accent1">
              <a:alpha val="8784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b="1"/>
              <a:t>Bonneville Dam</a:t>
            </a:r>
          </a:p>
          <a:p>
            <a:r>
              <a:rPr lang="en-US" altLang="en-US" sz="2000"/>
              <a:t>(Type: Run-of-river)</a:t>
            </a:r>
            <a:br>
              <a:rPr lang="en-US" altLang="en-US" sz="2000"/>
            </a:br>
            <a:r>
              <a:rPr lang="en-US" altLang="en-US" sz="2000"/>
              <a:t>Columbia River</a:t>
            </a:r>
          </a:p>
          <a:p>
            <a:r>
              <a:rPr lang="en-US" altLang="en-US" sz="2000"/>
              <a:t>Oregon/Washington border</a:t>
            </a:r>
            <a:br>
              <a:rPr lang="en-US" altLang="en-US" sz="2000"/>
            </a:br>
            <a:r>
              <a:rPr lang="en-US" altLang="en-US" sz="2000"/>
              <a:t>&gt;1,000 MW</a:t>
            </a:r>
          </a:p>
        </p:txBody>
      </p:sp>
      <p:sp>
        <p:nvSpPr>
          <p:cNvPr id="13317" name="Rectangle 5"/>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pic>
        <p:nvPicPr>
          <p:cNvPr id="13319" name="Picture 7" descr="http://farm4.static.flickr.com/3100/2688126428_18aa1893d3.jpg"/>
          <p:cNvPicPr>
            <a:picLocks noChangeAspect="1" noChangeArrowheads="1"/>
          </p:cNvPicPr>
          <p:nvPr/>
        </p:nvPicPr>
        <p:blipFill>
          <a:blip r:embed="rId3"/>
          <a:srcRect l="16000" t="6997" r="18400" b="6705"/>
          <a:stretch>
            <a:fillRect/>
          </a:stretch>
        </p:blipFill>
        <p:spPr bwMode="auto">
          <a:xfrm>
            <a:off x="1676401" y="152400"/>
            <a:ext cx="2448697" cy="2209800"/>
          </a:xfrm>
          <a:prstGeom prst="rect">
            <a:avLst/>
          </a:prstGeom>
          <a:ln>
            <a:noFill/>
          </a:ln>
          <a:effectLst>
            <a:softEdge rad="112500"/>
          </a:effectLst>
        </p:spPr>
      </p:pic>
    </p:spTree>
    <p:extLst>
      <p:ext uri="{BB962C8B-B14F-4D97-AF65-F5344CB8AC3E}">
        <p14:creationId xmlns:p14="http://schemas.microsoft.com/office/powerpoint/2010/main" val="3903099676"/>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Charge Controllers</a:t>
            </a:r>
            <a:endParaRPr lang="en-US" b="1" dirty="0"/>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252709"/>
            <a:ext cx="7394575" cy="426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785953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209800" y="1752601"/>
            <a:ext cx="3810000" cy="4530725"/>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dirty="0"/>
              <a:t>Basic Functions</a:t>
            </a:r>
          </a:p>
          <a:p>
            <a:pPr lvl="1"/>
            <a:r>
              <a:rPr lang="en-US" sz="3200" dirty="0"/>
              <a:t>To prevent overcharging a battery, which could damage it  and shorten its life and possibly some loads powered by it</a:t>
            </a:r>
          </a:p>
        </p:txBody>
      </p:sp>
      <p:pic>
        <p:nvPicPr>
          <p:cNvPr id="5" name="Picture 7" descr="CC-BSE-SB50DL-020-03137"/>
          <p:cNvPicPr>
            <a:picLocks noChangeAspect="1" noChangeArrowheads="1"/>
          </p:cNvPicPr>
          <p:nvPr/>
        </p:nvPicPr>
        <p:blipFill>
          <a:blip r:embed="rId2" cstate="print"/>
          <a:srcRect/>
          <a:stretch>
            <a:fillRect/>
          </a:stretch>
        </p:blipFill>
        <p:spPr bwMode="auto">
          <a:xfrm>
            <a:off x="6629400" y="1828801"/>
            <a:ext cx="2984500" cy="2189163"/>
          </a:xfrm>
          <a:prstGeom prst="rect">
            <a:avLst/>
          </a:prstGeom>
          <a:noFill/>
        </p:spPr>
      </p:pic>
      <p:pic>
        <p:nvPicPr>
          <p:cNvPr id="6" name="Picture 8" descr="CC-MNG-PS30-020-01132"/>
          <p:cNvPicPr>
            <a:picLocks noChangeAspect="1" noChangeArrowheads="1"/>
          </p:cNvPicPr>
          <p:nvPr/>
        </p:nvPicPr>
        <p:blipFill>
          <a:blip r:embed="rId3" cstate="print"/>
          <a:srcRect/>
          <a:stretch>
            <a:fillRect/>
          </a:stretch>
        </p:blipFill>
        <p:spPr bwMode="auto">
          <a:xfrm>
            <a:off x="7010401" y="4267201"/>
            <a:ext cx="2309813" cy="1997075"/>
          </a:xfrm>
          <a:prstGeom prst="rect">
            <a:avLst/>
          </a:prstGeom>
          <a:noFill/>
        </p:spPr>
      </p:pic>
      <p:sp>
        <p:nvSpPr>
          <p:cNvPr id="7" name="Text Placeholder 2"/>
          <p:cNvSpPr txBox="1">
            <a:spLocks/>
          </p:cNvSpPr>
          <p:nvPr/>
        </p:nvSpPr>
        <p:spPr>
          <a:xfrm>
            <a:off x="2133600" y="547456"/>
            <a:ext cx="7772400" cy="1052744"/>
          </a:xfrm>
          <a:prstGeom prst="rect">
            <a:avLst/>
          </a:prstGeom>
        </p:spPr>
        <p:txBody>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marL="0" indent="0" algn="ctr">
              <a:buNone/>
            </a:pPr>
            <a:r>
              <a:rPr lang="en-US" sz="4400" b="1" dirty="0"/>
              <a:t>Purpose of Charge Controller</a:t>
            </a:r>
          </a:p>
        </p:txBody>
      </p:sp>
    </p:spTree>
    <p:extLst>
      <p:ext uri="{BB962C8B-B14F-4D97-AF65-F5344CB8AC3E}">
        <p14:creationId xmlns:p14="http://schemas.microsoft.com/office/powerpoint/2010/main" val="14127226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Features to Consider</a:t>
            </a:r>
            <a:endParaRPr lang="en-US" dirty="0"/>
          </a:p>
        </p:txBody>
      </p:sp>
      <p:sp>
        <p:nvSpPr>
          <p:cNvPr id="3" name="Content Placeholder 2"/>
          <p:cNvSpPr>
            <a:spLocks noGrp="1"/>
          </p:cNvSpPr>
          <p:nvPr>
            <p:ph idx="1"/>
          </p:nvPr>
        </p:nvSpPr>
        <p:spPr/>
        <p:txBody>
          <a:bodyPr>
            <a:normAutofit lnSpcReduction="10000"/>
          </a:bodyPr>
          <a:lstStyle/>
          <a:p>
            <a:r>
              <a:rPr lang="en-US" dirty="0" smtClean="0"/>
              <a:t>Voltage Rating</a:t>
            </a:r>
          </a:p>
          <a:p>
            <a:r>
              <a:rPr lang="en-US" dirty="0" smtClean="0"/>
              <a:t>Charge control algorithm</a:t>
            </a:r>
          </a:p>
          <a:p>
            <a:r>
              <a:rPr lang="en-US" dirty="0" smtClean="0"/>
              <a:t>Amperage rating (plan for future expansion)</a:t>
            </a:r>
          </a:p>
          <a:p>
            <a:r>
              <a:rPr lang="en-US" dirty="0" smtClean="0"/>
              <a:t>Source of Electricity (PV, Wind, Hydro)</a:t>
            </a:r>
          </a:p>
          <a:p>
            <a:r>
              <a:rPr lang="en-US" dirty="0" smtClean="0"/>
              <a:t>Adjustability</a:t>
            </a:r>
          </a:p>
          <a:p>
            <a:r>
              <a:rPr lang="en-US" dirty="0" smtClean="0"/>
              <a:t>Temperature Compensation</a:t>
            </a:r>
          </a:p>
          <a:p>
            <a:r>
              <a:rPr lang="en-US" dirty="0" smtClean="0"/>
              <a:t>Meters</a:t>
            </a:r>
          </a:p>
          <a:p>
            <a:r>
              <a:rPr lang="en-US" dirty="0" smtClean="0"/>
              <a:t>Low battery voltage disconnect or alarm</a:t>
            </a:r>
          </a:p>
          <a:p>
            <a:r>
              <a:rPr lang="en-US" dirty="0" smtClean="0"/>
              <a:t>Wire terminals </a:t>
            </a:r>
          </a:p>
          <a:p>
            <a:endParaRPr lang="en-US" dirty="0"/>
          </a:p>
        </p:txBody>
      </p:sp>
    </p:spTree>
    <p:extLst>
      <p:ext uri="{BB962C8B-B14F-4D97-AF65-F5344CB8AC3E}">
        <p14:creationId xmlns:p14="http://schemas.microsoft.com/office/powerpoint/2010/main" val="192649596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Conventional Charge Controllers</a:t>
            </a:r>
            <a:endParaRPr lang="en-US" b="1"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1" y="2819401"/>
            <a:ext cx="8053387"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191000" y="1295401"/>
            <a:ext cx="3505200" cy="584775"/>
          </a:xfrm>
          <a:prstGeom prst="rect">
            <a:avLst/>
          </a:prstGeom>
          <a:noFill/>
        </p:spPr>
        <p:txBody>
          <a:bodyPr wrap="square" rtlCol="0">
            <a:spAutoFit/>
          </a:bodyPr>
          <a:lstStyle/>
          <a:p>
            <a:pPr algn="ctr"/>
            <a:r>
              <a:rPr lang="en-US" sz="3200" b="1" dirty="0">
                <a:solidFill>
                  <a:srgbClr val="FF0000"/>
                </a:solidFill>
              </a:rPr>
              <a:t>For Solar System</a:t>
            </a:r>
          </a:p>
        </p:txBody>
      </p:sp>
    </p:spTree>
    <p:extLst>
      <p:ext uri="{BB962C8B-B14F-4D97-AF65-F5344CB8AC3E}">
        <p14:creationId xmlns:p14="http://schemas.microsoft.com/office/powerpoint/2010/main" val="350764805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u="sng" dirty="0" smtClean="0"/>
              <a:t>Typical </a:t>
            </a:r>
            <a:r>
              <a:rPr lang="en-US" b="1" u="sng" dirty="0" smtClean="0"/>
              <a:t>(traditional) Charge </a:t>
            </a:r>
            <a:r>
              <a:rPr lang="en-US" b="1" u="sng" dirty="0" smtClean="0"/>
              <a:t>Controllers </a:t>
            </a:r>
            <a:r>
              <a:rPr lang="en-US" dirty="0" smtClean="0"/>
              <a:t/>
            </a:r>
            <a:br>
              <a:rPr lang="en-US" dirty="0" smtClean="0"/>
            </a:br>
            <a:r>
              <a:rPr lang="en-US" sz="3600" b="1" dirty="0">
                <a:solidFill>
                  <a:srgbClr val="FF0000"/>
                </a:solidFill>
              </a:rPr>
              <a:t>For Wind and Hydro</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7223" y="1905000"/>
            <a:ext cx="77724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446638" y="1905000"/>
            <a:ext cx="1878227" cy="1637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490069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2209800" y="990600"/>
            <a:ext cx="7772400" cy="6096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a:t>Basic Types of Charge Controllers</a:t>
            </a:r>
            <a:endParaRPr lang="en-US" b="1" dirty="0"/>
          </a:p>
        </p:txBody>
      </p:sp>
      <p:sp>
        <p:nvSpPr>
          <p:cNvPr id="5" name="Content Placeholder 6"/>
          <p:cNvSpPr txBox="1">
            <a:spLocks/>
          </p:cNvSpPr>
          <p:nvPr/>
        </p:nvSpPr>
        <p:spPr>
          <a:xfrm>
            <a:off x="823783" y="2209799"/>
            <a:ext cx="5750011" cy="425690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90000"/>
              </a:lnSpc>
            </a:pPr>
            <a:r>
              <a:rPr lang="en-US" sz="2400" b="1" dirty="0">
                <a:solidFill>
                  <a:schemeClr val="accent1">
                    <a:lumMod val="50000"/>
                  </a:schemeClr>
                </a:solidFill>
              </a:rPr>
              <a:t>Interrupting –Type  Switches charging current off and on.</a:t>
            </a:r>
          </a:p>
          <a:p>
            <a:pPr lvl="1">
              <a:lnSpc>
                <a:spcPct val="90000"/>
              </a:lnSpc>
            </a:pPr>
            <a:r>
              <a:rPr lang="en-US" sz="2400" b="1" dirty="0">
                <a:solidFill>
                  <a:schemeClr val="accent1">
                    <a:lumMod val="50000"/>
                  </a:schemeClr>
                </a:solidFill>
              </a:rPr>
              <a:t>Least expensive and simplest type</a:t>
            </a:r>
          </a:p>
          <a:p>
            <a:pPr lvl="1">
              <a:lnSpc>
                <a:spcPct val="90000"/>
              </a:lnSpc>
            </a:pPr>
            <a:r>
              <a:rPr lang="en-US" sz="2400" b="1" dirty="0">
                <a:solidFill>
                  <a:schemeClr val="accent1">
                    <a:lumMod val="50000"/>
                  </a:schemeClr>
                </a:solidFill>
              </a:rPr>
              <a:t>Best for flooded batteries</a:t>
            </a:r>
          </a:p>
          <a:p>
            <a:pPr marL="457200" lvl="1" indent="0">
              <a:lnSpc>
                <a:spcPct val="90000"/>
              </a:lnSpc>
              <a:buNone/>
            </a:pPr>
            <a:endParaRPr lang="en-US" sz="2400" dirty="0"/>
          </a:p>
          <a:p>
            <a:pPr>
              <a:lnSpc>
                <a:spcPct val="90000"/>
              </a:lnSpc>
            </a:pPr>
            <a:r>
              <a:rPr lang="en-US" sz="2400" b="1" dirty="0">
                <a:solidFill>
                  <a:schemeClr val="accent2">
                    <a:lumMod val="75000"/>
                  </a:schemeClr>
                </a:solidFill>
              </a:rPr>
              <a:t>Linear-Type or Pulse Width Modulating (PWM) </a:t>
            </a:r>
          </a:p>
          <a:p>
            <a:pPr lvl="1">
              <a:lnSpc>
                <a:spcPct val="90000"/>
              </a:lnSpc>
            </a:pPr>
            <a:r>
              <a:rPr lang="en-US" sz="2400" dirty="0">
                <a:solidFill>
                  <a:schemeClr val="accent2">
                    <a:lumMod val="75000"/>
                  </a:schemeClr>
                </a:solidFill>
              </a:rPr>
              <a:t>Limits charging in a gradual manner</a:t>
            </a:r>
          </a:p>
          <a:p>
            <a:pPr lvl="1">
              <a:lnSpc>
                <a:spcPct val="90000"/>
              </a:lnSpc>
            </a:pPr>
            <a:r>
              <a:rPr lang="en-US" sz="2400" dirty="0">
                <a:solidFill>
                  <a:schemeClr val="accent2">
                    <a:lumMod val="75000"/>
                  </a:schemeClr>
                </a:solidFill>
              </a:rPr>
              <a:t>Compatible with more types of batteries</a:t>
            </a:r>
          </a:p>
          <a:p>
            <a:endParaRPr lang="en-US" dirty="0"/>
          </a:p>
        </p:txBody>
      </p:sp>
      <p:pic>
        <p:nvPicPr>
          <p:cNvPr id="6" name="Picture 17" descr="CC-SPC-ASC-020-04327-plus"/>
          <p:cNvPicPr>
            <a:picLocks noChangeAspect="1" noChangeArrowheads="1"/>
          </p:cNvPicPr>
          <p:nvPr/>
        </p:nvPicPr>
        <p:blipFill>
          <a:blip r:embed="rId2" cstate="print"/>
          <a:srcRect/>
          <a:stretch>
            <a:fillRect/>
          </a:stretch>
        </p:blipFill>
        <p:spPr bwMode="auto">
          <a:xfrm>
            <a:off x="7086600" y="1981200"/>
            <a:ext cx="2286000" cy="1694688"/>
          </a:xfrm>
          <a:prstGeom prst="rect">
            <a:avLst/>
          </a:prstGeom>
          <a:noFill/>
        </p:spPr>
      </p:pic>
      <p:pic>
        <p:nvPicPr>
          <p:cNvPr id="7" name="Picture 8" descr="CC-MNG-PS30-020-01132"/>
          <p:cNvPicPr>
            <a:picLocks noChangeAspect="1" noChangeArrowheads="1"/>
          </p:cNvPicPr>
          <p:nvPr/>
        </p:nvPicPr>
        <p:blipFill>
          <a:blip r:embed="rId3" cstate="print"/>
          <a:srcRect/>
          <a:stretch>
            <a:fillRect/>
          </a:stretch>
        </p:blipFill>
        <p:spPr bwMode="auto">
          <a:xfrm>
            <a:off x="6858000" y="3886200"/>
            <a:ext cx="2743200" cy="2371784"/>
          </a:xfrm>
          <a:prstGeom prst="rect">
            <a:avLst/>
          </a:prstGeom>
          <a:noFill/>
        </p:spPr>
      </p:pic>
    </p:spTree>
    <p:extLst>
      <p:ext uri="{BB962C8B-B14F-4D97-AF65-F5344CB8AC3E}">
        <p14:creationId xmlns:p14="http://schemas.microsoft.com/office/powerpoint/2010/main" val="361547507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2209800" y="457200"/>
            <a:ext cx="7772400" cy="1143000"/>
          </a:xfrm>
          <a:prstGeom prst="rect">
            <a:avLst/>
          </a:prstGeom>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t>Multiple Stage Charging</a:t>
            </a:r>
          </a:p>
          <a:p>
            <a:r>
              <a:rPr lang="en-US" sz="4000" b="1" dirty="0"/>
              <a:t>(for most RE batteries)</a:t>
            </a:r>
          </a:p>
        </p:txBody>
      </p:sp>
      <p:sp>
        <p:nvSpPr>
          <p:cNvPr id="5" name="Rectangle 3"/>
          <p:cNvSpPr txBox="1">
            <a:spLocks noChangeArrowheads="1"/>
          </p:cNvSpPr>
          <p:nvPr/>
        </p:nvSpPr>
        <p:spPr>
          <a:xfrm>
            <a:off x="2209800" y="1752600"/>
            <a:ext cx="7772400" cy="426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90000"/>
              </a:lnSpc>
            </a:pPr>
            <a:r>
              <a:rPr lang="en-US" sz="2400" b="1" dirty="0"/>
              <a:t>Stage One (Bulk Mode)</a:t>
            </a:r>
          </a:p>
          <a:p>
            <a:pPr lvl="1">
              <a:lnSpc>
                <a:spcPct val="90000"/>
              </a:lnSpc>
            </a:pPr>
            <a:r>
              <a:rPr lang="en-US" sz="2000" dirty="0"/>
              <a:t>A preset maximum constant amount of current (amps) is put into the battery. As this occurs, the voltage increases</a:t>
            </a:r>
          </a:p>
          <a:p>
            <a:pPr>
              <a:lnSpc>
                <a:spcPct val="90000"/>
              </a:lnSpc>
            </a:pPr>
            <a:r>
              <a:rPr lang="en-US" sz="2400" b="1" dirty="0"/>
              <a:t>Stage Two (Absorption Mode)</a:t>
            </a:r>
          </a:p>
          <a:p>
            <a:pPr lvl="1">
              <a:lnSpc>
                <a:spcPct val="90000"/>
              </a:lnSpc>
            </a:pPr>
            <a:r>
              <a:rPr lang="en-US" sz="2000" dirty="0"/>
              <a:t>After a preset voltage is reached (14.2 volts for a 12 volt systems) the voltage is then held constant. As the battery continues to charge at constant voltage, the current decreases.</a:t>
            </a:r>
          </a:p>
          <a:p>
            <a:pPr>
              <a:lnSpc>
                <a:spcPct val="90000"/>
              </a:lnSpc>
            </a:pPr>
            <a:r>
              <a:rPr lang="en-US" sz="2400" b="1" dirty="0"/>
              <a:t>Stage Three (Float Mode)</a:t>
            </a:r>
          </a:p>
          <a:p>
            <a:pPr lvl="1">
              <a:lnSpc>
                <a:spcPct val="90000"/>
              </a:lnSpc>
            </a:pPr>
            <a:r>
              <a:rPr lang="en-US" sz="2000" dirty="0"/>
              <a:t>When the current has decreased to a preset low limit, or a set amount of time has passed (absorption time), then the controller switches to Float Mode. Now the battery is kept at a preset Float voltage, and a small amount of power (amps) is supplied, as required to maintain the preset voltage. </a:t>
            </a:r>
          </a:p>
          <a:p>
            <a:pPr lvl="1">
              <a:lnSpc>
                <a:spcPct val="90000"/>
              </a:lnSpc>
              <a:buFont typeface="Wingdings" pitchFamily="2" charset="2"/>
              <a:buNone/>
            </a:pPr>
            <a:endParaRPr lang="en-US" sz="2000" dirty="0"/>
          </a:p>
        </p:txBody>
      </p:sp>
    </p:spTree>
    <p:extLst>
      <p:ext uri="{BB962C8B-B14F-4D97-AF65-F5344CB8AC3E}">
        <p14:creationId xmlns:p14="http://schemas.microsoft.com/office/powerpoint/2010/main" val="303999477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Battery Charging</a:t>
            </a:r>
            <a:endParaRPr lang="en-US" b="1" dirty="0"/>
          </a:p>
        </p:txBody>
      </p:sp>
      <p:pic>
        <p:nvPicPr>
          <p:cNvPr id="2050" name="Picture 2"/>
          <p:cNvPicPr>
            <a:picLocks noGrp="1" noChangeAspect="1" noChangeArrowheads="1"/>
          </p:cNvPicPr>
          <p:nvPr>
            <p:ph idx="1"/>
          </p:nvPr>
        </p:nvPicPr>
        <p:blipFill>
          <a:blip r:embed="rId3" cstate="print"/>
          <a:srcRect l="10540" t="21150" r="12513" b="14872"/>
          <a:stretch>
            <a:fillRect/>
          </a:stretch>
        </p:blipFill>
        <p:spPr bwMode="auto">
          <a:xfrm>
            <a:off x="2286000" y="1447800"/>
            <a:ext cx="7820526" cy="381000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4572000" y="5486400"/>
            <a:ext cx="2819400" cy="381000"/>
          </a:xfrm>
          <a:prstGeom prst="rect">
            <a:avLst/>
          </a:prstGeom>
          <a:noFill/>
        </p:spPr>
        <p:txBody>
          <a:bodyPr wrap="square" rtlCol="0">
            <a:spAutoFit/>
          </a:bodyPr>
          <a:lstStyle/>
          <a:p>
            <a:pPr algn="ctr"/>
            <a:r>
              <a:rPr lang="en-US" dirty="0"/>
              <a:t>Home Power May 2012</a:t>
            </a:r>
          </a:p>
        </p:txBody>
      </p:sp>
    </p:spTree>
    <p:extLst>
      <p:ext uri="{BB962C8B-B14F-4D97-AF65-F5344CB8AC3E}">
        <p14:creationId xmlns:p14="http://schemas.microsoft.com/office/powerpoint/2010/main" val="27904209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1981200" y="428625"/>
            <a:ext cx="8229600" cy="1143000"/>
          </a:xfrm>
        </p:spPr>
        <p:txBody>
          <a:bodyPr>
            <a:normAutofit fontScale="90000"/>
          </a:bodyPr>
          <a:lstStyle/>
          <a:p>
            <a:r>
              <a:rPr lang="en-US" b="1" dirty="0" smtClean="0"/>
              <a:t>Pulse Width Modulation</a:t>
            </a:r>
            <a:br>
              <a:rPr lang="en-US" b="1" dirty="0" smtClean="0"/>
            </a:br>
            <a:r>
              <a:rPr lang="en-US" b="1" dirty="0" smtClean="0"/>
              <a:t> </a:t>
            </a:r>
            <a:r>
              <a:rPr lang="en-US" b="1" dirty="0"/>
              <a:t>Charge </a:t>
            </a:r>
            <a:r>
              <a:rPr lang="en-US" b="1" dirty="0" smtClean="0"/>
              <a:t>Controllers</a:t>
            </a:r>
            <a:endParaRPr lang="en-US" b="1" dirty="0"/>
          </a:p>
        </p:txBody>
      </p:sp>
      <p:sp>
        <p:nvSpPr>
          <p:cNvPr id="51203" name="Rectangle 3"/>
          <p:cNvSpPr>
            <a:spLocks noGrp="1" noChangeArrowheads="1"/>
          </p:cNvSpPr>
          <p:nvPr>
            <p:ph type="body" idx="1"/>
          </p:nvPr>
        </p:nvSpPr>
        <p:spPr/>
        <p:txBody>
          <a:bodyPr/>
          <a:lstStyle/>
          <a:p>
            <a:r>
              <a:rPr lang="en-US" sz="2600" dirty="0">
                <a:solidFill>
                  <a:schemeClr val="accent2">
                    <a:lumMod val="75000"/>
                  </a:schemeClr>
                </a:solidFill>
              </a:rPr>
              <a:t>The third stage requires current to slowly decrease and voltage to remain the same</a:t>
            </a:r>
          </a:p>
          <a:p>
            <a:r>
              <a:rPr lang="en-US" sz="2600" dirty="0">
                <a:solidFill>
                  <a:schemeClr val="accent2">
                    <a:lumMod val="75000"/>
                  </a:schemeClr>
                </a:solidFill>
              </a:rPr>
              <a:t>PWM Achieves this by rapidly switching current on and off</a:t>
            </a:r>
          </a:p>
          <a:p>
            <a:r>
              <a:rPr lang="en-US" sz="2600" dirty="0">
                <a:solidFill>
                  <a:schemeClr val="accent2">
                    <a:lumMod val="75000"/>
                  </a:schemeClr>
                </a:solidFill>
              </a:rPr>
              <a:t>By adjusting the width of the pulses (pulse width modulation) the current that the battery "sees" can be adjusted. </a:t>
            </a:r>
          </a:p>
          <a:p>
            <a:r>
              <a:rPr lang="en-US" sz="2600" dirty="0">
                <a:solidFill>
                  <a:schemeClr val="accent2">
                    <a:lumMod val="75000"/>
                  </a:schemeClr>
                </a:solidFill>
              </a:rPr>
              <a:t>Thus, the controller is able to provide a fine control.</a:t>
            </a:r>
          </a:p>
        </p:txBody>
      </p:sp>
    </p:spTree>
    <p:extLst>
      <p:ext uri="{BB962C8B-B14F-4D97-AF65-F5344CB8AC3E}">
        <p14:creationId xmlns:p14="http://schemas.microsoft.com/office/powerpoint/2010/main" val="233627258"/>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nabcep workshop\materials after first weekend\scanlin nabcep\nabcep workshop\aee catalogue\AEE images\Charge controllers\CC-BSE-SB2000E-020-03122.jpg"/>
          <p:cNvPicPr>
            <a:picLocks noChangeAspect="1" noChangeArrowheads="1"/>
          </p:cNvPicPr>
          <p:nvPr/>
        </p:nvPicPr>
        <p:blipFill>
          <a:blip r:embed="rId2" cstate="print"/>
          <a:srcRect/>
          <a:stretch>
            <a:fillRect/>
          </a:stretch>
        </p:blipFill>
        <p:spPr bwMode="auto">
          <a:xfrm>
            <a:off x="2438400" y="1981200"/>
            <a:ext cx="2771730" cy="2019300"/>
          </a:xfrm>
          <a:prstGeom prst="rect">
            <a:avLst/>
          </a:prstGeom>
          <a:noFill/>
        </p:spPr>
      </p:pic>
      <p:pic>
        <p:nvPicPr>
          <p:cNvPr id="7171" name="Picture 3" descr="F:\nabcep workshop\materials after first weekend\scanlin nabcep\nabcep workshop\aee catalogue\AEE images\Charge controllers\CC-XTX-020-08052.jpg"/>
          <p:cNvPicPr>
            <a:picLocks noChangeAspect="1" noChangeArrowheads="1"/>
          </p:cNvPicPr>
          <p:nvPr/>
        </p:nvPicPr>
        <p:blipFill>
          <a:blip r:embed="rId3" cstate="print"/>
          <a:srcRect/>
          <a:stretch>
            <a:fillRect/>
          </a:stretch>
        </p:blipFill>
        <p:spPr bwMode="auto">
          <a:xfrm>
            <a:off x="5562601" y="1752601"/>
            <a:ext cx="2011363" cy="4486275"/>
          </a:xfrm>
          <a:prstGeom prst="rect">
            <a:avLst/>
          </a:prstGeom>
          <a:noFill/>
        </p:spPr>
      </p:pic>
      <p:pic>
        <p:nvPicPr>
          <p:cNvPr id="7172" name="Picture 4" descr="F:\nabcep workshop\materials after first weekend\scanlin nabcep\nabcep workshop\aee catalogue\AEE images\Charge controllers\CC-OBP-FLEXmax80-020-02020.jpg"/>
          <p:cNvPicPr>
            <a:picLocks noChangeAspect="1" noChangeArrowheads="1"/>
          </p:cNvPicPr>
          <p:nvPr/>
        </p:nvPicPr>
        <p:blipFill>
          <a:blip r:embed="rId4" cstate="print"/>
          <a:srcRect/>
          <a:stretch>
            <a:fillRect/>
          </a:stretch>
        </p:blipFill>
        <p:spPr bwMode="auto">
          <a:xfrm>
            <a:off x="7848601" y="1905001"/>
            <a:ext cx="1849437" cy="4606599"/>
          </a:xfrm>
          <a:prstGeom prst="rect">
            <a:avLst/>
          </a:prstGeom>
          <a:noFill/>
        </p:spPr>
      </p:pic>
      <p:pic>
        <p:nvPicPr>
          <p:cNvPr id="7173" name="Picture 5" descr="F:\nabcep workshop\materials after first weekend\scanlin nabcep\nabcep workshop\aee catalogue\AEE images\Charge controllers\CC-BSE-SB50DL-020-03137.jpg"/>
          <p:cNvPicPr>
            <a:picLocks noChangeAspect="1" noChangeArrowheads="1"/>
          </p:cNvPicPr>
          <p:nvPr/>
        </p:nvPicPr>
        <p:blipFill>
          <a:blip r:embed="rId5" cstate="print"/>
          <a:srcRect/>
          <a:stretch>
            <a:fillRect/>
          </a:stretch>
        </p:blipFill>
        <p:spPr bwMode="auto">
          <a:xfrm>
            <a:off x="2362200" y="4191001"/>
            <a:ext cx="2984500" cy="2189163"/>
          </a:xfrm>
          <a:prstGeom prst="rect">
            <a:avLst/>
          </a:prstGeom>
          <a:noFill/>
        </p:spPr>
      </p:pic>
      <p:sp>
        <p:nvSpPr>
          <p:cNvPr id="3" name="Title 2"/>
          <p:cNvSpPr>
            <a:spLocks noGrp="1"/>
          </p:cNvSpPr>
          <p:nvPr>
            <p:ph type="title"/>
          </p:nvPr>
        </p:nvSpPr>
        <p:spPr/>
        <p:txBody>
          <a:bodyPr>
            <a:normAutofit/>
          </a:bodyPr>
          <a:lstStyle/>
          <a:p>
            <a:r>
              <a:rPr lang="en-US" b="1" dirty="0" smtClean="0">
                <a:solidFill>
                  <a:srgbClr val="00B050"/>
                </a:solidFill>
              </a:rPr>
              <a:t>Maximum Power Point Tracking </a:t>
            </a:r>
            <a:r>
              <a:rPr lang="en-US" b="1" dirty="0" smtClean="0"/>
              <a:t>Controllers (MPPT)</a:t>
            </a:r>
            <a:endParaRPr lang="en-US" b="1" dirty="0"/>
          </a:p>
        </p:txBody>
      </p:sp>
    </p:spTree>
    <p:extLst>
      <p:ext uri="{BB962C8B-B14F-4D97-AF65-F5344CB8AC3E}">
        <p14:creationId xmlns:p14="http://schemas.microsoft.com/office/powerpoint/2010/main" val="10202924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ltLang="en-US" b="1" dirty="0" smtClean="0"/>
              <a:t>Largest: Three Gorges Dam</a:t>
            </a:r>
            <a:endParaRPr lang="en-US" altLang="en-US" dirty="0" smtClean="0"/>
          </a:p>
        </p:txBody>
      </p:sp>
      <p:sp>
        <p:nvSpPr>
          <p:cNvPr id="14339" name="Content Placeholder 2"/>
          <p:cNvSpPr>
            <a:spLocks noGrp="1"/>
          </p:cNvSpPr>
          <p:nvPr>
            <p:ph idx="1"/>
          </p:nvPr>
        </p:nvSpPr>
        <p:spPr/>
        <p:txBody>
          <a:bodyPr/>
          <a:lstStyle/>
          <a:p>
            <a:endParaRPr lang="en-US" altLang="en-US" smtClean="0"/>
          </a:p>
        </p:txBody>
      </p:sp>
      <p:pic>
        <p:nvPicPr>
          <p:cNvPr id="1434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524001"/>
            <a:ext cx="7620000"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Rectangle 4"/>
          <p:cNvSpPr>
            <a:spLocks noChangeArrowheads="1"/>
          </p:cNvSpPr>
          <p:nvPr/>
        </p:nvSpPr>
        <p:spPr bwMode="auto">
          <a:xfrm>
            <a:off x="6705600" y="1752600"/>
            <a:ext cx="3263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a:t>Proposed 22,500 MW (~2011)</a:t>
            </a:r>
          </a:p>
        </p:txBody>
      </p:sp>
    </p:spTree>
    <p:extLst>
      <p:ext uri="{BB962C8B-B14F-4D97-AF65-F5344CB8AC3E}">
        <p14:creationId xmlns:p14="http://schemas.microsoft.com/office/powerpoint/2010/main" val="3369129530"/>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b="1" dirty="0" smtClean="0">
                <a:solidFill>
                  <a:srgbClr val="00B050"/>
                </a:solidFill>
              </a:rPr>
              <a:t>MPPT Controllers</a:t>
            </a:r>
            <a:endParaRPr lang="en-US" b="1" dirty="0">
              <a:solidFill>
                <a:srgbClr val="00B050"/>
              </a:solidFill>
            </a:endParaRPr>
          </a:p>
        </p:txBody>
      </p:sp>
      <p:sp>
        <p:nvSpPr>
          <p:cNvPr id="52227" name="Rectangle 3"/>
          <p:cNvSpPr>
            <a:spLocks noGrp="1" noChangeArrowheads="1"/>
          </p:cNvSpPr>
          <p:nvPr>
            <p:ph type="body" idx="1"/>
          </p:nvPr>
        </p:nvSpPr>
        <p:spPr/>
        <p:txBody>
          <a:bodyPr/>
          <a:lstStyle/>
          <a:p>
            <a:r>
              <a:rPr lang="en-US" sz="2400" i="1" dirty="0"/>
              <a:t>Can</a:t>
            </a:r>
            <a:r>
              <a:rPr lang="en-US" sz="2400" dirty="0"/>
              <a:t> significantly increase 30% more power</a:t>
            </a:r>
          </a:p>
          <a:p>
            <a:r>
              <a:rPr lang="en-US" sz="2400" dirty="0"/>
              <a:t>Looks at the output current, and compares it to the battery voltage</a:t>
            </a:r>
          </a:p>
          <a:p>
            <a:r>
              <a:rPr lang="en-US" sz="2400" dirty="0"/>
              <a:t>Determines the best power that the system can provide to charge the battery. Then, converts the “power” to the best voltage to get maximum AMPS into the battery. </a:t>
            </a:r>
          </a:p>
          <a:p>
            <a:r>
              <a:rPr lang="en-US" sz="2400" dirty="0"/>
              <a:t>Most modern MPPT's are around 92-97% efficient in the conversion. </a:t>
            </a:r>
          </a:p>
          <a:p>
            <a:r>
              <a:rPr lang="en-US" sz="2400" dirty="0"/>
              <a:t>You typically get a 20 to 45% power gain in winter and 10-15% in summer. (for solar systems) </a:t>
            </a:r>
          </a:p>
        </p:txBody>
      </p:sp>
    </p:spTree>
    <p:extLst>
      <p:ext uri="{BB962C8B-B14F-4D97-AF65-F5344CB8AC3E}">
        <p14:creationId xmlns:p14="http://schemas.microsoft.com/office/powerpoint/2010/main" val="3034059227"/>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 class of its own!!!</a:t>
            </a:r>
            <a:endParaRPr lang="en-US" b="1"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2291" y="1598720"/>
            <a:ext cx="4376738" cy="1937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a:hlinkClick r:id="rId3"/>
          </p:cNvPr>
          <p:cNvSpPr/>
          <p:nvPr/>
        </p:nvSpPr>
        <p:spPr>
          <a:xfrm>
            <a:off x="4038600" y="6132732"/>
            <a:ext cx="4572000" cy="646331"/>
          </a:xfrm>
          <a:prstGeom prst="rect">
            <a:avLst/>
          </a:prstGeom>
        </p:spPr>
        <p:txBody>
          <a:bodyPr>
            <a:spAutoFit/>
          </a:bodyPr>
          <a:lstStyle/>
          <a:p>
            <a:r>
              <a:rPr lang="en-US" dirty="0">
                <a:solidFill>
                  <a:srgbClr val="0070C0"/>
                </a:solidFill>
              </a:rPr>
              <a:t>http://www.midnitesolar.com/video/classRunOver/classicRunOver.php</a:t>
            </a:r>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5632" y="3738736"/>
            <a:ext cx="3178969" cy="221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01" y="1600201"/>
            <a:ext cx="2157033" cy="4062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5928699"/>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t>The </a:t>
            </a:r>
            <a:r>
              <a:rPr lang="en-US" b="1" dirty="0" err="1"/>
              <a:t>M</a:t>
            </a:r>
            <a:r>
              <a:rPr lang="en-US" b="1" dirty="0" err="1" smtClean="0"/>
              <a:t>idnite</a:t>
            </a:r>
            <a:r>
              <a:rPr lang="en-US" b="1" dirty="0" smtClean="0"/>
              <a:t> Solar Classic</a:t>
            </a:r>
            <a:endParaRPr lang="en-US" b="1" dirty="0"/>
          </a:p>
        </p:txBody>
      </p:sp>
      <p:sp>
        <p:nvSpPr>
          <p:cNvPr id="3" name="Content Placeholder 2"/>
          <p:cNvSpPr>
            <a:spLocks noGrp="1"/>
          </p:cNvSpPr>
          <p:nvPr>
            <p:ph idx="1"/>
          </p:nvPr>
        </p:nvSpPr>
        <p:spPr>
          <a:xfrm>
            <a:off x="1981200" y="1600201"/>
            <a:ext cx="5791200" cy="4525963"/>
          </a:xfrm>
        </p:spPr>
        <p:txBody>
          <a:bodyPr/>
          <a:lstStyle/>
          <a:p>
            <a:r>
              <a:rPr lang="en-US" dirty="0" smtClean="0"/>
              <a:t>“A revolution in charge controller technology” </a:t>
            </a:r>
          </a:p>
          <a:p>
            <a:pPr lvl="1"/>
            <a:r>
              <a:rPr lang="en-US" sz="1600" dirty="0"/>
              <a:t>Michael </a:t>
            </a:r>
            <a:r>
              <a:rPr lang="en-US" sz="1600" dirty="0" err="1"/>
              <a:t>Uchal</a:t>
            </a:r>
            <a:endParaRPr lang="en-US" sz="1600" dirty="0"/>
          </a:p>
          <a:p>
            <a:r>
              <a:rPr lang="en-US" sz="2000" dirty="0">
                <a:hlinkClick r:id="rId2"/>
              </a:rPr>
              <a:t>http://www.midnitesolar.com/</a:t>
            </a:r>
            <a:r>
              <a:rPr lang="en-US" sz="2000" dirty="0"/>
              <a:t>     (Home site)</a:t>
            </a:r>
          </a:p>
          <a:p>
            <a:r>
              <a:rPr lang="en-US" sz="2000" dirty="0">
                <a:hlinkClick r:id="rId3"/>
              </a:rPr>
              <a:t>http://www.midnitesolar.com/products.php?menuItem=products&amp;productCat_ID=21&amp;productCatName=Charge%20Controllers%20-%20Classics</a:t>
            </a:r>
            <a:r>
              <a:rPr lang="en-US" sz="2000" dirty="0"/>
              <a:t>    (Classic)</a:t>
            </a:r>
          </a:p>
          <a:p>
            <a:r>
              <a:rPr lang="en-US" sz="2000" dirty="0">
                <a:hlinkClick r:id="rId4"/>
              </a:rPr>
              <a:t>http://www.midnitesolar.com/videoDisplay.php</a:t>
            </a:r>
            <a:r>
              <a:rPr lang="en-US" sz="2000" dirty="0"/>
              <a:t>  </a:t>
            </a:r>
          </a:p>
          <a:p>
            <a:pPr marL="0" indent="0">
              <a:buNone/>
            </a:pPr>
            <a:r>
              <a:rPr lang="en-US" sz="2000" dirty="0"/>
              <a:t>	(Educational Videos)</a:t>
            </a:r>
          </a:p>
          <a:p>
            <a:endParaRPr lang="en-US" sz="1200" dirty="0"/>
          </a:p>
          <a:p>
            <a:pPr marL="0" indent="0">
              <a:buNone/>
            </a:pPr>
            <a:endParaRPr lang="en-US" sz="1200" dirty="0"/>
          </a:p>
          <a:p>
            <a:endParaRPr lang="en-US" sz="1200" dirty="0"/>
          </a:p>
          <a:p>
            <a:endParaRPr lang="en-US" sz="1400" dirty="0"/>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2400" y="1066801"/>
            <a:ext cx="2514600" cy="5543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8876837"/>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What if one </a:t>
            </a:r>
            <a:br>
              <a:rPr lang="en-US" b="1" dirty="0" smtClean="0"/>
            </a:br>
            <a:r>
              <a:rPr lang="en-US" b="1" dirty="0" smtClean="0"/>
              <a:t>charge controllers is not enough?</a:t>
            </a:r>
            <a:endParaRPr lang="en-US" b="1" dirty="0"/>
          </a:p>
        </p:txBody>
      </p:sp>
      <p:sp>
        <p:nvSpPr>
          <p:cNvPr id="3" name="Content Placeholder 2"/>
          <p:cNvSpPr>
            <a:spLocks noGrp="1"/>
          </p:cNvSpPr>
          <p:nvPr>
            <p:ph idx="1"/>
          </p:nvPr>
        </p:nvSpPr>
        <p:spPr/>
        <p:txBody>
          <a:bodyPr/>
          <a:lstStyle/>
          <a:p>
            <a:pPr marL="0" indent="0" algn="ctr">
              <a:buNone/>
            </a:pPr>
            <a:r>
              <a:rPr lang="en-US" dirty="0" smtClean="0">
                <a:solidFill>
                  <a:schemeClr val="accent6">
                    <a:lumMod val="75000"/>
                  </a:schemeClr>
                </a:solidFill>
              </a:rPr>
              <a:t>Answer: Parallel configuration</a:t>
            </a:r>
            <a:endParaRPr lang="en-US" dirty="0">
              <a:solidFill>
                <a:schemeClr val="accent6">
                  <a:lumMod val="75000"/>
                </a:schemeClr>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1" y="2362201"/>
            <a:ext cx="3590925" cy="252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362201"/>
            <a:ext cx="3657600" cy="2524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8268" y="4914808"/>
            <a:ext cx="2328333"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031974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304801"/>
            <a:ext cx="7772400" cy="1470025"/>
          </a:xfrm>
        </p:spPr>
        <p:txBody>
          <a:bodyPr>
            <a:normAutofit fontScale="90000"/>
          </a:bodyPr>
          <a:lstStyle/>
          <a:p>
            <a:r>
              <a:rPr lang="en-US" b="1" dirty="0">
                <a:solidFill>
                  <a:schemeClr val="accent6">
                    <a:lumMod val="75000"/>
                  </a:schemeClr>
                </a:solidFill>
              </a:rPr>
              <a:t>Diversion Loads</a:t>
            </a:r>
            <a:r>
              <a:rPr lang="en-US" dirty="0" smtClean="0"/>
              <a:t/>
            </a:r>
            <a:br>
              <a:rPr lang="en-US" dirty="0" smtClean="0"/>
            </a:br>
            <a:r>
              <a:rPr lang="en-US" dirty="0" smtClean="0"/>
              <a:t>AKA “Dump Loads”</a:t>
            </a:r>
            <a:endParaRPr lang="en-US" dirty="0"/>
          </a:p>
        </p:txBody>
      </p:sp>
      <p:pic>
        <p:nvPicPr>
          <p:cNvPr id="4098" name="Picture 2" descr="https://encrypted-tbn2.gstatic.com/images?q=tbn:ANd9GcRodarkk9sqiA68WilVpy6NMuhzyNWZh2JWMaAyhCkANopfyZBk"/>
          <p:cNvPicPr>
            <a:picLocks noChangeAspect="1" noChangeArrowheads="1"/>
          </p:cNvPicPr>
          <p:nvPr/>
        </p:nvPicPr>
        <p:blipFill>
          <a:blip r:embed="rId2" cstate="print"/>
          <a:srcRect/>
          <a:stretch>
            <a:fillRect/>
          </a:stretch>
        </p:blipFill>
        <p:spPr bwMode="auto">
          <a:xfrm>
            <a:off x="2899719" y="3238439"/>
            <a:ext cx="6713838" cy="3073807"/>
          </a:xfrm>
          <a:prstGeom prst="rect">
            <a:avLst/>
          </a:prstGeom>
          <a:noFill/>
        </p:spPr>
      </p:pic>
    </p:spTree>
    <p:extLst>
      <p:ext uri="{BB962C8B-B14F-4D97-AF65-F5344CB8AC3E}">
        <p14:creationId xmlns:p14="http://schemas.microsoft.com/office/powerpoint/2010/main" val="321053944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u="sng" dirty="0" smtClean="0">
                <a:solidFill>
                  <a:schemeClr val="accent6">
                    <a:lumMod val="75000"/>
                  </a:schemeClr>
                </a:solidFill>
              </a:rPr>
              <a:t>Why a Diversion Load?</a:t>
            </a:r>
            <a:endParaRPr lang="en-US" b="1" u="sng" dirty="0">
              <a:solidFill>
                <a:schemeClr val="accent6">
                  <a:lumMod val="75000"/>
                </a:schemeClr>
              </a:solidFill>
            </a:endParaRPr>
          </a:p>
        </p:txBody>
      </p:sp>
      <p:sp>
        <p:nvSpPr>
          <p:cNvPr id="3" name="Content Placeholder 2"/>
          <p:cNvSpPr>
            <a:spLocks noGrp="1"/>
          </p:cNvSpPr>
          <p:nvPr>
            <p:ph idx="1"/>
          </p:nvPr>
        </p:nvSpPr>
        <p:spPr/>
        <p:txBody>
          <a:bodyPr>
            <a:normAutofit/>
          </a:bodyPr>
          <a:lstStyle/>
          <a:p>
            <a:r>
              <a:rPr lang="en-US" sz="3600" b="1" dirty="0" smtClean="0">
                <a:solidFill>
                  <a:srgbClr val="FF0000"/>
                </a:solidFill>
              </a:rPr>
              <a:t>Protect the turbine!</a:t>
            </a:r>
            <a:endParaRPr lang="en-US" sz="3600" dirty="0"/>
          </a:p>
          <a:p>
            <a:pPr lvl="1"/>
            <a:r>
              <a:rPr lang="en-US" sz="3600" dirty="0" smtClean="0"/>
              <a:t>“Most” small scale hydro turbines can not run unloaded</a:t>
            </a:r>
            <a:r>
              <a:rPr lang="en-US" sz="3600" dirty="0"/>
              <a:t>.</a:t>
            </a:r>
            <a:r>
              <a:rPr lang="en-US" sz="3600" dirty="0" smtClean="0"/>
              <a:t> </a:t>
            </a:r>
          </a:p>
          <a:p>
            <a:r>
              <a:rPr lang="en-US" sz="3600" b="1" dirty="0" smtClean="0">
                <a:solidFill>
                  <a:srgbClr val="FFC000"/>
                </a:solidFill>
              </a:rPr>
              <a:t>Protect the battery bank </a:t>
            </a:r>
            <a:r>
              <a:rPr lang="en-US" sz="3600" dirty="0" smtClean="0"/>
              <a:t>from overcharging. </a:t>
            </a:r>
            <a:endParaRPr lang="en-US" sz="3600" dirty="0"/>
          </a:p>
        </p:txBody>
      </p:sp>
    </p:spTree>
    <p:extLst>
      <p:ext uri="{BB962C8B-B14F-4D97-AF65-F5344CB8AC3E}">
        <p14:creationId xmlns:p14="http://schemas.microsoft.com/office/powerpoint/2010/main" val="105385188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www.otherpower.com/images/system_control.jpg"/>
          <p:cNvPicPr>
            <a:picLocks noChangeAspect="1" noChangeArrowheads="1"/>
          </p:cNvPicPr>
          <p:nvPr/>
        </p:nvPicPr>
        <p:blipFill>
          <a:blip r:embed="rId2" cstate="print"/>
          <a:srcRect/>
          <a:stretch>
            <a:fillRect/>
          </a:stretch>
        </p:blipFill>
        <p:spPr bwMode="auto">
          <a:xfrm>
            <a:off x="2362200" y="533400"/>
            <a:ext cx="7467600" cy="5600700"/>
          </a:xfrm>
          <a:prstGeom prst="rect">
            <a:avLst/>
          </a:prstGeom>
          <a:noFill/>
        </p:spPr>
      </p:pic>
      <p:pic>
        <p:nvPicPr>
          <p:cNvPr id="33794" name="Picture 2" descr="https://encrypted-tbn1.gstatic.com/images?q=tbn:ANd9GcQ863dbdxcRN4wRqkkFM_EN0sfpYj6HO79t419-pQIUqWM6YY2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6853" y="490537"/>
            <a:ext cx="2228850" cy="1800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691082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Basic Diversion Loads</a:t>
            </a:r>
            <a:endParaRPr lang="en-US" b="1" dirty="0"/>
          </a:p>
        </p:txBody>
      </p:sp>
      <p:sp>
        <p:nvSpPr>
          <p:cNvPr id="3" name="Content Placeholder 2"/>
          <p:cNvSpPr>
            <a:spLocks noGrp="1"/>
          </p:cNvSpPr>
          <p:nvPr>
            <p:ph idx="1"/>
          </p:nvPr>
        </p:nvSpPr>
        <p:spPr>
          <a:xfrm>
            <a:off x="2514600" y="5562601"/>
            <a:ext cx="2209800" cy="563563"/>
          </a:xfrm>
        </p:spPr>
        <p:txBody>
          <a:bodyPr>
            <a:normAutofit/>
          </a:bodyPr>
          <a:lstStyle/>
          <a:p>
            <a:pPr algn="ctr">
              <a:buNone/>
            </a:pPr>
            <a:r>
              <a:rPr lang="en-US" dirty="0" smtClean="0"/>
              <a:t>Air Heating </a:t>
            </a:r>
            <a:endParaRPr lang="en-US" dirty="0"/>
          </a:p>
        </p:txBody>
      </p:sp>
      <p:sp>
        <p:nvSpPr>
          <p:cNvPr id="5" name="Content Placeholder 2"/>
          <p:cNvSpPr txBox="1">
            <a:spLocks/>
          </p:cNvSpPr>
          <p:nvPr/>
        </p:nvSpPr>
        <p:spPr>
          <a:xfrm>
            <a:off x="7162800" y="5562601"/>
            <a:ext cx="2667000" cy="563563"/>
          </a:xfrm>
          <a:prstGeom prst="rect">
            <a:avLst/>
          </a:prstGeom>
        </p:spPr>
        <p:txBody>
          <a:bodyPr vert="horz" lIns="91440" tIns="45720" rIns="91440" bIns="45720" rtlCol="0">
            <a:normAutofit lnSpcReduction="10000"/>
          </a:bodyPr>
          <a:lstStyle/>
          <a:p>
            <a:pPr marL="342900" indent="-342900" algn="ctr">
              <a:spcBef>
                <a:spcPct val="20000"/>
              </a:spcBef>
              <a:defRPr/>
            </a:pPr>
            <a:r>
              <a:rPr lang="en-US" sz="3200" dirty="0"/>
              <a:t>Water Heating</a:t>
            </a:r>
          </a:p>
        </p:txBody>
      </p:sp>
      <p:pic>
        <p:nvPicPr>
          <p:cNvPr id="8196" name="Picture 4" descr="http://www.thesolarbiz.com/core/media/media.nl?id=24880&amp;c=3415913&amp;h=617bd7d780394d66c058"/>
          <p:cNvPicPr>
            <a:picLocks noChangeAspect="1" noChangeArrowheads="1"/>
          </p:cNvPicPr>
          <p:nvPr/>
        </p:nvPicPr>
        <p:blipFill>
          <a:blip r:embed="rId2" cstate="print"/>
          <a:srcRect/>
          <a:stretch>
            <a:fillRect/>
          </a:stretch>
        </p:blipFill>
        <p:spPr bwMode="auto">
          <a:xfrm rot="16200000">
            <a:off x="6705600" y="2895601"/>
            <a:ext cx="3399692" cy="1219201"/>
          </a:xfrm>
          <a:prstGeom prst="rect">
            <a:avLst/>
          </a:prstGeom>
          <a:noFill/>
        </p:spPr>
      </p:pic>
      <p:pic>
        <p:nvPicPr>
          <p:cNvPr id="8198" name="Picture 6" descr="https://solarconduit.com/shop/media/catalog/product/cache/1/image/9df78eab33525d08d6e5fb8d27136e95/f/i/file_6_27.jpg"/>
          <p:cNvPicPr>
            <a:picLocks noChangeAspect="1" noChangeArrowheads="1"/>
          </p:cNvPicPr>
          <p:nvPr/>
        </p:nvPicPr>
        <p:blipFill>
          <a:blip r:embed="rId3" cstate="print"/>
          <a:srcRect/>
          <a:stretch>
            <a:fillRect/>
          </a:stretch>
        </p:blipFill>
        <p:spPr bwMode="auto">
          <a:xfrm>
            <a:off x="2209800" y="1828801"/>
            <a:ext cx="2533650" cy="3343183"/>
          </a:xfrm>
          <a:prstGeom prst="rect">
            <a:avLst/>
          </a:prstGeom>
          <a:noFill/>
        </p:spPr>
      </p:pic>
    </p:spTree>
    <p:extLst>
      <p:ext uri="{BB962C8B-B14F-4D97-AF65-F5344CB8AC3E}">
        <p14:creationId xmlns:p14="http://schemas.microsoft.com/office/powerpoint/2010/main" val="79126919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FF0000"/>
                </a:solidFill>
              </a:rPr>
              <a:t>Dump Loads and the </a:t>
            </a:r>
            <a:br>
              <a:rPr lang="en-US" b="1" dirty="0" smtClean="0">
                <a:solidFill>
                  <a:srgbClr val="FF0000"/>
                </a:solidFill>
              </a:rPr>
            </a:br>
            <a:r>
              <a:rPr lang="en-US" b="1" dirty="0" smtClean="0">
                <a:solidFill>
                  <a:srgbClr val="FF0000"/>
                </a:solidFill>
              </a:rPr>
              <a:t>National Electric Code</a:t>
            </a:r>
            <a:endParaRPr lang="en-US" b="1" dirty="0">
              <a:solidFill>
                <a:srgbClr val="FF0000"/>
              </a:solidFill>
            </a:endParaRPr>
          </a:p>
        </p:txBody>
      </p:sp>
      <p:sp>
        <p:nvSpPr>
          <p:cNvPr id="3" name="Content Placeholder 2"/>
          <p:cNvSpPr>
            <a:spLocks noGrp="1"/>
          </p:cNvSpPr>
          <p:nvPr>
            <p:ph idx="1"/>
          </p:nvPr>
        </p:nvSpPr>
        <p:spPr/>
        <p:txBody>
          <a:bodyPr>
            <a:normAutofit/>
          </a:bodyPr>
          <a:lstStyle/>
          <a:p>
            <a:r>
              <a:rPr lang="en-US" sz="4000" b="1" dirty="0"/>
              <a:t>1: </a:t>
            </a:r>
            <a:r>
              <a:rPr lang="en-US" dirty="0" smtClean="0"/>
              <a:t>Dump Load MUST be able to safely handle 1.5 times the total power output of the turbine. </a:t>
            </a:r>
          </a:p>
          <a:p>
            <a:r>
              <a:rPr lang="en-US" sz="4400" b="1" dirty="0"/>
              <a:t>2: </a:t>
            </a:r>
            <a:r>
              <a:rPr lang="en-US" dirty="0" smtClean="0"/>
              <a:t>Must be installed in a manner that isolates it from flammable materials. </a:t>
            </a:r>
          </a:p>
          <a:p>
            <a:r>
              <a:rPr lang="en-US" sz="4800" dirty="0"/>
              <a:t>3: </a:t>
            </a:r>
            <a:r>
              <a:rPr lang="en-US" dirty="0" smtClean="0"/>
              <a:t>The amperage rating of the controller must be at least 30% higher than the dump load current.</a:t>
            </a:r>
            <a:endParaRPr lang="en-US" dirty="0"/>
          </a:p>
        </p:txBody>
      </p:sp>
    </p:spTree>
    <p:extLst>
      <p:ext uri="{BB962C8B-B14F-4D97-AF65-F5344CB8AC3E}">
        <p14:creationId xmlns:p14="http://schemas.microsoft.com/office/powerpoint/2010/main" val="184171392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1" dirty="0" smtClean="0"/>
              <a:t>Batteries in Renewable Energy  Systems</a:t>
            </a:r>
            <a:endParaRPr lang="en-US" b="1" dirty="0"/>
          </a:p>
        </p:txBody>
      </p:sp>
      <p:pic>
        <p:nvPicPr>
          <p:cNvPr id="4" name="Picture 7" descr="C:\Documents and Settings\ScanlinDM\Desktop\class materials\AEE images\batteries\BA-EPN-040-03015-group.jpg"/>
          <p:cNvPicPr>
            <a:picLocks noChangeAspect="1" noChangeArrowheads="1"/>
          </p:cNvPicPr>
          <p:nvPr/>
        </p:nvPicPr>
        <p:blipFill>
          <a:blip r:embed="rId3" cstate="print"/>
          <a:srcRect/>
          <a:stretch>
            <a:fillRect/>
          </a:stretch>
        </p:blipFill>
        <p:spPr bwMode="auto">
          <a:xfrm>
            <a:off x="5791201" y="2133600"/>
            <a:ext cx="4075113" cy="3276600"/>
          </a:xfrm>
          <a:prstGeom prst="rect">
            <a:avLst/>
          </a:prstGeom>
          <a:noFill/>
          <a:ln w="9525">
            <a:noFill/>
            <a:miter lim="800000"/>
            <a:headEnd/>
            <a:tailEnd/>
          </a:ln>
        </p:spPr>
      </p:pic>
      <p:pic>
        <p:nvPicPr>
          <p:cNvPr id="5" name="Picture 5" descr="C:\Documents and Settings\ScanlinDM\Desktop\class materials\AEE images\batteries\BA-EPN-8L16-040-01957.jpg"/>
          <p:cNvPicPr>
            <a:picLocks noChangeAspect="1" noChangeArrowheads="1"/>
          </p:cNvPicPr>
          <p:nvPr/>
        </p:nvPicPr>
        <p:blipFill>
          <a:blip r:embed="rId4" cstate="print"/>
          <a:srcRect/>
          <a:stretch>
            <a:fillRect/>
          </a:stretch>
        </p:blipFill>
        <p:spPr bwMode="auto">
          <a:xfrm>
            <a:off x="1905000" y="1524000"/>
            <a:ext cx="3278188" cy="4375150"/>
          </a:xfrm>
          <a:prstGeom prst="rect">
            <a:avLst/>
          </a:prstGeom>
          <a:noFill/>
          <a:ln w="9525">
            <a:noFill/>
            <a:miter lim="800000"/>
            <a:headEnd/>
            <a:tailEnd/>
          </a:ln>
        </p:spPr>
      </p:pic>
    </p:spTree>
    <p:extLst>
      <p:ext uri="{BB962C8B-B14F-4D97-AF65-F5344CB8AC3E}">
        <p14:creationId xmlns:p14="http://schemas.microsoft.com/office/powerpoint/2010/main" val="3443400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noChangeArrowheads="1"/>
          </p:cNvSpPr>
          <p:nvPr>
            <p:ph type="body" idx="1"/>
          </p:nvPr>
        </p:nvSpPr>
        <p:spPr>
          <a:xfrm>
            <a:off x="1981200" y="2895600"/>
            <a:ext cx="2971800" cy="2971800"/>
          </a:xfrm>
        </p:spPr>
        <p:txBody>
          <a:bodyPr/>
          <a:lstStyle/>
          <a:p>
            <a:pPr eaLnBrk="1" hangingPunct="1"/>
            <a:r>
              <a:rPr lang="en-US" smtClean="0"/>
              <a:t>We don’t need a river, just some falling water to tap into</a:t>
            </a:r>
          </a:p>
        </p:txBody>
      </p:sp>
      <p:pic>
        <p:nvPicPr>
          <p:cNvPr id="19459" name="Picture 4" descr="oct07 051"/>
          <p:cNvPicPr>
            <a:picLocks noChangeAspect="1" noChangeArrowheads="1"/>
          </p:cNvPicPr>
          <p:nvPr/>
        </p:nvPicPr>
        <p:blipFill>
          <a:blip r:embed="rId3" cstate="print"/>
          <a:srcRect/>
          <a:stretch>
            <a:fillRect/>
          </a:stretch>
        </p:blipFill>
        <p:spPr bwMode="auto">
          <a:xfrm>
            <a:off x="5529532" y="1"/>
            <a:ext cx="5105400" cy="6807201"/>
          </a:xfrm>
          <a:prstGeom prst="rect">
            <a:avLst/>
          </a:prstGeom>
          <a:noFill/>
          <a:ln w="9525">
            <a:noFill/>
            <a:miter lim="800000"/>
            <a:headEnd/>
            <a:tailEnd/>
          </a:ln>
        </p:spPr>
      </p:pic>
    </p:spTree>
    <p:extLst>
      <p:ext uri="{BB962C8B-B14F-4D97-AF65-F5344CB8AC3E}">
        <p14:creationId xmlns:p14="http://schemas.microsoft.com/office/powerpoint/2010/main" val="1411213827"/>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Why batteries?</a:t>
            </a:r>
          </a:p>
          <a:p>
            <a:r>
              <a:rPr lang="en-US" dirty="0" smtClean="0"/>
              <a:t>Battery basics</a:t>
            </a:r>
          </a:p>
          <a:p>
            <a:r>
              <a:rPr lang="en-US" dirty="0" smtClean="0"/>
              <a:t>Battery operation</a:t>
            </a:r>
          </a:p>
          <a:p>
            <a:r>
              <a:rPr lang="en-US" dirty="0" smtClean="0"/>
              <a:t>Terminology</a:t>
            </a:r>
          </a:p>
          <a:p>
            <a:r>
              <a:rPr lang="en-US" dirty="0" smtClean="0"/>
              <a:t>Battery charging/discharging</a:t>
            </a:r>
          </a:p>
          <a:p>
            <a:r>
              <a:rPr lang="en-US" dirty="0" smtClean="0"/>
              <a:t>Battery sizing</a:t>
            </a:r>
          </a:p>
          <a:p>
            <a:r>
              <a:rPr lang="en-US" dirty="0" smtClean="0"/>
              <a:t>Battery maintenance</a:t>
            </a:r>
          </a:p>
          <a:p>
            <a:r>
              <a:rPr lang="en-US" dirty="0" smtClean="0"/>
              <a:t>Batteries and the National Electric Code</a:t>
            </a:r>
          </a:p>
          <a:p>
            <a:endParaRPr lang="en-US" dirty="0"/>
          </a:p>
        </p:txBody>
      </p:sp>
      <p:sp>
        <p:nvSpPr>
          <p:cNvPr id="3" name="Title 2"/>
          <p:cNvSpPr>
            <a:spLocks noGrp="1"/>
          </p:cNvSpPr>
          <p:nvPr>
            <p:ph type="title"/>
          </p:nvPr>
        </p:nvSpPr>
        <p:spPr/>
        <p:txBody>
          <a:bodyPr/>
          <a:lstStyle/>
          <a:p>
            <a:r>
              <a:rPr lang="en-US" b="1" dirty="0" smtClean="0"/>
              <a:t>Presentation Outline</a:t>
            </a:r>
            <a:endParaRPr lang="en-US" b="1" dirty="0"/>
          </a:p>
        </p:txBody>
      </p:sp>
    </p:spTree>
    <p:extLst>
      <p:ext uri="{BB962C8B-B14F-4D97-AF65-F5344CB8AC3E}">
        <p14:creationId xmlns:p14="http://schemas.microsoft.com/office/powerpoint/2010/main" val="199341530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None/>
            </a:pPr>
            <a:endParaRPr lang="en-US" dirty="0" smtClean="0"/>
          </a:p>
          <a:p>
            <a:pPr lvl="1"/>
            <a:r>
              <a:rPr lang="en-US" dirty="0" smtClean="0"/>
              <a:t>For  off-grid, and battery back-up renewable energy systems. batteries are needed to:</a:t>
            </a:r>
          </a:p>
          <a:p>
            <a:pPr lvl="1">
              <a:buNone/>
            </a:pPr>
            <a:endParaRPr lang="en-US" dirty="0" smtClean="0"/>
          </a:p>
          <a:p>
            <a:pPr lvl="2"/>
            <a:r>
              <a:rPr lang="en-US" dirty="0" smtClean="0"/>
              <a:t>Store energy provided from the charging systems for later use to power loads.</a:t>
            </a:r>
          </a:p>
          <a:p>
            <a:pPr lvl="2"/>
            <a:endParaRPr lang="en-US" dirty="0" smtClean="0"/>
          </a:p>
          <a:p>
            <a:pPr lvl="2"/>
            <a:r>
              <a:rPr lang="en-US" dirty="0" smtClean="0"/>
              <a:t>Provide enough power for any power surges that occur within the electrical system.</a:t>
            </a:r>
          </a:p>
          <a:p>
            <a:pPr lvl="2"/>
            <a:endParaRPr lang="en-US" dirty="0" smtClean="0"/>
          </a:p>
          <a:p>
            <a:pPr lvl="2"/>
            <a:r>
              <a:rPr lang="en-US" dirty="0" smtClean="0"/>
              <a:t>Batteries in some small grid-tied RE systems are used for power conditioning purposes for the grid interconnection.</a:t>
            </a:r>
          </a:p>
          <a:p>
            <a:pPr lvl="2">
              <a:buNone/>
            </a:pPr>
            <a:endParaRPr lang="en-US" dirty="0"/>
          </a:p>
        </p:txBody>
      </p:sp>
      <p:sp>
        <p:nvSpPr>
          <p:cNvPr id="3" name="Title 2"/>
          <p:cNvSpPr>
            <a:spLocks noGrp="1"/>
          </p:cNvSpPr>
          <p:nvPr>
            <p:ph type="title"/>
          </p:nvPr>
        </p:nvSpPr>
        <p:spPr/>
        <p:txBody>
          <a:bodyPr/>
          <a:lstStyle/>
          <a:p>
            <a:r>
              <a:rPr lang="en-US" b="1" dirty="0" smtClean="0"/>
              <a:t>Why are batteries needed?</a:t>
            </a:r>
            <a:endParaRPr lang="en-US" b="1" dirty="0"/>
          </a:p>
        </p:txBody>
      </p:sp>
    </p:spTree>
    <p:extLst>
      <p:ext uri="{BB962C8B-B14F-4D97-AF65-F5344CB8AC3E}">
        <p14:creationId xmlns:p14="http://schemas.microsoft.com/office/powerpoint/2010/main" val="12665102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Batteries can be classified by</a:t>
            </a:r>
            <a:r>
              <a:rPr lang="en-US" dirty="0" smtClean="0"/>
              <a:t>:</a:t>
            </a:r>
          </a:p>
          <a:p>
            <a:pPr>
              <a:buNone/>
            </a:pPr>
            <a:endParaRPr lang="en-US" dirty="0"/>
          </a:p>
          <a:p>
            <a:pPr lvl="1"/>
            <a:r>
              <a:rPr lang="en-US" b="1" dirty="0" smtClean="0">
                <a:solidFill>
                  <a:srgbClr val="00B050"/>
                </a:solidFill>
              </a:rPr>
              <a:t>Non-rechargeable</a:t>
            </a:r>
            <a:r>
              <a:rPr lang="en-US" dirty="0" smtClean="0">
                <a:solidFill>
                  <a:srgbClr val="FFC000"/>
                </a:solidFill>
              </a:rPr>
              <a:t>  </a:t>
            </a:r>
            <a:r>
              <a:rPr lang="en-US" dirty="0" smtClean="0"/>
              <a:t>(primary) </a:t>
            </a:r>
            <a:r>
              <a:rPr lang="en-US" sz="1800" dirty="0"/>
              <a:t>(disposable)</a:t>
            </a:r>
          </a:p>
          <a:p>
            <a:pPr lvl="1"/>
            <a:r>
              <a:rPr lang="en-US" b="1" dirty="0">
                <a:solidFill>
                  <a:srgbClr val="0070C0"/>
                </a:solidFill>
              </a:rPr>
              <a:t>Rechargeable</a:t>
            </a:r>
            <a:r>
              <a:rPr lang="en-US" dirty="0">
                <a:solidFill>
                  <a:srgbClr val="FFC000"/>
                </a:solidFill>
              </a:rPr>
              <a:t>  </a:t>
            </a:r>
            <a:r>
              <a:rPr lang="en-US" dirty="0"/>
              <a:t>(secondary) </a:t>
            </a:r>
          </a:p>
          <a:p>
            <a:pPr lvl="1"/>
            <a:r>
              <a:rPr lang="en-US" b="1" u="sng" dirty="0" smtClean="0">
                <a:solidFill>
                  <a:schemeClr val="bg2">
                    <a:lumMod val="50000"/>
                  </a:schemeClr>
                </a:solidFill>
              </a:rPr>
              <a:t>Application  </a:t>
            </a:r>
            <a:endParaRPr lang="en-US" b="1" u="sng" dirty="0">
              <a:solidFill>
                <a:schemeClr val="bg2">
                  <a:lumMod val="50000"/>
                </a:schemeClr>
              </a:solidFill>
            </a:endParaRPr>
          </a:p>
          <a:p>
            <a:pPr lvl="2"/>
            <a:r>
              <a:rPr lang="en-US" dirty="0"/>
              <a:t>Automotive, electronics, deep-cycle (renewable energy), marine </a:t>
            </a:r>
            <a:r>
              <a:rPr lang="en-US" dirty="0" smtClean="0"/>
              <a:t>applications</a:t>
            </a:r>
            <a:endParaRPr lang="en-US" dirty="0"/>
          </a:p>
          <a:p>
            <a:pPr lvl="1"/>
            <a:r>
              <a:rPr lang="en-US" b="1" u="sng" dirty="0" smtClean="0">
                <a:solidFill>
                  <a:schemeClr val="bg2">
                    <a:lumMod val="50000"/>
                  </a:schemeClr>
                </a:solidFill>
              </a:rPr>
              <a:t>Construction</a:t>
            </a:r>
            <a:endParaRPr lang="en-US" b="1" u="sng" dirty="0">
              <a:solidFill>
                <a:schemeClr val="bg2">
                  <a:lumMod val="50000"/>
                </a:schemeClr>
              </a:solidFill>
            </a:endParaRPr>
          </a:p>
          <a:p>
            <a:pPr lvl="2"/>
            <a:r>
              <a:rPr lang="en-US" dirty="0"/>
              <a:t>Chemistry</a:t>
            </a:r>
          </a:p>
          <a:p>
            <a:pPr lvl="2"/>
            <a:r>
              <a:rPr lang="en-US" dirty="0"/>
              <a:t>Flooded</a:t>
            </a:r>
          </a:p>
          <a:p>
            <a:pPr lvl="2"/>
            <a:r>
              <a:rPr lang="en-US" dirty="0"/>
              <a:t>Gelled</a:t>
            </a:r>
          </a:p>
          <a:p>
            <a:pPr lvl="2"/>
            <a:r>
              <a:rPr lang="en-US" dirty="0"/>
              <a:t>Absorbed Glass Mat (AGM)</a:t>
            </a:r>
          </a:p>
          <a:p>
            <a:endParaRPr lang="en-US" dirty="0"/>
          </a:p>
        </p:txBody>
      </p:sp>
      <p:sp>
        <p:nvSpPr>
          <p:cNvPr id="3" name="Title 2"/>
          <p:cNvSpPr>
            <a:spLocks noGrp="1"/>
          </p:cNvSpPr>
          <p:nvPr>
            <p:ph type="title"/>
          </p:nvPr>
        </p:nvSpPr>
        <p:spPr/>
        <p:txBody>
          <a:bodyPr/>
          <a:lstStyle/>
          <a:p>
            <a:r>
              <a:rPr lang="en-US" b="1" dirty="0" smtClean="0"/>
              <a:t>Battery Types</a:t>
            </a:r>
            <a:endParaRPr lang="en-US" b="1" dirty="0"/>
          </a:p>
        </p:txBody>
      </p:sp>
    </p:spTree>
    <p:extLst>
      <p:ext uri="{BB962C8B-B14F-4D97-AF65-F5344CB8AC3E}">
        <p14:creationId xmlns:p14="http://schemas.microsoft.com/office/powerpoint/2010/main" val="256012274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b="1" dirty="0" smtClean="0"/>
              <a:t>Deep-Cycle Lead-Acid Batteries</a:t>
            </a:r>
            <a:endParaRPr lang="en-US" b="1" dirty="0"/>
          </a:p>
        </p:txBody>
      </p:sp>
      <p:pic>
        <p:nvPicPr>
          <p:cNvPr id="4" name="Picture 2" descr="C:\Documents and Settings\ScanlinDM\Desktop\class materials\AEE images\batteries\BA-RSB-4000-040-02220-group1.jpg"/>
          <p:cNvPicPr>
            <a:picLocks noGrp="1" noChangeAspect="1" noChangeArrowheads="1"/>
          </p:cNvPicPr>
          <p:nvPr>
            <p:ph idx="1"/>
          </p:nvPr>
        </p:nvPicPr>
        <p:blipFill>
          <a:blip r:embed="rId3" cstate="print"/>
          <a:srcRect/>
          <a:stretch>
            <a:fillRect/>
          </a:stretch>
        </p:blipFill>
        <p:spPr>
          <a:xfrm>
            <a:off x="2199591" y="1376362"/>
            <a:ext cx="3810000" cy="2586038"/>
          </a:xfrm>
        </p:spPr>
      </p:pic>
      <p:pic>
        <p:nvPicPr>
          <p:cNvPr id="5" name="Picture 2" descr="C:\Documents and Settings\ScanlinDM\Desktop\class materials\AEE images\batteries\BA-TRO-040-01921-group.jpg"/>
          <p:cNvPicPr>
            <a:picLocks noChangeAspect="1" noChangeArrowheads="1"/>
          </p:cNvPicPr>
          <p:nvPr/>
        </p:nvPicPr>
        <p:blipFill>
          <a:blip r:embed="rId4" cstate="print"/>
          <a:srcRect/>
          <a:stretch>
            <a:fillRect/>
          </a:stretch>
        </p:blipFill>
        <p:spPr bwMode="auto">
          <a:xfrm>
            <a:off x="2026096" y="4114800"/>
            <a:ext cx="4121150" cy="2286000"/>
          </a:xfrm>
          <a:prstGeom prst="rect">
            <a:avLst/>
          </a:prstGeom>
          <a:noFill/>
          <a:ln w="9525">
            <a:noFill/>
            <a:miter lim="800000"/>
            <a:headEnd/>
            <a:tailEnd/>
          </a:ln>
        </p:spPr>
      </p:pic>
      <p:pic>
        <p:nvPicPr>
          <p:cNvPr id="6" name="Picture 2" descr="C:\Documents and Settings\ScanlinDM\Desktop\class materials\AEE images\batteries\BA-RSB-5000-040-02220-group2.jpg"/>
          <p:cNvPicPr>
            <a:picLocks noChangeAspect="1" noChangeArrowheads="1"/>
          </p:cNvPicPr>
          <p:nvPr/>
        </p:nvPicPr>
        <p:blipFill>
          <a:blip r:embed="rId5" cstate="print"/>
          <a:srcRect/>
          <a:stretch>
            <a:fillRect/>
          </a:stretch>
        </p:blipFill>
        <p:spPr bwMode="auto">
          <a:xfrm>
            <a:off x="7141250" y="1447801"/>
            <a:ext cx="2364472" cy="1626987"/>
          </a:xfrm>
          <a:prstGeom prst="rect">
            <a:avLst/>
          </a:prstGeom>
          <a:noFill/>
          <a:ln w="9525">
            <a:noFill/>
            <a:miter lim="800000"/>
            <a:headEnd/>
            <a:tailEnd/>
          </a:ln>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3403600"/>
            <a:ext cx="2857500" cy="287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232185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Deep Cycle vs. Other Tech.</a:t>
            </a:r>
            <a:endParaRPr lang="en-US" b="1" dirty="0"/>
          </a:p>
        </p:txBody>
      </p:sp>
      <p:sp>
        <p:nvSpPr>
          <p:cNvPr id="4" name="TextBox 3"/>
          <p:cNvSpPr txBox="1"/>
          <p:nvPr/>
        </p:nvSpPr>
        <p:spPr>
          <a:xfrm>
            <a:off x="1993232" y="1644316"/>
            <a:ext cx="3733800" cy="3600986"/>
          </a:xfrm>
          <a:prstGeom prst="rect">
            <a:avLst/>
          </a:prstGeom>
          <a:noFill/>
        </p:spPr>
        <p:txBody>
          <a:bodyPr wrap="square" rtlCol="0">
            <a:spAutoFit/>
          </a:bodyPr>
          <a:lstStyle/>
          <a:p>
            <a:r>
              <a:rPr lang="en-US" sz="3600" b="1" u="sng" dirty="0"/>
              <a:t>Deep Cycle</a:t>
            </a:r>
          </a:p>
          <a:p>
            <a:endParaRPr lang="en-US" sz="2400" b="1" dirty="0"/>
          </a:p>
          <a:p>
            <a:pPr marL="342900" indent="-342900">
              <a:buFont typeface="Arial" pitchFamily="34" charset="0"/>
              <a:buChar char="•"/>
            </a:pPr>
            <a:r>
              <a:rPr lang="en-US" sz="2400" dirty="0"/>
              <a:t>Lower in cost</a:t>
            </a:r>
          </a:p>
          <a:p>
            <a:pPr marL="342900" indent="-342900">
              <a:buFont typeface="Arial" pitchFamily="34" charset="0"/>
              <a:buChar char="•"/>
            </a:pPr>
            <a:r>
              <a:rPr lang="en-US" sz="2400" dirty="0"/>
              <a:t>Rechargeable</a:t>
            </a:r>
          </a:p>
          <a:p>
            <a:pPr marL="342900" indent="-342900">
              <a:buFont typeface="Arial" pitchFamily="34" charset="0"/>
              <a:buChar char="•"/>
            </a:pPr>
            <a:r>
              <a:rPr lang="en-US" sz="2400" dirty="0"/>
              <a:t>Deliver energy over a long period of time.</a:t>
            </a:r>
          </a:p>
          <a:p>
            <a:pPr marL="342900" indent="-342900">
              <a:buFont typeface="Arial" pitchFamily="34" charset="0"/>
              <a:buChar char="•"/>
            </a:pPr>
            <a:r>
              <a:rPr lang="en-US" sz="2400" dirty="0"/>
              <a:t>Recyclable</a:t>
            </a:r>
          </a:p>
          <a:p>
            <a:pPr marL="342900" indent="-342900">
              <a:buFont typeface="Arial" pitchFamily="34" charset="0"/>
              <a:buChar char="•"/>
            </a:pPr>
            <a:r>
              <a:rPr lang="en-US" sz="2400" dirty="0"/>
              <a:t>Long life if maintained</a:t>
            </a:r>
          </a:p>
          <a:p>
            <a:pPr marL="342900" indent="-342900">
              <a:buFont typeface="Arial" pitchFamily="34" charset="0"/>
              <a:buChar char="•"/>
            </a:pPr>
            <a:r>
              <a:rPr lang="en-US" sz="2400" dirty="0"/>
              <a:t>Slower discharge rate. </a:t>
            </a:r>
          </a:p>
        </p:txBody>
      </p:sp>
      <p:sp>
        <p:nvSpPr>
          <p:cNvPr id="5" name="TextBox 4"/>
          <p:cNvSpPr txBox="1"/>
          <p:nvPr/>
        </p:nvSpPr>
        <p:spPr>
          <a:xfrm>
            <a:off x="5763127" y="1604938"/>
            <a:ext cx="4331368" cy="3785652"/>
          </a:xfrm>
          <a:prstGeom prst="rect">
            <a:avLst/>
          </a:prstGeom>
          <a:noFill/>
        </p:spPr>
        <p:txBody>
          <a:bodyPr wrap="square" rtlCol="0">
            <a:spAutoFit/>
          </a:bodyPr>
          <a:lstStyle/>
          <a:p>
            <a:r>
              <a:rPr lang="en-US" sz="2400" b="1" dirty="0"/>
              <a:t>Other Battery Types</a:t>
            </a:r>
          </a:p>
          <a:p>
            <a:pPr marL="342900" indent="-342900">
              <a:buFont typeface="Arial" pitchFamily="34" charset="0"/>
              <a:buChar char="•"/>
            </a:pPr>
            <a:endParaRPr lang="en-US" sz="2400" dirty="0"/>
          </a:p>
          <a:p>
            <a:pPr marL="342900" indent="-342900">
              <a:buFont typeface="Arial" pitchFamily="34" charset="0"/>
              <a:buChar char="•"/>
            </a:pPr>
            <a:r>
              <a:rPr lang="en-US" sz="2400" dirty="0"/>
              <a:t>Alkaline – non-rechargeable</a:t>
            </a:r>
          </a:p>
          <a:p>
            <a:pPr marL="342900" indent="-342900">
              <a:buFont typeface="Arial" pitchFamily="34" charset="0"/>
              <a:buChar char="•"/>
            </a:pPr>
            <a:r>
              <a:rPr lang="en-US" sz="2400" dirty="0"/>
              <a:t>Lithium-ion</a:t>
            </a:r>
          </a:p>
          <a:p>
            <a:pPr marL="342900" indent="-342900">
              <a:buFont typeface="Arial" pitchFamily="34" charset="0"/>
              <a:buChar char="•"/>
            </a:pPr>
            <a:r>
              <a:rPr lang="en-US" sz="2400" dirty="0"/>
              <a:t>Nickel-metal hydride</a:t>
            </a:r>
          </a:p>
          <a:p>
            <a:pPr marL="800100" lvl="1" indent="-342900">
              <a:buFont typeface="Arial" pitchFamily="34" charset="0"/>
              <a:buChar char="•"/>
            </a:pPr>
            <a:r>
              <a:rPr lang="en-US" sz="2400" dirty="0"/>
              <a:t>Both in cordless tools</a:t>
            </a:r>
          </a:p>
          <a:p>
            <a:pPr marL="342900" indent="-342900">
              <a:buFont typeface="Arial" pitchFamily="34" charset="0"/>
              <a:buChar char="•"/>
            </a:pPr>
            <a:r>
              <a:rPr lang="en-US" sz="2400" dirty="0"/>
              <a:t>Nickel-cadmium</a:t>
            </a:r>
          </a:p>
          <a:p>
            <a:pPr marL="342900" indent="-342900">
              <a:buFont typeface="Arial" pitchFamily="34" charset="0"/>
              <a:buChar char="•"/>
            </a:pPr>
            <a:r>
              <a:rPr lang="en-US" sz="2400" dirty="0"/>
              <a:t>The list goes on!</a:t>
            </a:r>
          </a:p>
          <a:p>
            <a:pPr marL="342900" indent="-342900">
              <a:buFont typeface="Arial" pitchFamily="34" charset="0"/>
              <a:buChar char="•"/>
            </a:pPr>
            <a:r>
              <a:rPr lang="en-US" sz="2400" dirty="0"/>
              <a:t>Uses: Tools, electronics, electric cars, etc.</a:t>
            </a:r>
          </a:p>
        </p:txBody>
      </p:sp>
    </p:spTree>
    <p:extLst>
      <p:ext uri="{BB962C8B-B14F-4D97-AF65-F5344CB8AC3E}">
        <p14:creationId xmlns:p14="http://schemas.microsoft.com/office/powerpoint/2010/main" val="189522637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0" y="1219201"/>
            <a:ext cx="4953000" cy="4788091"/>
          </a:xfrm>
        </p:spPr>
        <p:txBody>
          <a:bodyPr>
            <a:normAutofit fontScale="85000" lnSpcReduction="20000"/>
          </a:bodyPr>
          <a:lstStyle/>
          <a:p>
            <a:pPr>
              <a:lnSpc>
                <a:spcPct val="110000"/>
              </a:lnSpc>
            </a:pPr>
            <a:r>
              <a:rPr lang="en-US" dirty="0"/>
              <a:t>Anode plates (Lead Dioxide when charged, lead sulfate when discharged), </a:t>
            </a:r>
            <a:r>
              <a:rPr lang="en-US" b="1" dirty="0">
                <a:solidFill>
                  <a:srgbClr val="C00000"/>
                </a:solidFill>
              </a:rPr>
              <a:t>positive</a:t>
            </a:r>
          </a:p>
          <a:p>
            <a:pPr>
              <a:lnSpc>
                <a:spcPct val="110000"/>
              </a:lnSpc>
              <a:buNone/>
            </a:pPr>
            <a:endParaRPr lang="en-US" dirty="0"/>
          </a:p>
          <a:p>
            <a:pPr>
              <a:lnSpc>
                <a:spcPct val="110000"/>
              </a:lnSpc>
            </a:pPr>
            <a:r>
              <a:rPr lang="en-US" dirty="0"/>
              <a:t>Cathode Plates (Lead when charged, lead sulfate when discharged), </a:t>
            </a:r>
            <a:r>
              <a:rPr lang="en-US" b="1" dirty="0"/>
              <a:t>negative</a:t>
            </a:r>
          </a:p>
          <a:p>
            <a:pPr>
              <a:lnSpc>
                <a:spcPct val="110000"/>
              </a:lnSpc>
              <a:buNone/>
            </a:pPr>
            <a:r>
              <a:rPr lang="en-US" dirty="0"/>
              <a:t> </a:t>
            </a:r>
          </a:p>
          <a:p>
            <a:pPr>
              <a:lnSpc>
                <a:spcPct val="110000"/>
              </a:lnSpc>
            </a:pPr>
            <a:r>
              <a:rPr lang="en-US" dirty="0"/>
              <a:t>Electrolyte 35% sulfuric acid and 65% water solution when charged; water when discharged. </a:t>
            </a:r>
            <a:br>
              <a:rPr lang="en-US" dirty="0"/>
            </a:br>
            <a:endParaRPr lang="en-US" dirty="0"/>
          </a:p>
          <a:p>
            <a:endParaRPr lang="en-US" dirty="0"/>
          </a:p>
        </p:txBody>
      </p:sp>
      <p:sp>
        <p:nvSpPr>
          <p:cNvPr id="3" name="Title 2"/>
          <p:cNvSpPr>
            <a:spLocks noGrp="1"/>
          </p:cNvSpPr>
          <p:nvPr>
            <p:ph type="title"/>
          </p:nvPr>
        </p:nvSpPr>
        <p:spPr>
          <a:xfrm>
            <a:off x="838200" y="174625"/>
            <a:ext cx="10515600" cy="1325563"/>
          </a:xfrm>
        </p:spPr>
        <p:txBody>
          <a:bodyPr>
            <a:normAutofit/>
          </a:bodyPr>
          <a:lstStyle/>
          <a:p>
            <a:r>
              <a:rPr lang="en-US" b="1" dirty="0" smtClean="0"/>
              <a:t>Components of a Lead Acid Battery</a:t>
            </a:r>
            <a:endParaRPr lang="en-US" b="1" dirty="0"/>
          </a:p>
        </p:txBody>
      </p:sp>
      <p:pic>
        <p:nvPicPr>
          <p:cNvPr id="4" name="Picture 8"/>
          <p:cNvPicPr>
            <a:picLocks noChangeAspect="1" noChangeArrowheads="1"/>
          </p:cNvPicPr>
          <p:nvPr/>
        </p:nvPicPr>
        <p:blipFill>
          <a:blip r:embed="rId3" cstate="print"/>
          <a:srcRect/>
          <a:stretch>
            <a:fillRect/>
          </a:stretch>
        </p:blipFill>
        <p:spPr>
          <a:xfrm>
            <a:off x="6629401" y="1584159"/>
            <a:ext cx="3874169" cy="4752785"/>
          </a:xfrm>
          <a:prstGeom prst="rect">
            <a:avLst/>
          </a:prstGeom>
        </p:spPr>
      </p:pic>
    </p:spTree>
    <p:extLst>
      <p:ext uri="{BB962C8B-B14F-4D97-AF65-F5344CB8AC3E}">
        <p14:creationId xmlns:p14="http://schemas.microsoft.com/office/powerpoint/2010/main" val="19546072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8800" y="1447800"/>
            <a:ext cx="8534400" cy="5181600"/>
          </a:xfrm>
        </p:spPr>
        <p:txBody>
          <a:bodyPr>
            <a:normAutofit fontScale="47500" lnSpcReduction="20000"/>
          </a:bodyPr>
          <a:lstStyle/>
          <a:p>
            <a:pPr>
              <a:lnSpc>
                <a:spcPct val="120000"/>
              </a:lnSpc>
              <a:spcBef>
                <a:spcPts val="0"/>
              </a:spcBef>
            </a:pPr>
            <a:r>
              <a:rPr lang="en-US" sz="3300" dirty="0">
                <a:latin typeface="Arial Unicode MS" pitchFamily="34" charset="-128"/>
                <a:ea typeface="Arial Unicode MS" pitchFamily="34" charset="-128"/>
                <a:cs typeface="Arial Unicode MS" pitchFamily="34" charset="-128"/>
              </a:rPr>
              <a:t>The cell has one plate made of lead (cathode or negative) and another plate made of lead dioxide (anode or positive), with a strong sulfuric acid electrolyte in which the plates are immersed.</a:t>
            </a:r>
          </a:p>
          <a:p>
            <a:pPr>
              <a:lnSpc>
                <a:spcPct val="120000"/>
              </a:lnSpc>
              <a:spcBef>
                <a:spcPts val="0"/>
              </a:spcBef>
              <a:buNone/>
            </a:pPr>
            <a:r>
              <a:rPr lang="en-US" sz="3300" dirty="0">
                <a:latin typeface="Arial Unicode MS" pitchFamily="34" charset="-128"/>
                <a:ea typeface="Arial Unicode MS" pitchFamily="34" charset="-128"/>
                <a:cs typeface="Arial Unicode MS" pitchFamily="34" charset="-128"/>
              </a:rPr>
              <a:t> </a:t>
            </a:r>
          </a:p>
          <a:p>
            <a:pPr>
              <a:lnSpc>
                <a:spcPct val="120000"/>
              </a:lnSpc>
              <a:spcBef>
                <a:spcPts val="0"/>
              </a:spcBef>
            </a:pPr>
            <a:r>
              <a:rPr lang="en-US" sz="3300" dirty="0">
                <a:latin typeface="Arial Unicode MS" pitchFamily="34" charset="-128"/>
                <a:ea typeface="Arial Unicode MS" pitchFamily="34" charset="-128"/>
                <a:cs typeface="Arial Unicode MS" pitchFamily="34" charset="-128"/>
              </a:rPr>
              <a:t>Lead in cathode combines with SO4 (sulfate) to create PbSO4 (lead sulfate), plus electrons. </a:t>
            </a:r>
          </a:p>
          <a:p>
            <a:pPr>
              <a:lnSpc>
                <a:spcPct val="120000"/>
              </a:lnSpc>
              <a:spcBef>
                <a:spcPts val="0"/>
              </a:spcBef>
              <a:buNone/>
            </a:pPr>
            <a:endParaRPr lang="en-US" sz="3300" dirty="0">
              <a:latin typeface="Arial Unicode MS" pitchFamily="34" charset="-128"/>
              <a:ea typeface="Arial Unicode MS" pitchFamily="34" charset="-128"/>
              <a:cs typeface="Arial Unicode MS" pitchFamily="34" charset="-128"/>
            </a:endParaRPr>
          </a:p>
          <a:p>
            <a:pPr>
              <a:lnSpc>
                <a:spcPct val="120000"/>
              </a:lnSpc>
              <a:spcBef>
                <a:spcPts val="0"/>
              </a:spcBef>
            </a:pPr>
            <a:r>
              <a:rPr lang="en-US" sz="3300" dirty="0">
                <a:latin typeface="Arial Unicode MS" pitchFamily="34" charset="-128"/>
                <a:ea typeface="Arial Unicode MS" pitchFamily="34" charset="-128"/>
                <a:cs typeface="Arial Unicode MS" pitchFamily="34" charset="-128"/>
              </a:rPr>
              <a:t>Lead dioxide, hydrogen ions and SO4 ions, plus electrons from the lead plate, create PbSO4 and water on the lead dioxide anode plate. </a:t>
            </a:r>
          </a:p>
          <a:p>
            <a:pPr>
              <a:lnSpc>
                <a:spcPct val="120000"/>
              </a:lnSpc>
              <a:spcBef>
                <a:spcPts val="0"/>
              </a:spcBef>
              <a:buNone/>
            </a:pPr>
            <a:endParaRPr lang="en-US" sz="3300" dirty="0">
              <a:latin typeface="Arial Unicode MS" pitchFamily="34" charset="-128"/>
              <a:ea typeface="Arial Unicode MS" pitchFamily="34" charset="-128"/>
              <a:cs typeface="Arial Unicode MS" pitchFamily="34" charset="-128"/>
            </a:endParaRPr>
          </a:p>
          <a:p>
            <a:pPr>
              <a:lnSpc>
                <a:spcPct val="120000"/>
              </a:lnSpc>
              <a:spcBef>
                <a:spcPts val="0"/>
              </a:spcBef>
            </a:pPr>
            <a:r>
              <a:rPr lang="en-US" sz="3300" dirty="0">
                <a:latin typeface="Arial Unicode MS" pitchFamily="34" charset="-128"/>
                <a:ea typeface="Arial Unicode MS" pitchFamily="34" charset="-128"/>
                <a:cs typeface="Arial Unicode MS" pitchFamily="34" charset="-128"/>
              </a:rPr>
              <a:t>As the battery discharges, both plates build up PbSO4 and water builds up in the acid. The characteristic voltage is about 2 volts per cell, so by combining six cells you get a 12-volt battery.</a:t>
            </a:r>
          </a:p>
          <a:p>
            <a:pPr>
              <a:lnSpc>
                <a:spcPct val="120000"/>
              </a:lnSpc>
              <a:spcBef>
                <a:spcPts val="0"/>
              </a:spcBef>
              <a:buNone/>
            </a:pPr>
            <a:r>
              <a:rPr lang="en-US" sz="3300" dirty="0">
                <a:latin typeface="Arial Unicode MS" pitchFamily="34" charset="-128"/>
                <a:ea typeface="Arial Unicode MS" pitchFamily="34" charset="-128"/>
                <a:cs typeface="Arial Unicode MS" pitchFamily="34" charset="-128"/>
              </a:rPr>
              <a:t> </a:t>
            </a:r>
          </a:p>
          <a:p>
            <a:pPr>
              <a:lnSpc>
                <a:spcPct val="120000"/>
              </a:lnSpc>
              <a:spcBef>
                <a:spcPts val="0"/>
              </a:spcBef>
            </a:pPr>
            <a:r>
              <a:rPr lang="en-US" sz="3300" dirty="0">
                <a:latin typeface="Arial Unicode MS" pitchFamily="34" charset="-128"/>
                <a:ea typeface="Arial Unicode MS" pitchFamily="34" charset="-128"/>
                <a:cs typeface="Arial Unicode MS" pitchFamily="34" charset="-128"/>
              </a:rPr>
              <a:t>The reaction is completely </a:t>
            </a:r>
            <a:r>
              <a:rPr lang="en-US" sz="3300" b="1" dirty="0">
                <a:latin typeface="Arial Unicode MS" pitchFamily="34" charset="-128"/>
                <a:ea typeface="Arial Unicode MS" pitchFamily="34" charset="-128"/>
                <a:cs typeface="Arial Unicode MS" pitchFamily="34" charset="-128"/>
              </a:rPr>
              <a:t>reversible</a:t>
            </a:r>
            <a:r>
              <a:rPr lang="en-US" sz="3300" dirty="0">
                <a:latin typeface="Arial Unicode MS" pitchFamily="34" charset="-128"/>
                <a:ea typeface="Arial Unicode MS" pitchFamily="34" charset="-128"/>
                <a:cs typeface="Arial Unicode MS" pitchFamily="34" charset="-128"/>
              </a:rPr>
              <a:t>. If you apply current to the battery at the right voltage, lead and lead dioxide form again on the plates so you can reuse the battery over and over. In a zinc-carbon battery, there is no easy way to reverse the reaction because there is no easy way to get hydrogen gas back into the electrolyte. </a:t>
            </a:r>
          </a:p>
          <a:p>
            <a:endParaRPr lang="en-US" dirty="0"/>
          </a:p>
        </p:txBody>
      </p:sp>
      <p:sp>
        <p:nvSpPr>
          <p:cNvPr id="3" name="Title 2"/>
          <p:cNvSpPr>
            <a:spLocks noGrp="1"/>
          </p:cNvSpPr>
          <p:nvPr>
            <p:ph type="title"/>
          </p:nvPr>
        </p:nvSpPr>
        <p:spPr/>
        <p:txBody>
          <a:bodyPr/>
          <a:lstStyle/>
          <a:p>
            <a:r>
              <a:rPr lang="en-US" b="1" dirty="0" smtClean="0"/>
              <a:t>Principle of Operation</a:t>
            </a:r>
            <a:endParaRPr lang="en-US" b="1" dirty="0"/>
          </a:p>
        </p:txBody>
      </p:sp>
    </p:spTree>
    <p:extLst>
      <p:ext uri="{BB962C8B-B14F-4D97-AF65-F5344CB8AC3E}">
        <p14:creationId xmlns:p14="http://schemas.microsoft.com/office/powerpoint/2010/main" val="76744970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Grp="1" noChangeAspect="1" noChangeArrowheads="1"/>
          </p:cNvPicPr>
          <p:nvPr>
            <p:ph idx="1"/>
          </p:nvPr>
        </p:nvPicPr>
        <p:blipFill>
          <a:blip r:embed="rId3" cstate="print"/>
          <a:srcRect/>
          <a:stretch>
            <a:fillRect/>
          </a:stretch>
        </p:blipFill>
        <p:spPr bwMode="auto">
          <a:xfrm>
            <a:off x="3429000" y="381001"/>
            <a:ext cx="5486400" cy="5715001"/>
          </a:xfrm>
          <a:prstGeom prst="rect">
            <a:avLst/>
          </a:prstGeom>
          <a:noFill/>
        </p:spPr>
      </p:pic>
    </p:spTree>
    <p:extLst>
      <p:ext uri="{BB962C8B-B14F-4D97-AF65-F5344CB8AC3E}">
        <p14:creationId xmlns:p14="http://schemas.microsoft.com/office/powerpoint/2010/main" val="328399725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For most Renewable Energy Systems the following battery info must me known:</a:t>
            </a:r>
          </a:p>
          <a:p>
            <a:endParaRPr lang="en-US" dirty="0" smtClean="0"/>
          </a:p>
          <a:p>
            <a:pPr lvl="1"/>
            <a:r>
              <a:rPr lang="en-US" dirty="0" smtClean="0"/>
              <a:t>Battery Capacity</a:t>
            </a:r>
          </a:p>
          <a:p>
            <a:pPr lvl="1"/>
            <a:r>
              <a:rPr lang="en-US" dirty="0" smtClean="0"/>
              <a:t>Battery Nominal Voltage</a:t>
            </a:r>
          </a:p>
          <a:p>
            <a:pPr lvl="1"/>
            <a:r>
              <a:rPr lang="en-US" dirty="0" smtClean="0"/>
              <a:t>Number of cells</a:t>
            </a:r>
          </a:p>
          <a:p>
            <a:pPr lvl="1"/>
            <a:r>
              <a:rPr lang="en-US" dirty="0" smtClean="0"/>
              <a:t>Specific charging / discharging information</a:t>
            </a:r>
          </a:p>
          <a:p>
            <a:pPr lvl="1"/>
            <a:r>
              <a:rPr lang="en-US" dirty="0" smtClean="0"/>
              <a:t>Temperature compensations</a:t>
            </a:r>
          </a:p>
        </p:txBody>
      </p:sp>
      <p:sp>
        <p:nvSpPr>
          <p:cNvPr id="3" name="Title 2"/>
          <p:cNvSpPr>
            <a:spLocks noGrp="1"/>
          </p:cNvSpPr>
          <p:nvPr>
            <p:ph type="title"/>
          </p:nvPr>
        </p:nvSpPr>
        <p:spPr/>
        <p:txBody>
          <a:bodyPr/>
          <a:lstStyle/>
          <a:p>
            <a:r>
              <a:rPr lang="en-US" b="1" dirty="0" smtClean="0"/>
              <a:t>Flooded Lead-Acid Battery info:</a:t>
            </a:r>
            <a:endParaRPr lang="en-US" b="1" dirty="0"/>
          </a:p>
        </p:txBody>
      </p:sp>
    </p:spTree>
    <p:extLst>
      <p:ext uri="{BB962C8B-B14F-4D97-AF65-F5344CB8AC3E}">
        <p14:creationId xmlns:p14="http://schemas.microsoft.com/office/powerpoint/2010/main" val="334583237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Battery Capacity (Amp-Hours)</a:t>
            </a:r>
            <a:endParaRPr lang="en-US" b="1" dirty="0"/>
          </a:p>
        </p:txBody>
      </p:sp>
      <p:pic>
        <p:nvPicPr>
          <p:cNvPr id="4" name="Picture 8"/>
          <p:cNvPicPr>
            <a:picLocks noGrp="1" noChangeAspect="1" noChangeArrowheads="1"/>
          </p:cNvPicPr>
          <p:nvPr>
            <p:ph idx="1"/>
          </p:nvPr>
        </p:nvPicPr>
        <p:blipFill>
          <a:blip r:embed="rId3" cstate="print"/>
          <a:srcRect/>
          <a:stretch>
            <a:fillRect/>
          </a:stretch>
        </p:blipFill>
        <p:spPr>
          <a:xfrm>
            <a:off x="2209800" y="1676400"/>
            <a:ext cx="3113314" cy="3962400"/>
          </a:xfrm>
        </p:spPr>
      </p:pic>
      <p:sp>
        <p:nvSpPr>
          <p:cNvPr id="5" name="TextBox 4"/>
          <p:cNvSpPr txBox="1"/>
          <p:nvPr/>
        </p:nvSpPr>
        <p:spPr>
          <a:xfrm>
            <a:off x="5410200" y="1676400"/>
            <a:ext cx="4876800" cy="2751522"/>
          </a:xfrm>
          <a:prstGeom prst="rect">
            <a:avLst/>
          </a:prstGeom>
          <a:noFill/>
        </p:spPr>
        <p:txBody>
          <a:bodyPr wrap="square" rtlCol="0">
            <a:spAutoFit/>
          </a:bodyPr>
          <a:lstStyle/>
          <a:p>
            <a:pPr>
              <a:lnSpc>
                <a:spcPct val="90000"/>
              </a:lnSpc>
            </a:pPr>
            <a:r>
              <a:rPr lang="en-US" sz="3200" dirty="0"/>
              <a:t>Battery capacity is rated in amp-hours.</a:t>
            </a:r>
          </a:p>
          <a:p>
            <a:pPr>
              <a:lnSpc>
                <a:spcPct val="90000"/>
              </a:lnSpc>
            </a:pPr>
            <a:r>
              <a:rPr lang="en-US" sz="3200" dirty="0"/>
              <a:t> </a:t>
            </a:r>
            <a:endParaRPr lang="en-US" sz="2400" dirty="0"/>
          </a:p>
          <a:p>
            <a:pPr lvl="1">
              <a:lnSpc>
                <a:spcPct val="90000"/>
              </a:lnSpc>
            </a:pPr>
            <a:r>
              <a:rPr lang="en-US" sz="2400" dirty="0"/>
              <a:t>1 amp-hour is the equivalent of drawing 1 amp steadily for one hour, or 2 amps steadily for half an hour. </a:t>
            </a:r>
          </a:p>
        </p:txBody>
      </p:sp>
    </p:spTree>
    <p:extLst>
      <p:ext uri="{BB962C8B-B14F-4D97-AF65-F5344CB8AC3E}">
        <p14:creationId xmlns:p14="http://schemas.microsoft.com/office/powerpoint/2010/main" val="36666594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body" idx="1"/>
          </p:nvPr>
        </p:nvSpPr>
        <p:spPr>
          <a:xfrm>
            <a:off x="1981200" y="2895600"/>
            <a:ext cx="2971800" cy="2971800"/>
          </a:xfrm>
        </p:spPr>
        <p:txBody>
          <a:bodyPr/>
          <a:lstStyle/>
          <a:p>
            <a:pPr eaLnBrk="1" hangingPunct="1"/>
            <a:r>
              <a:rPr lang="en-US" smtClean="0"/>
              <a:t>We don’t need a river, just some falling water to tap into</a:t>
            </a:r>
          </a:p>
        </p:txBody>
      </p:sp>
      <p:pic>
        <p:nvPicPr>
          <p:cNvPr id="20483" name="Picture 5" descr="new110604 024"/>
          <p:cNvPicPr>
            <a:picLocks noChangeAspect="1" noChangeArrowheads="1"/>
          </p:cNvPicPr>
          <p:nvPr/>
        </p:nvPicPr>
        <p:blipFill>
          <a:blip r:embed="rId3" cstate="print"/>
          <a:srcRect/>
          <a:stretch>
            <a:fillRect/>
          </a:stretch>
        </p:blipFill>
        <p:spPr bwMode="auto">
          <a:xfrm>
            <a:off x="4953000" y="990600"/>
            <a:ext cx="5257800" cy="4751388"/>
          </a:xfrm>
          <a:prstGeom prst="rect">
            <a:avLst/>
          </a:prstGeom>
          <a:noFill/>
          <a:ln w="9525">
            <a:noFill/>
            <a:miter lim="800000"/>
            <a:headEnd/>
            <a:tailEnd/>
          </a:ln>
        </p:spPr>
      </p:pic>
    </p:spTree>
    <p:extLst>
      <p:ext uri="{BB962C8B-B14F-4D97-AF65-F5344CB8AC3E}">
        <p14:creationId xmlns:p14="http://schemas.microsoft.com/office/powerpoint/2010/main" val="1668400405"/>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3200" dirty="0"/>
              <a:t>To determine the amp-hours used:</a:t>
            </a:r>
          </a:p>
          <a:p>
            <a:endParaRPr lang="en-US" sz="3200" dirty="0"/>
          </a:p>
          <a:p>
            <a:pPr>
              <a:buNone/>
            </a:pPr>
            <a:r>
              <a:rPr lang="en-US" sz="3200" dirty="0"/>
              <a:t>  Amps (used by load) X Time = </a:t>
            </a:r>
          </a:p>
          <a:p>
            <a:pPr>
              <a:buNone/>
            </a:pPr>
            <a:r>
              <a:rPr lang="en-US" sz="3200" dirty="0"/>
              <a:t>			</a:t>
            </a:r>
            <a:r>
              <a:rPr lang="en-US" sz="3200" b="1" dirty="0"/>
              <a:t>Amps-hours used</a:t>
            </a:r>
          </a:p>
        </p:txBody>
      </p:sp>
      <p:sp>
        <p:nvSpPr>
          <p:cNvPr id="3" name="Title 2"/>
          <p:cNvSpPr>
            <a:spLocks noGrp="1"/>
          </p:cNvSpPr>
          <p:nvPr>
            <p:ph type="title"/>
          </p:nvPr>
        </p:nvSpPr>
        <p:spPr/>
        <p:txBody>
          <a:bodyPr/>
          <a:lstStyle/>
          <a:p>
            <a:r>
              <a:rPr lang="en-US" b="1" dirty="0" smtClean="0"/>
              <a:t>Formula for Amp-Hours</a:t>
            </a:r>
            <a:endParaRPr lang="en-US" b="1" dirty="0"/>
          </a:p>
        </p:txBody>
      </p:sp>
      <p:pic>
        <p:nvPicPr>
          <p:cNvPr id="4" name="Picture 2"/>
          <p:cNvPicPr>
            <a:picLocks noChangeAspect="1" noChangeArrowheads="1"/>
          </p:cNvPicPr>
          <p:nvPr/>
        </p:nvPicPr>
        <p:blipFill>
          <a:blip r:embed="rId3" cstate="print"/>
          <a:srcRect/>
          <a:stretch>
            <a:fillRect/>
          </a:stretch>
        </p:blipFill>
        <p:spPr bwMode="auto">
          <a:xfrm>
            <a:off x="4953000" y="3733800"/>
            <a:ext cx="2286000" cy="2286000"/>
          </a:xfrm>
          <a:prstGeom prst="rect">
            <a:avLst/>
          </a:prstGeom>
          <a:noFill/>
          <a:ln w="9525">
            <a:noFill/>
            <a:miter lim="800000"/>
            <a:headEnd/>
            <a:tailEnd/>
          </a:ln>
        </p:spPr>
      </p:pic>
    </p:spTree>
    <p:extLst>
      <p:ext uri="{BB962C8B-B14F-4D97-AF65-F5344CB8AC3E}">
        <p14:creationId xmlns:p14="http://schemas.microsoft.com/office/powerpoint/2010/main" val="39456949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733800" y="1371600"/>
            <a:ext cx="6553200" cy="4876800"/>
          </a:xfrm>
        </p:spPr>
        <p:txBody>
          <a:bodyPr>
            <a:normAutofit/>
          </a:bodyPr>
          <a:lstStyle/>
          <a:p>
            <a:pPr>
              <a:lnSpc>
                <a:spcPct val="90000"/>
              </a:lnSpc>
              <a:buNone/>
            </a:pPr>
            <a:r>
              <a:rPr lang="en-US" b="1" u="sng" dirty="0">
                <a:solidFill>
                  <a:srgbClr val="FFC000"/>
                </a:solidFill>
              </a:rPr>
              <a:t>Question: </a:t>
            </a:r>
          </a:p>
          <a:p>
            <a:pPr>
              <a:lnSpc>
                <a:spcPct val="90000"/>
              </a:lnSpc>
              <a:buNone/>
            </a:pPr>
            <a:r>
              <a:rPr lang="en-US" dirty="0"/>
              <a:t>	If you were to use a load that requires 30 amps for 25 minutes. How many amp hours have you used?</a:t>
            </a:r>
          </a:p>
          <a:p>
            <a:pPr>
              <a:lnSpc>
                <a:spcPct val="90000"/>
              </a:lnSpc>
            </a:pPr>
            <a:endParaRPr lang="en-US" dirty="0"/>
          </a:p>
          <a:p>
            <a:pPr>
              <a:lnSpc>
                <a:spcPct val="90000"/>
              </a:lnSpc>
              <a:buNone/>
            </a:pPr>
            <a:r>
              <a:rPr lang="en-US" b="1" u="sng" dirty="0">
                <a:solidFill>
                  <a:srgbClr val="FFC000"/>
                </a:solidFill>
              </a:rPr>
              <a:t>Answer:  </a:t>
            </a:r>
          </a:p>
          <a:p>
            <a:pPr>
              <a:lnSpc>
                <a:spcPct val="90000"/>
              </a:lnSpc>
              <a:buNone/>
            </a:pPr>
            <a:r>
              <a:rPr lang="en-US" dirty="0">
                <a:solidFill>
                  <a:srgbClr val="FFC000"/>
                </a:solidFill>
              </a:rPr>
              <a:t>	</a:t>
            </a:r>
            <a:r>
              <a:rPr lang="en-US" dirty="0"/>
              <a:t>30 amps  X  (25min / 60min in 1 hour) =</a:t>
            </a:r>
          </a:p>
          <a:p>
            <a:pPr>
              <a:lnSpc>
                <a:spcPct val="90000"/>
              </a:lnSpc>
              <a:buNone/>
            </a:pPr>
            <a:r>
              <a:rPr lang="en-US" dirty="0">
                <a:solidFill>
                  <a:srgbClr val="FFC000"/>
                </a:solidFill>
              </a:rPr>
              <a:t>	</a:t>
            </a:r>
            <a:endParaRPr lang="en-US" dirty="0"/>
          </a:p>
          <a:p>
            <a:pPr>
              <a:lnSpc>
                <a:spcPct val="90000"/>
              </a:lnSpc>
              <a:buNone/>
            </a:pPr>
            <a:r>
              <a:rPr lang="en-US" dirty="0">
                <a:solidFill>
                  <a:srgbClr val="92D050"/>
                </a:solidFill>
              </a:rPr>
              <a:t>   </a:t>
            </a:r>
            <a:r>
              <a:rPr lang="en-US" dirty="0">
                <a:solidFill>
                  <a:schemeClr val="tx1">
                    <a:lumMod val="95000"/>
                  </a:schemeClr>
                </a:solidFill>
              </a:rPr>
              <a:t> 30 amps  X   0.41 hours  =  </a:t>
            </a:r>
          </a:p>
          <a:p>
            <a:pPr>
              <a:lnSpc>
                <a:spcPct val="90000"/>
              </a:lnSpc>
              <a:buNone/>
            </a:pPr>
            <a:r>
              <a:rPr lang="en-US" dirty="0">
                <a:solidFill>
                  <a:srgbClr val="92D050"/>
                </a:solidFill>
              </a:rPr>
              <a:t>			</a:t>
            </a:r>
            <a:r>
              <a:rPr lang="en-US" b="1" u="sng" dirty="0">
                <a:solidFill>
                  <a:srgbClr val="92D050"/>
                </a:solidFill>
              </a:rPr>
              <a:t>12.5 Amp-Hours</a:t>
            </a:r>
          </a:p>
          <a:p>
            <a:endParaRPr lang="en-US" dirty="0"/>
          </a:p>
        </p:txBody>
      </p:sp>
      <p:sp>
        <p:nvSpPr>
          <p:cNvPr id="3" name="Title 2"/>
          <p:cNvSpPr>
            <a:spLocks noGrp="1"/>
          </p:cNvSpPr>
          <p:nvPr>
            <p:ph type="title"/>
          </p:nvPr>
        </p:nvSpPr>
        <p:spPr>
          <a:xfrm>
            <a:off x="1981200" y="304800"/>
            <a:ext cx="8229600" cy="1143000"/>
          </a:xfrm>
        </p:spPr>
        <p:txBody>
          <a:bodyPr/>
          <a:lstStyle/>
          <a:p>
            <a:r>
              <a:rPr lang="en-US" b="1" dirty="0" smtClean="0"/>
              <a:t>Battery Capacity (Amp-Hours)</a:t>
            </a:r>
            <a:endParaRPr lang="en-US" b="1" dirty="0"/>
          </a:p>
        </p:txBody>
      </p:sp>
      <p:pic>
        <p:nvPicPr>
          <p:cNvPr id="4" name="Picture 8"/>
          <p:cNvPicPr>
            <a:picLocks noChangeAspect="1" noChangeArrowheads="1"/>
          </p:cNvPicPr>
          <p:nvPr/>
        </p:nvPicPr>
        <p:blipFill>
          <a:blip r:embed="rId3" cstate="print"/>
          <a:srcRect/>
          <a:stretch>
            <a:fillRect/>
          </a:stretch>
        </p:blipFill>
        <p:spPr>
          <a:xfrm>
            <a:off x="1705867" y="2057400"/>
            <a:ext cx="1940872" cy="2469872"/>
          </a:xfrm>
          <a:prstGeom prst="rect">
            <a:avLst/>
          </a:prstGeom>
        </p:spPr>
      </p:pic>
    </p:spTree>
    <p:extLst>
      <p:ext uri="{BB962C8B-B14F-4D97-AF65-F5344CB8AC3E}">
        <p14:creationId xmlns:p14="http://schemas.microsoft.com/office/powerpoint/2010/main" val="6413820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481329"/>
            <a:ext cx="6172200" cy="4525963"/>
          </a:xfrm>
        </p:spPr>
        <p:txBody>
          <a:bodyPr/>
          <a:lstStyle/>
          <a:p>
            <a:r>
              <a:rPr lang="en-US" sz="3200" dirty="0"/>
              <a:t>Rate of discharge</a:t>
            </a:r>
          </a:p>
          <a:p>
            <a:r>
              <a:rPr lang="en-US" sz="3200" dirty="0"/>
              <a:t>Depth of discharge</a:t>
            </a:r>
          </a:p>
          <a:p>
            <a:r>
              <a:rPr lang="en-US" sz="3200" dirty="0"/>
              <a:t>Temperature</a:t>
            </a:r>
          </a:p>
          <a:p>
            <a:r>
              <a:rPr lang="en-US" sz="3200" dirty="0"/>
              <a:t>Age</a:t>
            </a:r>
          </a:p>
          <a:p>
            <a:r>
              <a:rPr lang="en-US" sz="3200" dirty="0"/>
              <a:t>Recharging characteristics</a:t>
            </a:r>
          </a:p>
          <a:p>
            <a:pPr marL="109728" indent="0">
              <a:buNone/>
            </a:pPr>
            <a:endParaRPr lang="en-US" dirty="0"/>
          </a:p>
        </p:txBody>
      </p:sp>
      <p:sp>
        <p:nvSpPr>
          <p:cNvPr id="3" name="Title 2"/>
          <p:cNvSpPr>
            <a:spLocks noGrp="1"/>
          </p:cNvSpPr>
          <p:nvPr>
            <p:ph type="title"/>
          </p:nvPr>
        </p:nvSpPr>
        <p:spPr/>
        <p:txBody>
          <a:bodyPr>
            <a:normAutofit/>
          </a:bodyPr>
          <a:lstStyle/>
          <a:p>
            <a:r>
              <a:rPr lang="en-US" b="1" dirty="0" smtClean="0"/>
              <a:t>Factors Affecting Battery Capacity</a:t>
            </a:r>
            <a:endParaRPr lang="en-US" b="1" dirty="0"/>
          </a:p>
        </p:txBody>
      </p:sp>
      <p:pic>
        <p:nvPicPr>
          <p:cNvPr id="4" name="Picture 2"/>
          <p:cNvPicPr>
            <a:picLocks noChangeAspect="1" noChangeArrowheads="1"/>
          </p:cNvPicPr>
          <p:nvPr/>
        </p:nvPicPr>
        <p:blipFill>
          <a:blip r:embed="rId3" cstate="print"/>
          <a:srcRect/>
          <a:stretch>
            <a:fillRect/>
          </a:stretch>
        </p:blipFill>
        <p:spPr bwMode="auto">
          <a:xfrm>
            <a:off x="7543801" y="4343401"/>
            <a:ext cx="2100769" cy="1974723"/>
          </a:xfrm>
          <a:prstGeom prst="rect">
            <a:avLst/>
          </a:prstGeom>
          <a:noFill/>
          <a:ln w="9525">
            <a:noFill/>
            <a:miter lim="800000"/>
            <a:headEnd/>
            <a:tailEnd/>
          </a:ln>
        </p:spPr>
      </p:pic>
    </p:spTree>
    <p:extLst>
      <p:ext uri="{BB962C8B-B14F-4D97-AF65-F5344CB8AC3E}">
        <p14:creationId xmlns:p14="http://schemas.microsoft.com/office/powerpoint/2010/main" val="178968617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Battery banks are designed, not just purchased. </a:t>
            </a:r>
          </a:p>
          <a:p>
            <a:endParaRPr lang="en-US" dirty="0" smtClean="0"/>
          </a:p>
          <a:p>
            <a:pPr lvl="1"/>
            <a:r>
              <a:rPr lang="en-US" dirty="0" smtClean="0"/>
              <a:t>A RE battery bank can be designed to fit the needs of the system.</a:t>
            </a:r>
          </a:p>
          <a:p>
            <a:pPr lvl="1"/>
            <a:endParaRPr lang="en-US" b="1" dirty="0" smtClean="0"/>
          </a:p>
          <a:p>
            <a:pPr lvl="2"/>
            <a:r>
              <a:rPr lang="en-US" b="1" dirty="0" smtClean="0"/>
              <a:t>Series connections: </a:t>
            </a:r>
            <a:r>
              <a:rPr lang="en-US" dirty="0" smtClean="0"/>
              <a:t>Voltage increases, amperages stays the same.</a:t>
            </a:r>
          </a:p>
          <a:p>
            <a:pPr lvl="2"/>
            <a:endParaRPr lang="en-US" dirty="0" smtClean="0"/>
          </a:p>
          <a:p>
            <a:pPr lvl="2"/>
            <a:r>
              <a:rPr lang="en-US" b="1" dirty="0" smtClean="0"/>
              <a:t>Parallel connections: </a:t>
            </a:r>
            <a:r>
              <a:rPr lang="en-US" dirty="0" smtClean="0"/>
              <a:t>Amperage increases, voltage stays the same.</a:t>
            </a:r>
            <a:endParaRPr lang="en-US" dirty="0"/>
          </a:p>
        </p:txBody>
      </p:sp>
      <p:sp>
        <p:nvSpPr>
          <p:cNvPr id="3" name="Title 2"/>
          <p:cNvSpPr>
            <a:spLocks noGrp="1"/>
          </p:cNvSpPr>
          <p:nvPr>
            <p:ph type="title"/>
          </p:nvPr>
        </p:nvSpPr>
        <p:spPr/>
        <p:txBody>
          <a:bodyPr/>
          <a:lstStyle/>
          <a:p>
            <a:r>
              <a:rPr lang="en-US" b="1" dirty="0" smtClean="0"/>
              <a:t>Series and parallel connections</a:t>
            </a:r>
            <a:endParaRPr lang="en-US" b="1" dirty="0"/>
          </a:p>
        </p:txBody>
      </p:sp>
    </p:spTree>
    <p:extLst>
      <p:ext uri="{BB962C8B-B14F-4D97-AF65-F5344CB8AC3E}">
        <p14:creationId xmlns:p14="http://schemas.microsoft.com/office/powerpoint/2010/main" val="351739510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Series Connections</a:t>
            </a:r>
            <a:endParaRPr lang="en-US" b="1" dirty="0"/>
          </a:p>
        </p:txBody>
      </p:sp>
      <p:pic>
        <p:nvPicPr>
          <p:cNvPr id="4" name="Picture 4"/>
          <p:cNvPicPr>
            <a:picLocks noChangeAspect="1" noChangeArrowheads="1"/>
          </p:cNvPicPr>
          <p:nvPr/>
        </p:nvPicPr>
        <p:blipFill>
          <a:blip r:embed="rId3" cstate="print"/>
          <a:srcRect/>
          <a:stretch>
            <a:fillRect/>
          </a:stretch>
        </p:blipFill>
        <p:spPr bwMode="auto">
          <a:xfrm>
            <a:off x="2809875" y="1571626"/>
            <a:ext cx="6934200" cy="4786313"/>
          </a:xfrm>
          <a:prstGeom prst="rect">
            <a:avLst/>
          </a:prstGeom>
          <a:noFill/>
        </p:spPr>
      </p:pic>
    </p:spTree>
    <p:extLst>
      <p:ext uri="{BB962C8B-B14F-4D97-AF65-F5344CB8AC3E}">
        <p14:creationId xmlns:p14="http://schemas.microsoft.com/office/powerpoint/2010/main" val="262874143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Parallel Connections</a:t>
            </a:r>
            <a:endParaRPr lang="en-US" b="1" dirty="0"/>
          </a:p>
        </p:txBody>
      </p:sp>
      <p:pic>
        <p:nvPicPr>
          <p:cNvPr id="4" name="Picture 6"/>
          <p:cNvPicPr>
            <a:picLocks noGrp="1" noChangeAspect="1" noChangeArrowheads="1"/>
          </p:cNvPicPr>
          <p:nvPr>
            <p:ph idx="1"/>
          </p:nvPr>
        </p:nvPicPr>
        <p:blipFill>
          <a:blip r:embed="rId3" cstate="print"/>
          <a:srcRect/>
          <a:stretch>
            <a:fillRect/>
          </a:stretch>
        </p:blipFill>
        <p:spPr>
          <a:xfrm>
            <a:off x="2676525" y="1485900"/>
            <a:ext cx="6477000" cy="4719638"/>
          </a:xfrm>
        </p:spPr>
      </p:pic>
    </p:spTree>
    <p:extLst>
      <p:ext uri="{BB962C8B-B14F-4D97-AF65-F5344CB8AC3E}">
        <p14:creationId xmlns:p14="http://schemas.microsoft.com/office/powerpoint/2010/main" val="288565501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Series &amp; Parallel</a:t>
            </a:r>
            <a:endParaRPr lang="en-US" b="1" dirty="0"/>
          </a:p>
        </p:txBody>
      </p:sp>
      <p:pic>
        <p:nvPicPr>
          <p:cNvPr id="4" name="Picture 6"/>
          <p:cNvPicPr>
            <a:picLocks noGrp="1" noChangeAspect="1" noChangeArrowheads="1"/>
          </p:cNvPicPr>
          <p:nvPr>
            <p:ph idx="1"/>
          </p:nvPr>
        </p:nvPicPr>
        <p:blipFill>
          <a:blip r:embed="rId3" cstate="print"/>
          <a:srcRect/>
          <a:stretch>
            <a:fillRect/>
          </a:stretch>
        </p:blipFill>
        <p:spPr>
          <a:xfrm>
            <a:off x="3019425" y="1552575"/>
            <a:ext cx="6324600" cy="4918112"/>
          </a:xfrm>
        </p:spPr>
      </p:pic>
    </p:spTree>
    <p:extLst>
      <p:ext uri="{BB962C8B-B14F-4D97-AF65-F5344CB8AC3E}">
        <p14:creationId xmlns:p14="http://schemas.microsoft.com/office/powerpoint/2010/main" val="92734062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12 Volt Batteries</a:t>
            </a:r>
            <a:endParaRPr lang="en-US" b="1" dirty="0"/>
          </a:p>
        </p:txBody>
      </p:sp>
      <p:pic>
        <p:nvPicPr>
          <p:cNvPr id="4" name="Picture 3"/>
          <p:cNvPicPr>
            <a:picLocks noChangeAspect="1" noChangeArrowheads="1"/>
          </p:cNvPicPr>
          <p:nvPr/>
        </p:nvPicPr>
        <p:blipFill>
          <a:blip r:embed="rId3" cstate="print"/>
          <a:srcRect/>
          <a:stretch>
            <a:fillRect/>
          </a:stretch>
        </p:blipFill>
        <p:spPr>
          <a:xfrm>
            <a:off x="2047875" y="1828801"/>
            <a:ext cx="8229600" cy="4525963"/>
          </a:xfrm>
          <a:prstGeom prst="rect">
            <a:avLst/>
          </a:prstGeom>
        </p:spPr>
      </p:pic>
    </p:spTree>
    <p:extLst>
      <p:ext uri="{BB962C8B-B14F-4D97-AF65-F5344CB8AC3E}">
        <p14:creationId xmlns:p14="http://schemas.microsoft.com/office/powerpoint/2010/main" val="254727679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24 Volt Batteries</a:t>
            </a:r>
            <a:endParaRPr lang="en-US" b="1" dirty="0"/>
          </a:p>
        </p:txBody>
      </p:sp>
      <p:pic>
        <p:nvPicPr>
          <p:cNvPr id="4" name="Picture 3"/>
          <p:cNvPicPr>
            <a:picLocks noChangeAspect="1" noChangeArrowheads="1"/>
          </p:cNvPicPr>
          <p:nvPr/>
        </p:nvPicPr>
        <p:blipFill>
          <a:blip r:embed="rId3" cstate="print"/>
          <a:srcRect/>
          <a:stretch>
            <a:fillRect/>
          </a:stretch>
        </p:blipFill>
        <p:spPr>
          <a:xfrm>
            <a:off x="1981200" y="1690688"/>
            <a:ext cx="8229600" cy="4525963"/>
          </a:xfrm>
          <a:prstGeom prst="rect">
            <a:avLst/>
          </a:prstGeom>
        </p:spPr>
      </p:pic>
    </p:spTree>
    <p:extLst>
      <p:ext uri="{BB962C8B-B14F-4D97-AF65-F5344CB8AC3E}">
        <p14:creationId xmlns:p14="http://schemas.microsoft.com/office/powerpoint/2010/main" val="371261527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48 Volt Batteries</a:t>
            </a:r>
            <a:endParaRPr lang="en-US" b="1" dirty="0"/>
          </a:p>
        </p:txBody>
      </p:sp>
      <p:pic>
        <p:nvPicPr>
          <p:cNvPr id="4" name="Picture 3"/>
          <p:cNvPicPr>
            <a:picLocks noChangeAspect="1" noChangeArrowheads="1"/>
          </p:cNvPicPr>
          <p:nvPr/>
        </p:nvPicPr>
        <p:blipFill>
          <a:blip r:embed="rId3" cstate="print"/>
          <a:srcRect/>
          <a:stretch>
            <a:fillRect/>
          </a:stretch>
        </p:blipFill>
        <p:spPr>
          <a:xfrm>
            <a:off x="1981200" y="1476376"/>
            <a:ext cx="8229600" cy="4525963"/>
          </a:xfrm>
          <a:prstGeom prst="rect">
            <a:avLst/>
          </a:prstGeom>
        </p:spPr>
      </p:pic>
    </p:spTree>
    <p:extLst>
      <p:ext uri="{BB962C8B-B14F-4D97-AF65-F5344CB8AC3E}">
        <p14:creationId xmlns:p14="http://schemas.microsoft.com/office/powerpoint/2010/main" val="1175230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1"/>
            <a:ext cx="7772400" cy="1470025"/>
          </a:xfrm>
        </p:spPr>
        <p:txBody>
          <a:bodyPr/>
          <a:lstStyle/>
          <a:p>
            <a:pPr algn="ctr"/>
            <a:r>
              <a:rPr lang="en-US" b="1" dirty="0" smtClean="0"/>
              <a:t>What is </a:t>
            </a:r>
            <a:r>
              <a:rPr lang="en-US" b="1" dirty="0" err="1" smtClean="0"/>
              <a:t>Microhydro</a:t>
            </a:r>
            <a:r>
              <a:rPr lang="en-US" b="1" dirty="0" smtClean="0"/>
              <a:t>?</a:t>
            </a:r>
            <a:endParaRPr lang="en-US" b="1" dirty="0"/>
          </a:p>
        </p:txBody>
      </p:sp>
      <p:sp>
        <p:nvSpPr>
          <p:cNvPr id="3" name="Subtitle 2"/>
          <p:cNvSpPr>
            <a:spLocks noGrp="1"/>
          </p:cNvSpPr>
          <p:nvPr>
            <p:ph type="subTitle" idx="1"/>
          </p:nvPr>
        </p:nvSpPr>
        <p:spPr>
          <a:xfrm>
            <a:off x="1676400" y="3886200"/>
            <a:ext cx="5562600" cy="2057400"/>
          </a:xfrm>
        </p:spPr>
        <p:txBody>
          <a:bodyPr>
            <a:normAutofit/>
          </a:bodyPr>
          <a:lstStyle/>
          <a:p>
            <a:pPr algn="l"/>
            <a:r>
              <a:rPr lang="en-US" dirty="0">
                <a:solidFill>
                  <a:schemeClr val="tx1"/>
                </a:solidFill>
              </a:rPr>
              <a:t>With the right resource, </a:t>
            </a:r>
            <a:r>
              <a:rPr lang="en-US" dirty="0" err="1">
                <a:solidFill>
                  <a:schemeClr val="tx1"/>
                </a:solidFill>
              </a:rPr>
              <a:t>microhydro</a:t>
            </a:r>
            <a:r>
              <a:rPr lang="en-US" dirty="0">
                <a:solidFill>
                  <a:schemeClr val="tx1"/>
                </a:solidFill>
              </a:rPr>
              <a:t> systems enable clean, renewable, on-site </a:t>
            </a:r>
            <a:r>
              <a:rPr lang="en-US" dirty="0" smtClean="0">
                <a:solidFill>
                  <a:schemeClr val="tx1"/>
                </a:solidFill>
              </a:rPr>
              <a:t>generation of electricity </a:t>
            </a:r>
            <a:r>
              <a:rPr lang="en-US" dirty="0">
                <a:solidFill>
                  <a:schemeClr val="tx1"/>
                </a:solidFill>
              </a:rPr>
              <a:t>at </a:t>
            </a:r>
            <a:r>
              <a:rPr lang="en-US" dirty="0" smtClean="0">
                <a:solidFill>
                  <a:schemeClr val="tx1"/>
                </a:solidFill>
              </a:rPr>
              <a:t>an affordable </a:t>
            </a:r>
            <a:r>
              <a:rPr lang="en-US" dirty="0">
                <a:solidFill>
                  <a:schemeClr val="tx1"/>
                </a:solidFill>
              </a:rPr>
              <a:t>price with minimal environmental impact.</a:t>
            </a:r>
          </a:p>
        </p:txBody>
      </p:sp>
      <p:sp>
        <p:nvSpPr>
          <p:cNvPr id="4" name="TextBox 3"/>
          <p:cNvSpPr txBox="1"/>
          <p:nvPr/>
        </p:nvSpPr>
        <p:spPr>
          <a:xfrm>
            <a:off x="1752600" y="1676401"/>
            <a:ext cx="5257800" cy="1384995"/>
          </a:xfrm>
          <a:prstGeom prst="rect">
            <a:avLst/>
          </a:prstGeom>
          <a:noFill/>
        </p:spPr>
        <p:txBody>
          <a:bodyPr wrap="square" rtlCol="0">
            <a:spAutoFit/>
          </a:bodyPr>
          <a:lstStyle/>
          <a:p>
            <a:r>
              <a:rPr lang="en-US" sz="2800" dirty="0"/>
              <a:t>Defined as electricity generated from falling water with a capacity less then 100 kW.</a:t>
            </a:r>
          </a:p>
        </p:txBody>
      </p:sp>
      <p:pic>
        <p:nvPicPr>
          <p:cNvPr id="5" name="Picture 10"/>
          <p:cNvPicPr>
            <a:picLocks noChangeAspect="1" noChangeArrowheads="1"/>
          </p:cNvPicPr>
          <p:nvPr/>
        </p:nvPicPr>
        <p:blipFill>
          <a:blip r:embed="rId3" cstate="print"/>
          <a:srcRect/>
          <a:stretch>
            <a:fillRect/>
          </a:stretch>
        </p:blipFill>
        <p:spPr>
          <a:xfrm>
            <a:off x="7162800" y="2209800"/>
            <a:ext cx="3070986" cy="3693958"/>
          </a:xfrm>
          <a:prstGeom prst="rect">
            <a:avLst/>
          </a:prstGeom>
          <a:noFill/>
        </p:spPr>
      </p:pic>
    </p:spTree>
    <p:extLst>
      <p:ext uri="{BB962C8B-B14F-4D97-AF65-F5344CB8AC3E}">
        <p14:creationId xmlns:p14="http://schemas.microsoft.com/office/powerpoint/2010/main" val="2081758655"/>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Battery capacity can also be expressed in Power</a:t>
            </a:r>
          </a:p>
          <a:p>
            <a:endParaRPr lang="en-US" dirty="0" smtClean="0"/>
          </a:p>
          <a:p>
            <a:pPr lvl="1"/>
            <a:r>
              <a:rPr lang="en-US" dirty="0" smtClean="0"/>
              <a:t>If Watts is equal to Amps X Volts</a:t>
            </a:r>
          </a:p>
          <a:p>
            <a:pPr lvl="1"/>
            <a:endParaRPr lang="en-US" dirty="0" smtClean="0"/>
          </a:p>
          <a:p>
            <a:pPr lvl="1"/>
            <a:r>
              <a:rPr lang="en-US" dirty="0" smtClean="0"/>
              <a:t>Then Watt-hours is equal to Amp-hours X Volts</a:t>
            </a:r>
          </a:p>
          <a:p>
            <a:pPr lvl="1"/>
            <a:endParaRPr lang="en-US" dirty="0" smtClean="0"/>
          </a:p>
          <a:p>
            <a:pPr lvl="2"/>
            <a:r>
              <a:rPr lang="en-US" dirty="0" smtClean="0"/>
              <a:t>This concept will help with battery sizing later.</a:t>
            </a:r>
            <a:endParaRPr lang="en-US" dirty="0"/>
          </a:p>
        </p:txBody>
      </p:sp>
      <p:sp>
        <p:nvSpPr>
          <p:cNvPr id="3" name="Title 2"/>
          <p:cNvSpPr>
            <a:spLocks noGrp="1"/>
          </p:cNvSpPr>
          <p:nvPr>
            <p:ph type="title"/>
          </p:nvPr>
        </p:nvSpPr>
        <p:spPr/>
        <p:txBody>
          <a:bodyPr/>
          <a:lstStyle/>
          <a:p>
            <a:r>
              <a:rPr lang="en-US" b="1" dirty="0" smtClean="0"/>
              <a:t>Energy in Batteries:</a:t>
            </a:r>
            <a:endParaRPr lang="en-US" b="1" dirty="0"/>
          </a:p>
        </p:txBody>
      </p:sp>
    </p:spTree>
    <p:extLst>
      <p:ext uri="{BB962C8B-B14F-4D97-AF65-F5344CB8AC3E}">
        <p14:creationId xmlns:p14="http://schemas.microsoft.com/office/powerpoint/2010/main" val="228138463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Lead-Acid batteries in RE systems utilize 3 stages of charging:</a:t>
            </a:r>
          </a:p>
          <a:p>
            <a:endParaRPr lang="en-US" dirty="0" smtClean="0"/>
          </a:p>
          <a:p>
            <a:pPr lvl="1"/>
            <a:r>
              <a:rPr lang="en-US" sz="3200" dirty="0"/>
              <a:t>Bulk – </a:t>
            </a:r>
            <a:r>
              <a:rPr lang="en-US" sz="2000" b="1" dirty="0"/>
              <a:t>Stage 1</a:t>
            </a:r>
            <a:r>
              <a:rPr lang="en-US" sz="2000" dirty="0"/>
              <a:t>: high amperage increasing voltage</a:t>
            </a:r>
          </a:p>
          <a:p>
            <a:pPr lvl="1"/>
            <a:endParaRPr lang="en-US" sz="3200" dirty="0"/>
          </a:p>
          <a:p>
            <a:pPr lvl="1"/>
            <a:r>
              <a:rPr lang="en-US" sz="3200" dirty="0"/>
              <a:t>Absorption - </a:t>
            </a:r>
            <a:r>
              <a:rPr lang="en-US" sz="2000" b="1" dirty="0"/>
              <a:t>Stage 2</a:t>
            </a:r>
            <a:r>
              <a:rPr lang="en-US" sz="2000" dirty="0"/>
              <a:t>: Decreasing amperage, steady voltage</a:t>
            </a:r>
            <a:endParaRPr lang="en-US" sz="3200" dirty="0"/>
          </a:p>
          <a:p>
            <a:pPr lvl="1"/>
            <a:endParaRPr lang="en-US" sz="3200" dirty="0"/>
          </a:p>
          <a:p>
            <a:pPr lvl="1"/>
            <a:r>
              <a:rPr lang="en-US" sz="3200" dirty="0"/>
              <a:t>Float - </a:t>
            </a:r>
            <a:r>
              <a:rPr lang="en-US" sz="2000" b="1" dirty="0"/>
              <a:t>Stage 3</a:t>
            </a:r>
            <a:r>
              <a:rPr lang="en-US" sz="2000" dirty="0"/>
              <a:t>: lower amperage, steady but lower voltage</a:t>
            </a:r>
            <a:endParaRPr lang="en-US" sz="3200" dirty="0"/>
          </a:p>
        </p:txBody>
      </p:sp>
      <p:sp>
        <p:nvSpPr>
          <p:cNvPr id="3" name="Title 2"/>
          <p:cNvSpPr>
            <a:spLocks noGrp="1"/>
          </p:cNvSpPr>
          <p:nvPr>
            <p:ph type="title"/>
          </p:nvPr>
        </p:nvSpPr>
        <p:spPr/>
        <p:txBody>
          <a:bodyPr/>
          <a:lstStyle/>
          <a:p>
            <a:r>
              <a:rPr lang="en-US" b="1" dirty="0" smtClean="0"/>
              <a:t>Battery Charging</a:t>
            </a:r>
            <a:endParaRPr lang="en-US" b="1" dirty="0"/>
          </a:p>
        </p:txBody>
      </p:sp>
    </p:spTree>
    <p:extLst>
      <p:ext uri="{BB962C8B-B14F-4D97-AF65-F5344CB8AC3E}">
        <p14:creationId xmlns:p14="http://schemas.microsoft.com/office/powerpoint/2010/main" val="229034840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Battery Charging</a:t>
            </a:r>
            <a:endParaRPr lang="en-US" b="1" dirty="0"/>
          </a:p>
        </p:txBody>
      </p:sp>
      <p:pic>
        <p:nvPicPr>
          <p:cNvPr id="2050" name="Picture 2"/>
          <p:cNvPicPr>
            <a:picLocks noGrp="1" noChangeAspect="1" noChangeArrowheads="1"/>
          </p:cNvPicPr>
          <p:nvPr>
            <p:ph idx="1"/>
          </p:nvPr>
        </p:nvPicPr>
        <p:blipFill>
          <a:blip r:embed="rId3" cstate="print"/>
          <a:srcRect l="10540" t="21150" r="12513" b="14872"/>
          <a:stretch>
            <a:fillRect/>
          </a:stretch>
        </p:blipFill>
        <p:spPr bwMode="auto">
          <a:xfrm>
            <a:off x="2295525" y="1676400"/>
            <a:ext cx="7820526" cy="381000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4572000" y="5486400"/>
            <a:ext cx="2819400" cy="381000"/>
          </a:xfrm>
          <a:prstGeom prst="rect">
            <a:avLst/>
          </a:prstGeom>
          <a:noFill/>
        </p:spPr>
        <p:txBody>
          <a:bodyPr wrap="square" rtlCol="0">
            <a:spAutoFit/>
          </a:bodyPr>
          <a:lstStyle/>
          <a:p>
            <a:pPr algn="ctr"/>
            <a:r>
              <a:rPr lang="en-US" dirty="0"/>
              <a:t>Home Power May 2012</a:t>
            </a:r>
          </a:p>
        </p:txBody>
      </p:sp>
    </p:spTree>
    <p:extLst>
      <p:ext uri="{BB962C8B-B14F-4D97-AF65-F5344CB8AC3E}">
        <p14:creationId xmlns:p14="http://schemas.microsoft.com/office/powerpoint/2010/main" val="216199048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rate of charge/discharge of the battery.</a:t>
            </a:r>
          </a:p>
          <a:p>
            <a:r>
              <a:rPr lang="en-US" dirty="0" smtClean="0"/>
              <a:t>Often expressed in  C/5, C/10, C/20, etc.</a:t>
            </a:r>
          </a:p>
          <a:p>
            <a:pPr lvl="1"/>
            <a:r>
              <a:rPr lang="en-US" dirty="0" smtClean="0"/>
              <a:t>The </a:t>
            </a:r>
            <a:r>
              <a:rPr lang="en-US" sz="3600" b="1" dirty="0"/>
              <a:t>“C”</a:t>
            </a:r>
            <a:r>
              <a:rPr lang="en-US" b="1" dirty="0"/>
              <a:t> </a:t>
            </a:r>
            <a:r>
              <a:rPr lang="en-US" dirty="0"/>
              <a:t>is the total battery capacity</a:t>
            </a:r>
          </a:p>
          <a:p>
            <a:pPr lvl="1"/>
            <a:r>
              <a:rPr lang="en-US" dirty="0"/>
              <a:t>The #/rate is the amount of hours for charge/discharge</a:t>
            </a:r>
          </a:p>
          <a:p>
            <a:pPr>
              <a:buNone/>
            </a:pPr>
            <a:r>
              <a:rPr lang="en-US" dirty="0"/>
              <a:t>EXAMPLE:</a:t>
            </a:r>
          </a:p>
          <a:p>
            <a:r>
              <a:rPr lang="en-US" dirty="0"/>
              <a:t>  C-rate of C/10 for a 350 amp-hour battery would be: </a:t>
            </a:r>
          </a:p>
          <a:p>
            <a:pPr lvl="1"/>
            <a:r>
              <a:rPr lang="en-US" dirty="0"/>
              <a:t>350 amp-hours  / 10  =  35 amps for 10 hours</a:t>
            </a:r>
          </a:p>
          <a:p>
            <a:endParaRPr lang="en-US" sz="4000" b="1" dirty="0"/>
          </a:p>
        </p:txBody>
      </p:sp>
      <p:sp>
        <p:nvSpPr>
          <p:cNvPr id="3" name="Title 2"/>
          <p:cNvSpPr>
            <a:spLocks noGrp="1"/>
          </p:cNvSpPr>
          <p:nvPr>
            <p:ph type="title"/>
          </p:nvPr>
        </p:nvSpPr>
        <p:spPr/>
        <p:txBody>
          <a:bodyPr/>
          <a:lstStyle/>
          <a:p>
            <a:r>
              <a:rPr lang="en-US" b="1" dirty="0" smtClean="0"/>
              <a:t>What is the C-Rate?</a:t>
            </a:r>
            <a:endParaRPr lang="en-US" b="1" dirty="0"/>
          </a:p>
        </p:txBody>
      </p:sp>
    </p:spTree>
    <p:extLst>
      <p:ext uri="{BB962C8B-B14F-4D97-AF65-F5344CB8AC3E}">
        <p14:creationId xmlns:p14="http://schemas.microsoft.com/office/powerpoint/2010/main" val="127435820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r>
              <a:rPr lang="en-US" dirty="0" smtClean="0"/>
              <a:t>Another </a:t>
            </a:r>
            <a:r>
              <a:rPr lang="en-US" u="sng" dirty="0" smtClean="0"/>
              <a:t>EXAMPLE</a:t>
            </a:r>
            <a:r>
              <a:rPr lang="en-US" dirty="0" smtClean="0"/>
              <a:t>:</a:t>
            </a:r>
          </a:p>
          <a:p>
            <a:r>
              <a:rPr lang="en-US" dirty="0" smtClean="0"/>
              <a:t>If you have a completely discharged battery bank with a total capacity of 440 amp-hours and you wish to charge it at a C-Rate of C/20, how many amps are needed for how many hours to fully charge this battery bank?</a:t>
            </a:r>
          </a:p>
          <a:p>
            <a:pPr>
              <a:buNone/>
            </a:pPr>
            <a:endParaRPr lang="en-US" dirty="0" smtClean="0"/>
          </a:p>
          <a:p>
            <a:r>
              <a:rPr lang="en-US" dirty="0" smtClean="0"/>
              <a:t>Answer: 440 amp-hours / 20 hours= </a:t>
            </a:r>
          </a:p>
          <a:p>
            <a:pPr>
              <a:buNone/>
            </a:pPr>
            <a:r>
              <a:rPr lang="en-US" dirty="0" smtClean="0"/>
              <a:t>			</a:t>
            </a:r>
            <a:r>
              <a:rPr lang="en-US" b="1" dirty="0" smtClean="0">
                <a:solidFill>
                  <a:srgbClr val="002060"/>
                </a:solidFill>
              </a:rPr>
              <a:t>22 amps for 20 hours</a:t>
            </a:r>
          </a:p>
          <a:p>
            <a:pPr>
              <a:buNone/>
            </a:pPr>
            <a:endParaRPr lang="en-US" b="1" dirty="0" smtClean="0">
              <a:solidFill>
                <a:srgbClr val="002060"/>
              </a:solidFill>
            </a:endParaRPr>
          </a:p>
          <a:p>
            <a:pPr algn="ctr">
              <a:buNone/>
            </a:pPr>
            <a:r>
              <a:rPr lang="en-US" sz="1800" b="1" dirty="0">
                <a:solidFill>
                  <a:srgbClr val="FF0000"/>
                </a:solidFill>
              </a:rPr>
              <a:t>NOTE: This is a very simplified example. This </a:t>
            </a:r>
            <a:r>
              <a:rPr lang="en-US" sz="1800" b="1" dirty="0" err="1">
                <a:solidFill>
                  <a:srgbClr val="FF0000"/>
                </a:solidFill>
              </a:rPr>
              <a:t>calcuation</a:t>
            </a:r>
            <a:r>
              <a:rPr lang="en-US" sz="1800" b="1" dirty="0">
                <a:solidFill>
                  <a:srgbClr val="FF0000"/>
                </a:solidFill>
              </a:rPr>
              <a:t> does not take in account temperature and different charging algorithms. </a:t>
            </a:r>
          </a:p>
        </p:txBody>
      </p:sp>
      <p:sp>
        <p:nvSpPr>
          <p:cNvPr id="3" name="Title 2"/>
          <p:cNvSpPr>
            <a:spLocks noGrp="1"/>
          </p:cNvSpPr>
          <p:nvPr>
            <p:ph type="title"/>
          </p:nvPr>
        </p:nvSpPr>
        <p:spPr/>
        <p:txBody>
          <a:bodyPr/>
          <a:lstStyle/>
          <a:p>
            <a:r>
              <a:rPr lang="en-US" b="1" dirty="0" smtClean="0"/>
              <a:t>C-Rate continued:</a:t>
            </a:r>
            <a:endParaRPr lang="en-US" b="1" dirty="0"/>
          </a:p>
        </p:txBody>
      </p:sp>
    </p:spTree>
    <p:extLst>
      <p:ext uri="{BB962C8B-B14F-4D97-AF65-F5344CB8AC3E}">
        <p14:creationId xmlns:p14="http://schemas.microsoft.com/office/powerpoint/2010/main" val="163380266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In most cases,  C/20 is suggested for deep cycle, flooded, lead acid battery charging in RE systems.  And no faster than C/10 for </a:t>
            </a:r>
            <a:r>
              <a:rPr lang="en-US" dirty="0" smtClean="0"/>
              <a:t>discharging (typically). </a:t>
            </a:r>
            <a:endParaRPr lang="en-US" dirty="0" smtClean="0"/>
          </a:p>
          <a:p>
            <a:pPr>
              <a:buNone/>
            </a:pPr>
            <a:endParaRPr lang="en-US" dirty="0" smtClean="0"/>
          </a:p>
          <a:p>
            <a:r>
              <a:rPr lang="en-US" b="1" dirty="0" smtClean="0"/>
              <a:t>What up with that?: </a:t>
            </a:r>
          </a:p>
          <a:p>
            <a:pPr lvl="1"/>
            <a:r>
              <a:rPr lang="en-US" dirty="0" smtClean="0"/>
              <a:t>Higher currents during charging provided to the battery at faster C-Rates (C/10, C/5) produce excessive heat that can structurally damage the plates of the batteries. Heat also increases electrical resistance which wastes energy. For these reasons, a slower C-Rate such as C/20 is suggested for longer battery life, less wasted energy</a:t>
            </a:r>
            <a:r>
              <a:rPr lang="en-US" dirty="0"/>
              <a:t> </a:t>
            </a:r>
            <a:r>
              <a:rPr lang="en-US" dirty="0" smtClean="0"/>
              <a:t>resulting in less system maintenance cost.  </a:t>
            </a:r>
            <a:endParaRPr lang="en-US" dirty="0"/>
          </a:p>
        </p:txBody>
      </p:sp>
      <p:sp>
        <p:nvSpPr>
          <p:cNvPr id="3" name="Title 2"/>
          <p:cNvSpPr>
            <a:spLocks noGrp="1"/>
          </p:cNvSpPr>
          <p:nvPr>
            <p:ph type="title"/>
          </p:nvPr>
        </p:nvSpPr>
        <p:spPr/>
        <p:txBody>
          <a:bodyPr/>
          <a:lstStyle/>
          <a:p>
            <a:r>
              <a:rPr lang="en-US" b="1" dirty="0" smtClean="0"/>
              <a:t>C-Rate and RE batteries</a:t>
            </a:r>
            <a:endParaRPr lang="en-US" b="1" dirty="0"/>
          </a:p>
        </p:txBody>
      </p:sp>
    </p:spTree>
    <p:extLst>
      <p:ext uri="{BB962C8B-B14F-4D97-AF65-F5344CB8AC3E}">
        <p14:creationId xmlns:p14="http://schemas.microsoft.com/office/powerpoint/2010/main" val="615520270"/>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1" dirty="0" smtClean="0"/>
              <a:t>C-Rate and Battery Performance</a:t>
            </a:r>
            <a:endParaRPr lang="en-US" b="1" dirty="0"/>
          </a:p>
        </p:txBody>
      </p:sp>
      <p:pic>
        <p:nvPicPr>
          <p:cNvPr id="4" name="Content Placeholder 3"/>
          <p:cNvPicPr>
            <a:picLocks noGrp="1" noChangeAspect="1" noChangeArrowheads="1"/>
          </p:cNvPicPr>
          <p:nvPr>
            <p:ph idx="1"/>
          </p:nvPr>
        </p:nvPicPr>
        <p:blipFill>
          <a:blip r:embed="rId3" cstate="print"/>
          <a:srcRect/>
          <a:stretch>
            <a:fillRect/>
          </a:stretch>
        </p:blipFill>
        <p:spPr>
          <a:xfrm>
            <a:off x="3238500" y="1406612"/>
            <a:ext cx="5715000" cy="5032375"/>
          </a:xfrm>
        </p:spPr>
      </p:pic>
      <p:cxnSp>
        <p:nvCxnSpPr>
          <p:cNvPr id="5" name="Straight Connector 4"/>
          <p:cNvCxnSpPr/>
          <p:nvPr/>
        </p:nvCxnSpPr>
        <p:spPr>
          <a:xfrm>
            <a:off x="3810000" y="2743200"/>
            <a:ext cx="487680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8427849"/>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smtClean="0"/>
              <a:t>SOC refers to how charged, or discharged a battery is given in a percentage.</a:t>
            </a:r>
          </a:p>
          <a:p>
            <a:pPr>
              <a:buNone/>
            </a:pPr>
            <a:endParaRPr lang="en-US" dirty="0" smtClean="0"/>
          </a:p>
          <a:p>
            <a:r>
              <a:rPr lang="en-US" dirty="0" smtClean="0"/>
              <a:t>The SOC can be determined by:</a:t>
            </a:r>
          </a:p>
          <a:p>
            <a:endParaRPr lang="en-US" dirty="0" smtClean="0"/>
          </a:p>
          <a:p>
            <a:pPr lvl="1"/>
            <a:r>
              <a:rPr lang="en-US" dirty="0" smtClean="0"/>
              <a:t>Voltage (low accuracy)</a:t>
            </a:r>
          </a:p>
          <a:p>
            <a:pPr lvl="1"/>
            <a:endParaRPr lang="en-US" dirty="0" smtClean="0"/>
          </a:p>
          <a:p>
            <a:pPr lvl="1"/>
            <a:r>
              <a:rPr lang="en-US" dirty="0" smtClean="0"/>
              <a:t>Specific Gravity of the electrolyte (Most Accurate)</a:t>
            </a:r>
          </a:p>
          <a:p>
            <a:pPr lvl="1"/>
            <a:endParaRPr lang="en-US" dirty="0" smtClean="0"/>
          </a:p>
          <a:p>
            <a:pPr lvl="1"/>
            <a:r>
              <a:rPr lang="en-US" dirty="0" smtClean="0"/>
              <a:t>Amp-hour meters  (specific equipment - accurate)</a:t>
            </a:r>
            <a:endParaRPr lang="en-US" dirty="0"/>
          </a:p>
        </p:txBody>
      </p:sp>
      <p:sp>
        <p:nvSpPr>
          <p:cNvPr id="3" name="Title 2"/>
          <p:cNvSpPr>
            <a:spLocks noGrp="1"/>
          </p:cNvSpPr>
          <p:nvPr>
            <p:ph type="title"/>
          </p:nvPr>
        </p:nvSpPr>
        <p:spPr/>
        <p:txBody>
          <a:bodyPr/>
          <a:lstStyle/>
          <a:p>
            <a:r>
              <a:rPr lang="en-US" b="1" dirty="0" smtClean="0"/>
              <a:t>State of Charge (SOC)</a:t>
            </a:r>
            <a:endParaRPr lang="en-US" b="1" dirty="0"/>
          </a:p>
        </p:txBody>
      </p:sp>
    </p:spTree>
    <p:extLst>
      <p:ext uri="{BB962C8B-B14F-4D97-AF65-F5344CB8AC3E}">
        <p14:creationId xmlns:p14="http://schemas.microsoft.com/office/powerpoint/2010/main" val="2406695015"/>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cstate="print"/>
          <a:srcRect/>
          <a:stretch>
            <a:fillRect/>
          </a:stretch>
        </p:blipFill>
        <p:spPr bwMode="auto">
          <a:xfrm>
            <a:off x="2057400" y="457200"/>
            <a:ext cx="8135168" cy="5029200"/>
          </a:xfrm>
          <a:prstGeom prst="rect">
            <a:avLst/>
          </a:prstGeom>
          <a:noFill/>
          <a:ln w="9525">
            <a:noFill/>
            <a:miter lim="800000"/>
            <a:headEnd/>
            <a:tailEnd/>
          </a:ln>
        </p:spPr>
      </p:pic>
    </p:spTree>
    <p:extLst>
      <p:ext uri="{BB962C8B-B14F-4D97-AF65-F5344CB8AC3E}">
        <p14:creationId xmlns:p14="http://schemas.microsoft.com/office/powerpoint/2010/main" val="398982041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cstate="print"/>
          <a:srcRect/>
          <a:stretch>
            <a:fillRect/>
          </a:stretch>
        </p:blipFill>
        <p:spPr bwMode="auto">
          <a:xfrm>
            <a:off x="1794605" y="228601"/>
            <a:ext cx="8530178" cy="5559425"/>
          </a:xfrm>
          <a:prstGeom prst="rect">
            <a:avLst/>
          </a:prstGeom>
          <a:noFill/>
          <a:ln w="9525">
            <a:noFill/>
            <a:miter lim="800000"/>
            <a:headEnd/>
            <a:tailEnd/>
          </a:ln>
        </p:spPr>
      </p:pic>
    </p:spTree>
    <p:extLst>
      <p:ext uri="{BB962C8B-B14F-4D97-AF65-F5344CB8AC3E}">
        <p14:creationId xmlns:p14="http://schemas.microsoft.com/office/powerpoint/2010/main" val="1712749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4"/>
          <p:cNvSpPr>
            <a:spLocks noChangeArrowheads="1"/>
          </p:cNvSpPr>
          <p:nvPr/>
        </p:nvSpPr>
        <p:spPr bwMode="auto">
          <a:xfrm>
            <a:off x="2057400" y="1154533"/>
            <a:ext cx="8077200" cy="4548938"/>
          </a:xfrm>
          <a:prstGeom prst="rect">
            <a:avLst/>
          </a:prstGeom>
          <a:noFill/>
          <a:ln w="9525">
            <a:noFill/>
            <a:miter lim="800000"/>
            <a:headEnd/>
            <a:tailEnd/>
          </a:ln>
          <a:effectLst/>
        </p:spPr>
        <p:txBody>
          <a:bodyPr numCol="2" spcCol="182880" anchor="ctr">
            <a:spAutoFit/>
          </a:bodyPr>
          <a:lstStyle/>
          <a:p>
            <a:pPr>
              <a:spcBef>
                <a:spcPct val="20000"/>
              </a:spcBef>
              <a:defRPr/>
            </a:pPr>
            <a:r>
              <a:rPr lang="en-US" dirty="0">
                <a:solidFill>
                  <a:schemeClr val="tx1">
                    <a:lumMod val="65000"/>
                    <a:lumOff val="35000"/>
                  </a:schemeClr>
                </a:solidFill>
                <a:cs typeface="65 Helvetica Medium"/>
              </a:rPr>
              <a:t>10 LU Credits earned on completion of this course will be reported to </a:t>
            </a:r>
            <a:r>
              <a:rPr lang="en-US" dirty="0">
                <a:solidFill>
                  <a:srgbClr val="FF0000"/>
                </a:solidFill>
                <a:cs typeface="Helvetica Neue"/>
              </a:rPr>
              <a:t>AIA CES </a:t>
            </a:r>
            <a:r>
              <a:rPr lang="en-US" dirty="0">
                <a:solidFill>
                  <a:schemeClr val="tx1">
                    <a:lumMod val="65000"/>
                    <a:lumOff val="35000"/>
                  </a:schemeClr>
                </a:solidFill>
                <a:cs typeface="65 Helvetica Medium"/>
              </a:rPr>
              <a:t>for AIA members. Certificates of Completion for both AIA members and non-AIA members will be received at the end of the class.</a:t>
            </a:r>
          </a:p>
          <a:p>
            <a:pPr>
              <a:spcBef>
                <a:spcPct val="20000"/>
              </a:spcBef>
              <a:defRPr/>
            </a:pPr>
            <a:endParaRPr lang="en-US" dirty="0">
              <a:solidFill>
                <a:schemeClr val="tx1">
                  <a:lumMod val="65000"/>
                  <a:lumOff val="35000"/>
                </a:schemeClr>
              </a:solidFill>
              <a:cs typeface="65 Helvetica Medium"/>
            </a:endParaRPr>
          </a:p>
          <a:p>
            <a:pPr>
              <a:spcBef>
                <a:spcPct val="20000"/>
              </a:spcBef>
              <a:defRPr/>
            </a:pPr>
            <a:r>
              <a:rPr lang="en-US" dirty="0">
                <a:solidFill>
                  <a:schemeClr val="tx1">
                    <a:lumMod val="65000"/>
                    <a:lumOff val="35000"/>
                  </a:schemeClr>
                </a:solidFill>
                <a:cs typeface="65 Helvetica Medium"/>
              </a:rPr>
              <a:t>Engineers will self report with their Certificate of Completion.</a:t>
            </a:r>
            <a:r>
              <a:rPr lang="en-US" sz="2000" dirty="0">
                <a:solidFill>
                  <a:schemeClr val="tx1">
                    <a:lumMod val="65000"/>
                    <a:lumOff val="35000"/>
                  </a:schemeClr>
                </a:solidFill>
                <a:cs typeface="65 Helvetica Medium"/>
              </a:rPr>
              <a:t/>
            </a:r>
            <a:br>
              <a:rPr lang="en-US" sz="2000" dirty="0">
                <a:solidFill>
                  <a:schemeClr val="tx1">
                    <a:lumMod val="65000"/>
                    <a:lumOff val="35000"/>
                  </a:schemeClr>
                </a:solidFill>
                <a:cs typeface="65 Helvetica Medium"/>
              </a:rPr>
            </a:br>
            <a:endParaRPr lang="en-US" sz="2000" dirty="0">
              <a:solidFill>
                <a:schemeClr val="tx1">
                  <a:lumMod val="65000"/>
                  <a:lumOff val="35000"/>
                </a:schemeClr>
              </a:solidFill>
              <a:cs typeface="65 Helvetica Medium"/>
            </a:endParaRPr>
          </a:p>
          <a:p>
            <a:pPr>
              <a:spcBef>
                <a:spcPct val="20000"/>
              </a:spcBef>
              <a:defRPr/>
            </a:pPr>
            <a:endParaRPr lang="en-US" sz="2000" dirty="0">
              <a:solidFill>
                <a:schemeClr val="tx1">
                  <a:lumMod val="65000"/>
                  <a:lumOff val="35000"/>
                </a:schemeClr>
              </a:solidFill>
              <a:cs typeface="65 Helvetica Medium"/>
            </a:endParaRPr>
          </a:p>
          <a:p>
            <a:pPr>
              <a:spcBef>
                <a:spcPct val="20000"/>
              </a:spcBef>
              <a:defRPr/>
            </a:pPr>
            <a:endParaRPr lang="en-US" sz="2000" dirty="0">
              <a:solidFill>
                <a:schemeClr val="tx1">
                  <a:lumMod val="65000"/>
                  <a:lumOff val="35000"/>
                </a:schemeClr>
              </a:solidFill>
              <a:cs typeface="65 Helvetica Medium"/>
            </a:endParaRPr>
          </a:p>
          <a:p>
            <a:pPr>
              <a:spcBef>
                <a:spcPct val="20000"/>
              </a:spcBef>
              <a:defRPr/>
            </a:pPr>
            <a:r>
              <a:rPr lang="en-US" sz="2000" dirty="0">
                <a:solidFill>
                  <a:schemeClr val="tx1">
                    <a:lumMod val="65000"/>
                    <a:lumOff val="35000"/>
                  </a:schemeClr>
                </a:solidFill>
                <a:cs typeface="65 Helvetica Medium"/>
              </a:rPr>
              <a:t/>
            </a:r>
            <a:br>
              <a:rPr lang="en-US" sz="2000" dirty="0">
                <a:solidFill>
                  <a:schemeClr val="tx1">
                    <a:lumMod val="65000"/>
                    <a:lumOff val="35000"/>
                  </a:schemeClr>
                </a:solidFill>
                <a:cs typeface="65 Helvetica Medium"/>
              </a:rPr>
            </a:br>
            <a:endParaRPr lang="en-US" sz="2000" dirty="0">
              <a:solidFill>
                <a:schemeClr val="tx1">
                  <a:lumMod val="65000"/>
                  <a:lumOff val="35000"/>
                </a:schemeClr>
              </a:solidFill>
              <a:cs typeface="65 Helvetica Medium"/>
            </a:endParaRPr>
          </a:p>
          <a:p>
            <a:pPr>
              <a:spcBef>
                <a:spcPct val="20000"/>
              </a:spcBef>
              <a:defRPr/>
            </a:pPr>
            <a:r>
              <a:rPr lang="en-US">
                <a:solidFill>
                  <a:schemeClr val="tx1">
                    <a:lumMod val="65000"/>
                    <a:lumOff val="35000"/>
                  </a:schemeClr>
                </a:solidFill>
                <a:cs typeface="65 Helvetica Medium"/>
              </a:rPr>
              <a:t>This </a:t>
            </a:r>
            <a:r>
              <a:rPr lang="en-US" dirty="0">
                <a:solidFill>
                  <a:schemeClr val="tx1">
                    <a:lumMod val="65000"/>
                    <a:lumOff val="35000"/>
                  </a:schemeClr>
                </a:solidFill>
                <a:cs typeface="65 Helvetica Medium"/>
              </a:rPr>
              <a:t>course is registered with </a:t>
            </a:r>
            <a:r>
              <a:rPr lang="en-US" dirty="0">
                <a:solidFill>
                  <a:srgbClr val="FF0000"/>
                </a:solidFill>
                <a:cs typeface="Helvetica Neue"/>
              </a:rPr>
              <a:t>AIA CES</a:t>
            </a:r>
            <a:r>
              <a:rPr lang="en-US" dirty="0">
                <a:solidFill>
                  <a:schemeClr val="tx1">
                    <a:lumMod val="65000"/>
                    <a:lumOff val="35000"/>
                  </a:schemeClr>
                </a:solidFill>
                <a:cs typeface="65 Helvetica Medium"/>
              </a:rPr>
              <a:t> for continuing professional education. As such, it does not include content that may be deemed or construed to be an approval or endorsement by the AIA of any material of construction or any method or manner of</a:t>
            </a:r>
            <a:br>
              <a:rPr lang="en-US" dirty="0">
                <a:solidFill>
                  <a:schemeClr val="tx1">
                    <a:lumMod val="65000"/>
                    <a:lumOff val="35000"/>
                  </a:schemeClr>
                </a:solidFill>
                <a:cs typeface="65 Helvetica Medium"/>
              </a:rPr>
            </a:br>
            <a:r>
              <a:rPr lang="en-US" dirty="0">
                <a:solidFill>
                  <a:schemeClr val="tx1">
                    <a:lumMod val="65000"/>
                    <a:lumOff val="35000"/>
                  </a:schemeClr>
                </a:solidFill>
                <a:cs typeface="65 Helvetica Medium"/>
              </a:rPr>
              <a:t>handling, using, distributing, or dealing in any material or product.</a:t>
            </a:r>
          </a:p>
          <a:p>
            <a:pPr>
              <a:spcBef>
                <a:spcPct val="20000"/>
              </a:spcBef>
              <a:defRPr/>
            </a:pPr>
            <a:r>
              <a:rPr lang="en-US" sz="1400" dirty="0">
                <a:solidFill>
                  <a:schemeClr val="tx1">
                    <a:lumMod val="65000"/>
                    <a:lumOff val="35000"/>
                  </a:schemeClr>
                </a:solidFill>
                <a:latin typeface="65 Helvetica Medium"/>
                <a:cs typeface="65 Helvetica Medium"/>
              </a:rPr>
              <a:t>_______________________________________</a:t>
            </a:r>
          </a:p>
          <a:p>
            <a:pPr>
              <a:spcBef>
                <a:spcPct val="20000"/>
              </a:spcBef>
              <a:defRPr/>
            </a:pPr>
            <a:r>
              <a:rPr lang="en-US" sz="1400" dirty="0">
                <a:solidFill>
                  <a:schemeClr val="tx1">
                    <a:lumMod val="65000"/>
                    <a:lumOff val="35000"/>
                  </a:schemeClr>
                </a:solidFill>
                <a:cs typeface="65 Helvetica Medium"/>
              </a:rPr>
              <a:t>Questions related to specific materials, methods, and services will be addressed at the conclusion of this presentation.</a:t>
            </a:r>
            <a:br>
              <a:rPr lang="en-US" sz="1400" dirty="0">
                <a:solidFill>
                  <a:schemeClr val="tx1">
                    <a:lumMod val="65000"/>
                    <a:lumOff val="35000"/>
                  </a:schemeClr>
                </a:solidFill>
                <a:cs typeface="65 Helvetica Medium"/>
              </a:rPr>
            </a:br>
            <a:endParaRPr lang="en-US" sz="1400" dirty="0">
              <a:solidFill>
                <a:schemeClr val="tx1">
                  <a:lumMod val="65000"/>
                  <a:lumOff val="35000"/>
                </a:schemeClr>
              </a:solidFill>
              <a:cs typeface="65 Helvetica Medium"/>
            </a:endParaRPr>
          </a:p>
        </p:txBody>
      </p:sp>
      <p:pic>
        <p:nvPicPr>
          <p:cNvPr id="2" name="Picture 1"/>
          <p:cNvPicPr>
            <a:picLocks noChangeAspect="1"/>
          </p:cNvPicPr>
          <p:nvPr/>
        </p:nvPicPr>
        <p:blipFill>
          <a:blip r:embed="rId3" cstate="print"/>
          <a:stretch>
            <a:fillRect/>
          </a:stretch>
        </p:blipFill>
        <p:spPr>
          <a:xfrm>
            <a:off x="9842500" y="6019800"/>
            <a:ext cx="673100" cy="685800"/>
          </a:xfrm>
          <a:prstGeom prst="rect">
            <a:avLst/>
          </a:prstGeom>
        </p:spPr>
      </p:pic>
    </p:spTree>
    <p:extLst>
      <p:ext uri="{BB962C8B-B14F-4D97-AF65-F5344CB8AC3E}">
        <p14:creationId xmlns:p14="http://schemas.microsoft.com/office/powerpoint/2010/main" val="9764222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Why </a:t>
            </a:r>
            <a:r>
              <a:rPr lang="en-US" b="1" dirty="0" err="1" smtClean="0"/>
              <a:t>Microhydro</a:t>
            </a:r>
            <a:r>
              <a:rPr lang="en-US" b="1" dirty="0" smtClean="0"/>
              <a:t>?</a:t>
            </a:r>
            <a:endParaRPr lang="en-US" b="1" dirty="0"/>
          </a:p>
        </p:txBody>
      </p:sp>
      <p:sp>
        <p:nvSpPr>
          <p:cNvPr id="3" name="Content Placeholder 2"/>
          <p:cNvSpPr>
            <a:spLocks noGrp="1"/>
          </p:cNvSpPr>
          <p:nvPr>
            <p:ph idx="1"/>
          </p:nvPr>
        </p:nvSpPr>
        <p:spPr/>
        <p:txBody>
          <a:bodyPr>
            <a:normAutofit/>
          </a:bodyPr>
          <a:lstStyle/>
          <a:p>
            <a:r>
              <a:rPr lang="en-US" dirty="0" smtClean="0"/>
              <a:t>Affordable  </a:t>
            </a:r>
            <a:r>
              <a:rPr lang="en-US" sz="2200" b="1" dirty="0">
                <a:solidFill>
                  <a:srgbClr val="FFC000"/>
                </a:solidFill>
              </a:rPr>
              <a:t>(often the most affordable)</a:t>
            </a:r>
          </a:p>
          <a:p>
            <a:r>
              <a:rPr lang="en-US" dirty="0" smtClean="0"/>
              <a:t>Reliable</a:t>
            </a:r>
          </a:p>
          <a:p>
            <a:r>
              <a:rPr lang="en-US" dirty="0" smtClean="0"/>
              <a:t>No air pollution</a:t>
            </a:r>
          </a:p>
          <a:p>
            <a:r>
              <a:rPr lang="en-US" dirty="0" smtClean="0"/>
              <a:t>No waste products</a:t>
            </a:r>
          </a:p>
          <a:p>
            <a:r>
              <a:rPr lang="en-US" dirty="0" smtClean="0"/>
              <a:t>Can be a good resource in the mountains</a:t>
            </a:r>
          </a:p>
          <a:p>
            <a:endParaRPr lang="en-US" dirty="0"/>
          </a:p>
          <a:p>
            <a:pPr>
              <a:buNone/>
            </a:pPr>
            <a:r>
              <a:rPr lang="en-US" dirty="0" smtClean="0"/>
              <a:t>   </a:t>
            </a:r>
            <a:r>
              <a:rPr lang="en-US" sz="2600" dirty="0" err="1"/>
              <a:t>Microhydro</a:t>
            </a:r>
            <a:r>
              <a:rPr lang="en-US" sz="2600" dirty="0"/>
              <a:t> is often the most cost effective way to renewably generating electricity - in many cases competing with the price of grid power - with no emissions.</a:t>
            </a:r>
          </a:p>
        </p:txBody>
      </p:sp>
      <p:pic>
        <p:nvPicPr>
          <p:cNvPr id="26632" name="Picture 8" descr="Don Harr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9471" y="256875"/>
            <a:ext cx="3340993" cy="4453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6170357"/>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2438400" y="533400"/>
            <a:ext cx="7086600" cy="5187950"/>
          </a:xfrm>
          <a:prstGeom prst="rect">
            <a:avLst/>
          </a:prstGeom>
          <a:noFill/>
          <a:ln w="9525">
            <a:noFill/>
            <a:miter lim="800000"/>
            <a:headEnd/>
            <a:tailEnd/>
          </a:ln>
        </p:spPr>
      </p:pic>
    </p:spTree>
    <p:extLst>
      <p:ext uri="{BB962C8B-B14F-4D97-AF65-F5344CB8AC3E}">
        <p14:creationId xmlns:p14="http://schemas.microsoft.com/office/powerpoint/2010/main" val="3067685545"/>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Hydrometer Readings</a:t>
            </a:r>
            <a:endParaRPr lang="en-US" b="1" dirty="0"/>
          </a:p>
        </p:txBody>
      </p:sp>
      <p:pic>
        <p:nvPicPr>
          <p:cNvPr id="4" name="Picture 3"/>
          <p:cNvPicPr>
            <a:picLocks noChangeAspect="1" noChangeArrowheads="1"/>
          </p:cNvPicPr>
          <p:nvPr/>
        </p:nvPicPr>
        <p:blipFill>
          <a:blip r:embed="rId3" cstate="print"/>
          <a:srcRect/>
          <a:stretch>
            <a:fillRect/>
          </a:stretch>
        </p:blipFill>
        <p:spPr>
          <a:xfrm>
            <a:off x="3396916" y="2209800"/>
            <a:ext cx="5562600" cy="3059216"/>
          </a:xfrm>
          <a:prstGeom prst="rect">
            <a:avLst/>
          </a:prstGeom>
        </p:spPr>
      </p:pic>
    </p:spTree>
    <p:extLst>
      <p:ext uri="{BB962C8B-B14F-4D97-AF65-F5344CB8AC3E}">
        <p14:creationId xmlns:p14="http://schemas.microsoft.com/office/powerpoint/2010/main" val="106612320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Hydrometer Readings</a:t>
            </a:r>
            <a:endParaRPr lang="en-US" b="1" dirty="0"/>
          </a:p>
        </p:txBody>
      </p:sp>
      <p:pic>
        <p:nvPicPr>
          <p:cNvPr id="1026" name="Picture 2"/>
          <p:cNvPicPr>
            <a:picLocks noGrp="1" noChangeAspect="1" noChangeArrowheads="1"/>
          </p:cNvPicPr>
          <p:nvPr>
            <p:ph idx="1"/>
          </p:nvPr>
        </p:nvPicPr>
        <p:blipFill>
          <a:blip r:embed="rId3" cstate="print"/>
          <a:srcRect l="12513" t="21150" r="48027" b="14872"/>
          <a:stretch>
            <a:fillRect/>
          </a:stretch>
        </p:blipFill>
        <p:spPr bwMode="auto">
          <a:xfrm>
            <a:off x="3467100" y="1504950"/>
            <a:ext cx="5257800" cy="499491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76844107"/>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Amp Hour Meters</a:t>
            </a:r>
            <a:endParaRPr lang="en-US" b="1" dirty="0"/>
          </a:p>
        </p:txBody>
      </p:sp>
      <p:pic>
        <p:nvPicPr>
          <p:cNvPr id="4" name="Picture 5" descr="MM-BOG-028-00011"/>
          <p:cNvPicPr>
            <a:picLocks noChangeAspect="1" noChangeArrowheads="1"/>
          </p:cNvPicPr>
          <p:nvPr/>
        </p:nvPicPr>
        <p:blipFill>
          <a:blip r:embed="rId3" cstate="print"/>
          <a:srcRect/>
          <a:stretch>
            <a:fillRect/>
          </a:stretch>
        </p:blipFill>
        <p:spPr bwMode="auto">
          <a:xfrm>
            <a:off x="2590801" y="1524000"/>
            <a:ext cx="1522413" cy="1905000"/>
          </a:xfrm>
          <a:prstGeom prst="rect">
            <a:avLst/>
          </a:prstGeom>
          <a:noFill/>
          <a:ln w="9525">
            <a:noFill/>
            <a:miter lim="800000"/>
            <a:headEnd/>
            <a:tailEnd/>
          </a:ln>
        </p:spPr>
      </p:pic>
      <p:pic>
        <p:nvPicPr>
          <p:cNvPr id="5" name="Picture 7" descr="MM-XTX-028-01119"/>
          <p:cNvPicPr>
            <a:picLocks noChangeAspect="1" noChangeArrowheads="1"/>
          </p:cNvPicPr>
          <p:nvPr/>
        </p:nvPicPr>
        <p:blipFill>
          <a:blip r:embed="rId4" cstate="print"/>
          <a:srcRect/>
          <a:stretch>
            <a:fillRect/>
          </a:stretch>
        </p:blipFill>
        <p:spPr bwMode="auto">
          <a:xfrm>
            <a:off x="7391400" y="1508534"/>
            <a:ext cx="1920466" cy="1920466"/>
          </a:xfrm>
          <a:prstGeom prst="rect">
            <a:avLst/>
          </a:prstGeom>
          <a:noFill/>
        </p:spPr>
      </p:pic>
      <p:pic>
        <p:nvPicPr>
          <p:cNvPr id="6" name="Picture 8" descr="MM-XTX-028-01128"/>
          <p:cNvPicPr>
            <a:picLocks noChangeAspect="1" noChangeArrowheads="1"/>
          </p:cNvPicPr>
          <p:nvPr/>
        </p:nvPicPr>
        <p:blipFill>
          <a:blip r:embed="rId5" cstate="print"/>
          <a:srcRect/>
          <a:stretch>
            <a:fillRect/>
          </a:stretch>
        </p:blipFill>
        <p:spPr bwMode="auto">
          <a:xfrm>
            <a:off x="3629906" y="3810001"/>
            <a:ext cx="2209800" cy="2212975"/>
          </a:xfrm>
          <a:prstGeom prst="rect">
            <a:avLst/>
          </a:prstGeom>
          <a:noFill/>
        </p:spPr>
      </p:pic>
      <p:pic>
        <p:nvPicPr>
          <p:cNvPr id="7" name="Picture 9" descr="MM-XTX-028-01405"/>
          <p:cNvPicPr>
            <a:picLocks noChangeAspect="1" noChangeArrowheads="1"/>
          </p:cNvPicPr>
          <p:nvPr/>
        </p:nvPicPr>
        <p:blipFill>
          <a:blip r:embed="rId6" cstate="print"/>
          <a:srcRect/>
          <a:stretch>
            <a:fillRect/>
          </a:stretch>
        </p:blipFill>
        <p:spPr bwMode="auto">
          <a:xfrm>
            <a:off x="6400800" y="4152900"/>
            <a:ext cx="2209800" cy="1527175"/>
          </a:xfrm>
          <a:prstGeom prst="rect">
            <a:avLst/>
          </a:prstGeom>
          <a:noFill/>
        </p:spPr>
      </p:pic>
      <p:pic>
        <p:nvPicPr>
          <p:cNvPr id="8" name="Picture 6" descr="MM-BOG-028-00020"/>
          <p:cNvPicPr>
            <a:picLocks noGrp="1" noChangeAspect="1" noChangeArrowheads="1"/>
          </p:cNvPicPr>
          <p:nvPr>
            <p:ph idx="1"/>
          </p:nvPr>
        </p:nvPicPr>
        <p:blipFill>
          <a:blip r:embed="rId7" cstate="print"/>
          <a:srcRect/>
          <a:stretch>
            <a:fillRect/>
          </a:stretch>
        </p:blipFill>
        <p:spPr bwMode="auto">
          <a:xfrm>
            <a:off x="4925306" y="1554367"/>
            <a:ext cx="1828800" cy="1828800"/>
          </a:xfrm>
          <a:prstGeom prst="rect">
            <a:avLst/>
          </a:prstGeom>
          <a:noFill/>
        </p:spPr>
      </p:pic>
    </p:spTree>
    <p:extLst>
      <p:ext uri="{BB962C8B-B14F-4D97-AF65-F5344CB8AC3E}">
        <p14:creationId xmlns:p14="http://schemas.microsoft.com/office/powerpoint/2010/main" val="1810318508"/>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Prevent damage to your batteries by:</a:t>
            </a:r>
          </a:p>
          <a:p>
            <a:endParaRPr lang="en-US" dirty="0" smtClean="0"/>
          </a:p>
          <a:p>
            <a:pPr lvl="1"/>
            <a:r>
              <a:rPr lang="en-US" dirty="0" smtClean="0"/>
              <a:t>Regular Equalization Charges</a:t>
            </a:r>
          </a:p>
          <a:p>
            <a:pPr lvl="1"/>
            <a:endParaRPr lang="en-US" dirty="0" smtClean="0"/>
          </a:p>
          <a:p>
            <a:pPr lvl="1"/>
            <a:r>
              <a:rPr lang="en-US" dirty="0" smtClean="0"/>
              <a:t>Keeping electrolyte levels correct</a:t>
            </a:r>
          </a:p>
          <a:p>
            <a:pPr lvl="1"/>
            <a:endParaRPr lang="en-US" dirty="0" smtClean="0"/>
          </a:p>
          <a:p>
            <a:pPr lvl="1"/>
            <a:r>
              <a:rPr lang="en-US" dirty="0" smtClean="0"/>
              <a:t>Keep your batteries warm</a:t>
            </a:r>
          </a:p>
          <a:p>
            <a:pPr lvl="1"/>
            <a:endParaRPr lang="en-US" dirty="0" smtClean="0"/>
          </a:p>
          <a:p>
            <a:pPr lvl="1"/>
            <a:r>
              <a:rPr lang="en-US" dirty="0" smtClean="0"/>
              <a:t>Keep your batteries charged.</a:t>
            </a:r>
            <a:endParaRPr lang="en-US" dirty="0"/>
          </a:p>
        </p:txBody>
      </p:sp>
      <p:sp>
        <p:nvSpPr>
          <p:cNvPr id="3" name="Title 2"/>
          <p:cNvSpPr>
            <a:spLocks noGrp="1"/>
          </p:cNvSpPr>
          <p:nvPr>
            <p:ph type="title"/>
          </p:nvPr>
        </p:nvSpPr>
        <p:spPr/>
        <p:txBody>
          <a:bodyPr>
            <a:normAutofit/>
          </a:bodyPr>
          <a:lstStyle/>
          <a:p>
            <a:r>
              <a:rPr lang="en-US" b="1" dirty="0" smtClean="0"/>
              <a:t>Preventative Battery Maintenance</a:t>
            </a:r>
            <a:endParaRPr lang="en-US" b="1" dirty="0"/>
          </a:p>
        </p:txBody>
      </p:sp>
    </p:spTree>
    <p:extLst>
      <p:ext uri="{BB962C8B-B14F-4D97-AF65-F5344CB8AC3E}">
        <p14:creationId xmlns:p14="http://schemas.microsoft.com/office/powerpoint/2010/main" val="1808705512"/>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Over several cycles of the batteries charging/discharging, the separate cells that make up the nominal battery voltage will not all be equal to 2 VDC (nominal). If the difference in voltage from cell to cell is greater than 0.05 VDC, an equalization charge is needed.</a:t>
            </a:r>
          </a:p>
          <a:p>
            <a:pPr>
              <a:buNone/>
            </a:pPr>
            <a:endParaRPr lang="en-US" dirty="0"/>
          </a:p>
        </p:txBody>
      </p:sp>
      <p:sp>
        <p:nvSpPr>
          <p:cNvPr id="3" name="Title 2"/>
          <p:cNvSpPr>
            <a:spLocks noGrp="1"/>
          </p:cNvSpPr>
          <p:nvPr>
            <p:ph type="title"/>
          </p:nvPr>
        </p:nvSpPr>
        <p:spPr/>
        <p:txBody>
          <a:bodyPr/>
          <a:lstStyle/>
          <a:p>
            <a:r>
              <a:rPr lang="en-US" b="1" dirty="0" smtClean="0"/>
              <a:t>Equalization Charge</a:t>
            </a:r>
            <a:endParaRPr lang="en-US" b="1" dirty="0"/>
          </a:p>
        </p:txBody>
      </p:sp>
    </p:spTree>
    <p:extLst>
      <p:ext uri="{BB962C8B-B14F-4D97-AF65-F5344CB8AC3E}">
        <p14:creationId xmlns:p14="http://schemas.microsoft.com/office/powerpoint/2010/main" val="364047183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A controlled “overcharge” of a currently full battery bank. </a:t>
            </a:r>
          </a:p>
          <a:p>
            <a:endParaRPr lang="en-US" dirty="0" smtClean="0"/>
          </a:p>
          <a:p>
            <a:r>
              <a:rPr lang="en-US" dirty="0" smtClean="0"/>
              <a:t>Often performed at the C/20 rate for a period of several hours (possibly 6 – 7 hours) </a:t>
            </a:r>
          </a:p>
          <a:p>
            <a:pPr lvl="1"/>
            <a:r>
              <a:rPr lang="en-US" dirty="0" smtClean="0"/>
              <a:t>Many solar, wind, and hydro charge controllers can perform equalization charges manually or programmed to do so every 1 – 3 months. </a:t>
            </a:r>
          </a:p>
          <a:p>
            <a:pPr lvl="1"/>
            <a:r>
              <a:rPr lang="en-US" dirty="0" smtClean="0"/>
              <a:t>Sometimes a generator is needed for off-grid systems to provide consistent energy during this time. </a:t>
            </a:r>
          </a:p>
          <a:p>
            <a:pPr lvl="1"/>
            <a:r>
              <a:rPr lang="en-US" dirty="0" smtClean="0"/>
              <a:t>Often needed 4 – 12 times a year depending on battery charge/discharge cycles.  </a:t>
            </a:r>
          </a:p>
          <a:p>
            <a:endParaRPr lang="en-US" dirty="0"/>
          </a:p>
        </p:txBody>
      </p:sp>
      <p:sp>
        <p:nvSpPr>
          <p:cNvPr id="3" name="Title 2"/>
          <p:cNvSpPr>
            <a:spLocks noGrp="1"/>
          </p:cNvSpPr>
          <p:nvPr>
            <p:ph type="title"/>
          </p:nvPr>
        </p:nvSpPr>
        <p:spPr/>
        <p:txBody>
          <a:bodyPr/>
          <a:lstStyle/>
          <a:p>
            <a:r>
              <a:rPr lang="en-US" b="1" dirty="0" smtClean="0"/>
              <a:t>What is an equalization charge?</a:t>
            </a:r>
            <a:endParaRPr lang="en-US" b="1" dirty="0"/>
          </a:p>
        </p:txBody>
      </p:sp>
    </p:spTree>
    <p:extLst>
      <p:ext uri="{BB962C8B-B14F-4D97-AF65-F5344CB8AC3E}">
        <p14:creationId xmlns:p14="http://schemas.microsoft.com/office/powerpoint/2010/main" val="3626282537"/>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cstate="print"/>
          <a:srcRect/>
          <a:stretch>
            <a:fillRect/>
          </a:stretch>
        </p:blipFill>
        <p:spPr bwMode="auto">
          <a:xfrm>
            <a:off x="3260725" y="533400"/>
            <a:ext cx="5595938" cy="5715000"/>
          </a:xfrm>
          <a:prstGeom prst="rect">
            <a:avLst/>
          </a:prstGeom>
          <a:noFill/>
        </p:spPr>
      </p:pic>
    </p:spTree>
    <p:extLst>
      <p:ext uri="{BB962C8B-B14F-4D97-AF65-F5344CB8AC3E}">
        <p14:creationId xmlns:p14="http://schemas.microsoft.com/office/powerpoint/2010/main" val="1963921768"/>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nSpc>
                <a:spcPct val="80000"/>
              </a:lnSpc>
            </a:pPr>
            <a:r>
              <a:rPr lang="en-US" sz="2400" dirty="0"/>
              <a:t>Charge at 2.6 to 2.7 - volts per cell (equalization charge)</a:t>
            </a:r>
          </a:p>
          <a:p>
            <a:pPr>
              <a:lnSpc>
                <a:spcPct val="80000"/>
              </a:lnSpc>
              <a:buNone/>
            </a:pPr>
            <a:endParaRPr lang="en-US" sz="2400" dirty="0"/>
          </a:p>
          <a:p>
            <a:pPr>
              <a:lnSpc>
                <a:spcPct val="80000"/>
              </a:lnSpc>
            </a:pPr>
            <a:r>
              <a:rPr lang="en-US" sz="2400" dirty="0"/>
              <a:t>Low current rate (approximately 5 Amps for small batteries and 10-Amps for larger ones) until the specific gravity of the electrolyte starts to rise. </a:t>
            </a:r>
          </a:p>
          <a:p>
            <a:pPr>
              <a:lnSpc>
                <a:spcPct val="80000"/>
              </a:lnSpc>
              <a:buNone/>
            </a:pPr>
            <a:endParaRPr lang="en-US" sz="2400" dirty="0"/>
          </a:p>
          <a:p>
            <a:pPr>
              <a:lnSpc>
                <a:spcPct val="80000"/>
              </a:lnSpc>
            </a:pPr>
            <a:r>
              <a:rPr lang="en-US" sz="2400" dirty="0"/>
              <a:t>Be careful not to let the internal temperature of the battery rise above 125° F. If it does, turn the charger off and let the battery cool. </a:t>
            </a:r>
          </a:p>
          <a:p>
            <a:pPr>
              <a:lnSpc>
                <a:spcPct val="80000"/>
              </a:lnSpc>
              <a:buNone/>
            </a:pPr>
            <a:endParaRPr lang="en-US" sz="2400" dirty="0"/>
          </a:p>
          <a:p>
            <a:pPr>
              <a:lnSpc>
                <a:spcPct val="80000"/>
              </a:lnSpc>
            </a:pPr>
            <a:r>
              <a:rPr lang="en-US" sz="2400" dirty="0"/>
              <a:t>Continue charging until each cell in the battery is brought up to full charge (nominal 1.265 specific gravity or higher).</a:t>
            </a:r>
          </a:p>
          <a:p>
            <a:endParaRPr lang="en-US" dirty="0"/>
          </a:p>
        </p:txBody>
      </p:sp>
      <p:sp>
        <p:nvSpPr>
          <p:cNvPr id="3" name="Title 2"/>
          <p:cNvSpPr>
            <a:spLocks noGrp="1"/>
          </p:cNvSpPr>
          <p:nvPr>
            <p:ph type="title"/>
          </p:nvPr>
        </p:nvSpPr>
        <p:spPr/>
        <p:txBody>
          <a:bodyPr/>
          <a:lstStyle/>
          <a:p>
            <a:r>
              <a:rPr lang="en-US" b="1" dirty="0" smtClean="0"/>
              <a:t>Removing Sulfation</a:t>
            </a:r>
            <a:endParaRPr lang="en-US" b="1" dirty="0"/>
          </a:p>
        </p:txBody>
      </p:sp>
    </p:spTree>
    <p:extLst>
      <p:ext uri="{BB962C8B-B14F-4D97-AF65-F5344CB8AC3E}">
        <p14:creationId xmlns:p14="http://schemas.microsoft.com/office/powerpoint/2010/main" val="689011635"/>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cstate="print"/>
          <a:srcRect/>
          <a:stretch>
            <a:fillRect/>
          </a:stretch>
        </p:blipFill>
        <p:spPr bwMode="auto">
          <a:xfrm>
            <a:off x="2514600" y="4011"/>
            <a:ext cx="7391400" cy="6024562"/>
          </a:xfrm>
          <a:prstGeom prst="rect">
            <a:avLst/>
          </a:prstGeom>
          <a:noFill/>
          <a:ln w="9525">
            <a:noFill/>
            <a:miter lim="800000"/>
            <a:headEnd/>
            <a:tailEnd/>
          </a:ln>
          <a:effectLst/>
        </p:spPr>
      </p:pic>
    </p:spTree>
    <p:extLst>
      <p:ext uri="{BB962C8B-B14F-4D97-AF65-F5344CB8AC3E}">
        <p14:creationId xmlns:p14="http://schemas.microsoft.com/office/powerpoint/2010/main" val="29970741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582827" y="109752"/>
            <a:ext cx="10515600" cy="1325563"/>
          </a:xfrm>
        </p:spPr>
        <p:txBody>
          <a:bodyPr>
            <a:normAutofit/>
          </a:bodyPr>
          <a:lstStyle/>
          <a:p>
            <a:pPr algn="ctr" eaLnBrk="1" hangingPunct="1"/>
            <a:r>
              <a:rPr lang="en-US" b="1" dirty="0" smtClean="0"/>
              <a:t>Hydro Potential in Western NC</a:t>
            </a:r>
          </a:p>
        </p:txBody>
      </p:sp>
      <p:sp>
        <p:nvSpPr>
          <p:cNvPr id="13315" name="Rectangle 3"/>
          <p:cNvSpPr>
            <a:spLocks noGrp="1" noChangeArrowheads="1"/>
          </p:cNvSpPr>
          <p:nvPr>
            <p:ph idx="1"/>
          </p:nvPr>
        </p:nvSpPr>
        <p:spPr>
          <a:xfrm>
            <a:off x="1981200" y="1295401"/>
            <a:ext cx="8229600" cy="4525963"/>
          </a:xfrm>
        </p:spPr>
        <p:txBody>
          <a:bodyPr>
            <a:normAutofit/>
          </a:bodyPr>
          <a:lstStyle/>
          <a:p>
            <a:pPr eaLnBrk="1" hangingPunct="1">
              <a:lnSpc>
                <a:spcPct val="90000"/>
              </a:lnSpc>
            </a:pPr>
            <a:r>
              <a:rPr lang="en-US" sz="2400" dirty="0"/>
              <a:t>1592 potential sites with 5 – 200 KW potential in 24 western counties</a:t>
            </a:r>
          </a:p>
          <a:p>
            <a:pPr eaLnBrk="1" hangingPunct="1">
              <a:lnSpc>
                <a:spcPct val="90000"/>
              </a:lnSpc>
            </a:pPr>
            <a:r>
              <a:rPr lang="en-US" sz="2400" dirty="0"/>
              <a:t>Many more with less than 5 KW</a:t>
            </a:r>
          </a:p>
          <a:p>
            <a:pPr lvl="1" eaLnBrk="1" hangingPunct="1">
              <a:lnSpc>
                <a:spcPct val="90000"/>
              </a:lnSpc>
            </a:pPr>
            <a:r>
              <a:rPr lang="en-US" dirty="0"/>
              <a:t>1KW site would be adequate to power a  conventional home</a:t>
            </a:r>
          </a:p>
          <a:p>
            <a:pPr eaLnBrk="1" hangingPunct="1">
              <a:lnSpc>
                <a:spcPct val="90000"/>
              </a:lnSpc>
            </a:pPr>
            <a:r>
              <a:rPr lang="en-US" sz="2400" dirty="0"/>
              <a:t>28 MW total output capacity</a:t>
            </a:r>
          </a:p>
          <a:p>
            <a:pPr eaLnBrk="1" hangingPunct="1">
              <a:lnSpc>
                <a:spcPct val="90000"/>
              </a:lnSpc>
            </a:pPr>
            <a:r>
              <a:rPr lang="en-US" sz="2400" dirty="0"/>
              <a:t>308 million kWh annual output (30,000 houses)</a:t>
            </a:r>
          </a:p>
        </p:txBody>
      </p:sp>
      <p:pic>
        <p:nvPicPr>
          <p:cNvPr id="7170" name="Picture 2"/>
          <p:cNvPicPr>
            <a:picLocks noChangeAspect="1" noChangeArrowheads="1"/>
          </p:cNvPicPr>
          <p:nvPr/>
        </p:nvPicPr>
        <p:blipFill>
          <a:blip r:embed="rId3" cstate="print"/>
          <a:srcRect/>
          <a:stretch>
            <a:fillRect/>
          </a:stretch>
        </p:blipFill>
        <p:spPr bwMode="auto">
          <a:xfrm>
            <a:off x="3871783" y="4356767"/>
            <a:ext cx="3936657" cy="2342311"/>
          </a:xfrm>
          <a:prstGeom prst="rect">
            <a:avLst/>
          </a:prstGeom>
          <a:noFill/>
          <a:ln w="9525">
            <a:noFill/>
            <a:miter lim="800000"/>
            <a:headEnd/>
            <a:tailEnd/>
          </a:ln>
        </p:spPr>
      </p:pic>
    </p:spTree>
    <p:extLst>
      <p:ext uri="{BB962C8B-B14F-4D97-AF65-F5344CB8AC3E}">
        <p14:creationId xmlns:p14="http://schemas.microsoft.com/office/powerpoint/2010/main" val="4000900604"/>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Hydro Caps</a:t>
            </a:r>
            <a:endParaRPr lang="en-US" b="1" dirty="0"/>
          </a:p>
        </p:txBody>
      </p:sp>
      <p:pic>
        <p:nvPicPr>
          <p:cNvPr id="4" name="Picture 4"/>
          <p:cNvPicPr>
            <a:picLocks noChangeAspect="1" noChangeArrowheads="1"/>
          </p:cNvPicPr>
          <p:nvPr/>
        </p:nvPicPr>
        <p:blipFill>
          <a:blip r:embed="rId3" cstate="print"/>
          <a:srcRect/>
          <a:stretch>
            <a:fillRect/>
          </a:stretch>
        </p:blipFill>
        <p:spPr bwMode="auto">
          <a:xfrm>
            <a:off x="3886200" y="1676400"/>
            <a:ext cx="4356100" cy="4419600"/>
          </a:xfrm>
          <a:prstGeom prst="rect">
            <a:avLst/>
          </a:prstGeom>
          <a:noFill/>
        </p:spPr>
      </p:pic>
    </p:spTree>
    <p:extLst>
      <p:ext uri="{BB962C8B-B14F-4D97-AF65-F5344CB8AC3E}">
        <p14:creationId xmlns:p14="http://schemas.microsoft.com/office/powerpoint/2010/main" val="2197400097"/>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Water Miser Caps</a:t>
            </a:r>
            <a:endParaRPr lang="en-US" b="1" dirty="0"/>
          </a:p>
        </p:txBody>
      </p:sp>
      <p:pic>
        <p:nvPicPr>
          <p:cNvPr id="4" name="Picture 4"/>
          <p:cNvPicPr>
            <a:picLocks noChangeAspect="1" noChangeArrowheads="1"/>
          </p:cNvPicPr>
          <p:nvPr/>
        </p:nvPicPr>
        <p:blipFill>
          <a:blip r:embed="rId3" cstate="print"/>
          <a:srcRect/>
          <a:stretch>
            <a:fillRect/>
          </a:stretch>
        </p:blipFill>
        <p:spPr>
          <a:xfrm>
            <a:off x="1828800" y="1981201"/>
            <a:ext cx="8458200" cy="2538413"/>
          </a:xfrm>
          <a:prstGeom prst="rect">
            <a:avLst/>
          </a:prstGeom>
          <a:noFill/>
          <a:ln/>
        </p:spPr>
      </p:pic>
    </p:spTree>
    <p:extLst>
      <p:ext uri="{BB962C8B-B14F-4D97-AF65-F5344CB8AC3E}">
        <p14:creationId xmlns:p14="http://schemas.microsoft.com/office/powerpoint/2010/main" val="793633059"/>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pPr>
              <a:lnSpc>
                <a:spcPct val="110000"/>
              </a:lnSpc>
            </a:pPr>
            <a:r>
              <a:rPr lang="en-US" sz="2400" dirty="0"/>
              <a:t>Cleaned using a baking soda and water mix; a couple of table spoons to a pint of water. </a:t>
            </a:r>
            <a:r>
              <a:rPr lang="en-US" sz="2400" b="1" dirty="0"/>
              <a:t>NEVER CLEAN WITH CAPS OFF.</a:t>
            </a:r>
          </a:p>
          <a:p>
            <a:pPr lvl="1">
              <a:lnSpc>
                <a:spcPct val="110000"/>
              </a:lnSpc>
            </a:pPr>
            <a:r>
              <a:rPr lang="en-US" sz="2000" b="1" dirty="0"/>
              <a:t>Be very carful to not allow ANY of this solution into the battery cells!!!</a:t>
            </a:r>
          </a:p>
          <a:p>
            <a:pPr>
              <a:lnSpc>
                <a:spcPct val="110000"/>
              </a:lnSpc>
              <a:buNone/>
            </a:pPr>
            <a:endParaRPr lang="en-US" sz="2400" dirty="0"/>
          </a:p>
          <a:p>
            <a:pPr>
              <a:lnSpc>
                <a:spcPct val="110000"/>
              </a:lnSpc>
            </a:pPr>
            <a:r>
              <a:rPr lang="en-US" sz="2400" dirty="0"/>
              <a:t>Cable connection needs to be clean and tightened.</a:t>
            </a:r>
          </a:p>
          <a:p>
            <a:pPr>
              <a:lnSpc>
                <a:spcPct val="110000"/>
              </a:lnSpc>
              <a:buNone/>
            </a:pPr>
            <a:r>
              <a:rPr lang="en-US" sz="2400" dirty="0"/>
              <a:t> </a:t>
            </a:r>
          </a:p>
          <a:p>
            <a:pPr>
              <a:lnSpc>
                <a:spcPct val="110000"/>
              </a:lnSpc>
            </a:pPr>
            <a:r>
              <a:rPr lang="en-US" sz="2400" dirty="0"/>
              <a:t>Check fluid level. Use Distilled water. Only fill a charged battery, never a fully discharged battery.</a:t>
            </a:r>
          </a:p>
          <a:p>
            <a:pPr>
              <a:lnSpc>
                <a:spcPct val="110000"/>
              </a:lnSpc>
              <a:buNone/>
            </a:pPr>
            <a:endParaRPr lang="en-US" sz="2400" dirty="0"/>
          </a:p>
          <a:p>
            <a:pPr>
              <a:lnSpc>
                <a:spcPct val="110000"/>
              </a:lnSpc>
            </a:pPr>
            <a:r>
              <a:rPr lang="en-US" sz="2400" dirty="0"/>
              <a:t>To </a:t>
            </a:r>
            <a:r>
              <a:rPr lang="en-US" sz="2400" b="1" dirty="0"/>
              <a:t>prevent corrosion</a:t>
            </a:r>
            <a:r>
              <a:rPr lang="en-US" sz="2400" dirty="0"/>
              <a:t> of cables on top post batteries use a small bead of silicon sealer at the base of the post and place a felt battery washer over it. Coat the washer with high temperature grease or petroleum jelly (Vaseline), then place cable on the post and tighten. Coat the exposed cable end with the grease. </a:t>
            </a:r>
          </a:p>
          <a:p>
            <a:endParaRPr lang="en-US" dirty="0"/>
          </a:p>
        </p:txBody>
      </p:sp>
      <p:sp>
        <p:nvSpPr>
          <p:cNvPr id="3" name="Title 2"/>
          <p:cNvSpPr>
            <a:spLocks noGrp="1"/>
          </p:cNvSpPr>
          <p:nvPr>
            <p:ph type="title"/>
          </p:nvPr>
        </p:nvSpPr>
        <p:spPr/>
        <p:txBody>
          <a:bodyPr/>
          <a:lstStyle/>
          <a:p>
            <a:r>
              <a:rPr lang="en-US" b="1" dirty="0" smtClean="0"/>
              <a:t>Battery Maintenance</a:t>
            </a:r>
            <a:endParaRPr lang="en-US" b="1" dirty="0"/>
          </a:p>
        </p:txBody>
      </p:sp>
    </p:spTree>
    <p:extLst>
      <p:ext uri="{BB962C8B-B14F-4D97-AF65-F5344CB8AC3E}">
        <p14:creationId xmlns:p14="http://schemas.microsoft.com/office/powerpoint/2010/main" val="480367945"/>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Needed Information:</a:t>
            </a:r>
          </a:p>
          <a:p>
            <a:endParaRPr lang="en-US" dirty="0" smtClean="0"/>
          </a:p>
          <a:p>
            <a:pPr lvl="1"/>
            <a:r>
              <a:rPr lang="en-US" dirty="0" smtClean="0"/>
              <a:t>Total amp-hours needed by the load per day.</a:t>
            </a:r>
          </a:p>
          <a:p>
            <a:pPr lvl="1"/>
            <a:r>
              <a:rPr lang="en-US" dirty="0" smtClean="0"/>
              <a:t>Total surge capacity (in amps) that will be required of the system</a:t>
            </a:r>
          </a:p>
          <a:p>
            <a:pPr lvl="1"/>
            <a:r>
              <a:rPr lang="en-US" dirty="0" smtClean="0"/>
              <a:t>System voltage</a:t>
            </a:r>
          </a:p>
          <a:p>
            <a:pPr lvl="1"/>
            <a:r>
              <a:rPr lang="en-US" dirty="0" smtClean="0"/>
              <a:t>Battery temperatures</a:t>
            </a:r>
          </a:p>
          <a:p>
            <a:pPr lvl="1"/>
            <a:r>
              <a:rPr lang="en-US" dirty="0" smtClean="0"/>
              <a:t>Total number of storage days</a:t>
            </a:r>
          </a:p>
          <a:p>
            <a:pPr lvl="1"/>
            <a:r>
              <a:rPr lang="en-US" dirty="0" smtClean="0"/>
              <a:t>Lowest battery SOC desired</a:t>
            </a:r>
            <a:endParaRPr lang="en-US" dirty="0"/>
          </a:p>
        </p:txBody>
      </p:sp>
      <p:sp>
        <p:nvSpPr>
          <p:cNvPr id="3" name="Title 2"/>
          <p:cNvSpPr>
            <a:spLocks noGrp="1"/>
          </p:cNvSpPr>
          <p:nvPr>
            <p:ph type="title"/>
          </p:nvPr>
        </p:nvSpPr>
        <p:spPr/>
        <p:txBody>
          <a:bodyPr/>
          <a:lstStyle/>
          <a:p>
            <a:r>
              <a:rPr lang="en-US" b="1" dirty="0" smtClean="0"/>
              <a:t>Battery Bank Sizing</a:t>
            </a:r>
            <a:endParaRPr lang="en-US" b="1" dirty="0"/>
          </a:p>
        </p:txBody>
      </p:sp>
    </p:spTree>
    <p:extLst>
      <p:ext uri="{BB962C8B-B14F-4D97-AF65-F5344CB8AC3E}">
        <p14:creationId xmlns:p14="http://schemas.microsoft.com/office/powerpoint/2010/main" val="2574937872"/>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481328"/>
            <a:ext cx="8229600" cy="5071872"/>
          </a:xfrm>
        </p:spPr>
        <p:txBody>
          <a:bodyPr>
            <a:normAutofit lnSpcReduction="10000"/>
          </a:bodyPr>
          <a:lstStyle/>
          <a:p>
            <a:r>
              <a:rPr lang="en-US" dirty="0" smtClean="0"/>
              <a:t>Determine the total amp-hours that needs to be supplied to the load per day.</a:t>
            </a:r>
          </a:p>
          <a:p>
            <a:endParaRPr lang="en-US" dirty="0" smtClean="0"/>
          </a:p>
          <a:p>
            <a:pPr lvl="1"/>
            <a:r>
              <a:rPr lang="en-US" dirty="0" smtClean="0"/>
              <a:t>For example: Lets assume a  home uses a conservative 6,000 kWh/year and a potential for 700 watts of 48 volt hydro output. </a:t>
            </a:r>
          </a:p>
          <a:p>
            <a:pPr lvl="2"/>
            <a:r>
              <a:rPr lang="en-US" dirty="0" smtClean="0"/>
              <a:t>How many amp-hours per day does the house use?</a:t>
            </a:r>
          </a:p>
          <a:p>
            <a:pPr lvl="2"/>
            <a:r>
              <a:rPr lang="en-US" dirty="0" smtClean="0"/>
              <a:t>Answer:  6,000 kWh X 1000 watts in 1 kW = </a:t>
            </a:r>
          </a:p>
          <a:p>
            <a:pPr lvl="7"/>
            <a:r>
              <a:rPr lang="en-US" sz="2000" dirty="0"/>
              <a:t>6,000,000 watt-hours per year =</a:t>
            </a:r>
          </a:p>
          <a:p>
            <a:pPr lvl="7"/>
            <a:r>
              <a:rPr lang="en-US" sz="2000" dirty="0"/>
              <a:t>6,000,000 / 365 days per year =</a:t>
            </a:r>
          </a:p>
          <a:p>
            <a:pPr lvl="7"/>
            <a:r>
              <a:rPr lang="en-US" sz="2000" dirty="0"/>
              <a:t>16,438 watt-hours per day = </a:t>
            </a:r>
          </a:p>
          <a:p>
            <a:pPr lvl="7"/>
            <a:r>
              <a:rPr lang="en-US" sz="2000" dirty="0"/>
              <a:t>16,438 watt-hours / system voltage (48vdc)  = </a:t>
            </a:r>
          </a:p>
          <a:p>
            <a:pPr lvl="7"/>
            <a:r>
              <a:rPr lang="en-US" sz="2400" b="1" dirty="0"/>
              <a:t>343 amp-hours per day (estimated)</a:t>
            </a:r>
          </a:p>
          <a:p>
            <a:pPr lvl="7"/>
            <a:endParaRPr lang="en-US" sz="2000" dirty="0"/>
          </a:p>
        </p:txBody>
      </p:sp>
      <p:sp>
        <p:nvSpPr>
          <p:cNvPr id="3" name="Title 2"/>
          <p:cNvSpPr>
            <a:spLocks noGrp="1"/>
          </p:cNvSpPr>
          <p:nvPr>
            <p:ph type="title"/>
          </p:nvPr>
        </p:nvSpPr>
        <p:spPr/>
        <p:txBody>
          <a:bodyPr/>
          <a:lstStyle/>
          <a:p>
            <a:r>
              <a:rPr lang="en-US" b="1" dirty="0" smtClean="0"/>
              <a:t>Step 1: Amp-hours </a:t>
            </a:r>
            <a:endParaRPr lang="en-US" b="1" dirty="0"/>
          </a:p>
        </p:txBody>
      </p:sp>
    </p:spTree>
    <p:extLst>
      <p:ext uri="{BB962C8B-B14F-4D97-AF65-F5344CB8AC3E}">
        <p14:creationId xmlns:p14="http://schemas.microsoft.com/office/powerpoint/2010/main" val="146285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Since we are storing energy in DC batteries that will be used for AC loads, an inverter(s) will be used. Inverters lose energy in the inversion process.</a:t>
            </a:r>
          </a:p>
          <a:p>
            <a:r>
              <a:rPr lang="en-US" dirty="0" smtClean="0"/>
              <a:t>Account for this by dividing your daily amp-hour use by 0.90 (90% inverter efficiency).</a:t>
            </a:r>
          </a:p>
          <a:p>
            <a:pPr lvl="1"/>
            <a:r>
              <a:rPr lang="en-US" sz="1600" b="1" dirty="0">
                <a:solidFill>
                  <a:srgbClr val="FF0000"/>
                </a:solidFill>
              </a:rPr>
              <a:t>NOTE: Check the efficiency of your specific inverter</a:t>
            </a:r>
          </a:p>
          <a:p>
            <a:r>
              <a:rPr lang="en-US" dirty="0" smtClean="0"/>
              <a:t>343 amp-hours / 0.90 = </a:t>
            </a:r>
          </a:p>
          <a:p>
            <a:r>
              <a:rPr lang="en-US" dirty="0" smtClean="0"/>
              <a:t>381.11 </a:t>
            </a:r>
            <a:r>
              <a:rPr lang="en-US" b="1" dirty="0" smtClean="0"/>
              <a:t>(</a:t>
            </a:r>
            <a:r>
              <a:rPr lang="en-US" dirty="0" smtClean="0"/>
              <a:t>rounded to </a:t>
            </a:r>
            <a:r>
              <a:rPr lang="en-US" b="1" dirty="0" smtClean="0"/>
              <a:t>380 amp-hours per day</a:t>
            </a:r>
            <a:r>
              <a:rPr lang="en-US" dirty="0" smtClean="0"/>
              <a:t>)</a:t>
            </a:r>
          </a:p>
        </p:txBody>
      </p:sp>
      <p:sp>
        <p:nvSpPr>
          <p:cNvPr id="3" name="Title 2"/>
          <p:cNvSpPr>
            <a:spLocks noGrp="1"/>
          </p:cNvSpPr>
          <p:nvPr>
            <p:ph type="title"/>
          </p:nvPr>
        </p:nvSpPr>
        <p:spPr>
          <a:xfrm>
            <a:off x="1981200" y="304800"/>
            <a:ext cx="8229600" cy="1143000"/>
          </a:xfrm>
        </p:spPr>
        <p:txBody>
          <a:bodyPr>
            <a:normAutofit/>
          </a:bodyPr>
          <a:lstStyle/>
          <a:p>
            <a:r>
              <a:rPr lang="en-US" b="1" dirty="0" smtClean="0"/>
              <a:t>Step 2: Account for inverter losses?</a:t>
            </a:r>
            <a:endParaRPr lang="en-US" b="1" dirty="0"/>
          </a:p>
        </p:txBody>
      </p:sp>
    </p:spTree>
    <p:extLst>
      <p:ext uri="{BB962C8B-B14F-4D97-AF65-F5344CB8AC3E}">
        <p14:creationId xmlns:p14="http://schemas.microsoft.com/office/powerpoint/2010/main" val="2932423553"/>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smtClean="0"/>
              <a:t>Next, multiply the amp-hours needed per day by the number of days you wish to go without your RE resource.</a:t>
            </a:r>
          </a:p>
          <a:p>
            <a:r>
              <a:rPr lang="en-US" dirty="0" smtClean="0">
                <a:solidFill>
                  <a:srgbClr val="FF0000"/>
                </a:solidFill>
              </a:rPr>
              <a:t>Hint: for hydro alone, it is easy. Assume 1 day since this resource is continuous. for wind, it is difficult – when will the wind blow? </a:t>
            </a:r>
          </a:p>
          <a:p>
            <a:pPr lvl="8"/>
            <a:r>
              <a:rPr lang="en-US" sz="2200" dirty="0">
                <a:solidFill>
                  <a:srgbClr val="00B0F0"/>
                </a:solidFill>
              </a:rPr>
              <a:t>Great questions! </a:t>
            </a:r>
          </a:p>
          <a:p>
            <a:r>
              <a:rPr lang="en-US" dirty="0" smtClean="0"/>
              <a:t>For solar – think 3-5 days.</a:t>
            </a:r>
          </a:p>
          <a:p>
            <a:r>
              <a:rPr lang="en-US" dirty="0" smtClean="0"/>
              <a:t>If your hydro resource can cover your energy use multiply your amp-hours per day by 1</a:t>
            </a:r>
          </a:p>
          <a:p>
            <a:endParaRPr lang="en-US" dirty="0" smtClean="0"/>
          </a:p>
          <a:p>
            <a:pPr lvl="1">
              <a:buNone/>
            </a:pPr>
            <a:r>
              <a:rPr lang="en-US" sz="2800" b="1" dirty="0"/>
              <a:t>	380 X 1 = 380 amp-hours per day</a:t>
            </a:r>
          </a:p>
        </p:txBody>
      </p:sp>
      <p:sp>
        <p:nvSpPr>
          <p:cNvPr id="3" name="Title 2"/>
          <p:cNvSpPr>
            <a:spLocks noGrp="1"/>
          </p:cNvSpPr>
          <p:nvPr>
            <p:ph type="title"/>
          </p:nvPr>
        </p:nvSpPr>
        <p:spPr/>
        <p:txBody>
          <a:bodyPr/>
          <a:lstStyle/>
          <a:p>
            <a:r>
              <a:rPr lang="en-US" b="1" dirty="0" smtClean="0"/>
              <a:t>Step 3: Number of storage days</a:t>
            </a:r>
            <a:endParaRPr lang="en-US" b="1" dirty="0"/>
          </a:p>
        </p:txBody>
      </p:sp>
    </p:spTree>
    <p:extLst>
      <p:ext uri="{BB962C8B-B14F-4D97-AF65-F5344CB8AC3E}">
        <p14:creationId xmlns:p14="http://schemas.microsoft.com/office/powerpoint/2010/main" val="956939580"/>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05000" y="1371601"/>
            <a:ext cx="8229600" cy="4525963"/>
          </a:xfrm>
        </p:spPr>
        <p:txBody>
          <a:bodyPr>
            <a:normAutofit/>
          </a:bodyPr>
          <a:lstStyle/>
          <a:p>
            <a:r>
              <a:rPr lang="en-US" dirty="0" smtClean="0"/>
              <a:t>Deep-cycle batteries need to maintain a reserve on their charge. 20% is the least, 50% is much better. 80% - BOOYAH!!!!</a:t>
            </a:r>
            <a:endParaRPr lang="en-US" i="1" dirty="0" smtClean="0"/>
          </a:p>
          <a:p>
            <a:pPr>
              <a:buNone/>
            </a:pPr>
            <a:endParaRPr lang="en-US" dirty="0" smtClean="0"/>
          </a:p>
          <a:p>
            <a:pPr lvl="1"/>
            <a:r>
              <a:rPr lang="en-US" dirty="0"/>
              <a:t>Lets assume 50% reserve on this system. </a:t>
            </a:r>
          </a:p>
          <a:p>
            <a:pPr lvl="1"/>
            <a:endParaRPr lang="en-US" dirty="0"/>
          </a:p>
          <a:p>
            <a:pPr lvl="1"/>
            <a:r>
              <a:rPr lang="en-US" dirty="0"/>
              <a:t>Account for the 50% reserve by dividing your amp-hours per day by 0.5</a:t>
            </a:r>
          </a:p>
          <a:p>
            <a:pPr lvl="2"/>
            <a:endParaRPr lang="en-US" sz="2400" dirty="0"/>
          </a:p>
          <a:p>
            <a:pPr marL="630936" lvl="2" indent="0">
              <a:buNone/>
            </a:pPr>
            <a:r>
              <a:rPr lang="en-US" sz="2400" dirty="0"/>
              <a:t>380 amp-hours per day  / 0.5 =  </a:t>
            </a:r>
            <a:r>
              <a:rPr lang="en-US" sz="2400" b="1" dirty="0"/>
              <a:t>760 amp-hours</a:t>
            </a:r>
          </a:p>
        </p:txBody>
      </p:sp>
      <p:sp>
        <p:nvSpPr>
          <p:cNvPr id="3" name="Title 2"/>
          <p:cNvSpPr>
            <a:spLocks noGrp="1"/>
          </p:cNvSpPr>
          <p:nvPr>
            <p:ph type="title"/>
          </p:nvPr>
        </p:nvSpPr>
        <p:spPr/>
        <p:txBody>
          <a:bodyPr/>
          <a:lstStyle/>
          <a:p>
            <a:r>
              <a:rPr lang="en-US" b="1" dirty="0" smtClean="0"/>
              <a:t>Step 4: Battery Reserve</a:t>
            </a:r>
            <a:endParaRPr lang="en-US" b="1" dirty="0"/>
          </a:p>
        </p:txBody>
      </p:sp>
    </p:spTree>
    <p:extLst>
      <p:ext uri="{BB962C8B-B14F-4D97-AF65-F5344CB8AC3E}">
        <p14:creationId xmlns:p14="http://schemas.microsoft.com/office/powerpoint/2010/main" val="1657254080"/>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4114801"/>
            <a:ext cx="8229600" cy="1892491"/>
          </a:xfrm>
        </p:spPr>
        <p:txBody>
          <a:bodyPr>
            <a:normAutofit/>
          </a:bodyPr>
          <a:lstStyle/>
          <a:p>
            <a:r>
              <a:rPr lang="en-US" dirty="0" smtClean="0"/>
              <a:t>Based on the temperatures your batteries will operate in, the capacity of your bank could be compromised. </a:t>
            </a:r>
          </a:p>
          <a:p>
            <a:r>
              <a:rPr lang="en-US" dirty="0" smtClean="0"/>
              <a:t>For lower temperatures, the bank must be sized larger to account for low efficiencies. </a:t>
            </a:r>
            <a:endParaRPr lang="en-US" dirty="0"/>
          </a:p>
        </p:txBody>
      </p:sp>
      <p:sp>
        <p:nvSpPr>
          <p:cNvPr id="3" name="Title 2"/>
          <p:cNvSpPr>
            <a:spLocks noGrp="1"/>
          </p:cNvSpPr>
          <p:nvPr>
            <p:ph type="title"/>
          </p:nvPr>
        </p:nvSpPr>
        <p:spPr/>
        <p:txBody>
          <a:bodyPr>
            <a:normAutofit/>
          </a:bodyPr>
          <a:lstStyle/>
          <a:p>
            <a:r>
              <a:rPr lang="en-US" b="1" dirty="0" smtClean="0"/>
              <a:t>Step 5: Account for temperature of battery bank:</a:t>
            </a:r>
            <a:endParaRPr lang="en-US" b="1"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2200" y="1447801"/>
            <a:ext cx="7549213" cy="246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7957971"/>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3276600"/>
            <a:ext cx="8229600" cy="3276600"/>
          </a:xfrm>
        </p:spPr>
        <p:txBody>
          <a:bodyPr>
            <a:normAutofit fontScale="92500" lnSpcReduction="10000"/>
          </a:bodyPr>
          <a:lstStyle/>
          <a:p>
            <a:r>
              <a:rPr lang="en-US" sz="2400" dirty="0"/>
              <a:t>Lets assume your batteries could experience conditions around 50 degrees. </a:t>
            </a:r>
          </a:p>
          <a:p>
            <a:r>
              <a:rPr lang="en-US" sz="2400" dirty="0"/>
              <a:t>Multiply your capacity (760 amp-hours) by the given correction factor </a:t>
            </a:r>
            <a:r>
              <a:rPr lang="en-US" sz="1700" dirty="0"/>
              <a:t>(manufacturer dependent)</a:t>
            </a:r>
          </a:p>
          <a:p>
            <a:r>
              <a:rPr lang="en-US" sz="2400" dirty="0"/>
              <a:t>760 amp-hours X 1.19 (temp. correction factor) = 			</a:t>
            </a:r>
            <a:r>
              <a:rPr lang="en-US" b="1" dirty="0"/>
              <a:t>904 amp-hours</a:t>
            </a:r>
          </a:p>
          <a:p>
            <a:endParaRPr lang="en-US" sz="1700" dirty="0"/>
          </a:p>
          <a:p>
            <a:pPr marL="109728" indent="0">
              <a:buNone/>
            </a:pPr>
            <a:r>
              <a:rPr lang="en-US" sz="1700" dirty="0"/>
              <a:t>		</a:t>
            </a:r>
            <a:r>
              <a:rPr lang="en-US" sz="1800" b="1" dirty="0"/>
              <a:t>Suggestion: </a:t>
            </a:r>
            <a:r>
              <a:rPr lang="en-US" sz="1800" dirty="0"/>
              <a:t>store your batteries in a climate controlled 		space and reduce the size of your batteries. It’s a 			balancing game of cost. </a:t>
            </a:r>
          </a:p>
          <a:p>
            <a:endParaRPr lang="en-US" sz="1700" dirty="0"/>
          </a:p>
          <a:p>
            <a:endParaRPr lang="en-US" dirty="0"/>
          </a:p>
        </p:txBody>
      </p:sp>
      <p:sp>
        <p:nvSpPr>
          <p:cNvPr id="3" name="Title 2"/>
          <p:cNvSpPr>
            <a:spLocks noGrp="1"/>
          </p:cNvSpPr>
          <p:nvPr>
            <p:ph type="title"/>
          </p:nvPr>
        </p:nvSpPr>
        <p:spPr/>
        <p:txBody>
          <a:bodyPr>
            <a:normAutofit/>
          </a:bodyPr>
          <a:lstStyle/>
          <a:p>
            <a:r>
              <a:rPr lang="en-US" b="1" dirty="0" smtClean="0"/>
              <a:t>Account for Temperature of battery bank:</a:t>
            </a:r>
            <a:endParaRPr lang="en-US" b="1"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67075" y="1404088"/>
            <a:ext cx="5162552" cy="1687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05086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Regulations</a:t>
            </a:r>
            <a:endParaRPr lang="en-US" b="1" dirty="0"/>
          </a:p>
        </p:txBody>
      </p:sp>
      <p:sp>
        <p:nvSpPr>
          <p:cNvPr id="3" name="Content Placeholder 2"/>
          <p:cNvSpPr>
            <a:spLocks noGrp="1"/>
          </p:cNvSpPr>
          <p:nvPr>
            <p:ph idx="1"/>
          </p:nvPr>
        </p:nvSpPr>
        <p:spPr/>
        <p:txBody>
          <a:bodyPr>
            <a:normAutofit/>
          </a:bodyPr>
          <a:lstStyle/>
          <a:p>
            <a:r>
              <a:rPr lang="en-US" dirty="0" smtClean="0"/>
              <a:t>The US Army Corps of Engineers has jurisdiction over virtually all waterways in the United States. </a:t>
            </a:r>
          </a:p>
          <a:p>
            <a:pPr lvl="1"/>
            <a:r>
              <a:rPr lang="en-US" dirty="0" smtClean="0"/>
              <a:t>If you plan on moving a rock in a stream you better ask first!</a:t>
            </a:r>
          </a:p>
          <a:p>
            <a:endParaRPr lang="en-US" dirty="0" smtClean="0"/>
          </a:p>
        </p:txBody>
      </p:sp>
      <p:pic>
        <p:nvPicPr>
          <p:cNvPr id="1027" name="Picture 3"/>
          <p:cNvPicPr>
            <a:picLocks noChangeAspect="1" noChangeArrowheads="1"/>
          </p:cNvPicPr>
          <p:nvPr/>
        </p:nvPicPr>
        <p:blipFill>
          <a:blip r:embed="rId3" cstate="print"/>
          <a:srcRect/>
          <a:stretch>
            <a:fillRect/>
          </a:stretch>
        </p:blipFill>
        <p:spPr bwMode="auto">
          <a:xfrm>
            <a:off x="4449119" y="3558746"/>
            <a:ext cx="3043195" cy="2945027"/>
          </a:xfrm>
          <a:prstGeom prst="rect">
            <a:avLst/>
          </a:prstGeom>
          <a:noFill/>
          <a:ln w="9525">
            <a:noFill/>
            <a:miter lim="800000"/>
            <a:headEnd/>
            <a:tailEnd/>
          </a:ln>
        </p:spPr>
      </p:pic>
    </p:spTree>
    <p:extLst>
      <p:ext uri="{BB962C8B-B14F-4D97-AF65-F5344CB8AC3E}">
        <p14:creationId xmlns:p14="http://schemas.microsoft.com/office/powerpoint/2010/main" val="3212240889"/>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Determine if any heavy surges will be needed to be supplied by this system. If so, what are they?</a:t>
            </a:r>
          </a:p>
          <a:p>
            <a:r>
              <a:rPr lang="en-US" dirty="0" smtClean="0"/>
              <a:t>Let assume that at any given time, this system will need to provide a total of 4.5kW to 120 volt loads at one time for just a few moments. What is this in DC amps?</a:t>
            </a:r>
          </a:p>
          <a:p>
            <a:pPr marL="393192" lvl="1" indent="0">
              <a:buNone/>
            </a:pPr>
            <a:r>
              <a:rPr lang="en-US" dirty="0"/>
              <a:t>4</a:t>
            </a:r>
            <a:r>
              <a:rPr lang="en-US" dirty="0" smtClean="0"/>
              <a:t>500 watts = Amps X Volts</a:t>
            </a:r>
          </a:p>
          <a:p>
            <a:pPr marL="393192" lvl="1" indent="0">
              <a:buNone/>
            </a:pPr>
            <a:r>
              <a:rPr lang="en-US" dirty="0"/>
              <a:t>4</a:t>
            </a:r>
            <a:r>
              <a:rPr lang="en-US" dirty="0" smtClean="0"/>
              <a:t>500 watts / 48 volts =</a:t>
            </a:r>
            <a:r>
              <a:rPr lang="en-US" sz="3600" b="1" dirty="0"/>
              <a:t>93.75 amps. </a:t>
            </a:r>
          </a:p>
          <a:p>
            <a:pPr marL="393192" lvl="1" indent="0">
              <a:buNone/>
            </a:pPr>
            <a:r>
              <a:rPr lang="en-US" dirty="0"/>
              <a:t>	</a:t>
            </a:r>
            <a:r>
              <a:rPr lang="en-US" dirty="0" smtClean="0"/>
              <a:t>					</a:t>
            </a:r>
            <a:endParaRPr lang="en-US" sz="2800" dirty="0"/>
          </a:p>
        </p:txBody>
      </p:sp>
      <p:sp>
        <p:nvSpPr>
          <p:cNvPr id="3" name="Title 2"/>
          <p:cNvSpPr>
            <a:spLocks noGrp="1"/>
          </p:cNvSpPr>
          <p:nvPr>
            <p:ph type="title"/>
          </p:nvPr>
        </p:nvSpPr>
        <p:spPr/>
        <p:txBody>
          <a:bodyPr/>
          <a:lstStyle/>
          <a:p>
            <a:r>
              <a:rPr lang="en-US" b="1" dirty="0" smtClean="0"/>
              <a:t>Step 6: Heavy Electrical Loads</a:t>
            </a:r>
            <a:endParaRPr lang="en-US" b="1" dirty="0"/>
          </a:p>
        </p:txBody>
      </p:sp>
    </p:spTree>
    <p:extLst>
      <p:ext uri="{BB962C8B-B14F-4D97-AF65-F5344CB8AC3E}">
        <p14:creationId xmlns:p14="http://schemas.microsoft.com/office/powerpoint/2010/main" val="973008145"/>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76400" y="1219200"/>
            <a:ext cx="8839200" cy="5105400"/>
          </a:xfrm>
        </p:spPr>
        <p:txBody>
          <a:bodyPr>
            <a:normAutofit fontScale="85000" lnSpcReduction="20000"/>
          </a:bodyPr>
          <a:lstStyle/>
          <a:p>
            <a:r>
              <a:rPr lang="en-US" b="1" u="sng" dirty="0" smtClean="0"/>
              <a:t>93.75 amps of potential DC surge. </a:t>
            </a:r>
          </a:p>
          <a:p>
            <a:endParaRPr lang="en-US" u="sng" dirty="0" smtClean="0"/>
          </a:p>
          <a:p>
            <a:r>
              <a:rPr lang="en-US" dirty="0"/>
              <a:t>C</a:t>
            </a:r>
            <a:r>
              <a:rPr lang="en-US" dirty="0" smtClean="0"/>
              <a:t>onsider that we have a total of 700 watts of continuous power provided from the hydro turbine.</a:t>
            </a:r>
          </a:p>
          <a:p>
            <a:r>
              <a:rPr lang="en-US" dirty="0" smtClean="0"/>
              <a:t> </a:t>
            </a:r>
          </a:p>
          <a:p>
            <a:pPr lvl="1"/>
            <a:r>
              <a:rPr lang="en-US" dirty="0"/>
              <a:t>How many amps is this?</a:t>
            </a:r>
          </a:p>
          <a:p>
            <a:pPr lvl="1"/>
            <a:endParaRPr lang="en-US" dirty="0"/>
          </a:p>
          <a:p>
            <a:pPr lvl="2"/>
            <a:r>
              <a:rPr lang="en-US" sz="2400" dirty="0"/>
              <a:t>Watts = amps X volts</a:t>
            </a:r>
          </a:p>
          <a:p>
            <a:pPr lvl="2"/>
            <a:r>
              <a:rPr lang="en-US" sz="2400" dirty="0"/>
              <a:t>700 watts / 48 volts = 14.5 amps</a:t>
            </a:r>
          </a:p>
          <a:p>
            <a:pPr lvl="2"/>
            <a:endParaRPr lang="en-US" sz="2400" dirty="0"/>
          </a:p>
          <a:p>
            <a:pPr lvl="2"/>
            <a:r>
              <a:rPr lang="en-US" sz="2400" dirty="0"/>
              <a:t>So how many amp must the battery supply to make up for what the hydro cant?</a:t>
            </a:r>
          </a:p>
          <a:p>
            <a:pPr lvl="2"/>
            <a:endParaRPr lang="en-US" sz="2400" dirty="0"/>
          </a:p>
          <a:p>
            <a:pPr lvl="2"/>
            <a:r>
              <a:rPr lang="en-US" sz="2400" dirty="0"/>
              <a:t>93.75 amps needed minus (-)  14.5 amps from hydro = </a:t>
            </a:r>
          </a:p>
          <a:p>
            <a:pPr lvl="2"/>
            <a:endParaRPr lang="en-US" sz="2400" dirty="0"/>
          </a:p>
          <a:p>
            <a:pPr lvl="7"/>
            <a:r>
              <a:rPr lang="en-US" sz="3300" b="1" dirty="0"/>
              <a:t>79.25</a:t>
            </a:r>
            <a:r>
              <a:rPr lang="en-US" sz="2400" b="1" dirty="0"/>
              <a:t> amps from the battery   WOW, that’s a lot. </a:t>
            </a:r>
          </a:p>
        </p:txBody>
      </p:sp>
      <p:sp>
        <p:nvSpPr>
          <p:cNvPr id="3" name="Title 2"/>
          <p:cNvSpPr>
            <a:spLocks noGrp="1"/>
          </p:cNvSpPr>
          <p:nvPr>
            <p:ph type="title"/>
          </p:nvPr>
        </p:nvSpPr>
        <p:spPr/>
        <p:txBody>
          <a:bodyPr>
            <a:normAutofit/>
          </a:bodyPr>
          <a:lstStyle/>
          <a:p>
            <a:r>
              <a:rPr lang="en-US" b="1" dirty="0" smtClean="0"/>
              <a:t>Heavy Electrical Loads Continued:</a:t>
            </a:r>
            <a:endParaRPr lang="en-US" b="1" dirty="0"/>
          </a:p>
        </p:txBody>
      </p:sp>
    </p:spTree>
    <p:extLst>
      <p:ext uri="{BB962C8B-B14F-4D97-AF65-F5344CB8AC3E}">
        <p14:creationId xmlns:p14="http://schemas.microsoft.com/office/powerpoint/2010/main" val="3353382512"/>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481328"/>
            <a:ext cx="8458200" cy="5071872"/>
          </a:xfrm>
        </p:spPr>
        <p:txBody>
          <a:bodyPr>
            <a:normAutofit fontScale="70000" lnSpcReduction="20000"/>
          </a:bodyPr>
          <a:lstStyle/>
          <a:p>
            <a:r>
              <a:rPr lang="en-US" sz="3200" b="1" dirty="0"/>
              <a:t>Can the battery safely supply 79.25 amps?</a:t>
            </a:r>
          </a:p>
          <a:p>
            <a:pPr marL="109728" indent="0">
              <a:buNone/>
            </a:pPr>
            <a:endParaRPr lang="en-US" sz="3200" dirty="0"/>
          </a:p>
          <a:p>
            <a:pPr lvl="1"/>
            <a:r>
              <a:rPr lang="en-US" sz="3200" dirty="0"/>
              <a:t>Consider your C-Rate </a:t>
            </a:r>
          </a:p>
          <a:p>
            <a:pPr lvl="1"/>
            <a:r>
              <a:rPr lang="en-US" sz="3200" b="1" dirty="0"/>
              <a:t>C/20 = </a:t>
            </a:r>
          </a:p>
          <a:p>
            <a:pPr lvl="2"/>
            <a:r>
              <a:rPr lang="en-US" sz="3200" dirty="0"/>
              <a:t>total battery capacity / 20 hours (for a C/20)</a:t>
            </a:r>
          </a:p>
          <a:p>
            <a:pPr lvl="2"/>
            <a:r>
              <a:rPr lang="en-US" sz="3200" dirty="0"/>
              <a:t>904 amp-hours / 20 hours = </a:t>
            </a:r>
            <a:r>
              <a:rPr lang="en-US" sz="3200" b="1" dirty="0"/>
              <a:t>45.2 amps</a:t>
            </a:r>
          </a:p>
          <a:p>
            <a:pPr lvl="1"/>
            <a:r>
              <a:rPr lang="en-US" sz="3200" b="1" dirty="0"/>
              <a:t>C/10=</a:t>
            </a:r>
          </a:p>
          <a:p>
            <a:pPr lvl="2"/>
            <a:r>
              <a:rPr lang="en-US" sz="3200" dirty="0"/>
              <a:t>Total battery capacity / 10 hours (for C/10</a:t>
            </a:r>
          </a:p>
          <a:p>
            <a:pPr lvl="2"/>
            <a:r>
              <a:rPr lang="en-US" sz="3200" dirty="0"/>
              <a:t>904 amp-hours / 10 hours = </a:t>
            </a:r>
            <a:r>
              <a:rPr lang="en-US" sz="3200" b="1" dirty="0"/>
              <a:t>90.4 amps</a:t>
            </a:r>
          </a:p>
          <a:p>
            <a:pPr lvl="2"/>
            <a:endParaRPr lang="en-US" sz="3200" b="1" dirty="0"/>
          </a:p>
          <a:p>
            <a:pPr lvl="1"/>
            <a:r>
              <a:rPr lang="en-US" sz="3200" b="1" dirty="0"/>
              <a:t>What the C-rate for 79.25 amps?</a:t>
            </a:r>
          </a:p>
          <a:p>
            <a:pPr lvl="2"/>
            <a:r>
              <a:rPr lang="en-US" sz="3200" dirty="0"/>
              <a:t>904 amps / Hours = 79.25 amps</a:t>
            </a:r>
          </a:p>
          <a:p>
            <a:pPr lvl="2"/>
            <a:r>
              <a:rPr lang="en-US" sz="3200" dirty="0"/>
              <a:t>904 amp-hours / 79.25 amps = 11.4 hours</a:t>
            </a:r>
          </a:p>
          <a:p>
            <a:pPr lvl="2"/>
            <a:r>
              <a:rPr lang="en-US" sz="3200" dirty="0"/>
              <a:t>So this C-Rate = </a:t>
            </a:r>
            <a:r>
              <a:rPr lang="en-US" sz="3200" b="1" dirty="0"/>
              <a:t>C/11.4</a:t>
            </a:r>
            <a:endParaRPr lang="en-US" b="1" dirty="0" smtClean="0"/>
          </a:p>
          <a:p>
            <a:pPr lvl="2"/>
            <a:endParaRPr lang="en-US" dirty="0"/>
          </a:p>
          <a:p>
            <a:pPr marL="630936" lvl="2" indent="0">
              <a:buNone/>
            </a:pPr>
            <a:r>
              <a:rPr lang="en-US" dirty="0" smtClean="0"/>
              <a:t>     </a:t>
            </a:r>
            <a:r>
              <a:rPr lang="en-US" sz="3200" b="1" dirty="0"/>
              <a:t>Yes, this battery bank can handle it without any problems</a:t>
            </a:r>
          </a:p>
          <a:p>
            <a:pPr lvl="1"/>
            <a:endParaRPr lang="en-US" dirty="0"/>
          </a:p>
        </p:txBody>
      </p:sp>
      <p:sp>
        <p:nvSpPr>
          <p:cNvPr id="3" name="Title 2"/>
          <p:cNvSpPr>
            <a:spLocks noGrp="1"/>
          </p:cNvSpPr>
          <p:nvPr>
            <p:ph type="title"/>
          </p:nvPr>
        </p:nvSpPr>
        <p:spPr/>
        <p:txBody>
          <a:bodyPr>
            <a:normAutofit/>
          </a:bodyPr>
          <a:lstStyle/>
          <a:p>
            <a:r>
              <a:rPr lang="en-US" b="1" dirty="0" smtClean="0"/>
              <a:t>Heavy Electrical Loads Continued:</a:t>
            </a:r>
            <a:endParaRPr lang="en-US" b="1" dirty="0"/>
          </a:p>
        </p:txBody>
      </p:sp>
    </p:spTree>
    <p:extLst>
      <p:ext uri="{BB962C8B-B14F-4D97-AF65-F5344CB8AC3E}">
        <p14:creationId xmlns:p14="http://schemas.microsoft.com/office/powerpoint/2010/main" val="3489891586"/>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Y</a:t>
            </a:r>
            <a:r>
              <a:rPr lang="en-US" dirty="0" smtClean="0"/>
              <a:t>our designed battery bank of 904 amp-hours:</a:t>
            </a:r>
          </a:p>
          <a:p>
            <a:pPr lvl="1"/>
            <a:r>
              <a:rPr lang="en-US" dirty="0"/>
              <a:t>Can provide all energy used by residence.</a:t>
            </a:r>
          </a:p>
          <a:p>
            <a:pPr lvl="1"/>
            <a:r>
              <a:rPr lang="en-US" dirty="0"/>
              <a:t>Can run those loads for 1 full day without hydro input.</a:t>
            </a:r>
          </a:p>
          <a:p>
            <a:pPr lvl="1"/>
            <a:r>
              <a:rPr lang="en-US" dirty="0"/>
              <a:t>Only will drop to 50% SOC after one day</a:t>
            </a:r>
          </a:p>
          <a:p>
            <a:pPr lvl="1"/>
            <a:r>
              <a:rPr lang="en-US" dirty="0"/>
              <a:t>Has been sized for 50ºF</a:t>
            </a:r>
          </a:p>
          <a:p>
            <a:pPr lvl="1"/>
            <a:r>
              <a:rPr lang="en-US" dirty="0"/>
              <a:t>Can easily handle any surge of the residence. </a:t>
            </a:r>
          </a:p>
          <a:p>
            <a:endParaRPr lang="en-US" dirty="0"/>
          </a:p>
          <a:p>
            <a:r>
              <a:rPr lang="en-US" dirty="0" smtClean="0"/>
              <a:t>WOW, that’s a big battery. </a:t>
            </a:r>
          </a:p>
          <a:p>
            <a:endParaRPr lang="en-US" dirty="0"/>
          </a:p>
        </p:txBody>
      </p:sp>
      <p:sp>
        <p:nvSpPr>
          <p:cNvPr id="3" name="Title 2"/>
          <p:cNvSpPr>
            <a:spLocks noGrp="1"/>
          </p:cNvSpPr>
          <p:nvPr>
            <p:ph type="title"/>
          </p:nvPr>
        </p:nvSpPr>
        <p:spPr/>
        <p:txBody>
          <a:bodyPr/>
          <a:lstStyle/>
          <a:p>
            <a:r>
              <a:rPr lang="en-US" b="1" dirty="0" smtClean="0"/>
              <a:t>Step 7: Battery Bank Size</a:t>
            </a:r>
            <a:endParaRPr lang="en-US" b="1" dirty="0"/>
          </a:p>
        </p:txBody>
      </p:sp>
    </p:spTree>
    <p:extLst>
      <p:ext uri="{BB962C8B-B14F-4D97-AF65-F5344CB8AC3E}">
        <p14:creationId xmlns:p14="http://schemas.microsoft.com/office/powerpoint/2010/main" val="3454772934"/>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OK you need a 48 VDC 904 amp-hour battery</a:t>
            </a:r>
          </a:p>
          <a:p>
            <a:pPr lvl="1"/>
            <a:r>
              <a:rPr lang="en-US" dirty="0" smtClean="0"/>
              <a:t>Can you purchase such a battery?     </a:t>
            </a:r>
            <a:r>
              <a:rPr lang="en-US" sz="3600" b="1" dirty="0"/>
              <a:t>NO</a:t>
            </a:r>
          </a:p>
          <a:p>
            <a:pPr lvl="1"/>
            <a:r>
              <a:rPr lang="en-US" sz="2800" dirty="0"/>
              <a:t>So what do you do?   </a:t>
            </a:r>
            <a:r>
              <a:rPr lang="en-US" sz="2800" b="1" dirty="0"/>
              <a:t>BUILD ONE!</a:t>
            </a:r>
          </a:p>
          <a:p>
            <a:pPr lvl="1"/>
            <a:endParaRPr lang="en-US" sz="2800" b="1" dirty="0"/>
          </a:p>
          <a:p>
            <a:pPr lvl="1"/>
            <a:r>
              <a:rPr lang="en-US" sz="2800" b="1" dirty="0"/>
              <a:t>Choose several 6 or 12 VDC batteries from a manufacturer to make the battery you need. </a:t>
            </a:r>
          </a:p>
          <a:p>
            <a:pPr lvl="1"/>
            <a:endParaRPr lang="en-US" sz="2800" b="1" dirty="0"/>
          </a:p>
          <a:p>
            <a:pPr lvl="1"/>
            <a:endParaRPr lang="en-US" sz="2800" b="1" dirty="0"/>
          </a:p>
          <a:p>
            <a:pPr lvl="1"/>
            <a:endParaRPr lang="en-US" sz="3600" b="1" dirty="0"/>
          </a:p>
          <a:p>
            <a:pPr marL="393192" lvl="1" indent="0">
              <a:buNone/>
            </a:pPr>
            <a:endParaRPr lang="en-US" sz="2800" b="1" dirty="0"/>
          </a:p>
        </p:txBody>
      </p:sp>
      <p:sp>
        <p:nvSpPr>
          <p:cNvPr id="3" name="Title 2"/>
          <p:cNvSpPr>
            <a:spLocks noGrp="1"/>
          </p:cNvSpPr>
          <p:nvPr>
            <p:ph type="title"/>
          </p:nvPr>
        </p:nvSpPr>
        <p:spPr/>
        <p:txBody>
          <a:bodyPr/>
          <a:lstStyle/>
          <a:p>
            <a:r>
              <a:rPr lang="en-US" b="1" dirty="0" smtClean="0"/>
              <a:t>Step 8: Choose the batteries</a:t>
            </a:r>
            <a:endParaRPr lang="en-US" b="1" dirty="0"/>
          </a:p>
        </p:txBody>
      </p:sp>
    </p:spTree>
    <p:extLst>
      <p:ext uri="{BB962C8B-B14F-4D97-AF65-F5344CB8AC3E}">
        <p14:creationId xmlns:p14="http://schemas.microsoft.com/office/powerpoint/2010/main" val="962882426"/>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00200" y="1481329"/>
            <a:ext cx="8610600" cy="4525963"/>
          </a:xfrm>
        </p:spPr>
        <p:txBody>
          <a:bodyPr>
            <a:normAutofit lnSpcReduction="10000"/>
          </a:bodyPr>
          <a:lstStyle/>
          <a:p>
            <a:r>
              <a:rPr lang="en-US" dirty="0" smtClean="0"/>
              <a:t>Lets assume you find Trojan T-105-RE</a:t>
            </a:r>
          </a:p>
          <a:p>
            <a:pPr lvl="1"/>
            <a:r>
              <a:rPr lang="en-US" dirty="0" smtClean="0"/>
              <a:t>Voltage: 6 VDC</a:t>
            </a:r>
          </a:p>
          <a:p>
            <a:pPr lvl="1"/>
            <a:r>
              <a:rPr lang="en-US" dirty="0" smtClean="0"/>
              <a:t>Capacity: 225 amp –hours</a:t>
            </a:r>
          </a:p>
          <a:p>
            <a:pPr lvl="1"/>
            <a:endParaRPr lang="en-US" dirty="0" smtClean="0"/>
          </a:p>
          <a:p>
            <a:r>
              <a:rPr lang="en-US" dirty="0" smtClean="0"/>
              <a:t>Now what? You need 904 amp-hours</a:t>
            </a:r>
          </a:p>
          <a:p>
            <a:r>
              <a:rPr lang="en-US" dirty="0" smtClean="0"/>
              <a:t>Divide total amp-hours needed by </a:t>
            </a:r>
          </a:p>
          <a:p>
            <a:pPr marL="109728" indent="0">
              <a:buNone/>
            </a:pPr>
            <a:r>
              <a:rPr lang="en-US" dirty="0"/>
              <a:t>	</a:t>
            </a:r>
            <a:r>
              <a:rPr lang="en-US" dirty="0" smtClean="0"/>
              <a:t>the individual amp-hours of the </a:t>
            </a:r>
          </a:p>
          <a:p>
            <a:pPr marL="109728" indent="0">
              <a:buNone/>
            </a:pPr>
            <a:r>
              <a:rPr lang="en-US" dirty="0"/>
              <a:t>	</a:t>
            </a:r>
            <a:r>
              <a:rPr lang="en-US" dirty="0" smtClean="0"/>
              <a:t>battery. </a:t>
            </a:r>
          </a:p>
          <a:p>
            <a:r>
              <a:rPr lang="en-US" dirty="0" smtClean="0"/>
              <a:t>904 / 225 = 4.01 (rounded down to </a:t>
            </a:r>
            <a:r>
              <a:rPr lang="en-US" sz="3600" dirty="0"/>
              <a:t>4</a:t>
            </a:r>
            <a:r>
              <a:rPr lang="en-US" dirty="0" smtClean="0"/>
              <a:t>)</a:t>
            </a:r>
          </a:p>
          <a:p>
            <a:pPr lvl="1"/>
            <a:r>
              <a:rPr lang="en-US" b="1" dirty="0" smtClean="0">
                <a:solidFill>
                  <a:srgbClr val="FF0000"/>
                </a:solidFill>
              </a:rPr>
              <a:t>This is the number of parallel strings you need</a:t>
            </a:r>
            <a:r>
              <a:rPr lang="en-US" dirty="0" smtClean="0"/>
              <a:t>. </a:t>
            </a:r>
            <a:endParaRPr lang="en-US" dirty="0"/>
          </a:p>
        </p:txBody>
      </p:sp>
      <p:sp>
        <p:nvSpPr>
          <p:cNvPr id="3" name="Title 2"/>
          <p:cNvSpPr>
            <a:spLocks noGrp="1"/>
          </p:cNvSpPr>
          <p:nvPr>
            <p:ph type="title"/>
          </p:nvPr>
        </p:nvSpPr>
        <p:spPr/>
        <p:txBody>
          <a:bodyPr/>
          <a:lstStyle/>
          <a:p>
            <a:r>
              <a:rPr lang="en-US" b="1" dirty="0" smtClean="0"/>
              <a:t>Step 8: Choose the batteries</a:t>
            </a:r>
            <a:endParaRPr lang="en-US" b="1" dirty="0"/>
          </a:p>
        </p:txBody>
      </p:sp>
      <p:pic>
        <p:nvPicPr>
          <p:cNvPr id="2052" name="Picture 4" descr="http://www.alternagy.co.za/wp-content/uploads/2011/11/TRJN_T105_HR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27771" y="1981200"/>
            <a:ext cx="2297354" cy="2386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4207679"/>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00200" y="1481329"/>
            <a:ext cx="8610600" cy="4525963"/>
          </a:xfrm>
        </p:spPr>
        <p:txBody>
          <a:bodyPr>
            <a:normAutofit/>
          </a:bodyPr>
          <a:lstStyle/>
          <a:p>
            <a:r>
              <a:rPr lang="en-US" b="1" dirty="0" smtClean="0">
                <a:solidFill>
                  <a:srgbClr val="FF0000"/>
                </a:solidFill>
              </a:rPr>
              <a:t>You need 4 parallel strings to achieve the capacity.</a:t>
            </a:r>
          </a:p>
          <a:p>
            <a:pPr lvl="1"/>
            <a:r>
              <a:rPr lang="en-US" dirty="0" smtClean="0">
                <a:solidFill>
                  <a:srgbClr val="00B0F0"/>
                </a:solidFill>
              </a:rPr>
              <a:t>Be care carful with 4 parallel strings – Most charge controllers can not charge over 2 strings equally!!!!!</a:t>
            </a:r>
            <a:endParaRPr lang="en-US" dirty="0" smtClean="0">
              <a:solidFill>
                <a:srgbClr val="00B0F0"/>
              </a:solidFill>
            </a:endParaRPr>
          </a:p>
          <a:p>
            <a:r>
              <a:rPr lang="en-US" dirty="0" smtClean="0"/>
              <a:t>What about voltage? </a:t>
            </a:r>
          </a:p>
          <a:p>
            <a:pPr marL="457200" lvl="1" indent="0">
              <a:buNone/>
            </a:pPr>
            <a:endParaRPr lang="en-US" dirty="0" smtClean="0"/>
          </a:p>
          <a:p>
            <a:r>
              <a:rPr lang="en-US" dirty="0" smtClean="0"/>
              <a:t>Voltage of system / voltage of each battery</a:t>
            </a:r>
          </a:p>
          <a:p>
            <a:pPr lvl="1"/>
            <a:r>
              <a:rPr lang="en-US" dirty="0" smtClean="0"/>
              <a:t>48 </a:t>
            </a:r>
            <a:r>
              <a:rPr lang="en-US" dirty="0" err="1" smtClean="0"/>
              <a:t>vdc</a:t>
            </a:r>
            <a:r>
              <a:rPr lang="en-US" dirty="0" smtClean="0"/>
              <a:t> / 6 </a:t>
            </a:r>
            <a:r>
              <a:rPr lang="en-US" dirty="0" err="1" smtClean="0"/>
              <a:t>vdc</a:t>
            </a:r>
            <a:r>
              <a:rPr lang="en-US" dirty="0" smtClean="0"/>
              <a:t> = 8 batteries in series.</a:t>
            </a:r>
          </a:p>
          <a:p>
            <a:pPr lvl="1"/>
            <a:endParaRPr lang="en-US" dirty="0"/>
          </a:p>
          <a:p>
            <a:pPr marL="393192" lvl="1" indent="0">
              <a:buNone/>
            </a:pPr>
            <a:r>
              <a:rPr lang="en-US" sz="2000" b="1" dirty="0"/>
              <a:t>Total # of batteries </a:t>
            </a:r>
            <a:r>
              <a:rPr lang="en-US" sz="1800" dirty="0"/>
              <a:t>= </a:t>
            </a:r>
            <a:r>
              <a:rPr lang="en-US" sz="1600" dirty="0"/>
              <a:t>Total parallel strings X number of batteries in series</a:t>
            </a:r>
          </a:p>
          <a:p>
            <a:pPr marL="393192" lvl="1" indent="0">
              <a:buNone/>
            </a:pPr>
            <a:r>
              <a:rPr lang="en-US" dirty="0"/>
              <a:t>4</a:t>
            </a:r>
            <a:r>
              <a:rPr lang="en-US" dirty="0" smtClean="0"/>
              <a:t> parallel strings X 8 batteries in series = </a:t>
            </a:r>
            <a:r>
              <a:rPr lang="en-US" b="1" dirty="0"/>
              <a:t>32 batteries </a:t>
            </a:r>
          </a:p>
        </p:txBody>
      </p:sp>
      <p:sp>
        <p:nvSpPr>
          <p:cNvPr id="3" name="Title 2"/>
          <p:cNvSpPr>
            <a:spLocks noGrp="1"/>
          </p:cNvSpPr>
          <p:nvPr>
            <p:ph type="title"/>
          </p:nvPr>
        </p:nvSpPr>
        <p:spPr/>
        <p:txBody>
          <a:bodyPr/>
          <a:lstStyle/>
          <a:p>
            <a:r>
              <a:rPr lang="en-US" b="1" dirty="0" smtClean="0"/>
              <a:t>Step 8: Choose the batteries</a:t>
            </a:r>
            <a:endParaRPr lang="en-US" b="1" dirty="0"/>
          </a:p>
        </p:txBody>
      </p:sp>
    </p:spTree>
    <p:extLst>
      <p:ext uri="{BB962C8B-B14F-4D97-AF65-F5344CB8AC3E}">
        <p14:creationId xmlns:p14="http://schemas.microsoft.com/office/powerpoint/2010/main" val="2091065322"/>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How much will this battery bank cost</a:t>
            </a:r>
            <a:r>
              <a:rPr lang="en-US" dirty="0" smtClean="0"/>
              <a:t>?</a:t>
            </a:r>
            <a:endParaRPr lang="en-US" dirty="0" smtClean="0"/>
          </a:p>
          <a:p>
            <a:r>
              <a:rPr lang="en-US" dirty="0" smtClean="0"/>
              <a:t>Each T-105RE costs </a:t>
            </a:r>
            <a:r>
              <a:rPr lang="en-US" dirty="0" smtClean="0"/>
              <a:t>as high as</a:t>
            </a:r>
            <a:r>
              <a:rPr lang="en-US" dirty="0" smtClean="0"/>
              <a:t> </a:t>
            </a:r>
            <a:r>
              <a:rPr lang="en-US" dirty="0" smtClean="0"/>
              <a:t>$</a:t>
            </a:r>
            <a:r>
              <a:rPr lang="en-US" dirty="0" smtClean="0"/>
              <a:t>225 each</a:t>
            </a:r>
            <a:endParaRPr lang="en-US" dirty="0"/>
          </a:p>
          <a:p>
            <a:r>
              <a:rPr lang="en-US" dirty="0" smtClean="0"/>
              <a:t>32 batteries X $220 a </a:t>
            </a:r>
            <a:r>
              <a:rPr lang="en-US" dirty="0" smtClean="0"/>
              <a:t>pop</a:t>
            </a:r>
            <a:endParaRPr lang="en-US" dirty="0"/>
          </a:p>
          <a:p>
            <a:r>
              <a:rPr lang="en-US" dirty="0" smtClean="0"/>
              <a:t>WOW, that $7,040 just for batteries</a:t>
            </a:r>
            <a:r>
              <a:rPr lang="en-US" dirty="0" smtClean="0"/>
              <a:t>.</a:t>
            </a:r>
          </a:p>
          <a:p>
            <a:endParaRPr lang="en-US" dirty="0"/>
          </a:p>
          <a:p>
            <a:r>
              <a:rPr lang="en-US" b="1" dirty="0" smtClean="0">
                <a:solidFill>
                  <a:srgbClr val="FF0000"/>
                </a:solidFill>
              </a:rPr>
              <a:t>What can you do</a:t>
            </a:r>
            <a:r>
              <a:rPr lang="en-US" b="1" dirty="0">
                <a:solidFill>
                  <a:srgbClr val="FF0000"/>
                </a:solidFill>
              </a:rPr>
              <a:t> </a:t>
            </a:r>
            <a:r>
              <a:rPr lang="en-US" b="1" dirty="0" smtClean="0">
                <a:solidFill>
                  <a:srgbClr val="FF0000"/>
                </a:solidFill>
              </a:rPr>
              <a:t>to improve this system</a:t>
            </a:r>
            <a:r>
              <a:rPr lang="en-US" b="1" dirty="0" smtClean="0">
                <a:solidFill>
                  <a:srgbClr val="FF0000"/>
                </a:solidFill>
              </a:rPr>
              <a:t>?</a:t>
            </a:r>
          </a:p>
          <a:p>
            <a:pPr marL="0" indent="0">
              <a:buNone/>
            </a:pPr>
            <a:endParaRPr lang="en-US" dirty="0"/>
          </a:p>
          <a:p>
            <a:pPr marL="0" indent="0">
              <a:buNone/>
            </a:pPr>
            <a:endParaRPr lang="en-US" dirty="0"/>
          </a:p>
        </p:txBody>
      </p:sp>
      <p:sp>
        <p:nvSpPr>
          <p:cNvPr id="3" name="Title 2"/>
          <p:cNvSpPr>
            <a:spLocks noGrp="1"/>
          </p:cNvSpPr>
          <p:nvPr>
            <p:ph type="title"/>
          </p:nvPr>
        </p:nvSpPr>
        <p:spPr/>
        <p:txBody>
          <a:bodyPr/>
          <a:lstStyle/>
          <a:p>
            <a:r>
              <a:rPr lang="en-US" b="1" dirty="0" smtClean="0"/>
              <a:t>COST</a:t>
            </a:r>
            <a:endParaRPr lang="en-US" b="1" dirty="0"/>
          </a:p>
        </p:txBody>
      </p:sp>
      <p:pic>
        <p:nvPicPr>
          <p:cNvPr id="4" name="Picture 4" descr="http://www.alternagy.co.za/wp-content/uploads/2011/11/TRJN_T105_HR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34399" y="2057401"/>
            <a:ext cx="1990725" cy="2067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3063961"/>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Consider the power input from the RE system. 	Remove this power from your total energy 	needed for the residence! </a:t>
            </a:r>
          </a:p>
          <a:p>
            <a:r>
              <a:rPr lang="en-US" dirty="0" smtClean="0"/>
              <a:t>Choose a 20% SOC of your battery bank after 1 day of full use. </a:t>
            </a:r>
          </a:p>
          <a:p>
            <a:r>
              <a:rPr lang="en-US" dirty="0" smtClean="0"/>
              <a:t>Climate control your battery bank!!!!!!!</a:t>
            </a:r>
          </a:p>
          <a:p>
            <a:r>
              <a:rPr lang="en-US" sz="4000" b="1" dirty="0"/>
              <a:t>Commit to conservation of energy use </a:t>
            </a:r>
          </a:p>
        </p:txBody>
      </p:sp>
      <p:sp>
        <p:nvSpPr>
          <p:cNvPr id="3" name="Title 2"/>
          <p:cNvSpPr>
            <a:spLocks noGrp="1"/>
          </p:cNvSpPr>
          <p:nvPr>
            <p:ph type="title"/>
          </p:nvPr>
        </p:nvSpPr>
        <p:spPr/>
        <p:txBody>
          <a:bodyPr>
            <a:normAutofit/>
          </a:bodyPr>
          <a:lstStyle/>
          <a:p>
            <a:r>
              <a:rPr lang="en-US" b="1" dirty="0" smtClean="0"/>
              <a:t>Suggestions to reduce the battery bank size:</a:t>
            </a:r>
            <a:endParaRPr lang="en-US" b="1" dirty="0"/>
          </a:p>
        </p:txBody>
      </p:sp>
    </p:spTree>
    <p:extLst>
      <p:ext uri="{BB962C8B-B14F-4D97-AF65-F5344CB8AC3E}">
        <p14:creationId xmlns:p14="http://schemas.microsoft.com/office/powerpoint/2010/main" val="2923042936"/>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b="1" dirty="0" smtClean="0"/>
              <a:t>Article 480: Storage Batteries</a:t>
            </a:r>
          </a:p>
          <a:p>
            <a:pPr lvl="1"/>
            <a:r>
              <a:rPr lang="en-US" dirty="0" smtClean="0"/>
              <a:t>Mostly information for industrial / commercial systems of higher voltages above 50 VDC nominal</a:t>
            </a:r>
          </a:p>
          <a:p>
            <a:pPr lvl="1"/>
            <a:endParaRPr lang="en-US" dirty="0" smtClean="0"/>
          </a:p>
          <a:p>
            <a:pPr lvl="1"/>
            <a:r>
              <a:rPr lang="en-US" b="1" dirty="0" smtClean="0"/>
              <a:t>For all storage batteries </a:t>
            </a:r>
          </a:p>
          <a:p>
            <a:pPr lvl="2"/>
            <a:r>
              <a:rPr lang="en-US" b="1" dirty="0" smtClean="0"/>
              <a:t>480.9 (A) ventilation. </a:t>
            </a:r>
          </a:p>
          <a:p>
            <a:pPr lvl="3"/>
            <a:r>
              <a:rPr lang="en-US" dirty="0" smtClean="0"/>
              <a:t>Provisions shall be made for sufficient diffusion and ventilation of the gases from the battery to prevent the accumulation of an explosive mixture. </a:t>
            </a:r>
          </a:p>
          <a:p>
            <a:pPr lvl="3"/>
            <a:endParaRPr lang="en-US" dirty="0"/>
          </a:p>
          <a:p>
            <a:pPr lvl="4"/>
            <a:endParaRPr lang="en-US" dirty="0"/>
          </a:p>
        </p:txBody>
      </p:sp>
      <p:sp>
        <p:nvSpPr>
          <p:cNvPr id="3" name="Title 2"/>
          <p:cNvSpPr>
            <a:spLocks noGrp="1"/>
          </p:cNvSpPr>
          <p:nvPr>
            <p:ph type="title"/>
          </p:nvPr>
        </p:nvSpPr>
        <p:spPr/>
        <p:txBody>
          <a:bodyPr>
            <a:normAutofit/>
          </a:bodyPr>
          <a:lstStyle/>
          <a:p>
            <a:pPr algn="ctr"/>
            <a:r>
              <a:rPr lang="en-US" b="1" dirty="0" smtClean="0"/>
              <a:t>Batteries and the </a:t>
            </a:r>
            <a:br>
              <a:rPr lang="en-US" b="1" dirty="0" smtClean="0"/>
            </a:br>
            <a:r>
              <a:rPr lang="en-US" b="1" dirty="0" smtClean="0"/>
              <a:t>National Electric Code</a:t>
            </a:r>
            <a:endParaRPr lang="en-US" b="1" dirty="0"/>
          </a:p>
        </p:txBody>
      </p:sp>
    </p:spTree>
    <p:extLst>
      <p:ext uri="{BB962C8B-B14F-4D97-AF65-F5344CB8AC3E}">
        <p14:creationId xmlns:p14="http://schemas.microsoft.com/office/powerpoint/2010/main" val="5353761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2209800" y="457201"/>
            <a:ext cx="7391400" cy="792163"/>
          </a:xfrm>
        </p:spPr>
        <p:txBody>
          <a:bodyPr>
            <a:normAutofit fontScale="90000"/>
          </a:bodyPr>
          <a:lstStyle/>
          <a:p>
            <a:pPr eaLnBrk="1" hangingPunct="1"/>
            <a:r>
              <a:rPr lang="en-US" sz="4000" dirty="0"/>
              <a:t>Mechanical Power from Water Wheels began 2000 years ago</a:t>
            </a:r>
          </a:p>
        </p:txBody>
      </p:sp>
      <p:pic>
        <p:nvPicPr>
          <p:cNvPr id="15363" name="Picture 3" descr="multiple_wheels"/>
          <p:cNvPicPr>
            <a:picLocks noChangeAspect="1" noChangeArrowheads="1"/>
          </p:cNvPicPr>
          <p:nvPr/>
        </p:nvPicPr>
        <p:blipFill>
          <a:blip r:embed="rId3" cstate="print"/>
          <a:srcRect/>
          <a:stretch>
            <a:fillRect/>
          </a:stretch>
        </p:blipFill>
        <p:spPr bwMode="auto">
          <a:xfrm>
            <a:off x="5105401" y="1371600"/>
            <a:ext cx="2682875" cy="2895600"/>
          </a:xfrm>
          <a:prstGeom prst="rect">
            <a:avLst/>
          </a:prstGeom>
          <a:noFill/>
          <a:ln w="9525">
            <a:noFill/>
            <a:miter lim="800000"/>
            <a:headEnd/>
            <a:tailEnd/>
          </a:ln>
        </p:spPr>
      </p:pic>
      <p:pic>
        <p:nvPicPr>
          <p:cNvPr id="15364" name="Picture 4" descr="factorywheel"/>
          <p:cNvPicPr>
            <a:picLocks noChangeAspect="1" noChangeArrowheads="1"/>
          </p:cNvPicPr>
          <p:nvPr/>
        </p:nvPicPr>
        <p:blipFill>
          <a:blip r:embed="rId4" cstate="print"/>
          <a:srcRect/>
          <a:stretch>
            <a:fillRect/>
          </a:stretch>
        </p:blipFill>
        <p:spPr bwMode="auto">
          <a:xfrm>
            <a:off x="1752600" y="1676401"/>
            <a:ext cx="2895600" cy="2132013"/>
          </a:xfrm>
          <a:prstGeom prst="rect">
            <a:avLst/>
          </a:prstGeom>
          <a:noFill/>
          <a:ln w="9525">
            <a:noFill/>
            <a:miter lim="800000"/>
            <a:headEnd/>
            <a:tailEnd/>
          </a:ln>
        </p:spPr>
      </p:pic>
      <p:pic>
        <p:nvPicPr>
          <p:cNvPr id="15365" name="Picture 5" descr="473"/>
          <p:cNvPicPr>
            <a:picLocks noChangeAspect="1" noChangeArrowheads="1"/>
          </p:cNvPicPr>
          <p:nvPr/>
        </p:nvPicPr>
        <p:blipFill>
          <a:blip r:embed="rId5" cstate="print"/>
          <a:srcRect/>
          <a:stretch>
            <a:fillRect/>
          </a:stretch>
        </p:blipFill>
        <p:spPr bwMode="auto">
          <a:xfrm>
            <a:off x="5552364" y="4419600"/>
            <a:ext cx="3286836" cy="2293938"/>
          </a:xfrm>
          <a:prstGeom prst="rect">
            <a:avLst/>
          </a:prstGeom>
          <a:noFill/>
          <a:ln w="9525">
            <a:noFill/>
            <a:miter lim="800000"/>
            <a:headEnd/>
            <a:tailEnd/>
          </a:ln>
        </p:spPr>
      </p:pic>
      <p:pic>
        <p:nvPicPr>
          <p:cNvPr id="15366" name="Picture 6" descr="Splashworld Park "/>
          <p:cNvPicPr>
            <a:picLocks noChangeAspect="1" noChangeArrowheads="1"/>
          </p:cNvPicPr>
          <p:nvPr/>
        </p:nvPicPr>
        <p:blipFill>
          <a:blip r:embed="rId6" cstate="print"/>
          <a:srcRect/>
          <a:stretch>
            <a:fillRect/>
          </a:stretch>
        </p:blipFill>
        <p:spPr bwMode="auto">
          <a:xfrm>
            <a:off x="8048626" y="1981201"/>
            <a:ext cx="2619375" cy="2143125"/>
          </a:xfrm>
          <a:prstGeom prst="rect">
            <a:avLst/>
          </a:prstGeom>
          <a:noFill/>
          <a:ln w="9525">
            <a:noFill/>
            <a:miter lim="800000"/>
            <a:headEnd/>
            <a:tailEnd/>
          </a:ln>
        </p:spPr>
      </p:pic>
      <p:pic>
        <p:nvPicPr>
          <p:cNvPr id="15367" name="Picture 7" descr="Poncelet Waterwheel">
            <a:hlinkClick r:id="rId7"/>
          </p:cNvPr>
          <p:cNvPicPr>
            <a:picLocks noChangeAspect="1" noChangeArrowheads="1"/>
          </p:cNvPicPr>
          <p:nvPr/>
        </p:nvPicPr>
        <p:blipFill>
          <a:blip r:embed="rId8" cstate="print"/>
          <a:srcRect/>
          <a:stretch>
            <a:fillRect/>
          </a:stretch>
        </p:blipFill>
        <p:spPr bwMode="auto">
          <a:xfrm>
            <a:off x="1981200" y="3962401"/>
            <a:ext cx="2971800" cy="2551113"/>
          </a:xfrm>
          <a:prstGeom prst="rect">
            <a:avLst/>
          </a:prstGeom>
          <a:noFill/>
          <a:ln w="9525">
            <a:noFill/>
            <a:miter lim="800000"/>
            <a:headEnd/>
            <a:tailEnd/>
          </a:ln>
        </p:spPr>
      </p:pic>
    </p:spTree>
    <p:extLst>
      <p:ext uri="{BB962C8B-B14F-4D97-AF65-F5344CB8AC3E}">
        <p14:creationId xmlns:p14="http://schemas.microsoft.com/office/powerpoint/2010/main" val="1299909676"/>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Special Equipment</a:t>
            </a:r>
          </a:p>
          <a:p>
            <a:pPr lvl="1"/>
            <a:r>
              <a:rPr lang="en-US" dirty="0"/>
              <a:t>The NEC provides code requirements for wind and solar systems, but not hydro. </a:t>
            </a:r>
          </a:p>
          <a:p>
            <a:pPr lvl="1"/>
            <a:r>
              <a:rPr lang="en-US" dirty="0"/>
              <a:t>It is safe to assume that the same requirements apply to Hydro </a:t>
            </a:r>
            <a:endParaRPr lang="en-US" b="1" dirty="0"/>
          </a:p>
          <a:p>
            <a:r>
              <a:rPr lang="en-US" b="1" dirty="0" smtClean="0"/>
              <a:t>Article 694 Small Wind Electric System  </a:t>
            </a:r>
          </a:p>
          <a:p>
            <a:pPr lvl="1"/>
            <a:r>
              <a:rPr lang="en-US" b="1" dirty="0" smtClean="0"/>
              <a:t>VIII. Storage batteries</a:t>
            </a:r>
          </a:p>
          <a:p>
            <a:pPr lvl="2"/>
            <a:r>
              <a:rPr lang="en-US" dirty="0" smtClean="0"/>
              <a:t>6940.70(B)(1) </a:t>
            </a:r>
            <a:r>
              <a:rPr lang="en-US" u="sng" dirty="0" smtClean="0"/>
              <a:t>Operating Voltage</a:t>
            </a:r>
          </a:p>
          <a:p>
            <a:pPr lvl="3"/>
            <a:r>
              <a:rPr lang="en-US" dirty="0" smtClean="0"/>
              <a:t>Storage batteries shall have the cells connected to operate at less than 50 volts nominal. Lead-acid storage batteries shall have no more than twenty-four 2-volt  cells connected in series (48 volts, nominal)</a:t>
            </a:r>
          </a:p>
          <a:p>
            <a:pPr lvl="2"/>
            <a:endParaRPr lang="en-US" b="1" dirty="0"/>
          </a:p>
        </p:txBody>
      </p:sp>
      <p:sp>
        <p:nvSpPr>
          <p:cNvPr id="3" name="Title 2"/>
          <p:cNvSpPr>
            <a:spLocks noGrp="1"/>
          </p:cNvSpPr>
          <p:nvPr>
            <p:ph type="title"/>
          </p:nvPr>
        </p:nvSpPr>
        <p:spPr/>
        <p:txBody>
          <a:bodyPr>
            <a:normAutofit/>
          </a:bodyPr>
          <a:lstStyle/>
          <a:p>
            <a:pPr algn="ctr"/>
            <a:r>
              <a:rPr lang="en-US" b="1" dirty="0" smtClean="0"/>
              <a:t>Batteries and the </a:t>
            </a:r>
            <a:br>
              <a:rPr lang="en-US" b="1" dirty="0" smtClean="0"/>
            </a:br>
            <a:r>
              <a:rPr lang="en-US" b="1" dirty="0" smtClean="0"/>
              <a:t>National Electric Code</a:t>
            </a:r>
            <a:endParaRPr lang="en-US" b="1" dirty="0"/>
          </a:p>
        </p:txBody>
      </p:sp>
    </p:spTree>
    <p:extLst>
      <p:ext uri="{BB962C8B-B14F-4D97-AF65-F5344CB8AC3E}">
        <p14:creationId xmlns:p14="http://schemas.microsoft.com/office/powerpoint/2010/main" val="2385689183"/>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b="1" dirty="0" smtClean="0"/>
              <a:t>Article 694 Small Wind Electric System  </a:t>
            </a:r>
          </a:p>
          <a:p>
            <a:pPr lvl="1"/>
            <a:r>
              <a:rPr lang="en-US" b="1" dirty="0" smtClean="0"/>
              <a:t>VIII. </a:t>
            </a:r>
            <a:r>
              <a:rPr lang="en-US" b="1" u="sng" dirty="0" smtClean="0"/>
              <a:t>Storage batteries</a:t>
            </a:r>
          </a:p>
          <a:p>
            <a:pPr lvl="2"/>
            <a:r>
              <a:rPr lang="en-US" b="1" dirty="0" smtClean="0"/>
              <a:t>694.70(B)(2) Guarding of Live Parts</a:t>
            </a:r>
          </a:p>
          <a:p>
            <a:pPr lvl="3"/>
            <a:r>
              <a:rPr lang="en-US" dirty="0" smtClean="0"/>
              <a:t>Live parts of battery systems shall be guarded to prevent accidental contact by persons or objects, regardless of voltage or battery type. </a:t>
            </a:r>
          </a:p>
          <a:p>
            <a:pPr lvl="1"/>
            <a:r>
              <a:rPr lang="en-US" b="1" dirty="0" smtClean="0"/>
              <a:t>694.70(C) </a:t>
            </a:r>
            <a:r>
              <a:rPr lang="en-US" b="1" u="sng" dirty="0" smtClean="0"/>
              <a:t>Current Limiting.</a:t>
            </a:r>
          </a:p>
          <a:p>
            <a:pPr lvl="2"/>
            <a:r>
              <a:rPr lang="en-US" dirty="0" smtClean="0"/>
              <a:t>A listed, current-limiting overcurrent device shall be installed in each adjacent circuit adjacent to the batteries when the available short-circuit current from a battery or battery bank exceeds the interrupting or withstand rating of other equipment in that circuit. The installation of current-limiting fuses shall comply with 694.26</a:t>
            </a:r>
          </a:p>
          <a:p>
            <a:pPr lvl="2"/>
            <a:endParaRPr lang="en-US" dirty="0"/>
          </a:p>
        </p:txBody>
      </p:sp>
      <p:sp>
        <p:nvSpPr>
          <p:cNvPr id="3" name="Title 2"/>
          <p:cNvSpPr>
            <a:spLocks noGrp="1"/>
          </p:cNvSpPr>
          <p:nvPr>
            <p:ph type="title"/>
          </p:nvPr>
        </p:nvSpPr>
        <p:spPr/>
        <p:txBody>
          <a:bodyPr>
            <a:normAutofit/>
          </a:bodyPr>
          <a:lstStyle/>
          <a:p>
            <a:r>
              <a:rPr lang="en-US" b="1" dirty="0" smtClean="0"/>
              <a:t>Batteries and the </a:t>
            </a:r>
            <a:br>
              <a:rPr lang="en-US" b="1" dirty="0" smtClean="0"/>
            </a:br>
            <a:r>
              <a:rPr lang="en-US" b="1" dirty="0" smtClean="0"/>
              <a:t>National Electric Code</a:t>
            </a:r>
            <a:endParaRPr lang="en-US" b="1" dirty="0"/>
          </a:p>
        </p:txBody>
      </p:sp>
    </p:spTree>
    <p:extLst>
      <p:ext uri="{BB962C8B-B14F-4D97-AF65-F5344CB8AC3E}">
        <p14:creationId xmlns:p14="http://schemas.microsoft.com/office/powerpoint/2010/main" val="1660293755"/>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b="1" dirty="0" smtClean="0"/>
              <a:t>Article 694 Small Wind Electric System  </a:t>
            </a:r>
          </a:p>
          <a:p>
            <a:pPr lvl="1"/>
            <a:r>
              <a:rPr lang="en-US" b="1" dirty="0" smtClean="0"/>
              <a:t>Basically, </a:t>
            </a:r>
          </a:p>
          <a:p>
            <a:pPr lvl="1"/>
            <a:endParaRPr lang="en-US" b="1" dirty="0" smtClean="0"/>
          </a:p>
          <a:p>
            <a:pPr lvl="2"/>
            <a:r>
              <a:rPr lang="en-US" sz="2800" dirty="0"/>
              <a:t>Keep your batteries at 48 volts or less nominal</a:t>
            </a:r>
          </a:p>
          <a:p>
            <a:pPr lvl="2">
              <a:buNone/>
            </a:pPr>
            <a:endParaRPr lang="en-US" sz="2800" dirty="0"/>
          </a:p>
          <a:p>
            <a:pPr lvl="2"/>
            <a:r>
              <a:rPr lang="en-US" sz="2800" dirty="0"/>
              <a:t>Vent the battery bank</a:t>
            </a:r>
          </a:p>
          <a:p>
            <a:pPr lvl="2"/>
            <a:endParaRPr lang="en-US" sz="2800" dirty="0"/>
          </a:p>
          <a:p>
            <a:pPr lvl="2"/>
            <a:r>
              <a:rPr lang="en-US" sz="2800" dirty="0"/>
              <a:t>Enclose the battery bank</a:t>
            </a:r>
          </a:p>
          <a:p>
            <a:pPr lvl="2">
              <a:buNone/>
            </a:pPr>
            <a:endParaRPr lang="en-US" sz="2800" dirty="0"/>
          </a:p>
          <a:p>
            <a:pPr lvl="2"/>
            <a:r>
              <a:rPr lang="en-US" sz="2800" dirty="0"/>
              <a:t>Fuse your connections</a:t>
            </a:r>
          </a:p>
          <a:p>
            <a:pPr lvl="2"/>
            <a:endParaRPr lang="en-US" b="1" dirty="0" smtClean="0"/>
          </a:p>
          <a:p>
            <a:pPr lvl="2"/>
            <a:endParaRPr lang="en-US" dirty="0"/>
          </a:p>
        </p:txBody>
      </p:sp>
      <p:sp>
        <p:nvSpPr>
          <p:cNvPr id="3" name="Title 2"/>
          <p:cNvSpPr>
            <a:spLocks noGrp="1"/>
          </p:cNvSpPr>
          <p:nvPr>
            <p:ph type="title"/>
          </p:nvPr>
        </p:nvSpPr>
        <p:spPr/>
        <p:txBody>
          <a:bodyPr>
            <a:normAutofit/>
          </a:bodyPr>
          <a:lstStyle/>
          <a:p>
            <a:r>
              <a:rPr lang="en-US" b="1" dirty="0" smtClean="0"/>
              <a:t>Batteries and the </a:t>
            </a:r>
            <a:br>
              <a:rPr lang="en-US" b="1" dirty="0" smtClean="0"/>
            </a:br>
            <a:r>
              <a:rPr lang="en-US" b="1" dirty="0" smtClean="0"/>
              <a:t>National Electric Code</a:t>
            </a:r>
            <a:endParaRPr lang="en-US" b="1" dirty="0"/>
          </a:p>
        </p:txBody>
      </p:sp>
    </p:spTree>
    <p:extLst>
      <p:ext uri="{BB962C8B-B14F-4D97-AF65-F5344CB8AC3E}">
        <p14:creationId xmlns:p14="http://schemas.microsoft.com/office/powerpoint/2010/main" val="1723597826"/>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33600" y="914401"/>
            <a:ext cx="7772400" cy="1143961"/>
          </a:xfrm>
        </p:spPr>
        <p:txBody>
          <a:bodyPr/>
          <a:lstStyle/>
          <a:p>
            <a:pPr algn="ctr"/>
            <a:r>
              <a:rPr lang="en-US" b="1" dirty="0" smtClean="0"/>
              <a:t>Inverter Technology</a:t>
            </a:r>
            <a:endParaRPr lang="en-US" b="1" dirty="0"/>
          </a:p>
        </p:txBody>
      </p:sp>
      <p:grpSp>
        <p:nvGrpSpPr>
          <p:cNvPr id="7" name="Group 6"/>
          <p:cNvGrpSpPr/>
          <p:nvPr/>
        </p:nvGrpSpPr>
        <p:grpSpPr>
          <a:xfrm>
            <a:off x="2133601" y="2286000"/>
            <a:ext cx="7813765" cy="1752600"/>
            <a:chOff x="533400" y="4419600"/>
            <a:chExt cx="7813765" cy="1752600"/>
          </a:xfrm>
        </p:grpSpPr>
        <p:pic>
          <p:nvPicPr>
            <p:cNvPr id="4" name="Picture 2"/>
            <p:cNvPicPr>
              <a:picLocks noChangeAspect="1" noChangeArrowheads="1"/>
            </p:cNvPicPr>
            <p:nvPr/>
          </p:nvPicPr>
          <p:blipFill>
            <a:blip r:embed="rId3" cstate="print"/>
            <a:srcRect l="34253" t="31333" r="36719" b="37115"/>
            <a:stretch>
              <a:fillRect/>
            </a:stretch>
          </p:blipFill>
          <p:spPr bwMode="auto">
            <a:xfrm>
              <a:off x="5715000" y="4495800"/>
              <a:ext cx="2632165" cy="1676400"/>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l="1194" t="31333" r="71391" b="37115"/>
            <a:stretch>
              <a:fillRect/>
            </a:stretch>
          </p:blipFill>
          <p:spPr bwMode="auto">
            <a:xfrm>
              <a:off x="533400" y="4419600"/>
              <a:ext cx="2467379" cy="1663887"/>
            </a:xfrm>
            <a:prstGeom prst="rect">
              <a:avLst/>
            </a:prstGeom>
            <a:noFill/>
            <a:ln w="9525">
              <a:noFill/>
              <a:miter lim="800000"/>
              <a:headEnd/>
              <a:tailEnd/>
            </a:ln>
          </p:spPr>
        </p:pic>
        <p:sp>
          <p:nvSpPr>
            <p:cNvPr id="6" name="Right Arrow 5"/>
            <p:cNvSpPr/>
            <p:nvPr/>
          </p:nvSpPr>
          <p:spPr>
            <a:xfrm>
              <a:off x="3505200" y="4876800"/>
              <a:ext cx="1447800" cy="762000"/>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06527863"/>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52600" y="1143001"/>
            <a:ext cx="8915400" cy="4788091"/>
          </a:xfrm>
        </p:spPr>
        <p:txBody>
          <a:bodyPr/>
          <a:lstStyle/>
          <a:p>
            <a:r>
              <a:rPr lang="en-US" u="sng" dirty="0" smtClean="0"/>
              <a:t>Invert</a:t>
            </a:r>
            <a:r>
              <a:rPr lang="en-US" dirty="0" smtClean="0"/>
              <a:t> Direct Current (DC) to Alternating Current (AC)</a:t>
            </a:r>
          </a:p>
          <a:p>
            <a:pPr>
              <a:buNone/>
            </a:pPr>
            <a:endParaRPr lang="en-US" dirty="0" smtClean="0"/>
          </a:p>
          <a:p>
            <a:r>
              <a:rPr lang="en-US" dirty="0" smtClean="0"/>
              <a:t>Step up voltage to useable amounts (120,240)</a:t>
            </a:r>
          </a:p>
          <a:p>
            <a:pPr>
              <a:buNone/>
            </a:pPr>
            <a:endParaRPr lang="en-US" dirty="0"/>
          </a:p>
        </p:txBody>
      </p:sp>
      <p:sp>
        <p:nvSpPr>
          <p:cNvPr id="3" name="Title 2"/>
          <p:cNvSpPr>
            <a:spLocks noGrp="1"/>
          </p:cNvSpPr>
          <p:nvPr>
            <p:ph type="title"/>
          </p:nvPr>
        </p:nvSpPr>
        <p:spPr>
          <a:xfrm>
            <a:off x="1676400" y="0"/>
            <a:ext cx="8229600" cy="1143000"/>
          </a:xfrm>
        </p:spPr>
        <p:txBody>
          <a:bodyPr/>
          <a:lstStyle/>
          <a:p>
            <a:r>
              <a:rPr lang="en-US" b="1" dirty="0" smtClean="0"/>
              <a:t>Inverters:</a:t>
            </a:r>
            <a:endParaRPr lang="en-US" b="1" dirty="0"/>
          </a:p>
        </p:txBody>
      </p:sp>
      <p:grpSp>
        <p:nvGrpSpPr>
          <p:cNvPr id="9" name="Group 8"/>
          <p:cNvGrpSpPr/>
          <p:nvPr/>
        </p:nvGrpSpPr>
        <p:grpSpPr>
          <a:xfrm>
            <a:off x="2286000" y="3429000"/>
            <a:ext cx="2514600" cy="1752600"/>
            <a:chOff x="762000" y="3657600"/>
            <a:chExt cx="2514600" cy="1752600"/>
          </a:xfrm>
        </p:grpSpPr>
        <p:sp>
          <p:nvSpPr>
            <p:cNvPr id="4" name="Rounded Rectangle 3"/>
            <p:cNvSpPr/>
            <p:nvPr/>
          </p:nvSpPr>
          <p:spPr>
            <a:xfrm>
              <a:off x="762000" y="3657600"/>
              <a:ext cx="2514600" cy="1752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914400" y="4114800"/>
              <a:ext cx="2209800" cy="830997"/>
            </a:xfrm>
            <a:prstGeom prst="rect">
              <a:avLst/>
            </a:prstGeom>
            <a:noFill/>
            <a:ln>
              <a:noFill/>
            </a:ln>
          </p:spPr>
          <p:txBody>
            <a:bodyPr wrap="square" rtlCol="0">
              <a:spAutoFit/>
            </a:bodyPr>
            <a:lstStyle/>
            <a:p>
              <a:pPr algn="ctr"/>
              <a:r>
                <a:rPr lang="en-US" sz="2400" b="1" dirty="0"/>
                <a:t>12 Volts DC battery</a:t>
              </a:r>
            </a:p>
          </p:txBody>
        </p:sp>
      </p:grpSp>
      <p:sp>
        <p:nvSpPr>
          <p:cNvPr id="6" name="Right Arrow 5"/>
          <p:cNvSpPr/>
          <p:nvPr/>
        </p:nvSpPr>
        <p:spPr>
          <a:xfrm>
            <a:off x="5029200" y="3810000"/>
            <a:ext cx="1447800" cy="762000"/>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6629400" y="3429000"/>
            <a:ext cx="2514600" cy="1752600"/>
            <a:chOff x="5181600" y="3733800"/>
            <a:chExt cx="2514600" cy="1752600"/>
          </a:xfrm>
        </p:grpSpPr>
        <p:sp>
          <p:nvSpPr>
            <p:cNvPr id="7" name="Rounded Rectangle 6"/>
            <p:cNvSpPr/>
            <p:nvPr/>
          </p:nvSpPr>
          <p:spPr>
            <a:xfrm>
              <a:off x="5181600" y="3733800"/>
              <a:ext cx="2514600" cy="1752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334000" y="4267200"/>
              <a:ext cx="2209800" cy="461665"/>
            </a:xfrm>
            <a:prstGeom prst="rect">
              <a:avLst/>
            </a:prstGeom>
            <a:noFill/>
            <a:ln>
              <a:noFill/>
            </a:ln>
          </p:spPr>
          <p:txBody>
            <a:bodyPr wrap="square" rtlCol="0">
              <a:spAutoFit/>
            </a:bodyPr>
            <a:lstStyle/>
            <a:p>
              <a:pPr algn="ctr"/>
              <a:r>
                <a:rPr lang="en-US" sz="2400" b="1" dirty="0"/>
                <a:t>120 Volts </a:t>
              </a:r>
              <a:r>
                <a:rPr lang="en-US" sz="2400" b="1" u="sng" dirty="0"/>
                <a:t>AC</a:t>
              </a:r>
            </a:p>
          </p:txBody>
        </p:sp>
      </p:grpSp>
    </p:spTree>
    <p:extLst>
      <p:ext uri="{BB962C8B-B14F-4D97-AF65-F5344CB8AC3E}">
        <p14:creationId xmlns:p14="http://schemas.microsoft.com/office/powerpoint/2010/main" val="2108703643"/>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3074" name="Picture 2" descr="http://www.sierrasolar.com/wp-content/uploads/2011/01/2040-trojan-refines-its-line-of-deep-cycle-batteries-offers-18-month-warranty2.jpg"/>
          <p:cNvPicPr>
            <a:picLocks noChangeAspect="1" noChangeArrowheads="1"/>
          </p:cNvPicPr>
          <p:nvPr/>
        </p:nvPicPr>
        <p:blipFill>
          <a:blip r:embed="rId3" cstate="print"/>
          <a:srcRect/>
          <a:stretch>
            <a:fillRect/>
          </a:stretch>
        </p:blipFill>
        <p:spPr bwMode="auto">
          <a:xfrm>
            <a:off x="1828800" y="533401"/>
            <a:ext cx="2202950" cy="2981325"/>
          </a:xfrm>
          <a:prstGeom prst="rect">
            <a:avLst/>
          </a:prstGeom>
          <a:ln>
            <a:noFill/>
          </a:ln>
          <a:effectLst>
            <a:softEdge rad="112500"/>
          </a:effectLst>
        </p:spPr>
      </p:pic>
      <p:sp>
        <p:nvSpPr>
          <p:cNvPr id="5" name="Right Arrow 4"/>
          <p:cNvSpPr/>
          <p:nvPr/>
        </p:nvSpPr>
        <p:spPr>
          <a:xfrm>
            <a:off x="4038600" y="1524000"/>
            <a:ext cx="533400" cy="990600"/>
          </a:xfrm>
          <a:prstGeom prst="rightArrow">
            <a:avLst/>
          </a:prstGeom>
          <a:solidFill>
            <a:srgbClr val="00206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800600" y="1219200"/>
            <a:ext cx="2590800" cy="167640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953000" y="1752600"/>
            <a:ext cx="2209800" cy="523220"/>
          </a:xfrm>
          <a:prstGeom prst="rect">
            <a:avLst/>
          </a:prstGeom>
          <a:noFill/>
        </p:spPr>
        <p:txBody>
          <a:bodyPr wrap="square" rtlCol="0">
            <a:spAutoFit/>
          </a:bodyPr>
          <a:lstStyle/>
          <a:p>
            <a:pPr algn="ctr"/>
            <a:r>
              <a:rPr lang="en-US" sz="2800" b="1" dirty="0"/>
              <a:t>INVERTER</a:t>
            </a:r>
          </a:p>
        </p:txBody>
      </p:sp>
      <p:pic>
        <p:nvPicPr>
          <p:cNvPr id="3076" name="Picture 4" descr="http://www.dreamstime.com/white-wall-outlet-thumb7331475.jpg"/>
          <p:cNvPicPr>
            <a:picLocks noChangeAspect="1" noChangeArrowheads="1"/>
          </p:cNvPicPr>
          <p:nvPr/>
        </p:nvPicPr>
        <p:blipFill>
          <a:blip r:embed="rId4" cstate="print"/>
          <a:srcRect/>
          <a:stretch>
            <a:fillRect/>
          </a:stretch>
        </p:blipFill>
        <p:spPr bwMode="auto">
          <a:xfrm>
            <a:off x="8305801" y="609600"/>
            <a:ext cx="1677289" cy="2686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ight Arrow 9"/>
          <p:cNvSpPr/>
          <p:nvPr/>
        </p:nvSpPr>
        <p:spPr>
          <a:xfrm>
            <a:off x="7620000" y="1524000"/>
            <a:ext cx="533400" cy="990600"/>
          </a:xfrm>
          <a:prstGeom prst="rightArrow">
            <a:avLst/>
          </a:prstGeom>
          <a:solidFill>
            <a:srgbClr val="00206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5" cstate="print"/>
          <a:srcRect l="34253" t="31333" r="36719" b="37115"/>
          <a:stretch>
            <a:fillRect/>
          </a:stretch>
        </p:blipFill>
        <p:spPr bwMode="auto">
          <a:xfrm>
            <a:off x="7848600" y="3733801"/>
            <a:ext cx="2286000" cy="1455931"/>
          </a:xfrm>
          <a:prstGeom prst="rect">
            <a:avLst/>
          </a:prstGeom>
          <a:noFill/>
          <a:ln w="9525">
            <a:noFill/>
            <a:miter lim="800000"/>
            <a:headEnd/>
            <a:tailEnd/>
          </a:ln>
        </p:spPr>
      </p:pic>
      <p:pic>
        <p:nvPicPr>
          <p:cNvPr id="12" name="Picture 2"/>
          <p:cNvPicPr>
            <a:picLocks noChangeAspect="1" noChangeArrowheads="1"/>
          </p:cNvPicPr>
          <p:nvPr/>
        </p:nvPicPr>
        <p:blipFill>
          <a:blip r:embed="rId5" cstate="print"/>
          <a:srcRect l="1194" t="31333" r="71391" b="37115"/>
          <a:stretch>
            <a:fillRect/>
          </a:stretch>
        </p:blipFill>
        <p:spPr bwMode="auto">
          <a:xfrm>
            <a:off x="1905000" y="3657601"/>
            <a:ext cx="2580376" cy="1740087"/>
          </a:xfrm>
          <a:prstGeom prst="rect">
            <a:avLst/>
          </a:prstGeom>
          <a:noFill/>
          <a:ln w="9525">
            <a:noFill/>
            <a:miter lim="800000"/>
            <a:headEnd/>
            <a:tailEnd/>
          </a:ln>
        </p:spPr>
      </p:pic>
      <p:sp>
        <p:nvSpPr>
          <p:cNvPr id="13" name="Right Arrow 12"/>
          <p:cNvSpPr/>
          <p:nvPr/>
        </p:nvSpPr>
        <p:spPr>
          <a:xfrm>
            <a:off x="5105400" y="3886200"/>
            <a:ext cx="2133600" cy="1447800"/>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133600" y="5486400"/>
            <a:ext cx="2286000" cy="369332"/>
          </a:xfrm>
          <a:prstGeom prst="rect">
            <a:avLst/>
          </a:prstGeom>
          <a:noFill/>
        </p:spPr>
        <p:txBody>
          <a:bodyPr wrap="square" rtlCol="0">
            <a:spAutoFit/>
          </a:bodyPr>
          <a:lstStyle/>
          <a:p>
            <a:r>
              <a:rPr lang="en-US" b="1" dirty="0"/>
              <a:t>DIRECT CURRENT</a:t>
            </a:r>
          </a:p>
        </p:txBody>
      </p:sp>
      <p:sp>
        <p:nvSpPr>
          <p:cNvPr id="15" name="TextBox 14"/>
          <p:cNvSpPr txBox="1"/>
          <p:nvPr/>
        </p:nvSpPr>
        <p:spPr>
          <a:xfrm>
            <a:off x="7315200" y="5410200"/>
            <a:ext cx="3048000" cy="369332"/>
          </a:xfrm>
          <a:prstGeom prst="rect">
            <a:avLst/>
          </a:prstGeom>
          <a:noFill/>
        </p:spPr>
        <p:txBody>
          <a:bodyPr wrap="square" rtlCol="0">
            <a:spAutoFit/>
          </a:bodyPr>
          <a:lstStyle/>
          <a:p>
            <a:r>
              <a:rPr lang="en-US" b="1" dirty="0"/>
              <a:t>ALTERNATING CURRENT</a:t>
            </a:r>
          </a:p>
        </p:txBody>
      </p:sp>
      <p:sp>
        <p:nvSpPr>
          <p:cNvPr id="16" name="TextBox 15"/>
          <p:cNvSpPr txBox="1"/>
          <p:nvPr/>
        </p:nvSpPr>
        <p:spPr>
          <a:xfrm>
            <a:off x="5257800" y="4495800"/>
            <a:ext cx="1524000" cy="369332"/>
          </a:xfrm>
          <a:prstGeom prst="rect">
            <a:avLst/>
          </a:prstGeom>
          <a:noFill/>
        </p:spPr>
        <p:txBody>
          <a:bodyPr wrap="square" rtlCol="0">
            <a:spAutoFit/>
          </a:bodyPr>
          <a:lstStyle/>
          <a:p>
            <a:r>
              <a:rPr lang="en-US" b="1" dirty="0"/>
              <a:t>INVERTER</a:t>
            </a:r>
          </a:p>
        </p:txBody>
      </p:sp>
    </p:spTree>
    <p:extLst>
      <p:ext uri="{BB962C8B-B14F-4D97-AF65-F5344CB8AC3E}">
        <p14:creationId xmlns:p14="http://schemas.microsoft.com/office/powerpoint/2010/main" val="2417449885"/>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Power rating</a:t>
            </a:r>
          </a:p>
          <a:p>
            <a:pPr lvl="1"/>
            <a:r>
              <a:rPr lang="en-US" dirty="0" smtClean="0"/>
              <a:t>Amount of power (watts) an inverter can provide to the loads.</a:t>
            </a:r>
          </a:p>
          <a:p>
            <a:pPr lvl="2"/>
            <a:r>
              <a:rPr lang="en-US" u="sng" dirty="0" smtClean="0"/>
              <a:t>Continuous Power Rating</a:t>
            </a:r>
            <a:r>
              <a:rPr lang="en-US" dirty="0" smtClean="0"/>
              <a:t>: Amount of power (watts) an inverter can continually provide to the loads</a:t>
            </a:r>
          </a:p>
          <a:p>
            <a:pPr lvl="2"/>
            <a:r>
              <a:rPr lang="en-US" u="sng" dirty="0" smtClean="0"/>
              <a:t>Surge Power Rating</a:t>
            </a:r>
            <a:r>
              <a:rPr lang="en-US" dirty="0" smtClean="0"/>
              <a:t>: Amount of power (watts) an inverter can provide to loads for SHORT periods of time. </a:t>
            </a:r>
          </a:p>
          <a:p>
            <a:r>
              <a:rPr lang="en-US" dirty="0" smtClean="0"/>
              <a:t> </a:t>
            </a:r>
            <a:r>
              <a:rPr lang="en-US" b="1" dirty="0" smtClean="0"/>
              <a:t>Input Voltage</a:t>
            </a:r>
          </a:p>
          <a:p>
            <a:pPr lvl="1"/>
            <a:r>
              <a:rPr lang="en-US" dirty="0" smtClean="0"/>
              <a:t>Input voltage the inverter is designed to accept.</a:t>
            </a:r>
          </a:p>
          <a:p>
            <a:pPr lvl="2"/>
            <a:r>
              <a:rPr lang="en-US" dirty="0" smtClean="0"/>
              <a:t>Battery based inverters accept nominal voltages of 12,24, and 48 volts DC</a:t>
            </a:r>
            <a:endParaRPr lang="en-US" dirty="0"/>
          </a:p>
        </p:txBody>
      </p:sp>
      <p:sp>
        <p:nvSpPr>
          <p:cNvPr id="3" name="Title 2"/>
          <p:cNvSpPr>
            <a:spLocks noGrp="1"/>
          </p:cNvSpPr>
          <p:nvPr>
            <p:ph type="title"/>
          </p:nvPr>
        </p:nvSpPr>
        <p:spPr/>
        <p:txBody>
          <a:bodyPr/>
          <a:lstStyle/>
          <a:p>
            <a:r>
              <a:rPr lang="en-US" b="1" dirty="0" smtClean="0"/>
              <a:t>Inverter Basics</a:t>
            </a:r>
            <a:endParaRPr lang="en-US" b="1" dirty="0"/>
          </a:p>
        </p:txBody>
      </p:sp>
    </p:spTree>
    <p:extLst>
      <p:ext uri="{BB962C8B-B14F-4D97-AF65-F5344CB8AC3E}">
        <p14:creationId xmlns:p14="http://schemas.microsoft.com/office/powerpoint/2010/main" val="906419101"/>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b="1" dirty="0" smtClean="0"/>
              <a:t>Input Voltage </a:t>
            </a:r>
            <a:r>
              <a:rPr lang="en-US" b="1" dirty="0" smtClean="0"/>
              <a:t>Continued</a:t>
            </a:r>
            <a:endParaRPr lang="en-US" b="1" dirty="0" smtClean="0"/>
          </a:p>
          <a:p>
            <a:pPr lvl="1"/>
            <a:r>
              <a:rPr lang="en-US" dirty="0" smtClean="0"/>
              <a:t>Grid-Tied inverters often accept 200 – 600 VDC</a:t>
            </a:r>
          </a:p>
          <a:p>
            <a:pPr lvl="2"/>
            <a:r>
              <a:rPr lang="en-US" dirty="0" smtClean="0"/>
              <a:t>Most Hydro electric grid-tied inverters are specified by the wind turbine manufacturer. </a:t>
            </a:r>
          </a:p>
          <a:p>
            <a:r>
              <a:rPr lang="en-US" b="1" dirty="0" smtClean="0"/>
              <a:t>Idle Power Consumption</a:t>
            </a:r>
          </a:p>
          <a:p>
            <a:pPr lvl="1"/>
            <a:r>
              <a:rPr lang="en-US" dirty="0" smtClean="0"/>
              <a:t>Amount of power the inverter uses when not in OPERATION</a:t>
            </a:r>
          </a:p>
          <a:p>
            <a:r>
              <a:rPr lang="en-US" b="1" dirty="0" smtClean="0"/>
              <a:t>Inverter Options</a:t>
            </a:r>
          </a:p>
          <a:p>
            <a:pPr lvl="1"/>
            <a:r>
              <a:rPr lang="en-US" dirty="0" smtClean="0"/>
              <a:t>Low Voltage Disconnect: Inverter shuts off at low input voltage.</a:t>
            </a:r>
          </a:p>
          <a:p>
            <a:pPr lvl="1"/>
            <a:r>
              <a:rPr lang="en-US" dirty="0" smtClean="0"/>
              <a:t>Generator input: inverter has internal battery charger or ability to run AC loads directly from motorized generators for low wind/solar input.</a:t>
            </a:r>
          </a:p>
          <a:p>
            <a:pPr lvl="1"/>
            <a:endParaRPr lang="en-US" dirty="0" smtClean="0"/>
          </a:p>
        </p:txBody>
      </p:sp>
      <p:sp>
        <p:nvSpPr>
          <p:cNvPr id="3" name="Title 2"/>
          <p:cNvSpPr>
            <a:spLocks noGrp="1"/>
          </p:cNvSpPr>
          <p:nvPr>
            <p:ph type="title"/>
          </p:nvPr>
        </p:nvSpPr>
        <p:spPr/>
        <p:txBody>
          <a:bodyPr/>
          <a:lstStyle/>
          <a:p>
            <a:r>
              <a:rPr lang="en-US" b="1" dirty="0" smtClean="0"/>
              <a:t>Inverter Basics </a:t>
            </a:r>
            <a:endParaRPr lang="en-US" b="1" dirty="0"/>
          </a:p>
        </p:txBody>
      </p:sp>
    </p:spTree>
    <p:extLst>
      <p:ext uri="{BB962C8B-B14F-4D97-AF65-F5344CB8AC3E}">
        <p14:creationId xmlns:p14="http://schemas.microsoft.com/office/powerpoint/2010/main" val="1938442883"/>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76400" y="1481329"/>
            <a:ext cx="8763000" cy="4525963"/>
          </a:xfrm>
        </p:spPr>
        <p:txBody>
          <a:bodyPr>
            <a:normAutofit/>
          </a:bodyPr>
          <a:lstStyle/>
          <a:p>
            <a:pPr algn="ctr">
              <a:buNone/>
            </a:pPr>
            <a:r>
              <a:rPr lang="en-US" sz="3200" b="1" dirty="0">
                <a:solidFill>
                  <a:srgbClr val="C00000"/>
                </a:solidFill>
              </a:rPr>
              <a:t>NOT ALL INVERTERS ARE CREATED EQUAL</a:t>
            </a:r>
          </a:p>
          <a:p>
            <a:pPr algn="ctr">
              <a:buNone/>
            </a:pPr>
            <a:endParaRPr lang="en-US" b="1" dirty="0"/>
          </a:p>
          <a:p>
            <a:pPr>
              <a:buNone/>
            </a:pPr>
            <a:r>
              <a:rPr lang="en-US" b="1" u="sng" dirty="0"/>
              <a:t>Inverter Types:</a:t>
            </a:r>
            <a:endParaRPr lang="en-US" sz="1200" b="1" u="sng" dirty="0"/>
          </a:p>
          <a:p>
            <a:pPr>
              <a:buNone/>
            </a:pPr>
            <a:endParaRPr lang="en-US" sz="800" b="1" dirty="0"/>
          </a:p>
          <a:p>
            <a:r>
              <a:rPr lang="en-US" b="1" dirty="0"/>
              <a:t>Battery (off-grid) inverters</a:t>
            </a:r>
          </a:p>
          <a:p>
            <a:pPr>
              <a:buNone/>
            </a:pPr>
            <a:endParaRPr lang="en-US" sz="800" b="1" dirty="0"/>
          </a:p>
          <a:p>
            <a:r>
              <a:rPr lang="en-US" b="1" dirty="0"/>
              <a:t>Grid-Tie with battery backup</a:t>
            </a:r>
          </a:p>
          <a:p>
            <a:pPr>
              <a:buNone/>
            </a:pPr>
            <a:endParaRPr lang="en-US" sz="800" b="1" dirty="0"/>
          </a:p>
          <a:p>
            <a:r>
              <a:rPr lang="en-US" b="1" dirty="0" err="1"/>
              <a:t>Batteryless</a:t>
            </a:r>
            <a:r>
              <a:rPr lang="en-US" b="1" dirty="0"/>
              <a:t> grid-tied</a:t>
            </a:r>
          </a:p>
          <a:p>
            <a:endParaRPr lang="en-US" b="1" dirty="0"/>
          </a:p>
        </p:txBody>
      </p:sp>
      <p:sp>
        <p:nvSpPr>
          <p:cNvPr id="3" name="Title 2"/>
          <p:cNvSpPr>
            <a:spLocks noGrp="1"/>
          </p:cNvSpPr>
          <p:nvPr>
            <p:ph type="title"/>
          </p:nvPr>
        </p:nvSpPr>
        <p:spPr/>
        <p:txBody>
          <a:bodyPr/>
          <a:lstStyle/>
          <a:p>
            <a:r>
              <a:rPr lang="en-US" b="1" dirty="0" smtClean="0"/>
              <a:t>Inverter Technology</a:t>
            </a:r>
            <a:endParaRPr lang="en-US" b="1" dirty="0"/>
          </a:p>
        </p:txBody>
      </p:sp>
    </p:spTree>
    <p:extLst>
      <p:ext uri="{BB962C8B-B14F-4D97-AF65-F5344CB8AC3E}">
        <p14:creationId xmlns:p14="http://schemas.microsoft.com/office/powerpoint/2010/main" val="644303717"/>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981201"/>
            <a:ext cx="8229600" cy="4026091"/>
          </a:xfrm>
        </p:spPr>
        <p:txBody>
          <a:bodyPr/>
          <a:lstStyle/>
          <a:p>
            <a:endParaRPr lang="en-US" dirty="0" smtClean="0"/>
          </a:p>
          <a:p>
            <a:endParaRPr lang="en-US" dirty="0" smtClean="0"/>
          </a:p>
          <a:p>
            <a:endParaRPr lang="en-US" dirty="0"/>
          </a:p>
        </p:txBody>
      </p:sp>
      <p:sp>
        <p:nvSpPr>
          <p:cNvPr id="4" name="Rectangle 3"/>
          <p:cNvSpPr/>
          <p:nvPr/>
        </p:nvSpPr>
        <p:spPr>
          <a:xfrm>
            <a:off x="1752600" y="1066801"/>
            <a:ext cx="8686800" cy="584775"/>
          </a:xfrm>
          <a:prstGeom prst="rect">
            <a:avLst/>
          </a:prstGeom>
        </p:spPr>
        <p:txBody>
          <a:bodyPr wrap="square">
            <a:spAutoFit/>
          </a:bodyPr>
          <a:lstStyle/>
          <a:p>
            <a:pPr algn="ctr">
              <a:buNone/>
            </a:pPr>
            <a:r>
              <a:rPr lang="en-US" sz="3200" b="1" dirty="0">
                <a:solidFill>
                  <a:srgbClr val="C00000"/>
                </a:solidFill>
              </a:rPr>
              <a:t>NOT ALL INVERTERS ARE CREATED EQUAL</a:t>
            </a:r>
          </a:p>
        </p:txBody>
      </p:sp>
      <p:sp>
        <p:nvSpPr>
          <p:cNvPr id="5" name="TextBox 4"/>
          <p:cNvSpPr txBox="1"/>
          <p:nvPr/>
        </p:nvSpPr>
        <p:spPr>
          <a:xfrm>
            <a:off x="1981200" y="457201"/>
            <a:ext cx="8153400" cy="769441"/>
          </a:xfrm>
          <a:prstGeom prst="rect">
            <a:avLst/>
          </a:prstGeom>
          <a:noFill/>
        </p:spPr>
        <p:txBody>
          <a:bodyPr wrap="square" rtlCol="0">
            <a:spAutoFit/>
          </a:bodyPr>
          <a:lstStyle/>
          <a:p>
            <a:r>
              <a:rPr lang="en-US" sz="4400" b="1" dirty="0"/>
              <a:t>Inverter AC Outputs</a:t>
            </a:r>
          </a:p>
        </p:txBody>
      </p:sp>
      <p:sp>
        <p:nvSpPr>
          <p:cNvPr id="6" name="TextBox 5"/>
          <p:cNvSpPr txBox="1"/>
          <p:nvPr/>
        </p:nvSpPr>
        <p:spPr>
          <a:xfrm>
            <a:off x="1981200" y="1981201"/>
            <a:ext cx="8153400" cy="3108543"/>
          </a:xfrm>
          <a:prstGeom prst="rect">
            <a:avLst/>
          </a:prstGeom>
          <a:noFill/>
        </p:spPr>
        <p:txBody>
          <a:bodyPr wrap="square" rtlCol="0">
            <a:spAutoFit/>
          </a:bodyPr>
          <a:lstStyle/>
          <a:p>
            <a:pPr>
              <a:buFont typeface="Arial" pitchFamily="34" charset="0"/>
              <a:buChar char="•"/>
            </a:pPr>
            <a:r>
              <a:rPr lang="en-US" sz="2800" dirty="0"/>
              <a:t>Square Wave</a:t>
            </a:r>
          </a:p>
          <a:p>
            <a:endParaRPr lang="en-US" sz="2800" dirty="0"/>
          </a:p>
          <a:p>
            <a:pPr>
              <a:buFont typeface="Arial" pitchFamily="34" charset="0"/>
              <a:buChar char="•"/>
            </a:pPr>
            <a:r>
              <a:rPr lang="en-US" sz="2800" dirty="0"/>
              <a:t>Modified Square Wave</a:t>
            </a:r>
          </a:p>
          <a:p>
            <a:pPr>
              <a:buFont typeface="Arial" pitchFamily="34" charset="0"/>
              <a:buChar char="•"/>
            </a:pPr>
            <a:endParaRPr lang="en-US" sz="2800" dirty="0"/>
          </a:p>
          <a:p>
            <a:pPr>
              <a:buFont typeface="Arial" pitchFamily="34" charset="0"/>
              <a:buChar char="•"/>
            </a:pPr>
            <a:r>
              <a:rPr lang="en-US" sz="2800" dirty="0"/>
              <a:t>Stepped Sine Wave</a:t>
            </a:r>
          </a:p>
          <a:p>
            <a:pPr>
              <a:buFont typeface="Arial" pitchFamily="34" charset="0"/>
              <a:buChar char="•"/>
            </a:pPr>
            <a:endParaRPr lang="en-US" sz="2800" dirty="0"/>
          </a:p>
          <a:p>
            <a:pPr>
              <a:buFont typeface="Arial" pitchFamily="34" charset="0"/>
              <a:buChar char="•"/>
            </a:pPr>
            <a:r>
              <a:rPr lang="en-US" sz="2800" dirty="0"/>
              <a:t>Pure Sine Wave</a:t>
            </a:r>
          </a:p>
        </p:txBody>
      </p:sp>
      <p:pic>
        <p:nvPicPr>
          <p:cNvPr id="23554" name="Picture 2" descr="http://www.dansdata.com/images/diyups/waveforms600.jpg"/>
          <p:cNvPicPr>
            <a:picLocks noChangeAspect="1" noChangeArrowheads="1"/>
          </p:cNvPicPr>
          <p:nvPr/>
        </p:nvPicPr>
        <p:blipFill>
          <a:blip r:embed="rId3" cstate="print"/>
          <a:srcRect/>
          <a:stretch>
            <a:fillRect/>
          </a:stretch>
        </p:blipFill>
        <p:spPr bwMode="auto">
          <a:xfrm>
            <a:off x="6629400" y="2514600"/>
            <a:ext cx="2971800" cy="1802892"/>
          </a:xfrm>
          <a:prstGeom prst="rect">
            <a:avLst/>
          </a:prstGeom>
          <a:noFill/>
        </p:spPr>
      </p:pic>
      <p:sp>
        <p:nvSpPr>
          <p:cNvPr id="8" name="Rectangle 7"/>
          <p:cNvSpPr/>
          <p:nvPr/>
        </p:nvSpPr>
        <p:spPr>
          <a:xfrm>
            <a:off x="5867400" y="4343400"/>
            <a:ext cx="4572000" cy="261610"/>
          </a:xfrm>
          <a:prstGeom prst="rect">
            <a:avLst/>
          </a:prstGeom>
        </p:spPr>
        <p:txBody>
          <a:bodyPr>
            <a:spAutoFit/>
          </a:bodyPr>
          <a:lstStyle/>
          <a:p>
            <a:r>
              <a:rPr lang="en-US" sz="1100" dirty="0"/>
              <a:t>http://www.dansdata.com/images/diyups/waveforms600.jpg</a:t>
            </a:r>
          </a:p>
        </p:txBody>
      </p:sp>
    </p:spTree>
    <p:extLst>
      <p:ext uri="{BB962C8B-B14F-4D97-AF65-F5344CB8AC3E}">
        <p14:creationId xmlns:p14="http://schemas.microsoft.com/office/powerpoint/2010/main" val="40355945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838200" y="0"/>
            <a:ext cx="8229600" cy="1143000"/>
          </a:xfrm>
        </p:spPr>
        <p:txBody>
          <a:bodyPr/>
          <a:lstStyle/>
          <a:p>
            <a:pPr algn="ctr" eaLnBrk="1" hangingPunct="1"/>
            <a:r>
              <a:rPr lang="en-US" b="1" dirty="0" smtClean="0">
                <a:solidFill>
                  <a:schemeClr val="tx2">
                    <a:lumMod val="50000"/>
                  </a:schemeClr>
                </a:solidFill>
              </a:rPr>
              <a:t>Microhydro Power Today</a:t>
            </a:r>
          </a:p>
        </p:txBody>
      </p:sp>
      <p:pic>
        <p:nvPicPr>
          <p:cNvPr id="82948" name="Picture 4" descr="hh_wheel_sm"/>
          <p:cNvPicPr>
            <a:picLocks noChangeAspect="1" noChangeArrowheads="1"/>
          </p:cNvPicPr>
          <p:nvPr/>
        </p:nvPicPr>
        <p:blipFill>
          <a:blip r:embed="rId3" cstate="print"/>
          <a:srcRect/>
          <a:stretch>
            <a:fillRect/>
          </a:stretch>
        </p:blipFill>
        <p:spPr bwMode="auto">
          <a:xfrm>
            <a:off x="560713" y="1250950"/>
            <a:ext cx="2327859" cy="1836562"/>
          </a:xfrm>
          <a:prstGeom prst="rect">
            <a:avLst/>
          </a:prstGeom>
          <a:noFill/>
          <a:ln w="9525">
            <a:noFill/>
            <a:miter lim="800000"/>
            <a:headEnd/>
            <a:tailEnd/>
          </a:ln>
        </p:spPr>
      </p:pic>
      <p:pic>
        <p:nvPicPr>
          <p:cNvPr id="614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348" r="8605"/>
          <a:stretch/>
        </p:blipFill>
        <p:spPr bwMode="auto">
          <a:xfrm>
            <a:off x="1342716" y="3867665"/>
            <a:ext cx="3701989" cy="232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92942" y="3981965"/>
            <a:ext cx="29464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44378" y="391937"/>
            <a:ext cx="2857500" cy="269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descr="multipicweb2 (14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93711" y="1250950"/>
            <a:ext cx="2667000" cy="183656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homepower.com/sites/default/files/styles/article_gallery_active/public/articles/images/Microhydro_Power_1.1.jpg?itok=EgSzETt8"/>
          <p:cNvPicPr>
            <a:picLocks noChangeAspect="1" noChangeArrowheads="1"/>
          </p:cNvPicPr>
          <p:nvPr/>
        </p:nvPicPr>
        <p:blipFill rotWithShape="1">
          <a:blip r:embed="rId8">
            <a:extLst>
              <a:ext uri="{28A0092B-C50C-407E-A947-70E740481C1C}">
                <a14:useLocalDpi xmlns:a14="http://schemas.microsoft.com/office/drawing/2010/main" val="0"/>
              </a:ext>
            </a:extLst>
          </a:blip>
          <a:srcRect l="41470"/>
          <a:stretch/>
        </p:blipFill>
        <p:spPr bwMode="auto">
          <a:xfrm>
            <a:off x="9087580" y="3479449"/>
            <a:ext cx="2687166" cy="21907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ww.altestore.com/Solar/descfiles/esnd/lh1000b.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59894" y="1218038"/>
            <a:ext cx="1685300" cy="2248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9668229"/>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066801"/>
            <a:ext cx="8229600" cy="4525963"/>
          </a:xfrm>
        </p:spPr>
        <p:txBody>
          <a:bodyPr/>
          <a:lstStyle/>
          <a:p>
            <a:r>
              <a:rPr lang="en-US" dirty="0" smtClean="0"/>
              <a:t>Low cost, Low Performance</a:t>
            </a:r>
          </a:p>
          <a:p>
            <a:r>
              <a:rPr lang="en-US" dirty="0" smtClean="0"/>
              <a:t>Alternates b/w 120 volts + and 120 volts –</a:t>
            </a:r>
          </a:p>
          <a:p>
            <a:r>
              <a:rPr lang="en-US" sz="2000" dirty="0"/>
              <a:t>Subjects electronics to voltage fluctuations based on battery voltages</a:t>
            </a:r>
          </a:p>
        </p:txBody>
      </p:sp>
      <p:sp>
        <p:nvSpPr>
          <p:cNvPr id="3" name="Title 2"/>
          <p:cNvSpPr>
            <a:spLocks noGrp="1"/>
          </p:cNvSpPr>
          <p:nvPr>
            <p:ph type="title"/>
          </p:nvPr>
        </p:nvSpPr>
        <p:spPr>
          <a:xfrm>
            <a:off x="838200" y="119065"/>
            <a:ext cx="10515600" cy="1325563"/>
          </a:xfrm>
        </p:spPr>
        <p:txBody>
          <a:bodyPr/>
          <a:lstStyle/>
          <a:p>
            <a:r>
              <a:rPr lang="en-US" b="1" dirty="0" smtClean="0"/>
              <a:t>Square Wave Inverters</a:t>
            </a:r>
            <a:endParaRPr lang="en-US" b="1" dirty="0"/>
          </a:p>
        </p:txBody>
      </p:sp>
      <p:pic>
        <p:nvPicPr>
          <p:cNvPr id="27650" name="Picture 2" descr="Brainydeal 100W 12DC/110AC Square Wave Power Inverter with Cigarette Lighter and USB Port for Notebook Cell Phone Razor Digital Camera Digital Video TV CD DVD Game Machine Etc"/>
          <p:cNvPicPr>
            <a:picLocks noChangeAspect="1" noChangeArrowheads="1"/>
          </p:cNvPicPr>
          <p:nvPr/>
        </p:nvPicPr>
        <p:blipFill>
          <a:blip r:embed="rId3" cstate="print"/>
          <a:srcRect/>
          <a:stretch>
            <a:fillRect/>
          </a:stretch>
        </p:blipFill>
        <p:spPr bwMode="auto">
          <a:xfrm>
            <a:off x="3810000" y="2743201"/>
            <a:ext cx="1790700" cy="1790701"/>
          </a:xfrm>
          <a:prstGeom prst="rect">
            <a:avLst/>
          </a:prstGeom>
          <a:noFill/>
        </p:spPr>
      </p:pic>
      <p:pic>
        <p:nvPicPr>
          <p:cNvPr id="27651" name="Picture 3"/>
          <p:cNvPicPr>
            <a:picLocks noChangeAspect="1" noChangeArrowheads="1"/>
          </p:cNvPicPr>
          <p:nvPr/>
        </p:nvPicPr>
        <p:blipFill>
          <a:blip r:embed="rId4" cstate="print"/>
          <a:srcRect l="20312" t="20667" r="51563" b="16667"/>
          <a:stretch>
            <a:fillRect/>
          </a:stretch>
        </p:blipFill>
        <p:spPr bwMode="auto">
          <a:xfrm>
            <a:off x="6477000" y="2362200"/>
            <a:ext cx="3200400" cy="4178300"/>
          </a:xfrm>
          <a:prstGeom prst="rect">
            <a:avLst/>
          </a:prstGeom>
          <a:noFill/>
          <a:ln w="9525">
            <a:noFill/>
            <a:miter lim="800000"/>
            <a:headEnd/>
            <a:tailEnd/>
          </a:ln>
        </p:spPr>
      </p:pic>
      <p:sp>
        <p:nvSpPr>
          <p:cNvPr id="6" name="TextBox 5"/>
          <p:cNvSpPr txBox="1"/>
          <p:nvPr/>
        </p:nvSpPr>
        <p:spPr>
          <a:xfrm>
            <a:off x="8839200" y="6400801"/>
            <a:ext cx="1295400" cy="246221"/>
          </a:xfrm>
          <a:prstGeom prst="rect">
            <a:avLst/>
          </a:prstGeom>
          <a:noFill/>
        </p:spPr>
        <p:txBody>
          <a:bodyPr wrap="square" rtlCol="0">
            <a:spAutoFit/>
          </a:bodyPr>
          <a:lstStyle/>
          <a:p>
            <a:r>
              <a:rPr lang="en-US" sz="1000" dirty="0"/>
              <a:t>Home Power 134</a:t>
            </a:r>
          </a:p>
        </p:txBody>
      </p:sp>
      <p:pic>
        <p:nvPicPr>
          <p:cNvPr id="27652" name="Picture 4"/>
          <p:cNvPicPr>
            <a:picLocks noChangeAspect="1" noChangeArrowheads="1"/>
          </p:cNvPicPr>
          <p:nvPr/>
        </p:nvPicPr>
        <p:blipFill>
          <a:blip r:embed="rId5" cstate="print"/>
          <a:srcRect l="7031" t="56667" r="50000" b="24666"/>
          <a:stretch>
            <a:fillRect/>
          </a:stretch>
        </p:blipFill>
        <p:spPr bwMode="auto">
          <a:xfrm>
            <a:off x="2590800" y="4800600"/>
            <a:ext cx="3488872" cy="888076"/>
          </a:xfrm>
          <a:prstGeom prst="rect">
            <a:avLst/>
          </a:prstGeom>
          <a:noFill/>
          <a:ln w="9525">
            <a:noFill/>
            <a:miter lim="800000"/>
            <a:headEnd/>
            <a:tailEnd/>
          </a:ln>
        </p:spPr>
      </p:pic>
    </p:spTree>
    <p:extLst>
      <p:ext uri="{BB962C8B-B14F-4D97-AF65-F5344CB8AC3E}">
        <p14:creationId xmlns:p14="http://schemas.microsoft.com/office/powerpoint/2010/main" val="3347616377"/>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52600" y="1143001"/>
            <a:ext cx="4648200" cy="4864291"/>
          </a:xfrm>
        </p:spPr>
        <p:txBody>
          <a:bodyPr>
            <a:normAutofit/>
          </a:bodyPr>
          <a:lstStyle/>
          <a:p>
            <a:r>
              <a:rPr lang="en-US" sz="2000" dirty="0"/>
              <a:t>Much like the square wave tech. but with an added </a:t>
            </a:r>
            <a:r>
              <a:rPr lang="en-US" sz="2000" u="sng" dirty="0"/>
              <a:t>OFF</a:t>
            </a:r>
            <a:r>
              <a:rPr lang="en-US" sz="2000" dirty="0"/>
              <a:t> function between + and – pulses.</a:t>
            </a:r>
          </a:p>
          <a:p>
            <a:pPr>
              <a:buNone/>
            </a:pPr>
            <a:endParaRPr lang="en-US" sz="800" dirty="0"/>
          </a:p>
          <a:p>
            <a:r>
              <a:rPr lang="en-US" sz="2000" dirty="0"/>
              <a:t>Still low performance but better than Square wave.</a:t>
            </a:r>
          </a:p>
          <a:p>
            <a:pPr>
              <a:buNone/>
            </a:pPr>
            <a:endParaRPr lang="en-US" sz="800" dirty="0"/>
          </a:p>
          <a:p>
            <a:r>
              <a:rPr lang="en-US" sz="2000" dirty="0"/>
              <a:t>Most common low cost battery based inverters</a:t>
            </a:r>
          </a:p>
          <a:p>
            <a:pPr>
              <a:buNone/>
            </a:pPr>
            <a:endParaRPr lang="en-US" sz="800" dirty="0"/>
          </a:p>
          <a:p>
            <a:r>
              <a:rPr lang="en-US" sz="2000" dirty="0"/>
              <a:t>Not suitable for grid-tie applications</a:t>
            </a:r>
          </a:p>
          <a:p>
            <a:pPr>
              <a:buNone/>
            </a:pPr>
            <a:endParaRPr lang="en-US" sz="800" dirty="0"/>
          </a:p>
          <a:p>
            <a:r>
              <a:rPr lang="en-US" sz="2000" dirty="0"/>
              <a:t>Often marketed as “Modified Sine Wave” inverters</a:t>
            </a:r>
          </a:p>
          <a:p>
            <a:endParaRPr lang="en-US" sz="2400" dirty="0"/>
          </a:p>
        </p:txBody>
      </p:sp>
      <p:sp>
        <p:nvSpPr>
          <p:cNvPr id="3" name="Title 2"/>
          <p:cNvSpPr>
            <a:spLocks noGrp="1"/>
          </p:cNvSpPr>
          <p:nvPr>
            <p:ph type="title"/>
          </p:nvPr>
        </p:nvSpPr>
        <p:spPr>
          <a:xfrm>
            <a:off x="1981200" y="0"/>
            <a:ext cx="8229600" cy="1143000"/>
          </a:xfrm>
        </p:spPr>
        <p:txBody>
          <a:bodyPr/>
          <a:lstStyle/>
          <a:p>
            <a:r>
              <a:rPr lang="en-US" b="1" dirty="0" smtClean="0"/>
              <a:t>Modified Square Wave Inverters</a:t>
            </a:r>
            <a:endParaRPr lang="en-US" b="1" dirty="0"/>
          </a:p>
        </p:txBody>
      </p:sp>
      <p:pic>
        <p:nvPicPr>
          <p:cNvPr id="28674" name="Picture 2"/>
          <p:cNvPicPr>
            <a:picLocks noChangeAspect="1" noChangeArrowheads="1"/>
          </p:cNvPicPr>
          <p:nvPr/>
        </p:nvPicPr>
        <p:blipFill>
          <a:blip r:embed="rId3" cstate="print"/>
          <a:srcRect l="49219" t="19333" r="22656" b="15666"/>
          <a:stretch>
            <a:fillRect/>
          </a:stretch>
        </p:blipFill>
        <p:spPr bwMode="auto">
          <a:xfrm>
            <a:off x="6400800" y="838200"/>
            <a:ext cx="3657600" cy="4953000"/>
          </a:xfrm>
          <a:prstGeom prst="rect">
            <a:avLst/>
          </a:prstGeom>
          <a:noFill/>
          <a:ln w="9525">
            <a:noFill/>
            <a:miter lim="800000"/>
            <a:headEnd/>
            <a:tailEnd/>
          </a:ln>
        </p:spPr>
      </p:pic>
      <p:pic>
        <p:nvPicPr>
          <p:cNvPr id="28675" name="Picture 3"/>
          <p:cNvPicPr>
            <a:picLocks noChangeAspect="1" noChangeArrowheads="1"/>
          </p:cNvPicPr>
          <p:nvPr/>
        </p:nvPicPr>
        <p:blipFill>
          <a:blip r:embed="rId4" cstate="print"/>
          <a:srcRect l="53906" t="53333" r="14844" b="30667"/>
          <a:stretch>
            <a:fillRect/>
          </a:stretch>
        </p:blipFill>
        <p:spPr bwMode="auto">
          <a:xfrm>
            <a:off x="7086600" y="5867400"/>
            <a:ext cx="2590800" cy="777240"/>
          </a:xfrm>
          <a:prstGeom prst="rect">
            <a:avLst/>
          </a:prstGeom>
          <a:noFill/>
          <a:ln w="9525">
            <a:noFill/>
            <a:miter lim="800000"/>
            <a:headEnd/>
            <a:tailEnd/>
          </a:ln>
        </p:spPr>
      </p:pic>
      <p:sp>
        <p:nvSpPr>
          <p:cNvPr id="6" name="TextBox 5"/>
          <p:cNvSpPr txBox="1"/>
          <p:nvPr/>
        </p:nvSpPr>
        <p:spPr>
          <a:xfrm>
            <a:off x="5638800" y="5943601"/>
            <a:ext cx="1295400" cy="246221"/>
          </a:xfrm>
          <a:prstGeom prst="rect">
            <a:avLst/>
          </a:prstGeom>
          <a:noFill/>
        </p:spPr>
        <p:txBody>
          <a:bodyPr wrap="square" rtlCol="0">
            <a:spAutoFit/>
          </a:bodyPr>
          <a:lstStyle/>
          <a:p>
            <a:r>
              <a:rPr lang="en-US" sz="1000" dirty="0"/>
              <a:t>Home Power 134</a:t>
            </a:r>
          </a:p>
        </p:txBody>
      </p:sp>
    </p:spTree>
    <p:extLst>
      <p:ext uri="{BB962C8B-B14F-4D97-AF65-F5344CB8AC3E}">
        <p14:creationId xmlns:p14="http://schemas.microsoft.com/office/powerpoint/2010/main" val="2222568173"/>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76300" y="269875"/>
            <a:ext cx="10515600" cy="1325563"/>
          </a:xfrm>
        </p:spPr>
        <p:txBody>
          <a:bodyPr/>
          <a:lstStyle/>
          <a:p>
            <a:r>
              <a:rPr lang="en-US" b="1" dirty="0" smtClean="0"/>
              <a:t>Stepped Sine Wave Inverters</a:t>
            </a:r>
            <a:endParaRPr lang="en-US" b="1" dirty="0"/>
          </a:p>
        </p:txBody>
      </p:sp>
      <p:sp>
        <p:nvSpPr>
          <p:cNvPr id="4" name="Content Placeholder 1"/>
          <p:cNvSpPr txBox="1">
            <a:spLocks/>
          </p:cNvSpPr>
          <p:nvPr/>
        </p:nvSpPr>
        <p:spPr>
          <a:xfrm>
            <a:off x="1752600" y="1219201"/>
            <a:ext cx="4648200" cy="4864291"/>
          </a:xfrm>
          <a:prstGeom prst="rect">
            <a:avLst/>
          </a:prstGeom>
        </p:spPr>
        <p:txBody>
          <a:bodyPr vert="horz">
            <a:normAutofit/>
          </a:bodyPr>
          <a:lstStyle/>
          <a:p>
            <a:pPr marL="365760" indent="-256032">
              <a:spcBef>
                <a:spcPts val="400"/>
              </a:spcBef>
              <a:buClr>
                <a:schemeClr val="accent1"/>
              </a:buClr>
              <a:buSzPct val="68000"/>
              <a:buFont typeface="Wingdings 3"/>
              <a:buChar char=""/>
              <a:defRPr/>
            </a:pPr>
            <a:r>
              <a:rPr lang="en-US" sz="2000" dirty="0"/>
              <a:t>Improvement over the modified square wave with MORE “steps”</a:t>
            </a:r>
          </a:p>
          <a:p>
            <a:pPr marL="365760" indent="-256032">
              <a:spcBef>
                <a:spcPts val="400"/>
              </a:spcBef>
              <a:buClr>
                <a:schemeClr val="accent1"/>
              </a:buClr>
              <a:buSzPct val="68000"/>
              <a:defRPr/>
            </a:pPr>
            <a:endParaRPr lang="en-US" sz="800" dirty="0"/>
          </a:p>
          <a:p>
            <a:pPr marL="365760" indent="-256032">
              <a:spcBef>
                <a:spcPts val="400"/>
              </a:spcBef>
              <a:buClr>
                <a:schemeClr val="accent1"/>
              </a:buClr>
              <a:buSzPct val="68000"/>
              <a:buFont typeface="Wingdings 3"/>
              <a:buChar char=""/>
              <a:defRPr/>
            </a:pPr>
            <a:r>
              <a:rPr lang="en-US" sz="2000" dirty="0"/>
              <a:t>Efficiencies up to &gt;90%</a:t>
            </a:r>
          </a:p>
          <a:p>
            <a:pPr marL="365760" indent="-256032">
              <a:spcBef>
                <a:spcPts val="400"/>
              </a:spcBef>
              <a:buClr>
                <a:schemeClr val="accent1"/>
              </a:buClr>
              <a:buSzPct val="68000"/>
              <a:defRPr/>
            </a:pPr>
            <a:endParaRPr lang="en-US" sz="800" dirty="0"/>
          </a:p>
          <a:p>
            <a:pPr marL="365760" indent="-256032">
              <a:spcBef>
                <a:spcPts val="400"/>
              </a:spcBef>
              <a:buClr>
                <a:schemeClr val="accent1"/>
              </a:buClr>
              <a:buSzPct val="68000"/>
              <a:buFont typeface="Wingdings 3"/>
              <a:buChar char=""/>
              <a:defRPr/>
            </a:pPr>
            <a:r>
              <a:rPr lang="en-US" sz="2000" dirty="0"/>
              <a:t>Often </a:t>
            </a:r>
            <a:r>
              <a:rPr lang="en-US" sz="2000" u="sng" dirty="0"/>
              <a:t>NOT</a:t>
            </a:r>
            <a:r>
              <a:rPr lang="en-US" sz="2000" dirty="0"/>
              <a:t> grid-tied but suitable for off-grid battery based applications.</a:t>
            </a:r>
          </a:p>
          <a:p>
            <a:pPr marL="365760" indent="-256032">
              <a:spcBef>
                <a:spcPts val="400"/>
              </a:spcBef>
              <a:buClr>
                <a:schemeClr val="accent1"/>
              </a:buClr>
              <a:buSzPct val="68000"/>
              <a:buFont typeface="Wingdings 3"/>
              <a:buChar char=""/>
              <a:defRPr/>
            </a:pPr>
            <a:r>
              <a:rPr lang="en-US" sz="2000" dirty="0"/>
              <a:t>Higher in price with higher performance.</a:t>
            </a:r>
          </a:p>
          <a:p>
            <a:pPr marL="365760" indent="-256032">
              <a:spcBef>
                <a:spcPts val="400"/>
              </a:spcBef>
              <a:buClr>
                <a:schemeClr val="accent1"/>
              </a:buClr>
              <a:buSzPct val="68000"/>
              <a:defRPr/>
            </a:pPr>
            <a:endParaRPr lang="en-US" sz="800" dirty="0"/>
          </a:p>
          <a:p>
            <a:pPr marL="365760" indent="-256032">
              <a:spcBef>
                <a:spcPts val="400"/>
              </a:spcBef>
              <a:buClr>
                <a:schemeClr val="accent1"/>
              </a:buClr>
              <a:buSzPct val="68000"/>
              <a:buFont typeface="Wingdings 3"/>
              <a:buChar char=""/>
              <a:defRPr/>
            </a:pPr>
            <a:endParaRPr lang="en-US" sz="2400" dirty="0"/>
          </a:p>
        </p:txBody>
      </p:sp>
      <p:pic>
        <p:nvPicPr>
          <p:cNvPr id="30722" name="Picture 2" descr="Exeltech XP250 24-volt 250 Watt Sine Wave Inverter"/>
          <p:cNvPicPr>
            <a:picLocks noChangeAspect="1" noChangeArrowheads="1"/>
          </p:cNvPicPr>
          <p:nvPr/>
        </p:nvPicPr>
        <p:blipFill>
          <a:blip r:embed="rId3" cstate="print"/>
          <a:srcRect/>
          <a:stretch>
            <a:fillRect/>
          </a:stretch>
        </p:blipFill>
        <p:spPr bwMode="auto">
          <a:xfrm>
            <a:off x="2209800" y="4267201"/>
            <a:ext cx="1714500" cy="1714501"/>
          </a:xfrm>
          <a:prstGeom prst="rect">
            <a:avLst/>
          </a:prstGeom>
          <a:noFill/>
        </p:spPr>
      </p:pic>
      <p:sp>
        <p:nvSpPr>
          <p:cNvPr id="7" name="TextBox 6"/>
          <p:cNvSpPr txBox="1"/>
          <p:nvPr/>
        </p:nvSpPr>
        <p:spPr>
          <a:xfrm>
            <a:off x="3505200" y="5715000"/>
            <a:ext cx="1600200" cy="381000"/>
          </a:xfrm>
          <a:prstGeom prst="rect">
            <a:avLst/>
          </a:prstGeom>
          <a:noFill/>
        </p:spPr>
        <p:txBody>
          <a:bodyPr wrap="square" rtlCol="0">
            <a:spAutoFit/>
          </a:bodyPr>
          <a:lstStyle/>
          <a:p>
            <a:r>
              <a:rPr lang="en-US" dirty="0" err="1"/>
              <a:t>exeltech</a:t>
            </a:r>
            <a:endParaRPr lang="en-US" dirty="0"/>
          </a:p>
        </p:txBody>
      </p:sp>
      <p:pic>
        <p:nvPicPr>
          <p:cNvPr id="30723" name="Picture 3"/>
          <p:cNvPicPr>
            <a:picLocks noChangeAspect="1" noChangeArrowheads="1"/>
          </p:cNvPicPr>
          <p:nvPr/>
        </p:nvPicPr>
        <p:blipFill>
          <a:blip r:embed="rId4" cstate="print"/>
          <a:srcRect l="21094" t="18000" r="50781" b="18000"/>
          <a:stretch>
            <a:fillRect/>
          </a:stretch>
        </p:blipFill>
        <p:spPr bwMode="auto">
          <a:xfrm>
            <a:off x="6477000" y="1219200"/>
            <a:ext cx="3600450" cy="4800600"/>
          </a:xfrm>
          <a:prstGeom prst="rect">
            <a:avLst/>
          </a:prstGeom>
          <a:noFill/>
          <a:ln w="9525">
            <a:noFill/>
            <a:miter lim="800000"/>
            <a:headEnd/>
            <a:tailEnd/>
          </a:ln>
        </p:spPr>
      </p:pic>
      <p:pic>
        <p:nvPicPr>
          <p:cNvPr id="30724" name="Picture 4"/>
          <p:cNvPicPr>
            <a:picLocks noChangeAspect="1" noChangeArrowheads="1"/>
          </p:cNvPicPr>
          <p:nvPr/>
        </p:nvPicPr>
        <p:blipFill>
          <a:blip r:embed="rId5" cstate="print"/>
          <a:srcRect l="17188" t="62000" r="50781" b="24667"/>
          <a:stretch>
            <a:fillRect/>
          </a:stretch>
        </p:blipFill>
        <p:spPr bwMode="auto">
          <a:xfrm>
            <a:off x="6934200" y="5943600"/>
            <a:ext cx="3124200" cy="762000"/>
          </a:xfrm>
          <a:prstGeom prst="rect">
            <a:avLst/>
          </a:prstGeom>
          <a:noFill/>
          <a:ln w="9525">
            <a:noFill/>
            <a:miter lim="800000"/>
            <a:headEnd/>
            <a:tailEnd/>
          </a:ln>
        </p:spPr>
      </p:pic>
      <p:sp>
        <p:nvSpPr>
          <p:cNvPr id="10" name="TextBox 9"/>
          <p:cNvSpPr txBox="1"/>
          <p:nvPr/>
        </p:nvSpPr>
        <p:spPr>
          <a:xfrm>
            <a:off x="5486400" y="5791201"/>
            <a:ext cx="1295400" cy="246221"/>
          </a:xfrm>
          <a:prstGeom prst="rect">
            <a:avLst/>
          </a:prstGeom>
          <a:noFill/>
        </p:spPr>
        <p:txBody>
          <a:bodyPr wrap="square" rtlCol="0">
            <a:spAutoFit/>
          </a:bodyPr>
          <a:lstStyle/>
          <a:p>
            <a:r>
              <a:rPr lang="en-US" sz="1000" dirty="0"/>
              <a:t>Home Power 134</a:t>
            </a:r>
          </a:p>
        </p:txBody>
      </p:sp>
    </p:spTree>
    <p:extLst>
      <p:ext uri="{BB962C8B-B14F-4D97-AF65-F5344CB8AC3E}">
        <p14:creationId xmlns:p14="http://schemas.microsoft.com/office/powerpoint/2010/main" val="1855021832"/>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28675" y="107950"/>
            <a:ext cx="10515600" cy="1325563"/>
          </a:xfrm>
        </p:spPr>
        <p:txBody>
          <a:bodyPr>
            <a:normAutofit/>
          </a:bodyPr>
          <a:lstStyle/>
          <a:p>
            <a:r>
              <a:rPr lang="en-US" b="1" dirty="0" smtClean="0"/>
              <a:t>PURE/TRUE Sine Wave Inverters</a:t>
            </a:r>
            <a:endParaRPr lang="en-US" b="1" dirty="0"/>
          </a:p>
        </p:txBody>
      </p:sp>
      <p:sp>
        <p:nvSpPr>
          <p:cNvPr id="4" name="Content Placeholder 1"/>
          <p:cNvSpPr txBox="1">
            <a:spLocks/>
          </p:cNvSpPr>
          <p:nvPr/>
        </p:nvSpPr>
        <p:spPr>
          <a:xfrm>
            <a:off x="1752600" y="1219201"/>
            <a:ext cx="4648200" cy="4864291"/>
          </a:xfrm>
          <a:prstGeom prst="rect">
            <a:avLst/>
          </a:prstGeom>
        </p:spPr>
        <p:txBody>
          <a:bodyPr vert="horz">
            <a:normAutofit/>
          </a:bodyPr>
          <a:lstStyle/>
          <a:p>
            <a:pPr marL="365760" indent="-256032">
              <a:spcBef>
                <a:spcPts val="400"/>
              </a:spcBef>
              <a:buClr>
                <a:schemeClr val="accent1"/>
              </a:buClr>
              <a:buSzPct val="68000"/>
              <a:buFont typeface="Wingdings 3"/>
              <a:buChar char=""/>
              <a:defRPr/>
            </a:pPr>
            <a:r>
              <a:rPr lang="en-US" sz="2000" dirty="0"/>
              <a:t>A TRUE sine wave that matches GRID power (Sometimes BETTER)</a:t>
            </a:r>
          </a:p>
          <a:p>
            <a:pPr marL="365760" indent="-256032">
              <a:spcBef>
                <a:spcPts val="400"/>
              </a:spcBef>
              <a:buClr>
                <a:schemeClr val="accent1"/>
              </a:buClr>
              <a:buSzPct val="68000"/>
              <a:defRPr/>
            </a:pPr>
            <a:endParaRPr lang="en-US" sz="800" dirty="0"/>
          </a:p>
          <a:p>
            <a:pPr marL="365760" indent="-256032">
              <a:spcBef>
                <a:spcPts val="400"/>
              </a:spcBef>
              <a:buClr>
                <a:schemeClr val="accent1"/>
              </a:buClr>
              <a:buSzPct val="68000"/>
              <a:buFont typeface="Wingdings 3"/>
              <a:buChar char=""/>
              <a:defRPr/>
            </a:pPr>
            <a:r>
              <a:rPr lang="en-US" sz="2000" dirty="0"/>
              <a:t>Efficiencies greater than 95%</a:t>
            </a:r>
          </a:p>
          <a:p>
            <a:pPr marL="365760" indent="-256032">
              <a:spcBef>
                <a:spcPts val="400"/>
              </a:spcBef>
              <a:buClr>
                <a:schemeClr val="accent1"/>
              </a:buClr>
              <a:buSzPct val="68000"/>
              <a:defRPr/>
            </a:pPr>
            <a:endParaRPr lang="en-US" sz="800" dirty="0"/>
          </a:p>
          <a:p>
            <a:pPr marL="365760" indent="-256032">
              <a:spcBef>
                <a:spcPts val="400"/>
              </a:spcBef>
              <a:buClr>
                <a:schemeClr val="accent1"/>
              </a:buClr>
              <a:buSzPct val="68000"/>
              <a:buFont typeface="Wingdings 3"/>
              <a:buChar char=""/>
              <a:defRPr/>
            </a:pPr>
            <a:r>
              <a:rPr lang="en-US" sz="2000" dirty="0"/>
              <a:t>Off-Grid and Grid-Tied applications</a:t>
            </a:r>
          </a:p>
          <a:p>
            <a:pPr marL="365760" indent="-256032">
              <a:spcBef>
                <a:spcPts val="400"/>
              </a:spcBef>
              <a:buClr>
                <a:schemeClr val="accent1"/>
              </a:buClr>
              <a:buSzPct val="68000"/>
              <a:defRPr/>
            </a:pPr>
            <a:endParaRPr lang="en-US" sz="800" dirty="0"/>
          </a:p>
          <a:p>
            <a:pPr marL="365760" indent="-256032">
              <a:spcBef>
                <a:spcPts val="400"/>
              </a:spcBef>
              <a:buClr>
                <a:schemeClr val="accent1"/>
              </a:buClr>
              <a:buSzPct val="68000"/>
              <a:buFont typeface="Wingdings 3"/>
              <a:buChar char=""/>
              <a:defRPr/>
            </a:pPr>
            <a:r>
              <a:rPr lang="en-US" sz="2000" dirty="0"/>
              <a:t>Higher cost but BEST performances</a:t>
            </a:r>
          </a:p>
          <a:p>
            <a:pPr marL="365760" indent="-256032">
              <a:spcBef>
                <a:spcPts val="400"/>
              </a:spcBef>
              <a:buClr>
                <a:schemeClr val="accent1"/>
              </a:buClr>
              <a:buSzPct val="68000"/>
              <a:defRPr/>
            </a:pPr>
            <a:endParaRPr lang="en-US" sz="800" dirty="0"/>
          </a:p>
          <a:p>
            <a:pPr marL="365760" indent="-256032">
              <a:spcBef>
                <a:spcPts val="400"/>
              </a:spcBef>
              <a:buClr>
                <a:schemeClr val="accent1"/>
              </a:buClr>
              <a:buSzPct val="68000"/>
              <a:buFont typeface="Wingdings 3"/>
              <a:buChar char=""/>
              <a:defRPr/>
            </a:pPr>
            <a:r>
              <a:rPr lang="en-US" sz="2000" dirty="0"/>
              <a:t>Meets UL 1741 (Distributed Energy Resources) Certification</a:t>
            </a:r>
          </a:p>
          <a:p>
            <a:pPr marL="365760" indent="-256032">
              <a:spcBef>
                <a:spcPts val="400"/>
              </a:spcBef>
              <a:buClr>
                <a:schemeClr val="accent1"/>
              </a:buClr>
              <a:buSzPct val="68000"/>
              <a:defRPr/>
            </a:pPr>
            <a:endParaRPr lang="en-US" sz="800" dirty="0"/>
          </a:p>
          <a:p>
            <a:pPr marL="365760" indent="-256032">
              <a:spcBef>
                <a:spcPts val="400"/>
              </a:spcBef>
              <a:buClr>
                <a:schemeClr val="accent1"/>
              </a:buClr>
              <a:buSzPct val="68000"/>
              <a:buFont typeface="Wingdings 3"/>
              <a:buChar char=""/>
              <a:defRPr/>
            </a:pPr>
            <a:r>
              <a:rPr lang="en-US" sz="2000" dirty="0"/>
              <a:t>Digital and microprocessor controlled</a:t>
            </a:r>
          </a:p>
          <a:p>
            <a:pPr marL="365760" indent="-256032">
              <a:spcBef>
                <a:spcPts val="400"/>
              </a:spcBef>
              <a:buClr>
                <a:schemeClr val="accent1"/>
              </a:buClr>
              <a:buSzPct val="68000"/>
              <a:buFont typeface="Wingdings 3"/>
              <a:buChar char=""/>
              <a:defRPr/>
            </a:pPr>
            <a:endParaRPr lang="en-US" sz="2000" dirty="0"/>
          </a:p>
          <a:p>
            <a:pPr marL="365760" indent="-256032">
              <a:spcBef>
                <a:spcPts val="400"/>
              </a:spcBef>
              <a:buClr>
                <a:schemeClr val="accent1"/>
              </a:buClr>
              <a:buSzPct val="68000"/>
              <a:defRPr/>
            </a:pPr>
            <a:endParaRPr lang="en-US" sz="800" dirty="0"/>
          </a:p>
          <a:p>
            <a:pPr marL="365760" indent="-256032">
              <a:spcBef>
                <a:spcPts val="400"/>
              </a:spcBef>
              <a:buClr>
                <a:schemeClr val="accent1"/>
              </a:buClr>
              <a:buSzPct val="68000"/>
              <a:defRPr/>
            </a:pPr>
            <a:endParaRPr lang="en-US" sz="2400" dirty="0"/>
          </a:p>
        </p:txBody>
      </p:sp>
      <p:pic>
        <p:nvPicPr>
          <p:cNvPr id="32770" name="Picture 2"/>
          <p:cNvPicPr>
            <a:picLocks noChangeAspect="1" noChangeArrowheads="1"/>
          </p:cNvPicPr>
          <p:nvPr/>
        </p:nvPicPr>
        <p:blipFill>
          <a:blip r:embed="rId3" cstate="print"/>
          <a:srcRect l="49218" t="15333" r="23438" b="22000"/>
          <a:stretch>
            <a:fillRect/>
          </a:stretch>
        </p:blipFill>
        <p:spPr bwMode="auto">
          <a:xfrm>
            <a:off x="6477000" y="1143000"/>
            <a:ext cx="3745149" cy="5029200"/>
          </a:xfrm>
          <a:prstGeom prst="rect">
            <a:avLst/>
          </a:prstGeom>
          <a:noFill/>
          <a:ln w="9525">
            <a:noFill/>
            <a:miter lim="800000"/>
            <a:headEnd/>
            <a:tailEnd/>
          </a:ln>
        </p:spPr>
      </p:pic>
      <p:sp>
        <p:nvSpPr>
          <p:cNvPr id="7" name="TextBox 6"/>
          <p:cNvSpPr txBox="1"/>
          <p:nvPr/>
        </p:nvSpPr>
        <p:spPr>
          <a:xfrm>
            <a:off x="7924800" y="6248401"/>
            <a:ext cx="1295400" cy="246221"/>
          </a:xfrm>
          <a:prstGeom prst="rect">
            <a:avLst/>
          </a:prstGeom>
          <a:noFill/>
        </p:spPr>
        <p:txBody>
          <a:bodyPr wrap="square" rtlCol="0">
            <a:spAutoFit/>
          </a:bodyPr>
          <a:lstStyle/>
          <a:p>
            <a:r>
              <a:rPr lang="en-US" sz="1000" dirty="0"/>
              <a:t>Home Power 134</a:t>
            </a:r>
          </a:p>
        </p:txBody>
      </p:sp>
    </p:spTree>
    <p:extLst>
      <p:ext uri="{BB962C8B-B14F-4D97-AF65-F5344CB8AC3E}">
        <p14:creationId xmlns:p14="http://schemas.microsoft.com/office/powerpoint/2010/main" val="1416248834"/>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4419601"/>
            <a:ext cx="8229600" cy="1663891"/>
          </a:xfrm>
        </p:spPr>
        <p:txBody>
          <a:bodyPr/>
          <a:lstStyle/>
          <a:p>
            <a:r>
              <a:rPr lang="en-US" dirty="0" smtClean="0"/>
              <a:t>Make usable AC power from input DC battery voltage where grid connection is not an option or desired. </a:t>
            </a:r>
            <a:endParaRPr lang="en-US" dirty="0"/>
          </a:p>
        </p:txBody>
      </p:sp>
      <p:sp>
        <p:nvSpPr>
          <p:cNvPr id="3" name="Title 2"/>
          <p:cNvSpPr>
            <a:spLocks noGrp="1"/>
          </p:cNvSpPr>
          <p:nvPr>
            <p:ph type="title"/>
          </p:nvPr>
        </p:nvSpPr>
        <p:spPr/>
        <p:txBody>
          <a:bodyPr>
            <a:normAutofit/>
          </a:bodyPr>
          <a:lstStyle/>
          <a:p>
            <a:r>
              <a:rPr lang="en-US" dirty="0" smtClean="0"/>
              <a:t>Battery Based Off-Grid Inverters</a:t>
            </a:r>
            <a:endParaRPr lang="en-US" dirty="0"/>
          </a:p>
        </p:txBody>
      </p:sp>
      <p:pic>
        <p:nvPicPr>
          <p:cNvPr id="4" name="Picture 2" descr="http://www.sierrasolar.com/wp-content/uploads/2011/01/2040-trojan-refines-its-line-of-deep-cycle-batteries-offers-18-month-warranty2.jpg"/>
          <p:cNvPicPr>
            <a:picLocks noChangeAspect="1" noChangeArrowheads="1"/>
          </p:cNvPicPr>
          <p:nvPr/>
        </p:nvPicPr>
        <p:blipFill>
          <a:blip r:embed="rId3" cstate="print"/>
          <a:srcRect/>
          <a:stretch>
            <a:fillRect/>
          </a:stretch>
        </p:blipFill>
        <p:spPr bwMode="auto">
          <a:xfrm>
            <a:off x="1752600" y="1447801"/>
            <a:ext cx="2202950" cy="2981325"/>
          </a:xfrm>
          <a:prstGeom prst="rect">
            <a:avLst/>
          </a:prstGeom>
          <a:ln>
            <a:noFill/>
          </a:ln>
          <a:effectLst>
            <a:softEdge rad="112500"/>
          </a:effectLst>
        </p:spPr>
      </p:pic>
      <p:sp>
        <p:nvSpPr>
          <p:cNvPr id="5" name="Right Arrow 4"/>
          <p:cNvSpPr/>
          <p:nvPr/>
        </p:nvSpPr>
        <p:spPr>
          <a:xfrm>
            <a:off x="4114800" y="2514600"/>
            <a:ext cx="609600" cy="838200"/>
          </a:xfrm>
          <a:prstGeom prst="rightArrow">
            <a:avLst/>
          </a:prstGeom>
          <a:solidFill>
            <a:srgbClr val="00206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029200" y="2667000"/>
            <a:ext cx="1981200" cy="114300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876800" y="2971800"/>
            <a:ext cx="2209800" cy="523220"/>
          </a:xfrm>
          <a:prstGeom prst="rect">
            <a:avLst/>
          </a:prstGeom>
          <a:noFill/>
        </p:spPr>
        <p:txBody>
          <a:bodyPr wrap="square" rtlCol="0">
            <a:spAutoFit/>
          </a:bodyPr>
          <a:lstStyle/>
          <a:p>
            <a:pPr algn="ctr"/>
            <a:r>
              <a:rPr lang="en-US" sz="2800" b="1" dirty="0"/>
              <a:t>INVERTER</a:t>
            </a:r>
          </a:p>
        </p:txBody>
      </p:sp>
      <p:pic>
        <p:nvPicPr>
          <p:cNvPr id="8" name="Picture 4" descr="http://www.dreamstime.com/white-wall-outlet-thumb7331475.jpg"/>
          <p:cNvPicPr>
            <a:picLocks noChangeAspect="1" noChangeArrowheads="1"/>
          </p:cNvPicPr>
          <p:nvPr/>
        </p:nvPicPr>
        <p:blipFill>
          <a:blip r:embed="rId4" cstate="print"/>
          <a:srcRect/>
          <a:stretch>
            <a:fillRect/>
          </a:stretch>
        </p:blipFill>
        <p:spPr bwMode="auto">
          <a:xfrm>
            <a:off x="8229601" y="1524000"/>
            <a:ext cx="1677289" cy="2686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ight Arrow 8"/>
          <p:cNvSpPr/>
          <p:nvPr/>
        </p:nvSpPr>
        <p:spPr>
          <a:xfrm>
            <a:off x="7543800" y="2438400"/>
            <a:ext cx="533400" cy="990600"/>
          </a:xfrm>
          <a:prstGeom prst="rightArrow">
            <a:avLst/>
          </a:prstGeom>
          <a:solidFill>
            <a:srgbClr val="00206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8329545"/>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a:buNone/>
            </a:pPr>
            <a:r>
              <a:rPr lang="en-US" b="1" dirty="0" smtClean="0"/>
              <a:t>Requirements:</a:t>
            </a:r>
          </a:p>
          <a:p>
            <a:r>
              <a:rPr lang="en-US" b="1" dirty="0" smtClean="0"/>
              <a:t>Inverter input voltages</a:t>
            </a:r>
          </a:p>
          <a:p>
            <a:pPr lvl="1"/>
            <a:r>
              <a:rPr lang="en-US" dirty="0" smtClean="0"/>
              <a:t>12,24, or 48 volt nominal voltages</a:t>
            </a:r>
          </a:p>
          <a:p>
            <a:pPr lvl="1">
              <a:buNone/>
            </a:pPr>
            <a:endParaRPr lang="en-US" sz="800" dirty="0"/>
          </a:p>
          <a:p>
            <a:r>
              <a:rPr lang="en-US" b="1" dirty="0" smtClean="0"/>
              <a:t>Inverter output:</a:t>
            </a:r>
          </a:p>
          <a:p>
            <a:pPr lvl="1"/>
            <a:r>
              <a:rPr lang="en-US" dirty="0" smtClean="0"/>
              <a:t>Total output for stand-alone systems must be sized to supply the load of the largest single piece of utilization equipment (NEC 694.18)</a:t>
            </a:r>
          </a:p>
          <a:p>
            <a:pPr lvl="1">
              <a:buNone/>
            </a:pPr>
            <a:endParaRPr lang="en-US" sz="800" dirty="0"/>
          </a:p>
          <a:p>
            <a:pPr lvl="1"/>
            <a:r>
              <a:rPr lang="en-US" dirty="0" smtClean="0"/>
              <a:t>Inverters should be sized to meet the total load requirements of any possible surges. </a:t>
            </a:r>
          </a:p>
          <a:p>
            <a:pPr lvl="1"/>
            <a:endParaRPr lang="en-US" dirty="0" smtClean="0"/>
          </a:p>
          <a:p>
            <a:r>
              <a:rPr lang="en-US" dirty="0" smtClean="0"/>
              <a:t>Utility interactive equipment NOT needed.</a:t>
            </a:r>
            <a:endParaRPr lang="en-US" dirty="0"/>
          </a:p>
        </p:txBody>
      </p:sp>
      <p:sp>
        <p:nvSpPr>
          <p:cNvPr id="3" name="Title 2"/>
          <p:cNvSpPr>
            <a:spLocks noGrp="1"/>
          </p:cNvSpPr>
          <p:nvPr>
            <p:ph type="title"/>
          </p:nvPr>
        </p:nvSpPr>
        <p:spPr/>
        <p:txBody>
          <a:bodyPr>
            <a:normAutofit/>
          </a:bodyPr>
          <a:lstStyle/>
          <a:p>
            <a:r>
              <a:rPr lang="en-US" b="1" dirty="0" smtClean="0"/>
              <a:t>Battery Based Off-Grid Inverters</a:t>
            </a:r>
            <a:endParaRPr lang="en-US" b="1" dirty="0"/>
          </a:p>
        </p:txBody>
      </p:sp>
    </p:spTree>
    <p:extLst>
      <p:ext uri="{BB962C8B-B14F-4D97-AF65-F5344CB8AC3E}">
        <p14:creationId xmlns:p14="http://schemas.microsoft.com/office/powerpoint/2010/main" val="3767277643"/>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1" dirty="0" smtClean="0"/>
              <a:t>Off-Grid Battery Based Inverters</a:t>
            </a:r>
            <a:endParaRPr lang="en-US" b="1" dirty="0"/>
          </a:p>
        </p:txBody>
      </p:sp>
      <p:pic>
        <p:nvPicPr>
          <p:cNvPr id="34818" name="Picture 2" descr="http://aeesolar.com/sites/default/files/I_IN-OBP-GVFX-030-04025-plus_0.jpg"/>
          <p:cNvPicPr>
            <a:picLocks noChangeAspect="1" noChangeArrowheads="1"/>
          </p:cNvPicPr>
          <p:nvPr/>
        </p:nvPicPr>
        <p:blipFill>
          <a:blip r:embed="rId3" cstate="print"/>
          <a:srcRect/>
          <a:stretch>
            <a:fillRect/>
          </a:stretch>
        </p:blipFill>
        <p:spPr bwMode="auto">
          <a:xfrm>
            <a:off x="1981200" y="1447800"/>
            <a:ext cx="2514600" cy="2514600"/>
          </a:xfrm>
          <a:prstGeom prst="rect">
            <a:avLst/>
          </a:prstGeom>
          <a:noFill/>
        </p:spPr>
      </p:pic>
      <p:sp>
        <p:nvSpPr>
          <p:cNvPr id="5" name="TextBox 4"/>
          <p:cNvSpPr txBox="1"/>
          <p:nvPr/>
        </p:nvSpPr>
        <p:spPr>
          <a:xfrm>
            <a:off x="2057400" y="4038600"/>
            <a:ext cx="2133600" cy="369332"/>
          </a:xfrm>
          <a:prstGeom prst="rect">
            <a:avLst/>
          </a:prstGeom>
          <a:noFill/>
        </p:spPr>
        <p:txBody>
          <a:bodyPr wrap="square" rtlCol="0">
            <a:spAutoFit/>
          </a:bodyPr>
          <a:lstStyle/>
          <a:p>
            <a:pPr algn="ctr"/>
            <a:r>
              <a:rPr lang="en-US" dirty="0"/>
              <a:t>Outback FX &amp; VFX</a:t>
            </a:r>
          </a:p>
        </p:txBody>
      </p:sp>
      <p:pic>
        <p:nvPicPr>
          <p:cNvPr id="34820" name="Picture 4" descr="http://aeesolar.com/sites/default/files/content_file/I_IN-MAG-MS-030-02332-plus.jpg"/>
          <p:cNvPicPr>
            <a:picLocks noChangeAspect="1" noChangeArrowheads="1"/>
          </p:cNvPicPr>
          <p:nvPr/>
        </p:nvPicPr>
        <p:blipFill>
          <a:blip r:embed="rId4" cstate="print"/>
          <a:srcRect/>
          <a:stretch>
            <a:fillRect/>
          </a:stretch>
        </p:blipFill>
        <p:spPr bwMode="auto">
          <a:xfrm>
            <a:off x="5029200" y="1600200"/>
            <a:ext cx="2190750" cy="2190750"/>
          </a:xfrm>
          <a:prstGeom prst="rect">
            <a:avLst/>
          </a:prstGeom>
          <a:noFill/>
        </p:spPr>
      </p:pic>
      <p:sp>
        <p:nvSpPr>
          <p:cNvPr id="7" name="TextBox 6"/>
          <p:cNvSpPr txBox="1"/>
          <p:nvPr/>
        </p:nvSpPr>
        <p:spPr>
          <a:xfrm>
            <a:off x="5029200" y="4038600"/>
            <a:ext cx="2133600" cy="369332"/>
          </a:xfrm>
          <a:prstGeom prst="rect">
            <a:avLst/>
          </a:prstGeom>
          <a:noFill/>
        </p:spPr>
        <p:txBody>
          <a:bodyPr wrap="square" rtlCol="0">
            <a:spAutoFit/>
          </a:bodyPr>
          <a:lstStyle/>
          <a:p>
            <a:pPr algn="ctr"/>
            <a:r>
              <a:rPr lang="en-US" dirty="0"/>
              <a:t>Magnum MS </a:t>
            </a:r>
          </a:p>
        </p:txBody>
      </p:sp>
      <p:pic>
        <p:nvPicPr>
          <p:cNvPr id="34822" name="Picture 6" descr="SMA"/>
          <p:cNvPicPr>
            <a:picLocks noChangeAspect="1" noChangeArrowheads="1"/>
          </p:cNvPicPr>
          <p:nvPr/>
        </p:nvPicPr>
        <p:blipFill>
          <a:blip r:embed="rId5" cstate="print"/>
          <a:srcRect/>
          <a:stretch>
            <a:fillRect/>
          </a:stretch>
        </p:blipFill>
        <p:spPr bwMode="auto">
          <a:xfrm>
            <a:off x="7848600" y="1447800"/>
            <a:ext cx="2209800" cy="2209800"/>
          </a:xfrm>
          <a:prstGeom prst="rect">
            <a:avLst/>
          </a:prstGeom>
          <a:noFill/>
        </p:spPr>
      </p:pic>
      <p:sp>
        <p:nvSpPr>
          <p:cNvPr id="9" name="TextBox 8"/>
          <p:cNvSpPr txBox="1"/>
          <p:nvPr/>
        </p:nvSpPr>
        <p:spPr>
          <a:xfrm>
            <a:off x="7848600" y="4038600"/>
            <a:ext cx="2133600" cy="369332"/>
          </a:xfrm>
          <a:prstGeom prst="rect">
            <a:avLst/>
          </a:prstGeom>
          <a:noFill/>
        </p:spPr>
        <p:txBody>
          <a:bodyPr wrap="square" rtlCol="0">
            <a:spAutoFit/>
          </a:bodyPr>
          <a:lstStyle/>
          <a:p>
            <a:pPr algn="ctr"/>
            <a:r>
              <a:rPr lang="en-US" dirty="0"/>
              <a:t>Sunny Island</a:t>
            </a:r>
          </a:p>
        </p:txBody>
      </p:sp>
    </p:spTree>
    <p:extLst>
      <p:ext uri="{BB962C8B-B14F-4D97-AF65-F5344CB8AC3E}">
        <p14:creationId xmlns:p14="http://schemas.microsoft.com/office/powerpoint/2010/main" val="678899212"/>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Grid-Tie with Battery Backup</a:t>
            </a:r>
            <a:endParaRPr lang="en-US" b="1" dirty="0"/>
          </a:p>
        </p:txBody>
      </p:sp>
      <p:pic>
        <p:nvPicPr>
          <p:cNvPr id="4" name="Picture 2" descr="http://www.sierrasolar.com/wp-content/uploads/2011/01/2040-trojan-refines-its-line-of-deep-cycle-batteries-offers-18-month-warranty2.jpg"/>
          <p:cNvPicPr>
            <a:picLocks noChangeAspect="1" noChangeArrowheads="1"/>
          </p:cNvPicPr>
          <p:nvPr/>
        </p:nvPicPr>
        <p:blipFill>
          <a:blip r:embed="rId3" cstate="print"/>
          <a:srcRect/>
          <a:stretch>
            <a:fillRect/>
          </a:stretch>
        </p:blipFill>
        <p:spPr bwMode="auto">
          <a:xfrm>
            <a:off x="1905000" y="1828801"/>
            <a:ext cx="1583590" cy="2143125"/>
          </a:xfrm>
          <a:prstGeom prst="rect">
            <a:avLst/>
          </a:prstGeom>
          <a:ln>
            <a:noFill/>
          </a:ln>
          <a:effectLst>
            <a:softEdge rad="112500"/>
          </a:effectLst>
        </p:spPr>
      </p:pic>
      <p:sp>
        <p:nvSpPr>
          <p:cNvPr id="6" name="Right Arrow 5"/>
          <p:cNvSpPr/>
          <p:nvPr/>
        </p:nvSpPr>
        <p:spPr>
          <a:xfrm>
            <a:off x="3657600" y="3048000"/>
            <a:ext cx="762000" cy="304800"/>
          </a:xfrm>
          <a:prstGeom prst="rightArrow">
            <a:avLst/>
          </a:prstGeom>
          <a:solidFill>
            <a:srgbClr val="00206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12650183">
            <a:off x="3689690" y="4307143"/>
            <a:ext cx="1947185" cy="555383"/>
          </a:xfrm>
          <a:prstGeom prst="rightArrow">
            <a:avLst/>
          </a:prstGeom>
          <a:solidFill>
            <a:srgbClr val="00206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084" name="Picture 4" descr="OutBack GTFX and GVFX Grid-Tie Inverters and Systems"/>
          <p:cNvPicPr>
            <a:picLocks noChangeAspect="1" noChangeArrowheads="1"/>
          </p:cNvPicPr>
          <p:nvPr/>
        </p:nvPicPr>
        <p:blipFill>
          <a:blip r:embed="rId4" cstate="print"/>
          <a:srcRect/>
          <a:stretch>
            <a:fillRect/>
          </a:stretch>
        </p:blipFill>
        <p:spPr bwMode="auto">
          <a:xfrm>
            <a:off x="4495800" y="1809750"/>
            <a:ext cx="1981200" cy="1981200"/>
          </a:xfrm>
          <a:prstGeom prst="rect">
            <a:avLst/>
          </a:prstGeom>
          <a:noFill/>
        </p:spPr>
      </p:pic>
      <p:pic>
        <p:nvPicPr>
          <p:cNvPr id="46086" name="Picture 6" descr="http://theenergyfix.com/wp-content/uploads/2010/10/Power-lines-art-for-storage-content-from-HowStuffWorks.jpg"/>
          <p:cNvPicPr>
            <a:picLocks noChangeAspect="1" noChangeArrowheads="1"/>
          </p:cNvPicPr>
          <p:nvPr/>
        </p:nvPicPr>
        <p:blipFill>
          <a:blip r:embed="rId5" cstate="print"/>
          <a:srcRect/>
          <a:stretch>
            <a:fillRect/>
          </a:stretch>
        </p:blipFill>
        <p:spPr bwMode="auto">
          <a:xfrm>
            <a:off x="7696200" y="1981200"/>
            <a:ext cx="1905000" cy="1428750"/>
          </a:xfrm>
          <a:prstGeom prst="rect">
            <a:avLst/>
          </a:prstGeom>
          <a:noFill/>
        </p:spPr>
      </p:pic>
      <p:sp>
        <p:nvSpPr>
          <p:cNvPr id="12" name="Right Arrow 11"/>
          <p:cNvSpPr/>
          <p:nvPr/>
        </p:nvSpPr>
        <p:spPr>
          <a:xfrm>
            <a:off x="6629400" y="3048000"/>
            <a:ext cx="762000" cy="304800"/>
          </a:xfrm>
          <a:prstGeom prst="rightArrow">
            <a:avLst/>
          </a:prstGeom>
          <a:solidFill>
            <a:srgbClr val="00206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rot="10800000">
            <a:off x="6553200" y="2514600"/>
            <a:ext cx="762000" cy="304800"/>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rot="10800000">
            <a:off x="3581400" y="2514600"/>
            <a:ext cx="762000" cy="304800"/>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4" descr="Hydro%20picture%20copy"/>
          <p:cNvPicPr>
            <a:picLocks noChangeAspect="1" noChangeArrowheads="1"/>
          </p:cNvPicPr>
          <p:nvPr/>
        </p:nvPicPr>
        <p:blipFill>
          <a:blip r:embed="rId6" cstate="print"/>
          <a:srcRect/>
          <a:stretch>
            <a:fillRect/>
          </a:stretch>
        </p:blipFill>
        <p:spPr bwMode="auto">
          <a:xfrm>
            <a:off x="5791201" y="3962401"/>
            <a:ext cx="1971675" cy="1884363"/>
          </a:xfrm>
          <a:prstGeom prst="rect">
            <a:avLst/>
          </a:prstGeom>
          <a:noFill/>
          <a:ln w="9525">
            <a:noFill/>
            <a:miter lim="800000"/>
            <a:headEnd/>
            <a:tailEnd/>
          </a:ln>
        </p:spPr>
      </p:pic>
    </p:spTree>
    <p:extLst>
      <p:ext uri="{BB962C8B-B14F-4D97-AF65-F5344CB8AC3E}">
        <p14:creationId xmlns:p14="http://schemas.microsoft.com/office/powerpoint/2010/main" val="1859407191"/>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b="1" dirty="0"/>
              <a:t>Requirements:</a:t>
            </a:r>
          </a:p>
          <a:p>
            <a:pPr>
              <a:buNone/>
            </a:pPr>
            <a:endParaRPr lang="en-US" sz="800" b="1" dirty="0"/>
          </a:p>
          <a:p>
            <a:pPr lvl="1"/>
            <a:r>
              <a:rPr lang="en-US" b="1" dirty="0"/>
              <a:t>Input Voltage: </a:t>
            </a:r>
            <a:r>
              <a:rPr lang="en-US" dirty="0"/>
              <a:t>Nominal battery voltage (12,24,48)</a:t>
            </a:r>
          </a:p>
          <a:p>
            <a:pPr lvl="1">
              <a:buNone/>
            </a:pPr>
            <a:endParaRPr lang="en-US" sz="800" dirty="0"/>
          </a:p>
          <a:p>
            <a:pPr lvl="1"/>
            <a:r>
              <a:rPr lang="en-US" b="1" dirty="0"/>
              <a:t>Grid-interactive: </a:t>
            </a:r>
            <a:r>
              <a:rPr lang="en-US" dirty="0"/>
              <a:t>Only inverters listed and identified as interactive shall be permitted in interactive systems (NEC 694.60)</a:t>
            </a:r>
          </a:p>
          <a:p>
            <a:pPr lvl="1">
              <a:buNone/>
            </a:pPr>
            <a:endParaRPr lang="en-US" sz="800" dirty="0"/>
          </a:p>
          <a:p>
            <a:pPr lvl="1"/>
            <a:r>
              <a:rPr lang="en-US" b="1" dirty="0"/>
              <a:t>Inverter Output: </a:t>
            </a:r>
            <a:r>
              <a:rPr lang="en-US" dirty="0"/>
              <a:t>same rules apply for off-grid system power output.</a:t>
            </a:r>
          </a:p>
          <a:p>
            <a:pPr lvl="2"/>
            <a:r>
              <a:rPr lang="en-US" sz="2200" dirty="0"/>
              <a:t>(UL 1741)</a:t>
            </a:r>
          </a:p>
          <a:p>
            <a:pPr lvl="2"/>
            <a:r>
              <a:rPr lang="en-US" sz="2200" dirty="0"/>
              <a:t>120 / 240 VAC @ 60Hz</a:t>
            </a:r>
          </a:p>
        </p:txBody>
      </p:sp>
      <p:sp>
        <p:nvSpPr>
          <p:cNvPr id="3" name="Title 2"/>
          <p:cNvSpPr>
            <a:spLocks noGrp="1"/>
          </p:cNvSpPr>
          <p:nvPr>
            <p:ph type="title"/>
          </p:nvPr>
        </p:nvSpPr>
        <p:spPr/>
        <p:txBody>
          <a:bodyPr/>
          <a:lstStyle/>
          <a:p>
            <a:r>
              <a:rPr lang="en-US" b="1" dirty="0" smtClean="0"/>
              <a:t>Grid-Tie with Battery Backup</a:t>
            </a:r>
            <a:endParaRPr lang="en-US" b="1" dirty="0"/>
          </a:p>
        </p:txBody>
      </p:sp>
    </p:spTree>
    <p:extLst>
      <p:ext uri="{BB962C8B-B14F-4D97-AF65-F5344CB8AC3E}">
        <p14:creationId xmlns:p14="http://schemas.microsoft.com/office/powerpoint/2010/main" val="2659350171"/>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b="1" dirty="0" smtClean="0"/>
              <a:t>Grid-Tie with Battery Backup</a:t>
            </a:r>
            <a:endParaRPr lang="en-US" b="1" dirty="0"/>
          </a:p>
        </p:txBody>
      </p:sp>
      <p:pic>
        <p:nvPicPr>
          <p:cNvPr id="4" name="Picture 4" descr="OutBack GTFX and GVFX Grid-Tie Inverters and Systems"/>
          <p:cNvPicPr>
            <a:picLocks noChangeAspect="1" noChangeArrowheads="1"/>
          </p:cNvPicPr>
          <p:nvPr/>
        </p:nvPicPr>
        <p:blipFill>
          <a:blip r:embed="rId3" cstate="print"/>
          <a:srcRect/>
          <a:stretch>
            <a:fillRect/>
          </a:stretch>
        </p:blipFill>
        <p:spPr bwMode="auto">
          <a:xfrm>
            <a:off x="1752600" y="1905000"/>
            <a:ext cx="2362200" cy="2362200"/>
          </a:xfrm>
          <a:prstGeom prst="rect">
            <a:avLst/>
          </a:prstGeom>
          <a:noFill/>
        </p:spPr>
      </p:pic>
      <p:sp>
        <p:nvSpPr>
          <p:cNvPr id="6" name="Rectangle 5"/>
          <p:cNvSpPr/>
          <p:nvPr/>
        </p:nvSpPr>
        <p:spPr>
          <a:xfrm>
            <a:off x="1981200" y="4495800"/>
            <a:ext cx="1802096" cy="369332"/>
          </a:xfrm>
          <a:prstGeom prst="rect">
            <a:avLst/>
          </a:prstGeom>
        </p:spPr>
        <p:txBody>
          <a:bodyPr wrap="none">
            <a:spAutoFit/>
          </a:bodyPr>
          <a:lstStyle/>
          <a:p>
            <a:r>
              <a:rPr lang="en-US" dirty="0" err="1"/>
              <a:t>OutBack</a:t>
            </a:r>
            <a:r>
              <a:rPr lang="en-US" dirty="0"/>
              <a:t> G-Series</a:t>
            </a:r>
          </a:p>
        </p:txBody>
      </p:sp>
      <p:pic>
        <p:nvPicPr>
          <p:cNvPr id="48130" name="Picture 2" descr="SMA"/>
          <p:cNvPicPr>
            <a:picLocks noChangeAspect="1" noChangeArrowheads="1"/>
          </p:cNvPicPr>
          <p:nvPr/>
        </p:nvPicPr>
        <p:blipFill>
          <a:blip r:embed="rId4" cstate="print"/>
          <a:srcRect/>
          <a:stretch>
            <a:fillRect/>
          </a:stretch>
        </p:blipFill>
        <p:spPr bwMode="auto">
          <a:xfrm>
            <a:off x="4800600" y="1828800"/>
            <a:ext cx="2133600" cy="2133600"/>
          </a:xfrm>
          <a:prstGeom prst="rect">
            <a:avLst/>
          </a:prstGeom>
          <a:noFill/>
        </p:spPr>
      </p:pic>
      <p:sp>
        <p:nvSpPr>
          <p:cNvPr id="8" name="Rectangle 7"/>
          <p:cNvSpPr/>
          <p:nvPr/>
        </p:nvSpPr>
        <p:spPr>
          <a:xfrm>
            <a:off x="4419601" y="4495800"/>
            <a:ext cx="2610523" cy="369332"/>
          </a:xfrm>
          <a:prstGeom prst="rect">
            <a:avLst/>
          </a:prstGeom>
        </p:spPr>
        <p:txBody>
          <a:bodyPr wrap="none">
            <a:spAutoFit/>
          </a:bodyPr>
          <a:lstStyle/>
          <a:p>
            <a:r>
              <a:rPr lang="en-US" dirty="0"/>
              <a:t>The Sunny Island 5048-US</a:t>
            </a:r>
          </a:p>
        </p:txBody>
      </p:sp>
      <p:pic>
        <p:nvPicPr>
          <p:cNvPr id="48132" name="Picture 4" descr="Xantrex INVERTER, 6000W, Grid Tied, Battery Back-up, 120/240V- XW-6048&quot;"/>
          <p:cNvPicPr>
            <a:picLocks noChangeAspect="1" noChangeArrowheads="1"/>
          </p:cNvPicPr>
          <p:nvPr/>
        </p:nvPicPr>
        <p:blipFill>
          <a:blip r:embed="rId5" cstate="print"/>
          <a:srcRect/>
          <a:stretch>
            <a:fillRect/>
          </a:stretch>
        </p:blipFill>
        <p:spPr bwMode="auto">
          <a:xfrm>
            <a:off x="7543800" y="1485901"/>
            <a:ext cx="2514600" cy="2514601"/>
          </a:xfrm>
          <a:prstGeom prst="rect">
            <a:avLst/>
          </a:prstGeom>
          <a:noFill/>
        </p:spPr>
      </p:pic>
      <p:sp>
        <p:nvSpPr>
          <p:cNvPr id="10" name="Rectangle 9"/>
          <p:cNvSpPr/>
          <p:nvPr/>
        </p:nvSpPr>
        <p:spPr>
          <a:xfrm>
            <a:off x="8001000" y="4419600"/>
            <a:ext cx="1278940" cy="369332"/>
          </a:xfrm>
          <a:prstGeom prst="rect">
            <a:avLst/>
          </a:prstGeom>
        </p:spPr>
        <p:txBody>
          <a:bodyPr wrap="none">
            <a:spAutoFit/>
          </a:bodyPr>
          <a:lstStyle/>
          <a:p>
            <a:r>
              <a:rPr lang="en-US" dirty="0" err="1"/>
              <a:t>Xantrex</a:t>
            </a:r>
            <a:r>
              <a:rPr lang="en-US" dirty="0"/>
              <a:t> XW</a:t>
            </a:r>
          </a:p>
        </p:txBody>
      </p:sp>
    </p:spTree>
    <p:extLst>
      <p:ext uri="{BB962C8B-B14F-4D97-AF65-F5344CB8AC3E}">
        <p14:creationId xmlns:p14="http://schemas.microsoft.com/office/powerpoint/2010/main" val="14051411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ext Box 2"/>
          <p:cNvSpPr txBox="1">
            <a:spLocks noChangeArrowheads="1"/>
          </p:cNvSpPr>
          <p:nvPr/>
        </p:nvSpPr>
        <p:spPr bwMode="auto">
          <a:xfrm>
            <a:off x="2133600" y="533400"/>
            <a:ext cx="7924800" cy="1569660"/>
          </a:xfrm>
          <a:prstGeom prst="rect">
            <a:avLst/>
          </a:prstGeom>
          <a:noFill/>
          <a:ln w="9525">
            <a:noFill/>
            <a:miter lim="800000"/>
            <a:headEnd/>
            <a:tailEnd/>
          </a:ln>
        </p:spPr>
        <p:txBody>
          <a:bodyPr>
            <a:spAutoFit/>
          </a:bodyPr>
          <a:lstStyle/>
          <a:p>
            <a:pPr algn="ctr">
              <a:spcBef>
                <a:spcPct val="50000"/>
              </a:spcBef>
            </a:pPr>
            <a:r>
              <a:rPr lang="en-US" sz="3200" dirty="0"/>
              <a:t>These Turbines are turned by water. That turning motion transfers energy by causing coils of wire to move relative to magnets. </a:t>
            </a:r>
          </a:p>
        </p:txBody>
      </p:sp>
      <p:sp>
        <p:nvSpPr>
          <p:cNvPr id="112643" name="Text Box 3"/>
          <p:cNvSpPr txBox="1">
            <a:spLocks noChangeArrowheads="1"/>
          </p:cNvSpPr>
          <p:nvPr/>
        </p:nvSpPr>
        <p:spPr bwMode="auto">
          <a:xfrm>
            <a:off x="2743200" y="2057401"/>
            <a:ext cx="6629400" cy="1200329"/>
          </a:xfrm>
          <a:prstGeom prst="rect">
            <a:avLst/>
          </a:prstGeom>
          <a:noFill/>
          <a:ln w="9525">
            <a:noFill/>
            <a:miter lim="800000"/>
            <a:headEnd/>
            <a:tailEnd/>
          </a:ln>
        </p:spPr>
        <p:txBody>
          <a:bodyPr>
            <a:spAutoFit/>
          </a:bodyPr>
          <a:lstStyle/>
          <a:p>
            <a:pPr algn="ctr">
              <a:spcBef>
                <a:spcPct val="50000"/>
              </a:spcBef>
            </a:pPr>
            <a:r>
              <a:rPr lang="en-US" sz="2400" dirty="0"/>
              <a:t>With the high head situations we commonly see in the mountains, </a:t>
            </a:r>
            <a:r>
              <a:rPr lang="en-US" sz="2400" dirty="0" err="1"/>
              <a:t>pelton</a:t>
            </a:r>
            <a:r>
              <a:rPr lang="en-US" sz="2400" dirty="0"/>
              <a:t> wheels and </a:t>
            </a:r>
            <a:r>
              <a:rPr lang="en-US" sz="2400" dirty="0" err="1"/>
              <a:t>turgo</a:t>
            </a:r>
            <a:r>
              <a:rPr lang="en-US" sz="2400" dirty="0"/>
              <a:t> wheels are commonly used.</a:t>
            </a:r>
            <a:endParaRPr lang="en-US" dirty="0"/>
          </a:p>
        </p:txBody>
      </p:sp>
      <p:sp>
        <p:nvSpPr>
          <p:cNvPr id="112644" name="Text Box 4"/>
          <p:cNvSpPr txBox="1">
            <a:spLocks noChangeArrowheads="1"/>
          </p:cNvSpPr>
          <p:nvPr/>
        </p:nvSpPr>
        <p:spPr bwMode="auto">
          <a:xfrm>
            <a:off x="3733800" y="3505201"/>
            <a:ext cx="4191000" cy="701675"/>
          </a:xfrm>
          <a:prstGeom prst="rect">
            <a:avLst/>
          </a:prstGeom>
          <a:noFill/>
          <a:ln w="9525">
            <a:noFill/>
            <a:miter lim="800000"/>
            <a:headEnd/>
            <a:tailEnd/>
          </a:ln>
        </p:spPr>
        <p:txBody>
          <a:bodyPr>
            <a:spAutoFit/>
          </a:bodyPr>
          <a:lstStyle/>
          <a:p>
            <a:pPr algn="ctr">
              <a:spcBef>
                <a:spcPct val="50000"/>
              </a:spcBef>
            </a:pPr>
            <a:r>
              <a:rPr lang="en-US" sz="2000" dirty="0"/>
              <a:t>Jets are sprayed into cups of these wheels</a:t>
            </a:r>
          </a:p>
        </p:txBody>
      </p:sp>
      <p:pic>
        <p:nvPicPr>
          <p:cNvPr id="7" name="Picture 6" descr="multipicweb2 (14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2300" y="4343400"/>
            <a:ext cx="26670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arris-wheel.jpg (19747 bytes)"/>
          <p:cNvPicPr>
            <a:picLocks noChangeAspect="1" noChangeArrowheads="1"/>
          </p:cNvPicPr>
          <p:nvPr/>
        </p:nvPicPr>
        <p:blipFill>
          <a:blip r:embed="rId4" cstate="print"/>
          <a:srcRect/>
          <a:stretch>
            <a:fillRect/>
          </a:stretch>
        </p:blipFill>
        <p:spPr bwMode="auto">
          <a:xfrm>
            <a:off x="6715899" y="4397651"/>
            <a:ext cx="1950306" cy="1926949"/>
          </a:xfrm>
          <a:prstGeom prst="rect">
            <a:avLst/>
          </a:prstGeom>
          <a:noFill/>
          <a:ln w="9525">
            <a:noFill/>
            <a:miter lim="800000"/>
            <a:headEnd/>
            <a:tailEnd/>
          </a:ln>
        </p:spPr>
      </p:pic>
    </p:spTree>
    <p:extLst>
      <p:ext uri="{BB962C8B-B14F-4D97-AF65-F5344CB8AC3E}">
        <p14:creationId xmlns:p14="http://schemas.microsoft.com/office/powerpoint/2010/main" val="2018819126"/>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err="1" smtClean="0"/>
              <a:t>Batteryless</a:t>
            </a:r>
            <a:r>
              <a:rPr lang="en-US" b="1" dirty="0" smtClean="0"/>
              <a:t> Grid–Tied Inverters</a:t>
            </a:r>
            <a:endParaRPr lang="en-US" b="1" dirty="0"/>
          </a:p>
        </p:txBody>
      </p:sp>
      <p:pic>
        <p:nvPicPr>
          <p:cNvPr id="52226" name="Picture 2" descr="http://cf.mp-cdn.net/08/8f/663778c6541881a6dba3bf634cad.jpg"/>
          <p:cNvPicPr>
            <a:picLocks noChangeAspect="1" noChangeArrowheads="1"/>
          </p:cNvPicPr>
          <p:nvPr/>
        </p:nvPicPr>
        <p:blipFill>
          <a:blip r:embed="rId3" cstate="print"/>
          <a:srcRect/>
          <a:stretch>
            <a:fillRect/>
          </a:stretch>
        </p:blipFill>
        <p:spPr bwMode="auto">
          <a:xfrm>
            <a:off x="5029201" y="2209801"/>
            <a:ext cx="1876425" cy="2314575"/>
          </a:xfrm>
          <a:prstGeom prst="rect">
            <a:avLst/>
          </a:prstGeom>
          <a:noFill/>
        </p:spPr>
      </p:pic>
      <p:pic>
        <p:nvPicPr>
          <p:cNvPr id="6" name="Picture 6" descr="http://theenergyfix.com/wp-content/uploads/2010/10/Power-lines-art-for-storage-content-from-HowStuffWorks.jpg"/>
          <p:cNvPicPr>
            <a:picLocks noChangeAspect="1" noChangeArrowheads="1"/>
          </p:cNvPicPr>
          <p:nvPr/>
        </p:nvPicPr>
        <p:blipFill>
          <a:blip r:embed="rId4" cstate="print"/>
          <a:srcRect/>
          <a:stretch>
            <a:fillRect/>
          </a:stretch>
        </p:blipFill>
        <p:spPr bwMode="auto">
          <a:xfrm>
            <a:off x="8001000" y="2362200"/>
            <a:ext cx="2209800" cy="1657350"/>
          </a:xfrm>
          <a:prstGeom prst="rect">
            <a:avLst/>
          </a:prstGeom>
          <a:noFill/>
        </p:spPr>
      </p:pic>
      <p:sp>
        <p:nvSpPr>
          <p:cNvPr id="7" name="Right Arrow 6"/>
          <p:cNvSpPr/>
          <p:nvPr/>
        </p:nvSpPr>
        <p:spPr>
          <a:xfrm>
            <a:off x="4343400" y="3276600"/>
            <a:ext cx="762000" cy="533400"/>
          </a:xfrm>
          <a:prstGeom prst="rightArrow">
            <a:avLst/>
          </a:prstGeom>
          <a:solidFill>
            <a:srgbClr val="00206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7010400" y="3276600"/>
            <a:ext cx="762000" cy="533400"/>
          </a:xfrm>
          <a:prstGeom prst="rightArrow">
            <a:avLst/>
          </a:prstGeom>
          <a:solidFill>
            <a:srgbClr val="00206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4" descr="Hydro%20picture%20copy"/>
          <p:cNvPicPr>
            <a:picLocks noChangeAspect="1" noChangeArrowheads="1"/>
          </p:cNvPicPr>
          <p:nvPr/>
        </p:nvPicPr>
        <p:blipFill>
          <a:blip r:embed="rId5" cstate="print"/>
          <a:srcRect/>
          <a:stretch>
            <a:fillRect/>
          </a:stretch>
        </p:blipFill>
        <p:spPr bwMode="auto">
          <a:xfrm>
            <a:off x="2057401" y="2438401"/>
            <a:ext cx="1971675" cy="1884363"/>
          </a:xfrm>
          <a:prstGeom prst="rect">
            <a:avLst/>
          </a:prstGeom>
          <a:noFill/>
          <a:ln w="9525">
            <a:noFill/>
            <a:miter lim="800000"/>
            <a:headEnd/>
            <a:tailEnd/>
          </a:ln>
        </p:spPr>
      </p:pic>
    </p:spTree>
    <p:extLst>
      <p:ext uri="{BB962C8B-B14F-4D97-AF65-F5344CB8AC3E}">
        <p14:creationId xmlns:p14="http://schemas.microsoft.com/office/powerpoint/2010/main" val="2925408519"/>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Requirements:</a:t>
            </a:r>
          </a:p>
          <a:p>
            <a:pPr lvl="1"/>
            <a:r>
              <a:rPr lang="en-US" b="1" dirty="0"/>
              <a:t>Input voltage: </a:t>
            </a:r>
            <a:r>
              <a:rPr lang="en-US" dirty="0"/>
              <a:t>Must accept voltage range of turbine.</a:t>
            </a:r>
          </a:p>
          <a:p>
            <a:pPr lvl="1">
              <a:buNone/>
            </a:pPr>
            <a:endParaRPr lang="en-US" sz="800" dirty="0"/>
          </a:p>
          <a:p>
            <a:pPr lvl="1"/>
            <a:r>
              <a:rPr lang="en-US" b="1" dirty="0"/>
              <a:t>Inverter Output: </a:t>
            </a:r>
            <a:r>
              <a:rPr lang="en-US" dirty="0"/>
              <a:t>Must be able to output total hydro turbine rated output.</a:t>
            </a:r>
          </a:p>
          <a:p>
            <a:pPr lvl="2"/>
            <a:r>
              <a:rPr lang="en-US" sz="2200" dirty="0"/>
              <a:t>120 / 240 VAC @ 60Hz	</a:t>
            </a:r>
          </a:p>
          <a:p>
            <a:pPr lvl="1"/>
            <a:endParaRPr lang="en-US" sz="800" dirty="0"/>
          </a:p>
          <a:p>
            <a:pPr lvl="1">
              <a:buNone/>
            </a:pPr>
            <a:endParaRPr lang="en-US" sz="800" dirty="0"/>
          </a:p>
          <a:p>
            <a:pPr lvl="1"/>
            <a:r>
              <a:rPr lang="en-US" b="1" dirty="0"/>
              <a:t>Grid Interactive: </a:t>
            </a:r>
            <a:r>
              <a:rPr lang="en-US" dirty="0"/>
              <a:t>(NEC 694.60) (UL 1741) (Distributed Energy Resources) </a:t>
            </a:r>
          </a:p>
          <a:p>
            <a:pPr lvl="1"/>
            <a:endParaRPr lang="en-US" dirty="0"/>
          </a:p>
        </p:txBody>
      </p:sp>
      <p:sp>
        <p:nvSpPr>
          <p:cNvPr id="3" name="Title 2"/>
          <p:cNvSpPr>
            <a:spLocks noGrp="1"/>
          </p:cNvSpPr>
          <p:nvPr>
            <p:ph type="title"/>
          </p:nvPr>
        </p:nvSpPr>
        <p:spPr/>
        <p:txBody>
          <a:bodyPr/>
          <a:lstStyle/>
          <a:p>
            <a:r>
              <a:rPr lang="en-US" b="1" dirty="0" err="1" smtClean="0"/>
              <a:t>Batteryless</a:t>
            </a:r>
            <a:r>
              <a:rPr lang="en-US" b="1" dirty="0" smtClean="0"/>
              <a:t> Grid–Tied Inverters</a:t>
            </a:r>
            <a:endParaRPr lang="en-US" b="1" dirty="0"/>
          </a:p>
        </p:txBody>
      </p:sp>
    </p:spTree>
    <p:extLst>
      <p:ext uri="{BB962C8B-B14F-4D97-AF65-F5344CB8AC3E}">
        <p14:creationId xmlns:p14="http://schemas.microsoft.com/office/powerpoint/2010/main" val="610003799"/>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6"/>
          <p:cNvSpPr txBox="1">
            <a:spLocks noChangeArrowheads="1"/>
          </p:cNvSpPr>
          <p:nvPr/>
        </p:nvSpPr>
        <p:spPr bwMode="auto">
          <a:xfrm>
            <a:off x="2743200" y="1143001"/>
            <a:ext cx="2209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dirty="0">
                <a:solidFill>
                  <a:srgbClr val="C00000"/>
                </a:solidFill>
              </a:rPr>
              <a:t>Sample Last Slide</a:t>
            </a:r>
          </a:p>
        </p:txBody>
      </p:sp>
      <p:sp>
        <p:nvSpPr>
          <p:cNvPr id="5125" name="Text Box 10"/>
          <p:cNvSpPr txBox="1">
            <a:spLocks noChangeArrowheads="1"/>
          </p:cNvSpPr>
          <p:nvPr/>
        </p:nvSpPr>
        <p:spPr bwMode="auto">
          <a:xfrm>
            <a:off x="3048000" y="2111514"/>
            <a:ext cx="6286500" cy="707886"/>
          </a:xfrm>
          <a:prstGeom prst="rect">
            <a:avLst/>
          </a:prstGeom>
          <a:noFill/>
          <a:ln w="9525">
            <a:noFill/>
            <a:miter lim="800000"/>
            <a:headEnd/>
            <a:tailEnd/>
          </a:ln>
        </p:spPr>
        <p:txBody>
          <a:bodyPr wrap="square">
            <a:spAutoFit/>
          </a:bodyPr>
          <a:lstStyle/>
          <a:p>
            <a:pPr algn="ctr">
              <a:spcBef>
                <a:spcPct val="50000"/>
              </a:spcBef>
              <a:defRPr/>
            </a:pPr>
            <a:r>
              <a:rPr lang="en-US" sz="2000" dirty="0">
                <a:solidFill>
                  <a:schemeClr val="tx1">
                    <a:lumMod val="65000"/>
                    <a:lumOff val="35000"/>
                  </a:schemeClr>
                </a:solidFill>
                <a:cs typeface="65 Helvetica Medium"/>
              </a:rPr>
              <a:t>This concludes The American Institute of Architects Continuing Education Systems Course</a:t>
            </a:r>
          </a:p>
        </p:txBody>
      </p:sp>
      <p:sp>
        <p:nvSpPr>
          <p:cNvPr id="5127" name="Text Box 13"/>
          <p:cNvSpPr txBox="1">
            <a:spLocks noChangeArrowheads="1"/>
          </p:cNvSpPr>
          <p:nvPr/>
        </p:nvSpPr>
        <p:spPr bwMode="auto">
          <a:xfrm>
            <a:off x="4648200" y="4264223"/>
            <a:ext cx="2971800" cy="1200329"/>
          </a:xfrm>
          <a:prstGeom prst="rect">
            <a:avLst/>
          </a:prstGeom>
          <a:noFill/>
          <a:ln w="9525">
            <a:noFill/>
            <a:miter lim="800000"/>
            <a:headEnd/>
            <a:tailEnd/>
          </a:ln>
        </p:spPr>
        <p:txBody>
          <a:bodyPr wrap="square">
            <a:spAutoFit/>
          </a:bodyPr>
          <a:lstStyle/>
          <a:p>
            <a:pPr algn="ctr">
              <a:spcBef>
                <a:spcPct val="50000"/>
              </a:spcBef>
              <a:defRPr/>
            </a:pPr>
            <a:r>
              <a:rPr lang="en-US" sz="1600" dirty="0">
                <a:solidFill>
                  <a:srgbClr val="595959"/>
                </a:solidFill>
                <a:cs typeface="65 Helvetica Medium"/>
              </a:rPr>
              <a:t>Contact Information:</a:t>
            </a:r>
          </a:p>
          <a:p>
            <a:pPr algn="ctr">
              <a:spcBef>
                <a:spcPct val="50000"/>
              </a:spcBef>
              <a:defRPr/>
            </a:pPr>
            <a:r>
              <a:rPr lang="en-US" sz="1600" dirty="0">
                <a:solidFill>
                  <a:srgbClr val="595959"/>
                </a:solidFill>
                <a:cs typeface="65 Helvetica Medium"/>
              </a:rPr>
              <a:t>energy.appstate.edu</a:t>
            </a:r>
            <a:br>
              <a:rPr lang="en-US" sz="1600" dirty="0">
                <a:solidFill>
                  <a:srgbClr val="595959"/>
                </a:solidFill>
                <a:cs typeface="65 Helvetica Medium"/>
              </a:rPr>
            </a:br>
            <a:r>
              <a:rPr lang="en-US" sz="1600" dirty="0">
                <a:solidFill>
                  <a:srgbClr val="595959"/>
                </a:solidFill>
                <a:cs typeface="65 Helvetica Medium"/>
              </a:rPr>
              <a:t>Janet Miller, millerjm1@appstate.edu</a:t>
            </a:r>
          </a:p>
        </p:txBody>
      </p:sp>
      <p:pic>
        <p:nvPicPr>
          <p:cNvPr id="10" name="Picture 9"/>
          <p:cNvPicPr>
            <a:picLocks noChangeAspect="1"/>
          </p:cNvPicPr>
          <p:nvPr/>
        </p:nvPicPr>
        <p:blipFill>
          <a:blip r:embed="rId3" cstate="print"/>
          <a:stretch>
            <a:fillRect/>
          </a:stretch>
        </p:blipFill>
        <p:spPr>
          <a:xfrm>
            <a:off x="9842500" y="6019800"/>
            <a:ext cx="673100" cy="685800"/>
          </a:xfrm>
          <a:prstGeom prst="rect">
            <a:avLst/>
          </a:prstGeom>
        </p:spPr>
      </p:pic>
      <p:cxnSp>
        <p:nvCxnSpPr>
          <p:cNvPr id="15" name="Straight Connector 14"/>
          <p:cNvCxnSpPr/>
          <p:nvPr/>
        </p:nvCxnSpPr>
        <p:spPr>
          <a:xfrm flipH="1">
            <a:off x="3676650" y="3048000"/>
            <a:ext cx="5029200" cy="19050"/>
          </a:xfrm>
          <a:prstGeom prst="line">
            <a:avLst/>
          </a:prstGeom>
          <a:ln w="3175" cmpd="sng">
            <a:solidFill>
              <a:schemeClr val="tx1">
                <a:lumMod val="65000"/>
                <a:lumOff val="35000"/>
              </a:schemeClr>
            </a:solidFill>
            <a:prstDash val="solid"/>
          </a:ln>
          <a:effectLst/>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6150" y="2930519"/>
            <a:ext cx="5219700" cy="996962"/>
          </a:xfrm>
          <a:prstGeom prst="rect">
            <a:avLst/>
          </a:prstGeom>
        </p:spPr>
      </p:pic>
      <p:sp>
        <p:nvSpPr>
          <p:cNvPr id="9" name="Rectangle 8"/>
          <p:cNvSpPr/>
          <p:nvPr/>
        </p:nvSpPr>
        <p:spPr>
          <a:xfrm>
            <a:off x="2057400" y="5966937"/>
            <a:ext cx="2667000" cy="954107"/>
          </a:xfrm>
          <a:prstGeom prst="rect">
            <a:avLst/>
          </a:prstGeom>
        </p:spPr>
        <p:txBody>
          <a:bodyPr wrap="square">
            <a:spAutoFit/>
          </a:bodyPr>
          <a:lstStyle/>
          <a:p>
            <a:r>
              <a:rPr lang="en-US" sz="1400" dirty="0"/>
              <a:t>Follow us on Facebook!</a:t>
            </a:r>
          </a:p>
          <a:p>
            <a:r>
              <a:rPr lang="en-US" sz="1400" dirty="0"/>
              <a:t>	</a:t>
            </a:r>
          </a:p>
          <a:p>
            <a:r>
              <a:rPr lang="en-US" sz="1400" dirty="0"/>
              <a:t>            </a:t>
            </a:r>
            <a:r>
              <a:rPr lang="en-US" sz="1400" dirty="0" err="1"/>
              <a:t>AppEnergyCenter</a:t>
            </a:r>
            <a:endParaRPr lang="en-US" sz="1400" dirty="0"/>
          </a:p>
          <a:p>
            <a:r>
              <a:rPr lang="en-US" sz="1400" dirty="0"/>
              <a:t>	</a:t>
            </a:r>
          </a:p>
        </p:txBody>
      </p:sp>
      <p:pic>
        <p:nvPicPr>
          <p:cNvPr id="12" name="Picture 2" descr="http://cdn.androidpolice.com/wp-content/uploads/2014/03/nexusae0_facebook.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57400" y="6222423"/>
            <a:ext cx="495300" cy="49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43104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2133600" y="533400"/>
            <a:ext cx="7924800" cy="1569660"/>
          </a:xfrm>
          <a:prstGeom prst="rect">
            <a:avLst/>
          </a:prstGeom>
          <a:noFill/>
          <a:ln w="9525">
            <a:noFill/>
            <a:miter lim="800000"/>
            <a:headEnd/>
            <a:tailEnd/>
          </a:ln>
        </p:spPr>
        <p:txBody>
          <a:bodyPr>
            <a:spAutoFit/>
          </a:bodyPr>
          <a:lstStyle/>
          <a:p>
            <a:pPr algn="ctr">
              <a:spcBef>
                <a:spcPct val="50000"/>
              </a:spcBef>
            </a:pPr>
            <a:r>
              <a:rPr lang="en-US" sz="3200"/>
              <a:t>At the heart of the micro hydro system is a water wheel or turbine enclosed within a structure.</a:t>
            </a:r>
          </a:p>
        </p:txBody>
      </p:sp>
      <p:graphicFrame>
        <p:nvGraphicFramePr>
          <p:cNvPr id="101380" name="Group 4"/>
          <p:cNvGraphicFramePr>
            <a:graphicFrameLocks noGrp="1"/>
          </p:cNvGraphicFramePr>
          <p:nvPr>
            <p:ph/>
            <p:extLst>
              <p:ext uri="{D42A27DB-BD31-4B8C-83A1-F6EECF244321}">
                <p14:modId xmlns:p14="http://schemas.microsoft.com/office/powerpoint/2010/main" val="3282044679"/>
              </p:ext>
            </p:extLst>
          </p:nvPr>
        </p:nvGraphicFramePr>
        <p:xfrm>
          <a:off x="2438400" y="3113903"/>
          <a:ext cx="7554096" cy="3163771"/>
        </p:xfrm>
        <a:graphic>
          <a:graphicData uri="http://schemas.openxmlformats.org/drawingml/2006/table">
            <a:tbl>
              <a:tblPr/>
              <a:tblGrid>
                <a:gridCol w="1888524"/>
                <a:gridCol w="1888524"/>
                <a:gridCol w="1888524"/>
                <a:gridCol w="1888524"/>
              </a:tblGrid>
              <a:tr h="54656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high head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medium head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low head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24086">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impulse turbines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Pelton </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Turgo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cross-flow </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multi-jet Pelton </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Turgo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cross-flow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9312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reaction turbines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Francis</a:t>
                      </a:r>
                    </a:p>
                    <a:p>
                      <a:pPr marL="342900" marR="0" lvl="0" indent="-34290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Pump-as-turbine</a:t>
                      </a:r>
                    </a:p>
                    <a:p>
                      <a:pPr marL="342900" marR="0" lvl="0" indent="-34290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(PAT)</a:t>
                      </a: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propeller </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Kaplan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11266" name="Picture 2" descr="http://www.homepower.com/sites/default/files/styles/article_gallery_active/public/articles/images/Microhydro_Power_4.4.jpg?itok=rCKufu9V"/>
          <p:cNvPicPr>
            <a:picLocks noChangeAspect="1" noChangeArrowheads="1"/>
          </p:cNvPicPr>
          <p:nvPr/>
        </p:nvPicPr>
        <p:blipFill rotWithShape="1">
          <a:blip r:embed="rId3">
            <a:extLst>
              <a:ext uri="{28A0092B-C50C-407E-A947-70E740481C1C}">
                <a14:useLocalDpi xmlns:a14="http://schemas.microsoft.com/office/drawing/2010/main" val="0"/>
              </a:ext>
            </a:extLst>
          </a:blip>
          <a:srcRect l="13119" r="17620"/>
          <a:stretch/>
        </p:blipFill>
        <p:spPr bwMode="auto">
          <a:xfrm>
            <a:off x="595185" y="5181600"/>
            <a:ext cx="1676400" cy="12157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encrypted-tbn0.gstatic.com/images?q=tbn:ANd9GcTzJpl3KTm2p1MZiXniXzyGdY5JS54Q8B_xyBq_B6Xn6qPh0arVW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364526" y="3377513"/>
            <a:ext cx="2008214" cy="1506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27286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280086" y="823784"/>
            <a:ext cx="10972800" cy="5763699"/>
          </a:xfrm>
        </p:spPr>
        <p:txBody>
          <a:bodyPr/>
          <a:lstStyle/>
          <a:p>
            <a:pPr marL="0" indent="0">
              <a:buNone/>
            </a:pPr>
            <a:r>
              <a:rPr lang="en-US" b="1" dirty="0" smtClean="0"/>
              <a:t>          High Head, Low </a:t>
            </a:r>
            <a:r>
              <a:rPr lang="en-US" b="1" dirty="0"/>
              <a:t>Flow                                 Low </a:t>
            </a:r>
            <a:r>
              <a:rPr lang="en-US" b="1" dirty="0" smtClean="0"/>
              <a:t>Head, </a:t>
            </a:r>
            <a:r>
              <a:rPr lang="en-US" b="1" dirty="0" smtClean="0">
                <a:solidFill>
                  <a:schemeClr val="tx2">
                    <a:lumMod val="50000"/>
                  </a:schemeClr>
                </a:solidFill>
              </a:rPr>
              <a:t>High Flow </a:t>
            </a:r>
            <a:endParaRPr lang="en-US" b="1" dirty="0">
              <a:solidFill>
                <a:schemeClr val="tx2">
                  <a:lumMod val="50000"/>
                </a:schemeClr>
              </a:solidFill>
            </a:endParaRPr>
          </a:p>
        </p:txBody>
      </p:sp>
      <p:pic>
        <p:nvPicPr>
          <p:cNvPr id="13314" name="Picture 2" descr="lowheadexam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5884" y="1607302"/>
            <a:ext cx="1395786" cy="2098331"/>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a:stCxn id="2" idx="0"/>
            <a:endCxn id="2" idx="2"/>
          </p:cNvCxnSpPr>
          <p:nvPr/>
        </p:nvCxnSpPr>
        <p:spPr>
          <a:xfrm>
            <a:off x="5766486" y="823784"/>
            <a:ext cx="0" cy="576369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13316" name="Picture 4" descr="http://www.aurorapower.net/Portals/0/images/LH_Installa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6288" y="3812725"/>
            <a:ext cx="5715000" cy="2676525"/>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http://www.varspeedhydro.com/images/Turgo_je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1518" y="4388602"/>
            <a:ext cx="2477615" cy="1858211"/>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http://www.raine-or-shine.com/images/hydro-dia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4645" y="1607302"/>
            <a:ext cx="3714750" cy="27813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410465" y="6665485"/>
            <a:ext cx="6096000" cy="184666"/>
          </a:xfrm>
          <a:prstGeom prst="rect">
            <a:avLst/>
          </a:prstGeom>
        </p:spPr>
        <p:txBody>
          <a:bodyPr>
            <a:spAutoFit/>
          </a:bodyPr>
          <a:lstStyle/>
          <a:p>
            <a:r>
              <a:rPr lang="en-US" sz="300" dirty="0" smtClean="0"/>
              <a:t>https://www.google.com/search?q=hydro&amp;client=firefox-a&amp;hs=hp6&amp;rls=org.mozilla:en-US:official&amp;channel=sb&amp;source=lnms&amp;tbm=isch&amp;sa=X&amp;ei=NDggVNSWNeLGsQS5_4KgAg&amp;ved=0CAgQ_AUoAQ&amp;biw=1682&amp;bih=920#rls=org.mozilla:en-US:official&amp;channel=sb&amp;tbm=isch&amp;q=hydro+turbine&amp;facrc=_&amp;imgdii=_&amp;imgrc=LyX_HmLqt1AEgM%253A%3BWqrtR5w7-6nRfM%3Bhttp%253A%252F%252Fwww.raine-or-shine.com%252Fimages%252Fhydro-diag.png%3Bhttp%253A%252F%252Fwww.raine-or-shine.com%252Fwind-water-turbines.php%3B390%3B292</a:t>
            </a:r>
            <a:endParaRPr lang="en-US" sz="300" dirty="0"/>
          </a:p>
        </p:txBody>
      </p:sp>
    </p:spTree>
    <p:extLst>
      <p:ext uri="{BB962C8B-B14F-4D97-AF65-F5344CB8AC3E}">
        <p14:creationId xmlns:p14="http://schemas.microsoft.com/office/powerpoint/2010/main" val="31330488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dam_text"/>
          <p:cNvPicPr>
            <a:picLocks noChangeAspect="1" noChangeArrowheads="1"/>
          </p:cNvPicPr>
          <p:nvPr/>
        </p:nvPicPr>
        <p:blipFill>
          <a:blip r:embed="rId3" cstate="print"/>
          <a:srcRect/>
          <a:stretch>
            <a:fillRect/>
          </a:stretch>
        </p:blipFill>
        <p:spPr bwMode="auto">
          <a:xfrm>
            <a:off x="1828801" y="1371601"/>
            <a:ext cx="8597177" cy="5245123"/>
          </a:xfrm>
          <a:prstGeom prst="rect">
            <a:avLst/>
          </a:prstGeom>
          <a:noFill/>
          <a:ln w="9525">
            <a:noFill/>
            <a:miter lim="800000"/>
            <a:headEnd/>
            <a:tailEnd/>
          </a:ln>
        </p:spPr>
      </p:pic>
      <p:sp>
        <p:nvSpPr>
          <p:cNvPr id="2" name="Title 1"/>
          <p:cNvSpPr>
            <a:spLocks noGrp="1"/>
          </p:cNvSpPr>
          <p:nvPr>
            <p:ph type="title"/>
          </p:nvPr>
        </p:nvSpPr>
        <p:spPr/>
        <p:txBody>
          <a:bodyPr/>
          <a:lstStyle/>
          <a:p>
            <a:pPr algn="ctr"/>
            <a:r>
              <a:rPr lang="en-US" b="1" dirty="0" smtClean="0"/>
              <a:t>System Basics</a:t>
            </a:r>
            <a:endParaRPr lang="en-US" b="1" dirty="0"/>
          </a:p>
        </p:txBody>
      </p:sp>
    </p:spTree>
    <p:extLst>
      <p:ext uri="{BB962C8B-B14F-4D97-AF65-F5344CB8AC3E}">
        <p14:creationId xmlns:p14="http://schemas.microsoft.com/office/powerpoint/2010/main" val="35642669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System Components</a:t>
            </a:r>
            <a:endParaRPr lang="en-US" b="1" dirty="0"/>
          </a:p>
        </p:txBody>
      </p:sp>
      <p:sp>
        <p:nvSpPr>
          <p:cNvPr id="3" name="Content Placeholder 2"/>
          <p:cNvSpPr>
            <a:spLocks noGrp="1"/>
          </p:cNvSpPr>
          <p:nvPr>
            <p:ph idx="1"/>
          </p:nvPr>
        </p:nvSpPr>
        <p:spPr>
          <a:xfrm>
            <a:off x="1981200" y="1524001"/>
            <a:ext cx="8229600" cy="4525963"/>
          </a:xfrm>
        </p:spPr>
        <p:txBody>
          <a:bodyPr>
            <a:normAutofit/>
          </a:bodyPr>
          <a:lstStyle/>
          <a:p>
            <a:r>
              <a:rPr lang="en-US" dirty="0" smtClean="0"/>
              <a:t>Intake</a:t>
            </a:r>
          </a:p>
          <a:p>
            <a:r>
              <a:rPr lang="en-US" dirty="0" smtClean="0"/>
              <a:t>Penstock or pipe</a:t>
            </a:r>
          </a:p>
          <a:p>
            <a:r>
              <a:rPr lang="en-US" dirty="0" smtClean="0"/>
              <a:t>Turbine / power house</a:t>
            </a:r>
          </a:p>
          <a:p>
            <a:r>
              <a:rPr lang="en-US" dirty="0" smtClean="0"/>
              <a:t>Tailrace</a:t>
            </a:r>
          </a:p>
          <a:p>
            <a:r>
              <a:rPr lang="en-US" dirty="0" smtClean="0"/>
              <a:t>Balance of System</a:t>
            </a:r>
          </a:p>
          <a:p>
            <a:pPr lvl="1"/>
            <a:r>
              <a:rPr lang="en-US" dirty="0" smtClean="0"/>
              <a:t>Controller</a:t>
            </a:r>
          </a:p>
          <a:p>
            <a:pPr lvl="1"/>
            <a:r>
              <a:rPr lang="en-US" dirty="0" smtClean="0"/>
              <a:t>Battery bank</a:t>
            </a:r>
          </a:p>
          <a:p>
            <a:pPr lvl="1"/>
            <a:r>
              <a:rPr lang="en-US" dirty="0" smtClean="0"/>
              <a:t>Disconnect</a:t>
            </a:r>
          </a:p>
          <a:p>
            <a:pPr lvl="1"/>
            <a:r>
              <a:rPr lang="en-US" dirty="0" smtClean="0"/>
              <a:t>Dump load</a:t>
            </a:r>
          </a:p>
          <a:p>
            <a:pPr lvl="1"/>
            <a:r>
              <a:rPr lang="en-US" dirty="0" smtClean="0"/>
              <a:t>meter</a:t>
            </a:r>
          </a:p>
          <a:p>
            <a:pPr lvl="1"/>
            <a:endParaRPr lang="en-US" dirty="0"/>
          </a:p>
        </p:txBody>
      </p:sp>
      <p:pic>
        <p:nvPicPr>
          <p:cNvPr id="2050" name="Picture 2"/>
          <p:cNvPicPr>
            <a:picLocks noChangeAspect="1" noChangeArrowheads="1"/>
          </p:cNvPicPr>
          <p:nvPr/>
        </p:nvPicPr>
        <p:blipFill>
          <a:blip r:embed="rId3" cstate="print"/>
          <a:srcRect r="7064"/>
          <a:stretch>
            <a:fillRect/>
          </a:stretch>
        </p:blipFill>
        <p:spPr bwMode="auto">
          <a:xfrm>
            <a:off x="6248401" y="2133601"/>
            <a:ext cx="3962401" cy="3438525"/>
          </a:xfrm>
          <a:prstGeom prst="rect">
            <a:avLst/>
          </a:prstGeom>
          <a:noFill/>
          <a:ln w="9525">
            <a:noFill/>
            <a:miter lim="800000"/>
            <a:headEnd/>
            <a:tailEnd/>
          </a:ln>
        </p:spPr>
      </p:pic>
    </p:spTree>
    <p:extLst>
      <p:ext uri="{BB962C8B-B14F-4D97-AF65-F5344CB8AC3E}">
        <p14:creationId xmlns:p14="http://schemas.microsoft.com/office/powerpoint/2010/main" val="16646723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flipH="1">
            <a:off x="1981200" y="1600200"/>
            <a:ext cx="4572000" cy="0"/>
          </a:xfrm>
          <a:prstGeom prst="line">
            <a:avLst/>
          </a:prstGeom>
          <a:ln w="3175" cmpd="sng">
            <a:solidFill>
              <a:schemeClr val="tx1">
                <a:lumMod val="65000"/>
                <a:lumOff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13" name="Rectangle 4"/>
          <p:cNvSpPr>
            <a:spLocks noChangeArrowheads="1"/>
          </p:cNvSpPr>
          <p:nvPr/>
        </p:nvSpPr>
        <p:spPr bwMode="auto">
          <a:xfrm>
            <a:off x="1981200" y="598488"/>
            <a:ext cx="3048000" cy="861774"/>
          </a:xfrm>
          <a:prstGeom prst="rect">
            <a:avLst/>
          </a:prstGeom>
          <a:noFill/>
          <a:ln w="9525">
            <a:noFill/>
            <a:miter lim="800000"/>
            <a:headEnd/>
            <a:tailEnd/>
          </a:ln>
          <a:effectLst/>
        </p:spPr>
        <p:txBody>
          <a:bodyPr wrap="square" lIns="0" tIns="0" rIns="0" bIns="0" numCol="1" spcCol="182880" anchor="ctr">
            <a:spAutoFit/>
          </a:bodyPr>
          <a:lstStyle/>
          <a:p>
            <a:pPr>
              <a:defRPr/>
            </a:pPr>
            <a:r>
              <a:rPr lang="en-US" sz="2800" dirty="0">
                <a:solidFill>
                  <a:schemeClr val="tx1">
                    <a:lumMod val="65000"/>
                    <a:lumOff val="35000"/>
                  </a:schemeClr>
                </a:solidFill>
                <a:cs typeface="65 Helvetica Medium"/>
              </a:rPr>
              <a:t>Course</a:t>
            </a:r>
          </a:p>
          <a:p>
            <a:pPr>
              <a:defRPr/>
            </a:pPr>
            <a:r>
              <a:rPr lang="en-US" sz="2800" dirty="0">
                <a:solidFill>
                  <a:schemeClr val="tx1">
                    <a:lumMod val="65000"/>
                    <a:lumOff val="35000"/>
                  </a:schemeClr>
                </a:solidFill>
                <a:cs typeface="65 Helvetica Medium"/>
              </a:rPr>
              <a:t>Description</a:t>
            </a:r>
          </a:p>
        </p:txBody>
      </p:sp>
      <p:pic>
        <p:nvPicPr>
          <p:cNvPr id="7" name="Picture 6"/>
          <p:cNvPicPr>
            <a:picLocks noChangeAspect="1"/>
          </p:cNvPicPr>
          <p:nvPr/>
        </p:nvPicPr>
        <p:blipFill>
          <a:blip r:embed="rId3" cstate="print"/>
          <a:stretch>
            <a:fillRect/>
          </a:stretch>
        </p:blipFill>
        <p:spPr>
          <a:xfrm>
            <a:off x="9842500" y="6019800"/>
            <a:ext cx="673100" cy="685800"/>
          </a:xfrm>
          <a:prstGeom prst="rect">
            <a:avLst/>
          </a:prstGeom>
        </p:spPr>
      </p:pic>
      <p:sp>
        <p:nvSpPr>
          <p:cNvPr id="4" name="Rectangle 3"/>
          <p:cNvSpPr/>
          <p:nvPr/>
        </p:nvSpPr>
        <p:spPr>
          <a:xfrm>
            <a:off x="2590800" y="1828801"/>
            <a:ext cx="6032500" cy="2585323"/>
          </a:xfrm>
          <a:prstGeom prst="rect">
            <a:avLst/>
          </a:prstGeom>
        </p:spPr>
        <p:txBody>
          <a:bodyPr wrap="square">
            <a:spAutoFit/>
          </a:bodyPr>
          <a:lstStyle/>
          <a:p>
            <a:r>
              <a:rPr lang="en-US" dirty="0"/>
              <a:t>This 1-1/2 day workshop will cover the basics of small scale hydro power with a field trip to local </a:t>
            </a:r>
            <a:r>
              <a:rPr lang="en-US" dirty="0" err="1"/>
              <a:t>microhydro</a:t>
            </a:r>
            <a:r>
              <a:rPr lang="en-US" dirty="0"/>
              <a:t> installation. Participants will learn about: site assessment techniques including the measurement of head and flow; system design; types of turbines and their associated performance and cost; system components such as the intake, penstock and balance of system; maintenance and troubleshooting; and case studies. Please join us for 1-1/2 days packed with information and site visits for hands on demonstrations.</a:t>
            </a:r>
          </a:p>
        </p:txBody>
      </p:sp>
    </p:spTree>
    <p:extLst>
      <p:ext uri="{BB962C8B-B14F-4D97-AF65-F5344CB8AC3E}">
        <p14:creationId xmlns:p14="http://schemas.microsoft.com/office/powerpoint/2010/main" val="14831804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loveleelifestyle.com/wp-content/uploads/2014/09/Wat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1972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166551" y="1441621"/>
            <a:ext cx="8237837" cy="923330"/>
          </a:xfrm>
          <a:prstGeom prst="rect">
            <a:avLst/>
          </a:prstGeom>
          <a:noFill/>
        </p:spPr>
        <p:txBody>
          <a:bodyPr wrap="square" rtlCol="0">
            <a:spAutoFit/>
          </a:bodyPr>
          <a:lstStyle/>
          <a:p>
            <a:pPr algn="ctr"/>
            <a:r>
              <a:rPr lang="en-US" sz="5400" dirty="0" smtClean="0"/>
              <a:t>The Hydro Resource</a:t>
            </a:r>
            <a:endParaRPr lang="en-US" sz="5400" dirty="0"/>
          </a:p>
        </p:txBody>
      </p:sp>
    </p:spTree>
    <p:extLst>
      <p:ext uri="{BB962C8B-B14F-4D97-AF65-F5344CB8AC3E}">
        <p14:creationId xmlns:p14="http://schemas.microsoft.com/office/powerpoint/2010/main" val="8874847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990600"/>
            <a:ext cx="8229600" cy="1143000"/>
          </a:xfrm>
        </p:spPr>
        <p:txBody>
          <a:bodyPr>
            <a:normAutofit fontScale="90000"/>
          </a:bodyPr>
          <a:lstStyle/>
          <a:p>
            <a:r>
              <a:rPr lang="en-US" b="1" dirty="0" smtClean="0"/>
              <a:t>Why is resource assessment important?</a:t>
            </a:r>
            <a:endParaRPr lang="en-US" b="1" dirty="0"/>
          </a:p>
        </p:txBody>
      </p:sp>
      <p:sp>
        <p:nvSpPr>
          <p:cNvPr id="3" name="Content Placeholder 2"/>
          <p:cNvSpPr>
            <a:spLocks noGrp="1"/>
          </p:cNvSpPr>
          <p:nvPr>
            <p:ph idx="1"/>
          </p:nvPr>
        </p:nvSpPr>
        <p:spPr>
          <a:xfrm>
            <a:off x="1905000" y="2447426"/>
            <a:ext cx="8229600" cy="4389120"/>
          </a:xfrm>
        </p:spPr>
        <p:txBody>
          <a:bodyPr/>
          <a:lstStyle/>
          <a:p>
            <a:r>
              <a:rPr lang="en-US" dirty="0" smtClean="0"/>
              <a:t>It wont work without the resource! (Lawn ornament)</a:t>
            </a:r>
          </a:p>
          <a:p>
            <a:pPr marL="0" indent="0">
              <a:buNone/>
            </a:pPr>
            <a:endParaRPr lang="en-US" dirty="0" smtClean="0"/>
          </a:p>
          <a:p>
            <a:r>
              <a:rPr lang="en-US" dirty="0" smtClean="0"/>
              <a:t>It will not provide a return on investment without working!</a:t>
            </a:r>
          </a:p>
          <a:p>
            <a:endParaRPr lang="en-US" dirty="0"/>
          </a:p>
          <a:p>
            <a:r>
              <a:rPr lang="en-US" dirty="0" smtClean="0"/>
              <a:t>You MUST have both </a:t>
            </a:r>
            <a:r>
              <a:rPr lang="en-US" b="1" dirty="0" smtClean="0"/>
              <a:t>HEAD</a:t>
            </a:r>
            <a:r>
              <a:rPr lang="en-US" dirty="0" smtClean="0"/>
              <a:t> and </a:t>
            </a:r>
            <a:r>
              <a:rPr lang="en-US" b="1" dirty="0" smtClean="0"/>
              <a:t>FLOW</a:t>
            </a:r>
            <a:r>
              <a:rPr lang="en-US" dirty="0" smtClean="0"/>
              <a:t> for a successful hydro system!!!!!!!!!</a:t>
            </a:r>
          </a:p>
          <a:p>
            <a:endParaRPr lang="en-US" dirty="0" smtClean="0"/>
          </a:p>
          <a:p>
            <a:endParaRPr lang="en-US" dirty="0"/>
          </a:p>
        </p:txBody>
      </p:sp>
    </p:spTree>
    <p:extLst>
      <p:ext uri="{BB962C8B-B14F-4D97-AF65-F5344CB8AC3E}">
        <p14:creationId xmlns:p14="http://schemas.microsoft.com/office/powerpoint/2010/main" val="20644651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Hydro Power Output</a:t>
            </a:r>
            <a:endParaRPr lang="en-US" b="1" dirty="0"/>
          </a:p>
        </p:txBody>
      </p:sp>
      <p:sp>
        <p:nvSpPr>
          <p:cNvPr id="3" name="Content Placeholder 2"/>
          <p:cNvSpPr>
            <a:spLocks noGrp="1"/>
          </p:cNvSpPr>
          <p:nvPr>
            <p:ph idx="1"/>
          </p:nvPr>
        </p:nvSpPr>
        <p:spPr>
          <a:xfrm>
            <a:off x="838200" y="2865285"/>
            <a:ext cx="10515600" cy="1355986"/>
          </a:xfrm>
        </p:spPr>
        <p:txBody>
          <a:bodyPr/>
          <a:lstStyle/>
          <a:p>
            <a:pPr>
              <a:buNone/>
            </a:pPr>
            <a:r>
              <a:rPr lang="en-US" sz="3600" b="1" dirty="0"/>
              <a:t>Power output (watts) = </a:t>
            </a:r>
            <a:r>
              <a:rPr lang="en-US" sz="3600" b="1" u="sng" dirty="0"/>
              <a:t>Flow (GPM) X Net Head (</a:t>
            </a:r>
            <a:r>
              <a:rPr lang="en-US" sz="3600" b="1" u="sng" dirty="0" err="1"/>
              <a:t>ft</a:t>
            </a:r>
            <a:r>
              <a:rPr lang="en-US" sz="3600" b="1" u="sng" dirty="0"/>
              <a:t>)</a:t>
            </a:r>
          </a:p>
          <a:p>
            <a:pPr>
              <a:buNone/>
            </a:pPr>
            <a:r>
              <a:rPr lang="en-US" sz="3600" b="1" dirty="0"/>
              <a:t>                                                          8 – 12</a:t>
            </a:r>
          </a:p>
          <a:p>
            <a:pPr marL="0" indent="0">
              <a:buNone/>
            </a:pPr>
            <a:endParaRPr lang="en-US" dirty="0"/>
          </a:p>
        </p:txBody>
      </p:sp>
    </p:spTree>
    <p:extLst>
      <p:ext uri="{BB962C8B-B14F-4D97-AF65-F5344CB8AC3E}">
        <p14:creationId xmlns:p14="http://schemas.microsoft.com/office/powerpoint/2010/main" val="9936959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getyourbusinesstowork.files.wordpress.com/2011/04/tape-meas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6866" name="Rectangle 2"/>
          <p:cNvSpPr>
            <a:spLocks noGrp="1" noChangeArrowheads="1"/>
          </p:cNvSpPr>
          <p:nvPr>
            <p:ph type="ctrTitle"/>
          </p:nvPr>
        </p:nvSpPr>
        <p:spPr>
          <a:xfrm>
            <a:off x="1334530" y="786714"/>
            <a:ext cx="5867400" cy="1066800"/>
          </a:xfrm>
        </p:spPr>
        <p:txBody>
          <a:bodyPr>
            <a:normAutofit/>
          </a:bodyPr>
          <a:lstStyle/>
          <a:p>
            <a:pPr eaLnBrk="1" hangingPunct="1"/>
            <a:r>
              <a:rPr lang="en-US" b="1" u="sng" dirty="0"/>
              <a:t>Measuring Head</a:t>
            </a:r>
          </a:p>
        </p:txBody>
      </p:sp>
      <p:sp>
        <p:nvSpPr>
          <p:cNvPr id="2" name="Rectangle 1"/>
          <p:cNvSpPr/>
          <p:nvPr/>
        </p:nvSpPr>
        <p:spPr>
          <a:xfrm>
            <a:off x="42219" y="6642556"/>
            <a:ext cx="4226011" cy="215444"/>
          </a:xfrm>
          <a:prstGeom prst="rect">
            <a:avLst/>
          </a:prstGeom>
        </p:spPr>
        <p:txBody>
          <a:bodyPr wrap="square">
            <a:spAutoFit/>
          </a:bodyPr>
          <a:lstStyle/>
          <a:p>
            <a:r>
              <a:rPr lang="en-US" sz="800" dirty="0" smtClean="0"/>
              <a:t>https://www.transitionnetwork.org/news/2012-07-19/measuring-transition-important-survey</a:t>
            </a:r>
            <a:endParaRPr lang="en-US" sz="800" dirty="0"/>
          </a:p>
        </p:txBody>
      </p:sp>
    </p:spTree>
    <p:extLst>
      <p:ext uri="{BB962C8B-B14F-4D97-AF65-F5344CB8AC3E}">
        <p14:creationId xmlns:p14="http://schemas.microsoft.com/office/powerpoint/2010/main" val="7170149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685800"/>
            <a:ext cx="9144000" cy="685800"/>
          </a:xfrm>
        </p:spPr>
        <p:style>
          <a:lnRef idx="2">
            <a:schemeClr val="dk1"/>
          </a:lnRef>
          <a:fillRef idx="1">
            <a:schemeClr val="lt1"/>
          </a:fillRef>
          <a:effectRef idx="0">
            <a:schemeClr val="dk1"/>
          </a:effectRef>
          <a:fontRef idx="minor">
            <a:schemeClr val="dk1"/>
          </a:fontRef>
        </p:style>
        <p:txBody>
          <a:bodyPr>
            <a:normAutofit/>
          </a:bodyPr>
          <a:lstStyle/>
          <a:p>
            <a:pPr algn="ctr"/>
            <a:r>
              <a:rPr lang="en-US" sz="3600" b="1" dirty="0"/>
              <a:t>Static Head  </a:t>
            </a:r>
            <a:r>
              <a:rPr lang="en-US" sz="3600" b="1" dirty="0">
                <a:solidFill>
                  <a:srgbClr val="FF0000"/>
                </a:solidFill>
              </a:rPr>
              <a:t>vs.  </a:t>
            </a:r>
            <a:r>
              <a:rPr lang="en-US" sz="3600" b="1" dirty="0"/>
              <a:t>Dynamic / Net Head</a:t>
            </a:r>
          </a:p>
        </p:txBody>
      </p:sp>
      <p:sp>
        <p:nvSpPr>
          <p:cNvPr id="3" name="Text Placeholder 2"/>
          <p:cNvSpPr>
            <a:spLocks noGrp="1"/>
          </p:cNvSpPr>
          <p:nvPr>
            <p:ph type="body" idx="1"/>
          </p:nvPr>
        </p:nvSpPr>
        <p:spPr>
          <a:xfrm>
            <a:off x="863601" y="1681164"/>
            <a:ext cx="5157787" cy="823911"/>
          </a:xfrm>
        </p:spPr>
        <p:style>
          <a:lnRef idx="2">
            <a:schemeClr val="accent5"/>
          </a:lnRef>
          <a:fillRef idx="1">
            <a:schemeClr val="lt1"/>
          </a:fillRef>
          <a:effectRef idx="0">
            <a:schemeClr val="accent5"/>
          </a:effectRef>
          <a:fontRef idx="minor">
            <a:schemeClr val="dk1"/>
          </a:fontRef>
        </p:style>
        <p:txBody>
          <a:bodyPr>
            <a:normAutofit/>
          </a:bodyPr>
          <a:lstStyle/>
          <a:p>
            <a:pPr algn="ctr"/>
            <a:r>
              <a:rPr lang="en-US" sz="3600" dirty="0" smtClean="0"/>
              <a:t>Static Head</a:t>
            </a:r>
            <a:endParaRPr lang="en-US" sz="3600" dirty="0"/>
          </a:p>
        </p:txBody>
      </p:sp>
      <p:sp>
        <p:nvSpPr>
          <p:cNvPr id="4" name="Text Placeholder 3"/>
          <p:cNvSpPr>
            <a:spLocks noGrp="1"/>
          </p:cNvSpPr>
          <p:nvPr>
            <p:ph type="body" sz="half" idx="3"/>
          </p:nvPr>
        </p:nvSpPr>
        <p:spPr/>
        <p:style>
          <a:lnRef idx="2">
            <a:schemeClr val="accent5"/>
          </a:lnRef>
          <a:fillRef idx="1">
            <a:schemeClr val="lt1"/>
          </a:fillRef>
          <a:effectRef idx="0">
            <a:schemeClr val="accent5"/>
          </a:effectRef>
          <a:fontRef idx="minor">
            <a:schemeClr val="dk1"/>
          </a:fontRef>
        </p:style>
        <p:txBody>
          <a:bodyPr>
            <a:normAutofit/>
          </a:bodyPr>
          <a:lstStyle/>
          <a:p>
            <a:pPr algn="ctr"/>
            <a:r>
              <a:rPr lang="en-US" sz="3600" dirty="0" smtClean="0"/>
              <a:t>Dynamic Head</a:t>
            </a:r>
            <a:endParaRPr lang="en-US" sz="3600" dirty="0"/>
          </a:p>
        </p:txBody>
      </p:sp>
      <p:sp>
        <p:nvSpPr>
          <p:cNvPr id="5" name="Content Placeholder 4"/>
          <p:cNvSpPr>
            <a:spLocks noGrp="1"/>
          </p:cNvSpPr>
          <p:nvPr>
            <p:ph sz="quarter" idx="2"/>
          </p:nvPr>
        </p:nvSpPr>
        <p:spPr>
          <a:xfrm>
            <a:off x="1981200" y="2667000"/>
            <a:ext cx="4040188" cy="3200400"/>
          </a:xfrm>
        </p:spPr>
        <p:style>
          <a:lnRef idx="2">
            <a:schemeClr val="accent6"/>
          </a:lnRef>
          <a:fillRef idx="1">
            <a:schemeClr val="lt1"/>
          </a:fillRef>
          <a:effectRef idx="0">
            <a:schemeClr val="accent6"/>
          </a:effectRef>
          <a:fontRef idx="minor">
            <a:schemeClr val="dk1"/>
          </a:fontRef>
        </p:style>
        <p:txBody>
          <a:bodyPr>
            <a:normAutofit lnSpcReduction="10000"/>
          </a:bodyPr>
          <a:lstStyle/>
          <a:p>
            <a:pPr>
              <a:buNone/>
            </a:pPr>
            <a:endParaRPr lang="en-US" dirty="0" smtClean="0"/>
          </a:p>
          <a:p>
            <a:r>
              <a:rPr lang="en-US" dirty="0" smtClean="0"/>
              <a:t>The amount of head when the water is not moving.</a:t>
            </a:r>
          </a:p>
          <a:p>
            <a:r>
              <a:rPr lang="en-US" dirty="0" smtClean="0"/>
              <a:t>Does not account for the friction of the pipe as water flows down the penstock</a:t>
            </a:r>
            <a:endParaRPr lang="en-US" dirty="0"/>
          </a:p>
        </p:txBody>
      </p:sp>
      <p:sp>
        <p:nvSpPr>
          <p:cNvPr id="6" name="Content Placeholder 5"/>
          <p:cNvSpPr>
            <a:spLocks noGrp="1"/>
          </p:cNvSpPr>
          <p:nvPr>
            <p:ph sz="quarter" idx="4"/>
          </p:nvPr>
        </p:nvSpPr>
        <p:spPr>
          <a:xfrm>
            <a:off x="6169026" y="2667000"/>
            <a:ext cx="4041775" cy="3200400"/>
          </a:xfrm>
        </p:spPr>
        <p:style>
          <a:lnRef idx="2">
            <a:schemeClr val="accent6"/>
          </a:lnRef>
          <a:fillRef idx="1">
            <a:schemeClr val="lt1"/>
          </a:fillRef>
          <a:effectRef idx="0">
            <a:schemeClr val="accent6"/>
          </a:effectRef>
          <a:fontRef idx="minor">
            <a:schemeClr val="dk1"/>
          </a:fontRef>
        </p:style>
        <p:txBody>
          <a:bodyPr>
            <a:normAutofit fontScale="77500" lnSpcReduction="20000"/>
          </a:bodyPr>
          <a:lstStyle/>
          <a:p>
            <a:endParaRPr lang="en-US" dirty="0" smtClean="0"/>
          </a:p>
          <a:p>
            <a:r>
              <a:rPr lang="en-US" dirty="0" smtClean="0"/>
              <a:t>Amount of head when water is flowing through the penstock</a:t>
            </a:r>
          </a:p>
          <a:p>
            <a:r>
              <a:rPr lang="en-US" dirty="0" smtClean="0"/>
              <a:t>Is always lower than static head due to friction losses.</a:t>
            </a:r>
          </a:p>
          <a:p>
            <a:r>
              <a:rPr lang="en-US" dirty="0" smtClean="0"/>
              <a:t>You want to minimize this loss.</a:t>
            </a:r>
          </a:p>
          <a:p>
            <a:endParaRPr lang="en-US" dirty="0" smtClean="0"/>
          </a:p>
          <a:p>
            <a:pPr algn="ctr">
              <a:buNone/>
            </a:pPr>
            <a:r>
              <a:rPr lang="en-US" dirty="0" smtClean="0"/>
              <a:t>   </a:t>
            </a:r>
            <a:r>
              <a:rPr lang="en-US" sz="2300" u="sng" dirty="0">
                <a:solidFill>
                  <a:srgbClr val="00B050"/>
                </a:solidFill>
              </a:rPr>
              <a:t>Stay tuned on how to achieve this</a:t>
            </a:r>
          </a:p>
        </p:txBody>
      </p:sp>
    </p:spTree>
    <p:extLst>
      <p:ext uri="{BB962C8B-B14F-4D97-AF65-F5344CB8AC3E}">
        <p14:creationId xmlns:p14="http://schemas.microsoft.com/office/powerpoint/2010/main" val="163996727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b="1" u="sng" dirty="0" smtClean="0"/>
              <a:t>Measuring  Static Head</a:t>
            </a:r>
          </a:p>
        </p:txBody>
      </p:sp>
      <p:sp>
        <p:nvSpPr>
          <p:cNvPr id="37891" name="Rectangle 3"/>
          <p:cNvSpPr>
            <a:spLocks noGrp="1" noChangeArrowheads="1"/>
          </p:cNvSpPr>
          <p:nvPr>
            <p:ph idx="1"/>
          </p:nvPr>
        </p:nvSpPr>
        <p:spPr/>
        <p:txBody>
          <a:bodyPr/>
          <a:lstStyle/>
          <a:p>
            <a:pPr eaLnBrk="1" hangingPunct="1">
              <a:lnSpc>
                <a:spcPct val="90000"/>
              </a:lnSpc>
            </a:pPr>
            <a:r>
              <a:rPr lang="en-US" dirty="0"/>
              <a:t>Stick with carpenters level</a:t>
            </a:r>
          </a:p>
          <a:p>
            <a:pPr eaLnBrk="1" hangingPunct="1">
              <a:lnSpc>
                <a:spcPct val="90000"/>
              </a:lnSpc>
            </a:pPr>
            <a:r>
              <a:rPr lang="en-US" dirty="0"/>
              <a:t>Sight level</a:t>
            </a:r>
          </a:p>
          <a:p>
            <a:pPr eaLnBrk="1" hangingPunct="1">
              <a:lnSpc>
                <a:spcPct val="90000"/>
              </a:lnSpc>
            </a:pPr>
            <a:r>
              <a:rPr lang="en-US" dirty="0"/>
              <a:t>Water level</a:t>
            </a:r>
          </a:p>
          <a:p>
            <a:pPr eaLnBrk="1" hangingPunct="1">
              <a:lnSpc>
                <a:spcPct val="90000"/>
              </a:lnSpc>
            </a:pPr>
            <a:r>
              <a:rPr lang="en-US" dirty="0"/>
              <a:t>Pipe with pressure gauge</a:t>
            </a:r>
          </a:p>
          <a:p>
            <a:pPr eaLnBrk="1" hangingPunct="1">
              <a:lnSpc>
                <a:spcPct val="90000"/>
              </a:lnSpc>
            </a:pPr>
            <a:r>
              <a:rPr lang="en-US" dirty="0"/>
              <a:t>GPS Unit</a:t>
            </a:r>
          </a:p>
          <a:p>
            <a:pPr eaLnBrk="1" hangingPunct="1">
              <a:lnSpc>
                <a:spcPct val="90000"/>
              </a:lnSpc>
            </a:pPr>
            <a:r>
              <a:rPr lang="en-US" dirty="0"/>
              <a:t>Transit</a:t>
            </a:r>
          </a:p>
          <a:p>
            <a:pPr eaLnBrk="1" hangingPunct="1">
              <a:lnSpc>
                <a:spcPct val="90000"/>
              </a:lnSpc>
            </a:pPr>
            <a:r>
              <a:rPr lang="en-US" dirty="0" err="1"/>
              <a:t>Topo</a:t>
            </a:r>
            <a:r>
              <a:rPr lang="en-US" dirty="0"/>
              <a:t> map</a:t>
            </a:r>
          </a:p>
          <a:p>
            <a:pPr eaLnBrk="1" hangingPunct="1">
              <a:lnSpc>
                <a:spcPct val="90000"/>
              </a:lnSpc>
            </a:pPr>
            <a:r>
              <a:rPr lang="en-US" dirty="0"/>
              <a:t>Altimeter</a:t>
            </a:r>
          </a:p>
          <a:p>
            <a:pPr eaLnBrk="1" hangingPunct="1">
              <a:lnSpc>
                <a:spcPct val="90000"/>
              </a:lnSpc>
            </a:pPr>
            <a:endParaRPr lang="en-US" dirty="0"/>
          </a:p>
        </p:txBody>
      </p:sp>
      <p:sp>
        <p:nvSpPr>
          <p:cNvPr id="5" name="Right Arrow 4"/>
          <p:cNvSpPr/>
          <p:nvPr/>
        </p:nvSpPr>
        <p:spPr>
          <a:xfrm>
            <a:off x="6781800" y="3200400"/>
            <a:ext cx="9144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848600" y="2819401"/>
            <a:ext cx="2514600" cy="2246769"/>
          </a:xfrm>
          <a:prstGeom prst="rect">
            <a:avLst/>
          </a:prstGeom>
          <a:noFill/>
        </p:spPr>
        <p:txBody>
          <a:bodyPr wrap="square" rtlCol="0">
            <a:spAutoFit/>
          </a:bodyPr>
          <a:lstStyle/>
          <a:p>
            <a:r>
              <a:rPr lang="en-US" sz="2800" dirty="0">
                <a:solidFill>
                  <a:schemeClr val="accent3">
                    <a:lumMod val="75000"/>
                  </a:schemeClr>
                </a:solidFill>
              </a:rPr>
              <a:t>While you are on site, you could measure the penstock length as well. </a:t>
            </a:r>
          </a:p>
        </p:txBody>
      </p:sp>
    </p:spTree>
    <p:extLst>
      <p:ext uri="{BB962C8B-B14F-4D97-AF65-F5344CB8AC3E}">
        <p14:creationId xmlns:p14="http://schemas.microsoft.com/office/powerpoint/2010/main" val="7888222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b="1" u="sng" dirty="0" smtClean="0"/>
              <a:t>Measuring Static Head</a:t>
            </a:r>
          </a:p>
        </p:txBody>
      </p:sp>
      <p:sp>
        <p:nvSpPr>
          <p:cNvPr id="38915" name="Rectangle 3"/>
          <p:cNvSpPr>
            <a:spLocks noGrp="1" noChangeArrowheads="1"/>
          </p:cNvSpPr>
          <p:nvPr>
            <p:ph idx="1"/>
          </p:nvPr>
        </p:nvSpPr>
        <p:spPr/>
        <p:txBody>
          <a:bodyPr/>
          <a:lstStyle/>
          <a:p>
            <a:pPr eaLnBrk="1" hangingPunct="1"/>
            <a:r>
              <a:rPr lang="en-US" dirty="0" smtClean="0"/>
              <a:t>5’ stick with level </a:t>
            </a:r>
            <a:r>
              <a:rPr lang="en-US" b="1" dirty="0" smtClean="0"/>
              <a:t>(3 people)</a:t>
            </a:r>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p:txBody>
      </p:sp>
      <p:pic>
        <p:nvPicPr>
          <p:cNvPr id="38916" name="Picture 4" descr="Jacobs tail and blade fixin' 008"/>
          <p:cNvPicPr>
            <a:picLocks noChangeAspect="1" noChangeArrowheads="1"/>
          </p:cNvPicPr>
          <p:nvPr/>
        </p:nvPicPr>
        <p:blipFill>
          <a:blip r:embed="rId2" cstate="print"/>
          <a:srcRect/>
          <a:stretch>
            <a:fillRect/>
          </a:stretch>
        </p:blipFill>
        <p:spPr bwMode="auto">
          <a:xfrm>
            <a:off x="6858000" y="3581400"/>
            <a:ext cx="3251200" cy="2438400"/>
          </a:xfrm>
          <a:prstGeom prst="rect">
            <a:avLst/>
          </a:prstGeom>
          <a:noFill/>
          <a:ln w="9525">
            <a:noFill/>
            <a:miter lim="800000"/>
            <a:headEnd/>
            <a:tailEnd/>
          </a:ln>
        </p:spPr>
      </p:pic>
      <p:pic>
        <p:nvPicPr>
          <p:cNvPr id="38917" name="Picture 6" descr="MCj03970020000[1]"/>
          <p:cNvPicPr>
            <a:picLocks noChangeAspect="1" noChangeArrowheads="1"/>
          </p:cNvPicPr>
          <p:nvPr/>
        </p:nvPicPr>
        <p:blipFill>
          <a:blip r:embed="rId3" cstate="print"/>
          <a:srcRect/>
          <a:stretch>
            <a:fillRect/>
          </a:stretch>
        </p:blipFill>
        <p:spPr bwMode="auto">
          <a:xfrm>
            <a:off x="2590800" y="2971801"/>
            <a:ext cx="1193800" cy="1890713"/>
          </a:xfrm>
          <a:prstGeom prst="rect">
            <a:avLst/>
          </a:prstGeom>
          <a:noFill/>
          <a:ln w="9525">
            <a:noFill/>
            <a:miter lim="800000"/>
            <a:headEnd/>
            <a:tailEnd/>
          </a:ln>
        </p:spPr>
      </p:pic>
      <p:sp>
        <p:nvSpPr>
          <p:cNvPr id="38918" name="Freeform 7"/>
          <p:cNvSpPr>
            <a:spLocks/>
          </p:cNvSpPr>
          <p:nvPr/>
        </p:nvSpPr>
        <p:spPr bwMode="auto">
          <a:xfrm>
            <a:off x="2732088" y="4789488"/>
            <a:ext cx="5573712" cy="1763712"/>
          </a:xfrm>
          <a:custGeom>
            <a:avLst/>
            <a:gdLst>
              <a:gd name="T0" fmla="*/ 0 w 4279"/>
              <a:gd name="T1" fmla="*/ 2147483647 h 1241"/>
              <a:gd name="T2" fmla="*/ 2147483647 w 4279"/>
              <a:gd name="T3" fmla="*/ 2147483647 h 1241"/>
              <a:gd name="T4" fmla="*/ 2147483647 w 4279"/>
              <a:gd name="T5" fmla="*/ 2147483647 h 1241"/>
              <a:gd name="T6" fmla="*/ 2147483647 w 4279"/>
              <a:gd name="T7" fmla="*/ 2147483647 h 1241"/>
              <a:gd name="T8" fmla="*/ 2147483647 w 4279"/>
              <a:gd name="T9" fmla="*/ 0 h 1241"/>
              <a:gd name="T10" fmla="*/ 2147483647 w 4279"/>
              <a:gd name="T11" fmla="*/ 2147483647 h 1241"/>
              <a:gd name="T12" fmla="*/ 2147483647 w 4279"/>
              <a:gd name="T13" fmla="*/ 2147483647 h 1241"/>
              <a:gd name="T14" fmla="*/ 2147483647 w 4279"/>
              <a:gd name="T15" fmla="*/ 2147483647 h 1241"/>
              <a:gd name="T16" fmla="*/ 2147483647 w 4279"/>
              <a:gd name="T17" fmla="*/ 2147483647 h 1241"/>
              <a:gd name="T18" fmla="*/ 2147483647 w 4279"/>
              <a:gd name="T19" fmla="*/ 2147483647 h 1241"/>
              <a:gd name="T20" fmla="*/ 2147483647 w 4279"/>
              <a:gd name="T21" fmla="*/ 2147483647 h 1241"/>
              <a:gd name="T22" fmla="*/ 2147483647 w 4279"/>
              <a:gd name="T23" fmla="*/ 2147483647 h 1241"/>
              <a:gd name="T24" fmla="*/ 2147483647 w 4279"/>
              <a:gd name="T25" fmla="*/ 2147483647 h 1241"/>
              <a:gd name="T26" fmla="*/ 2147483647 w 4279"/>
              <a:gd name="T27" fmla="*/ 2147483647 h 1241"/>
              <a:gd name="T28" fmla="*/ 2147483647 w 4279"/>
              <a:gd name="T29" fmla="*/ 2147483647 h 1241"/>
              <a:gd name="T30" fmla="*/ 2147483647 w 4279"/>
              <a:gd name="T31" fmla="*/ 2147483647 h 1241"/>
              <a:gd name="T32" fmla="*/ 2147483647 w 4279"/>
              <a:gd name="T33" fmla="*/ 2147483647 h 1241"/>
              <a:gd name="T34" fmla="*/ 2147483647 w 4279"/>
              <a:gd name="T35" fmla="*/ 2147483647 h 1241"/>
              <a:gd name="T36" fmla="*/ 2147483647 w 4279"/>
              <a:gd name="T37" fmla="*/ 2147483647 h 1241"/>
              <a:gd name="T38" fmla="*/ 2147483647 w 4279"/>
              <a:gd name="T39" fmla="*/ 2147483647 h 1241"/>
              <a:gd name="T40" fmla="*/ 2147483647 w 4279"/>
              <a:gd name="T41" fmla="*/ 2147483647 h 1241"/>
              <a:gd name="T42" fmla="*/ 2147483647 w 4279"/>
              <a:gd name="T43" fmla="*/ 2147483647 h 1241"/>
              <a:gd name="T44" fmla="*/ 2147483647 w 4279"/>
              <a:gd name="T45" fmla="*/ 2147483647 h 1241"/>
              <a:gd name="T46" fmla="*/ 2147483647 w 4279"/>
              <a:gd name="T47" fmla="*/ 2147483647 h 1241"/>
              <a:gd name="T48" fmla="*/ 2147483647 w 4279"/>
              <a:gd name="T49" fmla="*/ 2147483647 h 1241"/>
              <a:gd name="T50" fmla="*/ 2147483647 w 4279"/>
              <a:gd name="T51" fmla="*/ 2147483647 h 1241"/>
              <a:gd name="T52" fmla="*/ 2147483647 w 4279"/>
              <a:gd name="T53" fmla="*/ 2147483647 h 1241"/>
              <a:gd name="T54" fmla="*/ 2147483647 w 4279"/>
              <a:gd name="T55" fmla="*/ 2147483647 h 1241"/>
              <a:gd name="T56" fmla="*/ 2147483647 w 4279"/>
              <a:gd name="T57" fmla="*/ 2147483647 h 1241"/>
              <a:gd name="T58" fmla="*/ 2147483647 w 4279"/>
              <a:gd name="T59" fmla="*/ 2147483647 h 1241"/>
              <a:gd name="T60" fmla="*/ 2147483647 w 4279"/>
              <a:gd name="T61" fmla="*/ 2147483647 h 1241"/>
              <a:gd name="T62" fmla="*/ 2147483647 w 4279"/>
              <a:gd name="T63" fmla="*/ 2147483647 h 1241"/>
              <a:gd name="T64" fmla="*/ 2147483647 w 4279"/>
              <a:gd name="T65" fmla="*/ 2147483647 h 1241"/>
              <a:gd name="T66" fmla="*/ 2147483647 w 4279"/>
              <a:gd name="T67" fmla="*/ 2147483647 h 1241"/>
              <a:gd name="T68" fmla="*/ 2147483647 w 4279"/>
              <a:gd name="T69" fmla="*/ 2147483647 h 1241"/>
              <a:gd name="T70" fmla="*/ 2147483647 w 4279"/>
              <a:gd name="T71" fmla="*/ 2147483647 h 1241"/>
              <a:gd name="T72" fmla="*/ 2147483647 w 4279"/>
              <a:gd name="T73" fmla="*/ 2147483647 h 124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279"/>
              <a:gd name="T112" fmla="*/ 0 h 1241"/>
              <a:gd name="T113" fmla="*/ 4279 w 4279"/>
              <a:gd name="T114" fmla="*/ 1241 h 124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279" h="1241">
                <a:moveTo>
                  <a:pt x="0" y="7"/>
                </a:moveTo>
                <a:cubicBezTo>
                  <a:pt x="104" y="12"/>
                  <a:pt x="168" y="17"/>
                  <a:pt x="261" y="48"/>
                </a:cubicBezTo>
                <a:cubicBezTo>
                  <a:pt x="311" y="43"/>
                  <a:pt x="357" y="36"/>
                  <a:pt x="405" y="21"/>
                </a:cubicBezTo>
                <a:cubicBezTo>
                  <a:pt x="419" y="17"/>
                  <a:pt x="432" y="12"/>
                  <a:pt x="446" y="7"/>
                </a:cubicBezTo>
                <a:cubicBezTo>
                  <a:pt x="453" y="5"/>
                  <a:pt x="466" y="0"/>
                  <a:pt x="466" y="0"/>
                </a:cubicBezTo>
                <a:cubicBezTo>
                  <a:pt x="575" y="7"/>
                  <a:pt x="598" y="15"/>
                  <a:pt x="686" y="55"/>
                </a:cubicBezTo>
                <a:cubicBezTo>
                  <a:pt x="711" y="67"/>
                  <a:pt x="734" y="73"/>
                  <a:pt x="761" y="82"/>
                </a:cubicBezTo>
                <a:cubicBezTo>
                  <a:pt x="775" y="86"/>
                  <a:pt x="802" y="96"/>
                  <a:pt x="802" y="96"/>
                </a:cubicBezTo>
                <a:cubicBezTo>
                  <a:pt x="932" y="88"/>
                  <a:pt x="913" y="85"/>
                  <a:pt x="1049" y="96"/>
                </a:cubicBezTo>
                <a:cubicBezTo>
                  <a:pt x="1077" y="98"/>
                  <a:pt x="1132" y="117"/>
                  <a:pt x="1132" y="117"/>
                </a:cubicBezTo>
                <a:cubicBezTo>
                  <a:pt x="1171" y="145"/>
                  <a:pt x="1222" y="184"/>
                  <a:pt x="1269" y="199"/>
                </a:cubicBezTo>
                <a:cubicBezTo>
                  <a:pt x="1339" y="221"/>
                  <a:pt x="1415" y="218"/>
                  <a:pt x="1488" y="226"/>
                </a:cubicBezTo>
                <a:cubicBezTo>
                  <a:pt x="1528" y="239"/>
                  <a:pt x="1559" y="271"/>
                  <a:pt x="1598" y="288"/>
                </a:cubicBezTo>
                <a:cubicBezTo>
                  <a:pt x="1660" y="315"/>
                  <a:pt x="1749" y="325"/>
                  <a:pt x="1817" y="343"/>
                </a:cubicBezTo>
                <a:cubicBezTo>
                  <a:pt x="1834" y="356"/>
                  <a:pt x="1857" y="362"/>
                  <a:pt x="1872" y="377"/>
                </a:cubicBezTo>
                <a:cubicBezTo>
                  <a:pt x="1895" y="400"/>
                  <a:pt x="1884" y="445"/>
                  <a:pt x="1920" y="460"/>
                </a:cubicBezTo>
                <a:cubicBezTo>
                  <a:pt x="1957" y="475"/>
                  <a:pt x="2005" y="473"/>
                  <a:pt x="2044" y="480"/>
                </a:cubicBezTo>
                <a:cubicBezTo>
                  <a:pt x="2074" y="490"/>
                  <a:pt x="2096" y="511"/>
                  <a:pt x="2126" y="521"/>
                </a:cubicBezTo>
                <a:cubicBezTo>
                  <a:pt x="2159" y="544"/>
                  <a:pt x="2192" y="533"/>
                  <a:pt x="2229" y="521"/>
                </a:cubicBezTo>
                <a:cubicBezTo>
                  <a:pt x="2272" y="524"/>
                  <a:pt x="2323" y="511"/>
                  <a:pt x="2359" y="535"/>
                </a:cubicBezTo>
                <a:cubicBezTo>
                  <a:pt x="2392" y="557"/>
                  <a:pt x="2424" y="599"/>
                  <a:pt x="2462" y="610"/>
                </a:cubicBezTo>
                <a:cubicBezTo>
                  <a:pt x="2502" y="637"/>
                  <a:pt x="2546" y="695"/>
                  <a:pt x="2592" y="706"/>
                </a:cubicBezTo>
                <a:cubicBezTo>
                  <a:pt x="2612" y="711"/>
                  <a:pt x="2633" y="711"/>
                  <a:pt x="2654" y="713"/>
                </a:cubicBezTo>
                <a:cubicBezTo>
                  <a:pt x="2680" y="722"/>
                  <a:pt x="2692" y="741"/>
                  <a:pt x="2716" y="754"/>
                </a:cubicBezTo>
                <a:cubicBezTo>
                  <a:pt x="2761" y="780"/>
                  <a:pt x="2812" y="805"/>
                  <a:pt x="2860" y="823"/>
                </a:cubicBezTo>
                <a:cubicBezTo>
                  <a:pt x="2935" y="852"/>
                  <a:pt x="3086" y="842"/>
                  <a:pt x="3148" y="844"/>
                </a:cubicBezTo>
                <a:cubicBezTo>
                  <a:pt x="3175" y="850"/>
                  <a:pt x="3197" y="862"/>
                  <a:pt x="3223" y="871"/>
                </a:cubicBezTo>
                <a:cubicBezTo>
                  <a:pt x="3269" y="907"/>
                  <a:pt x="3329" y="915"/>
                  <a:pt x="3381" y="940"/>
                </a:cubicBezTo>
                <a:cubicBezTo>
                  <a:pt x="3428" y="963"/>
                  <a:pt x="3370" y="945"/>
                  <a:pt x="3429" y="960"/>
                </a:cubicBezTo>
                <a:cubicBezTo>
                  <a:pt x="3445" y="968"/>
                  <a:pt x="3462" y="972"/>
                  <a:pt x="3477" y="981"/>
                </a:cubicBezTo>
                <a:cubicBezTo>
                  <a:pt x="3503" y="996"/>
                  <a:pt x="3519" y="1021"/>
                  <a:pt x="3545" y="1036"/>
                </a:cubicBezTo>
                <a:cubicBezTo>
                  <a:pt x="3560" y="1044"/>
                  <a:pt x="3578" y="1047"/>
                  <a:pt x="3593" y="1056"/>
                </a:cubicBezTo>
                <a:cubicBezTo>
                  <a:pt x="3628" y="1076"/>
                  <a:pt x="3643" y="1094"/>
                  <a:pt x="3682" y="1104"/>
                </a:cubicBezTo>
                <a:cubicBezTo>
                  <a:pt x="3752" y="1151"/>
                  <a:pt x="3853" y="1181"/>
                  <a:pt x="3936" y="1193"/>
                </a:cubicBezTo>
                <a:cubicBezTo>
                  <a:pt x="3980" y="1208"/>
                  <a:pt x="4024" y="1221"/>
                  <a:pt x="4066" y="1241"/>
                </a:cubicBezTo>
                <a:cubicBezTo>
                  <a:pt x="4100" y="1239"/>
                  <a:pt x="4135" y="1239"/>
                  <a:pt x="4169" y="1234"/>
                </a:cubicBezTo>
                <a:cubicBezTo>
                  <a:pt x="4211" y="1228"/>
                  <a:pt x="4214" y="1214"/>
                  <a:pt x="4279" y="1214"/>
                </a:cubicBezTo>
              </a:path>
            </a:pathLst>
          </a:custGeom>
          <a:noFill/>
          <a:ln w="38100">
            <a:solidFill>
              <a:srgbClr val="996633"/>
            </a:solidFill>
            <a:round/>
            <a:headEnd/>
            <a:tailEnd/>
          </a:ln>
        </p:spPr>
        <p:txBody>
          <a:bodyPr/>
          <a:lstStyle/>
          <a:p>
            <a:endParaRPr lang="en-US"/>
          </a:p>
        </p:txBody>
      </p:sp>
      <p:sp>
        <p:nvSpPr>
          <p:cNvPr id="38919" name="Line 8"/>
          <p:cNvSpPr>
            <a:spLocks noChangeShapeType="1"/>
          </p:cNvSpPr>
          <p:nvPr/>
        </p:nvSpPr>
        <p:spPr bwMode="auto">
          <a:xfrm flipH="1">
            <a:off x="2895600" y="4800600"/>
            <a:ext cx="4495800" cy="0"/>
          </a:xfrm>
          <a:prstGeom prst="line">
            <a:avLst/>
          </a:prstGeom>
          <a:noFill/>
          <a:ln w="57150">
            <a:solidFill>
              <a:schemeClr val="tx1"/>
            </a:solidFill>
            <a:prstDash val="dash"/>
            <a:round/>
            <a:headEnd/>
            <a:tailEnd/>
          </a:ln>
        </p:spPr>
        <p:txBody>
          <a:bodyPr/>
          <a:lstStyle/>
          <a:p>
            <a:endParaRPr lang="en-US"/>
          </a:p>
        </p:txBody>
      </p:sp>
      <p:sp>
        <p:nvSpPr>
          <p:cNvPr id="38920" name="Line 9"/>
          <p:cNvSpPr>
            <a:spLocks noChangeShapeType="1"/>
          </p:cNvSpPr>
          <p:nvPr/>
        </p:nvSpPr>
        <p:spPr bwMode="auto">
          <a:xfrm flipH="1">
            <a:off x="2895600" y="6629400"/>
            <a:ext cx="6248400" cy="0"/>
          </a:xfrm>
          <a:prstGeom prst="line">
            <a:avLst/>
          </a:prstGeom>
          <a:noFill/>
          <a:ln w="57150">
            <a:solidFill>
              <a:schemeClr val="tx1"/>
            </a:solidFill>
            <a:prstDash val="dash"/>
            <a:round/>
            <a:headEnd/>
            <a:tailEnd/>
          </a:ln>
        </p:spPr>
        <p:txBody>
          <a:bodyPr/>
          <a:lstStyle/>
          <a:p>
            <a:endParaRPr lang="en-US"/>
          </a:p>
        </p:txBody>
      </p:sp>
      <p:sp>
        <p:nvSpPr>
          <p:cNvPr id="38921" name="Text Box 10"/>
          <p:cNvSpPr txBox="1">
            <a:spLocks noChangeArrowheads="1"/>
          </p:cNvSpPr>
          <p:nvPr/>
        </p:nvSpPr>
        <p:spPr bwMode="auto">
          <a:xfrm>
            <a:off x="3124200" y="5562601"/>
            <a:ext cx="457200" cy="366713"/>
          </a:xfrm>
          <a:prstGeom prst="rect">
            <a:avLst/>
          </a:prstGeom>
          <a:noFill/>
          <a:ln w="9525">
            <a:noFill/>
            <a:miter lim="800000"/>
            <a:headEnd/>
            <a:tailEnd/>
          </a:ln>
        </p:spPr>
        <p:txBody>
          <a:bodyPr>
            <a:spAutoFit/>
          </a:bodyPr>
          <a:lstStyle/>
          <a:p>
            <a:pPr>
              <a:spcBef>
                <a:spcPct val="50000"/>
              </a:spcBef>
            </a:pPr>
            <a:r>
              <a:rPr lang="en-US"/>
              <a:t>5’</a:t>
            </a:r>
          </a:p>
        </p:txBody>
      </p:sp>
      <p:sp>
        <p:nvSpPr>
          <p:cNvPr id="38922" name="Line 11"/>
          <p:cNvSpPr>
            <a:spLocks noChangeShapeType="1"/>
          </p:cNvSpPr>
          <p:nvPr/>
        </p:nvSpPr>
        <p:spPr bwMode="auto">
          <a:xfrm flipV="1">
            <a:off x="3352800" y="4800600"/>
            <a:ext cx="0" cy="609600"/>
          </a:xfrm>
          <a:prstGeom prst="line">
            <a:avLst/>
          </a:prstGeom>
          <a:noFill/>
          <a:ln w="9525">
            <a:solidFill>
              <a:schemeClr val="tx1"/>
            </a:solidFill>
            <a:round/>
            <a:headEnd/>
            <a:tailEnd type="triangle" w="med" len="med"/>
          </a:ln>
        </p:spPr>
        <p:txBody>
          <a:bodyPr/>
          <a:lstStyle/>
          <a:p>
            <a:endParaRPr lang="en-US"/>
          </a:p>
        </p:txBody>
      </p:sp>
      <p:sp>
        <p:nvSpPr>
          <p:cNvPr id="38923" name="Line 12"/>
          <p:cNvSpPr>
            <a:spLocks noChangeShapeType="1"/>
          </p:cNvSpPr>
          <p:nvPr/>
        </p:nvSpPr>
        <p:spPr bwMode="auto">
          <a:xfrm>
            <a:off x="3352800" y="6019800"/>
            <a:ext cx="0" cy="609600"/>
          </a:xfrm>
          <a:prstGeom prst="line">
            <a:avLst/>
          </a:prstGeom>
          <a:noFill/>
          <a:ln w="9525">
            <a:solidFill>
              <a:schemeClr val="tx1"/>
            </a:solidFill>
            <a:round/>
            <a:headEnd/>
            <a:tailEnd type="triangle" w="med" len="med"/>
          </a:ln>
        </p:spPr>
        <p:txBody>
          <a:bodyPr/>
          <a:lstStyle/>
          <a:p>
            <a:endParaRPr lang="en-US"/>
          </a:p>
        </p:txBody>
      </p:sp>
      <p:sp>
        <p:nvSpPr>
          <p:cNvPr id="38924" name="Line 13"/>
          <p:cNvSpPr>
            <a:spLocks noChangeShapeType="1"/>
          </p:cNvSpPr>
          <p:nvPr/>
        </p:nvSpPr>
        <p:spPr bwMode="auto">
          <a:xfrm>
            <a:off x="8186738" y="5954713"/>
            <a:ext cx="0" cy="609600"/>
          </a:xfrm>
          <a:prstGeom prst="line">
            <a:avLst/>
          </a:prstGeom>
          <a:noFill/>
          <a:ln w="76200">
            <a:solidFill>
              <a:srgbClr val="996633"/>
            </a:solidFill>
            <a:round/>
            <a:headEnd/>
            <a:tailEnd/>
          </a:ln>
        </p:spPr>
        <p:txBody>
          <a:bodyPr/>
          <a:lstStyle/>
          <a:p>
            <a:endParaRPr lang="en-US"/>
          </a:p>
        </p:txBody>
      </p:sp>
    </p:spTree>
    <p:extLst>
      <p:ext uri="{BB962C8B-B14F-4D97-AF65-F5344CB8AC3E}">
        <p14:creationId xmlns:p14="http://schemas.microsoft.com/office/powerpoint/2010/main" val="17894905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p:cNvPicPr>
            <a:picLocks noChangeAspect="1" noChangeArrowheads="1"/>
          </p:cNvPicPr>
          <p:nvPr/>
        </p:nvPicPr>
        <p:blipFill>
          <a:blip r:embed="rId2" cstate="print"/>
          <a:srcRect/>
          <a:stretch>
            <a:fillRect/>
          </a:stretch>
        </p:blipFill>
        <p:spPr bwMode="auto">
          <a:xfrm rot="-655139">
            <a:off x="3200400" y="3429001"/>
            <a:ext cx="1143000" cy="817563"/>
          </a:xfrm>
          <a:prstGeom prst="rect">
            <a:avLst/>
          </a:prstGeom>
          <a:noFill/>
          <a:ln w="9525">
            <a:noFill/>
            <a:miter lim="800000"/>
            <a:headEnd/>
            <a:tailEnd/>
          </a:ln>
        </p:spPr>
      </p:pic>
      <p:pic>
        <p:nvPicPr>
          <p:cNvPr id="39939" name="Picture 5" descr="MCj03970020000[1]"/>
          <p:cNvPicPr>
            <a:picLocks noChangeAspect="1" noChangeArrowheads="1"/>
          </p:cNvPicPr>
          <p:nvPr/>
        </p:nvPicPr>
        <p:blipFill>
          <a:blip r:embed="rId3" cstate="print"/>
          <a:srcRect/>
          <a:stretch>
            <a:fillRect/>
          </a:stretch>
        </p:blipFill>
        <p:spPr bwMode="auto">
          <a:xfrm>
            <a:off x="2590800" y="3657601"/>
            <a:ext cx="1193800" cy="1890713"/>
          </a:xfrm>
          <a:prstGeom prst="rect">
            <a:avLst/>
          </a:prstGeom>
          <a:noFill/>
          <a:ln w="9525">
            <a:noFill/>
            <a:miter lim="800000"/>
            <a:headEnd/>
            <a:tailEnd/>
          </a:ln>
        </p:spPr>
      </p:pic>
      <p:sp>
        <p:nvSpPr>
          <p:cNvPr id="39940" name="Rectangle 2"/>
          <p:cNvSpPr>
            <a:spLocks noGrp="1" noChangeArrowheads="1"/>
          </p:cNvSpPr>
          <p:nvPr>
            <p:ph type="title"/>
          </p:nvPr>
        </p:nvSpPr>
        <p:spPr/>
        <p:txBody>
          <a:bodyPr/>
          <a:lstStyle/>
          <a:p>
            <a:pPr eaLnBrk="1" hangingPunct="1"/>
            <a:r>
              <a:rPr lang="en-US" b="1" u="sng" dirty="0" smtClean="0"/>
              <a:t>Measuring Static Head</a:t>
            </a:r>
          </a:p>
        </p:txBody>
      </p:sp>
      <p:sp>
        <p:nvSpPr>
          <p:cNvPr id="39941" name="Rectangle 3"/>
          <p:cNvSpPr>
            <a:spLocks noGrp="1" noChangeArrowheads="1"/>
          </p:cNvSpPr>
          <p:nvPr>
            <p:ph idx="1"/>
          </p:nvPr>
        </p:nvSpPr>
        <p:spPr/>
        <p:txBody>
          <a:bodyPr/>
          <a:lstStyle/>
          <a:p>
            <a:pPr eaLnBrk="1" hangingPunct="1"/>
            <a:r>
              <a:rPr lang="en-US" dirty="0" smtClean="0"/>
              <a:t>Sight level </a:t>
            </a:r>
            <a:r>
              <a:rPr lang="en-US" b="1" dirty="0" smtClean="0"/>
              <a:t>(2 people)</a:t>
            </a:r>
          </a:p>
          <a:p>
            <a:pPr eaLnBrk="1" hangingPunct="1">
              <a:buFont typeface="Wingdings" pitchFamily="2" charset="2"/>
              <a:buNone/>
            </a:pPr>
            <a:endParaRPr lang="en-US" dirty="0" smtClean="0"/>
          </a:p>
        </p:txBody>
      </p:sp>
      <p:pic>
        <p:nvPicPr>
          <p:cNvPr id="39942" name="Picture 6" descr="MCj03970020000[1]"/>
          <p:cNvPicPr>
            <a:picLocks noChangeAspect="1" noChangeArrowheads="1"/>
          </p:cNvPicPr>
          <p:nvPr/>
        </p:nvPicPr>
        <p:blipFill>
          <a:blip r:embed="rId3" cstate="print"/>
          <a:srcRect/>
          <a:stretch>
            <a:fillRect/>
          </a:stretch>
        </p:blipFill>
        <p:spPr bwMode="auto">
          <a:xfrm flipH="1">
            <a:off x="8001000" y="2133601"/>
            <a:ext cx="1193800" cy="1890713"/>
          </a:xfrm>
          <a:prstGeom prst="rect">
            <a:avLst/>
          </a:prstGeom>
          <a:noFill/>
          <a:ln w="9525">
            <a:noFill/>
            <a:miter lim="800000"/>
            <a:headEnd/>
            <a:tailEnd/>
          </a:ln>
        </p:spPr>
      </p:pic>
      <p:sp>
        <p:nvSpPr>
          <p:cNvPr id="39943" name="Line 7"/>
          <p:cNvSpPr>
            <a:spLocks noChangeShapeType="1"/>
          </p:cNvSpPr>
          <p:nvPr/>
        </p:nvSpPr>
        <p:spPr bwMode="auto">
          <a:xfrm flipH="1">
            <a:off x="4191000" y="3962400"/>
            <a:ext cx="4495800" cy="0"/>
          </a:xfrm>
          <a:prstGeom prst="line">
            <a:avLst/>
          </a:prstGeom>
          <a:noFill/>
          <a:ln w="57150">
            <a:solidFill>
              <a:schemeClr val="tx1"/>
            </a:solidFill>
            <a:prstDash val="dash"/>
            <a:round/>
            <a:headEnd/>
            <a:tailEnd/>
          </a:ln>
        </p:spPr>
        <p:txBody>
          <a:bodyPr/>
          <a:lstStyle/>
          <a:p>
            <a:endParaRPr lang="en-US"/>
          </a:p>
        </p:txBody>
      </p:sp>
      <p:sp>
        <p:nvSpPr>
          <p:cNvPr id="39944" name="Freeform 8"/>
          <p:cNvSpPr>
            <a:spLocks/>
          </p:cNvSpPr>
          <p:nvPr/>
        </p:nvSpPr>
        <p:spPr bwMode="auto">
          <a:xfrm flipH="1">
            <a:off x="2819400" y="3962400"/>
            <a:ext cx="6781800" cy="1600200"/>
          </a:xfrm>
          <a:custGeom>
            <a:avLst/>
            <a:gdLst>
              <a:gd name="T0" fmla="*/ 0 w 4279"/>
              <a:gd name="T1" fmla="*/ 2147483647 h 1241"/>
              <a:gd name="T2" fmla="*/ 2147483647 w 4279"/>
              <a:gd name="T3" fmla="*/ 2147483647 h 1241"/>
              <a:gd name="T4" fmla="*/ 2147483647 w 4279"/>
              <a:gd name="T5" fmla="*/ 2147483647 h 1241"/>
              <a:gd name="T6" fmla="*/ 2147483647 w 4279"/>
              <a:gd name="T7" fmla="*/ 2147483647 h 1241"/>
              <a:gd name="T8" fmla="*/ 2147483647 w 4279"/>
              <a:gd name="T9" fmla="*/ 0 h 1241"/>
              <a:gd name="T10" fmla="*/ 2147483647 w 4279"/>
              <a:gd name="T11" fmla="*/ 2147483647 h 1241"/>
              <a:gd name="T12" fmla="*/ 2147483647 w 4279"/>
              <a:gd name="T13" fmla="*/ 2147483647 h 1241"/>
              <a:gd name="T14" fmla="*/ 2147483647 w 4279"/>
              <a:gd name="T15" fmla="*/ 2147483647 h 1241"/>
              <a:gd name="T16" fmla="*/ 2147483647 w 4279"/>
              <a:gd name="T17" fmla="*/ 2147483647 h 1241"/>
              <a:gd name="T18" fmla="*/ 2147483647 w 4279"/>
              <a:gd name="T19" fmla="*/ 2147483647 h 1241"/>
              <a:gd name="T20" fmla="*/ 2147483647 w 4279"/>
              <a:gd name="T21" fmla="*/ 2147483647 h 1241"/>
              <a:gd name="T22" fmla="*/ 2147483647 w 4279"/>
              <a:gd name="T23" fmla="*/ 2147483647 h 1241"/>
              <a:gd name="T24" fmla="*/ 2147483647 w 4279"/>
              <a:gd name="T25" fmla="*/ 2147483647 h 1241"/>
              <a:gd name="T26" fmla="*/ 2147483647 w 4279"/>
              <a:gd name="T27" fmla="*/ 2147483647 h 1241"/>
              <a:gd name="T28" fmla="*/ 2147483647 w 4279"/>
              <a:gd name="T29" fmla="*/ 2147483647 h 1241"/>
              <a:gd name="T30" fmla="*/ 2147483647 w 4279"/>
              <a:gd name="T31" fmla="*/ 2147483647 h 1241"/>
              <a:gd name="T32" fmla="*/ 2147483647 w 4279"/>
              <a:gd name="T33" fmla="*/ 2147483647 h 1241"/>
              <a:gd name="T34" fmla="*/ 2147483647 w 4279"/>
              <a:gd name="T35" fmla="*/ 2147483647 h 1241"/>
              <a:gd name="T36" fmla="*/ 2147483647 w 4279"/>
              <a:gd name="T37" fmla="*/ 2147483647 h 1241"/>
              <a:gd name="T38" fmla="*/ 2147483647 w 4279"/>
              <a:gd name="T39" fmla="*/ 2147483647 h 1241"/>
              <a:gd name="T40" fmla="*/ 2147483647 w 4279"/>
              <a:gd name="T41" fmla="*/ 2147483647 h 1241"/>
              <a:gd name="T42" fmla="*/ 2147483647 w 4279"/>
              <a:gd name="T43" fmla="*/ 2147483647 h 1241"/>
              <a:gd name="T44" fmla="*/ 2147483647 w 4279"/>
              <a:gd name="T45" fmla="*/ 2147483647 h 1241"/>
              <a:gd name="T46" fmla="*/ 2147483647 w 4279"/>
              <a:gd name="T47" fmla="*/ 2147483647 h 1241"/>
              <a:gd name="T48" fmla="*/ 2147483647 w 4279"/>
              <a:gd name="T49" fmla="*/ 2147483647 h 1241"/>
              <a:gd name="T50" fmla="*/ 2147483647 w 4279"/>
              <a:gd name="T51" fmla="*/ 2147483647 h 1241"/>
              <a:gd name="T52" fmla="*/ 2147483647 w 4279"/>
              <a:gd name="T53" fmla="*/ 2147483647 h 1241"/>
              <a:gd name="T54" fmla="*/ 2147483647 w 4279"/>
              <a:gd name="T55" fmla="*/ 2147483647 h 1241"/>
              <a:gd name="T56" fmla="*/ 2147483647 w 4279"/>
              <a:gd name="T57" fmla="*/ 2147483647 h 1241"/>
              <a:gd name="T58" fmla="*/ 2147483647 w 4279"/>
              <a:gd name="T59" fmla="*/ 2147483647 h 1241"/>
              <a:gd name="T60" fmla="*/ 2147483647 w 4279"/>
              <a:gd name="T61" fmla="*/ 2147483647 h 1241"/>
              <a:gd name="T62" fmla="*/ 2147483647 w 4279"/>
              <a:gd name="T63" fmla="*/ 2147483647 h 1241"/>
              <a:gd name="T64" fmla="*/ 2147483647 w 4279"/>
              <a:gd name="T65" fmla="*/ 2147483647 h 1241"/>
              <a:gd name="T66" fmla="*/ 2147483647 w 4279"/>
              <a:gd name="T67" fmla="*/ 2147483647 h 1241"/>
              <a:gd name="T68" fmla="*/ 2147483647 w 4279"/>
              <a:gd name="T69" fmla="*/ 2147483647 h 1241"/>
              <a:gd name="T70" fmla="*/ 2147483647 w 4279"/>
              <a:gd name="T71" fmla="*/ 2147483647 h 1241"/>
              <a:gd name="T72" fmla="*/ 2147483647 w 4279"/>
              <a:gd name="T73" fmla="*/ 2147483647 h 124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279"/>
              <a:gd name="T112" fmla="*/ 0 h 1241"/>
              <a:gd name="T113" fmla="*/ 4279 w 4279"/>
              <a:gd name="T114" fmla="*/ 1241 h 124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279" h="1241">
                <a:moveTo>
                  <a:pt x="0" y="7"/>
                </a:moveTo>
                <a:cubicBezTo>
                  <a:pt x="104" y="12"/>
                  <a:pt x="168" y="17"/>
                  <a:pt x="261" y="48"/>
                </a:cubicBezTo>
                <a:cubicBezTo>
                  <a:pt x="311" y="43"/>
                  <a:pt x="357" y="36"/>
                  <a:pt x="405" y="21"/>
                </a:cubicBezTo>
                <a:cubicBezTo>
                  <a:pt x="419" y="17"/>
                  <a:pt x="432" y="12"/>
                  <a:pt x="446" y="7"/>
                </a:cubicBezTo>
                <a:cubicBezTo>
                  <a:pt x="453" y="5"/>
                  <a:pt x="466" y="0"/>
                  <a:pt x="466" y="0"/>
                </a:cubicBezTo>
                <a:cubicBezTo>
                  <a:pt x="575" y="7"/>
                  <a:pt x="598" y="15"/>
                  <a:pt x="686" y="55"/>
                </a:cubicBezTo>
                <a:cubicBezTo>
                  <a:pt x="711" y="67"/>
                  <a:pt x="734" y="73"/>
                  <a:pt x="761" y="82"/>
                </a:cubicBezTo>
                <a:cubicBezTo>
                  <a:pt x="775" y="86"/>
                  <a:pt x="802" y="96"/>
                  <a:pt x="802" y="96"/>
                </a:cubicBezTo>
                <a:cubicBezTo>
                  <a:pt x="932" y="88"/>
                  <a:pt x="913" y="85"/>
                  <a:pt x="1049" y="96"/>
                </a:cubicBezTo>
                <a:cubicBezTo>
                  <a:pt x="1077" y="98"/>
                  <a:pt x="1132" y="117"/>
                  <a:pt x="1132" y="117"/>
                </a:cubicBezTo>
                <a:cubicBezTo>
                  <a:pt x="1171" y="145"/>
                  <a:pt x="1222" y="184"/>
                  <a:pt x="1269" y="199"/>
                </a:cubicBezTo>
                <a:cubicBezTo>
                  <a:pt x="1339" y="221"/>
                  <a:pt x="1415" y="218"/>
                  <a:pt x="1488" y="226"/>
                </a:cubicBezTo>
                <a:cubicBezTo>
                  <a:pt x="1528" y="239"/>
                  <a:pt x="1559" y="271"/>
                  <a:pt x="1598" y="288"/>
                </a:cubicBezTo>
                <a:cubicBezTo>
                  <a:pt x="1660" y="315"/>
                  <a:pt x="1749" y="325"/>
                  <a:pt x="1817" y="343"/>
                </a:cubicBezTo>
                <a:cubicBezTo>
                  <a:pt x="1834" y="356"/>
                  <a:pt x="1857" y="362"/>
                  <a:pt x="1872" y="377"/>
                </a:cubicBezTo>
                <a:cubicBezTo>
                  <a:pt x="1895" y="400"/>
                  <a:pt x="1884" y="445"/>
                  <a:pt x="1920" y="460"/>
                </a:cubicBezTo>
                <a:cubicBezTo>
                  <a:pt x="1957" y="475"/>
                  <a:pt x="2005" y="473"/>
                  <a:pt x="2044" y="480"/>
                </a:cubicBezTo>
                <a:cubicBezTo>
                  <a:pt x="2074" y="490"/>
                  <a:pt x="2096" y="511"/>
                  <a:pt x="2126" y="521"/>
                </a:cubicBezTo>
                <a:cubicBezTo>
                  <a:pt x="2159" y="544"/>
                  <a:pt x="2192" y="533"/>
                  <a:pt x="2229" y="521"/>
                </a:cubicBezTo>
                <a:cubicBezTo>
                  <a:pt x="2272" y="524"/>
                  <a:pt x="2323" y="511"/>
                  <a:pt x="2359" y="535"/>
                </a:cubicBezTo>
                <a:cubicBezTo>
                  <a:pt x="2392" y="557"/>
                  <a:pt x="2424" y="599"/>
                  <a:pt x="2462" y="610"/>
                </a:cubicBezTo>
                <a:cubicBezTo>
                  <a:pt x="2502" y="637"/>
                  <a:pt x="2546" y="695"/>
                  <a:pt x="2592" y="706"/>
                </a:cubicBezTo>
                <a:cubicBezTo>
                  <a:pt x="2612" y="711"/>
                  <a:pt x="2633" y="711"/>
                  <a:pt x="2654" y="713"/>
                </a:cubicBezTo>
                <a:cubicBezTo>
                  <a:pt x="2680" y="722"/>
                  <a:pt x="2692" y="741"/>
                  <a:pt x="2716" y="754"/>
                </a:cubicBezTo>
                <a:cubicBezTo>
                  <a:pt x="2761" y="780"/>
                  <a:pt x="2812" y="805"/>
                  <a:pt x="2860" y="823"/>
                </a:cubicBezTo>
                <a:cubicBezTo>
                  <a:pt x="2935" y="852"/>
                  <a:pt x="3086" y="842"/>
                  <a:pt x="3148" y="844"/>
                </a:cubicBezTo>
                <a:cubicBezTo>
                  <a:pt x="3175" y="850"/>
                  <a:pt x="3197" y="862"/>
                  <a:pt x="3223" y="871"/>
                </a:cubicBezTo>
                <a:cubicBezTo>
                  <a:pt x="3269" y="907"/>
                  <a:pt x="3329" y="915"/>
                  <a:pt x="3381" y="940"/>
                </a:cubicBezTo>
                <a:cubicBezTo>
                  <a:pt x="3428" y="963"/>
                  <a:pt x="3370" y="945"/>
                  <a:pt x="3429" y="960"/>
                </a:cubicBezTo>
                <a:cubicBezTo>
                  <a:pt x="3445" y="968"/>
                  <a:pt x="3462" y="972"/>
                  <a:pt x="3477" y="981"/>
                </a:cubicBezTo>
                <a:cubicBezTo>
                  <a:pt x="3503" y="996"/>
                  <a:pt x="3519" y="1021"/>
                  <a:pt x="3545" y="1036"/>
                </a:cubicBezTo>
                <a:cubicBezTo>
                  <a:pt x="3560" y="1044"/>
                  <a:pt x="3578" y="1047"/>
                  <a:pt x="3593" y="1056"/>
                </a:cubicBezTo>
                <a:cubicBezTo>
                  <a:pt x="3628" y="1076"/>
                  <a:pt x="3643" y="1094"/>
                  <a:pt x="3682" y="1104"/>
                </a:cubicBezTo>
                <a:cubicBezTo>
                  <a:pt x="3752" y="1151"/>
                  <a:pt x="3853" y="1181"/>
                  <a:pt x="3936" y="1193"/>
                </a:cubicBezTo>
                <a:cubicBezTo>
                  <a:pt x="3980" y="1208"/>
                  <a:pt x="4024" y="1221"/>
                  <a:pt x="4066" y="1241"/>
                </a:cubicBezTo>
                <a:cubicBezTo>
                  <a:pt x="4100" y="1239"/>
                  <a:pt x="4135" y="1239"/>
                  <a:pt x="4169" y="1234"/>
                </a:cubicBezTo>
                <a:cubicBezTo>
                  <a:pt x="4211" y="1228"/>
                  <a:pt x="4214" y="1214"/>
                  <a:pt x="4279" y="1214"/>
                </a:cubicBezTo>
              </a:path>
            </a:pathLst>
          </a:custGeom>
          <a:noFill/>
          <a:ln w="38100">
            <a:solidFill>
              <a:srgbClr val="996633"/>
            </a:solidFill>
            <a:round/>
            <a:headEnd/>
            <a:tailEnd/>
          </a:ln>
        </p:spPr>
        <p:txBody>
          <a:bodyPr/>
          <a:lstStyle/>
          <a:p>
            <a:endParaRPr lang="en-US"/>
          </a:p>
        </p:txBody>
      </p:sp>
      <p:sp>
        <p:nvSpPr>
          <p:cNvPr id="39945" name="Line 9"/>
          <p:cNvSpPr>
            <a:spLocks noChangeShapeType="1"/>
          </p:cNvSpPr>
          <p:nvPr/>
        </p:nvSpPr>
        <p:spPr bwMode="auto">
          <a:xfrm flipH="1">
            <a:off x="3048000" y="5562600"/>
            <a:ext cx="5638800" cy="0"/>
          </a:xfrm>
          <a:prstGeom prst="line">
            <a:avLst/>
          </a:prstGeom>
          <a:noFill/>
          <a:ln w="57150">
            <a:solidFill>
              <a:schemeClr val="tx1"/>
            </a:solidFill>
            <a:prstDash val="dash"/>
            <a:round/>
            <a:headEnd/>
            <a:tailEnd/>
          </a:ln>
        </p:spPr>
        <p:txBody>
          <a:bodyPr/>
          <a:lstStyle/>
          <a:p>
            <a:endParaRPr lang="en-US"/>
          </a:p>
        </p:txBody>
      </p:sp>
      <p:sp>
        <p:nvSpPr>
          <p:cNvPr id="39946" name="Text Box 10"/>
          <p:cNvSpPr txBox="1">
            <a:spLocks noChangeArrowheads="1"/>
          </p:cNvSpPr>
          <p:nvPr/>
        </p:nvSpPr>
        <p:spPr bwMode="auto">
          <a:xfrm>
            <a:off x="7924800" y="4572001"/>
            <a:ext cx="1371600" cy="366713"/>
          </a:xfrm>
          <a:prstGeom prst="rect">
            <a:avLst/>
          </a:prstGeom>
          <a:noFill/>
          <a:ln w="9525">
            <a:noFill/>
            <a:miter lim="800000"/>
            <a:headEnd/>
            <a:tailEnd/>
          </a:ln>
        </p:spPr>
        <p:txBody>
          <a:bodyPr>
            <a:spAutoFit/>
          </a:bodyPr>
          <a:lstStyle/>
          <a:p>
            <a:pPr>
              <a:spcBef>
                <a:spcPct val="50000"/>
              </a:spcBef>
            </a:pPr>
            <a:r>
              <a:rPr lang="en-US"/>
              <a:t>Eye level</a:t>
            </a:r>
          </a:p>
        </p:txBody>
      </p:sp>
      <p:sp>
        <p:nvSpPr>
          <p:cNvPr id="39947" name="Line 11"/>
          <p:cNvSpPr>
            <a:spLocks noChangeShapeType="1"/>
          </p:cNvSpPr>
          <p:nvPr/>
        </p:nvSpPr>
        <p:spPr bwMode="auto">
          <a:xfrm flipV="1">
            <a:off x="8610600" y="3962400"/>
            <a:ext cx="0" cy="457200"/>
          </a:xfrm>
          <a:prstGeom prst="line">
            <a:avLst/>
          </a:prstGeom>
          <a:noFill/>
          <a:ln w="9525">
            <a:solidFill>
              <a:schemeClr val="tx1"/>
            </a:solidFill>
            <a:round/>
            <a:headEnd/>
            <a:tailEnd type="triangle" w="med" len="med"/>
          </a:ln>
        </p:spPr>
        <p:txBody>
          <a:bodyPr/>
          <a:lstStyle/>
          <a:p>
            <a:endParaRPr lang="en-US"/>
          </a:p>
        </p:txBody>
      </p:sp>
      <p:sp>
        <p:nvSpPr>
          <p:cNvPr id="39948" name="Line 12"/>
          <p:cNvSpPr>
            <a:spLocks noChangeShapeType="1"/>
          </p:cNvSpPr>
          <p:nvPr/>
        </p:nvSpPr>
        <p:spPr bwMode="auto">
          <a:xfrm>
            <a:off x="8610600" y="5051425"/>
            <a:ext cx="0" cy="457200"/>
          </a:xfrm>
          <a:prstGeom prst="line">
            <a:avLst/>
          </a:prstGeom>
          <a:noFill/>
          <a:ln w="9525">
            <a:solidFill>
              <a:schemeClr val="tx1"/>
            </a:solidFill>
            <a:round/>
            <a:headEnd/>
            <a:tailEnd type="triangle" w="med" len="med"/>
          </a:ln>
        </p:spPr>
        <p:txBody>
          <a:bodyPr/>
          <a:lstStyle/>
          <a:p>
            <a:endParaRPr lang="en-US"/>
          </a:p>
        </p:txBody>
      </p:sp>
    </p:spTree>
    <p:extLst>
      <p:ext uri="{BB962C8B-B14F-4D97-AF65-F5344CB8AC3E}">
        <p14:creationId xmlns:p14="http://schemas.microsoft.com/office/powerpoint/2010/main" val="19217720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Grp="1" noChangeArrowheads="1"/>
          </p:cNvSpPr>
          <p:nvPr>
            <p:ph idx="1"/>
          </p:nvPr>
        </p:nvSpPr>
        <p:spPr>
          <a:xfrm>
            <a:off x="1828800" y="1549400"/>
            <a:ext cx="2743200" cy="3886200"/>
          </a:xfrm>
        </p:spPr>
        <p:txBody>
          <a:bodyPr>
            <a:normAutofit lnSpcReduction="10000"/>
          </a:bodyPr>
          <a:lstStyle/>
          <a:p>
            <a:pPr eaLnBrk="1" hangingPunct="1"/>
            <a:r>
              <a:rPr lang="en-US" dirty="0" smtClean="0"/>
              <a:t>Remember, you don’t have to follow the creek. </a:t>
            </a:r>
          </a:p>
          <a:p>
            <a:pPr eaLnBrk="1" hangingPunct="1"/>
            <a:r>
              <a:rPr lang="en-US" dirty="0" smtClean="0"/>
              <a:t>Make sure your elevations are the same as the actual site, or correct for differences. </a:t>
            </a:r>
          </a:p>
        </p:txBody>
      </p:sp>
      <p:pic>
        <p:nvPicPr>
          <p:cNvPr id="40963" name="Picture 4" descr="oct07 001"/>
          <p:cNvPicPr>
            <a:picLocks noChangeAspect="1" noChangeArrowheads="1"/>
          </p:cNvPicPr>
          <p:nvPr/>
        </p:nvPicPr>
        <p:blipFill>
          <a:blip r:embed="rId2" cstate="print"/>
          <a:srcRect/>
          <a:stretch>
            <a:fillRect/>
          </a:stretch>
        </p:blipFill>
        <p:spPr bwMode="auto">
          <a:xfrm>
            <a:off x="4648200" y="1553099"/>
            <a:ext cx="2895600" cy="3860800"/>
          </a:xfrm>
          <a:prstGeom prst="rect">
            <a:avLst/>
          </a:prstGeom>
          <a:noFill/>
          <a:ln w="9525">
            <a:noFill/>
            <a:miter lim="800000"/>
            <a:headEnd/>
            <a:tailEnd/>
          </a:ln>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1447800"/>
            <a:ext cx="2898828" cy="391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6002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371600" y="457200"/>
            <a:ext cx="8229600" cy="1143000"/>
          </a:xfrm>
        </p:spPr>
        <p:txBody>
          <a:bodyPr/>
          <a:lstStyle/>
          <a:p>
            <a:pPr eaLnBrk="1" hangingPunct="1"/>
            <a:r>
              <a:rPr lang="en-US" b="1" u="sng" dirty="0" smtClean="0"/>
              <a:t>Measuring Static Head</a:t>
            </a:r>
          </a:p>
        </p:txBody>
      </p:sp>
      <p:sp>
        <p:nvSpPr>
          <p:cNvPr id="43011" name="Rectangle 3"/>
          <p:cNvSpPr>
            <a:spLocks noGrp="1" noChangeArrowheads="1"/>
          </p:cNvSpPr>
          <p:nvPr>
            <p:ph idx="1"/>
          </p:nvPr>
        </p:nvSpPr>
        <p:spPr>
          <a:xfrm>
            <a:off x="1981200" y="1600200"/>
            <a:ext cx="8229600" cy="3886200"/>
          </a:xfrm>
        </p:spPr>
        <p:txBody>
          <a:bodyPr/>
          <a:lstStyle/>
          <a:p>
            <a:pPr algn="ctr">
              <a:spcBef>
                <a:spcPct val="0"/>
              </a:spcBef>
              <a:buClrTx/>
              <a:buSzTx/>
              <a:buFontTx/>
              <a:buNone/>
            </a:pPr>
            <a:r>
              <a:rPr lang="en-US" dirty="0" smtClean="0"/>
              <a:t>Water level and measuring tape </a:t>
            </a:r>
          </a:p>
          <a:p>
            <a:pPr algn="ctr">
              <a:spcBef>
                <a:spcPct val="0"/>
              </a:spcBef>
              <a:buClrTx/>
              <a:buSzTx/>
              <a:buFontTx/>
              <a:buNone/>
            </a:pPr>
            <a:r>
              <a:rPr lang="en-US" dirty="0" smtClean="0"/>
              <a:t>(2 people)</a:t>
            </a:r>
          </a:p>
          <a:p>
            <a:pPr algn="ctr">
              <a:spcBef>
                <a:spcPct val="0"/>
              </a:spcBef>
              <a:buClrTx/>
              <a:buSzTx/>
              <a:buFontTx/>
              <a:buNone/>
            </a:pPr>
            <a:r>
              <a:rPr lang="en-US" dirty="0" smtClean="0"/>
              <a:t>(Good for low head)</a:t>
            </a:r>
          </a:p>
        </p:txBody>
      </p:sp>
      <p:pic>
        <p:nvPicPr>
          <p:cNvPr id="43012" name="Picture 4" descr="MCj03970020000[1]"/>
          <p:cNvPicPr>
            <a:picLocks noChangeAspect="1" noChangeArrowheads="1"/>
          </p:cNvPicPr>
          <p:nvPr/>
        </p:nvPicPr>
        <p:blipFill>
          <a:blip r:embed="rId2" cstate="print"/>
          <a:srcRect/>
          <a:stretch>
            <a:fillRect/>
          </a:stretch>
        </p:blipFill>
        <p:spPr bwMode="auto">
          <a:xfrm>
            <a:off x="2590800" y="3657601"/>
            <a:ext cx="1193800" cy="1890713"/>
          </a:xfrm>
          <a:prstGeom prst="rect">
            <a:avLst/>
          </a:prstGeom>
          <a:noFill/>
          <a:ln w="9525">
            <a:noFill/>
            <a:miter lim="800000"/>
            <a:headEnd/>
            <a:tailEnd/>
          </a:ln>
        </p:spPr>
      </p:pic>
      <p:pic>
        <p:nvPicPr>
          <p:cNvPr id="43013" name="Picture 5" descr="MCj03970020000[1]"/>
          <p:cNvPicPr>
            <a:picLocks noChangeAspect="1" noChangeArrowheads="1"/>
          </p:cNvPicPr>
          <p:nvPr/>
        </p:nvPicPr>
        <p:blipFill>
          <a:blip r:embed="rId2" cstate="print"/>
          <a:srcRect/>
          <a:stretch>
            <a:fillRect/>
          </a:stretch>
        </p:blipFill>
        <p:spPr bwMode="auto">
          <a:xfrm flipH="1">
            <a:off x="8001000" y="2133601"/>
            <a:ext cx="1193800" cy="1890713"/>
          </a:xfrm>
          <a:prstGeom prst="rect">
            <a:avLst/>
          </a:prstGeom>
          <a:noFill/>
          <a:ln w="9525">
            <a:noFill/>
            <a:miter lim="800000"/>
            <a:headEnd/>
            <a:tailEnd/>
          </a:ln>
        </p:spPr>
      </p:pic>
      <p:sp>
        <p:nvSpPr>
          <p:cNvPr id="43014" name="Freeform 6"/>
          <p:cNvSpPr>
            <a:spLocks/>
          </p:cNvSpPr>
          <p:nvPr/>
        </p:nvSpPr>
        <p:spPr bwMode="auto">
          <a:xfrm flipH="1">
            <a:off x="2819400" y="3962400"/>
            <a:ext cx="6781800" cy="1600200"/>
          </a:xfrm>
          <a:custGeom>
            <a:avLst/>
            <a:gdLst>
              <a:gd name="T0" fmla="*/ 0 w 4279"/>
              <a:gd name="T1" fmla="*/ 2147483647 h 1241"/>
              <a:gd name="T2" fmla="*/ 2147483647 w 4279"/>
              <a:gd name="T3" fmla="*/ 2147483647 h 1241"/>
              <a:gd name="T4" fmla="*/ 2147483647 w 4279"/>
              <a:gd name="T5" fmla="*/ 2147483647 h 1241"/>
              <a:gd name="T6" fmla="*/ 2147483647 w 4279"/>
              <a:gd name="T7" fmla="*/ 2147483647 h 1241"/>
              <a:gd name="T8" fmla="*/ 2147483647 w 4279"/>
              <a:gd name="T9" fmla="*/ 0 h 1241"/>
              <a:gd name="T10" fmla="*/ 2147483647 w 4279"/>
              <a:gd name="T11" fmla="*/ 2147483647 h 1241"/>
              <a:gd name="T12" fmla="*/ 2147483647 w 4279"/>
              <a:gd name="T13" fmla="*/ 2147483647 h 1241"/>
              <a:gd name="T14" fmla="*/ 2147483647 w 4279"/>
              <a:gd name="T15" fmla="*/ 2147483647 h 1241"/>
              <a:gd name="T16" fmla="*/ 2147483647 w 4279"/>
              <a:gd name="T17" fmla="*/ 2147483647 h 1241"/>
              <a:gd name="T18" fmla="*/ 2147483647 w 4279"/>
              <a:gd name="T19" fmla="*/ 2147483647 h 1241"/>
              <a:gd name="T20" fmla="*/ 2147483647 w 4279"/>
              <a:gd name="T21" fmla="*/ 2147483647 h 1241"/>
              <a:gd name="T22" fmla="*/ 2147483647 w 4279"/>
              <a:gd name="T23" fmla="*/ 2147483647 h 1241"/>
              <a:gd name="T24" fmla="*/ 2147483647 w 4279"/>
              <a:gd name="T25" fmla="*/ 2147483647 h 1241"/>
              <a:gd name="T26" fmla="*/ 2147483647 w 4279"/>
              <a:gd name="T27" fmla="*/ 2147483647 h 1241"/>
              <a:gd name="T28" fmla="*/ 2147483647 w 4279"/>
              <a:gd name="T29" fmla="*/ 2147483647 h 1241"/>
              <a:gd name="T30" fmla="*/ 2147483647 w 4279"/>
              <a:gd name="T31" fmla="*/ 2147483647 h 1241"/>
              <a:gd name="T32" fmla="*/ 2147483647 w 4279"/>
              <a:gd name="T33" fmla="*/ 2147483647 h 1241"/>
              <a:gd name="T34" fmla="*/ 2147483647 w 4279"/>
              <a:gd name="T35" fmla="*/ 2147483647 h 1241"/>
              <a:gd name="T36" fmla="*/ 2147483647 w 4279"/>
              <a:gd name="T37" fmla="*/ 2147483647 h 1241"/>
              <a:gd name="T38" fmla="*/ 2147483647 w 4279"/>
              <a:gd name="T39" fmla="*/ 2147483647 h 1241"/>
              <a:gd name="T40" fmla="*/ 2147483647 w 4279"/>
              <a:gd name="T41" fmla="*/ 2147483647 h 1241"/>
              <a:gd name="T42" fmla="*/ 2147483647 w 4279"/>
              <a:gd name="T43" fmla="*/ 2147483647 h 1241"/>
              <a:gd name="T44" fmla="*/ 2147483647 w 4279"/>
              <a:gd name="T45" fmla="*/ 2147483647 h 1241"/>
              <a:gd name="T46" fmla="*/ 2147483647 w 4279"/>
              <a:gd name="T47" fmla="*/ 2147483647 h 1241"/>
              <a:gd name="T48" fmla="*/ 2147483647 w 4279"/>
              <a:gd name="T49" fmla="*/ 2147483647 h 1241"/>
              <a:gd name="T50" fmla="*/ 2147483647 w 4279"/>
              <a:gd name="T51" fmla="*/ 2147483647 h 1241"/>
              <a:gd name="T52" fmla="*/ 2147483647 w 4279"/>
              <a:gd name="T53" fmla="*/ 2147483647 h 1241"/>
              <a:gd name="T54" fmla="*/ 2147483647 w 4279"/>
              <a:gd name="T55" fmla="*/ 2147483647 h 1241"/>
              <a:gd name="T56" fmla="*/ 2147483647 w 4279"/>
              <a:gd name="T57" fmla="*/ 2147483647 h 1241"/>
              <a:gd name="T58" fmla="*/ 2147483647 w 4279"/>
              <a:gd name="T59" fmla="*/ 2147483647 h 1241"/>
              <a:gd name="T60" fmla="*/ 2147483647 w 4279"/>
              <a:gd name="T61" fmla="*/ 2147483647 h 1241"/>
              <a:gd name="T62" fmla="*/ 2147483647 w 4279"/>
              <a:gd name="T63" fmla="*/ 2147483647 h 1241"/>
              <a:gd name="T64" fmla="*/ 2147483647 w 4279"/>
              <a:gd name="T65" fmla="*/ 2147483647 h 1241"/>
              <a:gd name="T66" fmla="*/ 2147483647 w 4279"/>
              <a:gd name="T67" fmla="*/ 2147483647 h 1241"/>
              <a:gd name="T68" fmla="*/ 2147483647 w 4279"/>
              <a:gd name="T69" fmla="*/ 2147483647 h 1241"/>
              <a:gd name="T70" fmla="*/ 2147483647 w 4279"/>
              <a:gd name="T71" fmla="*/ 2147483647 h 1241"/>
              <a:gd name="T72" fmla="*/ 2147483647 w 4279"/>
              <a:gd name="T73" fmla="*/ 2147483647 h 124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279"/>
              <a:gd name="T112" fmla="*/ 0 h 1241"/>
              <a:gd name="T113" fmla="*/ 4279 w 4279"/>
              <a:gd name="T114" fmla="*/ 1241 h 124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279" h="1241">
                <a:moveTo>
                  <a:pt x="0" y="7"/>
                </a:moveTo>
                <a:cubicBezTo>
                  <a:pt x="104" y="12"/>
                  <a:pt x="168" y="17"/>
                  <a:pt x="261" y="48"/>
                </a:cubicBezTo>
                <a:cubicBezTo>
                  <a:pt x="311" y="43"/>
                  <a:pt x="357" y="36"/>
                  <a:pt x="405" y="21"/>
                </a:cubicBezTo>
                <a:cubicBezTo>
                  <a:pt x="419" y="17"/>
                  <a:pt x="432" y="12"/>
                  <a:pt x="446" y="7"/>
                </a:cubicBezTo>
                <a:cubicBezTo>
                  <a:pt x="453" y="5"/>
                  <a:pt x="466" y="0"/>
                  <a:pt x="466" y="0"/>
                </a:cubicBezTo>
                <a:cubicBezTo>
                  <a:pt x="575" y="7"/>
                  <a:pt x="598" y="15"/>
                  <a:pt x="686" y="55"/>
                </a:cubicBezTo>
                <a:cubicBezTo>
                  <a:pt x="711" y="67"/>
                  <a:pt x="734" y="73"/>
                  <a:pt x="761" y="82"/>
                </a:cubicBezTo>
                <a:cubicBezTo>
                  <a:pt x="775" y="86"/>
                  <a:pt x="802" y="96"/>
                  <a:pt x="802" y="96"/>
                </a:cubicBezTo>
                <a:cubicBezTo>
                  <a:pt x="932" y="88"/>
                  <a:pt x="913" y="85"/>
                  <a:pt x="1049" y="96"/>
                </a:cubicBezTo>
                <a:cubicBezTo>
                  <a:pt x="1077" y="98"/>
                  <a:pt x="1132" y="117"/>
                  <a:pt x="1132" y="117"/>
                </a:cubicBezTo>
                <a:cubicBezTo>
                  <a:pt x="1171" y="145"/>
                  <a:pt x="1222" y="184"/>
                  <a:pt x="1269" y="199"/>
                </a:cubicBezTo>
                <a:cubicBezTo>
                  <a:pt x="1339" y="221"/>
                  <a:pt x="1415" y="218"/>
                  <a:pt x="1488" y="226"/>
                </a:cubicBezTo>
                <a:cubicBezTo>
                  <a:pt x="1528" y="239"/>
                  <a:pt x="1559" y="271"/>
                  <a:pt x="1598" y="288"/>
                </a:cubicBezTo>
                <a:cubicBezTo>
                  <a:pt x="1660" y="315"/>
                  <a:pt x="1749" y="325"/>
                  <a:pt x="1817" y="343"/>
                </a:cubicBezTo>
                <a:cubicBezTo>
                  <a:pt x="1834" y="356"/>
                  <a:pt x="1857" y="362"/>
                  <a:pt x="1872" y="377"/>
                </a:cubicBezTo>
                <a:cubicBezTo>
                  <a:pt x="1895" y="400"/>
                  <a:pt x="1884" y="445"/>
                  <a:pt x="1920" y="460"/>
                </a:cubicBezTo>
                <a:cubicBezTo>
                  <a:pt x="1957" y="475"/>
                  <a:pt x="2005" y="473"/>
                  <a:pt x="2044" y="480"/>
                </a:cubicBezTo>
                <a:cubicBezTo>
                  <a:pt x="2074" y="490"/>
                  <a:pt x="2096" y="511"/>
                  <a:pt x="2126" y="521"/>
                </a:cubicBezTo>
                <a:cubicBezTo>
                  <a:pt x="2159" y="544"/>
                  <a:pt x="2192" y="533"/>
                  <a:pt x="2229" y="521"/>
                </a:cubicBezTo>
                <a:cubicBezTo>
                  <a:pt x="2272" y="524"/>
                  <a:pt x="2323" y="511"/>
                  <a:pt x="2359" y="535"/>
                </a:cubicBezTo>
                <a:cubicBezTo>
                  <a:pt x="2392" y="557"/>
                  <a:pt x="2424" y="599"/>
                  <a:pt x="2462" y="610"/>
                </a:cubicBezTo>
                <a:cubicBezTo>
                  <a:pt x="2502" y="637"/>
                  <a:pt x="2546" y="695"/>
                  <a:pt x="2592" y="706"/>
                </a:cubicBezTo>
                <a:cubicBezTo>
                  <a:pt x="2612" y="711"/>
                  <a:pt x="2633" y="711"/>
                  <a:pt x="2654" y="713"/>
                </a:cubicBezTo>
                <a:cubicBezTo>
                  <a:pt x="2680" y="722"/>
                  <a:pt x="2692" y="741"/>
                  <a:pt x="2716" y="754"/>
                </a:cubicBezTo>
                <a:cubicBezTo>
                  <a:pt x="2761" y="780"/>
                  <a:pt x="2812" y="805"/>
                  <a:pt x="2860" y="823"/>
                </a:cubicBezTo>
                <a:cubicBezTo>
                  <a:pt x="2935" y="852"/>
                  <a:pt x="3086" y="842"/>
                  <a:pt x="3148" y="844"/>
                </a:cubicBezTo>
                <a:cubicBezTo>
                  <a:pt x="3175" y="850"/>
                  <a:pt x="3197" y="862"/>
                  <a:pt x="3223" y="871"/>
                </a:cubicBezTo>
                <a:cubicBezTo>
                  <a:pt x="3269" y="907"/>
                  <a:pt x="3329" y="915"/>
                  <a:pt x="3381" y="940"/>
                </a:cubicBezTo>
                <a:cubicBezTo>
                  <a:pt x="3428" y="963"/>
                  <a:pt x="3370" y="945"/>
                  <a:pt x="3429" y="960"/>
                </a:cubicBezTo>
                <a:cubicBezTo>
                  <a:pt x="3445" y="968"/>
                  <a:pt x="3462" y="972"/>
                  <a:pt x="3477" y="981"/>
                </a:cubicBezTo>
                <a:cubicBezTo>
                  <a:pt x="3503" y="996"/>
                  <a:pt x="3519" y="1021"/>
                  <a:pt x="3545" y="1036"/>
                </a:cubicBezTo>
                <a:cubicBezTo>
                  <a:pt x="3560" y="1044"/>
                  <a:pt x="3578" y="1047"/>
                  <a:pt x="3593" y="1056"/>
                </a:cubicBezTo>
                <a:cubicBezTo>
                  <a:pt x="3628" y="1076"/>
                  <a:pt x="3643" y="1094"/>
                  <a:pt x="3682" y="1104"/>
                </a:cubicBezTo>
                <a:cubicBezTo>
                  <a:pt x="3752" y="1151"/>
                  <a:pt x="3853" y="1181"/>
                  <a:pt x="3936" y="1193"/>
                </a:cubicBezTo>
                <a:cubicBezTo>
                  <a:pt x="3980" y="1208"/>
                  <a:pt x="4024" y="1221"/>
                  <a:pt x="4066" y="1241"/>
                </a:cubicBezTo>
                <a:cubicBezTo>
                  <a:pt x="4100" y="1239"/>
                  <a:pt x="4135" y="1239"/>
                  <a:pt x="4169" y="1234"/>
                </a:cubicBezTo>
                <a:cubicBezTo>
                  <a:pt x="4211" y="1228"/>
                  <a:pt x="4214" y="1214"/>
                  <a:pt x="4279" y="1214"/>
                </a:cubicBezTo>
              </a:path>
            </a:pathLst>
          </a:custGeom>
          <a:noFill/>
          <a:ln w="38100">
            <a:solidFill>
              <a:srgbClr val="996633"/>
            </a:solidFill>
            <a:round/>
            <a:headEnd/>
            <a:tailEnd/>
          </a:ln>
        </p:spPr>
        <p:txBody>
          <a:bodyPr/>
          <a:lstStyle/>
          <a:p>
            <a:endParaRPr lang="en-US"/>
          </a:p>
        </p:txBody>
      </p:sp>
      <p:sp>
        <p:nvSpPr>
          <p:cNvPr id="43015" name="Freeform 7"/>
          <p:cNvSpPr>
            <a:spLocks/>
          </p:cNvSpPr>
          <p:nvPr/>
        </p:nvSpPr>
        <p:spPr bwMode="auto">
          <a:xfrm>
            <a:off x="3551808" y="3946525"/>
            <a:ext cx="5029200" cy="1333500"/>
          </a:xfrm>
          <a:custGeom>
            <a:avLst/>
            <a:gdLst>
              <a:gd name="T0" fmla="*/ 0 w 3168"/>
              <a:gd name="T1" fmla="*/ 2147483647 h 840"/>
              <a:gd name="T2" fmla="*/ 2147483647 w 3168"/>
              <a:gd name="T3" fmla="*/ 2147483647 h 840"/>
              <a:gd name="T4" fmla="*/ 2147483647 w 3168"/>
              <a:gd name="T5" fmla="*/ 2147483647 h 840"/>
              <a:gd name="T6" fmla="*/ 2147483647 w 3168"/>
              <a:gd name="T7" fmla="*/ 2147483647 h 840"/>
              <a:gd name="T8" fmla="*/ 2147483647 w 3168"/>
              <a:gd name="T9" fmla="*/ 2147483647 h 840"/>
              <a:gd name="T10" fmla="*/ 2147483647 w 3168"/>
              <a:gd name="T11" fmla="*/ 2147483647 h 840"/>
              <a:gd name="T12" fmla="*/ 2147483647 w 3168"/>
              <a:gd name="T13" fmla="*/ 2147483647 h 840"/>
              <a:gd name="T14" fmla="*/ 2147483647 w 3168"/>
              <a:gd name="T15" fmla="*/ 2147483647 h 840"/>
              <a:gd name="T16" fmla="*/ 2147483647 w 3168"/>
              <a:gd name="T17" fmla="*/ 2147483647 h 840"/>
              <a:gd name="T18" fmla="*/ 2147483647 w 3168"/>
              <a:gd name="T19" fmla="*/ 2147483647 h 840"/>
              <a:gd name="T20" fmla="*/ 2147483647 w 3168"/>
              <a:gd name="T21" fmla="*/ 2147483647 h 840"/>
              <a:gd name="T22" fmla="*/ 2147483647 w 3168"/>
              <a:gd name="T23" fmla="*/ 2147483647 h 840"/>
              <a:gd name="T24" fmla="*/ 2147483647 w 3168"/>
              <a:gd name="T25" fmla="*/ 2147483647 h 840"/>
              <a:gd name="T26" fmla="*/ 2147483647 w 3168"/>
              <a:gd name="T27" fmla="*/ 2147483647 h 8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168"/>
              <a:gd name="T43" fmla="*/ 0 h 840"/>
              <a:gd name="T44" fmla="*/ 3168 w 3168"/>
              <a:gd name="T45" fmla="*/ 840 h 8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168" h="840">
                <a:moveTo>
                  <a:pt x="0" y="152"/>
                </a:moveTo>
                <a:cubicBezTo>
                  <a:pt x="44" y="360"/>
                  <a:pt x="88" y="568"/>
                  <a:pt x="144" y="680"/>
                </a:cubicBezTo>
                <a:cubicBezTo>
                  <a:pt x="200" y="792"/>
                  <a:pt x="208" y="840"/>
                  <a:pt x="336" y="824"/>
                </a:cubicBezTo>
                <a:cubicBezTo>
                  <a:pt x="464" y="808"/>
                  <a:pt x="728" y="632"/>
                  <a:pt x="912" y="584"/>
                </a:cubicBezTo>
                <a:cubicBezTo>
                  <a:pt x="1096" y="536"/>
                  <a:pt x="1312" y="544"/>
                  <a:pt x="1440" y="536"/>
                </a:cubicBezTo>
                <a:cubicBezTo>
                  <a:pt x="1568" y="528"/>
                  <a:pt x="1568" y="552"/>
                  <a:pt x="1680" y="536"/>
                </a:cubicBezTo>
                <a:cubicBezTo>
                  <a:pt x="1792" y="520"/>
                  <a:pt x="2008" y="480"/>
                  <a:pt x="2112" y="440"/>
                </a:cubicBezTo>
                <a:cubicBezTo>
                  <a:pt x="2216" y="400"/>
                  <a:pt x="2240" y="344"/>
                  <a:pt x="2304" y="296"/>
                </a:cubicBezTo>
                <a:cubicBezTo>
                  <a:pt x="2368" y="248"/>
                  <a:pt x="2424" y="184"/>
                  <a:pt x="2496" y="152"/>
                </a:cubicBezTo>
                <a:cubicBezTo>
                  <a:pt x="2568" y="120"/>
                  <a:pt x="2656" y="112"/>
                  <a:pt x="2736" y="104"/>
                </a:cubicBezTo>
                <a:cubicBezTo>
                  <a:pt x="2816" y="96"/>
                  <a:pt x="2912" y="112"/>
                  <a:pt x="2976" y="104"/>
                </a:cubicBezTo>
                <a:cubicBezTo>
                  <a:pt x="3040" y="96"/>
                  <a:pt x="3096" y="72"/>
                  <a:pt x="3120" y="56"/>
                </a:cubicBezTo>
                <a:cubicBezTo>
                  <a:pt x="3144" y="40"/>
                  <a:pt x="3112" y="16"/>
                  <a:pt x="3120" y="8"/>
                </a:cubicBezTo>
                <a:cubicBezTo>
                  <a:pt x="3128" y="0"/>
                  <a:pt x="3148" y="4"/>
                  <a:pt x="3168" y="8"/>
                </a:cubicBezTo>
              </a:path>
            </a:pathLst>
          </a:custGeom>
          <a:noFill/>
          <a:ln w="38100">
            <a:solidFill>
              <a:schemeClr val="bg2"/>
            </a:solidFill>
            <a:round/>
            <a:headEnd/>
            <a:tailEnd/>
          </a:ln>
        </p:spPr>
        <p:txBody>
          <a:bodyPr/>
          <a:lstStyle/>
          <a:p>
            <a:endParaRPr lang="en-US"/>
          </a:p>
        </p:txBody>
      </p:sp>
      <p:sp>
        <p:nvSpPr>
          <p:cNvPr id="43016" name="Line 8"/>
          <p:cNvSpPr>
            <a:spLocks noChangeShapeType="1"/>
          </p:cNvSpPr>
          <p:nvPr/>
        </p:nvSpPr>
        <p:spPr bwMode="auto">
          <a:xfrm flipH="1">
            <a:off x="3505200" y="4114800"/>
            <a:ext cx="5181600" cy="0"/>
          </a:xfrm>
          <a:prstGeom prst="line">
            <a:avLst/>
          </a:prstGeom>
          <a:noFill/>
          <a:ln w="57150">
            <a:solidFill>
              <a:schemeClr val="tx1"/>
            </a:solidFill>
            <a:prstDash val="dash"/>
            <a:round/>
            <a:headEnd/>
            <a:tailEnd/>
          </a:ln>
        </p:spPr>
        <p:txBody>
          <a:bodyPr/>
          <a:lstStyle/>
          <a:p>
            <a:endParaRPr lang="en-US"/>
          </a:p>
        </p:txBody>
      </p:sp>
      <p:sp>
        <p:nvSpPr>
          <p:cNvPr id="43017" name="Line 9"/>
          <p:cNvSpPr>
            <a:spLocks noChangeShapeType="1"/>
          </p:cNvSpPr>
          <p:nvPr/>
        </p:nvSpPr>
        <p:spPr bwMode="auto">
          <a:xfrm flipH="1">
            <a:off x="3048000" y="5562600"/>
            <a:ext cx="5638800" cy="0"/>
          </a:xfrm>
          <a:prstGeom prst="line">
            <a:avLst/>
          </a:prstGeom>
          <a:noFill/>
          <a:ln w="57150">
            <a:solidFill>
              <a:schemeClr val="tx1"/>
            </a:solidFill>
            <a:prstDash val="dash"/>
            <a:round/>
            <a:headEnd/>
            <a:tailEnd/>
          </a:ln>
        </p:spPr>
        <p:txBody>
          <a:bodyPr/>
          <a:lstStyle/>
          <a:p>
            <a:endParaRPr lang="en-US"/>
          </a:p>
        </p:txBody>
      </p:sp>
      <p:sp>
        <p:nvSpPr>
          <p:cNvPr id="43018" name="Text Box 10"/>
          <p:cNvSpPr txBox="1">
            <a:spLocks noChangeArrowheads="1"/>
          </p:cNvSpPr>
          <p:nvPr/>
        </p:nvSpPr>
        <p:spPr bwMode="auto">
          <a:xfrm>
            <a:off x="7924800" y="4572001"/>
            <a:ext cx="1371600" cy="366713"/>
          </a:xfrm>
          <a:prstGeom prst="rect">
            <a:avLst/>
          </a:prstGeom>
          <a:noFill/>
          <a:ln w="9525">
            <a:noFill/>
            <a:miter lim="800000"/>
            <a:headEnd/>
            <a:tailEnd/>
          </a:ln>
        </p:spPr>
        <p:txBody>
          <a:bodyPr>
            <a:spAutoFit/>
          </a:bodyPr>
          <a:lstStyle/>
          <a:p>
            <a:pPr>
              <a:spcBef>
                <a:spcPct val="50000"/>
              </a:spcBef>
            </a:pPr>
            <a:r>
              <a:rPr lang="en-US"/>
              <a:t>Water level</a:t>
            </a:r>
          </a:p>
        </p:txBody>
      </p:sp>
      <p:sp>
        <p:nvSpPr>
          <p:cNvPr id="43019" name="Line 11"/>
          <p:cNvSpPr>
            <a:spLocks noChangeShapeType="1"/>
          </p:cNvSpPr>
          <p:nvPr/>
        </p:nvSpPr>
        <p:spPr bwMode="auto">
          <a:xfrm flipV="1">
            <a:off x="8610600" y="4114800"/>
            <a:ext cx="0" cy="457200"/>
          </a:xfrm>
          <a:prstGeom prst="line">
            <a:avLst/>
          </a:prstGeom>
          <a:noFill/>
          <a:ln w="9525">
            <a:solidFill>
              <a:schemeClr val="tx1"/>
            </a:solidFill>
            <a:round/>
            <a:headEnd/>
            <a:tailEnd type="triangle" w="med" len="med"/>
          </a:ln>
        </p:spPr>
        <p:txBody>
          <a:bodyPr/>
          <a:lstStyle/>
          <a:p>
            <a:endParaRPr lang="en-US"/>
          </a:p>
        </p:txBody>
      </p:sp>
      <p:sp>
        <p:nvSpPr>
          <p:cNvPr id="43020" name="Line 12"/>
          <p:cNvSpPr>
            <a:spLocks noChangeShapeType="1"/>
          </p:cNvSpPr>
          <p:nvPr/>
        </p:nvSpPr>
        <p:spPr bwMode="auto">
          <a:xfrm>
            <a:off x="8610600" y="5051425"/>
            <a:ext cx="0" cy="457200"/>
          </a:xfrm>
          <a:prstGeom prst="line">
            <a:avLst/>
          </a:prstGeom>
          <a:noFill/>
          <a:ln w="9525">
            <a:solidFill>
              <a:schemeClr val="tx1"/>
            </a:solidFill>
            <a:round/>
            <a:headEnd/>
            <a:tailEnd type="triangle" w="med" len="med"/>
          </a:ln>
        </p:spPr>
        <p:txBody>
          <a:bodyPr/>
          <a:lstStyle/>
          <a:p>
            <a:endParaRPr lang="en-US"/>
          </a:p>
        </p:txBody>
      </p:sp>
      <p:cxnSp>
        <p:nvCxnSpPr>
          <p:cNvPr id="16" name="Straight Arrow Connector 15"/>
          <p:cNvCxnSpPr/>
          <p:nvPr/>
        </p:nvCxnSpPr>
        <p:spPr>
          <a:xfrm rot="16200000" flipH="1">
            <a:off x="4457700" y="3848100"/>
            <a:ext cx="12954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581400" y="3200400"/>
            <a:ext cx="2514600" cy="369332"/>
          </a:xfrm>
          <a:prstGeom prst="rect">
            <a:avLst/>
          </a:prstGeom>
          <a:noFill/>
        </p:spPr>
        <p:txBody>
          <a:bodyPr wrap="square" rtlCol="0">
            <a:spAutoFit/>
          </a:bodyPr>
          <a:lstStyle/>
          <a:p>
            <a:r>
              <a:rPr lang="en-US" dirty="0"/>
              <a:t>Hose filled with H2O </a:t>
            </a:r>
          </a:p>
        </p:txBody>
      </p:sp>
      <p:sp>
        <p:nvSpPr>
          <p:cNvPr id="2" name="Freeform 1"/>
          <p:cNvSpPr/>
          <p:nvPr/>
        </p:nvSpPr>
        <p:spPr>
          <a:xfrm>
            <a:off x="3530354" y="4012708"/>
            <a:ext cx="5042517" cy="1279107"/>
          </a:xfrm>
          <a:custGeom>
            <a:avLst/>
            <a:gdLst>
              <a:gd name="connsiteX0" fmla="*/ 0 w 5042517"/>
              <a:gd name="connsiteY0" fmla="*/ 177553 h 1279107"/>
              <a:gd name="connsiteX1" fmla="*/ 257453 w 5042517"/>
              <a:gd name="connsiteY1" fmla="*/ 1154097 h 1279107"/>
              <a:gd name="connsiteX2" fmla="*/ 479395 w 5042517"/>
              <a:gd name="connsiteY2" fmla="*/ 1251751 h 1279107"/>
              <a:gd name="connsiteX3" fmla="*/ 1091954 w 5042517"/>
              <a:gd name="connsiteY3" fmla="*/ 1020932 h 1279107"/>
              <a:gd name="connsiteX4" fmla="*/ 1349406 w 5042517"/>
              <a:gd name="connsiteY4" fmla="*/ 905522 h 1279107"/>
              <a:gd name="connsiteX5" fmla="*/ 1890944 w 5042517"/>
              <a:gd name="connsiteY5" fmla="*/ 816745 h 1279107"/>
              <a:gd name="connsiteX6" fmla="*/ 2059620 w 5042517"/>
              <a:gd name="connsiteY6" fmla="*/ 772357 h 1279107"/>
              <a:gd name="connsiteX7" fmla="*/ 2645546 w 5042517"/>
              <a:gd name="connsiteY7" fmla="*/ 754602 h 1279107"/>
              <a:gd name="connsiteX8" fmla="*/ 3302494 w 5042517"/>
              <a:gd name="connsiteY8" fmla="*/ 541538 h 1279107"/>
              <a:gd name="connsiteX9" fmla="*/ 3852909 w 5042517"/>
              <a:gd name="connsiteY9" fmla="*/ 310718 h 1279107"/>
              <a:gd name="connsiteX10" fmla="*/ 4172505 w 5042517"/>
              <a:gd name="connsiteY10" fmla="*/ 35510 h 1279107"/>
              <a:gd name="connsiteX11" fmla="*/ 4882719 w 5042517"/>
              <a:gd name="connsiteY11" fmla="*/ 53266 h 1279107"/>
              <a:gd name="connsiteX12" fmla="*/ 5042517 w 5042517"/>
              <a:gd name="connsiteY12" fmla="*/ 0 h 1279107"/>
              <a:gd name="connsiteX13" fmla="*/ 5042517 w 5042517"/>
              <a:gd name="connsiteY13" fmla="*/ 0 h 1279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42517" h="1279107">
                <a:moveTo>
                  <a:pt x="0" y="177553"/>
                </a:moveTo>
                <a:cubicBezTo>
                  <a:pt x="88777" y="576308"/>
                  <a:pt x="177554" y="975064"/>
                  <a:pt x="257453" y="1154097"/>
                </a:cubicBezTo>
                <a:cubicBezTo>
                  <a:pt x="337352" y="1333130"/>
                  <a:pt x="340312" y="1273945"/>
                  <a:pt x="479395" y="1251751"/>
                </a:cubicBezTo>
                <a:cubicBezTo>
                  <a:pt x="618478" y="1229557"/>
                  <a:pt x="946952" y="1078637"/>
                  <a:pt x="1091954" y="1020932"/>
                </a:cubicBezTo>
                <a:cubicBezTo>
                  <a:pt x="1236956" y="963227"/>
                  <a:pt x="1216241" y="939553"/>
                  <a:pt x="1349406" y="905522"/>
                </a:cubicBezTo>
                <a:cubicBezTo>
                  <a:pt x="1482571" y="871491"/>
                  <a:pt x="1772575" y="838939"/>
                  <a:pt x="1890944" y="816745"/>
                </a:cubicBezTo>
                <a:cubicBezTo>
                  <a:pt x="2009313" y="794551"/>
                  <a:pt x="1933853" y="782714"/>
                  <a:pt x="2059620" y="772357"/>
                </a:cubicBezTo>
                <a:cubicBezTo>
                  <a:pt x="2185387" y="762000"/>
                  <a:pt x="2438400" y="793072"/>
                  <a:pt x="2645546" y="754602"/>
                </a:cubicBezTo>
                <a:cubicBezTo>
                  <a:pt x="2852692" y="716132"/>
                  <a:pt x="3101267" y="615519"/>
                  <a:pt x="3302494" y="541538"/>
                </a:cubicBezTo>
                <a:cubicBezTo>
                  <a:pt x="3503721" y="467557"/>
                  <a:pt x="3707907" y="395056"/>
                  <a:pt x="3852909" y="310718"/>
                </a:cubicBezTo>
                <a:cubicBezTo>
                  <a:pt x="3997911" y="226380"/>
                  <a:pt x="4000870" y="78419"/>
                  <a:pt x="4172505" y="35510"/>
                </a:cubicBezTo>
                <a:cubicBezTo>
                  <a:pt x="4344140" y="-7399"/>
                  <a:pt x="4737717" y="59184"/>
                  <a:pt x="4882719" y="53266"/>
                </a:cubicBezTo>
                <a:cubicBezTo>
                  <a:pt x="5027721" y="47348"/>
                  <a:pt x="5042517" y="0"/>
                  <a:pt x="5042517" y="0"/>
                </a:cubicBezTo>
                <a:lnTo>
                  <a:pt x="5042517" y="0"/>
                </a:ln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6369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1955320" y="533400"/>
            <a:ext cx="3048000" cy="861774"/>
          </a:xfrm>
          <a:prstGeom prst="rect">
            <a:avLst/>
          </a:prstGeom>
          <a:noFill/>
          <a:ln w="9525">
            <a:noFill/>
            <a:miter lim="800000"/>
            <a:headEnd/>
            <a:tailEnd/>
          </a:ln>
          <a:effectLst/>
        </p:spPr>
        <p:txBody>
          <a:bodyPr wrap="square" lIns="0" tIns="0" rIns="0" bIns="0" numCol="1" spcCol="182880" anchor="ctr">
            <a:spAutoFit/>
          </a:bodyPr>
          <a:lstStyle/>
          <a:p>
            <a:pPr>
              <a:defRPr/>
            </a:pPr>
            <a:r>
              <a:rPr lang="en-US" sz="2800" dirty="0">
                <a:solidFill>
                  <a:schemeClr val="tx1">
                    <a:lumMod val="65000"/>
                    <a:lumOff val="35000"/>
                  </a:schemeClr>
                </a:solidFill>
                <a:cs typeface="65 Helvetica Medium"/>
              </a:rPr>
              <a:t>Learning</a:t>
            </a:r>
          </a:p>
          <a:p>
            <a:pPr>
              <a:defRPr/>
            </a:pPr>
            <a:r>
              <a:rPr lang="en-US" sz="2800" dirty="0">
                <a:solidFill>
                  <a:schemeClr val="tx1">
                    <a:lumMod val="65000"/>
                    <a:lumOff val="35000"/>
                  </a:schemeClr>
                </a:solidFill>
                <a:cs typeface="65 Helvetica Medium"/>
              </a:rPr>
              <a:t>Objectives</a:t>
            </a:r>
          </a:p>
        </p:txBody>
      </p:sp>
      <p:pic>
        <p:nvPicPr>
          <p:cNvPr id="8" name="Picture 7"/>
          <p:cNvPicPr>
            <a:picLocks noChangeAspect="1"/>
          </p:cNvPicPr>
          <p:nvPr/>
        </p:nvPicPr>
        <p:blipFill>
          <a:blip r:embed="rId3" cstate="print"/>
          <a:stretch>
            <a:fillRect/>
          </a:stretch>
        </p:blipFill>
        <p:spPr>
          <a:xfrm>
            <a:off x="9842500" y="6019800"/>
            <a:ext cx="673100" cy="685800"/>
          </a:xfrm>
          <a:prstGeom prst="rect">
            <a:avLst/>
          </a:prstGeom>
        </p:spPr>
      </p:pic>
      <p:sp>
        <p:nvSpPr>
          <p:cNvPr id="12" name="TextBox 11"/>
          <p:cNvSpPr txBox="1"/>
          <p:nvPr/>
        </p:nvSpPr>
        <p:spPr>
          <a:xfrm>
            <a:off x="2247900" y="2362201"/>
            <a:ext cx="7931150" cy="3108543"/>
          </a:xfrm>
          <a:prstGeom prst="rect">
            <a:avLst/>
          </a:prstGeom>
          <a:noFill/>
        </p:spPr>
        <p:txBody>
          <a:bodyPr wrap="square">
            <a:spAutoFit/>
          </a:bodyPr>
          <a:lstStyle/>
          <a:p>
            <a:r>
              <a:rPr lang="en-US" sz="2800" baseline="30000" dirty="0"/>
              <a:t>1. Participants will learn about the basics of small scale hydro power.</a:t>
            </a:r>
          </a:p>
          <a:p>
            <a:pPr marL="457200" indent="-457200">
              <a:buAutoNum type="arabicPeriod"/>
            </a:pPr>
            <a:endParaRPr lang="en-US" sz="2800" baseline="30000" dirty="0"/>
          </a:p>
          <a:p>
            <a:r>
              <a:rPr lang="en-US" sz="2800" baseline="30000" dirty="0"/>
              <a:t>2.</a:t>
            </a:r>
            <a:r>
              <a:rPr lang="en-US" sz="2800" dirty="0"/>
              <a:t> </a:t>
            </a:r>
            <a:r>
              <a:rPr lang="en-US" sz="2800" baseline="30000" dirty="0"/>
              <a:t>Participants will learn about site assessment techniques including the measurement of head and flow, system design, and types of turbines.</a:t>
            </a:r>
          </a:p>
          <a:p>
            <a:endParaRPr lang="en-US" sz="2800" baseline="30000" dirty="0"/>
          </a:p>
          <a:p>
            <a:r>
              <a:rPr lang="en-US" sz="2800" baseline="30000" dirty="0"/>
              <a:t>3. Participants will learn costs associated with the performance a </a:t>
            </a:r>
            <a:r>
              <a:rPr lang="en-US" sz="2800" baseline="30000" dirty="0" err="1"/>
              <a:t>microhydro</a:t>
            </a:r>
            <a:r>
              <a:rPr lang="en-US" sz="2800" baseline="30000" dirty="0"/>
              <a:t> system, system components and maintenance.</a:t>
            </a:r>
          </a:p>
          <a:p>
            <a:endParaRPr lang="en-US" sz="2800" baseline="30000" dirty="0"/>
          </a:p>
          <a:p>
            <a:r>
              <a:rPr lang="en-US" sz="2800" baseline="30000" dirty="0"/>
              <a:t>4. Participants will visit a local </a:t>
            </a:r>
            <a:r>
              <a:rPr lang="en-US" sz="2800" baseline="30000" dirty="0" err="1"/>
              <a:t>microhydro</a:t>
            </a:r>
            <a:r>
              <a:rPr lang="en-US" sz="2800" baseline="30000" dirty="0"/>
              <a:t> installation, learn about maintenance, troubleshooting, and case studies.</a:t>
            </a:r>
          </a:p>
        </p:txBody>
      </p:sp>
      <p:sp>
        <p:nvSpPr>
          <p:cNvPr id="9" name="TextBox 8"/>
          <p:cNvSpPr txBox="1"/>
          <p:nvPr/>
        </p:nvSpPr>
        <p:spPr>
          <a:xfrm>
            <a:off x="1955320" y="1752600"/>
            <a:ext cx="7341080" cy="400110"/>
          </a:xfrm>
          <a:prstGeom prst="rect">
            <a:avLst/>
          </a:prstGeom>
          <a:noFill/>
        </p:spPr>
        <p:txBody>
          <a:bodyPr wrap="square">
            <a:spAutoFit/>
          </a:bodyPr>
          <a:lstStyle/>
          <a:p>
            <a:pPr>
              <a:defRPr/>
            </a:pPr>
            <a:r>
              <a:rPr lang="en-US" sz="2000" dirty="0">
                <a:solidFill>
                  <a:srgbClr val="595959"/>
                </a:solidFill>
                <a:ea typeface="Arial Unicode MS" pitchFamily="34" charset="-128"/>
                <a:cs typeface="65 Helvetica Medium"/>
              </a:rPr>
              <a:t>At the end of the this course, participants will be able to:</a:t>
            </a:r>
            <a:endParaRPr lang="en-US" sz="2000" dirty="0">
              <a:solidFill>
                <a:srgbClr val="595959"/>
              </a:solidFill>
              <a:cs typeface="65 Helvetica Medium"/>
            </a:endParaRPr>
          </a:p>
        </p:txBody>
      </p:sp>
      <p:cxnSp>
        <p:nvCxnSpPr>
          <p:cNvPr id="13" name="Straight Connector 12"/>
          <p:cNvCxnSpPr/>
          <p:nvPr/>
        </p:nvCxnSpPr>
        <p:spPr>
          <a:xfrm flipH="1">
            <a:off x="1981200" y="1600200"/>
            <a:ext cx="4572000" cy="0"/>
          </a:xfrm>
          <a:prstGeom prst="line">
            <a:avLst/>
          </a:prstGeom>
          <a:ln w="3175" cmpd="sng">
            <a:solidFill>
              <a:schemeClr val="tx1">
                <a:lumMod val="65000"/>
                <a:lumOff val="35000"/>
              </a:schemeClr>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3717755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a:spLocks noGrp="1" noChangeArrowheads="1"/>
          </p:cNvSpPr>
          <p:nvPr>
            <p:ph type="title"/>
          </p:nvPr>
        </p:nvSpPr>
        <p:spPr/>
        <p:txBody>
          <a:bodyPr/>
          <a:lstStyle/>
          <a:p>
            <a:pPr eaLnBrk="1" hangingPunct="1"/>
            <a:r>
              <a:rPr lang="en-US" b="1" u="sng" dirty="0" smtClean="0"/>
              <a:t>Measuring Static Head</a:t>
            </a:r>
          </a:p>
        </p:txBody>
      </p:sp>
      <p:sp>
        <p:nvSpPr>
          <p:cNvPr id="44036" name="Rectangle 3"/>
          <p:cNvSpPr>
            <a:spLocks noGrp="1" noChangeArrowheads="1"/>
          </p:cNvSpPr>
          <p:nvPr>
            <p:ph idx="1"/>
          </p:nvPr>
        </p:nvSpPr>
        <p:spPr>
          <a:xfrm>
            <a:off x="1981200" y="1752600"/>
            <a:ext cx="8229600" cy="3886200"/>
          </a:xfrm>
        </p:spPr>
        <p:txBody>
          <a:bodyPr/>
          <a:lstStyle/>
          <a:p>
            <a:pPr eaLnBrk="1" hangingPunct="1"/>
            <a:r>
              <a:rPr lang="en-US" smtClean="0"/>
              <a:t>Transit</a:t>
            </a:r>
          </a:p>
          <a:p>
            <a:pPr eaLnBrk="1" hangingPunct="1"/>
            <a:r>
              <a:rPr lang="en-US" smtClean="0"/>
              <a:t>Most accurate if you have the equipment</a:t>
            </a:r>
          </a:p>
          <a:p>
            <a:pPr eaLnBrk="1" hangingPunct="1">
              <a:buFont typeface="Wingdings" pitchFamily="2" charset="2"/>
              <a:buNone/>
            </a:pPr>
            <a:endParaRPr lang="en-US" smtClean="0"/>
          </a:p>
        </p:txBody>
      </p:sp>
      <p:pic>
        <p:nvPicPr>
          <p:cNvPr id="44037" name="Picture 4"/>
          <p:cNvPicPr>
            <a:picLocks noChangeAspect="1" noChangeArrowheads="1"/>
          </p:cNvPicPr>
          <p:nvPr/>
        </p:nvPicPr>
        <p:blipFill>
          <a:blip r:embed="rId2" cstate="print"/>
          <a:srcRect/>
          <a:stretch>
            <a:fillRect/>
          </a:stretch>
        </p:blipFill>
        <p:spPr bwMode="auto">
          <a:xfrm>
            <a:off x="8229600" y="2971800"/>
            <a:ext cx="1543050" cy="2057400"/>
          </a:xfrm>
          <a:prstGeom prst="rect">
            <a:avLst/>
          </a:prstGeom>
          <a:noFill/>
          <a:ln w="9525">
            <a:noFill/>
            <a:miter lim="800000"/>
            <a:headEnd/>
            <a:tailEnd/>
          </a:ln>
        </p:spPr>
      </p:pic>
      <p:sp>
        <p:nvSpPr>
          <p:cNvPr id="44038" name="Freeform 5"/>
          <p:cNvSpPr>
            <a:spLocks/>
          </p:cNvSpPr>
          <p:nvPr/>
        </p:nvSpPr>
        <p:spPr bwMode="auto">
          <a:xfrm flipH="1">
            <a:off x="2514601" y="4724400"/>
            <a:ext cx="6792913" cy="1970088"/>
          </a:xfrm>
          <a:custGeom>
            <a:avLst/>
            <a:gdLst>
              <a:gd name="T0" fmla="*/ 0 w 4279"/>
              <a:gd name="T1" fmla="*/ 2147483647 h 1241"/>
              <a:gd name="T2" fmla="*/ 2147483647 w 4279"/>
              <a:gd name="T3" fmla="*/ 2147483647 h 1241"/>
              <a:gd name="T4" fmla="*/ 2147483647 w 4279"/>
              <a:gd name="T5" fmla="*/ 2147483647 h 1241"/>
              <a:gd name="T6" fmla="*/ 2147483647 w 4279"/>
              <a:gd name="T7" fmla="*/ 2147483647 h 1241"/>
              <a:gd name="T8" fmla="*/ 2147483647 w 4279"/>
              <a:gd name="T9" fmla="*/ 0 h 1241"/>
              <a:gd name="T10" fmla="*/ 2147483647 w 4279"/>
              <a:gd name="T11" fmla="*/ 2147483647 h 1241"/>
              <a:gd name="T12" fmla="*/ 2147483647 w 4279"/>
              <a:gd name="T13" fmla="*/ 2147483647 h 1241"/>
              <a:gd name="T14" fmla="*/ 2147483647 w 4279"/>
              <a:gd name="T15" fmla="*/ 2147483647 h 1241"/>
              <a:gd name="T16" fmla="*/ 2147483647 w 4279"/>
              <a:gd name="T17" fmla="*/ 2147483647 h 1241"/>
              <a:gd name="T18" fmla="*/ 2147483647 w 4279"/>
              <a:gd name="T19" fmla="*/ 2147483647 h 1241"/>
              <a:gd name="T20" fmla="*/ 2147483647 w 4279"/>
              <a:gd name="T21" fmla="*/ 2147483647 h 1241"/>
              <a:gd name="T22" fmla="*/ 2147483647 w 4279"/>
              <a:gd name="T23" fmla="*/ 2147483647 h 1241"/>
              <a:gd name="T24" fmla="*/ 2147483647 w 4279"/>
              <a:gd name="T25" fmla="*/ 2147483647 h 1241"/>
              <a:gd name="T26" fmla="*/ 2147483647 w 4279"/>
              <a:gd name="T27" fmla="*/ 2147483647 h 1241"/>
              <a:gd name="T28" fmla="*/ 2147483647 w 4279"/>
              <a:gd name="T29" fmla="*/ 2147483647 h 1241"/>
              <a:gd name="T30" fmla="*/ 2147483647 w 4279"/>
              <a:gd name="T31" fmla="*/ 2147483647 h 1241"/>
              <a:gd name="T32" fmla="*/ 2147483647 w 4279"/>
              <a:gd name="T33" fmla="*/ 2147483647 h 1241"/>
              <a:gd name="T34" fmla="*/ 2147483647 w 4279"/>
              <a:gd name="T35" fmla="*/ 2147483647 h 1241"/>
              <a:gd name="T36" fmla="*/ 2147483647 w 4279"/>
              <a:gd name="T37" fmla="*/ 2147483647 h 1241"/>
              <a:gd name="T38" fmla="*/ 2147483647 w 4279"/>
              <a:gd name="T39" fmla="*/ 2147483647 h 1241"/>
              <a:gd name="T40" fmla="*/ 2147483647 w 4279"/>
              <a:gd name="T41" fmla="*/ 2147483647 h 1241"/>
              <a:gd name="T42" fmla="*/ 2147483647 w 4279"/>
              <a:gd name="T43" fmla="*/ 2147483647 h 1241"/>
              <a:gd name="T44" fmla="*/ 2147483647 w 4279"/>
              <a:gd name="T45" fmla="*/ 2147483647 h 1241"/>
              <a:gd name="T46" fmla="*/ 2147483647 w 4279"/>
              <a:gd name="T47" fmla="*/ 2147483647 h 1241"/>
              <a:gd name="T48" fmla="*/ 2147483647 w 4279"/>
              <a:gd name="T49" fmla="*/ 2147483647 h 1241"/>
              <a:gd name="T50" fmla="*/ 2147483647 w 4279"/>
              <a:gd name="T51" fmla="*/ 2147483647 h 1241"/>
              <a:gd name="T52" fmla="*/ 2147483647 w 4279"/>
              <a:gd name="T53" fmla="*/ 2147483647 h 1241"/>
              <a:gd name="T54" fmla="*/ 2147483647 w 4279"/>
              <a:gd name="T55" fmla="*/ 2147483647 h 1241"/>
              <a:gd name="T56" fmla="*/ 2147483647 w 4279"/>
              <a:gd name="T57" fmla="*/ 2147483647 h 1241"/>
              <a:gd name="T58" fmla="*/ 2147483647 w 4279"/>
              <a:gd name="T59" fmla="*/ 2147483647 h 1241"/>
              <a:gd name="T60" fmla="*/ 2147483647 w 4279"/>
              <a:gd name="T61" fmla="*/ 2147483647 h 1241"/>
              <a:gd name="T62" fmla="*/ 2147483647 w 4279"/>
              <a:gd name="T63" fmla="*/ 2147483647 h 1241"/>
              <a:gd name="T64" fmla="*/ 2147483647 w 4279"/>
              <a:gd name="T65" fmla="*/ 2147483647 h 1241"/>
              <a:gd name="T66" fmla="*/ 2147483647 w 4279"/>
              <a:gd name="T67" fmla="*/ 2147483647 h 1241"/>
              <a:gd name="T68" fmla="*/ 2147483647 w 4279"/>
              <a:gd name="T69" fmla="*/ 2147483647 h 1241"/>
              <a:gd name="T70" fmla="*/ 2147483647 w 4279"/>
              <a:gd name="T71" fmla="*/ 2147483647 h 1241"/>
              <a:gd name="T72" fmla="*/ 2147483647 w 4279"/>
              <a:gd name="T73" fmla="*/ 2147483647 h 124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279"/>
              <a:gd name="T112" fmla="*/ 0 h 1241"/>
              <a:gd name="T113" fmla="*/ 4279 w 4279"/>
              <a:gd name="T114" fmla="*/ 1241 h 124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279" h="1241">
                <a:moveTo>
                  <a:pt x="0" y="7"/>
                </a:moveTo>
                <a:cubicBezTo>
                  <a:pt x="104" y="12"/>
                  <a:pt x="168" y="17"/>
                  <a:pt x="261" y="48"/>
                </a:cubicBezTo>
                <a:cubicBezTo>
                  <a:pt x="311" y="43"/>
                  <a:pt x="357" y="36"/>
                  <a:pt x="405" y="21"/>
                </a:cubicBezTo>
                <a:cubicBezTo>
                  <a:pt x="419" y="17"/>
                  <a:pt x="432" y="12"/>
                  <a:pt x="446" y="7"/>
                </a:cubicBezTo>
                <a:cubicBezTo>
                  <a:pt x="453" y="5"/>
                  <a:pt x="466" y="0"/>
                  <a:pt x="466" y="0"/>
                </a:cubicBezTo>
                <a:cubicBezTo>
                  <a:pt x="575" y="7"/>
                  <a:pt x="598" y="15"/>
                  <a:pt x="686" y="55"/>
                </a:cubicBezTo>
                <a:cubicBezTo>
                  <a:pt x="711" y="67"/>
                  <a:pt x="734" y="73"/>
                  <a:pt x="761" y="82"/>
                </a:cubicBezTo>
                <a:cubicBezTo>
                  <a:pt x="775" y="86"/>
                  <a:pt x="802" y="96"/>
                  <a:pt x="802" y="96"/>
                </a:cubicBezTo>
                <a:cubicBezTo>
                  <a:pt x="932" y="88"/>
                  <a:pt x="913" y="85"/>
                  <a:pt x="1049" y="96"/>
                </a:cubicBezTo>
                <a:cubicBezTo>
                  <a:pt x="1077" y="98"/>
                  <a:pt x="1132" y="117"/>
                  <a:pt x="1132" y="117"/>
                </a:cubicBezTo>
                <a:cubicBezTo>
                  <a:pt x="1171" y="145"/>
                  <a:pt x="1222" y="184"/>
                  <a:pt x="1269" y="199"/>
                </a:cubicBezTo>
                <a:cubicBezTo>
                  <a:pt x="1339" y="221"/>
                  <a:pt x="1415" y="218"/>
                  <a:pt x="1488" y="226"/>
                </a:cubicBezTo>
                <a:cubicBezTo>
                  <a:pt x="1528" y="239"/>
                  <a:pt x="1559" y="271"/>
                  <a:pt x="1598" y="288"/>
                </a:cubicBezTo>
                <a:cubicBezTo>
                  <a:pt x="1660" y="315"/>
                  <a:pt x="1749" y="325"/>
                  <a:pt x="1817" y="343"/>
                </a:cubicBezTo>
                <a:cubicBezTo>
                  <a:pt x="1834" y="356"/>
                  <a:pt x="1857" y="362"/>
                  <a:pt x="1872" y="377"/>
                </a:cubicBezTo>
                <a:cubicBezTo>
                  <a:pt x="1895" y="400"/>
                  <a:pt x="1884" y="445"/>
                  <a:pt x="1920" y="460"/>
                </a:cubicBezTo>
                <a:cubicBezTo>
                  <a:pt x="1957" y="475"/>
                  <a:pt x="2005" y="473"/>
                  <a:pt x="2044" y="480"/>
                </a:cubicBezTo>
                <a:cubicBezTo>
                  <a:pt x="2074" y="490"/>
                  <a:pt x="2096" y="511"/>
                  <a:pt x="2126" y="521"/>
                </a:cubicBezTo>
                <a:cubicBezTo>
                  <a:pt x="2159" y="544"/>
                  <a:pt x="2192" y="533"/>
                  <a:pt x="2229" y="521"/>
                </a:cubicBezTo>
                <a:cubicBezTo>
                  <a:pt x="2272" y="524"/>
                  <a:pt x="2323" y="511"/>
                  <a:pt x="2359" y="535"/>
                </a:cubicBezTo>
                <a:cubicBezTo>
                  <a:pt x="2392" y="557"/>
                  <a:pt x="2424" y="599"/>
                  <a:pt x="2462" y="610"/>
                </a:cubicBezTo>
                <a:cubicBezTo>
                  <a:pt x="2502" y="637"/>
                  <a:pt x="2546" y="695"/>
                  <a:pt x="2592" y="706"/>
                </a:cubicBezTo>
                <a:cubicBezTo>
                  <a:pt x="2612" y="711"/>
                  <a:pt x="2633" y="711"/>
                  <a:pt x="2654" y="713"/>
                </a:cubicBezTo>
                <a:cubicBezTo>
                  <a:pt x="2680" y="722"/>
                  <a:pt x="2692" y="741"/>
                  <a:pt x="2716" y="754"/>
                </a:cubicBezTo>
                <a:cubicBezTo>
                  <a:pt x="2761" y="780"/>
                  <a:pt x="2812" y="805"/>
                  <a:pt x="2860" y="823"/>
                </a:cubicBezTo>
                <a:cubicBezTo>
                  <a:pt x="2935" y="852"/>
                  <a:pt x="3086" y="842"/>
                  <a:pt x="3148" y="844"/>
                </a:cubicBezTo>
                <a:cubicBezTo>
                  <a:pt x="3175" y="850"/>
                  <a:pt x="3197" y="862"/>
                  <a:pt x="3223" y="871"/>
                </a:cubicBezTo>
                <a:cubicBezTo>
                  <a:pt x="3269" y="907"/>
                  <a:pt x="3329" y="915"/>
                  <a:pt x="3381" y="940"/>
                </a:cubicBezTo>
                <a:cubicBezTo>
                  <a:pt x="3428" y="963"/>
                  <a:pt x="3370" y="945"/>
                  <a:pt x="3429" y="960"/>
                </a:cubicBezTo>
                <a:cubicBezTo>
                  <a:pt x="3445" y="968"/>
                  <a:pt x="3462" y="972"/>
                  <a:pt x="3477" y="981"/>
                </a:cubicBezTo>
                <a:cubicBezTo>
                  <a:pt x="3503" y="996"/>
                  <a:pt x="3519" y="1021"/>
                  <a:pt x="3545" y="1036"/>
                </a:cubicBezTo>
                <a:cubicBezTo>
                  <a:pt x="3560" y="1044"/>
                  <a:pt x="3578" y="1047"/>
                  <a:pt x="3593" y="1056"/>
                </a:cubicBezTo>
                <a:cubicBezTo>
                  <a:pt x="3628" y="1076"/>
                  <a:pt x="3643" y="1094"/>
                  <a:pt x="3682" y="1104"/>
                </a:cubicBezTo>
                <a:cubicBezTo>
                  <a:pt x="3752" y="1151"/>
                  <a:pt x="3853" y="1181"/>
                  <a:pt x="3936" y="1193"/>
                </a:cubicBezTo>
                <a:cubicBezTo>
                  <a:pt x="3980" y="1208"/>
                  <a:pt x="4024" y="1221"/>
                  <a:pt x="4066" y="1241"/>
                </a:cubicBezTo>
                <a:cubicBezTo>
                  <a:pt x="4100" y="1239"/>
                  <a:pt x="4135" y="1239"/>
                  <a:pt x="4169" y="1234"/>
                </a:cubicBezTo>
                <a:cubicBezTo>
                  <a:pt x="4211" y="1228"/>
                  <a:pt x="4214" y="1214"/>
                  <a:pt x="4279" y="1214"/>
                </a:cubicBezTo>
              </a:path>
            </a:pathLst>
          </a:custGeom>
          <a:noFill/>
          <a:ln w="38100">
            <a:solidFill>
              <a:srgbClr val="996633"/>
            </a:solidFill>
            <a:round/>
            <a:headEnd/>
            <a:tailEnd/>
          </a:ln>
        </p:spPr>
        <p:txBody>
          <a:bodyPr/>
          <a:lstStyle/>
          <a:p>
            <a:endParaRPr lang="en-US"/>
          </a:p>
        </p:txBody>
      </p:sp>
      <p:sp>
        <p:nvSpPr>
          <p:cNvPr id="44039" name="Line 8"/>
          <p:cNvSpPr>
            <a:spLocks noChangeShapeType="1"/>
          </p:cNvSpPr>
          <p:nvPr/>
        </p:nvSpPr>
        <p:spPr bwMode="auto">
          <a:xfrm flipH="1">
            <a:off x="3048000" y="3352800"/>
            <a:ext cx="5867400" cy="0"/>
          </a:xfrm>
          <a:prstGeom prst="line">
            <a:avLst/>
          </a:prstGeom>
          <a:noFill/>
          <a:ln w="57150">
            <a:solidFill>
              <a:schemeClr val="tx1"/>
            </a:solidFill>
            <a:prstDash val="dash"/>
            <a:round/>
            <a:headEnd/>
            <a:tailEnd/>
          </a:ln>
        </p:spPr>
        <p:txBody>
          <a:bodyPr/>
          <a:lstStyle/>
          <a:p>
            <a:endParaRPr lang="en-US"/>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r="10517"/>
          <a:stretch/>
        </p:blipFill>
        <p:spPr bwMode="auto">
          <a:xfrm>
            <a:off x="2268290" y="2743201"/>
            <a:ext cx="808562" cy="3949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79115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b="1" u="sng" dirty="0" smtClean="0"/>
              <a:t>Measuring Static Head</a:t>
            </a:r>
          </a:p>
        </p:txBody>
      </p:sp>
      <p:sp>
        <p:nvSpPr>
          <p:cNvPr id="45059" name="Rectangle 3"/>
          <p:cNvSpPr>
            <a:spLocks noGrp="1" noChangeArrowheads="1"/>
          </p:cNvSpPr>
          <p:nvPr>
            <p:ph idx="1"/>
          </p:nvPr>
        </p:nvSpPr>
        <p:spPr>
          <a:xfrm>
            <a:off x="1981200" y="1981200"/>
            <a:ext cx="5105400" cy="3886200"/>
          </a:xfrm>
        </p:spPr>
        <p:txBody>
          <a:bodyPr>
            <a:normAutofit lnSpcReduction="10000"/>
          </a:bodyPr>
          <a:lstStyle/>
          <a:p>
            <a:pPr eaLnBrk="1" hangingPunct="1"/>
            <a:r>
              <a:rPr lang="en-US" dirty="0"/>
              <a:t>Pipe with pressure gauge at the bottom</a:t>
            </a:r>
          </a:p>
          <a:p>
            <a:pPr eaLnBrk="1" hangingPunct="1"/>
            <a:r>
              <a:rPr lang="en-US" dirty="0"/>
              <a:t>Could use garden hose(s)</a:t>
            </a:r>
          </a:p>
          <a:p>
            <a:pPr eaLnBrk="1" hangingPunct="1"/>
            <a:r>
              <a:rPr lang="en-US" sz="3600" dirty="0">
                <a:solidFill>
                  <a:schemeClr val="tx2">
                    <a:lumMod val="75000"/>
                  </a:schemeClr>
                </a:solidFill>
              </a:rPr>
              <a:t>2.31 feet = 1 psi</a:t>
            </a:r>
          </a:p>
          <a:p>
            <a:pPr eaLnBrk="1" hangingPunct="1"/>
            <a:r>
              <a:rPr lang="en-US" sz="3600">
                <a:solidFill>
                  <a:schemeClr val="tx2">
                    <a:lumMod val="75000"/>
                  </a:schemeClr>
                </a:solidFill>
              </a:rPr>
              <a:t>Or 0.43 </a:t>
            </a:r>
            <a:r>
              <a:rPr lang="en-US" sz="3600" dirty="0">
                <a:solidFill>
                  <a:schemeClr val="tx2">
                    <a:lumMod val="75000"/>
                  </a:schemeClr>
                </a:solidFill>
              </a:rPr>
              <a:t>psi / foot</a:t>
            </a:r>
          </a:p>
          <a:p>
            <a:pPr eaLnBrk="1" hangingPunct="1"/>
            <a:r>
              <a:rPr lang="en-US" dirty="0"/>
              <a:t>This gauge reads 38 psi</a:t>
            </a:r>
          </a:p>
          <a:p>
            <a:pPr eaLnBrk="1" hangingPunct="1"/>
            <a:r>
              <a:rPr lang="en-US" dirty="0"/>
              <a:t>38 psi x 2.31 feet/psi = 88 ft of static head</a:t>
            </a:r>
          </a:p>
          <a:p>
            <a:pPr eaLnBrk="1" hangingPunct="1">
              <a:buFont typeface="Wingdings" pitchFamily="2" charset="2"/>
              <a:buNone/>
            </a:pPr>
            <a:endParaRPr lang="en-US" dirty="0"/>
          </a:p>
        </p:txBody>
      </p:sp>
      <p:pic>
        <p:nvPicPr>
          <p:cNvPr id="45060" name="Picture 5" descr="10120006"/>
          <p:cNvPicPr>
            <a:picLocks noChangeAspect="1" noChangeArrowheads="1"/>
          </p:cNvPicPr>
          <p:nvPr/>
        </p:nvPicPr>
        <p:blipFill>
          <a:blip r:embed="rId2" cstate="print"/>
          <a:srcRect/>
          <a:stretch>
            <a:fillRect/>
          </a:stretch>
        </p:blipFill>
        <p:spPr bwMode="auto">
          <a:xfrm>
            <a:off x="7162800" y="2514600"/>
            <a:ext cx="2438400" cy="2857500"/>
          </a:xfrm>
          <a:prstGeom prst="rect">
            <a:avLst/>
          </a:prstGeom>
          <a:noFill/>
          <a:ln w="9525">
            <a:noFill/>
            <a:miter lim="800000"/>
            <a:headEnd/>
            <a:tailEnd/>
          </a:ln>
        </p:spPr>
      </p:pic>
    </p:spTree>
    <p:extLst>
      <p:ext uri="{BB962C8B-B14F-4D97-AF65-F5344CB8AC3E}">
        <p14:creationId xmlns:p14="http://schemas.microsoft.com/office/powerpoint/2010/main" val="39502553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7"/>
          <p:cNvPicPr>
            <a:picLocks noChangeAspect="1" noChangeArrowheads="1"/>
          </p:cNvPicPr>
          <p:nvPr/>
        </p:nvPicPr>
        <p:blipFill>
          <a:blip r:embed="rId2" cstate="print"/>
          <a:srcRect/>
          <a:stretch>
            <a:fillRect/>
          </a:stretch>
        </p:blipFill>
        <p:spPr bwMode="auto">
          <a:xfrm>
            <a:off x="5715000" y="1676401"/>
            <a:ext cx="1956218" cy="2047875"/>
          </a:xfrm>
          <a:prstGeom prst="rect">
            <a:avLst/>
          </a:prstGeom>
          <a:noFill/>
          <a:ln w="9525">
            <a:noFill/>
            <a:miter lim="800000"/>
            <a:headEnd/>
            <a:tailEnd/>
          </a:ln>
        </p:spPr>
      </p:pic>
      <p:sp>
        <p:nvSpPr>
          <p:cNvPr id="46083" name="Rectangle 2"/>
          <p:cNvSpPr>
            <a:spLocks noGrp="1" noChangeArrowheads="1"/>
          </p:cNvSpPr>
          <p:nvPr>
            <p:ph type="title"/>
          </p:nvPr>
        </p:nvSpPr>
        <p:spPr>
          <a:xfrm>
            <a:off x="2133600" y="381000"/>
            <a:ext cx="8229600" cy="1143000"/>
          </a:xfrm>
        </p:spPr>
        <p:txBody>
          <a:bodyPr/>
          <a:lstStyle/>
          <a:p>
            <a:pPr eaLnBrk="1" hangingPunct="1"/>
            <a:r>
              <a:rPr lang="en-US" b="1" u="sng" dirty="0" smtClean="0"/>
              <a:t>Measuring Static Head</a:t>
            </a:r>
          </a:p>
        </p:txBody>
      </p:sp>
      <p:sp>
        <p:nvSpPr>
          <p:cNvPr id="46084" name="Rectangle 3"/>
          <p:cNvSpPr>
            <a:spLocks noGrp="1" noChangeArrowheads="1"/>
          </p:cNvSpPr>
          <p:nvPr>
            <p:ph idx="1"/>
          </p:nvPr>
        </p:nvSpPr>
        <p:spPr>
          <a:xfrm>
            <a:off x="1981200" y="1981200"/>
            <a:ext cx="3886200" cy="3886200"/>
          </a:xfrm>
        </p:spPr>
        <p:txBody>
          <a:bodyPr>
            <a:normAutofit lnSpcReduction="10000"/>
          </a:bodyPr>
          <a:lstStyle/>
          <a:p>
            <a:pPr eaLnBrk="1" hangingPunct="1"/>
            <a:r>
              <a:rPr lang="en-US" dirty="0" smtClean="0"/>
              <a:t>GPS, altimeter, </a:t>
            </a:r>
            <a:r>
              <a:rPr lang="en-US" dirty="0" err="1" smtClean="0"/>
              <a:t>topo</a:t>
            </a:r>
            <a:r>
              <a:rPr lang="en-US" dirty="0" smtClean="0"/>
              <a:t> map, </a:t>
            </a:r>
            <a:r>
              <a:rPr lang="en-US" b="1" dirty="0" err="1" smtClean="0"/>
              <a:t>google</a:t>
            </a:r>
            <a:r>
              <a:rPr lang="en-US" b="1" dirty="0" smtClean="0"/>
              <a:t> earth</a:t>
            </a:r>
            <a:r>
              <a:rPr lang="en-US" dirty="0" smtClean="0"/>
              <a:t>. </a:t>
            </a:r>
          </a:p>
          <a:p>
            <a:pPr eaLnBrk="1" hangingPunct="1"/>
            <a:r>
              <a:rPr lang="en-US" dirty="0" smtClean="0"/>
              <a:t>Difference in elevation readings</a:t>
            </a:r>
          </a:p>
          <a:p>
            <a:pPr eaLnBrk="1" hangingPunct="1"/>
            <a:r>
              <a:rPr lang="en-US" dirty="0" smtClean="0">
                <a:solidFill>
                  <a:srgbClr val="00B050"/>
                </a:solidFill>
              </a:rPr>
              <a:t>Not accurate enough for </a:t>
            </a:r>
            <a:r>
              <a:rPr lang="en-US" dirty="0" smtClean="0">
                <a:solidFill>
                  <a:srgbClr val="00B050"/>
                </a:solidFill>
              </a:rPr>
              <a:t>most system </a:t>
            </a:r>
            <a:r>
              <a:rPr lang="en-US" dirty="0" smtClean="0">
                <a:solidFill>
                  <a:srgbClr val="00B050"/>
                </a:solidFill>
              </a:rPr>
              <a:t>calculations and design</a:t>
            </a:r>
          </a:p>
          <a:p>
            <a:pPr lvl="1"/>
            <a:r>
              <a:rPr lang="en-US" dirty="0" smtClean="0">
                <a:solidFill>
                  <a:srgbClr val="FF0000"/>
                </a:solidFill>
              </a:rPr>
              <a:t>Often used as</a:t>
            </a:r>
            <a:r>
              <a:rPr lang="en-US" dirty="0" smtClean="0">
                <a:solidFill>
                  <a:srgbClr val="FF0000"/>
                </a:solidFill>
              </a:rPr>
              <a:t> </a:t>
            </a:r>
            <a:r>
              <a:rPr lang="en-US" dirty="0" smtClean="0">
                <a:solidFill>
                  <a:srgbClr val="FF0000"/>
                </a:solidFill>
              </a:rPr>
              <a:t>a preliminary assessment. </a:t>
            </a:r>
          </a:p>
          <a:p>
            <a:pPr lvl="1"/>
            <a:r>
              <a:rPr lang="en-US" dirty="0" smtClean="0">
                <a:solidFill>
                  <a:srgbClr val="FF0000"/>
                </a:solidFill>
              </a:rPr>
              <a:t>Save time and fuel!</a:t>
            </a:r>
          </a:p>
          <a:p>
            <a:pPr eaLnBrk="1" hangingPunct="1">
              <a:buFont typeface="Wingdings" pitchFamily="2" charset="2"/>
              <a:buNone/>
            </a:pPr>
            <a:endParaRPr lang="en-US" dirty="0" smtClean="0"/>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3441" y="2971800"/>
            <a:ext cx="1876776" cy="339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0" name="Picture 2" descr="http://www.sportsmanswarehouse.com/img/products/original/garmin_gpsmap_62s_gps_1254016_1_og.jpg"/>
          <p:cNvPicPr>
            <a:picLocks noChangeAspect="1" noChangeArrowheads="1"/>
          </p:cNvPicPr>
          <p:nvPr/>
        </p:nvPicPr>
        <p:blipFill rotWithShape="1">
          <a:blip r:embed="rId4">
            <a:extLst>
              <a:ext uri="{28A0092B-C50C-407E-A947-70E740481C1C}">
                <a14:useLocalDpi xmlns:a14="http://schemas.microsoft.com/office/drawing/2010/main" val="0"/>
              </a:ext>
            </a:extLst>
          </a:blip>
          <a:srcRect l="30198" r="30463"/>
          <a:stretch/>
        </p:blipFill>
        <p:spPr bwMode="auto">
          <a:xfrm>
            <a:off x="8748583" y="3599724"/>
            <a:ext cx="1252152" cy="2762976"/>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http://blog.newhorizons123.com/wp-content/uploads/2011/01/smart-phone.jpg"/>
          <p:cNvPicPr>
            <a:picLocks noChangeAspect="1" noChangeArrowheads="1"/>
          </p:cNvPicPr>
          <p:nvPr/>
        </p:nvPicPr>
        <p:blipFill rotWithShape="1">
          <a:blip r:embed="rId5">
            <a:extLst>
              <a:ext uri="{28A0092B-C50C-407E-A947-70E740481C1C}">
                <a14:useLocalDpi xmlns:a14="http://schemas.microsoft.com/office/drawing/2010/main" val="0"/>
              </a:ext>
            </a:extLst>
          </a:blip>
          <a:srcRect l="20026" r="24809"/>
          <a:stretch/>
        </p:blipFill>
        <p:spPr bwMode="auto">
          <a:xfrm>
            <a:off x="10000735" y="3374217"/>
            <a:ext cx="1466335" cy="3059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20131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fc09.deviantart.net/fs71/i/2011/045/c/b/waterflow_by_jerry90-d39j37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7293"/>
          </a:xfrm>
          <a:prstGeom prst="rect">
            <a:avLst/>
          </a:prstGeom>
          <a:noFill/>
          <a:extLst>
            <a:ext uri="{909E8E84-426E-40DD-AFC4-6F175D3DCCD1}">
              <a14:hiddenFill xmlns:a14="http://schemas.microsoft.com/office/drawing/2010/main">
                <a:solidFill>
                  <a:srgbClr val="FFFFFF"/>
                </a:solidFill>
              </a14:hiddenFill>
            </a:ext>
          </a:extLst>
        </p:spPr>
      </p:pic>
      <p:sp>
        <p:nvSpPr>
          <p:cNvPr id="47106" name="Rectangle 2"/>
          <p:cNvSpPr>
            <a:spLocks noGrp="1" noChangeArrowheads="1"/>
          </p:cNvSpPr>
          <p:nvPr>
            <p:ph type="ctrTitle"/>
          </p:nvPr>
        </p:nvSpPr>
        <p:spPr>
          <a:xfrm>
            <a:off x="418071" y="1392193"/>
            <a:ext cx="5867400" cy="1011195"/>
          </a:xfrm>
        </p:spPr>
        <p:txBody>
          <a:bodyPr>
            <a:normAutofit/>
          </a:bodyPr>
          <a:lstStyle/>
          <a:p>
            <a:pPr eaLnBrk="1" hangingPunct="1"/>
            <a:r>
              <a:rPr lang="en-US" b="1" u="sng" dirty="0">
                <a:solidFill>
                  <a:schemeClr val="tx2">
                    <a:lumMod val="50000"/>
                  </a:schemeClr>
                </a:solidFill>
              </a:rPr>
              <a:t>Measuring Flow</a:t>
            </a:r>
          </a:p>
        </p:txBody>
      </p:sp>
    </p:spTree>
    <p:extLst>
      <p:ext uri="{BB962C8B-B14F-4D97-AF65-F5344CB8AC3E}">
        <p14:creationId xmlns:p14="http://schemas.microsoft.com/office/powerpoint/2010/main" val="11393304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981200" y="457200"/>
            <a:ext cx="5257800" cy="1371600"/>
          </a:xfrm>
        </p:spPr>
        <p:txBody>
          <a:bodyPr/>
          <a:lstStyle/>
          <a:p>
            <a:pPr eaLnBrk="1" hangingPunct="1"/>
            <a:r>
              <a:rPr lang="en-US" b="1" u="sng" dirty="0" smtClean="0"/>
              <a:t>Measuring Flow</a:t>
            </a:r>
          </a:p>
        </p:txBody>
      </p:sp>
      <p:sp>
        <p:nvSpPr>
          <p:cNvPr id="48131" name="Rectangle 3"/>
          <p:cNvSpPr>
            <a:spLocks noGrp="1" noChangeArrowheads="1"/>
          </p:cNvSpPr>
          <p:nvPr>
            <p:ph idx="1"/>
          </p:nvPr>
        </p:nvSpPr>
        <p:spPr>
          <a:xfrm>
            <a:off x="1981200" y="1981200"/>
            <a:ext cx="8458200" cy="3886200"/>
          </a:xfrm>
        </p:spPr>
        <p:txBody>
          <a:bodyPr>
            <a:normAutofit/>
          </a:bodyPr>
          <a:lstStyle/>
          <a:p>
            <a:pPr eaLnBrk="1" hangingPunct="1">
              <a:lnSpc>
                <a:spcPct val="80000"/>
              </a:lnSpc>
            </a:pPr>
            <a:r>
              <a:rPr lang="en-US" dirty="0"/>
              <a:t>Units</a:t>
            </a:r>
          </a:p>
          <a:p>
            <a:pPr lvl="1" eaLnBrk="1" hangingPunct="1">
              <a:lnSpc>
                <a:spcPct val="80000"/>
              </a:lnSpc>
            </a:pPr>
            <a:r>
              <a:rPr lang="en-US" b="1" dirty="0"/>
              <a:t>GPM: gallons per minute</a:t>
            </a:r>
          </a:p>
          <a:p>
            <a:pPr lvl="1" eaLnBrk="1" hangingPunct="1">
              <a:lnSpc>
                <a:spcPct val="80000"/>
              </a:lnSpc>
            </a:pPr>
            <a:r>
              <a:rPr lang="en-US" dirty="0"/>
              <a:t>CFM: cubic feet per minute</a:t>
            </a:r>
          </a:p>
          <a:p>
            <a:pPr lvl="1" eaLnBrk="1" hangingPunct="1">
              <a:lnSpc>
                <a:spcPct val="80000"/>
              </a:lnSpc>
            </a:pPr>
            <a:r>
              <a:rPr lang="en-US" dirty="0"/>
              <a:t>CFS: cubic feet per second</a:t>
            </a:r>
          </a:p>
          <a:p>
            <a:pPr eaLnBrk="1" hangingPunct="1">
              <a:lnSpc>
                <a:spcPct val="80000"/>
              </a:lnSpc>
            </a:pPr>
            <a:r>
              <a:rPr lang="en-US" dirty="0"/>
              <a:t>How much to use?</a:t>
            </a:r>
          </a:p>
          <a:p>
            <a:pPr lvl="1" eaLnBrk="1" hangingPunct="1">
              <a:lnSpc>
                <a:spcPct val="80000"/>
              </a:lnSpc>
            </a:pPr>
            <a:r>
              <a:rPr lang="en-US" dirty="0"/>
              <a:t>Don’t take the whole creek!</a:t>
            </a:r>
          </a:p>
          <a:p>
            <a:pPr lvl="1" eaLnBrk="1" hangingPunct="1">
              <a:lnSpc>
                <a:spcPct val="80000"/>
              </a:lnSpc>
            </a:pPr>
            <a:r>
              <a:rPr lang="en-US" dirty="0"/>
              <a:t>Use </a:t>
            </a:r>
            <a:r>
              <a:rPr lang="en-US" b="1" dirty="0"/>
              <a:t>minimum flow</a:t>
            </a:r>
          </a:p>
          <a:p>
            <a:pPr lvl="1" eaLnBrk="1" hangingPunct="1">
              <a:lnSpc>
                <a:spcPct val="80000"/>
              </a:lnSpc>
            </a:pPr>
            <a:r>
              <a:rPr lang="en-US" dirty="0"/>
              <a:t>Avoid taking more than ½ of the flow max </a:t>
            </a:r>
          </a:p>
          <a:p>
            <a:pPr lvl="3">
              <a:lnSpc>
                <a:spcPct val="80000"/>
              </a:lnSpc>
            </a:pPr>
            <a:r>
              <a:rPr lang="en-US" sz="2400" b="1" dirty="0">
                <a:solidFill>
                  <a:srgbClr val="FF0000"/>
                </a:solidFill>
              </a:rPr>
              <a:t>(1/3 is preferred) </a:t>
            </a:r>
          </a:p>
          <a:p>
            <a:pPr lvl="1" eaLnBrk="1" hangingPunct="1">
              <a:lnSpc>
                <a:spcPct val="80000"/>
              </a:lnSpc>
            </a:pPr>
            <a:r>
              <a:rPr lang="en-US" b="1" i="1" dirty="0">
                <a:solidFill>
                  <a:schemeClr val="accent1">
                    <a:lumMod val="75000"/>
                  </a:schemeClr>
                </a:solidFill>
              </a:rPr>
              <a:t>Let the ecosystem thrive</a:t>
            </a: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1800" y="1219200"/>
            <a:ext cx="3352800" cy="2236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960341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981200" y="457200"/>
            <a:ext cx="8229600" cy="1143000"/>
          </a:xfrm>
        </p:spPr>
        <p:txBody>
          <a:bodyPr/>
          <a:lstStyle/>
          <a:p>
            <a:pPr eaLnBrk="1" hangingPunct="1"/>
            <a:r>
              <a:rPr lang="en-US" b="1" u="sng" dirty="0" smtClean="0"/>
              <a:t>Methods of Flow Assessment</a:t>
            </a:r>
          </a:p>
        </p:txBody>
      </p:sp>
      <p:sp>
        <p:nvSpPr>
          <p:cNvPr id="49155" name="Rectangle 3"/>
          <p:cNvSpPr>
            <a:spLocks noGrp="1" noChangeArrowheads="1"/>
          </p:cNvSpPr>
          <p:nvPr>
            <p:ph idx="1"/>
          </p:nvPr>
        </p:nvSpPr>
        <p:spPr>
          <a:xfrm>
            <a:off x="1981200" y="2286000"/>
            <a:ext cx="5480050" cy="3886200"/>
          </a:xfrm>
        </p:spPr>
        <p:txBody>
          <a:bodyPr/>
          <a:lstStyle/>
          <a:p>
            <a:pPr eaLnBrk="1" hangingPunct="1">
              <a:lnSpc>
                <a:spcPct val="90000"/>
              </a:lnSpc>
            </a:pPr>
            <a:r>
              <a:rPr lang="en-US" dirty="0"/>
              <a:t>C</a:t>
            </a:r>
            <a:r>
              <a:rPr lang="en-US" dirty="0" smtClean="0"/>
              <a:t>ontainer method</a:t>
            </a:r>
          </a:p>
          <a:p>
            <a:pPr lvl="1" eaLnBrk="1" hangingPunct="1">
              <a:lnSpc>
                <a:spcPct val="90000"/>
              </a:lnSpc>
            </a:pPr>
            <a:r>
              <a:rPr lang="en-US" dirty="0" smtClean="0"/>
              <a:t>Small stream, small waterfall</a:t>
            </a:r>
          </a:p>
          <a:p>
            <a:pPr eaLnBrk="1" hangingPunct="1">
              <a:lnSpc>
                <a:spcPct val="90000"/>
              </a:lnSpc>
            </a:pPr>
            <a:r>
              <a:rPr lang="en-US" dirty="0" smtClean="0"/>
              <a:t>Float method</a:t>
            </a:r>
          </a:p>
          <a:p>
            <a:pPr lvl="1" eaLnBrk="1" hangingPunct="1">
              <a:lnSpc>
                <a:spcPct val="90000"/>
              </a:lnSpc>
            </a:pPr>
            <a:r>
              <a:rPr lang="en-US" dirty="0" smtClean="0"/>
              <a:t>Larger, flat, uniform stream</a:t>
            </a:r>
          </a:p>
          <a:p>
            <a:pPr eaLnBrk="1" hangingPunct="1">
              <a:lnSpc>
                <a:spcPct val="90000"/>
              </a:lnSpc>
            </a:pPr>
            <a:r>
              <a:rPr lang="en-US" dirty="0" smtClean="0"/>
              <a:t>V-notch Weir</a:t>
            </a:r>
          </a:p>
          <a:p>
            <a:pPr eaLnBrk="1" hangingPunct="1">
              <a:lnSpc>
                <a:spcPct val="90000"/>
              </a:lnSpc>
            </a:pPr>
            <a:r>
              <a:rPr lang="en-US" dirty="0" smtClean="0"/>
              <a:t>Rectangular Weir</a:t>
            </a:r>
          </a:p>
          <a:p>
            <a:pPr eaLnBrk="1" hangingPunct="1">
              <a:lnSpc>
                <a:spcPct val="90000"/>
              </a:lnSpc>
            </a:pPr>
            <a:r>
              <a:rPr lang="en-US" b="1" i="1" dirty="0" smtClean="0">
                <a:solidFill>
                  <a:schemeClr val="accent3">
                    <a:lumMod val="75000"/>
                  </a:schemeClr>
                </a:solidFill>
              </a:rPr>
              <a:t>Make several measurements to assess seasonal variation</a:t>
            </a:r>
          </a:p>
        </p:txBody>
      </p:sp>
      <p:sp>
        <p:nvSpPr>
          <p:cNvPr id="2" name="Right Brace 1"/>
          <p:cNvSpPr/>
          <p:nvPr/>
        </p:nvSpPr>
        <p:spPr>
          <a:xfrm>
            <a:off x="4876800" y="3962400"/>
            <a:ext cx="1066800" cy="762000"/>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p:cNvSpPr txBox="1"/>
          <p:nvPr/>
        </p:nvSpPr>
        <p:spPr>
          <a:xfrm>
            <a:off x="6096000" y="3962400"/>
            <a:ext cx="2590800" cy="923330"/>
          </a:xfrm>
          <a:prstGeom prst="rect">
            <a:avLst/>
          </a:prstGeom>
          <a:noFill/>
          <a:ln w="19050">
            <a:solidFill>
              <a:schemeClr val="tx1"/>
            </a:solidFill>
          </a:ln>
        </p:spPr>
        <p:txBody>
          <a:bodyPr wrap="square" rtlCol="0">
            <a:spAutoFit/>
          </a:bodyPr>
          <a:lstStyle/>
          <a:p>
            <a:r>
              <a:rPr lang="en-US" dirty="0"/>
              <a:t>More difficult method:</a:t>
            </a:r>
          </a:p>
          <a:p>
            <a:r>
              <a:rPr lang="en-US" dirty="0"/>
              <a:t>Used for long term studies</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41998" y="1600201"/>
            <a:ext cx="1484982" cy="1902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5029200"/>
            <a:ext cx="2857500" cy="165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61608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2209800" y="304800"/>
            <a:ext cx="4191000" cy="1143000"/>
          </a:xfrm>
        </p:spPr>
        <p:txBody>
          <a:bodyPr>
            <a:normAutofit fontScale="90000"/>
          </a:bodyPr>
          <a:lstStyle/>
          <a:p>
            <a:pPr eaLnBrk="1" hangingPunct="1"/>
            <a:r>
              <a:rPr lang="en-US" b="1" u="sng" dirty="0" smtClean="0"/>
              <a:t>Container Method: </a:t>
            </a:r>
            <a:r>
              <a:rPr lang="en-US" sz="2200" dirty="0"/>
              <a:t>high head low </a:t>
            </a:r>
            <a:r>
              <a:rPr lang="en-US" sz="2200" dirty="0" smtClean="0"/>
              <a:t>flow </a:t>
            </a:r>
            <a:endParaRPr lang="en-US" sz="2200" dirty="0"/>
          </a:p>
        </p:txBody>
      </p:sp>
      <p:pic>
        <p:nvPicPr>
          <p:cNvPr id="28675" name="Picture 3" descr="waterfall"/>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7229475" y="4532532"/>
            <a:ext cx="2914650" cy="2185987"/>
          </a:xfrm>
          <a:noFill/>
        </p:spPr>
      </p:pic>
      <p:pic>
        <p:nvPicPr>
          <p:cNvPr id="28676" name="Picture 4" descr="zaleski-2"/>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7315200" y="752580"/>
            <a:ext cx="1677988" cy="2673141"/>
          </a:xfrm>
          <a:noFill/>
        </p:spPr>
      </p:pic>
      <p:pic>
        <p:nvPicPr>
          <p:cNvPr id="28677" name="Picture 5" descr="new110604 02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1" y="2209801"/>
            <a:ext cx="4460875" cy="403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Text Box 6"/>
          <p:cNvSpPr txBox="1">
            <a:spLocks noChangeArrowheads="1"/>
          </p:cNvSpPr>
          <p:nvPr/>
        </p:nvSpPr>
        <p:spPr bwMode="auto">
          <a:xfrm>
            <a:off x="7315200" y="3655961"/>
            <a:ext cx="2743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b="1" dirty="0"/>
              <a:t>This may be tricky, but possible!</a:t>
            </a:r>
          </a:p>
        </p:txBody>
      </p:sp>
      <p:sp>
        <p:nvSpPr>
          <p:cNvPr id="28679" name="Text Box 7"/>
          <p:cNvSpPr txBox="1">
            <a:spLocks noChangeArrowheads="1"/>
          </p:cNvSpPr>
          <p:nvPr/>
        </p:nvSpPr>
        <p:spPr bwMode="auto">
          <a:xfrm>
            <a:off x="2286000" y="1447800"/>
            <a:ext cx="2743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a:solidFill>
                  <a:schemeClr val="tx2"/>
                </a:solidFill>
              </a:rPr>
              <a:t>Small stream, little waterfall</a:t>
            </a:r>
          </a:p>
        </p:txBody>
      </p:sp>
    </p:spTree>
    <p:extLst>
      <p:ext uri="{BB962C8B-B14F-4D97-AF65-F5344CB8AC3E}">
        <p14:creationId xmlns:p14="http://schemas.microsoft.com/office/powerpoint/2010/main" val="24129660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1981200" y="914400"/>
            <a:ext cx="8229600" cy="609600"/>
          </a:xfrm>
        </p:spPr>
        <p:txBody>
          <a:bodyPr/>
          <a:lstStyle/>
          <a:p>
            <a:pPr eaLnBrk="1" hangingPunct="1"/>
            <a:r>
              <a:rPr lang="en-US" sz="3600" b="1" u="sng" dirty="0"/>
              <a:t>5 gallon bucket  </a:t>
            </a:r>
            <a:r>
              <a:rPr lang="en-US" sz="3600" dirty="0"/>
              <a:t>- only good up to 300gpm</a:t>
            </a:r>
          </a:p>
        </p:txBody>
      </p:sp>
      <p:pic>
        <p:nvPicPr>
          <p:cNvPr id="50179" name="Picture 11" descr="flow assessment"/>
          <p:cNvPicPr>
            <a:picLocks noChangeAspect="1" noChangeArrowheads="1"/>
          </p:cNvPicPr>
          <p:nvPr/>
        </p:nvPicPr>
        <p:blipFill>
          <a:blip r:embed="rId2" cstate="print"/>
          <a:srcRect/>
          <a:stretch>
            <a:fillRect/>
          </a:stretch>
        </p:blipFill>
        <p:spPr bwMode="auto">
          <a:xfrm>
            <a:off x="3048000" y="1752601"/>
            <a:ext cx="6399212" cy="4799063"/>
          </a:xfrm>
          <a:prstGeom prst="rect">
            <a:avLst/>
          </a:prstGeom>
          <a:noFill/>
          <a:ln w="9525">
            <a:noFill/>
            <a:miter lim="800000"/>
            <a:headEnd/>
            <a:tailEnd/>
          </a:ln>
        </p:spPr>
      </p:pic>
    </p:spTree>
    <p:extLst>
      <p:ext uri="{BB962C8B-B14F-4D97-AF65-F5344CB8AC3E}">
        <p14:creationId xmlns:p14="http://schemas.microsoft.com/office/powerpoint/2010/main" val="4984516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smtClean="0"/>
              <a:t>5 gallon bucket</a:t>
            </a:r>
          </a:p>
        </p:txBody>
      </p:sp>
      <p:sp>
        <p:nvSpPr>
          <p:cNvPr id="51203" name="Rectangle 3"/>
          <p:cNvSpPr>
            <a:spLocks noGrp="1" noChangeArrowheads="1"/>
          </p:cNvSpPr>
          <p:nvPr>
            <p:ph type="body" sz="half" idx="1"/>
          </p:nvPr>
        </p:nvSpPr>
        <p:spPr>
          <a:xfrm>
            <a:off x="1981200" y="1981201"/>
            <a:ext cx="7848600" cy="1439863"/>
          </a:xfrm>
        </p:spPr>
        <p:txBody>
          <a:bodyPr/>
          <a:lstStyle/>
          <a:p>
            <a:pPr eaLnBrk="1" hangingPunct="1"/>
            <a:r>
              <a:rPr lang="en-US"/>
              <a:t>If the measured flow using a 5 gallon bucket and a stop watch was 5 gallons in 1.5 seconds, how many GPM would this be? </a:t>
            </a:r>
          </a:p>
        </p:txBody>
      </p:sp>
    </p:spTree>
    <p:extLst>
      <p:ext uri="{BB962C8B-B14F-4D97-AF65-F5344CB8AC3E}">
        <p14:creationId xmlns:p14="http://schemas.microsoft.com/office/powerpoint/2010/main" val="14947910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smtClean="0"/>
              <a:t>5 gallon bucket</a:t>
            </a:r>
          </a:p>
        </p:txBody>
      </p:sp>
      <p:sp>
        <p:nvSpPr>
          <p:cNvPr id="1028" name="Rectangle 3"/>
          <p:cNvSpPr>
            <a:spLocks noGrp="1" noChangeArrowheads="1"/>
          </p:cNvSpPr>
          <p:nvPr>
            <p:ph type="body" sz="half" idx="1"/>
          </p:nvPr>
        </p:nvSpPr>
        <p:spPr>
          <a:xfrm>
            <a:off x="1981200" y="1981200"/>
            <a:ext cx="7620000" cy="2743200"/>
          </a:xfrm>
        </p:spPr>
        <p:txBody>
          <a:bodyPr>
            <a:normAutofit/>
          </a:bodyPr>
          <a:lstStyle/>
          <a:p>
            <a:pPr eaLnBrk="1" hangingPunct="1"/>
            <a:r>
              <a:rPr lang="en-US" sz="3100" dirty="0"/>
              <a:t>If the measured flow using a 5 gallon bucket and a stop watch was 5 gallons in 1.5 seconds, how many GPM would this be? </a:t>
            </a:r>
          </a:p>
          <a:p>
            <a:pPr eaLnBrk="1" hangingPunct="1">
              <a:buNone/>
            </a:pPr>
            <a:endParaRPr lang="en-US" sz="3100" dirty="0"/>
          </a:p>
          <a:p>
            <a:pPr eaLnBrk="1" hangingPunct="1"/>
            <a:endParaRPr lang="en-US" sz="3100" dirty="0"/>
          </a:p>
          <a:p>
            <a:pPr eaLnBrk="1" hangingPunct="1"/>
            <a:endParaRPr lang="en-US" sz="2400" dirty="0"/>
          </a:p>
          <a:p>
            <a:pPr eaLnBrk="1" hangingPunct="1">
              <a:buFont typeface="Wingdings" pitchFamily="2" charset="2"/>
              <a:buNone/>
            </a:pPr>
            <a:endParaRPr lang="en-US" sz="2400" dirty="0"/>
          </a:p>
        </p:txBody>
      </p:sp>
      <p:graphicFrame>
        <p:nvGraphicFramePr>
          <p:cNvPr id="1026" name="Object 4"/>
          <p:cNvGraphicFramePr>
            <a:graphicFrameLocks noGrp="1" noChangeAspect="1"/>
          </p:cNvGraphicFramePr>
          <p:nvPr>
            <p:ph sz="half" idx="2"/>
          </p:nvPr>
        </p:nvGraphicFramePr>
        <p:xfrm>
          <a:off x="4191000" y="5105401"/>
          <a:ext cx="3467100" cy="808037"/>
        </p:xfrm>
        <a:graphic>
          <a:graphicData uri="http://schemas.openxmlformats.org/presentationml/2006/ole">
            <mc:AlternateContent xmlns:mc="http://schemas.openxmlformats.org/markup-compatibility/2006">
              <mc:Choice xmlns:v="urn:schemas-microsoft-com:vml" Requires="v">
                <p:oleObj spid="_x0000_s15373" name="Equation" r:id="rId3" imgW="1688760" imgH="393480" progId="Equation.3">
                  <p:embed/>
                </p:oleObj>
              </mc:Choice>
              <mc:Fallback>
                <p:oleObj name="Equation" r:id="rId3" imgW="1688760" imgH="3934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5105401"/>
                        <a:ext cx="3467100" cy="808037"/>
                      </a:xfrm>
                      <a:prstGeom prst="rect">
                        <a:avLst/>
                      </a:prstGeom>
                      <a:solidFill>
                        <a:schemeClr val="folHlink">
                          <a:alpha val="39000"/>
                        </a:schemeClr>
                      </a:solidFill>
                    </p:spPr>
                  </p:pic>
                </p:oleObj>
              </mc:Fallback>
            </mc:AlternateContent>
          </a:graphicData>
        </a:graphic>
      </p:graphicFrame>
    </p:spTree>
    <p:extLst>
      <p:ext uri="{BB962C8B-B14F-4D97-AF65-F5344CB8AC3E}">
        <p14:creationId xmlns:p14="http://schemas.microsoft.com/office/powerpoint/2010/main" val="32404846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81200" y="533400"/>
            <a:ext cx="3276600" cy="446088"/>
          </a:xfrm>
        </p:spPr>
        <p:txBody>
          <a:bodyPr>
            <a:normAutofit fontScale="90000"/>
          </a:bodyPr>
          <a:lstStyle/>
          <a:p>
            <a:pPr eaLnBrk="1" hangingPunct="1"/>
            <a:r>
              <a:rPr lang="en-US" altLang="en-US" sz="2800" b="1" u="sng" dirty="0"/>
              <a:t>Tentative Agenda</a:t>
            </a:r>
          </a:p>
        </p:txBody>
      </p:sp>
      <p:pic>
        <p:nvPicPr>
          <p:cNvPr id="5123" name="Picture 10" descr="HPIM071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1295400"/>
            <a:ext cx="2876550" cy="383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Grp="1" noChangeArrowheads="1"/>
          </p:cNvSpPr>
          <p:nvPr/>
        </p:nvSpPr>
        <p:spPr bwMode="auto">
          <a:xfrm>
            <a:off x="2133600" y="1219200"/>
            <a:ext cx="5715000" cy="4648200"/>
          </a:xfrm>
          <a:prstGeom prst="rect">
            <a:avLst/>
          </a:prstGeom>
          <a:noFill/>
          <a:ln w="9525">
            <a:noFill/>
            <a:miter lim="800000"/>
            <a:headEnd/>
            <a:tailEnd/>
          </a:ln>
        </p:spPr>
        <p:txBody>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eaLnBrk="1" hangingPunct="1">
              <a:lnSpc>
                <a:spcPct val="90000"/>
              </a:lnSpc>
              <a:buFontTx/>
              <a:buNone/>
              <a:defRPr/>
            </a:pPr>
            <a:r>
              <a:rPr lang="en-US" sz="2000" u="sng" dirty="0">
                <a:solidFill>
                  <a:schemeClr val="accent1">
                    <a:lumMod val="75000"/>
                  </a:schemeClr>
                </a:solidFill>
              </a:rPr>
              <a:t>Friday, </a:t>
            </a:r>
            <a:r>
              <a:rPr lang="en-US" sz="2000" u="sng" dirty="0" smtClean="0">
                <a:solidFill>
                  <a:schemeClr val="accent1">
                    <a:lumMod val="75000"/>
                  </a:schemeClr>
                </a:solidFill>
              </a:rPr>
              <a:t>September </a:t>
            </a:r>
            <a:r>
              <a:rPr lang="en-US" sz="2000" u="sng" dirty="0" smtClean="0">
                <a:solidFill>
                  <a:schemeClr val="accent1">
                    <a:lumMod val="75000"/>
                  </a:schemeClr>
                </a:solidFill>
              </a:rPr>
              <a:t>18</a:t>
            </a:r>
            <a:r>
              <a:rPr lang="en-US" sz="2000" u="sng" dirty="0" smtClean="0">
                <a:solidFill>
                  <a:schemeClr val="accent1">
                    <a:lumMod val="75000"/>
                  </a:schemeClr>
                </a:solidFill>
              </a:rPr>
              <a:t>, 2015</a:t>
            </a:r>
            <a:endParaRPr lang="en-US" sz="2000" dirty="0"/>
          </a:p>
          <a:p>
            <a:pPr eaLnBrk="1" hangingPunct="1">
              <a:lnSpc>
                <a:spcPct val="90000"/>
              </a:lnSpc>
              <a:buFontTx/>
              <a:buNone/>
              <a:defRPr/>
            </a:pPr>
            <a:r>
              <a:rPr lang="en-US" sz="2000" dirty="0"/>
              <a:t>9:00 	Hydro Presentation in Classroom</a:t>
            </a:r>
          </a:p>
          <a:p>
            <a:pPr eaLnBrk="1" hangingPunct="1">
              <a:lnSpc>
                <a:spcPct val="90000"/>
              </a:lnSpc>
              <a:buFontTx/>
              <a:buNone/>
              <a:defRPr/>
            </a:pPr>
            <a:r>
              <a:rPr lang="en-US" sz="2000" dirty="0">
                <a:solidFill>
                  <a:schemeClr val="accent1">
                    <a:lumMod val="75000"/>
                  </a:schemeClr>
                </a:solidFill>
              </a:rPr>
              <a:t>12:00 	Lunch at </a:t>
            </a:r>
            <a:r>
              <a:rPr lang="en-US" sz="2000" dirty="0" smtClean="0">
                <a:solidFill>
                  <a:schemeClr val="accent1">
                    <a:lumMod val="75000"/>
                  </a:schemeClr>
                </a:solidFill>
              </a:rPr>
              <a:t>ASU</a:t>
            </a:r>
            <a:endParaRPr lang="en-US" sz="2000" dirty="0">
              <a:solidFill>
                <a:schemeClr val="accent1">
                  <a:lumMod val="75000"/>
                </a:schemeClr>
              </a:solidFill>
            </a:endParaRPr>
          </a:p>
          <a:p>
            <a:pPr eaLnBrk="1" hangingPunct="1">
              <a:lnSpc>
                <a:spcPct val="90000"/>
              </a:lnSpc>
              <a:buFontTx/>
              <a:buNone/>
              <a:defRPr/>
            </a:pPr>
            <a:r>
              <a:rPr lang="en-US" sz="2000" dirty="0"/>
              <a:t>1:00 	</a:t>
            </a:r>
            <a:r>
              <a:rPr lang="en-US" sz="2000" dirty="0" smtClean="0"/>
              <a:t>Travel to Mollies Branch Hydro Site</a:t>
            </a:r>
          </a:p>
          <a:p>
            <a:pPr eaLnBrk="1" hangingPunct="1">
              <a:lnSpc>
                <a:spcPct val="90000"/>
              </a:lnSpc>
              <a:buNone/>
              <a:defRPr/>
            </a:pPr>
            <a:r>
              <a:rPr lang="en-US" sz="2000" dirty="0" smtClean="0"/>
              <a:t>3:00 </a:t>
            </a:r>
            <a:r>
              <a:rPr lang="en-US" sz="2000" dirty="0"/>
              <a:t>	Hydro Presentation in Classroom</a:t>
            </a:r>
          </a:p>
          <a:p>
            <a:pPr eaLnBrk="1" hangingPunct="1">
              <a:lnSpc>
                <a:spcPct val="90000"/>
              </a:lnSpc>
              <a:buFontTx/>
              <a:buNone/>
              <a:defRPr/>
            </a:pPr>
            <a:endParaRPr lang="en-US" sz="2000" dirty="0" smtClean="0"/>
          </a:p>
          <a:p>
            <a:pPr eaLnBrk="1" hangingPunct="1">
              <a:lnSpc>
                <a:spcPct val="90000"/>
              </a:lnSpc>
              <a:buFontTx/>
              <a:buNone/>
              <a:defRPr/>
            </a:pPr>
            <a:r>
              <a:rPr lang="en-US" sz="2000" u="sng" dirty="0" smtClean="0">
                <a:solidFill>
                  <a:schemeClr val="accent1">
                    <a:lumMod val="75000"/>
                  </a:schemeClr>
                </a:solidFill>
              </a:rPr>
              <a:t>Saturday, September </a:t>
            </a:r>
            <a:r>
              <a:rPr lang="en-US" sz="2000" u="sng" dirty="0" smtClean="0">
                <a:solidFill>
                  <a:schemeClr val="accent1">
                    <a:lumMod val="75000"/>
                  </a:schemeClr>
                </a:solidFill>
              </a:rPr>
              <a:t>29, 2015</a:t>
            </a:r>
            <a:endParaRPr lang="en-US" sz="2000" u="sng" dirty="0" smtClean="0">
              <a:solidFill>
                <a:schemeClr val="accent1">
                  <a:lumMod val="75000"/>
                </a:schemeClr>
              </a:solidFill>
            </a:endParaRPr>
          </a:p>
          <a:p>
            <a:pPr eaLnBrk="1" hangingPunct="1">
              <a:lnSpc>
                <a:spcPct val="90000"/>
              </a:lnSpc>
              <a:buNone/>
              <a:defRPr/>
            </a:pPr>
            <a:r>
              <a:rPr lang="en-US" sz="2000" dirty="0" smtClean="0"/>
              <a:t> 9:00 </a:t>
            </a:r>
            <a:r>
              <a:rPr lang="en-US" sz="2000" dirty="0"/>
              <a:t>	Hydro Presentation in Classroom </a:t>
            </a:r>
          </a:p>
          <a:p>
            <a:pPr eaLnBrk="1" hangingPunct="1">
              <a:lnSpc>
                <a:spcPct val="90000"/>
              </a:lnSpc>
              <a:buFontTx/>
              <a:buNone/>
              <a:defRPr/>
            </a:pPr>
            <a:r>
              <a:rPr lang="en-US" sz="2000" dirty="0" smtClean="0"/>
              <a:t>1:00        Conclude for the day</a:t>
            </a:r>
            <a:endParaRPr lang="en-US" sz="2000" dirty="0"/>
          </a:p>
        </p:txBody>
      </p:sp>
    </p:spTree>
    <p:extLst>
      <p:ext uri="{BB962C8B-B14F-4D97-AF65-F5344CB8AC3E}">
        <p14:creationId xmlns:p14="http://schemas.microsoft.com/office/powerpoint/2010/main" val="356690209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US" b="1" u="sng" dirty="0" smtClean="0"/>
              <a:t>Float method</a:t>
            </a:r>
          </a:p>
        </p:txBody>
      </p:sp>
      <p:sp>
        <p:nvSpPr>
          <p:cNvPr id="52227" name="Rectangle 3"/>
          <p:cNvSpPr>
            <a:spLocks noGrp="1" noChangeArrowheads="1"/>
          </p:cNvSpPr>
          <p:nvPr>
            <p:ph idx="1"/>
          </p:nvPr>
        </p:nvSpPr>
        <p:spPr>
          <a:xfrm>
            <a:off x="2667001" y="1752600"/>
            <a:ext cx="6704013" cy="522288"/>
          </a:xfrm>
        </p:spPr>
        <p:txBody>
          <a:bodyPr/>
          <a:lstStyle/>
          <a:p>
            <a:pPr algn="ctr" eaLnBrk="1" hangingPunct="1">
              <a:lnSpc>
                <a:spcPct val="90000"/>
              </a:lnSpc>
              <a:buFont typeface="Wingdings" pitchFamily="2" charset="2"/>
              <a:buNone/>
            </a:pPr>
            <a:r>
              <a:rPr lang="en-US" sz="2400"/>
              <a:t>Big, flat, uniform creek</a:t>
            </a:r>
          </a:p>
        </p:txBody>
      </p:sp>
      <p:pic>
        <p:nvPicPr>
          <p:cNvPr id="52228" name="Picture 4" descr="float_method"/>
          <p:cNvPicPr>
            <a:picLocks noChangeAspect="1" noChangeArrowheads="1"/>
          </p:cNvPicPr>
          <p:nvPr/>
        </p:nvPicPr>
        <p:blipFill>
          <a:blip r:embed="rId2" cstate="print"/>
          <a:srcRect/>
          <a:stretch>
            <a:fillRect/>
          </a:stretch>
        </p:blipFill>
        <p:spPr bwMode="auto">
          <a:xfrm>
            <a:off x="3124200" y="2209800"/>
            <a:ext cx="5791200" cy="4343400"/>
          </a:xfrm>
          <a:prstGeom prst="rect">
            <a:avLst/>
          </a:prstGeom>
          <a:noFill/>
          <a:ln w="9525">
            <a:noFill/>
            <a:miter lim="800000"/>
            <a:headEnd/>
            <a:tailEnd/>
          </a:ln>
        </p:spPr>
      </p:pic>
    </p:spTree>
    <p:extLst>
      <p:ext uri="{BB962C8B-B14F-4D97-AF65-F5344CB8AC3E}">
        <p14:creationId xmlns:p14="http://schemas.microsoft.com/office/powerpoint/2010/main" val="1626016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50876"/>
            <a:ext cx="9144000" cy="553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55551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b="1" u="sng" dirty="0" smtClean="0"/>
              <a:t>Float method</a:t>
            </a:r>
          </a:p>
        </p:txBody>
      </p:sp>
      <p:sp>
        <p:nvSpPr>
          <p:cNvPr id="54275" name="Rectangle 3"/>
          <p:cNvSpPr>
            <a:spLocks noGrp="1" noChangeArrowheads="1"/>
          </p:cNvSpPr>
          <p:nvPr>
            <p:ph idx="1"/>
          </p:nvPr>
        </p:nvSpPr>
        <p:spPr>
          <a:xfrm>
            <a:off x="1981200" y="1752600"/>
            <a:ext cx="7772400" cy="654050"/>
          </a:xfrm>
        </p:spPr>
        <p:txBody>
          <a:bodyPr/>
          <a:lstStyle/>
          <a:p>
            <a:pPr marL="685800" indent="-685800">
              <a:buFontTx/>
              <a:buAutoNum type="arabicPeriod"/>
            </a:pPr>
            <a:r>
              <a:rPr lang="en-US" smtClean="0"/>
              <a:t>Calculate the average depth</a:t>
            </a:r>
          </a:p>
        </p:txBody>
      </p:sp>
      <p:sp>
        <p:nvSpPr>
          <p:cNvPr id="54277" name="Rectangle 5"/>
          <p:cNvSpPr>
            <a:spLocks noChangeArrowheads="1"/>
          </p:cNvSpPr>
          <p:nvPr/>
        </p:nvSpPr>
        <p:spPr bwMode="auto">
          <a:xfrm>
            <a:off x="2057400" y="5257800"/>
            <a:ext cx="7772400" cy="762000"/>
          </a:xfrm>
          <a:prstGeom prst="rect">
            <a:avLst/>
          </a:prstGeom>
          <a:noFill/>
          <a:ln w="9525">
            <a:noFill/>
            <a:miter lim="800000"/>
            <a:headEnd/>
            <a:tailEnd/>
          </a:ln>
        </p:spPr>
        <p:txBody>
          <a:bodyPr/>
          <a:lstStyle/>
          <a:p>
            <a:pPr marL="685800" indent="-685800">
              <a:spcBef>
                <a:spcPct val="20000"/>
              </a:spcBef>
              <a:buClr>
                <a:schemeClr val="bg2"/>
              </a:buClr>
              <a:buSzPct val="75000"/>
            </a:pPr>
            <a:r>
              <a:rPr lang="en-US" sz="2400" dirty="0"/>
              <a:t>Lay a straight edge across the stream, measure the depth every foot, average the depths</a:t>
            </a: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2494973"/>
            <a:ext cx="4343400" cy="2519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96741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US" b="1" u="sng" dirty="0" smtClean="0"/>
              <a:t>Float method</a:t>
            </a:r>
          </a:p>
        </p:txBody>
      </p:sp>
      <p:sp>
        <p:nvSpPr>
          <p:cNvPr id="55299" name="Rectangle 3"/>
          <p:cNvSpPr>
            <a:spLocks noGrp="1" noChangeArrowheads="1"/>
          </p:cNvSpPr>
          <p:nvPr>
            <p:ph idx="1"/>
          </p:nvPr>
        </p:nvSpPr>
        <p:spPr>
          <a:xfrm>
            <a:off x="1981200" y="1752600"/>
            <a:ext cx="7772400" cy="654050"/>
          </a:xfrm>
        </p:spPr>
        <p:txBody>
          <a:bodyPr/>
          <a:lstStyle/>
          <a:p>
            <a:pPr marL="0" indent="0" algn="ctr">
              <a:buClr>
                <a:srgbClr val="CCFF66"/>
              </a:buClr>
              <a:buNone/>
            </a:pPr>
            <a:r>
              <a:rPr lang="en-US" dirty="0" smtClean="0"/>
              <a:t>2. Calculate the cross sectional area</a:t>
            </a:r>
          </a:p>
        </p:txBody>
      </p:sp>
      <p:sp>
        <p:nvSpPr>
          <p:cNvPr id="55301" name="Rectangle 5"/>
          <p:cNvSpPr>
            <a:spLocks noChangeArrowheads="1"/>
          </p:cNvSpPr>
          <p:nvPr/>
        </p:nvSpPr>
        <p:spPr bwMode="auto">
          <a:xfrm>
            <a:off x="1905000" y="5257800"/>
            <a:ext cx="8229600" cy="762000"/>
          </a:xfrm>
          <a:prstGeom prst="rect">
            <a:avLst/>
          </a:prstGeom>
          <a:noFill/>
          <a:ln w="9525">
            <a:noFill/>
            <a:miter lim="800000"/>
            <a:headEnd/>
            <a:tailEnd/>
          </a:ln>
        </p:spPr>
        <p:txBody>
          <a:bodyPr/>
          <a:lstStyle/>
          <a:p>
            <a:pPr marL="685800" indent="-685800" algn="ctr">
              <a:spcBef>
                <a:spcPct val="20000"/>
              </a:spcBef>
              <a:buClr>
                <a:schemeClr val="bg2"/>
              </a:buClr>
              <a:buSzPct val="75000"/>
            </a:pPr>
            <a:r>
              <a:rPr lang="en-US" sz="2400" dirty="0"/>
              <a:t>Area (ft</a:t>
            </a:r>
            <a:r>
              <a:rPr lang="en-US" sz="2400" baseline="30000" dirty="0"/>
              <a:t>2</a:t>
            </a:r>
            <a:r>
              <a:rPr lang="en-US" sz="2400" dirty="0"/>
              <a:t>) = Average depth (</a:t>
            </a:r>
            <a:r>
              <a:rPr lang="en-US" sz="2400" dirty="0" err="1"/>
              <a:t>ft</a:t>
            </a:r>
            <a:r>
              <a:rPr lang="en-US" sz="2400" dirty="0"/>
              <a:t>) x Width (</a:t>
            </a:r>
            <a:r>
              <a:rPr lang="en-US" sz="2400" dirty="0" err="1"/>
              <a:t>ft</a:t>
            </a:r>
            <a:r>
              <a:rPr lang="en-US" sz="2400" dirty="0"/>
              <a:t>)</a:t>
            </a:r>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167" t="31900" r="41961" b="3241"/>
          <a:stretch/>
        </p:blipFill>
        <p:spPr bwMode="auto">
          <a:xfrm>
            <a:off x="4343400" y="2514600"/>
            <a:ext cx="3505200" cy="2554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36032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n-US" b="1" u="sng" dirty="0" smtClean="0"/>
              <a:t>Float method</a:t>
            </a:r>
          </a:p>
        </p:txBody>
      </p:sp>
      <p:sp>
        <p:nvSpPr>
          <p:cNvPr id="56323" name="Rectangle 3"/>
          <p:cNvSpPr>
            <a:spLocks noGrp="1" noChangeArrowheads="1"/>
          </p:cNvSpPr>
          <p:nvPr>
            <p:ph type="body" sz="half" idx="1"/>
          </p:nvPr>
        </p:nvSpPr>
        <p:spPr>
          <a:xfrm>
            <a:off x="1981200" y="1828800"/>
            <a:ext cx="4038600" cy="3886200"/>
          </a:xfrm>
        </p:spPr>
        <p:txBody>
          <a:bodyPr/>
          <a:lstStyle/>
          <a:p>
            <a:pPr marL="0" indent="0">
              <a:buClr>
                <a:srgbClr val="CCFF66"/>
              </a:buClr>
              <a:buNone/>
            </a:pPr>
            <a:r>
              <a:rPr lang="en-US" dirty="0" smtClean="0"/>
              <a:t>3. Calculate </a:t>
            </a:r>
            <a:r>
              <a:rPr lang="en-US" dirty="0"/>
              <a:t>velocity</a:t>
            </a:r>
          </a:p>
        </p:txBody>
      </p:sp>
      <p:pic>
        <p:nvPicPr>
          <p:cNvPr id="56326" name="Picture 6" descr="42717150_b70934aa61_m"/>
          <p:cNvPicPr>
            <a:picLocks noGrp="1" noChangeAspect="1" noChangeArrowheads="1"/>
          </p:cNvPicPr>
          <p:nvPr>
            <p:ph sz="half" idx="2"/>
          </p:nvPr>
        </p:nvPicPr>
        <p:blipFill>
          <a:blip r:embed="rId2" cstate="print"/>
          <a:srcRect/>
          <a:stretch>
            <a:fillRect/>
          </a:stretch>
        </p:blipFill>
        <p:spPr>
          <a:xfrm>
            <a:off x="8307389" y="2898776"/>
            <a:ext cx="1462087" cy="1882775"/>
          </a:xfrm>
          <a:noFill/>
        </p:spPr>
      </p:pic>
      <p:pic>
        <p:nvPicPr>
          <p:cNvPr id="56324" name="Picture 4" descr="Image sanders-1998_fig3-17"/>
          <p:cNvPicPr>
            <a:picLocks noChangeAspect="1" noChangeArrowheads="1"/>
          </p:cNvPicPr>
          <p:nvPr/>
        </p:nvPicPr>
        <p:blipFill>
          <a:blip r:embed="rId3" cstate="print"/>
          <a:srcRect/>
          <a:stretch>
            <a:fillRect/>
          </a:stretch>
        </p:blipFill>
        <p:spPr bwMode="auto">
          <a:xfrm>
            <a:off x="2133600" y="2362200"/>
            <a:ext cx="5695950" cy="2947988"/>
          </a:xfrm>
          <a:prstGeom prst="rect">
            <a:avLst/>
          </a:prstGeom>
          <a:noFill/>
          <a:ln w="9525">
            <a:noFill/>
            <a:miter lim="800000"/>
            <a:headEnd/>
            <a:tailEnd/>
          </a:ln>
        </p:spPr>
      </p:pic>
      <p:sp>
        <p:nvSpPr>
          <p:cNvPr id="56325" name="Rectangle 5"/>
          <p:cNvSpPr>
            <a:spLocks noChangeArrowheads="1"/>
          </p:cNvSpPr>
          <p:nvPr/>
        </p:nvSpPr>
        <p:spPr bwMode="auto">
          <a:xfrm>
            <a:off x="2057400" y="5410200"/>
            <a:ext cx="8229600" cy="762000"/>
          </a:xfrm>
          <a:prstGeom prst="rect">
            <a:avLst/>
          </a:prstGeom>
          <a:noFill/>
          <a:ln w="9525">
            <a:noFill/>
            <a:miter lim="800000"/>
            <a:headEnd/>
            <a:tailEnd/>
          </a:ln>
        </p:spPr>
        <p:txBody>
          <a:bodyPr/>
          <a:lstStyle/>
          <a:p>
            <a:pPr marL="685800" indent="-685800">
              <a:spcBef>
                <a:spcPct val="20000"/>
              </a:spcBef>
              <a:buClr>
                <a:schemeClr val="bg2"/>
              </a:buClr>
              <a:buSzPct val="75000"/>
            </a:pPr>
            <a:r>
              <a:rPr lang="en-US" sz="2000" dirty="0"/>
              <a:t>Measure where you measured the area, an orange makes a good float, start well upstream, a 10’ span is good, average multiple measurements.</a:t>
            </a:r>
          </a:p>
        </p:txBody>
      </p:sp>
    </p:spTree>
    <p:extLst>
      <p:ext uri="{BB962C8B-B14F-4D97-AF65-F5344CB8AC3E}">
        <p14:creationId xmlns:p14="http://schemas.microsoft.com/office/powerpoint/2010/main" val="1817574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b="1" u="sng" dirty="0" smtClean="0"/>
              <a:t>Float method</a:t>
            </a:r>
          </a:p>
        </p:txBody>
      </p:sp>
      <p:sp>
        <p:nvSpPr>
          <p:cNvPr id="233475" name="Rectangle 3"/>
          <p:cNvSpPr>
            <a:spLocks noGrp="1" noChangeArrowheads="1"/>
          </p:cNvSpPr>
          <p:nvPr>
            <p:ph type="body" sz="half" idx="1"/>
          </p:nvPr>
        </p:nvSpPr>
        <p:spPr>
          <a:xfrm>
            <a:off x="1981200" y="1981200"/>
            <a:ext cx="4495800" cy="3886200"/>
          </a:xfrm>
        </p:spPr>
        <p:txBody>
          <a:bodyPr/>
          <a:lstStyle/>
          <a:p>
            <a:pPr marL="0" indent="0" algn="ctr" eaLnBrk="1" hangingPunct="1">
              <a:lnSpc>
                <a:spcPct val="80000"/>
              </a:lnSpc>
              <a:buClr>
                <a:srgbClr val="CCFF66"/>
              </a:buClr>
              <a:buNone/>
              <a:defRPr/>
            </a:pPr>
            <a:r>
              <a:rPr lang="en-US" dirty="0" smtClean="0"/>
              <a:t>5.  </a:t>
            </a:r>
            <a:r>
              <a:rPr lang="en-US" dirty="0"/>
              <a:t>Correct for Friction</a:t>
            </a:r>
          </a:p>
          <a:p>
            <a:pPr algn="ctr" eaLnBrk="1" hangingPunct="1">
              <a:lnSpc>
                <a:spcPct val="80000"/>
              </a:lnSpc>
              <a:buClr>
                <a:srgbClr val="CCFF66"/>
              </a:buClr>
              <a:buFontTx/>
              <a:buAutoNum type="arabicPeriod" startAt="4"/>
              <a:defRPr/>
            </a:pPr>
            <a:endParaRPr lang="en-US" dirty="0"/>
          </a:p>
          <a:p>
            <a:pPr algn="ctr" eaLnBrk="1" hangingPunct="1">
              <a:lnSpc>
                <a:spcPct val="80000"/>
              </a:lnSpc>
              <a:buClr>
                <a:srgbClr val="CCFF66"/>
              </a:buClr>
              <a:buFontTx/>
              <a:buAutoNum type="arabicPeriod" startAt="4"/>
              <a:defRPr/>
            </a:pPr>
            <a:endParaRPr lang="en-US" dirty="0"/>
          </a:p>
          <a:p>
            <a:pPr algn="ctr" eaLnBrk="1" hangingPunct="1">
              <a:lnSpc>
                <a:spcPct val="80000"/>
              </a:lnSpc>
              <a:buFont typeface="Wingdings" pitchFamily="2" charset="2"/>
              <a:buNone/>
              <a:defRPr/>
            </a:pPr>
            <a:endParaRPr lang="en-US" dirty="0"/>
          </a:p>
          <a:p>
            <a:pPr algn="ctr" eaLnBrk="1" hangingPunct="1">
              <a:lnSpc>
                <a:spcPct val="80000"/>
              </a:lnSpc>
              <a:buFont typeface="Wingdings" pitchFamily="2" charset="2"/>
              <a:buNone/>
              <a:defRPr/>
            </a:pPr>
            <a:r>
              <a:rPr lang="en-US" sz="1800" dirty="0"/>
              <a:t>Flow (ft</a:t>
            </a:r>
            <a:r>
              <a:rPr lang="en-US" sz="1800" baseline="30000" dirty="0"/>
              <a:t>3</a:t>
            </a:r>
            <a:r>
              <a:rPr lang="en-US" sz="1800" dirty="0"/>
              <a:t>/s) = Velocity (ft/s) x Cross Sectional Area (ft</a:t>
            </a:r>
            <a:r>
              <a:rPr lang="en-US" sz="1800" baseline="30000" dirty="0"/>
              <a:t>2</a:t>
            </a:r>
            <a:r>
              <a:rPr lang="en-US" sz="1800" dirty="0"/>
              <a:t>) x .83</a:t>
            </a:r>
          </a:p>
          <a:p>
            <a:pPr algn="ctr" eaLnBrk="1" hangingPunct="1">
              <a:lnSpc>
                <a:spcPct val="80000"/>
              </a:lnSpc>
              <a:buFont typeface="Wingdings" pitchFamily="2" charset="2"/>
              <a:buNone/>
              <a:defRPr/>
            </a:pPr>
            <a:endParaRPr lang="en-US" sz="1800" dirty="0"/>
          </a:p>
          <a:p>
            <a:pPr eaLnBrk="1" hangingPunct="1">
              <a:lnSpc>
                <a:spcPct val="80000"/>
              </a:lnSpc>
              <a:buFont typeface="Wingdings" pitchFamily="2" charset="2"/>
              <a:buNone/>
              <a:defRPr/>
            </a:pPr>
            <a:r>
              <a:rPr lang="en-US" sz="2000" dirty="0"/>
              <a:t>Multiply x </a:t>
            </a:r>
            <a:r>
              <a:rPr lang="en-US" b="1" dirty="0">
                <a:solidFill>
                  <a:schemeClr val="bg2">
                    <a:lumMod val="50000"/>
                  </a:schemeClr>
                </a:solidFill>
                <a:effectLst>
                  <a:outerShdw blurRad="38100" dist="38100" dir="2700000" algn="tl">
                    <a:srgbClr val="C0C0C0"/>
                  </a:outerShdw>
                </a:effectLst>
              </a:rPr>
              <a:t>0.83</a:t>
            </a:r>
            <a:r>
              <a:rPr lang="en-US" sz="2000" dirty="0"/>
              <a:t> to correct for friction on the bottom of the stream</a:t>
            </a:r>
          </a:p>
        </p:txBody>
      </p:sp>
      <p:pic>
        <p:nvPicPr>
          <p:cNvPr id="57348" name="Picture 4" descr="Image sanders-1998_fig3-16"/>
          <p:cNvPicPr>
            <a:picLocks noGrp="1" noChangeAspect="1" noChangeArrowheads="1"/>
          </p:cNvPicPr>
          <p:nvPr>
            <p:ph sz="half" idx="2"/>
          </p:nvPr>
        </p:nvPicPr>
        <p:blipFill>
          <a:blip r:embed="rId2" cstate="print"/>
          <a:stretch>
            <a:fillRect/>
          </a:stretch>
        </p:blipFill>
        <p:spPr>
          <a:xfrm>
            <a:off x="6538784" y="1981200"/>
            <a:ext cx="3305433" cy="3886200"/>
          </a:xfrm>
          <a:noFill/>
        </p:spPr>
      </p:pic>
    </p:spTree>
    <p:extLst>
      <p:ext uri="{BB962C8B-B14F-4D97-AF65-F5344CB8AC3E}">
        <p14:creationId xmlns:p14="http://schemas.microsoft.com/office/powerpoint/2010/main" val="32603551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b="1" u="sng" dirty="0" smtClean="0"/>
              <a:t>Float Method</a:t>
            </a:r>
          </a:p>
        </p:txBody>
      </p:sp>
      <p:sp>
        <p:nvSpPr>
          <p:cNvPr id="58371" name="Rectangle 3"/>
          <p:cNvSpPr>
            <a:spLocks noGrp="1" noChangeArrowheads="1"/>
          </p:cNvSpPr>
          <p:nvPr>
            <p:ph type="body" sz="half" idx="1"/>
          </p:nvPr>
        </p:nvSpPr>
        <p:spPr>
          <a:xfrm>
            <a:off x="1828800" y="1828800"/>
            <a:ext cx="4572000" cy="2133600"/>
          </a:xfrm>
        </p:spPr>
        <p:txBody>
          <a:bodyPr/>
          <a:lstStyle/>
          <a:p>
            <a:pPr eaLnBrk="1" hangingPunct="1">
              <a:lnSpc>
                <a:spcPct val="90000"/>
              </a:lnSpc>
              <a:buFont typeface="Wingdings" pitchFamily="2" charset="2"/>
              <a:buNone/>
            </a:pPr>
            <a:r>
              <a:rPr lang="en-US" sz="2000"/>
              <a:t>So, if these guys measure this 3’ wide stream and get an average depth of 8” and it takes an orange an average 5 seconds to go 10 feet, what is the flow in GPM?</a:t>
            </a:r>
          </a:p>
          <a:p>
            <a:pPr eaLnBrk="1" hangingPunct="1">
              <a:lnSpc>
                <a:spcPct val="90000"/>
              </a:lnSpc>
              <a:buFont typeface="Wingdings" pitchFamily="2" charset="2"/>
              <a:buNone/>
            </a:pPr>
            <a:endParaRPr lang="en-US" sz="2000"/>
          </a:p>
        </p:txBody>
      </p:sp>
      <p:sp>
        <p:nvSpPr>
          <p:cNvPr id="58372" name="Text Box 4"/>
          <p:cNvSpPr txBox="1">
            <a:spLocks noChangeArrowheads="1"/>
          </p:cNvSpPr>
          <p:nvPr/>
        </p:nvSpPr>
        <p:spPr bwMode="auto">
          <a:xfrm>
            <a:off x="2133600" y="4343400"/>
            <a:ext cx="5105400" cy="1803400"/>
          </a:xfrm>
          <a:prstGeom prst="rect">
            <a:avLst/>
          </a:prstGeom>
          <a:noFill/>
          <a:ln w="9525">
            <a:noFill/>
            <a:miter lim="800000"/>
            <a:headEnd/>
            <a:tailEnd/>
          </a:ln>
        </p:spPr>
        <p:txBody>
          <a:bodyPr>
            <a:spAutoFit/>
          </a:bodyPr>
          <a:lstStyle/>
          <a:p>
            <a:pPr algn="l" eaLnBrk="1" hangingPunct="1">
              <a:spcBef>
                <a:spcPct val="50000"/>
              </a:spcBef>
              <a:buFontTx/>
              <a:buChar char="•"/>
            </a:pPr>
            <a:r>
              <a:rPr lang="en-US" sz="1600" b="1" dirty="0">
                <a:solidFill>
                  <a:schemeClr val="bg2">
                    <a:lumMod val="25000"/>
                  </a:schemeClr>
                </a:solidFill>
              </a:rPr>
              <a:t>Area = 3’ x 8” x (1’/12”) = 2 ft</a:t>
            </a:r>
            <a:r>
              <a:rPr lang="en-US" sz="1600" b="1" baseline="30000" dirty="0">
                <a:solidFill>
                  <a:schemeClr val="bg2">
                    <a:lumMod val="25000"/>
                  </a:schemeClr>
                </a:solidFill>
              </a:rPr>
              <a:t>2</a:t>
            </a:r>
          </a:p>
          <a:p>
            <a:pPr algn="l" eaLnBrk="1" hangingPunct="1">
              <a:spcBef>
                <a:spcPct val="50000"/>
              </a:spcBef>
              <a:buFontTx/>
              <a:buChar char="•"/>
            </a:pPr>
            <a:r>
              <a:rPr lang="en-US" sz="1600" b="1" dirty="0">
                <a:solidFill>
                  <a:schemeClr val="bg2">
                    <a:lumMod val="25000"/>
                  </a:schemeClr>
                </a:solidFill>
              </a:rPr>
              <a:t>Velocity = 10 ft/5 s = 2 ft/s</a:t>
            </a:r>
          </a:p>
          <a:p>
            <a:pPr algn="l" eaLnBrk="1" hangingPunct="1">
              <a:spcBef>
                <a:spcPct val="50000"/>
              </a:spcBef>
              <a:buFontTx/>
              <a:buChar char="•"/>
            </a:pPr>
            <a:r>
              <a:rPr lang="en-US" sz="1600" b="1" dirty="0">
                <a:solidFill>
                  <a:schemeClr val="bg2">
                    <a:lumMod val="25000"/>
                  </a:schemeClr>
                </a:solidFill>
              </a:rPr>
              <a:t>Flow = 2 ft</a:t>
            </a:r>
            <a:r>
              <a:rPr lang="en-US" sz="1600" b="1" baseline="30000" dirty="0">
                <a:solidFill>
                  <a:schemeClr val="bg2">
                    <a:lumMod val="25000"/>
                  </a:schemeClr>
                </a:solidFill>
              </a:rPr>
              <a:t>2</a:t>
            </a:r>
            <a:r>
              <a:rPr lang="en-US" sz="1600" b="1" dirty="0">
                <a:solidFill>
                  <a:schemeClr val="bg2">
                    <a:lumMod val="25000"/>
                  </a:schemeClr>
                </a:solidFill>
              </a:rPr>
              <a:t> x 2 ft/ s = 4 ft</a:t>
            </a:r>
            <a:r>
              <a:rPr lang="en-US" sz="1600" b="1" baseline="30000" dirty="0">
                <a:solidFill>
                  <a:schemeClr val="bg2">
                    <a:lumMod val="25000"/>
                  </a:schemeClr>
                </a:solidFill>
              </a:rPr>
              <a:t>3</a:t>
            </a:r>
            <a:r>
              <a:rPr lang="en-US" sz="1600" b="1" dirty="0">
                <a:solidFill>
                  <a:schemeClr val="bg2">
                    <a:lumMod val="25000"/>
                  </a:schemeClr>
                </a:solidFill>
              </a:rPr>
              <a:t>/s</a:t>
            </a:r>
          </a:p>
          <a:p>
            <a:pPr algn="l" eaLnBrk="1" hangingPunct="1">
              <a:spcBef>
                <a:spcPct val="50000"/>
              </a:spcBef>
              <a:buFontTx/>
              <a:buChar char="•"/>
            </a:pPr>
            <a:r>
              <a:rPr lang="en-US" sz="1600" b="1" dirty="0">
                <a:solidFill>
                  <a:schemeClr val="bg2">
                    <a:lumMod val="25000"/>
                  </a:schemeClr>
                </a:solidFill>
              </a:rPr>
              <a:t>4 ft</a:t>
            </a:r>
            <a:r>
              <a:rPr lang="en-US" sz="1600" b="1" baseline="30000" dirty="0">
                <a:solidFill>
                  <a:schemeClr val="bg2">
                    <a:lumMod val="25000"/>
                  </a:schemeClr>
                </a:solidFill>
              </a:rPr>
              <a:t>3</a:t>
            </a:r>
            <a:r>
              <a:rPr lang="en-US" sz="1600" b="1" dirty="0">
                <a:solidFill>
                  <a:schemeClr val="bg2">
                    <a:lumMod val="25000"/>
                  </a:schemeClr>
                </a:solidFill>
              </a:rPr>
              <a:t>/s x 7.48 gal/1 ft</a:t>
            </a:r>
            <a:r>
              <a:rPr lang="en-US" sz="1600" b="1" baseline="30000" dirty="0">
                <a:solidFill>
                  <a:schemeClr val="bg2">
                    <a:lumMod val="25000"/>
                  </a:schemeClr>
                </a:solidFill>
              </a:rPr>
              <a:t>3</a:t>
            </a:r>
            <a:r>
              <a:rPr lang="en-US" sz="1600" b="1" dirty="0">
                <a:solidFill>
                  <a:schemeClr val="bg2">
                    <a:lumMod val="25000"/>
                  </a:schemeClr>
                </a:solidFill>
              </a:rPr>
              <a:t> x 60s/1 min = 1795 </a:t>
            </a:r>
            <a:r>
              <a:rPr lang="en-US" sz="1600" b="1" dirty="0" err="1">
                <a:solidFill>
                  <a:schemeClr val="bg2">
                    <a:lumMod val="25000"/>
                  </a:schemeClr>
                </a:solidFill>
              </a:rPr>
              <a:t>gpm</a:t>
            </a:r>
            <a:endParaRPr lang="en-US" sz="1600" b="1" dirty="0">
              <a:solidFill>
                <a:schemeClr val="bg2">
                  <a:lumMod val="25000"/>
                </a:schemeClr>
              </a:solidFill>
            </a:endParaRPr>
          </a:p>
          <a:p>
            <a:pPr algn="l" eaLnBrk="1" hangingPunct="1">
              <a:spcBef>
                <a:spcPct val="50000"/>
              </a:spcBef>
              <a:buFontTx/>
              <a:buChar char="•"/>
            </a:pPr>
            <a:r>
              <a:rPr lang="en-US" sz="1600" b="1" dirty="0">
                <a:solidFill>
                  <a:schemeClr val="bg2">
                    <a:lumMod val="25000"/>
                  </a:schemeClr>
                </a:solidFill>
              </a:rPr>
              <a:t>Correct for friction, 1795 </a:t>
            </a:r>
            <a:r>
              <a:rPr lang="en-US" sz="1600" b="1" dirty="0" err="1">
                <a:solidFill>
                  <a:schemeClr val="bg2">
                    <a:lumMod val="25000"/>
                  </a:schemeClr>
                </a:solidFill>
              </a:rPr>
              <a:t>gpm</a:t>
            </a:r>
            <a:r>
              <a:rPr lang="en-US" sz="1600" b="1" dirty="0">
                <a:solidFill>
                  <a:schemeClr val="bg2">
                    <a:lumMod val="25000"/>
                  </a:schemeClr>
                </a:solidFill>
              </a:rPr>
              <a:t> x .83 = </a:t>
            </a:r>
            <a:r>
              <a:rPr lang="en-US" sz="1600" b="1" i="1" dirty="0">
                <a:solidFill>
                  <a:schemeClr val="bg2">
                    <a:lumMod val="25000"/>
                  </a:schemeClr>
                </a:solidFill>
              </a:rPr>
              <a:t>1490 </a:t>
            </a:r>
            <a:r>
              <a:rPr lang="en-US" sz="1600" b="1" i="1" dirty="0" err="1">
                <a:solidFill>
                  <a:schemeClr val="bg2">
                    <a:lumMod val="25000"/>
                  </a:schemeClr>
                </a:solidFill>
              </a:rPr>
              <a:t>gpm</a:t>
            </a:r>
            <a:endParaRPr lang="en-US" sz="1600" b="1" i="1" dirty="0">
              <a:solidFill>
                <a:schemeClr val="bg2">
                  <a:lumMod val="25000"/>
                </a:schemeClr>
              </a:solidFill>
            </a:endParaRPr>
          </a:p>
        </p:txBody>
      </p:sp>
      <p:pic>
        <p:nvPicPr>
          <p:cNvPr id="58373" name="Picture 8" descr="Image streamGauging_spring99"/>
          <p:cNvPicPr>
            <a:picLocks noChangeAspect="1" noChangeArrowheads="1"/>
          </p:cNvPicPr>
          <p:nvPr/>
        </p:nvPicPr>
        <p:blipFill>
          <a:blip r:embed="rId2" cstate="print"/>
          <a:srcRect/>
          <a:stretch>
            <a:fillRect/>
          </a:stretch>
        </p:blipFill>
        <p:spPr bwMode="auto">
          <a:xfrm>
            <a:off x="6553200" y="2590800"/>
            <a:ext cx="3657600" cy="2743200"/>
          </a:xfrm>
          <a:prstGeom prst="rect">
            <a:avLst/>
          </a:prstGeom>
          <a:noFill/>
          <a:ln w="9525">
            <a:noFill/>
            <a:miter lim="800000"/>
            <a:headEnd/>
            <a:tailEnd/>
          </a:ln>
        </p:spPr>
      </p:pic>
    </p:spTree>
    <p:extLst>
      <p:ext uri="{BB962C8B-B14F-4D97-AF65-F5344CB8AC3E}">
        <p14:creationId xmlns:p14="http://schemas.microsoft.com/office/powerpoint/2010/main" val="33837849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n-US" b="1" u="sng" dirty="0" smtClean="0"/>
              <a:t>Weir Method</a:t>
            </a:r>
          </a:p>
        </p:txBody>
      </p:sp>
      <p:sp>
        <p:nvSpPr>
          <p:cNvPr id="59395" name="Rectangle 3"/>
          <p:cNvSpPr>
            <a:spLocks noGrp="1" noChangeArrowheads="1"/>
          </p:cNvSpPr>
          <p:nvPr>
            <p:ph idx="1"/>
          </p:nvPr>
        </p:nvSpPr>
        <p:spPr>
          <a:xfrm>
            <a:off x="1981200" y="1981200"/>
            <a:ext cx="3582988" cy="3886200"/>
          </a:xfrm>
        </p:spPr>
        <p:txBody>
          <a:bodyPr>
            <a:normAutofit/>
          </a:bodyPr>
          <a:lstStyle/>
          <a:p>
            <a:pPr eaLnBrk="1" hangingPunct="1"/>
            <a:r>
              <a:rPr lang="en-US" sz="2400" dirty="0"/>
              <a:t>For larger flows or more accurate measurements over time</a:t>
            </a:r>
          </a:p>
          <a:p>
            <a:pPr eaLnBrk="1" hangingPunct="1"/>
            <a:r>
              <a:rPr lang="en-US" sz="2400" dirty="0"/>
              <a:t>Small</a:t>
            </a:r>
          </a:p>
          <a:p>
            <a:pPr lvl="1" eaLnBrk="1" hangingPunct="1"/>
            <a:r>
              <a:rPr lang="en-US" sz="2000" dirty="0"/>
              <a:t>V-notch</a:t>
            </a:r>
          </a:p>
          <a:p>
            <a:pPr eaLnBrk="1" hangingPunct="1"/>
            <a:r>
              <a:rPr lang="en-US" sz="2400" dirty="0"/>
              <a:t>Larger</a:t>
            </a:r>
          </a:p>
          <a:p>
            <a:pPr lvl="1" eaLnBrk="1" hangingPunct="1"/>
            <a:r>
              <a:rPr lang="en-US" sz="2000" dirty="0"/>
              <a:t>Rectangular</a:t>
            </a:r>
          </a:p>
          <a:p>
            <a:pPr eaLnBrk="1" hangingPunct="1"/>
            <a:r>
              <a:rPr lang="en-US" sz="2400" dirty="0"/>
              <a:t>All you needs is depth and the table</a:t>
            </a:r>
          </a:p>
        </p:txBody>
      </p:sp>
      <p:pic>
        <p:nvPicPr>
          <p:cNvPr id="59396" name="Picture 4" descr="weir"/>
          <p:cNvPicPr>
            <a:picLocks noChangeAspect="1" noChangeArrowheads="1"/>
          </p:cNvPicPr>
          <p:nvPr/>
        </p:nvPicPr>
        <p:blipFill>
          <a:blip r:embed="rId2" cstate="print"/>
          <a:srcRect/>
          <a:stretch>
            <a:fillRect/>
          </a:stretch>
        </p:blipFill>
        <p:spPr bwMode="auto">
          <a:xfrm>
            <a:off x="5715000" y="2362201"/>
            <a:ext cx="4495800" cy="3287713"/>
          </a:xfrm>
          <a:prstGeom prst="rect">
            <a:avLst/>
          </a:prstGeom>
          <a:noFill/>
          <a:ln w="9525">
            <a:noFill/>
            <a:miter lim="800000"/>
            <a:headEnd/>
            <a:tailEnd/>
          </a:ln>
        </p:spPr>
      </p:pic>
    </p:spTree>
    <p:extLst>
      <p:ext uri="{BB962C8B-B14F-4D97-AF65-F5344CB8AC3E}">
        <p14:creationId xmlns:p14="http://schemas.microsoft.com/office/powerpoint/2010/main" val="6328220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Needed info: </a:t>
            </a:r>
            <a:r>
              <a:rPr lang="en-US" dirty="0" smtClean="0"/>
              <a:t>Weir Width</a:t>
            </a:r>
            <a:endParaRPr 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18354" y="2410660"/>
            <a:ext cx="4755292" cy="3438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77114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Needed info: </a:t>
            </a:r>
            <a:r>
              <a:rPr lang="en-US" dirty="0" smtClean="0"/>
              <a:t>Water depth</a:t>
            </a:r>
            <a:endParaRPr lang="en-US"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16106" y="2286001"/>
            <a:ext cx="6307769" cy="3657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9952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Introductions</a:t>
            </a:r>
            <a:endParaRPr lang="en-US" dirty="0"/>
          </a:p>
        </p:txBody>
      </p:sp>
      <p:sp>
        <p:nvSpPr>
          <p:cNvPr id="6147" name="Text Placeholder 4"/>
          <p:cNvSpPr>
            <a:spLocks noGrp="1"/>
          </p:cNvSpPr>
          <p:nvPr>
            <p:ph type="body" idx="1"/>
          </p:nvPr>
        </p:nvSpPr>
        <p:spPr/>
        <p:txBody>
          <a:bodyPr/>
          <a:lstStyle/>
          <a:p>
            <a:r>
              <a:rPr lang="en-US" altLang="en-US" smtClean="0"/>
              <a:t>Who are you? What are you interested in?</a:t>
            </a:r>
          </a:p>
        </p:txBody>
      </p:sp>
    </p:spTree>
    <p:extLst>
      <p:ext uri="{BB962C8B-B14F-4D97-AF65-F5344CB8AC3E}">
        <p14:creationId xmlns:p14="http://schemas.microsoft.com/office/powerpoint/2010/main" val="39246405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u="sng" dirty="0" smtClean="0"/>
              <a:t>Reference Chart: </a:t>
            </a:r>
            <a:r>
              <a:rPr lang="en-US" dirty="0" smtClean="0"/>
              <a:t>use chart to determine flow</a:t>
            </a:r>
            <a:endParaRPr lang="en-US" dirty="0"/>
          </a:p>
        </p:txBody>
      </p:sp>
      <p:pic>
        <p:nvPicPr>
          <p:cNvPr id="512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480409" y="1371601"/>
            <a:ext cx="3721327" cy="499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905000" y="1981201"/>
            <a:ext cx="4953000" cy="4062651"/>
          </a:xfrm>
          <a:prstGeom prst="rect">
            <a:avLst/>
          </a:prstGeom>
          <a:noFill/>
        </p:spPr>
        <p:txBody>
          <a:bodyPr wrap="square" rtlCol="0">
            <a:spAutoFit/>
          </a:bodyPr>
          <a:lstStyle/>
          <a:p>
            <a:r>
              <a:rPr lang="en-US" dirty="0"/>
              <a:t>Assume the following:</a:t>
            </a:r>
          </a:p>
          <a:p>
            <a:endParaRPr lang="en-US" dirty="0"/>
          </a:p>
          <a:p>
            <a:pPr marL="285750" indent="-285750">
              <a:buFont typeface="Arial" pitchFamily="34" charset="0"/>
              <a:buChar char="•"/>
            </a:pPr>
            <a:r>
              <a:rPr lang="en-US" dirty="0"/>
              <a:t>Your weir opening is 15 inches wide</a:t>
            </a:r>
          </a:p>
          <a:p>
            <a:pPr marL="285750" indent="-285750">
              <a:buFont typeface="Arial" pitchFamily="34" charset="0"/>
              <a:buChar char="•"/>
            </a:pPr>
            <a:r>
              <a:rPr lang="en-US" dirty="0"/>
              <a:t>The water depth is 7.25 inches deep</a:t>
            </a:r>
          </a:p>
          <a:p>
            <a:pPr marL="285750" indent="-285750">
              <a:buFont typeface="Arial" pitchFamily="34" charset="0"/>
              <a:buChar char="•"/>
            </a:pPr>
            <a:endParaRPr lang="en-US" dirty="0"/>
          </a:p>
          <a:p>
            <a:pPr marL="285750" indent="-285750">
              <a:buFont typeface="Arial" pitchFamily="34" charset="0"/>
              <a:buChar char="•"/>
            </a:pPr>
            <a:r>
              <a:rPr lang="en-US" dirty="0"/>
              <a:t>What is your flow in </a:t>
            </a:r>
            <a:r>
              <a:rPr lang="en-US" dirty="0" err="1"/>
              <a:t>cfm</a:t>
            </a:r>
            <a:r>
              <a:rPr lang="en-US" dirty="0"/>
              <a:t>?</a:t>
            </a:r>
          </a:p>
          <a:p>
            <a:endParaRPr lang="en-US" dirty="0"/>
          </a:p>
          <a:p>
            <a:r>
              <a:rPr lang="en-US" b="1" dirty="0"/>
              <a:t>Answer: </a:t>
            </a:r>
            <a:r>
              <a:rPr lang="en-US" dirty="0"/>
              <a:t>for 7-1/4 inch deep water 7.80 </a:t>
            </a:r>
            <a:r>
              <a:rPr lang="en-US" dirty="0" err="1"/>
              <a:t>cfm</a:t>
            </a:r>
            <a:r>
              <a:rPr lang="en-US" dirty="0"/>
              <a:t> move through the weir opening / inch. </a:t>
            </a:r>
          </a:p>
          <a:p>
            <a:endParaRPr lang="en-US" dirty="0"/>
          </a:p>
          <a:p>
            <a:r>
              <a:rPr lang="en-US" dirty="0"/>
              <a:t>Multiply this number by the width of your weir opening. In this case 15 inches.  </a:t>
            </a:r>
          </a:p>
          <a:p>
            <a:endParaRPr lang="en-US" dirty="0"/>
          </a:p>
          <a:p>
            <a:r>
              <a:rPr lang="en-US" dirty="0"/>
              <a:t>	</a:t>
            </a:r>
            <a:r>
              <a:rPr lang="en-US" sz="2400" b="1" dirty="0"/>
              <a:t>117 </a:t>
            </a:r>
            <a:r>
              <a:rPr lang="en-US" sz="2400" b="1" dirty="0" err="1"/>
              <a:t>cfm</a:t>
            </a:r>
            <a:r>
              <a:rPr lang="en-US" sz="2400" b="1" dirty="0"/>
              <a:t>  or 875 </a:t>
            </a:r>
            <a:r>
              <a:rPr lang="en-US" sz="2400" b="1" dirty="0" err="1"/>
              <a:t>gpm</a:t>
            </a:r>
            <a:endParaRPr lang="en-US" sz="2400" b="1" dirty="0"/>
          </a:p>
        </p:txBody>
      </p:sp>
    </p:spTree>
    <p:extLst>
      <p:ext uri="{BB962C8B-B14F-4D97-AF65-F5344CB8AC3E}">
        <p14:creationId xmlns:p14="http://schemas.microsoft.com/office/powerpoint/2010/main" val="29724304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2286000" y="381000"/>
            <a:ext cx="8229600" cy="1143000"/>
          </a:xfrm>
        </p:spPr>
        <p:txBody>
          <a:bodyPr/>
          <a:lstStyle/>
          <a:p>
            <a:pPr algn="ctr" eaLnBrk="1" hangingPunct="1"/>
            <a:r>
              <a:rPr lang="en-US" dirty="0" smtClean="0"/>
              <a:t>V-notch Weir</a:t>
            </a:r>
          </a:p>
        </p:txBody>
      </p:sp>
      <p:pic>
        <p:nvPicPr>
          <p:cNvPr id="60419" name="Picture 3" descr="V-notch3"/>
          <p:cNvPicPr>
            <a:picLocks noChangeAspect="1" noChangeArrowheads="1"/>
          </p:cNvPicPr>
          <p:nvPr/>
        </p:nvPicPr>
        <p:blipFill>
          <a:blip r:embed="rId2" cstate="print"/>
          <a:srcRect/>
          <a:stretch>
            <a:fillRect/>
          </a:stretch>
        </p:blipFill>
        <p:spPr bwMode="auto">
          <a:xfrm>
            <a:off x="2667000" y="1600200"/>
            <a:ext cx="6934200" cy="4724400"/>
          </a:xfrm>
          <a:prstGeom prst="rect">
            <a:avLst/>
          </a:prstGeom>
          <a:noFill/>
          <a:ln w="9525">
            <a:noFill/>
            <a:miter lim="800000"/>
            <a:headEnd/>
            <a:tailEnd/>
          </a:ln>
        </p:spPr>
      </p:pic>
    </p:spTree>
    <p:extLst>
      <p:ext uri="{BB962C8B-B14F-4D97-AF65-F5344CB8AC3E}">
        <p14:creationId xmlns:p14="http://schemas.microsoft.com/office/powerpoint/2010/main" val="41512198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www.ericsson.com/uxblog/wp-content/uploads/2012/08/rubegoldber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308" y="1416908"/>
            <a:ext cx="10661354" cy="544109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11611" y="308912"/>
            <a:ext cx="5906529" cy="1107996"/>
          </a:xfrm>
          <a:prstGeom prst="rect">
            <a:avLst/>
          </a:prstGeom>
          <a:noFill/>
        </p:spPr>
        <p:txBody>
          <a:bodyPr wrap="square" rtlCol="0">
            <a:spAutoFit/>
          </a:bodyPr>
          <a:lstStyle/>
          <a:p>
            <a:r>
              <a:rPr lang="en-US" sz="6600" b="1" dirty="0" smtClean="0"/>
              <a:t>System Design</a:t>
            </a:r>
            <a:endParaRPr lang="en-US" sz="6600" b="1" dirty="0"/>
          </a:p>
        </p:txBody>
      </p:sp>
      <p:sp>
        <p:nvSpPr>
          <p:cNvPr id="3" name="Rectangle 2"/>
          <p:cNvSpPr/>
          <p:nvPr/>
        </p:nvSpPr>
        <p:spPr>
          <a:xfrm>
            <a:off x="168875" y="6642556"/>
            <a:ext cx="6096000" cy="215444"/>
          </a:xfrm>
          <a:prstGeom prst="rect">
            <a:avLst/>
          </a:prstGeom>
        </p:spPr>
        <p:txBody>
          <a:bodyPr>
            <a:spAutoFit/>
          </a:bodyPr>
          <a:lstStyle/>
          <a:p>
            <a:r>
              <a:rPr lang="en-US" sz="800" dirty="0" smtClean="0"/>
              <a:t>http://www.ericsson.com/uxblog/2012/09/automagic-some-user-experience-design-principles/</a:t>
            </a:r>
            <a:endParaRPr lang="en-US" sz="800" dirty="0"/>
          </a:p>
        </p:txBody>
      </p:sp>
    </p:spTree>
    <p:extLst>
      <p:ext uri="{BB962C8B-B14F-4D97-AF65-F5344CB8AC3E}">
        <p14:creationId xmlns:p14="http://schemas.microsoft.com/office/powerpoint/2010/main" val="18983055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512064"/>
            <a:ext cx="8763000" cy="914400"/>
          </a:xfrm>
        </p:spPr>
        <p:txBody>
          <a:bodyPr/>
          <a:lstStyle/>
          <a:p>
            <a:pPr algn="ctr"/>
            <a:r>
              <a:rPr lang="en-US" b="1" u="sng" dirty="0" smtClean="0"/>
              <a:t>Basic Components of the System</a:t>
            </a:r>
            <a:endParaRPr lang="en-US" b="1" u="sng" dirty="0"/>
          </a:p>
        </p:txBody>
      </p:sp>
      <p:sp>
        <p:nvSpPr>
          <p:cNvPr id="3" name="Content Placeholder 2"/>
          <p:cNvSpPr>
            <a:spLocks noGrp="1"/>
          </p:cNvSpPr>
          <p:nvPr>
            <p:ph sz="quarter" idx="4294967295"/>
          </p:nvPr>
        </p:nvSpPr>
        <p:spPr>
          <a:xfrm>
            <a:off x="1227438" y="1902940"/>
            <a:ext cx="9844215" cy="4802659"/>
          </a:xfrm>
          <a:prstGeom prst="rect">
            <a:avLst/>
          </a:prstGeom>
        </p:spPr>
        <p:txBody>
          <a:bodyPr/>
          <a:lstStyle/>
          <a:p>
            <a:r>
              <a:rPr lang="en-US" sz="3600" dirty="0" smtClean="0"/>
              <a:t>H</a:t>
            </a:r>
            <a:r>
              <a:rPr lang="en-US" sz="2400" dirty="0" smtClean="0"/>
              <a:t>2</a:t>
            </a:r>
            <a:r>
              <a:rPr lang="en-US" sz="3600" dirty="0" smtClean="0"/>
              <a:t>o Intake</a:t>
            </a:r>
            <a:endParaRPr lang="en-US" sz="3600" dirty="0"/>
          </a:p>
          <a:p>
            <a:r>
              <a:rPr lang="en-US" sz="3600" dirty="0"/>
              <a:t>Pipeline/penstock</a:t>
            </a:r>
          </a:p>
          <a:p>
            <a:r>
              <a:rPr lang="en-US" sz="3600" dirty="0" smtClean="0"/>
              <a:t>Turbine</a:t>
            </a:r>
          </a:p>
          <a:p>
            <a:r>
              <a:rPr lang="en-US" sz="3600" dirty="0" smtClean="0"/>
              <a:t>Balance of system</a:t>
            </a:r>
            <a:endParaRPr lang="en-US" sz="3600" dirty="0"/>
          </a:p>
          <a:p>
            <a:r>
              <a:rPr lang="en-US" sz="3600" dirty="0"/>
              <a:t>Tailrace</a:t>
            </a:r>
          </a:p>
        </p:txBody>
      </p:sp>
      <p:pic>
        <p:nvPicPr>
          <p:cNvPr id="4" name="Picture 5"/>
          <p:cNvPicPr>
            <a:picLocks noChangeAspect="1" noChangeArrowheads="1"/>
          </p:cNvPicPr>
          <p:nvPr/>
        </p:nvPicPr>
        <p:blipFill>
          <a:blip r:embed="rId3" cstate="print"/>
          <a:srcRect/>
          <a:stretch>
            <a:fillRect/>
          </a:stretch>
        </p:blipFill>
        <p:spPr>
          <a:xfrm>
            <a:off x="5721178" y="1523655"/>
            <a:ext cx="4534930" cy="5092295"/>
          </a:xfrm>
          <a:prstGeom prst="rect">
            <a:avLst/>
          </a:prstGeom>
          <a:ln>
            <a:noFill/>
          </a:ln>
          <a:effectLst>
            <a:softEdge rad="112500"/>
          </a:effectLst>
        </p:spPr>
      </p:pic>
    </p:spTree>
    <p:extLst>
      <p:ext uri="{BB962C8B-B14F-4D97-AF65-F5344CB8AC3E}">
        <p14:creationId xmlns:p14="http://schemas.microsoft.com/office/powerpoint/2010/main" val="10428216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521043" y="1960606"/>
            <a:ext cx="7848600" cy="4191000"/>
          </a:xfrm>
          <a:prstGeom prst="rect">
            <a:avLst/>
          </a:prstGeom>
        </p:spPr>
        <p:txBody>
          <a:bodyPr>
            <a:normAutofit/>
          </a:bodyPr>
          <a:lstStyle/>
          <a:p>
            <a:r>
              <a:rPr lang="en-US" dirty="0"/>
              <a:t>Supply water to the system</a:t>
            </a:r>
          </a:p>
          <a:p>
            <a:r>
              <a:rPr lang="en-US" dirty="0"/>
              <a:t>Intake must:</a:t>
            </a:r>
          </a:p>
          <a:p>
            <a:pPr lvl="1"/>
            <a:r>
              <a:rPr lang="en-US" sz="2800" dirty="0"/>
              <a:t>Screen out rock and other debris ¼-inch and larger</a:t>
            </a:r>
          </a:p>
          <a:p>
            <a:pPr lvl="2"/>
            <a:r>
              <a:rPr lang="en-US" sz="2800" dirty="0"/>
              <a:t>(High head systems– remove silt as well)</a:t>
            </a:r>
          </a:p>
          <a:p>
            <a:pPr lvl="1"/>
            <a:r>
              <a:rPr lang="en-US" sz="2800" dirty="0"/>
              <a:t>Keep out water creatures –  fish and others aquatic life</a:t>
            </a:r>
          </a:p>
          <a:p>
            <a:pPr lvl="1"/>
            <a:r>
              <a:rPr lang="en-US" sz="2800" dirty="0"/>
              <a:t>Reduce the formation of air bubbles entering the system</a:t>
            </a:r>
          </a:p>
        </p:txBody>
      </p:sp>
      <p:sp>
        <p:nvSpPr>
          <p:cNvPr id="4" name="Title 3"/>
          <p:cNvSpPr txBox="1">
            <a:spLocks noGrp="1"/>
          </p:cNvSpPr>
          <p:nvPr>
            <p:ph type="title"/>
          </p:nvPr>
        </p:nvSpPr>
        <p:spPr>
          <a:xfrm>
            <a:off x="2514600" y="304800"/>
            <a:ext cx="6511925" cy="1143000"/>
          </a:xfrm>
          <a:prstGeom prst="rect">
            <a:avLst/>
          </a:prstGeom>
          <a:noFill/>
        </p:spPr>
        <p:txBody>
          <a:bodyPr wrap="square" rtlCol="0">
            <a:spAutoFit/>
          </a:bodyPr>
          <a:lstStyle/>
          <a:p>
            <a:pPr algn="ctr"/>
            <a:r>
              <a:rPr lang="en-US" sz="6000" b="1" dirty="0" smtClean="0"/>
              <a:t>Intake Design</a:t>
            </a:r>
            <a:endParaRPr lang="en-US" sz="6000" b="1" dirty="0"/>
          </a:p>
        </p:txBody>
      </p:sp>
      <p:pic>
        <p:nvPicPr>
          <p:cNvPr id="30722" name="Picture 2" descr="http://www.hipowerhydro.com/image/obj187geo212pg15p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9643" y="2086423"/>
            <a:ext cx="3134686" cy="20936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507893" y="4254466"/>
            <a:ext cx="2211355" cy="369332"/>
          </a:xfrm>
          <a:prstGeom prst="rect">
            <a:avLst/>
          </a:prstGeom>
          <a:noFill/>
        </p:spPr>
        <p:txBody>
          <a:bodyPr wrap="square" rtlCol="0">
            <a:spAutoFit/>
          </a:bodyPr>
          <a:lstStyle/>
          <a:p>
            <a:r>
              <a:rPr lang="en-US" dirty="0" smtClean="0"/>
              <a:t>Ouch!!!!!!</a:t>
            </a:r>
            <a:endParaRPr lang="en-US" dirty="0"/>
          </a:p>
        </p:txBody>
      </p:sp>
    </p:spTree>
    <p:extLst>
      <p:ext uri="{BB962C8B-B14F-4D97-AF65-F5344CB8AC3E}">
        <p14:creationId xmlns:p14="http://schemas.microsoft.com/office/powerpoint/2010/main" val="20126572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1" y="304800"/>
            <a:ext cx="6512511" cy="1143000"/>
          </a:xfrm>
        </p:spPr>
        <p:txBody>
          <a:bodyPr/>
          <a:lstStyle/>
          <a:p>
            <a:r>
              <a:rPr lang="en-US" b="1" dirty="0" smtClean="0"/>
              <a:t>Pipe with a screen</a:t>
            </a:r>
            <a:endParaRPr lang="en-US" b="1" dirty="0"/>
          </a:p>
        </p:txBody>
      </p:sp>
      <p:sp>
        <p:nvSpPr>
          <p:cNvPr id="3" name="Content Placeholder 2"/>
          <p:cNvSpPr>
            <a:spLocks noGrp="1"/>
          </p:cNvSpPr>
          <p:nvPr>
            <p:ph idx="4294967295"/>
          </p:nvPr>
        </p:nvSpPr>
        <p:spPr>
          <a:xfrm>
            <a:off x="2057400" y="1783560"/>
            <a:ext cx="3810000" cy="4572000"/>
          </a:xfrm>
          <a:prstGeom prst="rect">
            <a:avLst/>
          </a:prstGeom>
        </p:spPr>
        <p:txBody>
          <a:bodyPr/>
          <a:lstStyle/>
          <a:p>
            <a:r>
              <a:rPr lang="en-US" dirty="0"/>
              <a:t>Benefits:</a:t>
            </a:r>
          </a:p>
          <a:p>
            <a:pPr lvl="1"/>
            <a:r>
              <a:rPr lang="en-US" sz="2800" dirty="0"/>
              <a:t>Simple construction</a:t>
            </a:r>
          </a:p>
          <a:p>
            <a:pPr lvl="1"/>
            <a:r>
              <a:rPr lang="en-US" sz="2800" dirty="0"/>
              <a:t>Low cost</a:t>
            </a:r>
          </a:p>
          <a:p>
            <a:r>
              <a:rPr lang="en-US" dirty="0"/>
              <a:t>Drawbacks:</a:t>
            </a:r>
          </a:p>
          <a:p>
            <a:pPr lvl="1"/>
            <a:r>
              <a:rPr lang="en-US" sz="2800" dirty="0"/>
              <a:t>Must be cleaned often</a:t>
            </a:r>
          </a:p>
        </p:txBody>
      </p:sp>
      <p:pic>
        <p:nvPicPr>
          <p:cNvPr id="1026" name="Picture 2"/>
          <p:cNvPicPr>
            <a:picLocks noChangeAspect="1" noChangeArrowheads="1"/>
          </p:cNvPicPr>
          <p:nvPr/>
        </p:nvPicPr>
        <p:blipFill>
          <a:blip r:embed="rId3" cstate="print"/>
          <a:srcRect l="49788" t="14278" r="31429" b="56374"/>
          <a:stretch>
            <a:fillRect/>
          </a:stretch>
        </p:blipFill>
        <p:spPr bwMode="auto">
          <a:xfrm>
            <a:off x="6096000" y="1859872"/>
            <a:ext cx="4057650" cy="3962400"/>
          </a:xfrm>
          <a:prstGeom prst="rect">
            <a:avLst/>
          </a:prstGeom>
          <a:ln>
            <a:noFill/>
          </a:ln>
          <a:effectLst>
            <a:softEdge rad="112500"/>
          </a:effectLst>
        </p:spPr>
      </p:pic>
      <p:sp>
        <p:nvSpPr>
          <p:cNvPr id="5" name="TextBox 4"/>
          <p:cNvSpPr txBox="1"/>
          <p:nvPr/>
        </p:nvSpPr>
        <p:spPr>
          <a:xfrm>
            <a:off x="6477000" y="6019800"/>
            <a:ext cx="3505200" cy="369332"/>
          </a:xfrm>
          <a:prstGeom prst="rect">
            <a:avLst/>
          </a:prstGeom>
          <a:noFill/>
        </p:spPr>
        <p:txBody>
          <a:bodyPr wrap="square" rtlCol="0">
            <a:spAutoFit/>
          </a:bodyPr>
          <a:lstStyle/>
          <a:p>
            <a:r>
              <a:rPr lang="en-US" dirty="0"/>
              <a:t>Home Power Magazine</a:t>
            </a:r>
          </a:p>
        </p:txBody>
      </p:sp>
    </p:spTree>
    <p:extLst>
      <p:ext uri="{BB962C8B-B14F-4D97-AF65-F5344CB8AC3E}">
        <p14:creationId xmlns:p14="http://schemas.microsoft.com/office/powerpoint/2010/main" val="36362955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304800"/>
            <a:ext cx="8686800" cy="914400"/>
          </a:xfrm>
        </p:spPr>
        <p:txBody>
          <a:bodyPr/>
          <a:lstStyle/>
          <a:p>
            <a:r>
              <a:rPr lang="en-US" sz="4000" b="1" dirty="0"/>
              <a:t>Open Pipe with Settling Container</a:t>
            </a:r>
          </a:p>
        </p:txBody>
      </p:sp>
      <p:sp>
        <p:nvSpPr>
          <p:cNvPr id="3" name="Content Placeholder 2"/>
          <p:cNvSpPr>
            <a:spLocks noGrp="1"/>
          </p:cNvSpPr>
          <p:nvPr>
            <p:ph idx="4294967295"/>
          </p:nvPr>
        </p:nvSpPr>
        <p:spPr>
          <a:xfrm>
            <a:off x="2133600" y="1771835"/>
            <a:ext cx="7772400" cy="4572000"/>
          </a:xfrm>
          <a:prstGeom prst="rect">
            <a:avLst/>
          </a:prstGeom>
        </p:spPr>
        <p:txBody>
          <a:bodyPr/>
          <a:lstStyle/>
          <a:p>
            <a:r>
              <a:rPr lang="en-US" dirty="0"/>
              <a:t>Benefits:</a:t>
            </a:r>
          </a:p>
          <a:p>
            <a:pPr lvl="1"/>
            <a:r>
              <a:rPr lang="en-US" sz="2800" dirty="0"/>
              <a:t>Low maintenance</a:t>
            </a:r>
          </a:p>
          <a:p>
            <a:pPr lvl="1"/>
            <a:r>
              <a:rPr lang="en-US" sz="2800" dirty="0"/>
              <a:t>Low cost</a:t>
            </a:r>
          </a:p>
          <a:p>
            <a:pPr lvl="1"/>
            <a:r>
              <a:rPr lang="en-US" sz="2800" dirty="0"/>
              <a:t>Filter find particulates</a:t>
            </a:r>
          </a:p>
          <a:p>
            <a:r>
              <a:rPr lang="en-US" dirty="0"/>
              <a:t>Drawback:</a:t>
            </a:r>
          </a:p>
          <a:p>
            <a:pPr lvl="1"/>
            <a:r>
              <a:rPr lang="en-US" sz="2800" dirty="0"/>
              <a:t>Can cause air bubbles</a:t>
            </a:r>
          </a:p>
          <a:p>
            <a:pPr lvl="1">
              <a:buNone/>
            </a:pPr>
            <a:endParaRPr lang="en-US" dirty="0" smtClean="0"/>
          </a:p>
          <a:p>
            <a:pPr lvl="2">
              <a:buNone/>
            </a:pPr>
            <a:endParaRPr lang="en-US" dirty="0"/>
          </a:p>
        </p:txBody>
      </p:sp>
      <p:pic>
        <p:nvPicPr>
          <p:cNvPr id="2050" name="Picture 2"/>
          <p:cNvPicPr>
            <a:picLocks noChangeAspect="1" noChangeArrowheads="1"/>
          </p:cNvPicPr>
          <p:nvPr/>
        </p:nvPicPr>
        <p:blipFill>
          <a:blip r:embed="rId3" cstate="print"/>
          <a:srcRect l="50000" t="49430" r="31429" b="9333"/>
          <a:stretch>
            <a:fillRect/>
          </a:stretch>
        </p:blipFill>
        <p:spPr bwMode="auto">
          <a:xfrm>
            <a:off x="6705600" y="1143000"/>
            <a:ext cx="3733800" cy="5181600"/>
          </a:xfrm>
          <a:prstGeom prst="rect">
            <a:avLst/>
          </a:prstGeom>
          <a:noFill/>
          <a:ln w="9525">
            <a:noFill/>
            <a:miter lim="800000"/>
            <a:headEnd/>
            <a:tailEnd/>
          </a:ln>
        </p:spPr>
      </p:pic>
      <p:sp>
        <p:nvSpPr>
          <p:cNvPr id="5" name="TextBox 4"/>
          <p:cNvSpPr txBox="1"/>
          <p:nvPr/>
        </p:nvSpPr>
        <p:spPr>
          <a:xfrm>
            <a:off x="2743200" y="6324600"/>
            <a:ext cx="3505200" cy="369332"/>
          </a:xfrm>
          <a:prstGeom prst="rect">
            <a:avLst/>
          </a:prstGeom>
          <a:noFill/>
        </p:spPr>
        <p:txBody>
          <a:bodyPr wrap="square" rtlCol="0">
            <a:spAutoFit/>
          </a:bodyPr>
          <a:lstStyle/>
          <a:p>
            <a:r>
              <a:rPr lang="en-US" dirty="0"/>
              <a:t>Home Power Magazine</a:t>
            </a:r>
          </a:p>
        </p:txBody>
      </p:sp>
    </p:spTree>
    <p:extLst>
      <p:ext uri="{BB962C8B-B14F-4D97-AF65-F5344CB8AC3E}">
        <p14:creationId xmlns:p14="http://schemas.microsoft.com/office/powerpoint/2010/main" val="2469116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1" y="304800"/>
            <a:ext cx="3693111" cy="1143000"/>
          </a:xfrm>
        </p:spPr>
        <p:txBody>
          <a:bodyPr/>
          <a:lstStyle/>
          <a:p>
            <a:r>
              <a:rPr lang="en-US" b="1" dirty="0" smtClean="0"/>
              <a:t>Screen Box</a:t>
            </a:r>
            <a:endParaRPr lang="en-US" b="1" dirty="0"/>
          </a:p>
        </p:txBody>
      </p:sp>
      <p:sp>
        <p:nvSpPr>
          <p:cNvPr id="3" name="Content Placeholder 2"/>
          <p:cNvSpPr>
            <a:spLocks noGrp="1"/>
          </p:cNvSpPr>
          <p:nvPr>
            <p:ph idx="4294967295"/>
          </p:nvPr>
        </p:nvSpPr>
        <p:spPr>
          <a:xfrm>
            <a:off x="1848035" y="1752600"/>
            <a:ext cx="8153400" cy="4572000"/>
          </a:xfrm>
          <a:prstGeom prst="rect">
            <a:avLst/>
          </a:prstGeom>
        </p:spPr>
        <p:txBody>
          <a:bodyPr/>
          <a:lstStyle/>
          <a:p>
            <a:r>
              <a:rPr lang="en-US" dirty="0"/>
              <a:t>Benefits:</a:t>
            </a:r>
          </a:p>
          <a:p>
            <a:pPr lvl="1"/>
            <a:r>
              <a:rPr lang="en-US" sz="2800" dirty="0"/>
              <a:t>Catch a lot of debris</a:t>
            </a:r>
          </a:p>
          <a:p>
            <a:r>
              <a:rPr lang="en-US" dirty="0"/>
              <a:t>Drawback:</a:t>
            </a:r>
          </a:p>
          <a:p>
            <a:pPr lvl="1"/>
            <a:r>
              <a:rPr lang="en-US" sz="2800" dirty="0"/>
              <a:t>Difficult to construct</a:t>
            </a:r>
          </a:p>
          <a:p>
            <a:pPr lvl="1"/>
            <a:r>
              <a:rPr lang="en-US" sz="2800" dirty="0"/>
              <a:t>Hard to clean</a:t>
            </a:r>
          </a:p>
          <a:p>
            <a:pPr lvl="1"/>
            <a:r>
              <a:rPr lang="en-US" sz="2800" dirty="0"/>
              <a:t>Requires a weir</a:t>
            </a:r>
          </a:p>
        </p:txBody>
      </p:sp>
      <p:pic>
        <p:nvPicPr>
          <p:cNvPr id="3074" name="Picture 2"/>
          <p:cNvPicPr>
            <a:picLocks noChangeAspect="1" noChangeArrowheads="1"/>
          </p:cNvPicPr>
          <p:nvPr/>
        </p:nvPicPr>
        <p:blipFill>
          <a:blip r:embed="rId3" cstate="print"/>
          <a:srcRect l="32857" t="44191" r="50000" b="26095"/>
          <a:stretch>
            <a:fillRect/>
          </a:stretch>
        </p:blipFill>
        <p:spPr bwMode="auto">
          <a:xfrm>
            <a:off x="6170350" y="1480351"/>
            <a:ext cx="4191000" cy="4540250"/>
          </a:xfrm>
          <a:prstGeom prst="rect">
            <a:avLst/>
          </a:prstGeom>
          <a:noFill/>
          <a:ln w="9525">
            <a:noFill/>
            <a:miter lim="800000"/>
            <a:headEnd/>
            <a:tailEnd/>
          </a:ln>
        </p:spPr>
      </p:pic>
      <p:sp>
        <p:nvSpPr>
          <p:cNvPr id="5" name="TextBox 4"/>
          <p:cNvSpPr txBox="1"/>
          <p:nvPr/>
        </p:nvSpPr>
        <p:spPr>
          <a:xfrm>
            <a:off x="6477000" y="6324600"/>
            <a:ext cx="3505200" cy="369332"/>
          </a:xfrm>
          <a:prstGeom prst="rect">
            <a:avLst/>
          </a:prstGeom>
          <a:noFill/>
        </p:spPr>
        <p:txBody>
          <a:bodyPr wrap="square" rtlCol="0">
            <a:spAutoFit/>
          </a:bodyPr>
          <a:lstStyle/>
          <a:p>
            <a:r>
              <a:rPr lang="en-US" dirty="0"/>
              <a:t>Home Power Magazine</a:t>
            </a:r>
          </a:p>
        </p:txBody>
      </p:sp>
    </p:spTree>
    <p:extLst>
      <p:ext uri="{BB962C8B-B14F-4D97-AF65-F5344CB8AC3E}">
        <p14:creationId xmlns:p14="http://schemas.microsoft.com/office/powerpoint/2010/main" val="16441200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1" y="304800"/>
            <a:ext cx="4150311" cy="1143000"/>
          </a:xfrm>
        </p:spPr>
        <p:txBody>
          <a:bodyPr/>
          <a:lstStyle/>
          <a:p>
            <a:r>
              <a:rPr lang="en-US" b="1" dirty="0" smtClean="0"/>
              <a:t>Pond Bucket</a:t>
            </a:r>
            <a:endParaRPr lang="en-US" b="1" dirty="0"/>
          </a:p>
        </p:txBody>
      </p:sp>
      <p:sp>
        <p:nvSpPr>
          <p:cNvPr id="3" name="Content Placeholder 2"/>
          <p:cNvSpPr>
            <a:spLocks noGrp="1"/>
          </p:cNvSpPr>
          <p:nvPr>
            <p:ph idx="4294967295"/>
          </p:nvPr>
        </p:nvSpPr>
        <p:spPr>
          <a:xfrm>
            <a:off x="2057400" y="1783560"/>
            <a:ext cx="8153400" cy="4572000"/>
          </a:xfrm>
          <a:prstGeom prst="rect">
            <a:avLst/>
          </a:prstGeom>
        </p:spPr>
        <p:txBody>
          <a:bodyPr>
            <a:normAutofit/>
          </a:bodyPr>
          <a:lstStyle/>
          <a:p>
            <a:r>
              <a:rPr lang="en-US" sz="2400" dirty="0"/>
              <a:t>Benefits:</a:t>
            </a:r>
          </a:p>
          <a:p>
            <a:pPr lvl="1"/>
            <a:r>
              <a:rPr lang="en-US" dirty="0"/>
              <a:t>Ease of construction</a:t>
            </a:r>
          </a:p>
          <a:p>
            <a:pPr lvl="1"/>
            <a:r>
              <a:rPr lang="en-US" dirty="0"/>
              <a:t>Low air intake</a:t>
            </a:r>
          </a:p>
          <a:p>
            <a:r>
              <a:rPr lang="en-US" sz="2400" dirty="0"/>
              <a:t>Drawbacks:</a:t>
            </a:r>
          </a:p>
          <a:p>
            <a:pPr lvl="1"/>
            <a:r>
              <a:rPr lang="en-US" dirty="0"/>
              <a:t>Requires slow moving</a:t>
            </a:r>
          </a:p>
          <a:p>
            <a:pPr lvl="1">
              <a:buNone/>
            </a:pPr>
            <a:r>
              <a:rPr lang="en-US" dirty="0"/>
              <a:t>	Water</a:t>
            </a:r>
          </a:p>
          <a:p>
            <a:pPr lvl="1"/>
            <a:r>
              <a:rPr lang="en-US" dirty="0"/>
              <a:t>Difficult access for </a:t>
            </a:r>
          </a:p>
          <a:p>
            <a:pPr lvl="1">
              <a:buNone/>
            </a:pPr>
            <a:r>
              <a:rPr lang="en-US" dirty="0"/>
              <a:t>	cleaning</a:t>
            </a:r>
          </a:p>
          <a:p>
            <a:pPr lvl="1"/>
            <a:endParaRPr lang="en-US" dirty="0" smtClean="0"/>
          </a:p>
          <a:p>
            <a:pPr lvl="1">
              <a:buNone/>
            </a:pPr>
            <a:r>
              <a:rPr lang="en-US" dirty="0" smtClean="0"/>
              <a:t>	</a:t>
            </a:r>
          </a:p>
          <a:p>
            <a:pPr lvl="1">
              <a:buNone/>
            </a:pPr>
            <a:r>
              <a:rPr lang="en-US" dirty="0" smtClean="0"/>
              <a:t> </a:t>
            </a:r>
            <a:endParaRPr lang="en-US" dirty="0"/>
          </a:p>
        </p:txBody>
      </p:sp>
      <p:pic>
        <p:nvPicPr>
          <p:cNvPr id="4098" name="Picture 2"/>
          <p:cNvPicPr>
            <a:picLocks noChangeAspect="1" noChangeArrowheads="1"/>
          </p:cNvPicPr>
          <p:nvPr/>
        </p:nvPicPr>
        <p:blipFill>
          <a:blip r:embed="rId3" cstate="print"/>
          <a:srcRect l="51429" t="47238" r="30952" b="26095"/>
          <a:stretch>
            <a:fillRect/>
          </a:stretch>
        </p:blipFill>
        <p:spPr bwMode="auto">
          <a:xfrm>
            <a:off x="6019800" y="1905000"/>
            <a:ext cx="4027714" cy="3810000"/>
          </a:xfrm>
          <a:prstGeom prst="rect">
            <a:avLst/>
          </a:prstGeom>
          <a:noFill/>
          <a:ln w="9525">
            <a:noFill/>
            <a:miter lim="800000"/>
            <a:headEnd/>
            <a:tailEnd/>
          </a:ln>
        </p:spPr>
      </p:pic>
      <p:sp>
        <p:nvSpPr>
          <p:cNvPr id="5" name="TextBox 4"/>
          <p:cNvSpPr txBox="1"/>
          <p:nvPr/>
        </p:nvSpPr>
        <p:spPr>
          <a:xfrm>
            <a:off x="6705600" y="6172200"/>
            <a:ext cx="3505200" cy="369332"/>
          </a:xfrm>
          <a:prstGeom prst="rect">
            <a:avLst/>
          </a:prstGeom>
          <a:noFill/>
        </p:spPr>
        <p:txBody>
          <a:bodyPr wrap="square" rtlCol="0">
            <a:spAutoFit/>
          </a:bodyPr>
          <a:lstStyle/>
          <a:p>
            <a:r>
              <a:rPr lang="en-US" dirty="0"/>
              <a:t>Home Power Magazine</a:t>
            </a:r>
          </a:p>
        </p:txBody>
      </p:sp>
    </p:spTree>
    <p:extLst>
      <p:ext uri="{BB962C8B-B14F-4D97-AF65-F5344CB8AC3E}">
        <p14:creationId xmlns:p14="http://schemas.microsoft.com/office/powerpoint/2010/main" val="8383202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2057400" y="457201"/>
            <a:ext cx="3969544" cy="5839264"/>
          </a:xfrm>
          <a:prstGeom prst="rect">
            <a:avLst/>
          </a:prstGeom>
        </p:spPr>
        <p:txBody>
          <a:bodyPr/>
          <a:lstStyle/>
          <a:p>
            <a:pPr>
              <a:buNone/>
            </a:pPr>
            <a:r>
              <a:rPr lang="en-US" dirty="0"/>
              <a:t> </a:t>
            </a:r>
            <a:r>
              <a:rPr lang="en-US" b="1" dirty="0">
                <a:solidFill>
                  <a:schemeClr val="tx2">
                    <a:lumMod val="90000"/>
                  </a:schemeClr>
                </a:solidFill>
              </a:rPr>
              <a:t>Culvert Intake / Tap</a:t>
            </a:r>
          </a:p>
          <a:p>
            <a:r>
              <a:rPr lang="en-US" sz="2400" dirty="0"/>
              <a:t>Benefits: </a:t>
            </a:r>
          </a:p>
          <a:p>
            <a:pPr lvl="1"/>
            <a:r>
              <a:rPr lang="en-US" sz="1800" dirty="0"/>
              <a:t>Uses existing infrastructure</a:t>
            </a:r>
          </a:p>
          <a:p>
            <a:r>
              <a:rPr lang="en-US" sz="2200" dirty="0"/>
              <a:t>Drawbacks</a:t>
            </a:r>
          </a:p>
          <a:p>
            <a:pPr lvl="1"/>
            <a:r>
              <a:rPr lang="en-US" sz="1800" dirty="0"/>
              <a:t>Difficult to construct </a:t>
            </a:r>
          </a:p>
          <a:p>
            <a:pPr lvl="1"/>
            <a:r>
              <a:rPr lang="en-US" sz="1800" dirty="0"/>
              <a:t>Restricts culvert flow</a:t>
            </a:r>
          </a:p>
        </p:txBody>
      </p:sp>
      <p:sp>
        <p:nvSpPr>
          <p:cNvPr id="4" name="Content Placeholder 3"/>
          <p:cNvSpPr>
            <a:spLocks noGrp="1"/>
          </p:cNvSpPr>
          <p:nvPr>
            <p:ph sz="half" idx="4294967295"/>
          </p:nvPr>
        </p:nvSpPr>
        <p:spPr>
          <a:xfrm>
            <a:off x="6248400" y="457201"/>
            <a:ext cx="4267200" cy="5839264"/>
          </a:xfrm>
          <a:prstGeom prst="rect">
            <a:avLst/>
          </a:prstGeom>
        </p:spPr>
        <p:txBody>
          <a:bodyPr/>
          <a:lstStyle/>
          <a:p>
            <a:pPr>
              <a:buNone/>
            </a:pPr>
            <a:r>
              <a:rPr lang="en-US" b="1" dirty="0">
                <a:solidFill>
                  <a:schemeClr val="tx2">
                    <a:lumMod val="90000"/>
                  </a:schemeClr>
                </a:solidFill>
              </a:rPr>
              <a:t>Spillway – </a:t>
            </a:r>
            <a:r>
              <a:rPr lang="en-US" b="1" dirty="0" err="1">
                <a:solidFill>
                  <a:schemeClr val="tx2">
                    <a:lumMod val="90000"/>
                  </a:schemeClr>
                </a:solidFill>
              </a:rPr>
              <a:t>Coanda</a:t>
            </a:r>
            <a:r>
              <a:rPr lang="en-US" b="1" dirty="0">
                <a:solidFill>
                  <a:schemeClr val="tx2">
                    <a:lumMod val="90000"/>
                  </a:schemeClr>
                </a:solidFill>
              </a:rPr>
              <a:t> Effect </a:t>
            </a:r>
          </a:p>
          <a:p>
            <a:r>
              <a:rPr lang="en-US" sz="2400" dirty="0"/>
              <a:t>Benefits:</a:t>
            </a:r>
          </a:p>
          <a:p>
            <a:pPr lvl="1"/>
            <a:r>
              <a:rPr lang="en-US" sz="1800" dirty="0"/>
              <a:t>Self-cleaning</a:t>
            </a:r>
          </a:p>
          <a:p>
            <a:pPr lvl="1"/>
            <a:r>
              <a:rPr lang="en-US" sz="1800" dirty="0"/>
              <a:t>Recued ecological impact</a:t>
            </a:r>
          </a:p>
          <a:p>
            <a:r>
              <a:rPr lang="en-US" sz="2200" dirty="0"/>
              <a:t>Drawback:</a:t>
            </a:r>
          </a:p>
          <a:p>
            <a:pPr lvl="1"/>
            <a:r>
              <a:rPr lang="en-US" sz="1800" dirty="0"/>
              <a:t>Expensive</a:t>
            </a:r>
          </a:p>
          <a:p>
            <a:pPr lvl="1">
              <a:buNone/>
            </a:pPr>
            <a:endParaRPr lang="en-US" sz="1800" dirty="0"/>
          </a:p>
          <a:p>
            <a:pPr lvl="1"/>
            <a:endParaRPr lang="en-US" dirty="0"/>
          </a:p>
        </p:txBody>
      </p:sp>
      <p:pic>
        <p:nvPicPr>
          <p:cNvPr id="5" name="Picture 3"/>
          <p:cNvPicPr>
            <a:picLocks noChangeAspect="1" noChangeArrowheads="1"/>
          </p:cNvPicPr>
          <p:nvPr/>
        </p:nvPicPr>
        <p:blipFill>
          <a:blip r:embed="rId3" cstate="print"/>
          <a:srcRect l="50952" t="12952" r="31429" b="54286"/>
          <a:stretch>
            <a:fillRect/>
          </a:stretch>
        </p:blipFill>
        <p:spPr bwMode="auto">
          <a:xfrm>
            <a:off x="2209800" y="2971801"/>
            <a:ext cx="3048000" cy="3542271"/>
          </a:xfrm>
          <a:prstGeom prst="rect">
            <a:avLst/>
          </a:prstGeom>
          <a:noFill/>
          <a:ln w="9525">
            <a:noFill/>
            <a:miter lim="800000"/>
            <a:headEnd/>
            <a:tailEnd/>
          </a:ln>
        </p:spPr>
      </p:pic>
      <p:pic>
        <p:nvPicPr>
          <p:cNvPr id="6146" name="Picture 2"/>
          <p:cNvPicPr>
            <a:picLocks noChangeAspect="1" noChangeArrowheads="1"/>
          </p:cNvPicPr>
          <p:nvPr/>
        </p:nvPicPr>
        <p:blipFill>
          <a:blip r:embed="rId4" cstate="print"/>
          <a:srcRect l="50952" t="61714" r="31429" b="8571"/>
          <a:stretch>
            <a:fillRect/>
          </a:stretch>
        </p:blipFill>
        <p:spPr bwMode="auto">
          <a:xfrm>
            <a:off x="6477000" y="3048000"/>
            <a:ext cx="3325446" cy="3505200"/>
          </a:xfrm>
          <a:prstGeom prst="rect">
            <a:avLst/>
          </a:prstGeom>
          <a:noFill/>
          <a:ln w="9525">
            <a:noFill/>
            <a:miter lim="800000"/>
            <a:headEnd/>
            <a:tailEnd/>
          </a:ln>
        </p:spPr>
      </p:pic>
      <p:sp>
        <p:nvSpPr>
          <p:cNvPr id="7" name="TextBox 6"/>
          <p:cNvSpPr txBox="1"/>
          <p:nvPr/>
        </p:nvSpPr>
        <p:spPr>
          <a:xfrm>
            <a:off x="4724400" y="6488668"/>
            <a:ext cx="3505200" cy="369332"/>
          </a:xfrm>
          <a:prstGeom prst="rect">
            <a:avLst/>
          </a:prstGeom>
          <a:noFill/>
        </p:spPr>
        <p:txBody>
          <a:bodyPr wrap="square" rtlCol="0">
            <a:spAutoFit/>
          </a:bodyPr>
          <a:lstStyle/>
          <a:p>
            <a:r>
              <a:rPr lang="en-US" dirty="0"/>
              <a:t>Home Power Magazine</a:t>
            </a:r>
          </a:p>
        </p:txBody>
      </p:sp>
    </p:spTree>
    <p:extLst>
      <p:ext uri="{BB962C8B-B14F-4D97-AF65-F5344CB8AC3E}">
        <p14:creationId xmlns:p14="http://schemas.microsoft.com/office/powerpoint/2010/main" val="2640154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descr="new slideshow (205)"/>
          <p:cNvPicPr>
            <a:picLocks noChangeAspect="1" noChangeArrowheads="1"/>
          </p:cNvPicPr>
          <p:nvPr/>
        </p:nvPicPr>
        <p:blipFill>
          <a:blip r:embed="rId3" cstate="print"/>
          <a:srcRect/>
          <a:stretch>
            <a:fillRect/>
          </a:stretch>
        </p:blipFill>
        <p:spPr bwMode="auto">
          <a:xfrm>
            <a:off x="1524000" y="0"/>
            <a:ext cx="9144000" cy="6858000"/>
          </a:xfrm>
          <a:prstGeom prst="rect">
            <a:avLst/>
          </a:prstGeom>
          <a:noFill/>
          <a:ln w="9525">
            <a:noFill/>
            <a:miter lim="800000"/>
            <a:headEnd/>
            <a:tailEnd/>
          </a:ln>
        </p:spPr>
      </p:pic>
      <p:sp>
        <p:nvSpPr>
          <p:cNvPr id="5123" name="Rectangle 4"/>
          <p:cNvSpPr>
            <a:spLocks noGrp="1" noChangeArrowheads="1"/>
          </p:cNvSpPr>
          <p:nvPr>
            <p:ph type="ctrTitle"/>
          </p:nvPr>
        </p:nvSpPr>
        <p:spPr>
          <a:xfrm>
            <a:off x="1524000" y="183721"/>
            <a:ext cx="4038600" cy="860425"/>
          </a:xfrm>
        </p:spPr>
        <p:txBody>
          <a:bodyPr>
            <a:normAutofit fontScale="90000"/>
          </a:bodyPr>
          <a:lstStyle/>
          <a:p>
            <a:pPr eaLnBrk="1" hangingPunct="1"/>
            <a:r>
              <a:rPr lang="en-US" b="1" dirty="0" smtClean="0">
                <a:solidFill>
                  <a:schemeClr val="tx2">
                    <a:lumMod val="50000"/>
                  </a:schemeClr>
                </a:solidFill>
              </a:rPr>
              <a:t>Hydro Power</a:t>
            </a:r>
          </a:p>
        </p:txBody>
      </p:sp>
      <p:sp>
        <p:nvSpPr>
          <p:cNvPr id="5124" name="Rectangle 5"/>
          <p:cNvSpPr>
            <a:spLocks noGrp="1" noChangeArrowheads="1"/>
          </p:cNvSpPr>
          <p:nvPr>
            <p:ph type="subTitle" idx="1"/>
          </p:nvPr>
        </p:nvSpPr>
        <p:spPr>
          <a:xfrm>
            <a:off x="3305432" y="1044146"/>
            <a:ext cx="4876800" cy="1752600"/>
          </a:xfrm>
        </p:spPr>
        <p:txBody>
          <a:bodyPr/>
          <a:lstStyle/>
          <a:p>
            <a:pPr eaLnBrk="1" hangingPunct="1">
              <a:lnSpc>
                <a:spcPct val="90000"/>
              </a:lnSpc>
            </a:pPr>
            <a:r>
              <a:rPr lang="en-US" dirty="0">
                <a:solidFill>
                  <a:srgbClr val="FFFF00"/>
                </a:solidFill>
              </a:rPr>
              <a:t>Renewable energy in water that flows from a higher to a lower elevation under the influence of earth’s gravitational field</a:t>
            </a:r>
          </a:p>
        </p:txBody>
      </p:sp>
      <p:sp>
        <p:nvSpPr>
          <p:cNvPr id="5125" name="Text Box 7"/>
          <p:cNvSpPr txBox="1">
            <a:spLocks noChangeArrowheads="1"/>
          </p:cNvSpPr>
          <p:nvPr/>
        </p:nvSpPr>
        <p:spPr bwMode="auto">
          <a:xfrm>
            <a:off x="7756526" y="6132513"/>
            <a:ext cx="2342757" cy="369332"/>
          </a:xfrm>
          <a:prstGeom prst="rect">
            <a:avLst/>
          </a:prstGeom>
          <a:noFill/>
          <a:ln w="9525">
            <a:noFill/>
            <a:miter lim="800000"/>
            <a:headEnd/>
            <a:tailEnd/>
          </a:ln>
        </p:spPr>
        <p:txBody>
          <a:bodyPr wrap="none">
            <a:spAutoFit/>
          </a:bodyPr>
          <a:lstStyle/>
          <a:p>
            <a:r>
              <a:rPr lang="en-US" dirty="0">
                <a:solidFill>
                  <a:srgbClr val="FFFF00"/>
                </a:solidFill>
              </a:rPr>
              <a:t>Yosemite National Park</a:t>
            </a:r>
          </a:p>
        </p:txBody>
      </p:sp>
    </p:spTree>
    <p:extLst>
      <p:ext uri="{BB962C8B-B14F-4D97-AF65-F5344CB8AC3E}">
        <p14:creationId xmlns:p14="http://schemas.microsoft.com/office/powerpoint/2010/main" val="345550036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ChangeArrowheads="1"/>
          </p:cNvSpPr>
          <p:nvPr>
            <p:ph type="title"/>
          </p:nvPr>
        </p:nvSpPr>
        <p:spPr>
          <a:xfrm>
            <a:off x="3802922" y="88603"/>
            <a:ext cx="5257800" cy="1143000"/>
          </a:xfrm>
        </p:spPr>
        <p:txBody>
          <a:bodyPr/>
          <a:lstStyle/>
          <a:p>
            <a:pPr algn="ctr" eaLnBrk="1" hangingPunct="1"/>
            <a:r>
              <a:rPr lang="en-US" b="1" u="sng" dirty="0" smtClean="0"/>
              <a:t>The Intake</a:t>
            </a:r>
            <a:r>
              <a:rPr lang="en-US" dirty="0" smtClean="0"/>
              <a:t/>
            </a:r>
            <a:br>
              <a:rPr lang="en-US" dirty="0" smtClean="0"/>
            </a:br>
            <a:r>
              <a:rPr lang="en-US" sz="2000" dirty="0"/>
              <a:t>Diverting clean water into the penstock</a:t>
            </a:r>
          </a:p>
        </p:txBody>
      </p:sp>
      <p:sp>
        <p:nvSpPr>
          <p:cNvPr id="64516" name="Rectangle 3"/>
          <p:cNvSpPr>
            <a:spLocks noChangeArrowheads="1"/>
          </p:cNvSpPr>
          <p:nvPr/>
        </p:nvSpPr>
        <p:spPr bwMode="auto">
          <a:xfrm>
            <a:off x="2792413" y="1828801"/>
            <a:ext cx="184150" cy="366713"/>
          </a:xfrm>
          <a:prstGeom prst="rect">
            <a:avLst/>
          </a:prstGeom>
          <a:noFill/>
          <a:ln w="9525">
            <a:noFill/>
            <a:miter lim="800000"/>
            <a:headEnd/>
            <a:tailEnd/>
          </a:ln>
        </p:spPr>
        <p:txBody>
          <a:bodyPr wrap="none">
            <a:spAutoFit/>
          </a:bodyPr>
          <a:lstStyle/>
          <a:p>
            <a:pPr algn="l" eaLnBrk="1" hangingPunct="1">
              <a:spcBef>
                <a:spcPct val="50000"/>
              </a:spcBef>
            </a:pPr>
            <a:endParaRPr lang="en-US"/>
          </a:p>
        </p:txBody>
      </p:sp>
      <p:grpSp>
        <p:nvGrpSpPr>
          <p:cNvPr id="2" name="Group 1"/>
          <p:cNvGrpSpPr/>
          <p:nvPr/>
        </p:nvGrpSpPr>
        <p:grpSpPr>
          <a:xfrm>
            <a:off x="392907" y="1357184"/>
            <a:ext cx="8763000" cy="4152900"/>
            <a:chOff x="1905000" y="2057400"/>
            <a:chExt cx="8763000" cy="4152900"/>
          </a:xfrm>
        </p:grpSpPr>
        <p:pic>
          <p:nvPicPr>
            <p:cNvPr id="64514" name="Picture 21"/>
            <p:cNvPicPr>
              <a:picLocks noChangeAspect="1" noChangeArrowheads="1"/>
            </p:cNvPicPr>
            <p:nvPr/>
          </p:nvPicPr>
          <p:blipFill>
            <a:blip r:embed="rId3" cstate="print"/>
            <a:srcRect/>
            <a:stretch>
              <a:fillRect/>
            </a:stretch>
          </p:blipFill>
          <p:spPr bwMode="auto">
            <a:xfrm>
              <a:off x="4267201" y="2057400"/>
              <a:ext cx="3209925" cy="4152900"/>
            </a:xfrm>
            <a:prstGeom prst="rect">
              <a:avLst/>
            </a:prstGeom>
            <a:noFill/>
            <a:ln w="9525">
              <a:noFill/>
              <a:miter lim="800000"/>
              <a:headEnd/>
              <a:tailEnd/>
            </a:ln>
          </p:spPr>
        </p:pic>
        <p:sp>
          <p:nvSpPr>
            <p:cNvPr id="64517" name="Text Box 15"/>
            <p:cNvSpPr txBox="1">
              <a:spLocks noChangeArrowheads="1"/>
            </p:cNvSpPr>
            <p:nvPr/>
          </p:nvSpPr>
          <p:spPr bwMode="auto">
            <a:xfrm>
              <a:off x="7772400" y="2819401"/>
              <a:ext cx="2895600" cy="646113"/>
            </a:xfrm>
            <a:prstGeom prst="rect">
              <a:avLst/>
            </a:prstGeom>
            <a:noFill/>
            <a:ln w="9525">
              <a:noFill/>
              <a:miter lim="800000"/>
              <a:headEnd/>
              <a:tailEnd/>
            </a:ln>
          </p:spPr>
          <p:txBody>
            <a:bodyPr>
              <a:spAutoFit/>
            </a:bodyPr>
            <a:lstStyle/>
            <a:p>
              <a:r>
                <a:rPr lang="en-US" i="1"/>
                <a:t>Hydro-Shear Coanda Effect screen</a:t>
              </a:r>
            </a:p>
          </p:txBody>
        </p:sp>
        <p:sp>
          <p:nvSpPr>
            <p:cNvPr id="64518" name="Text Box 16"/>
            <p:cNvSpPr txBox="1">
              <a:spLocks noChangeArrowheads="1"/>
            </p:cNvSpPr>
            <p:nvPr/>
          </p:nvSpPr>
          <p:spPr bwMode="auto">
            <a:xfrm>
              <a:off x="1905000" y="3581401"/>
              <a:ext cx="2133600" cy="366713"/>
            </a:xfrm>
            <a:prstGeom prst="rect">
              <a:avLst/>
            </a:prstGeom>
            <a:noFill/>
            <a:ln w="9525">
              <a:noFill/>
              <a:miter lim="800000"/>
              <a:headEnd/>
              <a:tailEnd/>
            </a:ln>
          </p:spPr>
          <p:txBody>
            <a:bodyPr>
              <a:spAutoFit/>
            </a:bodyPr>
            <a:lstStyle/>
            <a:p>
              <a:pPr>
                <a:spcBef>
                  <a:spcPct val="50000"/>
                </a:spcBef>
              </a:pPr>
              <a:r>
                <a:rPr lang="en-US"/>
                <a:t>Start of Penstock</a:t>
              </a:r>
            </a:p>
          </p:txBody>
        </p:sp>
        <p:sp>
          <p:nvSpPr>
            <p:cNvPr id="64519" name="Line 17"/>
            <p:cNvSpPr>
              <a:spLocks noChangeShapeType="1"/>
            </p:cNvSpPr>
            <p:nvPr/>
          </p:nvSpPr>
          <p:spPr bwMode="auto">
            <a:xfrm>
              <a:off x="3886200" y="3810000"/>
              <a:ext cx="1447800" cy="1371600"/>
            </a:xfrm>
            <a:prstGeom prst="line">
              <a:avLst/>
            </a:prstGeom>
            <a:noFill/>
            <a:ln w="57150">
              <a:solidFill>
                <a:srgbClr val="996633"/>
              </a:solidFill>
              <a:round/>
              <a:headEnd/>
              <a:tailEnd type="triangle" w="med" len="med"/>
            </a:ln>
          </p:spPr>
          <p:txBody>
            <a:bodyPr/>
            <a:lstStyle/>
            <a:p>
              <a:endParaRPr lang="en-US"/>
            </a:p>
          </p:txBody>
        </p:sp>
        <p:sp>
          <p:nvSpPr>
            <p:cNvPr id="64520" name="Line 18"/>
            <p:cNvSpPr>
              <a:spLocks noChangeShapeType="1"/>
            </p:cNvSpPr>
            <p:nvPr/>
          </p:nvSpPr>
          <p:spPr bwMode="auto">
            <a:xfrm flipH="1">
              <a:off x="6477000" y="3352800"/>
              <a:ext cx="1219200" cy="381000"/>
            </a:xfrm>
            <a:prstGeom prst="line">
              <a:avLst/>
            </a:prstGeom>
            <a:noFill/>
            <a:ln w="57150">
              <a:solidFill>
                <a:srgbClr val="996633"/>
              </a:solidFill>
              <a:round/>
              <a:headEnd/>
              <a:tailEnd type="triangle" w="med" len="med"/>
            </a:ln>
          </p:spPr>
          <p:txBody>
            <a:bodyPr/>
            <a:lstStyle/>
            <a:p>
              <a:endParaRPr lang="en-US"/>
            </a:p>
          </p:txBody>
        </p:sp>
        <p:sp>
          <p:nvSpPr>
            <p:cNvPr id="64521" name="Line 22"/>
            <p:cNvSpPr>
              <a:spLocks noChangeShapeType="1"/>
            </p:cNvSpPr>
            <p:nvPr/>
          </p:nvSpPr>
          <p:spPr bwMode="auto">
            <a:xfrm>
              <a:off x="3200400" y="2362200"/>
              <a:ext cx="1981200" cy="762000"/>
            </a:xfrm>
            <a:prstGeom prst="line">
              <a:avLst/>
            </a:prstGeom>
            <a:noFill/>
            <a:ln w="57150">
              <a:solidFill>
                <a:srgbClr val="996633"/>
              </a:solidFill>
              <a:round/>
              <a:headEnd/>
              <a:tailEnd type="triangle" w="med" len="med"/>
            </a:ln>
          </p:spPr>
          <p:txBody>
            <a:bodyPr/>
            <a:lstStyle/>
            <a:p>
              <a:endParaRPr lang="en-US"/>
            </a:p>
          </p:txBody>
        </p:sp>
        <p:sp>
          <p:nvSpPr>
            <p:cNvPr id="64522" name="Text Box 23"/>
            <p:cNvSpPr txBox="1">
              <a:spLocks noChangeArrowheads="1"/>
            </p:cNvSpPr>
            <p:nvPr/>
          </p:nvSpPr>
          <p:spPr bwMode="auto">
            <a:xfrm>
              <a:off x="1981200" y="2057401"/>
              <a:ext cx="2133600" cy="366713"/>
            </a:xfrm>
            <a:prstGeom prst="rect">
              <a:avLst/>
            </a:prstGeom>
            <a:noFill/>
            <a:ln w="9525">
              <a:noFill/>
              <a:miter lim="800000"/>
              <a:headEnd/>
              <a:tailEnd/>
            </a:ln>
          </p:spPr>
          <p:txBody>
            <a:bodyPr>
              <a:spAutoFit/>
            </a:bodyPr>
            <a:lstStyle/>
            <a:p>
              <a:pPr>
                <a:spcBef>
                  <a:spcPct val="50000"/>
                </a:spcBef>
              </a:pPr>
              <a:r>
                <a:rPr lang="en-US"/>
                <a:t>Steam Flow</a:t>
              </a:r>
            </a:p>
          </p:txBody>
        </p:sp>
      </p:grpSp>
      <p:sp>
        <p:nvSpPr>
          <p:cNvPr id="64523" name="Rectangle 12"/>
          <p:cNvSpPr>
            <a:spLocks noChangeArrowheads="1"/>
          </p:cNvSpPr>
          <p:nvPr/>
        </p:nvSpPr>
        <p:spPr bwMode="auto">
          <a:xfrm>
            <a:off x="2047103" y="5843630"/>
            <a:ext cx="2659063" cy="646113"/>
          </a:xfrm>
          <a:prstGeom prst="rect">
            <a:avLst/>
          </a:prstGeom>
          <a:noFill/>
          <a:ln w="9525">
            <a:noFill/>
            <a:miter lim="800000"/>
            <a:headEnd/>
            <a:tailEnd/>
          </a:ln>
        </p:spPr>
        <p:txBody>
          <a:bodyPr>
            <a:spAutoFit/>
          </a:bodyPr>
          <a:lstStyle/>
          <a:p>
            <a:r>
              <a:rPr lang="en-US" i="1" dirty="0"/>
              <a:t>Shown here:</a:t>
            </a:r>
          </a:p>
          <a:p>
            <a:r>
              <a:rPr lang="en-US" i="1" dirty="0">
                <a:hlinkClick r:id="rId4"/>
              </a:rPr>
              <a:t>www.hydroscreen.com</a:t>
            </a:r>
            <a:endParaRPr lang="en-US" i="1" dirty="0"/>
          </a:p>
        </p:txBody>
      </p:sp>
      <p:pic>
        <p:nvPicPr>
          <p:cNvPr id="64525" name="Picture 16" descr="http://www.daviddarling.info/images/Coanda_effect.jpg"/>
          <p:cNvPicPr>
            <a:picLocks noChangeAspect="1" noChangeArrowheads="1"/>
          </p:cNvPicPr>
          <p:nvPr/>
        </p:nvPicPr>
        <p:blipFill>
          <a:blip r:embed="rId5" cstate="print"/>
          <a:srcRect/>
          <a:stretch>
            <a:fillRect/>
          </a:stretch>
        </p:blipFill>
        <p:spPr bwMode="auto">
          <a:xfrm>
            <a:off x="9947190" y="199103"/>
            <a:ext cx="2049463" cy="2243138"/>
          </a:xfrm>
          <a:prstGeom prst="rect">
            <a:avLst/>
          </a:prstGeom>
          <a:noFill/>
          <a:ln w="9525">
            <a:noFill/>
            <a:miter lim="800000"/>
            <a:headEnd/>
            <a:tailEnd/>
          </a:ln>
        </p:spPr>
      </p:pic>
      <p:pic>
        <p:nvPicPr>
          <p:cNvPr id="20482" name="Picture 2" descr="http://www.homepower.com/sites/default/files/styles/article_gallery_active/public/articles/images/Intake.jpg?itok=_aTF1gf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6600" y="3652880"/>
            <a:ext cx="4591050" cy="2190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141370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1752600" y="228601"/>
            <a:ext cx="4419600" cy="6067864"/>
          </a:xfrm>
          <a:prstGeom prst="rect">
            <a:avLst/>
          </a:prstGeom>
        </p:spPr>
        <p:txBody>
          <a:bodyPr>
            <a:normAutofit/>
          </a:bodyPr>
          <a:lstStyle/>
          <a:p>
            <a:pPr algn="ctr">
              <a:buNone/>
            </a:pPr>
            <a:r>
              <a:rPr lang="en-US" sz="2600" b="1" dirty="0">
                <a:solidFill>
                  <a:schemeClr val="tx2">
                    <a:lumMod val="90000"/>
                  </a:schemeClr>
                </a:solidFill>
              </a:rPr>
              <a:t>Slow-Water Water Diversion</a:t>
            </a:r>
          </a:p>
          <a:p>
            <a:r>
              <a:rPr lang="en-US" sz="2600" dirty="0"/>
              <a:t>Benefits:</a:t>
            </a:r>
          </a:p>
          <a:p>
            <a:pPr lvl="1"/>
            <a:r>
              <a:rPr lang="en-US" sz="2000" dirty="0"/>
              <a:t>Large Streams</a:t>
            </a:r>
          </a:p>
          <a:p>
            <a:r>
              <a:rPr lang="en-US" sz="2600" dirty="0"/>
              <a:t>Drawbacks:</a:t>
            </a:r>
          </a:p>
          <a:p>
            <a:pPr lvl="1"/>
            <a:r>
              <a:rPr lang="en-US" sz="2000" dirty="0"/>
              <a:t>Construction difficulty</a:t>
            </a:r>
          </a:p>
          <a:p>
            <a:pPr lvl="1"/>
            <a:r>
              <a:rPr lang="en-US" sz="2000" dirty="0"/>
              <a:t>Stream blowout</a:t>
            </a:r>
          </a:p>
        </p:txBody>
      </p:sp>
      <p:sp>
        <p:nvSpPr>
          <p:cNvPr id="4" name="Content Placeholder 3"/>
          <p:cNvSpPr>
            <a:spLocks noGrp="1"/>
          </p:cNvSpPr>
          <p:nvPr>
            <p:ph sz="half" idx="4294967295"/>
          </p:nvPr>
        </p:nvSpPr>
        <p:spPr>
          <a:xfrm>
            <a:off x="6179344" y="228601"/>
            <a:ext cx="4038600" cy="6067864"/>
          </a:xfrm>
          <a:prstGeom prst="rect">
            <a:avLst/>
          </a:prstGeom>
        </p:spPr>
        <p:txBody>
          <a:bodyPr>
            <a:normAutofit/>
          </a:bodyPr>
          <a:lstStyle/>
          <a:p>
            <a:pPr algn="ctr">
              <a:buNone/>
            </a:pPr>
            <a:r>
              <a:rPr lang="en-US" b="1" dirty="0">
                <a:solidFill>
                  <a:schemeClr val="tx2">
                    <a:lumMod val="90000"/>
                  </a:schemeClr>
                </a:solidFill>
              </a:rPr>
              <a:t>Siphon Intake</a:t>
            </a:r>
          </a:p>
          <a:p>
            <a:r>
              <a:rPr lang="en-US" sz="2600" dirty="0"/>
              <a:t>Benefits:</a:t>
            </a:r>
          </a:p>
          <a:p>
            <a:pPr lvl="1"/>
            <a:r>
              <a:rPr lang="en-US" sz="2000" dirty="0"/>
              <a:t>Easy installation</a:t>
            </a:r>
          </a:p>
          <a:p>
            <a:r>
              <a:rPr lang="en-US" sz="2600" dirty="0"/>
              <a:t>Drawbacks:</a:t>
            </a:r>
          </a:p>
          <a:p>
            <a:pPr lvl="1"/>
            <a:r>
              <a:rPr lang="en-US" sz="2000" dirty="0"/>
              <a:t>Needs screen</a:t>
            </a:r>
          </a:p>
          <a:p>
            <a:pPr lvl="1"/>
            <a:r>
              <a:rPr lang="en-US" sz="2000" dirty="0"/>
              <a:t>Losses prime</a:t>
            </a:r>
          </a:p>
          <a:p>
            <a:pPr lvl="1"/>
            <a:r>
              <a:rPr lang="en-US" sz="2000" dirty="0"/>
              <a:t>Special priming process</a:t>
            </a:r>
          </a:p>
        </p:txBody>
      </p:sp>
      <p:pic>
        <p:nvPicPr>
          <p:cNvPr id="7170" name="Picture 2"/>
          <p:cNvPicPr>
            <a:picLocks noChangeAspect="1" noChangeArrowheads="1"/>
          </p:cNvPicPr>
          <p:nvPr/>
        </p:nvPicPr>
        <p:blipFill>
          <a:blip r:embed="rId3" cstate="print"/>
          <a:srcRect l="51429" t="16476" r="31428" b="52286"/>
          <a:stretch>
            <a:fillRect/>
          </a:stretch>
        </p:blipFill>
        <p:spPr bwMode="auto">
          <a:xfrm>
            <a:off x="2286000" y="3482368"/>
            <a:ext cx="2611244" cy="2973917"/>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l="50952" t="66286" r="31429" b="9333"/>
          <a:stretch>
            <a:fillRect/>
          </a:stretch>
        </p:blipFill>
        <p:spPr bwMode="auto">
          <a:xfrm>
            <a:off x="6510292" y="3745468"/>
            <a:ext cx="3171825" cy="2743200"/>
          </a:xfrm>
          <a:prstGeom prst="rect">
            <a:avLst/>
          </a:prstGeom>
          <a:noFill/>
          <a:ln w="9525">
            <a:noFill/>
            <a:miter lim="800000"/>
            <a:headEnd/>
            <a:tailEnd/>
          </a:ln>
        </p:spPr>
      </p:pic>
      <p:sp>
        <p:nvSpPr>
          <p:cNvPr id="7" name="TextBox 6"/>
          <p:cNvSpPr txBox="1"/>
          <p:nvPr/>
        </p:nvSpPr>
        <p:spPr>
          <a:xfrm>
            <a:off x="3962400" y="6488668"/>
            <a:ext cx="3505200" cy="369332"/>
          </a:xfrm>
          <a:prstGeom prst="rect">
            <a:avLst/>
          </a:prstGeom>
          <a:noFill/>
        </p:spPr>
        <p:txBody>
          <a:bodyPr wrap="square" rtlCol="0">
            <a:spAutoFit/>
          </a:bodyPr>
          <a:lstStyle/>
          <a:p>
            <a:r>
              <a:rPr lang="en-US" dirty="0"/>
              <a:t>Home Power Magazine</a:t>
            </a:r>
          </a:p>
        </p:txBody>
      </p:sp>
    </p:spTree>
    <p:extLst>
      <p:ext uri="{BB962C8B-B14F-4D97-AF65-F5344CB8AC3E}">
        <p14:creationId xmlns:p14="http://schemas.microsoft.com/office/powerpoint/2010/main" val="26907603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3" descr="mollies branch 002"/>
          <p:cNvPicPr>
            <a:picLocks noChangeAspect="1" noChangeArrowheads="1"/>
          </p:cNvPicPr>
          <p:nvPr/>
        </p:nvPicPr>
        <p:blipFill>
          <a:blip r:embed="rId3" cstate="print">
            <a:lum bright="18000"/>
          </a:blip>
          <a:srcRect/>
          <a:stretch>
            <a:fillRect/>
          </a:stretch>
        </p:blipFill>
        <p:spPr bwMode="auto">
          <a:xfrm>
            <a:off x="3048001" y="1752600"/>
            <a:ext cx="5713413" cy="4319588"/>
          </a:xfrm>
          <a:prstGeom prst="rect">
            <a:avLst/>
          </a:prstGeom>
          <a:noFill/>
          <a:ln w="9525">
            <a:noFill/>
            <a:miter lim="800000"/>
            <a:headEnd/>
            <a:tailEnd/>
          </a:ln>
        </p:spPr>
      </p:pic>
      <p:sp>
        <p:nvSpPr>
          <p:cNvPr id="65539" name="Rectangle 3"/>
          <p:cNvSpPr>
            <a:spLocks noGrp="1" noChangeArrowheads="1"/>
          </p:cNvSpPr>
          <p:nvPr>
            <p:ph type="title"/>
          </p:nvPr>
        </p:nvSpPr>
        <p:spPr>
          <a:xfrm>
            <a:off x="3275806" y="228600"/>
            <a:ext cx="5257800" cy="1143000"/>
          </a:xfrm>
        </p:spPr>
        <p:txBody>
          <a:bodyPr/>
          <a:lstStyle/>
          <a:p>
            <a:pPr algn="ctr" eaLnBrk="1" hangingPunct="1"/>
            <a:r>
              <a:rPr lang="en-US" b="1" dirty="0" smtClean="0"/>
              <a:t>The Intake</a:t>
            </a:r>
            <a:br>
              <a:rPr lang="en-US" b="1" dirty="0" smtClean="0"/>
            </a:br>
            <a:r>
              <a:rPr lang="en-US" sz="2000" b="1" dirty="0"/>
              <a:t>Diverting clean water into the penstock</a:t>
            </a:r>
          </a:p>
        </p:txBody>
      </p:sp>
      <p:sp>
        <p:nvSpPr>
          <p:cNvPr id="65540" name="Rectangle 4"/>
          <p:cNvSpPr>
            <a:spLocks noChangeArrowheads="1"/>
          </p:cNvSpPr>
          <p:nvPr/>
        </p:nvSpPr>
        <p:spPr bwMode="auto">
          <a:xfrm>
            <a:off x="2792413" y="1828801"/>
            <a:ext cx="184150" cy="366713"/>
          </a:xfrm>
          <a:prstGeom prst="rect">
            <a:avLst/>
          </a:prstGeom>
          <a:noFill/>
          <a:ln w="9525">
            <a:noFill/>
            <a:miter lim="800000"/>
            <a:headEnd/>
            <a:tailEnd/>
          </a:ln>
        </p:spPr>
        <p:txBody>
          <a:bodyPr wrap="none">
            <a:spAutoFit/>
          </a:bodyPr>
          <a:lstStyle/>
          <a:p>
            <a:pPr algn="l" eaLnBrk="1" hangingPunct="1">
              <a:spcBef>
                <a:spcPct val="50000"/>
              </a:spcBef>
            </a:pPr>
            <a:endParaRPr lang="en-US"/>
          </a:p>
        </p:txBody>
      </p:sp>
      <p:sp>
        <p:nvSpPr>
          <p:cNvPr id="65541" name="Text Box 5"/>
          <p:cNvSpPr txBox="1">
            <a:spLocks noChangeArrowheads="1"/>
          </p:cNvSpPr>
          <p:nvPr/>
        </p:nvSpPr>
        <p:spPr bwMode="auto">
          <a:xfrm>
            <a:off x="2667000" y="6248401"/>
            <a:ext cx="2057400" cy="366713"/>
          </a:xfrm>
          <a:prstGeom prst="rect">
            <a:avLst/>
          </a:prstGeom>
          <a:noFill/>
          <a:ln w="9525">
            <a:noFill/>
            <a:miter lim="800000"/>
            <a:headEnd/>
            <a:tailEnd/>
          </a:ln>
        </p:spPr>
        <p:txBody>
          <a:bodyPr>
            <a:spAutoFit/>
          </a:bodyPr>
          <a:lstStyle/>
          <a:p>
            <a:pPr>
              <a:spcBef>
                <a:spcPct val="50000"/>
              </a:spcBef>
            </a:pPr>
            <a:r>
              <a:rPr lang="en-US" dirty="0"/>
              <a:t>Screen</a:t>
            </a:r>
          </a:p>
        </p:txBody>
      </p:sp>
      <p:sp>
        <p:nvSpPr>
          <p:cNvPr id="65542" name="Text Box 6"/>
          <p:cNvSpPr txBox="1">
            <a:spLocks noChangeArrowheads="1"/>
          </p:cNvSpPr>
          <p:nvPr/>
        </p:nvSpPr>
        <p:spPr bwMode="auto">
          <a:xfrm>
            <a:off x="5181600" y="6248401"/>
            <a:ext cx="2133600" cy="366713"/>
          </a:xfrm>
          <a:prstGeom prst="rect">
            <a:avLst/>
          </a:prstGeom>
          <a:noFill/>
          <a:ln w="9525">
            <a:noFill/>
            <a:miter lim="800000"/>
            <a:headEnd/>
            <a:tailEnd/>
          </a:ln>
        </p:spPr>
        <p:txBody>
          <a:bodyPr>
            <a:spAutoFit/>
          </a:bodyPr>
          <a:lstStyle/>
          <a:p>
            <a:pPr>
              <a:spcBef>
                <a:spcPct val="50000"/>
              </a:spcBef>
            </a:pPr>
            <a:r>
              <a:rPr lang="en-US"/>
              <a:t>Start of Penstock</a:t>
            </a:r>
          </a:p>
        </p:txBody>
      </p:sp>
      <p:sp>
        <p:nvSpPr>
          <p:cNvPr id="65543" name="Line 7"/>
          <p:cNvSpPr>
            <a:spLocks noChangeShapeType="1"/>
          </p:cNvSpPr>
          <p:nvPr/>
        </p:nvSpPr>
        <p:spPr bwMode="auto">
          <a:xfrm flipV="1">
            <a:off x="7162800" y="4191000"/>
            <a:ext cx="533400" cy="2209800"/>
          </a:xfrm>
          <a:prstGeom prst="line">
            <a:avLst/>
          </a:prstGeom>
          <a:noFill/>
          <a:ln w="57150">
            <a:solidFill>
              <a:srgbClr val="FFC000"/>
            </a:solidFill>
            <a:round/>
            <a:headEnd/>
            <a:tailEnd type="triangle" w="med" len="med"/>
          </a:ln>
        </p:spPr>
        <p:txBody>
          <a:bodyPr/>
          <a:lstStyle/>
          <a:p>
            <a:endParaRPr lang="en-US"/>
          </a:p>
        </p:txBody>
      </p:sp>
      <p:sp>
        <p:nvSpPr>
          <p:cNvPr id="65544" name="Line 8"/>
          <p:cNvSpPr>
            <a:spLocks noChangeShapeType="1"/>
          </p:cNvSpPr>
          <p:nvPr/>
        </p:nvSpPr>
        <p:spPr bwMode="auto">
          <a:xfrm flipV="1">
            <a:off x="3505200" y="4038600"/>
            <a:ext cx="2590800" cy="2362200"/>
          </a:xfrm>
          <a:prstGeom prst="line">
            <a:avLst/>
          </a:prstGeom>
          <a:noFill/>
          <a:ln w="57150">
            <a:solidFill>
              <a:srgbClr val="FFC000"/>
            </a:solidFill>
            <a:round/>
            <a:headEnd/>
            <a:tailEnd type="triangle" w="med" len="med"/>
          </a:ln>
        </p:spPr>
        <p:txBody>
          <a:bodyPr/>
          <a:lstStyle/>
          <a:p>
            <a:endParaRPr lang="en-US"/>
          </a:p>
        </p:txBody>
      </p:sp>
      <p:sp>
        <p:nvSpPr>
          <p:cNvPr id="65545" name="Line 9"/>
          <p:cNvSpPr>
            <a:spLocks noChangeShapeType="1"/>
          </p:cNvSpPr>
          <p:nvPr/>
        </p:nvSpPr>
        <p:spPr bwMode="auto">
          <a:xfrm>
            <a:off x="2514600" y="1447800"/>
            <a:ext cx="1752600" cy="2133600"/>
          </a:xfrm>
          <a:prstGeom prst="line">
            <a:avLst/>
          </a:prstGeom>
          <a:noFill/>
          <a:ln w="57150">
            <a:solidFill>
              <a:srgbClr val="FFC000"/>
            </a:solidFill>
            <a:round/>
            <a:headEnd/>
            <a:tailEnd type="triangle" w="med" len="med"/>
          </a:ln>
        </p:spPr>
        <p:txBody>
          <a:bodyPr/>
          <a:lstStyle/>
          <a:p>
            <a:endParaRPr lang="en-US"/>
          </a:p>
        </p:txBody>
      </p:sp>
      <p:sp>
        <p:nvSpPr>
          <p:cNvPr id="65546" name="Text Box 10"/>
          <p:cNvSpPr txBox="1">
            <a:spLocks noChangeArrowheads="1"/>
          </p:cNvSpPr>
          <p:nvPr/>
        </p:nvSpPr>
        <p:spPr bwMode="auto">
          <a:xfrm>
            <a:off x="1905000" y="1066801"/>
            <a:ext cx="2133600" cy="366713"/>
          </a:xfrm>
          <a:prstGeom prst="rect">
            <a:avLst/>
          </a:prstGeom>
          <a:noFill/>
          <a:ln w="9525">
            <a:noFill/>
            <a:miter lim="800000"/>
            <a:headEnd/>
            <a:tailEnd/>
          </a:ln>
        </p:spPr>
        <p:txBody>
          <a:bodyPr>
            <a:spAutoFit/>
          </a:bodyPr>
          <a:lstStyle/>
          <a:p>
            <a:pPr>
              <a:spcBef>
                <a:spcPct val="50000"/>
              </a:spcBef>
            </a:pPr>
            <a:r>
              <a:rPr lang="en-US" dirty="0"/>
              <a:t>Steam Flow</a:t>
            </a:r>
          </a:p>
        </p:txBody>
      </p:sp>
      <p:sp>
        <p:nvSpPr>
          <p:cNvPr id="65547" name="Text Box 12"/>
          <p:cNvSpPr txBox="1">
            <a:spLocks noChangeArrowheads="1"/>
          </p:cNvSpPr>
          <p:nvPr/>
        </p:nvSpPr>
        <p:spPr bwMode="auto">
          <a:xfrm>
            <a:off x="8915400" y="3352800"/>
            <a:ext cx="2164492" cy="1569660"/>
          </a:xfrm>
          <a:prstGeom prst="rect">
            <a:avLst/>
          </a:prstGeom>
          <a:noFill/>
          <a:ln w="9525">
            <a:noFill/>
            <a:miter lim="800000"/>
            <a:headEnd/>
            <a:tailEnd/>
          </a:ln>
        </p:spPr>
        <p:txBody>
          <a:bodyPr wrap="square">
            <a:spAutoFit/>
          </a:bodyPr>
          <a:lstStyle/>
          <a:p>
            <a:pPr>
              <a:spcBef>
                <a:spcPct val="50000"/>
              </a:spcBef>
            </a:pPr>
            <a:r>
              <a:rPr lang="en-US" sz="2400" b="1" i="1" dirty="0"/>
              <a:t>A </a:t>
            </a:r>
            <a:r>
              <a:rPr lang="en-US" sz="2400" b="1" i="1" dirty="0" smtClean="0"/>
              <a:t>sandy/</a:t>
            </a:r>
            <a:r>
              <a:rPr lang="en-US" sz="2400" b="1" i="1" dirty="0" err="1" smtClean="0"/>
              <a:t>silty</a:t>
            </a:r>
            <a:r>
              <a:rPr lang="en-US" sz="2400" b="1" i="1" dirty="0" smtClean="0"/>
              <a:t> creek </a:t>
            </a:r>
            <a:r>
              <a:rPr lang="en-US" sz="2400" b="1" i="1" dirty="0"/>
              <a:t>may need more settling time</a:t>
            </a:r>
            <a:endParaRPr lang="en-US" sz="2800" b="1" i="1" dirty="0"/>
          </a:p>
        </p:txBody>
      </p:sp>
      <p:sp>
        <p:nvSpPr>
          <p:cNvPr id="65548" name="Text Box 14"/>
          <p:cNvSpPr txBox="1">
            <a:spLocks noChangeArrowheads="1"/>
          </p:cNvSpPr>
          <p:nvPr/>
        </p:nvSpPr>
        <p:spPr bwMode="auto">
          <a:xfrm>
            <a:off x="8900984" y="1828801"/>
            <a:ext cx="2057400" cy="366713"/>
          </a:xfrm>
          <a:prstGeom prst="rect">
            <a:avLst/>
          </a:prstGeom>
          <a:noFill/>
          <a:ln w="9525">
            <a:noFill/>
            <a:miter lim="800000"/>
            <a:headEnd/>
            <a:tailEnd/>
          </a:ln>
        </p:spPr>
        <p:txBody>
          <a:bodyPr>
            <a:spAutoFit/>
          </a:bodyPr>
          <a:lstStyle/>
          <a:p>
            <a:pPr>
              <a:spcBef>
                <a:spcPct val="50000"/>
              </a:spcBef>
            </a:pPr>
            <a:r>
              <a:rPr lang="en-US"/>
              <a:t>Overflow</a:t>
            </a:r>
          </a:p>
        </p:txBody>
      </p:sp>
      <p:sp>
        <p:nvSpPr>
          <p:cNvPr id="65549" name="Line 15"/>
          <p:cNvSpPr>
            <a:spLocks noChangeShapeType="1"/>
          </p:cNvSpPr>
          <p:nvPr/>
        </p:nvSpPr>
        <p:spPr bwMode="auto">
          <a:xfrm flipH="1">
            <a:off x="7467600" y="2133600"/>
            <a:ext cx="1752600" cy="1600200"/>
          </a:xfrm>
          <a:prstGeom prst="line">
            <a:avLst/>
          </a:prstGeom>
          <a:noFill/>
          <a:ln w="57150">
            <a:solidFill>
              <a:srgbClr val="FFC000"/>
            </a:solidFill>
            <a:round/>
            <a:headEnd/>
            <a:tailEnd type="triangle" w="med" len="med"/>
          </a:ln>
        </p:spPr>
        <p:txBody>
          <a:bodyPr/>
          <a:lstStyle/>
          <a:p>
            <a:endParaRPr lang="en-US"/>
          </a:p>
        </p:txBody>
      </p:sp>
    </p:spTree>
    <p:extLst>
      <p:ext uri="{BB962C8B-B14F-4D97-AF65-F5344CB8AC3E}">
        <p14:creationId xmlns:p14="http://schemas.microsoft.com/office/powerpoint/2010/main" val="106901497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4365" y="228600"/>
            <a:ext cx="6512511" cy="1143000"/>
          </a:xfrm>
        </p:spPr>
        <p:txBody>
          <a:bodyPr/>
          <a:lstStyle/>
          <a:p>
            <a:pPr algn="ctr"/>
            <a:r>
              <a:rPr lang="en-US" b="1" u="sng" dirty="0" smtClean="0"/>
              <a:t>Pipeline / Penstock</a:t>
            </a:r>
            <a:endParaRPr lang="en-US" b="1" u="sng" dirty="0"/>
          </a:p>
        </p:txBody>
      </p:sp>
      <p:sp>
        <p:nvSpPr>
          <p:cNvPr id="3" name="Content Placeholder 2"/>
          <p:cNvSpPr>
            <a:spLocks noGrp="1"/>
          </p:cNvSpPr>
          <p:nvPr>
            <p:ph idx="4294967295"/>
          </p:nvPr>
        </p:nvSpPr>
        <p:spPr>
          <a:xfrm>
            <a:off x="2057400" y="1524000"/>
            <a:ext cx="8458200" cy="4572000"/>
          </a:xfrm>
          <a:prstGeom prst="rect">
            <a:avLst/>
          </a:prstGeom>
        </p:spPr>
        <p:txBody>
          <a:bodyPr>
            <a:normAutofit/>
          </a:bodyPr>
          <a:lstStyle/>
          <a:p>
            <a:r>
              <a:rPr lang="en-US" sz="2600" dirty="0"/>
              <a:t>The component that delivers the water to the turbine.</a:t>
            </a:r>
          </a:p>
          <a:p>
            <a:endParaRPr lang="en-US" sz="2600" dirty="0"/>
          </a:p>
        </p:txBody>
      </p:sp>
      <p:pic>
        <p:nvPicPr>
          <p:cNvPr id="4" name="Picture 3" descr="9c48"/>
          <p:cNvPicPr>
            <a:picLocks noChangeAspect="1" noChangeArrowheads="1"/>
          </p:cNvPicPr>
          <p:nvPr/>
        </p:nvPicPr>
        <p:blipFill>
          <a:blip r:embed="rId3" cstate="print"/>
          <a:srcRect/>
          <a:stretch>
            <a:fillRect/>
          </a:stretch>
        </p:blipFill>
        <p:spPr bwMode="auto">
          <a:xfrm>
            <a:off x="2438400" y="2438400"/>
            <a:ext cx="2571750" cy="3429000"/>
          </a:xfrm>
          <a:prstGeom prst="rect">
            <a:avLst/>
          </a:prstGeom>
          <a:noFill/>
          <a:ln w="9525">
            <a:noFill/>
            <a:miter lim="800000"/>
            <a:headEnd/>
            <a:tailEnd/>
          </a:ln>
        </p:spPr>
      </p:pic>
      <p:pic>
        <p:nvPicPr>
          <p:cNvPr id="5" name="Picture 5" descr="microhydro2"/>
          <p:cNvPicPr>
            <a:picLocks noChangeAspect="1" noChangeArrowheads="1"/>
          </p:cNvPicPr>
          <p:nvPr/>
        </p:nvPicPr>
        <p:blipFill>
          <a:blip r:embed="rId4" cstate="print"/>
          <a:srcRect/>
          <a:stretch>
            <a:fillRect/>
          </a:stretch>
        </p:blipFill>
        <p:spPr bwMode="auto">
          <a:xfrm>
            <a:off x="5715001" y="2514601"/>
            <a:ext cx="3968021" cy="3076575"/>
          </a:xfrm>
          <a:prstGeom prst="rect">
            <a:avLst/>
          </a:prstGeom>
          <a:noFill/>
          <a:ln w="9525">
            <a:noFill/>
            <a:miter lim="800000"/>
            <a:headEnd/>
            <a:tailEnd/>
          </a:ln>
        </p:spPr>
      </p:pic>
      <p:pic>
        <p:nvPicPr>
          <p:cNvPr id="6" name="Picture 10"/>
          <p:cNvPicPr>
            <a:picLocks noChangeAspect="1" noChangeArrowheads="1"/>
          </p:cNvPicPr>
          <p:nvPr/>
        </p:nvPicPr>
        <p:blipFill>
          <a:blip r:embed="rId5" cstate="print"/>
          <a:srcRect/>
          <a:stretch>
            <a:fillRect/>
          </a:stretch>
        </p:blipFill>
        <p:spPr bwMode="auto">
          <a:xfrm>
            <a:off x="5562601" y="5867401"/>
            <a:ext cx="3724275" cy="788495"/>
          </a:xfrm>
          <a:prstGeom prst="rect">
            <a:avLst/>
          </a:prstGeom>
          <a:noFill/>
          <a:ln w="9525">
            <a:noFill/>
            <a:miter lim="800000"/>
            <a:headEnd/>
            <a:tailEnd/>
          </a:ln>
        </p:spPr>
      </p:pic>
    </p:spTree>
    <p:extLst>
      <p:ext uri="{BB962C8B-B14F-4D97-AF65-F5344CB8AC3E}">
        <p14:creationId xmlns:p14="http://schemas.microsoft.com/office/powerpoint/2010/main" val="34774732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2743201" y="228600"/>
            <a:ext cx="6512511" cy="1143000"/>
          </a:xfrm>
        </p:spPr>
        <p:txBody>
          <a:bodyPr/>
          <a:lstStyle/>
          <a:p>
            <a:pPr eaLnBrk="1" hangingPunct="1"/>
            <a:r>
              <a:rPr lang="en-US" b="1" u="sng" dirty="0" smtClean="0"/>
              <a:t>Factors to Consider</a:t>
            </a:r>
          </a:p>
        </p:txBody>
      </p:sp>
      <p:sp>
        <p:nvSpPr>
          <p:cNvPr id="55299" name="Rectangle 3"/>
          <p:cNvSpPr>
            <a:spLocks noGrp="1" noChangeArrowheads="1"/>
          </p:cNvSpPr>
          <p:nvPr>
            <p:ph type="body" sz="half" idx="4294967295"/>
          </p:nvPr>
        </p:nvSpPr>
        <p:spPr>
          <a:xfrm>
            <a:off x="1988344" y="1770502"/>
            <a:ext cx="4038600" cy="4525963"/>
          </a:xfrm>
          <a:prstGeom prst="rect">
            <a:avLst/>
          </a:prstGeom>
        </p:spPr>
        <p:txBody>
          <a:bodyPr/>
          <a:lstStyle/>
          <a:p>
            <a:pPr eaLnBrk="1" hangingPunct="1">
              <a:lnSpc>
                <a:spcPct val="80000"/>
              </a:lnSpc>
            </a:pPr>
            <a:r>
              <a:rPr lang="en-US" sz="2000" dirty="0"/>
              <a:t>surface roughness </a:t>
            </a:r>
          </a:p>
          <a:p>
            <a:pPr eaLnBrk="1" hangingPunct="1">
              <a:lnSpc>
                <a:spcPct val="80000"/>
              </a:lnSpc>
            </a:pPr>
            <a:r>
              <a:rPr lang="en-US" sz="2000" dirty="0"/>
              <a:t>design pressure </a:t>
            </a:r>
          </a:p>
          <a:p>
            <a:pPr eaLnBrk="1" hangingPunct="1">
              <a:lnSpc>
                <a:spcPct val="80000"/>
              </a:lnSpc>
            </a:pPr>
            <a:r>
              <a:rPr lang="en-US" sz="2000" dirty="0"/>
              <a:t>method of jointing </a:t>
            </a:r>
          </a:p>
          <a:p>
            <a:pPr eaLnBrk="1" hangingPunct="1">
              <a:lnSpc>
                <a:spcPct val="80000"/>
              </a:lnSpc>
            </a:pPr>
            <a:r>
              <a:rPr lang="en-US" sz="2000" dirty="0"/>
              <a:t>weight and ease of installation </a:t>
            </a:r>
          </a:p>
          <a:p>
            <a:pPr eaLnBrk="1" hangingPunct="1">
              <a:lnSpc>
                <a:spcPct val="80000"/>
              </a:lnSpc>
            </a:pPr>
            <a:r>
              <a:rPr lang="en-US" sz="2000" dirty="0"/>
              <a:t>accessibility of the site </a:t>
            </a:r>
          </a:p>
          <a:p>
            <a:pPr eaLnBrk="1" hangingPunct="1">
              <a:lnSpc>
                <a:spcPct val="80000"/>
              </a:lnSpc>
            </a:pPr>
            <a:r>
              <a:rPr lang="en-US" sz="2000" dirty="0"/>
              <a:t>terrain </a:t>
            </a:r>
          </a:p>
          <a:p>
            <a:pPr eaLnBrk="1" hangingPunct="1">
              <a:lnSpc>
                <a:spcPct val="80000"/>
              </a:lnSpc>
            </a:pPr>
            <a:r>
              <a:rPr lang="en-US" sz="2000" dirty="0"/>
              <a:t>soil type</a:t>
            </a:r>
          </a:p>
          <a:p>
            <a:pPr eaLnBrk="1" hangingPunct="1">
              <a:lnSpc>
                <a:spcPct val="80000"/>
              </a:lnSpc>
            </a:pPr>
            <a:r>
              <a:rPr lang="en-US" sz="2000" dirty="0"/>
              <a:t>design life and maintenance</a:t>
            </a:r>
          </a:p>
          <a:p>
            <a:pPr eaLnBrk="1" hangingPunct="1">
              <a:lnSpc>
                <a:spcPct val="80000"/>
              </a:lnSpc>
            </a:pPr>
            <a:r>
              <a:rPr lang="en-US" sz="2000" dirty="0"/>
              <a:t>weather conditions</a:t>
            </a:r>
          </a:p>
          <a:p>
            <a:pPr eaLnBrk="1" hangingPunct="1">
              <a:lnSpc>
                <a:spcPct val="80000"/>
              </a:lnSpc>
            </a:pPr>
            <a:r>
              <a:rPr lang="en-US" sz="2000" dirty="0"/>
              <a:t>availability </a:t>
            </a:r>
          </a:p>
          <a:p>
            <a:pPr eaLnBrk="1" hangingPunct="1">
              <a:lnSpc>
                <a:spcPct val="80000"/>
              </a:lnSpc>
            </a:pPr>
            <a:r>
              <a:rPr lang="en-US" sz="2000" dirty="0"/>
              <a:t>relative cost </a:t>
            </a:r>
          </a:p>
          <a:p>
            <a:pPr eaLnBrk="1" hangingPunct="1">
              <a:lnSpc>
                <a:spcPct val="80000"/>
              </a:lnSpc>
            </a:pPr>
            <a:r>
              <a:rPr lang="en-US" sz="2000" dirty="0"/>
              <a:t>likelihood of structural damage. </a:t>
            </a:r>
          </a:p>
          <a:p>
            <a:pPr eaLnBrk="1" hangingPunct="1">
              <a:lnSpc>
                <a:spcPct val="80000"/>
              </a:lnSpc>
            </a:pPr>
            <a:endParaRPr lang="en-US" sz="2000" dirty="0"/>
          </a:p>
        </p:txBody>
      </p:sp>
      <p:pic>
        <p:nvPicPr>
          <p:cNvPr id="55300" name="Picture 5"/>
          <p:cNvPicPr>
            <a:picLocks noGrp="1" noChangeAspect="1" noChangeArrowheads="1"/>
          </p:cNvPicPr>
          <p:nvPr>
            <p:ph type="body" sz="half" idx="4294967295"/>
          </p:nvPr>
        </p:nvPicPr>
        <p:blipFill>
          <a:blip r:embed="rId3" cstate="print"/>
          <a:srcRect/>
          <a:stretch>
            <a:fillRect/>
          </a:stretch>
        </p:blipFill>
        <p:spPr>
          <a:xfrm>
            <a:off x="6638926" y="1600201"/>
            <a:ext cx="3103563" cy="4525963"/>
          </a:xfrm>
          <a:prstGeom prst="rect">
            <a:avLst/>
          </a:prstGeom>
          <a:noFill/>
        </p:spPr>
      </p:pic>
    </p:spTree>
    <p:extLst>
      <p:ext uri="{BB962C8B-B14F-4D97-AF65-F5344CB8AC3E}">
        <p14:creationId xmlns:p14="http://schemas.microsoft.com/office/powerpoint/2010/main" val="70231122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2819401" y="381000"/>
            <a:ext cx="6512511" cy="1143000"/>
          </a:xfrm>
        </p:spPr>
        <p:txBody>
          <a:bodyPr/>
          <a:lstStyle/>
          <a:p>
            <a:pPr eaLnBrk="1" hangingPunct="1"/>
            <a:r>
              <a:rPr lang="en-US" b="1" u="sng" dirty="0" smtClean="0"/>
              <a:t>Burying Pipe</a:t>
            </a:r>
          </a:p>
        </p:txBody>
      </p:sp>
      <p:sp>
        <p:nvSpPr>
          <p:cNvPr id="69635" name="Rectangle 3"/>
          <p:cNvSpPr>
            <a:spLocks noGrp="1" noChangeArrowheads="1"/>
          </p:cNvSpPr>
          <p:nvPr>
            <p:ph type="body" idx="4294967295"/>
          </p:nvPr>
        </p:nvSpPr>
        <p:spPr>
          <a:xfrm>
            <a:off x="1981200" y="1981200"/>
            <a:ext cx="4953000" cy="3886200"/>
          </a:xfrm>
          <a:prstGeom prst="rect">
            <a:avLst/>
          </a:prstGeom>
        </p:spPr>
        <p:txBody>
          <a:bodyPr/>
          <a:lstStyle/>
          <a:p>
            <a:pPr eaLnBrk="1" hangingPunct="1">
              <a:lnSpc>
                <a:spcPct val="90000"/>
              </a:lnSpc>
            </a:pPr>
            <a:r>
              <a:rPr lang="en-US"/>
              <a:t>Burying the penstock improve aesthetics.</a:t>
            </a:r>
          </a:p>
          <a:p>
            <a:pPr eaLnBrk="1" hangingPunct="1">
              <a:lnSpc>
                <a:spcPct val="90000"/>
              </a:lnSpc>
            </a:pPr>
            <a:r>
              <a:rPr lang="en-US"/>
              <a:t>It is vital to ensure a buried penstock is properly and meticulously installed</a:t>
            </a:r>
          </a:p>
          <a:p>
            <a:pPr lvl="1" eaLnBrk="1" hangingPunct="1">
              <a:lnSpc>
                <a:spcPct val="90000"/>
              </a:lnSpc>
            </a:pPr>
            <a:r>
              <a:rPr lang="en-US"/>
              <a:t>subsequent problems such as leaks are much harder to detect and rectify. </a:t>
            </a:r>
          </a:p>
          <a:p>
            <a:pPr eaLnBrk="1" hangingPunct="1">
              <a:lnSpc>
                <a:spcPct val="90000"/>
              </a:lnSpc>
            </a:pPr>
            <a:r>
              <a:rPr lang="en-US" smtClean="0"/>
              <a:t>A good idea if using PVC</a:t>
            </a:r>
          </a:p>
        </p:txBody>
      </p:sp>
      <p:pic>
        <p:nvPicPr>
          <p:cNvPr id="69636" name="Picture 5" descr="HPIM2352"/>
          <p:cNvPicPr>
            <a:picLocks noChangeAspect="1" noChangeArrowheads="1"/>
          </p:cNvPicPr>
          <p:nvPr/>
        </p:nvPicPr>
        <p:blipFill>
          <a:blip r:embed="rId3" cstate="print"/>
          <a:srcRect/>
          <a:stretch>
            <a:fillRect/>
          </a:stretch>
        </p:blipFill>
        <p:spPr bwMode="auto">
          <a:xfrm>
            <a:off x="7162800" y="2514600"/>
            <a:ext cx="3048000" cy="2743200"/>
          </a:xfrm>
          <a:prstGeom prst="rect">
            <a:avLst/>
          </a:prstGeom>
          <a:noFill/>
          <a:ln w="9525">
            <a:noFill/>
            <a:miter lim="800000"/>
            <a:headEnd/>
            <a:tailEnd/>
          </a:ln>
        </p:spPr>
      </p:pic>
    </p:spTree>
    <p:extLst>
      <p:ext uri="{BB962C8B-B14F-4D97-AF65-F5344CB8AC3E}">
        <p14:creationId xmlns:p14="http://schemas.microsoft.com/office/powerpoint/2010/main" val="39142227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1981200" y="427038"/>
            <a:ext cx="8229600" cy="2439730"/>
          </a:xfrm>
        </p:spPr>
        <p:txBody>
          <a:bodyPr/>
          <a:lstStyle/>
          <a:p>
            <a:pPr eaLnBrk="1" hangingPunct="1"/>
            <a:r>
              <a:rPr lang="en-US" sz="4000" b="1" u="sng" dirty="0"/>
              <a:t>Penstock Support System</a:t>
            </a:r>
            <a:r>
              <a:rPr lang="en-US" sz="4000" dirty="0"/>
              <a:t/>
            </a:r>
            <a:br>
              <a:rPr lang="en-US" sz="4000" dirty="0"/>
            </a:br>
            <a:r>
              <a:rPr lang="en-US" sz="4000" dirty="0"/>
              <a:t>	</a:t>
            </a:r>
            <a:r>
              <a:rPr lang="en-US" sz="2400" dirty="0">
                <a:solidFill>
                  <a:schemeClr val="tx1">
                    <a:lumMod val="95000"/>
                  </a:schemeClr>
                </a:solidFill>
              </a:rPr>
              <a:t>PVC likes to stay </a:t>
            </a:r>
            <a:r>
              <a:rPr lang="en-US" sz="2400" dirty="0" smtClean="0">
                <a:solidFill>
                  <a:schemeClr val="tx1">
                    <a:lumMod val="95000"/>
                  </a:schemeClr>
                </a:solidFill>
              </a:rPr>
              <a:t>straight</a:t>
            </a:r>
            <a:br>
              <a:rPr lang="en-US" sz="2400" dirty="0" smtClean="0">
                <a:solidFill>
                  <a:schemeClr val="tx1">
                    <a:lumMod val="95000"/>
                  </a:schemeClr>
                </a:solidFill>
              </a:rPr>
            </a:br>
            <a:r>
              <a:rPr lang="en-US" sz="2400" dirty="0">
                <a:solidFill>
                  <a:schemeClr val="tx1">
                    <a:lumMod val="95000"/>
                  </a:schemeClr>
                </a:solidFill>
              </a:rPr>
              <a:t/>
            </a:r>
            <a:br>
              <a:rPr lang="en-US" sz="2400" dirty="0">
                <a:solidFill>
                  <a:schemeClr val="tx1">
                    <a:lumMod val="95000"/>
                  </a:schemeClr>
                </a:solidFill>
              </a:rPr>
            </a:br>
            <a:r>
              <a:rPr lang="en-US" sz="2400" dirty="0">
                <a:solidFill>
                  <a:schemeClr val="tx1">
                    <a:lumMod val="95000"/>
                  </a:schemeClr>
                </a:solidFill>
              </a:rPr>
              <a:t>	HDPE can follow the contour of the ground</a:t>
            </a:r>
          </a:p>
        </p:txBody>
      </p:sp>
      <p:pic>
        <p:nvPicPr>
          <p:cNvPr id="70659" name="Picture 3" descr="sanford_penstock"/>
          <p:cNvPicPr>
            <a:picLocks noChangeAspect="1" noChangeArrowheads="1"/>
          </p:cNvPicPr>
          <p:nvPr/>
        </p:nvPicPr>
        <p:blipFill rotWithShape="1">
          <a:blip r:embed="rId3" cstate="print"/>
          <a:srcRect t="16567"/>
          <a:stretch/>
        </p:blipFill>
        <p:spPr bwMode="auto">
          <a:xfrm>
            <a:off x="8040130" y="3353012"/>
            <a:ext cx="3962400" cy="3121841"/>
          </a:xfrm>
          <a:prstGeom prst="rect">
            <a:avLst/>
          </a:prstGeom>
          <a:noFill/>
          <a:ln w="9525">
            <a:noFill/>
            <a:miter lim="800000"/>
            <a:headEnd/>
            <a:tailEnd/>
          </a:ln>
        </p:spPr>
      </p:pic>
      <p:pic>
        <p:nvPicPr>
          <p:cNvPr id="21506" name="Picture 2" descr="https://lh4.googleusercontent.com/-iq1BKxpKQ9E/UP825RaL4II/AAAAAAAAE2k/0rLGyU9JTIg/s800/columns%2520and%2520pipe.jpg"/>
          <p:cNvPicPr>
            <a:picLocks noChangeAspect="1" noChangeArrowheads="1"/>
          </p:cNvPicPr>
          <p:nvPr/>
        </p:nvPicPr>
        <p:blipFill rotWithShape="1">
          <a:blip r:embed="rId4">
            <a:extLst>
              <a:ext uri="{28A0092B-C50C-407E-A947-70E740481C1C}">
                <a14:useLocalDpi xmlns:a14="http://schemas.microsoft.com/office/drawing/2010/main" val="0"/>
              </a:ext>
            </a:extLst>
          </a:blip>
          <a:srcRect l="13509" r="4918"/>
          <a:stretch/>
        </p:blipFill>
        <p:spPr bwMode="auto">
          <a:xfrm>
            <a:off x="4094205" y="3353012"/>
            <a:ext cx="3674076" cy="25447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http://www.algonquinecolodge.com/images/photos/Micro-Hydro/Micro-Hydro2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156" y="3353012"/>
            <a:ext cx="35052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0620946"/>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3581400" y="228600"/>
            <a:ext cx="6096000" cy="762000"/>
          </a:xfrm>
        </p:spPr>
        <p:txBody>
          <a:bodyPr/>
          <a:lstStyle/>
          <a:p>
            <a:r>
              <a:rPr lang="en-US" b="1" dirty="0" smtClean="0"/>
              <a:t>Penstock Materials</a:t>
            </a:r>
          </a:p>
        </p:txBody>
      </p:sp>
      <p:sp>
        <p:nvSpPr>
          <p:cNvPr id="71683" name="Content Placeholder 2"/>
          <p:cNvSpPr>
            <a:spLocks noGrp="1"/>
          </p:cNvSpPr>
          <p:nvPr>
            <p:ph idx="4294967295"/>
          </p:nvPr>
        </p:nvSpPr>
        <p:spPr>
          <a:xfrm>
            <a:off x="1351005" y="1066800"/>
            <a:ext cx="9901881" cy="5562600"/>
          </a:xfrm>
          <a:prstGeom prst="rect">
            <a:avLst/>
          </a:prstGeom>
        </p:spPr>
        <p:txBody>
          <a:bodyPr>
            <a:normAutofit fontScale="85000" lnSpcReduction="20000"/>
          </a:bodyPr>
          <a:lstStyle/>
          <a:p>
            <a:r>
              <a:rPr lang="en-US" dirty="0"/>
              <a:t>Steel</a:t>
            </a:r>
          </a:p>
          <a:p>
            <a:pPr lvl="1"/>
            <a:r>
              <a:rPr lang="en-US" sz="2800" dirty="0"/>
              <a:t>Rust, rough (high losses)</a:t>
            </a:r>
          </a:p>
          <a:p>
            <a:pPr lvl="1"/>
            <a:r>
              <a:rPr lang="en-US" sz="2800" dirty="0"/>
              <a:t>High wear and high pressure (road crossing, bottom of penstock)</a:t>
            </a:r>
          </a:p>
          <a:p>
            <a:r>
              <a:rPr lang="en-US" dirty="0"/>
              <a:t>AL irrigation pipe</a:t>
            </a:r>
          </a:p>
          <a:p>
            <a:pPr lvl="1"/>
            <a:r>
              <a:rPr lang="en-US" sz="2800" dirty="0"/>
              <a:t>Low pressure rating</a:t>
            </a:r>
          </a:p>
          <a:p>
            <a:pPr lvl="1"/>
            <a:r>
              <a:rPr lang="en-US" sz="2800" dirty="0"/>
              <a:t>Can’t be buried </a:t>
            </a:r>
            <a:r>
              <a:rPr lang="en-US" sz="2800" dirty="0" smtClean="0"/>
              <a:t>or else </a:t>
            </a:r>
            <a:r>
              <a:rPr lang="en-US" sz="2800" dirty="0"/>
              <a:t>it will corrode</a:t>
            </a:r>
          </a:p>
          <a:p>
            <a:r>
              <a:rPr lang="en-US" dirty="0"/>
              <a:t>Pressure Rated PVC</a:t>
            </a:r>
          </a:p>
          <a:p>
            <a:pPr lvl="1"/>
            <a:r>
              <a:rPr lang="en-US" sz="2800" dirty="0"/>
              <a:t>Readily available and easily joined</a:t>
            </a:r>
          </a:p>
          <a:p>
            <a:pPr lvl="1"/>
            <a:r>
              <a:rPr lang="en-US" sz="2800" dirty="0"/>
              <a:t>UV degradation and physical damage</a:t>
            </a:r>
          </a:p>
          <a:p>
            <a:pPr lvl="1"/>
            <a:r>
              <a:rPr lang="en-US" sz="2800" dirty="0"/>
              <a:t>Buried, covered or painted</a:t>
            </a:r>
          </a:p>
          <a:p>
            <a:r>
              <a:rPr lang="en-US" dirty="0"/>
              <a:t>PVC sewer pipe</a:t>
            </a:r>
          </a:p>
          <a:p>
            <a:pPr lvl="1"/>
            <a:r>
              <a:rPr lang="en-US" sz="2800" dirty="0"/>
              <a:t>Low-budget, not pressure-rated!</a:t>
            </a:r>
          </a:p>
          <a:p>
            <a:r>
              <a:rPr lang="en-US" dirty="0"/>
              <a:t>HPDE (Polyethylene)</a:t>
            </a:r>
          </a:p>
          <a:p>
            <a:pPr lvl="1"/>
            <a:r>
              <a:rPr lang="en-US" sz="2800" b="1" dirty="0"/>
              <a:t>Toughest</a:t>
            </a:r>
            <a:r>
              <a:rPr lang="en-US" sz="2800" dirty="0"/>
              <a:t>, you can drag it into place, can be </a:t>
            </a:r>
            <a:r>
              <a:rPr lang="en-US" sz="2800" dirty="0" smtClean="0"/>
              <a:t>exposed to sunlight</a:t>
            </a:r>
            <a:endParaRPr lang="en-US" sz="2800" dirty="0"/>
          </a:p>
          <a:p>
            <a:pPr lvl="1"/>
            <a:r>
              <a:rPr lang="en-US" sz="2800" dirty="0"/>
              <a:t>Joined by a fusion welder</a:t>
            </a:r>
          </a:p>
          <a:p>
            <a:pPr lvl="1"/>
            <a:endParaRPr lang="en-US" sz="2000" dirty="0"/>
          </a:p>
        </p:txBody>
      </p:sp>
    </p:spTree>
    <p:extLst>
      <p:ext uri="{BB962C8B-B14F-4D97-AF65-F5344CB8AC3E}">
        <p14:creationId xmlns:p14="http://schemas.microsoft.com/office/powerpoint/2010/main" val="34001692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4586168" y="1250638"/>
            <a:ext cx="6512511" cy="1143000"/>
          </a:xfrm>
        </p:spPr>
        <p:txBody>
          <a:bodyPr/>
          <a:lstStyle/>
          <a:p>
            <a:pPr algn="ctr"/>
            <a:r>
              <a:rPr lang="en-US" dirty="0" smtClean="0"/>
              <a:t> </a:t>
            </a:r>
            <a:r>
              <a:rPr lang="en-US" b="1" u="sng" dirty="0"/>
              <a:t>F</a:t>
            </a:r>
            <a:r>
              <a:rPr lang="en-US" b="1" u="sng" dirty="0" smtClean="0"/>
              <a:t>usion Welding</a:t>
            </a:r>
          </a:p>
        </p:txBody>
      </p:sp>
      <p:pic>
        <p:nvPicPr>
          <p:cNvPr id="72708" name="Picture 2" descr="Pipe Fusion machine"/>
          <p:cNvPicPr>
            <a:picLocks noChangeAspect="1" noChangeArrowheads="1"/>
          </p:cNvPicPr>
          <p:nvPr/>
        </p:nvPicPr>
        <p:blipFill>
          <a:blip r:embed="rId3" cstate="print"/>
          <a:srcRect/>
          <a:stretch>
            <a:fillRect/>
          </a:stretch>
        </p:blipFill>
        <p:spPr bwMode="auto">
          <a:xfrm>
            <a:off x="6904203" y="3089188"/>
            <a:ext cx="4576652" cy="3418187"/>
          </a:xfrm>
          <a:prstGeom prst="rect">
            <a:avLst/>
          </a:prstGeom>
          <a:noFill/>
          <a:ln w="9525">
            <a:noFill/>
            <a:miter lim="800000"/>
            <a:headEnd/>
            <a:tailEnd/>
          </a:ln>
        </p:spPr>
      </p:pic>
      <p:pic>
        <p:nvPicPr>
          <p:cNvPr id="22530" name="Picture 2" descr="http://www.cmwhorticulture.co.uk/Web%20Pipeweld%2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088" y="3107658"/>
            <a:ext cx="5083689" cy="3399717"/>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http://rafflyhdpe.com/wp-content/uploads/2013/12/SHD25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4491" y="597934"/>
            <a:ext cx="3529228" cy="2261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136466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2792120" y="457200"/>
            <a:ext cx="6512511" cy="1143000"/>
          </a:xfrm>
        </p:spPr>
        <p:txBody>
          <a:bodyPr/>
          <a:lstStyle/>
          <a:p>
            <a:pPr eaLnBrk="1" hangingPunct="1"/>
            <a:r>
              <a:rPr lang="en-US" b="1" u="sng" dirty="0" smtClean="0"/>
              <a:t>Pipe Friction Losses</a:t>
            </a:r>
          </a:p>
        </p:txBody>
      </p:sp>
      <p:sp>
        <p:nvSpPr>
          <p:cNvPr id="73731" name="Rectangle 3"/>
          <p:cNvSpPr>
            <a:spLocks noGrp="1" noChangeArrowheads="1"/>
          </p:cNvSpPr>
          <p:nvPr>
            <p:ph type="body" idx="4294967295"/>
          </p:nvPr>
        </p:nvSpPr>
        <p:spPr>
          <a:xfrm>
            <a:off x="2438400" y="1783560"/>
            <a:ext cx="7772400" cy="4572000"/>
          </a:xfrm>
          <a:prstGeom prst="rect">
            <a:avLst/>
          </a:prstGeom>
        </p:spPr>
        <p:txBody>
          <a:bodyPr/>
          <a:lstStyle/>
          <a:p>
            <a:pPr eaLnBrk="1" hangingPunct="1"/>
            <a:r>
              <a:rPr lang="en-US" dirty="0" smtClean="0"/>
              <a:t>Must use charts to calculate head loss due to pipe friction</a:t>
            </a:r>
          </a:p>
          <a:p>
            <a:pPr eaLnBrk="1" hangingPunct="1"/>
            <a:r>
              <a:rPr lang="en-US" dirty="0" smtClean="0"/>
              <a:t>Flow varies with D</a:t>
            </a:r>
            <a:r>
              <a:rPr lang="en-US" baseline="30000" dirty="0" smtClean="0"/>
              <a:t>3</a:t>
            </a:r>
          </a:p>
          <a:p>
            <a:pPr lvl="1" eaLnBrk="1" hangingPunct="1"/>
            <a:r>
              <a:rPr lang="en-US" dirty="0" smtClean="0"/>
              <a:t>4” pipe can flow 8x more water than 2” pipe</a:t>
            </a:r>
          </a:p>
          <a:p>
            <a:pPr eaLnBrk="1" hangingPunct="1"/>
            <a:endParaRPr lang="en-US" dirty="0" smtClean="0"/>
          </a:p>
          <a:p>
            <a:pPr eaLnBrk="1" hangingPunct="1">
              <a:buFont typeface="Wingdings" pitchFamily="2" charset="2"/>
              <a:buNone/>
            </a:pPr>
            <a:endParaRPr lang="en-US" dirty="0" smtClean="0"/>
          </a:p>
        </p:txBody>
      </p:sp>
      <p:pic>
        <p:nvPicPr>
          <p:cNvPr id="73732" name="Picture 5" descr="http://me.queensu.ca/people/sellens/teaching/fluids/Profiles.jpg"/>
          <p:cNvPicPr>
            <a:picLocks noChangeAspect="1" noChangeArrowheads="1"/>
          </p:cNvPicPr>
          <p:nvPr/>
        </p:nvPicPr>
        <p:blipFill>
          <a:blip r:embed="rId3" cstate="print"/>
          <a:srcRect t="52219" b="10184"/>
          <a:stretch>
            <a:fillRect/>
          </a:stretch>
        </p:blipFill>
        <p:spPr bwMode="auto">
          <a:xfrm>
            <a:off x="3886200" y="4648200"/>
            <a:ext cx="4324350" cy="1371600"/>
          </a:xfrm>
          <a:prstGeom prst="rect">
            <a:avLst/>
          </a:prstGeom>
          <a:noFill/>
          <a:ln w="9525">
            <a:noFill/>
            <a:miter lim="800000"/>
            <a:headEnd/>
            <a:tailEnd/>
          </a:ln>
        </p:spPr>
      </p:pic>
    </p:spTree>
    <p:extLst>
      <p:ext uri="{BB962C8B-B14F-4D97-AF65-F5344CB8AC3E}">
        <p14:creationId xmlns:p14="http://schemas.microsoft.com/office/powerpoint/2010/main" val="20172027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828800" y="457200"/>
            <a:ext cx="8686800" cy="1066800"/>
          </a:xfrm>
        </p:spPr>
        <p:txBody>
          <a:bodyPr/>
          <a:lstStyle/>
          <a:p>
            <a:pPr eaLnBrk="1" hangingPunct="1">
              <a:defRPr/>
            </a:pPr>
            <a:r>
              <a:rPr lang="en-US" sz="3600">
                <a:effectLst>
                  <a:outerShdw blurRad="38100" dist="38100" dir="2700000" algn="tl">
                    <a:srgbClr val="C0C0C0"/>
                  </a:outerShdw>
                </a:effectLst>
              </a:rPr>
              <a:t>Hydro, Driven by Solar Power</a:t>
            </a:r>
          </a:p>
        </p:txBody>
      </p:sp>
      <p:pic>
        <p:nvPicPr>
          <p:cNvPr id="7171" name="Picture 5" descr="WaterCyc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447801"/>
            <a:ext cx="70866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462256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1984" y="115330"/>
            <a:ext cx="8791832" cy="1076850"/>
          </a:xfrm>
        </p:spPr>
        <p:txBody>
          <a:bodyPr>
            <a:normAutofit/>
          </a:bodyPr>
          <a:lstStyle/>
          <a:p>
            <a:r>
              <a:rPr lang="en-US" sz="4000" b="1" u="sng" dirty="0"/>
              <a:t>Designed System Flow and Output</a:t>
            </a:r>
          </a:p>
        </p:txBody>
      </p:sp>
      <p:sp>
        <p:nvSpPr>
          <p:cNvPr id="3" name="Content Placeholder 2"/>
          <p:cNvSpPr>
            <a:spLocks noGrp="1"/>
          </p:cNvSpPr>
          <p:nvPr>
            <p:ph idx="4294967295"/>
          </p:nvPr>
        </p:nvSpPr>
        <p:spPr>
          <a:xfrm>
            <a:off x="634313" y="1112108"/>
            <a:ext cx="10700951" cy="5429424"/>
          </a:xfrm>
          <a:prstGeom prst="rect">
            <a:avLst/>
          </a:prstGeom>
        </p:spPr>
        <p:txBody>
          <a:bodyPr>
            <a:normAutofit fontScale="92500"/>
          </a:bodyPr>
          <a:lstStyle/>
          <a:p>
            <a:r>
              <a:rPr lang="en-US" dirty="0" smtClean="0">
                <a:solidFill>
                  <a:schemeClr val="accent1">
                    <a:lumMod val="75000"/>
                  </a:schemeClr>
                </a:solidFill>
              </a:rPr>
              <a:t>Designed Flow = Amount of Flow you will use from a hydrological system.</a:t>
            </a:r>
          </a:p>
          <a:p>
            <a:pPr>
              <a:buNone/>
            </a:pPr>
            <a:endParaRPr lang="en-US" u="sng" dirty="0" smtClean="0">
              <a:solidFill>
                <a:schemeClr val="accent3">
                  <a:lumMod val="60000"/>
                  <a:lumOff val="40000"/>
                </a:schemeClr>
              </a:solidFill>
            </a:endParaRPr>
          </a:p>
          <a:p>
            <a:r>
              <a:rPr lang="en-US" dirty="0" smtClean="0"/>
              <a:t>The sites flow can fluctuate during the year!</a:t>
            </a:r>
          </a:p>
          <a:p>
            <a:r>
              <a:rPr lang="en-US" dirty="0" smtClean="0"/>
              <a:t>You can design around these constraints:</a:t>
            </a:r>
          </a:p>
          <a:p>
            <a:pPr>
              <a:buNone/>
            </a:pPr>
            <a:r>
              <a:rPr lang="en-US" dirty="0" smtClean="0"/>
              <a:t>                                  </a:t>
            </a:r>
            <a:r>
              <a:rPr lang="en-US" b="1" dirty="0" smtClean="0">
                <a:solidFill>
                  <a:srgbClr val="FF0000"/>
                </a:solidFill>
              </a:rPr>
              <a:t>You have Options!</a:t>
            </a:r>
          </a:p>
          <a:p>
            <a:r>
              <a:rPr lang="en-US" u="sng" dirty="0" smtClean="0">
                <a:solidFill>
                  <a:schemeClr val="accent1">
                    <a:lumMod val="75000"/>
                  </a:schemeClr>
                </a:solidFill>
              </a:rPr>
              <a:t>Option #1</a:t>
            </a:r>
          </a:p>
          <a:p>
            <a:pPr lvl="1"/>
            <a:r>
              <a:rPr lang="en-US" dirty="0" smtClean="0">
                <a:solidFill>
                  <a:schemeClr val="accent1">
                    <a:lumMod val="75000"/>
                  </a:schemeClr>
                </a:solidFill>
              </a:rPr>
              <a:t>Determine the low or most constant flow and design a system around this flow.</a:t>
            </a:r>
            <a:endParaRPr lang="en-US" dirty="0" smtClean="0">
              <a:solidFill>
                <a:srgbClr val="92D050"/>
              </a:solidFill>
            </a:endParaRPr>
          </a:p>
          <a:p>
            <a:r>
              <a:rPr lang="en-US" u="sng" dirty="0" smtClean="0">
                <a:solidFill>
                  <a:schemeClr val="accent6">
                    <a:lumMod val="50000"/>
                  </a:schemeClr>
                </a:solidFill>
              </a:rPr>
              <a:t>Option #2</a:t>
            </a:r>
          </a:p>
          <a:p>
            <a:pPr lvl="1"/>
            <a:r>
              <a:rPr lang="en-US" dirty="0" smtClean="0">
                <a:solidFill>
                  <a:schemeClr val="accent6">
                    <a:lumMod val="50000"/>
                  </a:schemeClr>
                </a:solidFill>
              </a:rPr>
              <a:t>Determine high and low median flows and design a system that can adapt to these conditions.</a:t>
            </a:r>
          </a:p>
          <a:p>
            <a:pPr lvl="1"/>
            <a:endParaRPr lang="en-US" dirty="0" smtClean="0">
              <a:solidFill>
                <a:schemeClr val="accent6">
                  <a:lumMod val="50000"/>
                </a:schemeClr>
              </a:solidFill>
            </a:endParaRPr>
          </a:p>
          <a:p>
            <a:pPr lvl="2"/>
            <a:r>
              <a:rPr lang="en-US" dirty="0" smtClean="0">
                <a:solidFill>
                  <a:schemeClr val="tx1">
                    <a:lumMod val="95000"/>
                  </a:schemeClr>
                </a:solidFill>
              </a:rPr>
              <a:t>This may take more site assessment throughout the year and ultimately cost more, but could save more in the end. </a:t>
            </a:r>
          </a:p>
        </p:txBody>
      </p:sp>
      <p:sp>
        <p:nvSpPr>
          <p:cNvPr id="4" name="TextBox 3"/>
          <p:cNvSpPr txBox="1"/>
          <p:nvPr/>
        </p:nvSpPr>
        <p:spPr>
          <a:xfrm>
            <a:off x="3733800" y="6172200"/>
            <a:ext cx="4724400" cy="369332"/>
          </a:xfrm>
          <a:prstGeom prst="rect">
            <a:avLst/>
          </a:prstGeom>
          <a:noFill/>
        </p:spPr>
        <p:txBody>
          <a:bodyPr wrap="square" rtlCol="0">
            <a:spAutoFit/>
          </a:bodyPr>
          <a:lstStyle/>
          <a:p>
            <a:pPr algn="ctr"/>
            <a:r>
              <a:rPr lang="en-US" u="sng" dirty="0">
                <a:solidFill>
                  <a:srgbClr val="002060"/>
                </a:solidFill>
              </a:rPr>
              <a:t>More on how to do this a little later!</a:t>
            </a:r>
          </a:p>
        </p:txBody>
      </p:sp>
    </p:spTree>
    <p:extLst>
      <p:ext uri="{BB962C8B-B14F-4D97-AF65-F5344CB8AC3E}">
        <p14:creationId xmlns:p14="http://schemas.microsoft.com/office/powerpoint/2010/main" val="3837271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990600"/>
            <a:ext cx="7467600" cy="627888"/>
          </a:xfrm>
          <a:noFill/>
        </p:spPr>
        <p:style>
          <a:lnRef idx="2">
            <a:schemeClr val="accent3"/>
          </a:lnRef>
          <a:fillRef idx="1">
            <a:schemeClr val="lt1"/>
          </a:fillRef>
          <a:effectRef idx="0">
            <a:schemeClr val="accent3"/>
          </a:effectRef>
          <a:fontRef idx="minor">
            <a:schemeClr val="dk1"/>
          </a:fontRef>
        </p:style>
        <p:txBody>
          <a:bodyPr>
            <a:normAutofit fontScale="90000"/>
          </a:bodyPr>
          <a:lstStyle/>
          <a:p>
            <a:pPr algn="ctr"/>
            <a:r>
              <a:rPr lang="en-US" dirty="0" smtClean="0">
                <a:solidFill>
                  <a:schemeClr val="accent6">
                    <a:lumMod val="50000"/>
                  </a:schemeClr>
                </a:solidFill>
              </a:rPr>
              <a:t>Choosing your Penstock</a:t>
            </a:r>
            <a:endParaRPr lang="en-US" dirty="0">
              <a:solidFill>
                <a:schemeClr val="accent6">
                  <a:lumMod val="50000"/>
                </a:schemeClr>
              </a:solidFill>
            </a:endParaRPr>
          </a:p>
        </p:txBody>
      </p:sp>
      <p:sp>
        <p:nvSpPr>
          <p:cNvPr id="3" name="Content Placeholder 2"/>
          <p:cNvSpPr>
            <a:spLocks noGrp="1"/>
          </p:cNvSpPr>
          <p:nvPr>
            <p:ph idx="4294967295"/>
          </p:nvPr>
        </p:nvSpPr>
        <p:spPr>
          <a:xfrm>
            <a:off x="3035643" y="1709352"/>
            <a:ext cx="8534400" cy="4389120"/>
          </a:xfrm>
          <a:prstGeom prst="rect">
            <a:avLst/>
          </a:prstGeom>
        </p:spPr>
        <p:txBody>
          <a:bodyPr/>
          <a:lstStyle/>
          <a:p>
            <a:pPr>
              <a:buNone/>
            </a:pPr>
            <a:endParaRPr lang="en-US" dirty="0" smtClean="0"/>
          </a:p>
          <a:p>
            <a:r>
              <a:rPr lang="en-US" u="sng" dirty="0" smtClean="0"/>
              <a:t>Factors to determine:  </a:t>
            </a:r>
          </a:p>
          <a:p>
            <a:pPr lvl="1"/>
            <a:r>
              <a:rPr lang="en-US" dirty="0" smtClean="0"/>
              <a:t>Volume of Water</a:t>
            </a:r>
          </a:p>
          <a:p>
            <a:pPr lvl="1"/>
            <a:r>
              <a:rPr lang="en-US" dirty="0" smtClean="0"/>
              <a:t>Material</a:t>
            </a:r>
          </a:p>
          <a:p>
            <a:pPr lvl="1"/>
            <a:r>
              <a:rPr lang="en-US" dirty="0" smtClean="0"/>
              <a:t>Diameter of Pipe</a:t>
            </a:r>
          </a:p>
          <a:p>
            <a:pPr lvl="1"/>
            <a:r>
              <a:rPr lang="en-US" dirty="0" smtClean="0"/>
              <a:t>Length of Pipe</a:t>
            </a:r>
          </a:p>
          <a:p>
            <a:pPr lvl="1"/>
            <a:r>
              <a:rPr lang="en-US" dirty="0" smtClean="0"/>
              <a:t> Changes in Direction</a:t>
            </a:r>
          </a:p>
        </p:txBody>
      </p:sp>
      <p:pic>
        <p:nvPicPr>
          <p:cNvPr id="4" name="Picture 2"/>
          <p:cNvPicPr>
            <a:picLocks noChangeAspect="1" noChangeArrowheads="1"/>
          </p:cNvPicPr>
          <p:nvPr/>
        </p:nvPicPr>
        <p:blipFill>
          <a:blip r:embed="rId3" cstate="print"/>
          <a:srcRect/>
          <a:stretch>
            <a:fillRect/>
          </a:stretch>
        </p:blipFill>
        <p:spPr bwMode="auto">
          <a:xfrm>
            <a:off x="7302843" y="1987379"/>
            <a:ext cx="4114800" cy="3407569"/>
          </a:xfrm>
          <a:prstGeom prst="rect">
            <a:avLst/>
          </a:prstGeom>
          <a:noFill/>
          <a:ln w="9525">
            <a:noFill/>
            <a:miter lim="800000"/>
            <a:headEnd/>
            <a:tailEnd/>
          </a:ln>
        </p:spPr>
      </p:pic>
      <p:pic>
        <p:nvPicPr>
          <p:cNvPr id="2050" name="Picture 2"/>
          <p:cNvPicPr>
            <a:picLocks noChangeAspect="1" noChangeArrowheads="1"/>
          </p:cNvPicPr>
          <p:nvPr/>
        </p:nvPicPr>
        <p:blipFill>
          <a:blip r:embed="rId4" cstate="print"/>
          <a:srcRect/>
          <a:stretch>
            <a:fillRect/>
          </a:stretch>
        </p:blipFill>
        <p:spPr bwMode="auto">
          <a:xfrm>
            <a:off x="377910" y="2091723"/>
            <a:ext cx="2477418" cy="3303225"/>
          </a:xfrm>
          <a:prstGeom prst="rect">
            <a:avLst/>
          </a:prstGeom>
          <a:noFill/>
          <a:ln w="9525">
            <a:noFill/>
            <a:miter lim="800000"/>
            <a:headEnd/>
            <a:tailEnd/>
          </a:ln>
        </p:spPr>
      </p:pic>
    </p:spTree>
    <p:extLst>
      <p:ext uri="{BB962C8B-B14F-4D97-AF65-F5344CB8AC3E}">
        <p14:creationId xmlns:p14="http://schemas.microsoft.com/office/powerpoint/2010/main" val="381899110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1" y="381000"/>
            <a:ext cx="6512511" cy="1143000"/>
          </a:xfrm>
        </p:spPr>
        <p:txBody>
          <a:bodyPr>
            <a:noAutofit/>
          </a:bodyPr>
          <a:lstStyle/>
          <a:p>
            <a:pPr algn="ctr"/>
            <a:r>
              <a:rPr lang="en-US" sz="4000" b="1" u="sng" dirty="0"/>
              <a:t>Other Penstock Design Considerations</a:t>
            </a:r>
          </a:p>
        </p:txBody>
      </p:sp>
      <p:sp>
        <p:nvSpPr>
          <p:cNvPr id="3" name="Content Placeholder 2"/>
          <p:cNvSpPr>
            <a:spLocks noGrp="1"/>
          </p:cNvSpPr>
          <p:nvPr>
            <p:ph idx="4294967295"/>
          </p:nvPr>
        </p:nvSpPr>
        <p:spPr>
          <a:xfrm>
            <a:off x="1981200" y="1935480"/>
            <a:ext cx="4800600" cy="4389120"/>
          </a:xfrm>
          <a:prstGeom prst="rect">
            <a:avLst/>
          </a:prstGeom>
        </p:spPr>
        <p:txBody>
          <a:bodyPr/>
          <a:lstStyle/>
          <a:p>
            <a:r>
              <a:rPr lang="en-US" b="1" dirty="0">
                <a:solidFill>
                  <a:schemeClr val="accent6">
                    <a:lumMod val="50000"/>
                  </a:schemeClr>
                </a:solidFill>
              </a:rPr>
              <a:t>Reduce Air</a:t>
            </a:r>
          </a:p>
          <a:p>
            <a:r>
              <a:rPr lang="en-US" b="1" dirty="0">
                <a:solidFill>
                  <a:schemeClr val="accent6">
                    <a:lumMod val="50000"/>
                  </a:schemeClr>
                </a:solidFill>
              </a:rPr>
              <a:t>Reduce Turbulence by:</a:t>
            </a:r>
          </a:p>
          <a:p>
            <a:pPr lvl="1"/>
            <a:r>
              <a:rPr lang="en-US" sz="2800" b="1" dirty="0">
                <a:solidFill>
                  <a:schemeClr val="accent6">
                    <a:lumMod val="50000"/>
                  </a:schemeClr>
                </a:solidFill>
              </a:rPr>
              <a:t>Keep penstocks as straight as possible!</a:t>
            </a:r>
          </a:p>
          <a:p>
            <a:pPr lvl="1"/>
            <a:r>
              <a:rPr lang="en-US" sz="2800" b="1" dirty="0">
                <a:solidFill>
                  <a:schemeClr val="accent6">
                    <a:lumMod val="50000"/>
                  </a:schemeClr>
                </a:solidFill>
              </a:rPr>
              <a:t>Steady elevation declines</a:t>
            </a:r>
          </a:p>
          <a:p>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1" y="1828801"/>
            <a:ext cx="3623831" cy="4836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895600" y="5844659"/>
            <a:ext cx="1981200" cy="369332"/>
          </a:xfrm>
          <a:prstGeom prst="rect">
            <a:avLst/>
          </a:prstGeom>
          <a:noFill/>
        </p:spPr>
        <p:txBody>
          <a:bodyPr wrap="square" rtlCol="0">
            <a:spAutoFit/>
          </a:bodyPr>
          <a:lstStyle/>
          <a:p>
            <a:r>
              <a:rPr lang="en-US" dirty="0"/>
              <a:t>Standpipe Vent</a:t>
            </a:r>
          </a:p>
        </p:txBody>
      </p:sp>
      <p:cxnSp>
        <p:nvCxnSpPr>
          <p:cNvPr id="6" name="Straight Arrow Connector 5"/>
          <p:cNvCxnSpPr/>
          <p:nvPr/>
        </p:nvCxnSpPr>
        <p:spPr>
          <a:xfrm flipV="1">
            <a:off x="4724400" y="4495800"/>
            <a:ext cx="2895600" cy="14478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28140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04088"/>
            <a:ext cx="4648200" cy="1143000"/>
          </a:xfrm>
        </p:spPr>
        <p:txBody>
          <a:bodyPr>
            <a:normAutofit fontScale="90000"/>
          </a:bodyPr>
          <a:lstStyle/>
          <a:p>
            <a:r>
              <a:rPr lang="en-US" b="1" u="sng" dirty="0" smtClean="0"/>
              <a:t>Steady elevation declines</a:t>
            </a:r>
            <a:endParaRPr lang="en-US" b="1" u="sng" dirty="0"/>
          </a:p>
        </p:txBody>
      </p:sp>
      <p:sp>
        <p:nvSpPr>
          <p:cNvPr id="3" name="Content Placeholder 2"/>
          <p:cNvSpPr>
            <a:spLocks noGrp="1"/>
          </p:cNvSpPr>
          <p:nvPr>
            <p:ph idx="4294967295"/>
          </p:nvPr>
        </p:nvSpPr>
        <p:spPr>
          <a:xfrm>
            <a:off x="1981200" y="2447426"/>
            <a:ext cx="4572000" cy="4389120"/>
          </a:xfrm>
          <a:prstGeom prst="rect">
            <a:avLst/>
          </a:prstGeom>
        </p:spPr>
        <p:txBody>
          <a:bodyPr/>
          <a:lstStyle/>
          <a:p>
            <a:r>
              <a:rPr lang="en-US" dirty="0" smtClean="0"/>
              <a:t>Keep the declines as consistent as possible.</a:t>
            </a:r>
          </a:p>
          <a:p>
            <a:r>
              <a:rPr lang="en-US" dirty="0" smtClean="0"/>
              <a:t>If you form high spots, include a bleeder valve. </a:t>
            </a:r>
          </a:p>
          <a:p>
            <a:endParaRPr lang="en-US" dirty="0"/>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601" t="18358" r="50000" b="10724"/>
          <a:stretch/>
        </p:blipFill>
        <p:spPr bwMode="auto">
          <a:xfrm>
            <a:off x="6705600" y="609601"/>
            <a:ext cx="3505200" cy="567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239000" y="6297706"/>
            <a:ext cx="3048000" cy="381000"/>
          </a:xfrm>
          <a:prstGeom prst="rect">
            <a:avLst/>
          </a:prstGeom>
          <a:noFill/>
        </p:spPr>
        <p:txBody>
          <a:bodyPr wrap="square" rtlCol="0">
            <a:spAutoFit/>
          </a:bodyPr>
          <a:lstStyle/>
          <a:p>
            <a:r>
              <a:rPr lang="en-US" dirty="0"/>
              <a:t>Home Power 125</a:t>
            </a:r>
          </a:p>
        </p:txBody>
      </p:sp>
      <p:cxnSp>
        <p:nvCxnSpPr>
          <p:cNvPr id="6" name="Straight Arrow Connector 5"/>
          <p:cNvCxnSpPr/>
          <p:nvPr/>
        </p:nvCxnSpPr>
        <p:spPr>
          <a:xfrm>
            <a:off x="4810897" y="4333103"/>
            <a:ext cx="2199503" cy="1077097"/>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943371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81000"/>
            <a:ext cx="8229600" cy="780288"/>
          </a:xfrm>
        </p:spPr>
        <p:txBody>
          <a:bodyPr>
            <a:normAutofit fontScale="90000"/>
          </a:bodyPr>
          <a:lstStyle/>
          <a:p>
            <a:r>
              <a:rPr lang="en-US" b="1" u="sng" dirty="0" smtClean="0"/>
              <a:t>Keep them straight and constant </a:t>
            </a:r>
            <a:br>
              <a:rPr lang="en-US" b="1" u="sng" dirty="0" smtClean="0"/>
            </a:br>
            <a:r>
              <a:rPr lang="en-US" sz="3600" b="1" dirty="0" smtClean="0"/>
              <a:t>(</a:t>
            </a:r>
            <a:r>
              <a:rPr lang="en-US" sz="3600" b="1" dirty="0"/>
              <a:t>as possible)</a:t>
            </a:r>
          </a:p>
        </p:txBody>
      </p:sp>
      <p:sp>
        <p:nvSpPr>
          <p:cNvPr id="3" name="Content Placeholder 2"/>
          <p:cNvSpPr>
            <a:spLocks noGrp="1"/>
          </p:cNvSpPr>
          <p:nvPr>
            <p:ph idx="4294967295"/>
          </p:nvPr>
        </p:nvSpPr>
        <p:spPr>
          <a:xfrm>
            <a:off x="1981200" y="1935480"/>
            <a:ext cx="4267200" cy="655320"/>
          </a:xfrm>
          <a:prstGeom prst="rect">
            <a:avLst/>
          </a:prstGeom>
        </p:spPr>
        <p:txBody>
          <a:bodyPr>
            <a:normAutofit fontScale="92500" lnSpcReduction="20000"/>
          </a:bodyPr>
          <a:lstStyle/>
          <a:p>
            <a:r>
              <a:rPr lang="en-US" dirty="0" smtClean="0"/>
              <a:t>Both the penstock and the manifold!</a:t>
            </a:r>
            <a:endParaRPr lang="en-US" dirty="0"/>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781" t="24428" r="23089" b="23175"/>
          <a:stretch/>
        </p:blipFill>
        <p:spPr bwMode="auto">
          <a:xfrm>
            <a:off x="1342768" y="3134258"/>
            <a:ext cx="4753232" cy="352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9064" t="50000" r="23903" b="7479"/>
          <a:stretch/>
        </p:blipFill>
        <p:spPr bwMode="auto">
          <a:xfrm>
            <a:off x="6248399" y="1895426"/>
            <a:ext cx="4765589" cy="4685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456656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914400"/>
            <a:ext cx="8229600" cy="780288"/>
          </a:xfrm>
        </p:spPr>
        <p:txBody>
          <a:bodyPr>
            <a:normAutofit/>
          </a:bodyPr>
          <a:lstStyle/>
          <a:p>
            <a:r>
              <a:rPr lang="en-US" sz="3600" b="1" u="sng" dirty="0"/>
              <a:t>Avoid sudden enlargements!</a:t>
            </a:r>
          </a:p>
        </p:txBody>
      </p:sp>
      <p:sp>
        <p:nvSpPr>
          <p:cNvPr id="3" name="Content Placeholder 2"/>
          <p:cNvSpPr>
            <a:spLocks noGrp="1"/>
          </p:cNvSpPr>
          <p:nvPr>
            <p:ph idx="4294967295"/>
          </p:nvPr>
        </p:nvSpPr>
        <p:spPr>
          <a:xfrm>
            <a:off x="1981200" y="1935480"/>
            <a:ext cx="4267200" cy="655320"/>
          </a:xfrm>
          <a:prstGeom prst="rect">
            <a:avLst/>
          </a:prstGeom>
        </p:spPr>
        <p:txBody>
          <a:bodyPr>
            <a:normAutofit/>
          </a:bodyPr>
          <a:lstStyle/>
          <a:p>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62" t="17497" r="10739" b="12039"/>
          <a:stretch/>
        </p:blipFill>
        <p:spPr bwMode="auto">
          <a:xfrm>
            <a:off x="2133601" y="2286000"/>
            <a:ext cx="7627883" cy="3874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93820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914400"/>
            <a:ext cx="8229600" cy="780288"/>
          </a:xfrm>
        </p:spPr>
        <p:txBody>
          <a:bodyPr>
            <a:normAutofit/>
          </a:bodyPr>
          <a:lstStyle/>
          <a:p>
            <a:r>
              <a:rPr lang="en-US" sz="3600" b="1" u="sng" dirty="0">
                <a:solidFill>
                  <a:srgbClr val="FF0000"/>
                </a:solidFill>
              </a:rPr>
              <a:t>Solution: </a:t>
            </a:r>
            <a:r>
              <a:rPr lang="en-US" sz="3600" b="1" u="sng" dirty="0"/>
              <a:t>Gradual Enlargements!</a:t>
            </a:r>
          </a:p>
        </p:txBody>
      </p:sp>
      <p:sp>
        <p:nvSpPr>
          <p:cNvPr id="3" name="Content Placeholder 2"/>
          <p:cNvSpPr>
            <a:spLocks noGrp="1"/>
          </p:cNvSpPr>
          <p:nvPr>
            <p:ph idx="4294967295"/>
          </p:nvPr>
        </p:nvSpPr>
        <p:spPr>
          <a:xfrm>
            <a:off x="1981200" y="1935480"/>
            <a:ext cx="4267200" cy="655320"/>
          </a:xfrm>
          <a:prstGeom prst="rect">
            <a:avLst/>
          </a:prstGeom>
        </p:spPr>
        <p:txBody>
          <a:bodyPr>
            <a:normAutofit/>
          </a:bodyPr>
          <a:lstStyle/>
          <a:p>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133600"/>
            <a:ext cx="8053388" cy="379861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125554" y="6096000"/>
            <a:ext cx="7856646" cy="400110"/>
          </a:xfrm>
          <a:prstGeom prst="rect">
            <a:avLst/>
          </a:prstGeom>
          <a:noFill/>
        </p:spPr>
        <p:txBody>
          <a:bodyPr wrap="square" rtlCol="0">
            <a:spAutoFit/>
          </a:bodyPr>
          <a:lstStyle/>
          <a:p>
            <a:r>
              <a:rPr lang="en-US" sz="2000" b="1" dirty="0">
                <a:solidFill>
                  <a:schemeClr val="accent6">
                    <a:lumMod val="50000"/>
                  </a:schemeClr>
                </a:solidFill>
              </a:rPr>
              <a:t>7 degree angle of enlargement is optimal for most fittings!</a:t>
            </a:r>
          </a:p>
        </p:txBody>
      </p:sp>
    </p:spTree>
    <p:extLst>
      <p:ext uri="{BB962C8B-B14F-4D97-AF65-F5344CB8AC3E}">
        <p14:creationId xmlns:p14="http://schemas.microsoft.com/office/powerpoint/2010/main" val="15114106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914400"/>
            <a:ext cx="8229600" cy="780288"/>
          </a:xfrm>
        </p:spPr>
        <p:txBody>
          <a:bodyPr>
            <a:normAutofit/>
          </a:bodyPr>
          <a:lstStyle/>
          <a:p>
            <a:r>
              <a:rPr lang="en-US" sz="3600" b="1" u="sng" dirty="0"/>
              <a:t>Avoid sudden constrictions!</a:t>
            </a:r>
          </a:p>
        </p:txBody>
      </p:sp>
      <p:sp>
        <p:nvSpPr>
          <p:cNvPr id="3" name="Content Placeholder 2"/>
          <p:cNvSpPr>
            <a:spLocks noGrp="1"/>
          </p:cNvSpPr>
          <p:nvPr>
            <p:ph idx="4294967295"/>
          </p:nvPr>
        </p:nvSpPr>
        <p:spPr>
          <a:xfrm>
            <a:off x="1981200" y="1935480"/>
            <a:ext cx="4267200" cy="655320"/>
          </a:xfrm>
          <a:prstGeom prst="rect">
            <a:avLst/>
          </a:prstGeom>
        </p:spPr>
        <p:txBody>
          <a:bodyPr>
            <a:normAutofit/>
          </a:bodyPr>
          <a:lstStyle/>
          <a:p>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133601"/>
            <a:ext cx="8567738" cy="3890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89433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914400"/>
            <a:ext cx="8229600" cy="780288"/>
          </a:xfrm>
        </p:spPr>
        <p:txBody>
          <a:bodyPr>
            <a:normAutofit/>
          </a:bodyPr>
          <a:lstStyle/>
          <a:p>
            <a:r>
              <a:rPr lang="en-US" sz="3600" b="1" u="sng" dirty="0">
                <a:solidFill>
                  <a:srgbClr val="FF0000"/>
                </a:solidFill>
              </a:rPr>
              <a:t>Solution: </a:t>
            </a:r>
            <a:r>
              <a:rPr lang="en-US" sz="3600" b="1" u="sng" dirty="0"/>
              <a:t>Gradual Constrictions!</a:t>
            </a:r>
          </a:p>
        </p:txBody>
      </p:sp>
      <p:sp>
        <p:nvSpPr>
          <p:cNvPr id="3" name="Content Placeholder 2"/>
          <p:cNvSpPr>
            <a:spLocks noGrp="1"/>
          </p:cNvSpPr>
          <p:nvPr>
            <p:ph idx="4294967295"/>
          </p:nvPr>
        </p:nvSpPr>
        <p:spPr>
          <a:xfrm>
            <a:off x="1981200" y="1935480"/>
            <a:ext cx="4267200" cy="655320"/>
          </a:xfrm>
          <a:prstGeom prst="rect">
            <a:avLst/>
          </a:prstGeom>
        </p:spPr>
        <p:txBody>
          <a:bodyPr>
            <a:normAutofit/>
          </a:bodyPr>
          <a:lstStyle/>
          <a:p>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1" y="1828801"/>
            <a:ext cx="4624387" cy="4714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752600" y="6543318"/>
            <a:ext cx="3886200" cy="276999"/>
          </a:xfrm>
          <a:prstGeom prst="rect">
            <a:avLst/>
          </a:prstGeom>
          <a:noFill/>
        </p:spPr>
        <p:txBody>
          <a:bodyPr wrap="square" rtlCol="0">
            <a:spAutoFit/>
          </a:bodyPr>
          <a:lstStyle/>
          <a:p>
            <a:r>
              <a:rPr lang="en-US" sz="1200" dirty="0"/>
              <a:t>Source: </a:t>
            </a:r>
            <a:r>
              <a:rPr lang="en-US" sz="1200" dirty="0" err="1"/>
              <a:t>westerndynamics</a:t>
            </a:r>
            <a:r>
              <a:rPr lang="en-US" sz="1200" dirty="0"/>
              <a:t>. Com  for all pipe images.</a:t>
            </a:r>
          </a:p>
        </p:txBody>
      </p:sp>
    </p:spTree>
    <p:extLst>
      <p:ext uri="{BB962C8B-B14F-4D97-AF65-F5344CB8AC3E}">
        <p14:creationId xmlns:p14="http://schemas.microsoft.com/office/powerpoint/2010/main" val="384173671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676400" y="1935480"/>
            <a:ext cx="8534400" cy="4389120"/>
          </a:xfrm>
          <a:prstGeom prst="rect">
            <a:avLst/>
          </a:prstGeom>
        </p:spPr>
        <p:txBody>
          <a:bodyPr>
            <a:normAutofit/>
          </a:bodyPr>
          <a:lstStyle/>
          <a:p>
            <a:r>
              <a:rPr lang="en-US" dirty="0" smtClean="0"/>
              <a:t>Determine allowable penstock losses:</a:t>
            </a:r>
          </a:p>
          <a:p>
            <a:pPr lvl="1"/>
            <a:r>
              <a:rPr lang="en-US" dirty="0" smtClean="0">
                <a:solidFill>
                  <a:schemeClr val="accent6">
                    <a:lumMod val="75000"/>
                  </a:schemeClr>
                </a:solidFill>
              </a:rPr>
              <a:t>System losses should be between </a:t>
            </a:r>
            <a:r>
              <a:rPr lang="en-US" u="sng" dirty="0" smtClean="0">
                <a:solidFill>
                  <a:schemeClr val="accent6">
                    <a:lumMod val="75000"/>
                  </a:schemeClr>
                </a:solidFill>
              </a:rPr>
              <a:t>5% and 20% </a:t>
            </a:r>
          </a:p>
          <a:p>
            <a:pPr lvl="2"/>
            <a:r>
              <a:rPr lang="en-US" dirty="0" smtClean="0">
                <a:solidFill>
                  <a:schemeClr val="accent1">
                    <a:lumMod val="50000"/>
                  </a:schemeClr>
                </a:solidFill>
              </a:rPr>
              <a:t>This is for financial reasons. Larger pipe costs more and is often not worth the investment for small efficiency gains. </a:t>
            </a:r>
          </a:p>
          <a:p>
            <a:pPr lvl="1">
              <a:buNone/>
            </a:pPr>
            <a:endParaRPr lang="en-US" dirty="0" smtClean="0"/>
          </a:p>
          <a:p>
            <a:pPr lvl="1"/>
            <a:r>
              <a:rPr lang="en-US" sz="3200" u="sng" dirty="0">
                <a:solidFill>
                  <a:srgbClr val="00B0F0"/>
                </a:solidFill>
              </a:rPr>
              <a:t>Remember</a:t>
            </a:r>
            <a:r>
              <a:rPr lang="en-US" u="sng" dirty="0" smtClean="0">
                <a:solidFill>
                  <a:srgbClr val="00B0F0"/>
                </a:solidFill>
              </a:rPr>
              <a:t>: </a:t>
            </a:r>
            <a:r>
              <a:rPr lang="en-US" dirty="0" smtClean="0">
                <a:solidFill>
                  <a:schemeClr val="accent6">
                    <a:lumMod val="75000"/>
                  </a:schemeClr>
                </a:solidFill>
              </a:rPr>
              <a:t>larger pipe has less friction loss!</a:t>
            </a:r>
          </a:p>
          <a:p>
            <a:pPr lvl="1">
              <a:buNone/>
            </a:pPr>
            <a:endParaRPr lang="en-US" dirty="0" smtClean="0"/>
          </a:p>
          <a:p>
            <a:pPr lvl="2"/>
            <a:r>
              <a:rPr lang="en-US" dirty="0" smtClean="0"/>
              <a:t>All determined based on cost of pipe and achievable outputs</a:t>
            </a:r>
          </a:p>
          <a:p>
            <a:pPr lvl="2">
              <a:buNone/>
            </a:pPr>
            <a:endParaRPr lang="en-US" dirty="0" smtClean="0"/>
          </a:p>
          <a:p>
            <a:pPr lvl="3"/>
            <a:r>
              <a:rPr lang="en-US" dirty="0" smtClean="0">
                <a:solidFill>
                  <a:srgbClr val="002060"/>
                </a:solidFill>
              </a:rPr>
              <a:t>Larger diameter pipe costs more – you may want a lower efficiency to save on installation cost.</a:t>
            </a:r>
          </a:p>
          <a:p>
            <a:pPr>
              <a:buNone/>
            </a:pPr>
            <a:endParaRPr lang="en-US" dirty="0"/>
          </a:p>
        </p:txBody>
      </p:sp>
      <p:sp>
        <p:nvSpPr>
          <p:cNvPr id="2" name="Title 1"/>
          <p:cNvSpPr>
            <a:spLocks noGrp="1"/>
          </p:cNvSpPr>
          <p:nvPr>
            <p:ph type="title"/>
          </p:nvPr>
        </p:nvSpPr>
        <p:spPr>
          <a:xfrm>
            <a:off x="2743201" y="304800"/>
            <a:ext cx="6512511" cy="1447800"/>
          </a:xfrm>
          <a:noFill/>
        </p:spPr>
        <p:style>
          <a:lnRef idx="2">
            <a:schemeClr val="accent3"/>
          </a:lnRef>
          <a:fillRef idx="1">
            <a:schemeClr val="lt1"/>
          </a:fillRef>
          <a:effectRef idx="0">
            <a:schemeClr val="accent3"/>
          </a:effectRef>
          <a:fontRef idx="minor">
            <a:schemeClr val="dk1"/>
          </a:fontRef>
        </p:style>
        <p:txBody>
          <a:bodyPr>
            <a:normAutofit/>
          </a:bodyPr>
          <a:lstStyle/>
          <a:p>
            <a:pPr algn="ctr"/>
            <a:r>
              <a:rPr lang="en-US" dirty="0" smtClean="0">
                <a:solidFill>
                  <a:schemeClr val="accent6">
                    <a:lumMod val="50000"/>
                  </a:schemeClr>
                </a:solidFill>
              </a:rPr>
              <a:t>Step 1:</a:t>
            </a:r>
            <a:r>
              <a:rPr lang="en-US" dirty="0" smtClean="0">
                <a:solidFill>
                  <a:schemeClr val="accent3">
                    <a:lumMod val="60000"/>
                    <a:lumOff val="40000"/>
                  </a:schemeClr>
                </a:solidFill>
              </a:rPr>
              <a:t/>
            </a:r>
            <a:br>
              <a:rPr lang="en-US" dirty="0" smtClean="0">
                <a:solidFill>
                  <a:schemeClr val="accent3">
                    <a:lumMod val="60000"/>
                    <a:lumOff val="40000"/>
                  </a:schemeClr>
                </a:solidFill>
              </a:rPr>
            </a:br>
            <a:r>
              <a:rPr lang="en-US" sz="2200" dirty="0">
                <a:solidFill>
                  <a:srgbClr val="FF0000"/>
                </a:solidFill>
              </a:rPr>
              <a:t>After you have determine static head, flow, and penstock length</a:t>
            </a:r>
            <a:r>
              <a:rPr lang="en-US" sz="2200" dirty="0">
                <a:solidFill>
                  <a:schemeClr val="accent3">
                    <a:lumMod val="60000"/>
                    <a:lumOff val="40000"/>
                  </a:schemeClr>
                </a:solidFill>
              </a:rPr>
              <a:t> </a:t>
            </a:r>
          </a:p>
        </p:txBody>
      </p:sp>
    </p:spTree>
    <p:extLst>
      <p:ext uri="{BB962C8B-B14F-4D97-AF65-F5344CB8AC3E}">
        <p14:creationId xmlns:p14="http://schemas.microsoft.com/office/powerpoint/2010/main" val="120076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 Box 6"/>
          <p:cNvSpPr txBox="1">
            <a:spLocks noChangeArrowheads="1"/>
          </p:cNvSpPr>
          <p:nvPr/>
        </p:nvSpPr>
        <p:spPr bwMode="auto">
          <a:xfrm>
            <a:off x="1905000" y="6019801"/>
            <a:ext cx="8458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200"/>
              <a:t>Existing hydroelectric plants (yellow) and potential high head/low power energy sites (orange) in the conterminous United States. Purple represents areas excluded from hydropower development due to Federal statutes and policies. </a:t>
            </a:r>
            <a:br>
              <a:rPr lang="en-US" altLang="en-US" sz="1200"/>
            </a:br>
            <a:r>
              <a:rPr lang="en-US" altLang="en-US" sz="1200"/>
              <a:t>Source: </a:t>
            </a:r>
            <a:r>
              <a:rPr lang="en-US" altLang="en-US" sz="1200">
                <a:hlinkClick r:id="rId3"/>
              </a:rPr>
              <a:t>Water Energy Resources of the United States with Emphasis on Low Head/Low Power Resources</a:t>
            </a:r>
            <a:r>
              <a:rPr lang="en-US" altLang="en-US" sz="1200"/>
              <a:t> (p. 47), U.S. Department of Energy </a:t>
            </a:r>
          </a:p>
        </p:txBody>
      </p:sp>
    </p:spTree>
    <p:extLst>
      <p:ext uri="{BB962C8B-B14F-4D97-AF65-F5344CB8AC3E}">
        <p14:creationId xmlns:p14="http://schemas.microsoft.com/office/powerpoint/2010/main" val="420060067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457200"/>
            <a:ext cx="7239000" cy="1295400"/>
          </a:xfrm>
          <a:noFill/>
        </p:spPr>
        <p:style>
          <a:lnRef idx="2">
            <a:schemeClr val="accent3"/>
          </a:lnRef>
          <a:fillRef idx="1">
            <a:schemeClr val="lt1"/>
          </a:fillRef>
          <a:effectRef idx="0">
            <a:schemeClr val="accent3"/>
          </a:effectRef>
          <a:fontRef idx="minor">
            <a:schemeClr val="dk1"/>
          </a:fontRef>
        </p:style>
        <p:txBody>
          <a:bodyPr>
            <a:normAutofit/>
          </a:bodyPr>
          <a:lstStyle/>
          <a:p>
            <a:pPr algn="ctr"/>
            <a:r>
              <a:rPr lang="en-US" dirty="0">
                <a:solidFill>
                  <a:schemeClr val="accent1">
                    <a:lumMod val="50000"/>
                  </a:schemeClr>
                </a:solidFill>
              </a:rPr>
              <a:t>Step 2:</a:t>
            </a:r>
            <a:br>
              <a:rPr lang="en-US" dirty="0">
                <a:solidFill>
                  <a:schemeClr val="accent1">
                    <a:lumMod val="50000"/>
                  </a:schemeClr>
                </a:solidFill>
              </a:rPr>
            </a:br>
            <a:r>
              <a:rPr lang="en-US" sz="3100" dirty="0">
                <a:solidFill>
                  <a:schemeClr val="accent1">
                    <a:lumMod val="50000"/>
                  </a:schemeClr>
                </a:solidFill>
              </a:rPr>
              <a:t>Determine a high and low friction loss</a:t>
            </a:r>
          </a:p>
        </p:txBody>
      </p:sp>
      <p:sp>
        <p:nvSpPr>
          <p:cNvPr id="3" name="Content Placeholder 2"/>
          <p:cNvSpPr>
            <a:spLocks noGrp="1"/>
          </p:cNvSpPr>
          <p:nvPr>
            <p:ph idx="4294967295"/>
          </p:nvPr>
        </p:nvSpPr>
        <p:spPr>
          <a:xfrm>
            <a:off x="1981200" y="1935480"/>
            <a:ext cx="8229600" cy="4389120"/>
          </a:xfrm>
          <a:prstGeom prst="rect">
            <a:avLst/>
          </a:prstGeom>
        </p:spPr>
        <p:txBody>
          <a:bodyPr>
            <a:normAutofit/>
          </a:bodyPr>
          <a:lstStyle/>
          <a:p>
            <a:r>
              <a:rPr lang="en-US" sz="3200" u="sng" dirty="0" smtClean="0"/>
              <a:t>Assume </a:t>
            </a:r>
            <a:r>
              <a:rPr lang="en-US" sz="3200" u="sng" dirty="0"/>
              <a:t>the following:</a:t>
            </a:r>
          </a:p>
          <a:p>
            <a:r>
              <a:rPr lang="en-US" sz="3200" dirty="0" smtClean="0"/>
              <a:t>140 </a:t>
            </a:r>
            <a:r>
              <a:rPr lang="en-US" sz="3200" dirty="0"/>
              <a:t>ft </a:t>
            </a:r>
            <a:r>
              <a:rPr lang="en-US" sz="3200" u="sng" dirty="0"/>
              <a:t>static</a:t>
            </a:r>
            <a:r>
              <a:rPr lang="en-US" sz="3200" dirty="0"/>
              <a:t> head</a:t>
            </a:r>
          </a:p>
          <a:p>
            <a:r>
              <a:rPr lang="en-US" sz="3200" dirty="0"/>
              <a:t>300 GPM max stream flow</a:t>
            </a:r>
          </a:p>
          <a:p>
            <a:r>
              <a:rPr lang="en-US" sz="3200" dirty="0"/>
              <a:t>200 GPM min stream flow </a:t>
            </a:r>
          </a:p>
          <a:p>
            <a:r>
              <a:rPr lang="en-US" sz="3200" dirty="0"/>
              <a:t>Design flow of 100 GPM?</a:t>
            </a:r>
          </a:p>
          <a:p>
            <a:r>
              <a:rPr lang="en-US" sz="3200" dirty="0"/>
              <a:t>1300’ penstock</a:t>
            </a:r>
          </a:p>
          <a:p>
            <a:r>
              <a:rPr lang="en-US" sz="3200" b="1" dirty="0">
                <a:solidFill>
                  <a:schemeClr val="accent6">
                    <a:lumMod val="75000"/>
                  </a:schemeClr>
                </a:solidFill>
              </a:rPr>
              <a:t>What size PVC pipe will be best?</a:t>
            </a:r>
          </a:p>
        </p:txBody>
      </p:sp>
    </p:spTree>
    <p:extLst>
      <p:ext uri="{BB962C8B-B14F-4D97-AF65-F5344CB8AC3E}">
        <p14:creationId xmlns:p14="http://schemas.microsoft.com/office/powerpoint/2010/main" val="326787027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838200"/>
            <a:ext cx="7239000" cy="1219200"/>
          </a:xfrm>
          <a:noFill/>
        </p:spPr>
        <p:style>
          <a:lnRef idx="2">
            <a:schemeClr val="accent3"/>
          </a:lnRef>
          <a:fillRef idx="1">
            <a:schemeClr val="lt1"/>
          </a:fillRef>
          <a:effectRef idx="0">
            <a:schemeClr val="accent3"/>
          </a:effectRef>
          <a:fontRef idx="minor">
            <a:schemeClr val="dk1"/>
          </a:fontRef>
        </p:style>
        <p:txBody>
          <a:bodyPr>
            <a:normAutofit/>
          </a:bodyPr>
          <a:lstStyle/>
          <a:p>
            <a:pPr algn="ctr"/>
            <a:r>
              <a:rPr lang="en-US" dirty="0">
                <a:solidFill>
                  <a:schemeClr val="accent1">
                    <a:lumMod val="50000"/>
                  </a:schemeClr>
                </a:solidFill>
              </a:rPr>
              <a:t>Step 2:</a:t>
            </a:r>
            <a:br>
              <a:rPr lang="en-US" dirty="0">
                <a:solidFill>
                  <a:schemeClr val="accent1">
                    <a:lumMod val="50000"/>
                  </a:schemeClr>
                </a:solidFill>
              </a:rPr>
            </a:br>
            <a:r>
              <a:rPr lang="en-US" sz="3100" dirty="0">
                <a:solidFill>
                  <a:schemeClr val="accent1">
                    <a:lumMod val="50000"/>
                  </a:schemeClr>
                </a:solidFill>
              </a:rPr>
              <a:t>Determine a high and low friction loss</a:t>
            </a:r>
          </a:p>
        </p:txBody>
      </p:sp>
      <p:sp>
        <p:nvSpPr>
          <p:cNvPr id="3" name="Content Placeholder 2"/>
          <p:cNvSpPr>
            <a:spLocks noGrp="1"/>
          </p:cNvSpPr>
          <p:nvPr>
            <p:ph idx="4294967295"/>
          </p:nvPr>
        </p:nvSpPr>
        <p:spPr>
          <a:xfrm>
            <a:off x="1524000" y="1935480"/>
            <a:ext cx="9144000" cy="4693920"/>
          </a:xfrm>
          <a:prstGeom prst="rect">
            <a:avLst/>
          </a:prstGeom>
        </p:spPr>
        <p:txBody>
          <a:bodyPr>
            <a:normAutofit lnSpcReduction="10000"/>
          </a:bodyPr>
          <a:lstStyle/>
          <a:p>
            <a:endParaRPr lang="en-US" dirty="0" smtClean="0">
              <a:solidFill>
                <a:srgbClr val="92D050"/>
              </a:solidFill>
            </a:endParaRPr>
          </a:p>
          <a:p>
            <a:r>
              <a:rPr lang="en-US" dirty="0" smtClean="0">
                <a:solidFill>
                  <a:schemeClr val="accent1">
                    <a:lumMod val="50000"/>
                  </a:schemeClr>
                </a:solidFill>
              </a:rPr>
              <a:t>Efficiency loss of 5% </a:t>
            </a:r>
            <a:r>
              <a:rPr lang="en-US" b="1" dirty="0" smtClean="0">
                <a:solidFill>
                  <a:srgbClr val="00B0F0"/>
                </a:solidFill>
              </a:rPr>
              <a:t>(low loss): </a:t>
            </a:r>
          </a:p>
          <a:p>
            <a:r>
              <a:rPr lang="en-US" dirty="0" smtClean="0">
                <a:solidFill>
                  <a:schemeClr val="tx1">
                    <a:lumMod val="95000"/>
                  </a:schemeClr>
                </a:solidFill>
              </a:rPr>
              <a:t>Total Static Head: 140 feet</a:t>
            </a:r>
          </a:p>
          <a:p>
            <a:pPr lvl="1">
              <a:buNone/>
            </a:pPr>
            <a:r>
              <a:rPr lang="en-US" dirty="0" smtClean="0">
                <a:solidFill>
                  <a:schemeClr val="tx1">
                    <a:lumMod val="95000"/>
                  </a:schemeClr>
                </a:solidFill>
              </a:rPr>
              <a:t>	140 feet X .05 = </a:t>
            </a:r>
            <a:r>
              <a:rPr lang="en-US" dirty="0" smtClean="0"/>
              <a:t>7 feet </a:t>
            </a:r>
          </a:p>
          <a:p>
            <a:pPr lvl="1">
              <a:buNone/>
            </a:pPr>
            <a:r>
              <a:rPr lang="en-US" dirty="0" smtClean="0">
                <a:solidFill>
                  <a:schemeClr val="tx1">
                    <a:lumMod val="95000"/>
                  </a:schemeClr>
                </a:solidFill>
              </a:rPr>
              <a:t>   140 static head – </a:t>
            </a:r>
            <a:r>
              <a:rPr lang="en-US" b="1" dirty="0" smtClean="0">
                <a:solidFill>
                  <a:schemeClr val="accent3">
                    <a:lumMod val="50000"/>
                  </a:schemeClr>
                </a:solidFill>
              </a:rPr>
              <a:t>7 feet of total loss </a:t>
            </a:r>
            <a:r>
              <a:rPr lang="en-US" dirty="0" smtClean="0">
                <a:solidFill>
                  <a:schemeClr val="tx1">
                    <a:lumMod val="95000"/>
                  </a:schemeClr>
                </a:solidFill>
              </a:rPr>
              <a:t>= </a:t>
            </a:r>
            <a:r>
              <a:rPr lang="en-US" u="sng" dirty="0" smtClean="0">
                <a:solidFill>
                  <a:srgbClr val="FF0000"/>
                </a:solidFill>
              </a:rPr>
              <a:t>133 feet dynamic head </a:t>
            </a:r>
          </a:p>
          <a:p>
            <a:r>
              <a:rPr lang="en-US" dirty="0" smtClean="0">
                <a:solidFill>
                  <a:schemeClr val="accent1">
                    <a:lumMod val="50000"/>
                  </a:schemeClr>
                </a:solidFill>
              </a:rPr>
              <a:t>Efficiency loss of 20% </a:t>
            </a:r>
            <a:r>
              <a:rPr lang="en-US" b="1" dirty="0" smtClean="0">
                <a:solidFill>
                  <a:schemeClr val="accent2">
                    <a:lumMod val="75000"/>
                  </a:schemeClr>
                </a:solidFill>
              </a:rPr>
              <a:t>(high loss):</a:t>
            </a:r>
          </a:p>
          <a:p>
            <a:r>
              <a:rPr lang="en-US" dirty="0" smtClean="0">
                <a:solidFill>
                  <a:schemeClr val="tx1">
                    <a:lumMod val="95000"/>
                  </a:schemeClr>
                </a:solidFill>
              </a:rPr>
              <a:t>Total Static Head: 140 feet</a:t>
            </a:r>
          </a:p>
          <a:p>
            <a:pPr>
              <a:buNone/>
            </a:pPr>
            <a:r>
              <a:rPr lang="en-US" dirty="0" smtClean="0">
                <a:solidFill>
                  <a:schemeClr val="tx1">
                    <a:lumMod val="95000"/>
                  </a:schemeClr>
                </a:solidFill>
              </a:rPr>
              <a:t>     140 feet X .20 = </a:t>
            </a:r>
            <a:r>
              <a:rPr lang="en-US" dirty="0" smtClean="0"/>
              <a:t>28 feet </a:t>
            </a:r>
          </a:p>
          <a:p>
            <a:pPr>
              <a:buNone/>
            </a:pPr>
            <a:r>
              <a:rPr lang="en-US" dirty="0" smtClean="0">
                <a:solidFill>
                  <a:schemeClr val="tx1">
                    <a:lumMod val="95000"/>
                  </a:schemeClr>
                </a:solidFill>
              </a:rPr>
              <a:t>     </a:t>
            </a:r>
            <a:r>
              <a:rPr lang="en-US" sz="2400" dirty="0">
                <a:solidFill>
                  <a:schemeClr val="tx1">
                    <a:lumMod val="95000"/>
                  </a:schemeClr>
                </a:solidFill>
              </a:rPr>
              <a:t>140 static head – </a:t>
            </a:r>
            <a:r>
              <a:rPr lang="en-US" sz="2400" b="1" dirty="0">
                <a:solidFill>
                  <a:schemeClr val="accent3">
                    <a:lumMod val="50000"/>
                  </a:schemeClr>
                </a:solidFill>
              </a:rPr>
              <a:t>28 feet of loss </a:t>
            </a:r>
            <a:r>
              <a:rPr lang="en-US" sz="2400" dirty="0">
                <a:solidFill>
                  <a:schemeClr val="tx1">
                    <a:lumMod val="95000"/>
                  </a:schemeClr>
                </a:solidFill>
              </a:rPr>
              <a:t>= </a:t>
            </a:r>
            <a:r>
              <a:rPr lang="en-US" sz="2400" u="sng" dirty="0">
                <a:solidFill>
                  <a:srgbClr val="FF0000"/>
                </a:solidFill>
              </a:rPr>
              <a:t>112 feet of dynamic head</a:t>
            </a:r>
          </a:p>
          <a:p>
            <a:pPr>
              <a:buNone/>
            </a:pPr>
            <a:r>
              <a:rPr lang="en-US" dirty="0" smtClean="0">
                <a:solidFill>
                  <a:srgbClr val="92D050"/>
                </a:solidFill>
              </a:rPr>
              <a:t>			</a:t>
            </a:r>
            <a:endParaRPr lang="en-US" dirty="0" smtClean="0"/>
          </a:p>
          <a:p>
            <a:endParaRPr lang="en-US" dirty="0" smtClean="0"/>
          </a:p>
        </p:txBody>
      </p:sp>
    </p:spTree>
    <p:extLst>
      <p:ext uri="{BB962C8B-B14F-4D97-AF65-F5344CB8AC3E}">
        <p14:creationId xmlns:p14="http://schemas.microsoft.com/office/powerpoint/2010/main" val="3720513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304800"/>
            <a:ext cx="7239000" cy="1295400"/>
          </a:xfrm>
          <a:noFill/>
        </p:spPr>
        <p:style>
          <a:lnRef idx="2">
            <a:schemeClr val="accent3"/>
          </a:lnRef>
          <a:fillRef idx="1">
            <a:schemeClr val="lt1"/>
          </a:fillRef>
          <a:effectRef idx="0">
            <a:schemeClr val="accent3"/>
          </a:effectRef>
          <a:fontRef idx="minor">
            <a:schemeClr val="dk1"/>
          </a:fontRef>
        </p:style>
        <p:txBody>
          <a:bodyPr>
            <a:normAutofit/>
          </a:bodyPr>
          <a:lstStyle/>
          <a:p>
            <a:pPr algn="ctr"/>
            <a:r>
              <a:rPr lang="en-US" dirty="0">
                <a:solidFill>
                  <a:schemeClr val="accent1">
                    <a:lumMod val="50000"/>
                  </a:schemeClr>
                </a:solidFill>
              </a:rPr>
              <a:t>Step 3:</a:t>
            </a:r>
            <a:br>
              <a:rPr lang="en-US" dirty="0">
                <a:solidFill>
                  <a:schemeClr val="accent1">
                    <a:lumMod val="50000"/>
                  </a:schemeClr>
                </a:solidFill>
              </a:rPr>
            </a:br>
            <a:r>
              <a:rPr lang="en-US" sz="3100" dirty="0">
                <a:solidFill>
                  <a:schemeClr val="accent1">
                    <a:lumMod val="50000"/>
                  </a:schemeClr>
                </a:solidFill>
              </a:rPr>
              <a:t>Determine Pipe Diameter</a:t>
            </a:r>
          </a:p>
        </p:txBody>
      </p:sp>
      <p:sp>
        <p:nvSpPr>
          <p:cNvPr id="3" name="Content Placeholder 2"/>
          <p:cNvSpPr>
            <a:spLocks noGrp="1"/>
          </p:cNvSpPr>
          <p:nvPr>
            <p:ph idx="4294967295"/>
          </p:nvPr>
        </p:nvSpPr>
        <p:spPr>
          <a:xfrm>
            <a:off x="1219200" y="1905000"/>
            <a:ext cx="8458200" cy="4389120"/>
          </a:xfrm>
          <a:prstGeom prst="rect">
            <a:avLst/>
          </a:prstGeom>
        </p:spPr>
        <p:txBody>
          <a:bodyPr>
            <a:normAutofit/>
          </a:bodyPr>
          <a:lstStyle/>
          <a:p>
            <a:pPr marL="1124712" lvl="2" indent="-457200">
              <a:buNone/>
            </a:pPr>
            <a:r>
              <a:rPr lang="en-US" sz="2400" dirty="0"/>
              <a:t>1.  Use the Penstock chart to determine friction losses / 100 feet of pipe.</a:t>
            </a:r>
          </a:p>
          <a:p>
            <a:pPr marL="1124712" lvl="2" indent="-457200">
              <a:buNone/>
            </a:pPr>
            <a:r>
              <a:rPr lang="en-US" sz="2400" dirty="0"/>
              <a:t>2.  Look-up your designed flow on</a:t>
            </a:r>
          </a:p>
          <a:p>
            <a:pPr lvl="2">
              <a:buNone/>
            </a:pPr>
            <a:r>
              <a:rPr lang="en-US" sz="2400" dirty="0"/>
              <a:t>      the left column</a:t>
            </a:r>
          </a:p>
          <a:p>
            <a:pPr lvl="2">
              <a:buNone/>
            </a:pPr>
            <a:r>
              <a:rPr lang="en-US" sz="2400" dirty="0"/>
              <a:t>3.  Compare it to different diameter</a:t>
            </a:r>
          </a:p>
          <a:p>
            <a:pPr lvl="2">
              <a:buNone/>
            </a:pPr>
            <a:r>
              <a:rPr lang="en-US" sz="2400" dirty="0"/>
              <a:t>      pipes.</a:t>
            </a:r>
          </a:p>
          <a:p>
            <a:pPr marL="1124712" lvl="2" indent="-457200">
              <a:buNone/>
            </a:pPr>
            <a:r>
              <a:rPr lang="en-US" sz="2400" dirty="0"/>
              <a:t>4.  Convert PSI to feet </a:t>
            </a:r>
            <a:r>
              <a:rPr lang="en-US" dirty="0">
                <a:solidFill>
                  <a:schemeClr val="accent1">
                    <a:lumMod val="50000"/>
                  </a:schemeClr>
                </a:solidFill>
              </a:rPr>
              <a:t>(if necessary)</a:t>
            </a:r>
          </a:p>
          <a:p>
            <a:pPr marL="1124712" lvl="2" indent="-457200">
              <a:buNone/>
            </a:pPr>
            <a:r>
              <a:rPr lang="en-US" dirty="0">
                <a:solidFill>
                  <a:schemeClr val="accent3">
                    <a:lumMod val="60000"/>
                    <a:lumOff val="40000"/>
                  </a:schemeClr>
                </a:solidFill>
              </a:rPr>
              <a:t>        </a:t>
            </a:r>
            <a:r>
              <a:rPr lang="en-US" dirty="0">
                <a:solidFill>
                  <a:srgbClr val="7030A0"/>
                </a:solidFill>
              </a:rPr>
              <a:t>PSI X 2.31 = feet of head</a:t>
            </a:r>
          </a:p>
          <a:p>
            <a:pPr marL="1124712" lvl="2" indent="-457200">
              <a:buNone/>
            </a:pPr>
            <a:r>
              <a:rPr lang="en-US" dirty="0"/>
              <a:t>5.    Multiply by # of 100 foot lengths</a:t>
            </a:r>
          </a:p>
          <a:p>
            <a:pPr marL="1124712" lvl="2" indent="-457200">
              <a:buNone/>
            </a:pPr>
            <a:endParaRPr lang="en-US" sz="2400" dirty="0"/>
          </a:p>
          <a:p>
            <a:pPr lvl="2">
              <a:buNone/>
            </a:pPr>
            <a:endParaRPr lang="en-US" sz="2400" dirty="0"/>
          </a:p>
          <a:p>
            <a:pPr lvl="2">
              <a:buNone/>
            </a:pPr>
            <a:endParaRPr lang="en-US" sz="2400" dirty="0"/>
          </a:p>
          <a:p>
            <a:pPr lvl="2"/>
            <a:endParaRPr lang="en-US" sz="2400" dirty="0"/>
          </a:p>
        </p:txBody>
      </p:sp>
      <p:pic>
        <p:nvPicPr>
          <p:cNvPr id="5" name="Picture 2"/>
          <p:cNvPicPr>
            <a:picLocks noChangeAspect="1" noChangeArrowheads="1"/>
          </p:cNvPicPr>
          <p:nvPr/>
        </p:nvPicPr>
        <p:blipFill>
          <a:blip r:embed="rId3" cstate="print"/>
          <a:srcRect r="52049"/>
          <a:stretch>
            <a:fillRect/>
          </a:stretch>
        </p:blipFill>
        <p:spPr bwMode="auto">
          <a:xfrm>
            <a:off x="7239000" y="2438401"/>
            <a:ext cx="3048000" cy="4277895"/>
          </a:xfrm>
          <a:prstGeom prst="rect">
            <a:avLst/>
          </a:prstGeom>
          <a:noFill/>
          <a:ln w="9525">
            <a:solidFill>
              <a:srgbClr val="FF0000"/>
            </a:solidFill>
            <a:miter lim="800000"/>
            <a:headEnd/>
            <a:tailEnd/>
          </a:ln>
        </p:spPr>
      </p:pic>
    </p:spTree>
    <p:extLst>
      <p:ext uri="{BB962C8B-B14F-4D97-AF65-F5344CB8AC3E}">
        <p14:creationId xmlns:p14="http://schemas.microsoft.com/office/powerpoint/2010/main" val="1451718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4567" y="304800"/>
            <a:ext cx="8305800" cy="1295400"/>
          </a:xfrm>
          <a:noFill/>
        </p:spPr>
        <p:style>
          <a:lnRef idx="2">
            <a:schemeClr val="accent3"/>
          </a:lnRef>
          <a:fillRef idx="1">
            <a:schemeClr val="lt1"/>
          </a:fillRef>
          <a:effectRef idx="0">
            <a:schemeClr val="accent3"/>
          </a:effectRef>
          <a:fontRef idx="minor">
            <a:schemeClr val="dk1"/>
          </a:fontRef>
        </p:style>
        <p:txBody>
          <a:bodyPr>
            <a:normAutofit/>
          </a:bodyPr>
          <a:lstStyle/>
          <a:p>
            <a:pPr algn="ctr"/>
            <a:r>
              <a:rPr lang="en-US" dirty="0">
                <a:solidFill>
                  <a:schemeClr val="accent1">
                    <a:lumMod val="50000"/>
                  </a:schemeClr>
                </a:solidFill>
              </a:rPr>
              <a:t>Step 3 Cont.:</a:t>
            </a:r>
            <a:br>
              <a:rPr lang="en-US" dirty="0">
                <a:solidFill>
                  <a:schemeClr val="accent1">
                    <a:lumMod val="50000"/>
                  </a:schemeClr>
                </a:solidFill>
              </a:rPr>
            </a:br>
            <a:r>
              <a:rPr lang="en-US" sz="3100" dirty="0">
                <a:solidFill>
                  <a:schemeClr val="accent1">
                    <a:lumMod val="50000"/>
                  </a:schemeClr>
                </a:solidFill>
              </a:rPr>
              <a:t>Determine Pipe Diameter</a:t>
            </a:r>
            <a:endParaRPr lang="en-US" sz="2000" dirty="0">
              <a:solidFill>
                <a:schemeClr val="accent1">
                  <a:lumMod val="50000"/>
                </a:schemeClr>
              </a:solidFill>
            </a:endParaRPr>
          </a:p>
        </p:txBody>
      </p:sp>
      <p:sp>
        <p:nvSpPr>
          <p:cNvPr id="3" name="Content Placeholder 2"/>
          <p:cNvSpPr>
            <a:spLocks noGrp="1"/>
          </p:cNvSpPr>
          <p:nvPr>
            <p:ph idx="4294967295"/>
          </p:nvPr>
        </p:nvSpPr>
        <p:spPr>
          <a:xfrm>
            <a:off x="1219200" y="1905000"/>
            <a:ext cx="8458200" cy="4953000"/>
          </a:xfrm>
          <a:prstGeom prst="rect">
            <a:avLst/>
          </a:prstGeom>
        </p:spPr>
        <p:txBody>
          <a:bodyPr>
            <a:normAutofit/>
          </a:bodyPr>
          <a:lstStyle/>
          <a:p>
            <a:pPr marL="1124712" lvl="2" indent="-457200">
              <a:buNone/>
            </a:pPr>
            <a:r>
              <a:rPr lang="en-US" sz="2400" dirty="0"/>
              <a:t>1.  Use the Penstock chart to determine friction losses / 100 feet of pipe.</a:t>
            </a:r>
          </a:p>
          <a:p>
            <a:pPr marL="1124712" lvl="2" indent="-457200">
              <a:buNone/>
            </a:pPr>
            <a:r>
              <a:rPr lang="en-US" sz="2400" dirty="0"/>
              <a:t>2.  Look-up your designed flow on</a:t>
            </a:r>
          </a:p>
          <a:p>
            <a:pPr lvl="2">
              <a:buNone/>
            </a:pPr>
            <a:r>
              <a:rPr lang="en-US" sz="2400" dirty="0"/>
              <a:t>      the left column (100 GPM)</a:t>
            </a:r>
          </a:p>
          <a:p>
            <a:pPr lvl="2">
              <a:buNone/>
            </a:pPr>
            <a:r>
              <a:rPr lang="en-US" sz="2400" dirty="0"/>
              <a:t>3.  </a:t>
            </a:r>
            <a:r>
              <a:rPr lang="en-US" sz="2400" b="1" dirty="0">
                <a:solidFill>
                  <a:schemeClr val="accent5">
                    <a:lumMod val="75000"/>
                  </a:schemeClr>
                </a:solidFill>
              </a:rPr>
              <a:t>Total loss is 6.29 (2 in.) 0.92 (3 in.)</a:t>
            </a:r>
          </a:p>
          <a:p>
            <a:pPr marL="1124712" lvl="2" indent="-457200">
              <a:buNone/>
            </a:pPr>
            <a:r>
              <a:rPr lang="en-US" sz="2400" dirty="0"/>
              <a:t>4.  Convert 0.92 psi to feet</a:t>
            </a:r>
            <a:endParaRPr lang="en-US" dirty="0">
              <a:solidFill>
                <a:schemeClr val="accent3">
                  <a:lumMod val="60000"/>
                  <a:lumOff val="40000"/>
                </a:schemeClr>
              </a:solidFill>
            </a:endParaRPr>
          </a:p>
          <a:p>
            <a:pPr marL="1124712" lvl="2" indent="-457200">
              <a:buNone/>
            </a:pPr>
            <a:r>
              <a:rPr lang="en-US" dirty="0">
                <a:solidFill>
                  <a:schemeClr val="accent3">
                    <a:lumMod val="60000"/>
                    <a:lumOff val="40000"/>
                  </a:schemeClr>
                </a:solidFill>
              </a:rPr>
              <a:t>        </a:t>
            </a:r>
            <a:r>
              <a:rPr lang="en-US" b="1" dirty="0">
                <a:solidFill>
                  <a:schemeClr val="accent5">
                    <a:lumMod val="75000"/>
                  </a:schemeClr>
                </a:solidFill>
              </a:rPr>
              <a:t>0.92 X 2.31 = 2.12 feet </a:t>
            </a:r>
          </a:p>
          <a:p>
            <a:pPr marL="1124712" lvl="2" indent="-457200">
              <a:buNone/>
            </a:pPr>
            <a:r>
              <a:rPr lang="en-US" dirty="0"/>
              <a:t>5.    Multiply by # of 100 foot lengths</a:t>
            </a:r>
          </a:p>
          <a:p>
            <a:pPr marL="1124712" lvl="2" indent="-457200">
              <a:buNone/>
            </a:pPr>
            <a:r>
              <a:rPr lang="en-US" dirty="0"/>
              <a:t>        </a:t>
            </a:r>
            <a:r>
              <a:rPr lang="en-US" b="1" dirty="0">
                <a:solidFill>
                  <a:schemeClr val="accent5">
                    <a:lumMod val="75000"/>
                  </a:schemeClr>
                </a:solidFill>
              </a:rPr>
              <a:t> 2.12 feet  X  13 (100 foot lengths) = </a:t>
            </a:r>
          </a:p>
          <a:p>
            <a:pPr marL="1124712" lvl="2" indent="-457200">
              <a:buNone/>
            </a:pPr>
            <a:r>
              <a:rPr lang="en-US" dirty="0">
                <a:solidFill>
                  <a:srgbClr val="92D050"/>
                </a:solidFill>
              </a:rPr>
              <a:t>             </a:t>
            </a:r>
            <a:r>
              <a:rPr lang="en-US" dirty="0">
                <a:solidFill>
                  <a:srgbClr val="FFC000"/>
                </a:solidFill>
              </a:rPr>
              <a:t>= </a:t>
            </a:r>
            <a:r>
              <a:rPr lang="en-US" sz="2400" b="1" u="sng" dirty="0">
                <a:solidFill>
                  <a:srgbClr val="C00000"/>
                </a:solidFill>
              </a:rPr>
              <a:t>27.56 feet of total head loss</a:t>
            </a:r>
          </a:p>
          <a:p>
            <a:pPr marL="1124712" lvl="2" indent="-457200">
              <a:buNone/>
            </a:pPr>
            <a:r>
              <a:rPr lang="en-US" dirty="0">
                <a:solidFill>
                  <a:srgbClr val="FFFF00"/>
                </a:solidFill>
              </a:rPr>
              <a:t> </a:t>
            </a:r>
            <a:r>
              <a:rPr lang="en-US" sz="1800" dirty="0">
                <a:solidFill>
                  <a:schemeClr val="accent6"/>
                </a:solidFill>
              </a:rPr>
              <a:t>Will this work? – Yes but not ideal – go bigger! </a:t>
            </a:r>
          </a:p>
          <a:p>
            <a:pPr marL="1124712" lvl="2" indent="-457200">
              <a:buNone/>
            </a:pPr>
            <a:endParaRPr lang="en-US" sz="2400" dirty="0"/>
          </a:p>
          <a:p>
            <a:pPr lvl="2">
              <a:buNone/>
            </a:pPr>
            <a:endParaRPr lang="en-US" sz="2400" dirty="0"/>
          </a:p>
          <a:p>
            <a:pPr lvl="2">
              <a:buNone/>
            </a:pPr>
            <a:endParaRPr lang="en-US" sz="2400" dirty="0"/>
          </a:p>
          <a:p>
            <a:pPr lvl="2"/>
            <a:endParaRPr lang="en-US" sz="2400" dirty="0"/>
          </a:p>
        </p:txBody>
      </p:sp>
      <p:pic>
        <p:nvPicPr>
          <p:cNvPr id="4" name="Picture 2"/>
          <p:cNvPicPr>
            <a:picLocks noChangeAspect="1" noChangeArrowheads="1"/>
          </p:cNvPicPr>
          <p:nvPr/>
        </p:nvPicPr>
        <p:blipFill>
          <a:blip r:embed="rId3" cstate="print"/>
          <a:srcRect r="52049"/>
          <a:stretch>
            <a:fillRect/>
          </a:stretch>
        </p:blipFill>
        <p:spPr bwMode="auto">
          <a:xfrm>
            <a:off x="7467600" y="2438401"/>
            <a:ext cx="3048000" cy="4277895"/>
          </a:xfrm>
          <a:prstGeom prst="rect">
            <a:avLst/>
          </a:prstGeom>
          <a:noFill/>
          <a:ln w="9525">
            <a:solidFill>
              <a:srgbClr val="FF0000"/>
            </a:solidFill>
            <a:miter lim="800000"/>
            <a:headEnd/>
            <a:tailEnd/>
          </a:ln>
        </p:spPr>
      </p:pic>
    </p:spTree>
    <p:extLst>
      <p:ext uri="{BB962C8B-B14F-4D97-AF65-F5344CB8AC3E}">
        <p14:creationId xmlns:p14="http://schemas.microsoft.com/office/powerpoint/2010/main" val="1823519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381000"/>
            <a:ext cx="7239000" cy="1219200"/>
          </a:xfrm>
          <a:noFill/>
        </p:spPr>
        <p:style>
          <a:lnRef idx="2">
            <a:schemeClr val="accent3"/>
          </a:lnRef>
          <a:fillRef idx="1">
            <a:schemeClr val="lt1"/>
          </a:fillRef>
          <a:effectRef idx="0">
            <a:schemeClr val="accent3"/>
          </a:effectRef>
          <a:fontRef idx="minor">
            <a:schemeClr val="dk1"/>
          </a:fontRef>
        </p:style>
        <p:txBody>
          <a:bodyPr>
            <a:normAutofit/>
          </a:bodyPr>
          <a:lstStyle/>
          <a:p>
            <a:pPr algn="ctr"/>
            <a:r>
              <a:rPr lang="en-US" dirty="0">
                <a:solidFill>
                  <a:schemeClr val="accent1">
                    <a:lumMod val="50000"/>
                  </a:schemeClr>
                </a:solidFill>
              </a:rPr>
              <a:t>Step 3 Cont.:</a:t>
            </a:r>
            <a:br>
              <a:rPr lang="en-US" dirty="0">
                <a:solidFill>
                  <a:schemeClr val="accent1">
                    <a:lumMod val="50000"/>
                  </a:schemeClr>
                </a:solidFill>
              </a:rPr>
            </a:br>
            <a:r>
              <a:rPr lang="en-US" sz="3100" dirty="0">
                <a:solidFill>
                  <a:schemeClr val="accent1">
                    <a:lumMod val="50000"/>
                  </a:schemeClr>
                </a:solidFill>
              </a:rPr>
              <a:t>Determine Pipe Diameter</a:t>
            </a:r>
          </a:p>
        </p:txBody>
      </p:sp>
      <p:sp>
        <p:nvSpPr>
          <p:cNvPr id="3" name="Content Placeholder 2"/>
          <p:cNvSpPr>
            <a:spLocks noGrp="1"/>
          </p:cNvSpPr>
          <p:nvPr>
            <p:ph idx="4294967295"/>
          </p:nvPr>
        </p:nvSpPr>
        <p:spPr>
          <a:xfrm>
            <a:off x="1143000" y="1905000"/>
            <a:ext cx="8458200" cy="4953000"/>
          </a:xfrm>
          <a:prstGeom prst="rect">
            <a:avLst/>
          </a:prstGeom>
        </p:spPr>
        <p:txBody>
          <a:bodyPr>
            <a:normAutofit/>
          </a:bodyPr>
          <a:lstStyle/>
          <a:p>
            <a:pPr marL="1124712" lvl="2" indent="-457200">
              <a:buNone/>
            </a:pPr>
            <a:r>
              <a:rPr lang="en-US" sz="2400" dirty="0"/>
              <a:t>1.  Use the Penstock chart to determine friction losses / 100 feet of pipe.</a:t>
            </a:r>
          </a:p>
          <a:p>
            <a:pPr marL="1124712" lvl="2" indent="-457200">
              <a:buNone/>
            </a:pPr>
            <a:r>
              <a:rPr lang="en-US" sz="2400" dirty="0"/>
              <a:t>2.  Look-up your designed flow on</a:t>
            </a:r>
          </a:p>
          <a:p>
            <a:pPr lvl="2">
              <a:buNone/>
            </a:pPr>
            <a:r>
              <a:rPr lang="en-US" sz="2400" dirty="0"/>
              <a:t>      the left column (100 GPM)</a:t>
            </a:r>
          </a:p>
          <a:p>
            <a:pPr lvl="2">
              <a:buNone/>
            </a:pPr>
            <a:r>
              <a:rPr lang="en-US" sz="2400" dirty="0"/>
              <a:t>3.  </a:t>
            </a:r>
            <a:r>
              <a:rPr lang="en-US" sz="2400" b="1" dirty="0">
                <a:solidFill>
                  <a:srgbClr val="00B0F0"/>
                </a:solidFill>
              </a:rPr>
              <a:t>Total loss of 4 inch pipe (on chart)</a:t>
            </a:r>
          </a:p>
          <a:p>
            <a:pPr lvl="2">
              <a:buNone/>
            </a:pPr>
            <a:r>
              <a:rPr lang="en-US" sz="2400" b="1" dirty="0">
                <a:solidFill>
                  <a:srgbClr val="00B0F0"/>
                </a:solidFill>
              </a:rPr>
              <a:t>      = 0.25 psi or 0.578 feet  </a:t>
            </a:r>
          </a:p>
          <a:p>
            <a:pPr marL="1124712" lvl="2" indent="-457200">
              <a:buNone/>
            </a:pPr>
            <a:r>
              <a:rPr lang="en-US" sz="2400" dirty="0"/>
              <a:t>5.    Multiply by # of 100 foot lengths</a:t>
            </a:r>
          </a:p>
          <a:p>
            <a:pPr marL="1124712" lvl="2" indent="-457200">
              <a:buNone/>
            </a:pPr>
            <a:r>
              <a:rPr lang="en-US" sz="2400" dirty="0"/>
              <a:t>        </a:t>
            </a:r>
            <a:r>
              <a:rPr lang="en-US" sz="2400" dirty="0">
                <a:solidFill>
                  <a:srgbClr val="92D050"/>
                </a:solidFill>
              </a:rPr>
              <a:t> </a:t>
            </a:r>
            <a:r>
              <a:rPr lang="en-US" sz="2400" dirty="0">
                <a:solidFill>
                  <a:schemeClr val="accent6">
                    <a:lumMod val="75000"/>
                  </a:schemeClr>
                </a:solidFill>
              </a:rPr>
              <a:t>0.578 feet  X  13 (100 foot lengths)  </a:t>
            </a:r>
          </a:p>
          <a:p>
            <a:pPr marL="1124712" lvl="2" indent="-457200">
              <a:buNone/>
            </a:pPr>
            <a:r>
              <a:rPr lang="en-US" sz="2400" dirty="0">
                <a:solidFill>
                  <a:schemeClr val="accent6">
                    <a:lumMod val="75000"/>
                  </a:schemeClr>
                </a:solidFill>
              </a:rPr>
              <a:t>            </a:t>
            </a:r>
            <a:r>
              <a:rPr lang="en-US" sz="2400" b="1" u="sng" dirty="0">
                <a:solidFill>
                  <a:schemeClr val="accent6">
                    <a:lumMod val="75000"/>
                  </a:schemeClr>
                </a:solidFill>
              </a:rPr>
              <a:t>= 7.51 feet of total head loss</a:t>
            </a:r>
          </a:p>
          <a:p>
            <a:pPr marL="1124712" lvl="2" indent="-457200">
              <a:buNone/>
            </a:pPr>
            <a:r>
              <a:rPr lang="en-US" sz="2400" dirty="0">
                <a:solidFill>
                  <a:srgbClr val="0070C0"/>
                </a:solidFill>
              </a:rPr>
              <a:t>Will this work? </a:t>
            </a:r>
            <a:r>
              <a:rPr lang="en-US" sz="2400" b="1" u="sng" dirty="0">
                <a:solidFill>
                  <a:srgbClr val="0070C0"/>
                </a:solidFill>
              </a:rPr>
              <a:t>Yes</a:t>
            </a:r>
            <a:r>
              <a:rPr lang="en-US" sz="2400" dirty="0">
                <a:solidFill>
                  <a:srgbClr val="0070C0"/>
                </a:solidFill>
              </a:rPr>
              <a:t> – just over 5% loss</a:t>
            </a:r>
          </a:p>
          <a:p>
            <a:pPr marL="1124712" lvl="2" indent="-457200">
              <a:buNone/>
            </a:pPr>
            <a:r>
              <a:rPr lang="en-US" dirty="0">
                <a:solidFill>
                  <a:srgbClr val="FFFF00"/>
                </a:solidFill>
              </a:rPr>
              <a:t> </a:t>
            </a:r>
            <a:endParaRPr lang="en-US" sz="1800" dirty="0">
              <a:solidFill>
                <a:srgbClr val="FFFF00"/>
              </a:solidFill>
            </a:endParaRPr>
          </a:p>
          <a:p>
            <a:pPr marL="1124712" lvl="2" indent="-457200">
              <a:buNone/>
            </a:pPr>
            <a:endParaRPr lang="en-US" sz="2400" dirty="0"/>
          </a:p>
          <a:p>
            <a:pPr lvl="2">
              <a:buNone/>
            </a:pPr>
            <a:endParaRPr lang="en-US" sz="2400" dirty="0"/>
          </a:p>
          <a:p>
            <a:pPr lvl="2">
              <a:buNone/>
            </a:pPr>
            <a:endParaRPr lang="en-US" sz="2400" dirty="0"/>
          </a:p>
          <a:p>
            <a:pPr lvl="2"/>
            <a:endParaRPr lang="en-US" sz="2400" dirty="0"/>
          </a:p>
        </p:txBody>
      </p:sp>
      <p:pic>
        <p:nvPicPr>
          <p:cNvPr id="4" name="Picture 2"/>
          <p:cNvPicPr>
            <a:picLocks noChangeAspect="1" noChangeArrowheads="1"/>
          </p:cNvPicPr>
          <p:nvPr/>
        </p:nvPicPr>
        <p:blipFill>
          <a:blip r:embed="rId3" cstate="print"/>
          <a:srcRect r="52049"/>
          <a:stretch>
            <a:fillRect/>
          </a:stretch>
        </p:blipFill>
        <p:spPr bwMode="auto">
          <a:xfrm>
            <a:off x="7620000" y="2590801"/>
            <a:ext cx="2885122" cy="4049295"/>
          </a:xfrm>
          <a:prstGeom prst="rect">
            <a:avLst/>
          </a:prstGeom>
          <a:noFill/>
          <a:ln w="9525">
            <a:solidFill>
              <a:srgbClr val="FF0000"/>
            </a:solidFill>
            <a:miter lim="800000"/>
            <a:headEnd/>
            <a:tailEnd/>
          </a:ln>
        </p:spPr>
      </p:pic>
      <p:sp>
        <p:nvSpPr>
          <p:cNvPr id="6" name="Right Arrow 5"/>
          <p:cNvSpPr/>
          <p:nvPr/>
        </p:nvSpPr>
        <p:spPr>
          <a:xfrm rot="790245" flipV="1">
            <a:off x="6975100" y="3944180"/>
            <a:ext cx="490960" cy="415678"/>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6466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152400"/>
            <a:ext cx="7239000" cy="1676400"/>
          </a:xfrm>
          <a:noFill/>
        </p:spPr>
        <p:style>
          <a:lnRef idx="2">
            <a:schemeClr val="accent3"/>
          </a:lnRef>
          <a:fillRef idx="1">
            <a:schemeClr val="lt1"/>
          </a:fillRef>
          <a:effectRef idx="0">
            <a:schemeClr val="accent3"/>
          </a:effectRef>
          <a:fontRef idx="minor">
            <a:schemeClr val="dk1"/>
          </a:fontRef>
        </p:style>
        <p:txBody>
          <a:bodyPr>
            <a:normAutofit/>
          </a:bodyPr>
          <a:lstStyle/>
          <a:p>
            <a:pPr algn="ctr"/>
            <a:r>
              <a:rPr lang="en-US" dirty="0">
                <a:solidFill>
                  <a:schemeClr val="accent1">
                    <a:lumMod val="50000"/>
                  </a:schemeClr>
                </a:solidFill>
              </a:rPr>
              <a:t>Step 4: </a:t>
            </a:r>
            <a:br>
              <a:rPr lang="en-US" dirty="0">
                <a:solidFill>
                  <a:schemeClr val="accent1">
                    <a:lumMod val="50000"/>
                  </a:schemeClr>
                </a:solidFill>
              </a:rPr>
            </a:br>
            <a:r>
              <a:rPr lang="en-US" sz="3600" dirty="0">
                <a:solidFill>
                  <a:schemeClr val="accent1">
                    <a:lumMod val="50000"/>
                  </a:schemeClr>
                </a:solidFill>
              </a:rPr>
              <a:t>Determine Friction losses in fittings</a:t>
            </a:r>
          </a:p>
        </p:txBody>
      </p:sp>
      <p:sp>
        <p:nvSpPr>
          <p:cNvPr id="3" name="Content Placeholder 2"/>
          <p:cNvSpPr>
            <a:spLocks noGrp="1"/>
          </p:cNvSpPr>
          <p:nvPr>
            <p:ph idx="4294967295"/>
          </p:nvPr>
        </p:nvSpPr>
        <p:spPr>
          <a:xfrm>
            <a:off x="1981200" y="1935480"/>
            <a:ext cx="7848600" cy="4389120"/>
          </a:xfrm>
          <a:prstGeom prst="rect">
            <a:avLst/>
          </a:prstGeom>
        </p:spPr>
        <p:txBody>
          <a:bodyPr>
            <a:normAutofit/>
          </a:bodyPr>
          <a:lstStyle/>
          <a:p>
            <a:pPr lvl="2"/>
            <a:r>
              <a:rPr lang="en-US" sz="2400" b="1" dirty="0">
                <a:solidFill>
                  <a:schemeClr val="tx1">
                    <a:lumMod val="85000"/>
                    <a:lumOff val="15000"/>
                  </a:schemeClr>
                </a:solidFill>
              </a:rPr>
              <a:t>Refer to friction loss tables for fittings,  valves, and bends.</a:t>
            </a:r>
          </a:p>
          <a:p>
            <a:pPr lvl="2"/>
            <a:r>
              <a:rPr lang="en-US" sz="2400" b="1" dirty="0">
                <a:solidFill>
                  <a:schemeClr val="tx1">
                    <a:lumMod val="85000"/>
                    <a:lumOff val="15000"/>
                  </a:schemeClr>
                </a:solidFill>
              </a:rPr>
              <a:t>Use the “</a:t>
            </a:r>
            <a:r>
              <a:rPr lang="en-US" sz="2400" b="1" dirty="0" err="1">
                <a:solidFill>
                  <a:schemeClr val="tx1">
                    <a:lumMod val="85000"/>
                    <a:lumOff val="15000"/>
                  </a:schemeClr>
                </a:solidFill>
              </a:rPr>
              <a:t>Equivalaent</a:t>
            </a:r>
            <a:r>
              <a:rPr lang="en-US" sz="2400" b="1" dirty="0">
                <a:solidFill>
                  <a:schemeClr val="tx1">
                    <a:lumMod val="85000"/>
                    <a:lumOff val="15000"/>
                  </a:schemeClr>
                </a:solidFill>
              </a:rPr>
              <a:t> length of feet” charts for easy calculations. </a:t>
            </a:r>
          </a:p>
          <a:p>
            <a:pPr marL="1435608" lvl="3" indent="-457200">
              <a:buAutoNum type="arabicPeriod"/>
            </a:pPr>
            <a:r>
              <a:rPr lang="en-US" sz="2300" dirty="0">
                <a:solidFill>
                  <a:schemeClr val="accent6">
                    <a:lumMod val="75000"/>
                  </a:schemeClr>
                </a:solidFill>
              </a:rPr>
              <a:t>Determine number of fittings of each type.</a:t>
            </a:r>
          </a:p>
          <a:p>
            <a:pPr marL="1435608" lvl="3" indent="-457200">
              <a:buAutoNum type="arabicPeriod"/>
            </a:pPr>
            <a:r>
              <a:rPr lang="en-US" sz="2300" dirty="0">
                <a:solidFill>
                  <a:schemeClr val="accent6">
                    <a:lumMod val="75000"/>
                  </a:schemeClr>
                </a:solidFill>
              </a:rPr>
              <a:t>Find the total equivalent length of feet of pipe </a:t>
            </a:r>
          </a:p>
          <a:p>
            <a:pPr marL="1435608" lvl="3" indent="-457200">
              <a:buAutoNum type="arabicPeriod"/>
            </a:pPr>
            <a:r>
              <a:rPr lang="en-US" sz="2300" dirty="0">
                <a:solidFill>
                  <a:schemeClr val="accent6">
                    <a:lumMod val="75000"/>
                  </a:schemeClr>
                </a:solidFill>
              </a:rPr>
              <a:t>Determine friction loss of for # of feet for each material. </a:t>
            </a:r>
          </a:p>
          <a:p>
            <a:pPr marL="1435608" lvl="3" indent="-457200">
              <a:buAutoNum type="arabicPeriod"/>
            </a:pPr>
            <a:r>
              <a:rPr lang="en-US" sz="2300" dirty="0">
                <a:solidFill>
                  <a:schemeClr val="accent6">
                    <a:lumMod val="75000"/>
                  </a:schemeClr>
                </a:solidFill>
              </a:rPr>
              <a:t>Add to total losses in head calculations.  </a:t>
            </a:r>
          </a:p>
        </p:txBody>
      </p:sp>
    </p:spTree>
    <p:extLst>
      <p:ext uri="{BB962C8B-B14F-4D97-AF65-F5344CB8AC3E}">
        <p14:creationId xmlns:p14="http://schemas.microsoft.com/office/powerpoint/2010/main" val="1766493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685800"/>
            <a:ext cx="7239000" cy="1085088"/>
          </a:xfrm>
          <a:noFill/>
        </p:spPr>
        <p:style>
          <a:lnRef idx="2">
            <a:schemeClr val="accent3"/>
          </a:lnRef>
          <a:fillRef idx="1">
            <a:schemeClr val="lt1"/>
          </a:fillRef>
          <a:effectRef idx="0">
            <a:schemeClr val="accent3"/>
          </a:effectRef>
          <a:fontRef idx="minor">
            <a:schemeClr val="dk1"/>
          </a:fontRef>
        </p:style>
        <p:txBody>
          <a:bodyPr>
            <a:normAutofit fontScale="90000"/>
          </a:bodyPr>
          <a:lstStyle/>
          <a:p>
            <a:pPr algn="ctr"/>
            <a:r>
              <a:rPr lang="en-US" dirty="0">
                <a:ln w="0"/>
                <a:solidFill>
                  <a:schemeClr val="accent1"/>
                </a:solidFill>
                <a:effectLst>
                  <a:outerShdw blurRad="38100" dist="25400" dir="5400000" algn="ctr" rotWithShape="0">
                    <a:srgbClr val="6E747A">
                      <a:alpha val="43000"/>
                    </a:srgbClr>
                  </a:outerShdw>
                </a:effectLst>
              </a:rPr>
              <a:t>Step 5: </a:t>
            </a:r>
            <a:br>
              <a:rPr lang="en-US" dirty="0">
                <a:ln w="0"/>
                <a:solidFill>
                  <a:schemeClr val="accent1"/>
                </a:solidFill>
                <a:effectLst>
                  <a:outerShdw blurRad="38100" dist="25400" dir="5400000" algn="ctr" rotWithShape="0">
                    <a:srgbClr val="6E747A">
                      <a:alpha val="43000"/>
                    </a:srgbClr>
                  </a:outerShdw>
                </a:effectLst>
              </a:rPr>
            </a:br>
            <a:r>
              <a:rPr lang="en-US" sz="3600" dirty="0">
                <a:ln w="0"/>
                <a:solidFill>
                  <a:schemeClr val="accent1"/>
                </a:solidFill>
                <a:effectLst>
                  <a:outerShdw blurRad="38100" dist="25400" dir="5400000" algn="ctr" rotWithShape="0">
                    <a:srgbClr val="6E747A">
                      <a:alpha val="43000"/>
                    </a:srgbClr>
                  </a:outerShdw>
                </a:effectLst>
              </a:rPr>
              <a:t>Calculate Dynamic / Net Head</a:t>
            </a:r>
          </a:p>
        </p:txBody>
      </p:sp>
      <p:sp>
        <p:nvSpPr>
          <p:cNvPr id="3" name="Content Placeholder 2"/>
          <p:cNvSpPr>
            <a:spLocks noGrp="1"/>
          </p:cNvSpPr>
          <p:nvPr>
            <p:ph idx="4294967295"/>
          </p:nvPr>
        </p:nvSpPr>
        <p:spPr>
          <a:xfrm>
            <a:off x="1981200" y="2057400"/>
            <a:ext cx="8229600" cy="4389120"/>
          </a:xfrm>
          <a:prstGeom prst="rect">
            <a:avLst/>
          </a:prstGeom>
        </p:spPr>
        <p:txBody>
          <a:bodyPr>
            <a:normAutofit/>
          </a:bodyPr>
          <a:lstStyle/>
          <a:p>
            <a:pPr lvl="2"/>
            <a:r>
              <a:rPr lang="en-US" sz="2400" b="1" dirty="0"/>
              <a:t>Subtract the total loss of head for length of pipe based on the chart from the static head measurement.  </a:t>
            </a:r>
          </a:p>
          <a:p>
            <a:pPr lvl="2"/>
            <a:endParaRPr lang="en-US" sz="2400" dirty="0"/>
          </a:p>
          <a:p>
            <a:pPr lvl="2"/>
            <a:r>
              <a:rPr lang="en-US" sz="2400" dirty="0"/>
              <a:t>Our example: </a:t>
            </a:r>
          </a:p>
          <a:p>
            <a:pPr lvl="3"/>
            <a:r>
              <a:rPr lang="en-US" sz="2300" b="1" dirty="0">
                <a:solidFill>
                  <a:schemeClr val="accent4">
                    <a:lumMod val="75000"/>
                  </a:schemeClr>
                </a:solidFill>
              </a:rPr>
              <a:t>140 feet of total static head</a:t>
            </a:r>
          </a:p>
          <a:p>
            <a:pPr lvl="3"/>
            <a:r>
              <a:rPr lang="en-US" sz="2300" b="1" dirty="0">
                <a:solidFill>
                  <a:schemeClr val="accent4">
                    <a:lumMod val="75000"/>
                  </a:schemeClr>
                </a:solidFill>
              </a:rPr>
              <a:t>7.51 feet of total head loss </a:t>
            </a:r>
            <a:r>
              <a:rPr lang="en-US" sz="2300" dirty="0">
                <a:solidFill>
                  <a:schemeClr val="bg2">
                    <a:lumMod val="25000"/>
                  </a:schemeClr>
                </a:solidFill>
              </a:rPr>
              <a:t>(NOT including fittings)</a:t>
            </a:r>
          </a:p>
          <a:p>
            <a:pPr lvl="3">
              <a:buNone/>
            </a:pPr>
            <a:r>
              <a:rPr lang="en-US" sz="2300" dirty="0">
                <a:solidFill>
                  <a:schemeClr val="bg2">
                    <a:lumMod val="50000"/>
                  </a:schemeClr>
                </a:solidFill>
              </a:rPr>
              <a:t>140 feet of static head – 7.51 feet of total loss = </a:t>
            </a:r>
          </a:p>
          <a:p>
            <a:pPr lvl="3">
              <a:buNone/>
            </a:pPr>
            <a:r>
              <a:rPr lang="en-US" sz="2300" b="1" dirty="0">
                <a:solidFill>
                  <a:schemeClr val="accent6">
                    <a:lumMod val="75000"/>
                  </a:schemeClr>
                </a:solidFill>
              </a:rPr>
              <a:t>          132.49 feet of Dynamic / Net Head!  </a:t>
            </a:r>
          </a:p>
          <a:p>
            <a:pPr lvl="3">
              <a:buNone/>
            </a:pPr>
            <a:endParaRPr lang="en-US" sz="2300" dirty="0">
              <a:solidFill>
                <a:srgbClr val="FFC000"/>
              </a:solidFill>
            </a:endParaRPr>
          </a:p>
          <a:p>
            <a:pPr lvl="3"/>
            <a:endParaRPr lang="en-US" sz="2300" dirty="0"/>
          </a:p>
        </p:txBody>
      </p:sp>
    </p:spTree>
    <p:extLst>
      <p:ext uri="{BB962C8B-B14F-4D97-AF65-F5344CB8AC3E}">
        <p14:creationId xmlns:p14="http://schemas.microsoft.com/office/powerpoint/2010/main" val="415253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1204" y="381000"/>
            <a:ext cx="7239000" cy="1295400"/>
          </a:xfrm>
          <a:noFill/>
        </p:spPr>
        <p:style>
          <a:lnRef idx="2">
            <a:schemeClr val="accent3"/>
          </a:lnRef>
          <a:fillRef idx="1">
            <a:schemeClr val="lt1"/>
          </a:fillRef>
          <a:effectRef idx="0">
            <a:schemeClr val="accent3"/>
          </a:effectRef>
          <a:fontRef idx="minor">
            <a:schemeClr val="dk1"/>
          </a:fontRef>
        </p:style>
        <p:txBody>
          <a:bodyPr>
            <a:normAutofit/>
          </a:bodyPr>
          <a:lstStyle/>
          <a:p>
            <a:pPr algn="ctr"/>
            <a:r>
              <a:rPr lang="en-US" dirty="0">
                <a:solidFill>
                  <a:schemeClr val="accent1">
                    <a:lumMod val="75000"/>
                  </a:schemeClr>
                </a:solidFill>
              </a:rPr>
              <a:t>Step 6: </a:t>
            </a:r>
            <a:br>
              <a:rPr lang="en-US" dirty="0">
                <a:solidFill>
                  <a:schemeClr val="accent1">
                    <a:lumMod val="75000"/>
                  </a:schemeClr>
                </a:solidFill>
              </a:rPr>
            </a:br>
            <a:r>
              <a:rPr lang="en-US" sz="3600" dirty="0">
                <a:solidFill>
                  <a:schemeClr val="accent1">
                    <a:lumMod val="75000"/>
                  </a:schemeClr>
                </a:solidFill>
              </a:rPr>
              <a:t>Determine Nozzle Size</a:t>
            </a:r>
          </a:p>
        </p:txBody>
      </p:sp>
      <p:sp>
        <p:nvSpPr>
          <p:cNvPr id="3" name="Content Placeholder 2"/>
          <p:cNvSpPr>
            <a:spLocks noGrp="1"/>
          </p:cNvSpPr>
          <p:nvPr>
            <p:ph idx="4294967295"/>
          </p:nvPr>
        </p:nvSpPr>
        <p:spPr>
          <a:xfrm>
            <a:off x="716692" y="1935480"/>
            <a:ext cx="6878594" cy="4693920"/>
          </a:xfrm>
          <a:prstGeom prst="rect">
            <a:avLst/>
          </a:prstGeom>
        </p:spPr>
        <p:txBody>
          <a:bodyPr>
            <a:normAutofit/>
          </a:bodyPr>
          <a:lstStyle/>
          <a:p>
            <a:pPr lvl="2"/>
            <a:r>
              <a:rPr lang="en-US" sz="2800" dirty="0" smtClean="0">
                <a:solidFill>
                  <a:srgbClr val="00B050"/>
                </a:solidFill>
              </a:rPr>
              <a:t>Use the chart from the manufacturer to determine number and size of nozzles for the turbine.</a:t>
            </a:r>
          </a:p>
          <a:p>
            <a:pPr lvl="2">
              <a:buNone/>
            </a:pPr>
            <a:endParaRPr lang="en-US" dirty="0" smtClean="0"/>
          </a:p>
          <a:p>
            <a:pPr lvl="2">
              <a:buNone/>
            </a:pPr>
            <a:r>
              <a:rPr lang="en-US" b="1" dirty="0" smtClean="0">
                <a:solidFill>
                  <a:schemeClr val="bg2">
                    <a:lumMod val="50000"/>
                  </a:schemeClr>
                </a:solidFill>
              </a:rPr>
              <a:t>Step 1: </a:t>
            </a:r>
            <a:r>
              <a:rPr lang="en-US" dirty="0" smtClean="0"/>
              <a:t>Find Dynamic/Net head on    the left column.</a:t>
            </a:r>
          </a:p>
          <a:p>
            <a:pPr lvl="2">
              <a:buNone/>
            </a:pPr>
            <a:r>
              <a:rPr lang="en-US" b="1" dirty="0" smtClean="0">
                <a:solidFill>
                  <a:schemeClr val="bg2">
                    <a:lumMod val="50000"/>
                  </a:schemeClr>
                </a:solidFill>
              </a:rPr>
              <a:t>Step 2: </a:t>
            </a:r>
            <a:r>
              <a:rPr lang="en-US" dirty="0" smtClean="0"/>
              <a:t>Find a combination of    nozzles that will provide the amount of flow you have.</a:t>
            </a:r>
          </a:p>
          <a:p>
            <a:pPr lvl="2">
              <a:buNone/>
            </a:pPr>
            <a:r>
              <a:rPr lang="en-US" sz="2400" b="1" u="sng" dirty="0">
                <a:solidFill>
                  <a:srgbClr val="FF0000"/>
                </a:solidFill>
              </a:rPr>
              <a:t>Remember: </a:t>
            </a:r>
            <a:r>
              <a:rPr lang="en-US" sz="2400" b="1" dirty="0" smtClean="0">
                <a:solidFill>
                  <a:schemeClr val="accent2">
                    <a:lumMod val="75000"/>
                  </a:schemeClr>
                </a:solidFill>
              </a:rPr>
              <a:t>For </a:t>
            </a:r>
            <a:r>
              <a:rPr lang="en-US" sz="2400" b="1" dirty="0" err="1" smtClean="0">
                <a:solidFill>
                  <a:schemeClr val="accent2">
                    <a:lumMod val="75000"/>
                  </a:schemeClr>
                </a:solidFill>
              </a:rPr>
              <a:t>harris</a:t>
            </a:r>
            <a:r>
              <a:rPr lang="en-US" sz="2400" b="1" dirty="0" smtClean="0">
                <a:solidFill>
                  <a:schemeClr val="accent2">
                    <a:lumMod val="75000"/>
                  </a:schemeClr>
                </a:solidFill>
              </a:rPr>
              <a:t> hydro </a:t>
            </a:r>
            <a:r>
              <a:rPr lang="en-US" sz="2400" b="1" dirty="0">
                <a:solidFill>
                  <a:schemeClr val="accent2">
                    <a:lumMod val="75000"/>
                  </a:schemeClr>
                </a:solidFill>
              </a:rPr>
              <a:t>systems, a 0.5 inch </a:t>
            </a:r>
            <a:r>
              <a:rPr lang="en-US" sz="2400" b="1" dirty="0" err="1">
                <a:solidFill>
                  <a:schemeClr val="accent2">
                    <a:lumMod val="75000"/>
                  </a:schemeClr>
                </a:solidFill>
              </a:rPr>
              <a:t>nozzel</a:t>
            </a:r>
            <a:r>
              <a:rPr lang="en-US" sz="2400" b="1" dirty="0">
                <a:solidFill>
                  <a:schemeClr val="accent2">
                    <a:lumMod val="75000"/>
                  </a:schemeClr>
                </a:solidFill>
              </a:rPr>
              <a:t> is the limit for a </a:t>
            </a:r>
            <a:r>
              <a:rPr lang="en-US" sz="2400" b="1" dirty="0" err="1">
                <a:solidFill>
                  <a:schemeClr val="accent2">
                    <a:lumMod val="75000"/>
                  </a:schemeClr>
                </a:solidFill>
              </a:rPr>
              <a:t>Pelton</a:t>
            </a:r>
            <a:r>
              <a:rPr lang="en-US" sz="2400" b="1" dirty="0">
                <a:solidFill>
                  <a:schemeClr val="accent2">
                    <a:lumMod val="75000"/>
                  </a:schemeClr>
                </a:solidFill>
              </a:rPr>
              <a:t> Wheel</a:t>
            </a:r>
          </a:p>
        </p:txBody>
      </p:sp>
      <p:pic>
        <p:nvPicPr>
          <p:cNvPr id="5" name="Picture 4" descr="harris2"/>
          <p:cNvPicPr>
            <a:picLocks noChangeAspect="1" noChangeArrowheads="1"/>
          </p:cNvPicPr>
          <p:nvPr/>
        </p:nvPicPr>
        <p:blipFill>
          <a:blip r:embed="rId3" cstate="print"/>
          <a:srcRect/>
          <a:stretch>
            <a:fillRect/>
          </a:stretch>
        </p:blipFill>
        <p:spPr>
          <a:xfrm>
            <a:off x="8687016" y="1935480"/>
            <a:ext cx="2581275" cy="2201863"/>
          </a:xfrm>
          <a:prstGeom prst="rect">
            <a:avLst/>
          </a:prstGeom>
          <a:noFill/>
        </p:spPr>
      </p:pic>
      <p:pic>
        <p:nvPicPr>
          <p:cNvPr id="3074" name="Picture 2"/>
          <p:cNvPicPr>
            <a:picLocks noChangeAspect="1" noChangeArrowheads="1"/>
          </p:cNvPicPr>
          <p:nvPr/>
        </p:nvPicPr>
        <p:blipFill>
          <a:blip r:embed="rId4" cstate="print"/>
          <a:srcRect/>
          <a:stretch>
            <a:fillRect/>
          </a:stretch>
        </p:blipFill>
        <p:spPr bwMode="auto">
          <a:xfrm>
            <a:off x="8948953" y="4454611"/>
            <a:ext cx="2057400" cy="2057400"/>
          </a:xfrm>
          <a:prstGeom prst="rect">
            <a:avLst/>
          </a:prstGeom>
          <a:noFill/>
          <a:ln w="9525">
            <a:noFill/>
            <a:miter lim="800000"/>
            <a:headEnd/>
            <a:tailEnd/>
          </a:ln>
        </p:spPr>
      </p:pic>
    </p:spTree>
    <p:extLst>
      <p:ext uri="{BB962C8B-B14F-4D97-AF65-F5344CB8AC3E}">
        <p14:creationId xmlns:p14="http://schemas.microsoft.com/office/powerpoint/2010/main" val="912124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4294967295"/>
          </p:nvPr>
        </p:nvSpPr>
        <p:spPr>
          <a:xfrm>
            <a:off x="1981200" y="1935480"/>
            <a:ext cx="8229600" cy="4389120"/>
          </a:xfrm>
          <a:prstGeom prst="rect">
            <a:avLst/>
          </a:prstGeom>
        </p:spPr>
        <p:txBody>
          <a:bodyPr/>
          <a:lstStyle/>
          <a:p>
            <a:endParaRPr lang="en-US"/>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260" t="16508" r="14088" b="17972"/>
          <a:stretch/>
        </p:blipFill>
        <p:spPr bwMode="auto">
          <a:xfrm>
            <a:off x="1824361" y="685801"/>
            <a:ext cx="8757846" cy="5075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100827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4294967295"/>
          </p:nvPr>
        </p:nvSpPr>
        <p:spPr>
          <a:xfrm>
            <a:off x="1981200" y="1935480"/>
            <a:ext cx="8229600" cy="4389120"/>
          </a:xfrm>
          <a:prstGeom prst="rect">
            <a:avLst/>
          </a:prstGeom>
        </p:spPr>
        <p:txBody>
          <a:bodyPr/>
          <a:lstStyle/>
          <a:p>
            <a:endParaRPr lang="en-US"/>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260" t="16508" r="14088" b="17972"/>
          <a:stretch/>
        </p:blipFill>
        <p:spPr bwMode="auto">
          <a:xfrm>
            <a:off x="1824361" y="685801"/>
            <a:ext cx="8757846" cy="5075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676400" y="5867400"/>
            <a:ext cx="8839200" cy="369332"/>
          </a:xfrm>
          <a:prstGeom prst="rect">
            <a:avLst/>
          </a:prstGeom>
          <a:noFill/>
        </p:spPr>
        <p:txBody>
          <a:bodyPr wrap="square" rtlCol="0">
            <a:spAutoFit/>
          </a:bodyPr>
          <a:lstStyle/>
          <a:p>
            <a:r>
              <a:rPr lang="en-US" b="1" dirty="0">
                <a:solidFill>
                  <a:srgbClr val="FFC000"/>
                </a:solidFill>
              </a:rPr>
              <a:t>WOW, that is a weak chart! </a:t>
            </a:r>
            <a:r>
              <a:rPr lang="en-US" b="1" dirty="0">
                <a:solidFill>
                  <a:srgbClr val="92D050"/>
                </a:solidFill>
              </a:rPr>
              <a:t>What happens between 120 and 150 feet of head? </a:t>
            </a:r>
          </a:p>
        </p:txBody>
      </p:sp>
      <p:sp>
        <p:nvSpPr>
          <p:cNvPr id="5" name="Rectangle 4"/>
          <p:cNvSpPr/>
          <p:nvPr/>
        </p:nvSpPr>
        <p:spPr>
          <a:xfrm>
            <a:off x="1905000" y="3886200"/>
            <a:ext cx="7315200" cy="5334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816286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TotalTime>
  <Words>8691</Words>
  <Application>Microsoft Office PowerPoint</Application>
  <PresentationFormat>Widescreen</PresentationFormat>
  <Paragraphs>1700</Paragraphs>
  <Slides>252</Slides>
  <Notes>174</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252</vt:i4>
      </vt:variant>
    </vt:vector>
  </HeadingPairs>
  <TitlesOfParts>
    <vt:vector size="264" baseType="lpstr">
      <vt:lpstr>Arial Unicode MS</vt:lpstr>
      <vt:lpstr>65 Helvetica Medium</vt:lpstr>
      <vt:lpstr>Arial</vt:lpstr>
      <vt:lpstr>Arial Black</vt:lpstr>
      <vt:lpstr>Calibri</vt:lpstr>
      <vt:lpstr>Calibri Light</vt:lpstr>
      <vt:lpstr>Helvetica Neue</vt:lpstr>
      <vt:lpstr>Times New Roman</vt:lpstr>
      <vt:lpstr>Wingdings</vt:lpstr>
      <vt:lpstr>Wingdings 3</vt:lpstr>
      <vt:lpstr>Office Theme</vt:lpstr>
      <vt:lpstr>Equation</vt:lpstr>
      <vt:lpstr>PowerPoint Presentation</vt:lpstr>
      <vt:lpstr>PowerPoint Presentation</vt:lpstr>
      <vt:lpstr>PowerPoint Presentation</vt:lpstr>
      <vt:lpstr>PowerPoint Presentation</vt:lpstr>
      <vt:lpstr>Tentative Agenda</vt:lpstr>
      <vt:lpstr>Introductions</vt:lpstr>
      <vt:lpstr>Hydro Power</vt:lpstr>
      <vt:lpstr>Hydro, Driven by Solar Power</vt:lpstr>
      <vt:lpstr>PowerPoint Presentation</vt:lpstr>
      <vt:lpstr>Hydro Stats</vt:lpstr>
      <vt:lpstr>PowerPoint Presentation</vt:lpstr>
      <vt:lpstr>Hydropower Categories</vt:lpstr>
      <vt:lpstr>PowerPoint Presentation</vt:lpstr>
      <vt:lpstr>PowerPoint Presentation</vt:lpstr>
      <vt:lpstr>PowerPoint Presentation</vt:lpstr>
      <vt:lpstr>Largest: Three Gorges Dam</vt:lpstr>
      <vt:lpstr>PowerPoint Presentation</vt:lpstr>
      <vt:lpstr>PowerPoint Presentation</vt:lpstr>
      <vt:lpstr>What is Microhydro?</vt:lpstr>
      <vt:lpstr>Why Microhydro?</vt:lpstr>
      <vt:lpstr>Hydro Potential in Western NC</vt:lpstr>
      <vt:lpstr>Regulations</vt:lpstr>
      <vt:lpstr>Mechanical Power from Water Wheels began 2000 years ago</vt:lpstr>
      <vt:lpstr>Microhydro Power Today</vt:lpstr>
      <vt:lpstr>PowerPoint Presentation</vt:lpstr>
      <vt:lpstr>PowerPoint Presentation</vt:lpstr>
      <vt:lpstr>PowerPoint Presentation</vt:lpstr>
      <vt:lpstr>System Basics</vt:lpstr>
      <vt:lpstr>System Components</vt:lpstr>
      <vt:lpstr>PowerPoint Presentation</vt:lpstr>
      <vt:lpstr>Why is resource assessment important?</vt:lpstr>
      <vt:lpstr>Hydro Power Output</vt:lpstr>
      <vt:lpstr>Measuring Head</vt:lpstr>
      <vt:lpstr>Static Head  vs.  Dynamic / Net Head</vt:lpstr>
      <vt:lpstr>Measuring  Static Head</vt:lpstr>
      <vt:lpstr>Measuring Static Head</vt:lpstr>
      <vt:lpstr>Measuring Static Head</vt:lpstr>
      <vt:lpstr>PowerPoint Presentation</vt:lpstr>
      <vt:lpstr>Measuring Static Head</vt:lpstr>
      <vt:lpstr>Measuring Static Head</vt:lpstr>
      <vt:lpstr>Measuring Static Head</vt:lpstr>
      <vt:lpstr>Measuring Static Head</vt:lpstr>
      <vt:lpstr>Measuring Flow</vt:lpstr>
      <vt:lpstr>Measuring Flow</vt:lpstr>
      <vt:lpstr>Methods of Flow Assessment</vt:lpstr>
      <vt:lpstr>Container Method: high head low flow </vt:lpstr>
      <vt:lpstr>5 gallon bucket  - only good up to 300gpm</vt:lpstr>
      <vt:lpstr>5 gallon bucket</vt:lpstr>
      <vt:lpstr>5 gallon bucket</vt:lpstr>
      <vt:lpstr>Float method</vt:lpstr>
      <vt:lpstr>PowerPoint Presentation</vt:lpstr>
      <vt:lpstr>Float method</vt:lpstr>
      <vt:lpstr>Float method</vt:lpstr>
      <vt:lpstr>Float method</vt:lpstr>
      <vt:lpstr>Float method</vt:lpstr>
      <vt:lpstr>Float Method</vt:lpstr>
      <vt:lpstr>Weir Method</vt:lpstr>
      <vt:lpstr>Needed info: Weir Width</vt:lpstr>
      <vt:lpstr>Needed info: Water depth</vt:lpstr>
      <vt:lpstr>Reference Chart: use chart to determine flow</vt:lpstr>
      <vt:lpstr>V-notch Weir</vt:lpstr>
      <vt:lpstr>PowerPoint Presentation</vt:lpstr>
      <vt:lpstr>Basic Components of the System</vt:lpstr>
      <vt:lpstr>Intake Design</vt:lpstr>
      <vt:lpstr>Pipe with a screen</vt:lpstr>
      <vt:lpstr>Open Pipe with Settling Container</vt:lpstr>
      <vt:lpstr>Screen Box</vt:lpstr>
      <vt:lpstr>Pond Bucket</vt:lpstr>
      <vt:lpstr>PowerPoint Presentation</vt:lpstr>
      <vt:lpstr>The Intake Diverting clean water into the penstock</vt:lpstr>
      <vt:lpstr>PowerPoint Presentation</vt:lpstr>
      <vt:lpstr>The Intake Diverting clean water into the penstock</vt:lpstr>
      <vt:lpstr>Pipeline / Penstock</vt:lpstr>
      <vt:lpstr>Factors to Consider</vt:lpstr>
      <vt:lpstr>Burying Pipe</vt:lpstr>
      <vt:lpstr>Penstock Support System  PVC likes to stay straight   HDPE can follow the contour of the ground</vt:lpstr>
      <vt:lpstr>Penstock Materials</vt:lpstr>
      <vt:lpstr> Fusion Welding</vt:lpstr>
      <vt:lpstr>Pipe Friction Losses</vt:lpstr>
      <vt:lpstr>Designed System Flow and Output</vt:lpstr>
      <vt:lpstr>Choosing your Penstock</vt:lpstr>
      <vt:lpstr>Other Penstock Design Considerations</vt:lpstr>
      <vt:lpstr>Steady elevation declines</vt:lpstr>
      <vt:lpstr>Keep them straight and constant  (as possible)</vt:lpstr>
      <vt:lpstr>Avoid sudden enlargements!</vt:lpstr>
      <vt:lpstr>Solution: Gradual Enlargements!</vt:lpstr>
      <vt:lpstr>Avoid sudden constrictions!</vt:lpstr>
      <vt:lpstr>Solution: Gradual Constrictions!</vt:lpstr>
      <vt:lpstr>Step 1: After you have determine static head, flow, and penstock length </vt:lpstr>
      <vt:lpstr>Step 2: Determine a high and low friction loss</vt:lpstr>
      <vt:lpstr>Step 2: Determine a high and low friction loss</vt:lpstr>
      <vt:lpstr>Step 3: Determine Pipe Diameter</vt:lpstr>
      <vt:lpstr>Step 3 Cont.: Determine Pipe Diameter</vt:lpstr>
      <vt:lpstr>Step 3 Cont.: Determine Pipe Diameter</vt:lpstr>
      <vt:lpstr>Step 4:  Determine Friction losses in fittings</vt:lpstr>
      <vt:lpstr>Step 5:  Calculate Dynamic / Net Head</vt:lpstr>
      <vt:lpstr>Step 6:  Determine Nozzle Size</vt:lpstr>
      <vt:lpstr>PowerPoint Presentation</vt:lpstr>
      <vt:lpstr>PowerPoint Presentation</vt:lpstr>
      <vt:lpstr>Step 6:  Determine Nozzle Size  (using linear interpolation)</vt:lpstr>
      <vt:lpstr>Step 6:  Determine Nozzle Size  (using linear interpolation CONTINUED)</vt:lpstr>
      <vt:lpstr>Step 6:  Determine Nozzle Size  (using linear interpolation CONTINUED)</vt:lpstr>
      <vt:lpstr>Step 6:  Determine Nozzle Size  (using linear interpolation CONTINUED)</vt:lpstr>
      <vt:lpstr>PowerPoint Presentation</vt:lpstr>
      <vt:lpstr>Step 6:  Determine Nozzle Size  (using linear interpolation CONTINUED)</vt:lpstr>
      <vt:lpstr>PowerPoint Presentation</vt:lpstr>
      <vt:lpstr>Step 6:  Determine Nozzle Size  (using linear interpolation CONTINUED)</vt:lpstr>
      <vt:lpstr>Turbines</vt:lpstr>
      <vt:lpstr>PowerPoint Presentation</vt:lpstr>
      <vt:lpstr>Kaplan Turbine</vt:lpstr>
      <vt:lpstr>PowerPoint Presentation</vt:lpstr>
      <vt:lpstr>Pelton Impulse – jet of water</vt:lpstr>
      <vt:lpstr>Turgo: More water than pelton</vt:lpstr>
      <vt:lpstr>PowerPoint Presentation</vt:lpstr>
      <vt:lpstr>LowPower Engineering  aka  Harris Hydro</vt:lpstr>
      <vt:lpstr>Energy Systems &amp; Design</vt:lpstr>
      <vt:lpstr>Energy Systems &amp; Design</vt:lpstr>
      <vt:lpstr>Hydro Induction Power</vt:lpstr>
      <vt:lpstr>Hydro Induction Power</vt:lpstr>
      <vt:lpstr>Power Spout</vt:lpstr>
      <vt:lpstr>Canyon Hydro</vt:lpstr>
      <vt:lpstr>Alternative Power &amp; Machine</vt:lpstr>
      <vt:lpstr>Other</vt:lpstr>
      <vt:lpstr>Electricity and Microhydro  Balance of System</vt:lpstr>
      <vt:lpstr>First Things First. What does a microhydro turbine produce? </vt:lpstr>
      <vt:lpstr>Electricity from a Spinning Shaft</vt:lpstr>
      <vt:lpstr>Why Alternating Current?</vt:lpstr>
      <vt:lpstr>Why Three Phase?</vt:lpstr>
      <vt:lpstr>What is the BOS?</vt:lpstr>
      <vt:lpstr>Typical Off-Grid Battery Charging System</vt:lpstr>
      <vt:lpstr>Off-Grid Batteryless System</vt:lpstr>
      <vt:lpstr>Grid-Tie Batteryless System</vt:lpstr>
      <vt:lpstr>Electrical Transmission / Wire Run</vt:lpstr>
      <vt:lpstr>Wire Run / Wire Sizing</vt:lpstr>
      <vt:lpstr>Good location of turbine to load</vt:lpstr>
      <vt:lpstr>PowerPoint Presentation</vt:lpstr>
      <vt:lpstr>Ampacity</vt:lpstr>
      <vt:lpstr>American Wire Gauge (AWG)</vt:lpstr>
      <vt:lpstr>Wire Sizing for DC Applications</vt:lpstr>
      <vt:lpstr>Voltage Drop</vt:lpstr>
      <vt:lpstr>Calculating Voltage Drop</vt:lpstr>
      <vt:lpstr>Voltage Drop Calculation</vt:lpstr>
      <vt:lpstr>VDI Voltage drop Index  </vt:lpstr>
      <vt:lpstr>How to Use Formula and Chart</vt:lpstr>
      <vt:lpstr>VDI Chart</vt:lpstr>
      <vt:lpstr>How to Use Formula and Chart</vt:lpstr>
      <vt:lpstr>VDI Chart</vt:lpstr>
      <vt:lpstr>How to Use Formula and Chart</vt:lpstr>
      <vt:lpstr>VDI Chart</vt:lpstr>
      <vt:lpstr>Charge Controllers</vt:lpstr>
      <vt:lpstr>PowerPoint Presentation</vt:lpstr>
      <vt:lpstr>Features to Consider</vt:lpstr>
      <vt:lpstr>Conventional Charge Controllers</vt:lpstr>
      <vt:lpstr>Typical (traditional) Charge Controllers  For Wind and Hydro</vt:lpstr>
      <vt:lpstr>PowerPoint Presentation</vt:lpstr>
      <vt:lpstr>PowerPoint Presentation</vt:lpstr>
      <vt:lpstr>Battery Charging</vt:lpstr>
      <vt:lpstr>Pulse Width Modulation  Charge Controllers</vt:lpstr>
      <vt:lpstr>Maximum Power Point Tracking Controllers (MPPT)</vt:lpstr>
      <vt:lpstr>MPPT Controllers</vt:lpstr>
      <vt:lpstr>A class of its own!!!</vt:lpstr>
      <vt:lpstr>The Midnite Solar Classic</vt:lpstr>
      <vt:lpstr>What if one  charge controllers is not enough?</vt:lpstr>
      <vt:lpstr>Diversion Loads AKA “Dump Loads”</vt:lpstr>
      <vt:lpstr>Why a Diversion Load?</vt:lpstr>
      <vt:lpstr>PowerPoint Presentation</vt:lpstr>
      <vt:lpstr>Basic Diversion Loads</vt:lpstr>
      <vt:lpstr>Dump Loads and the  National Electric Code</vt:lpstr>
      <vt:lpstr>Batteries in Renewable Energy  Systems</vt:lpstr>
      <vt:lpstr>Presentation Outline</vt:lpstr>
      <vt:lpstr>Why are batteries needed?</vt:lpstr>
      <vt:lpstr>Battery Types</vt:lpstr>
      <vt:lpstr>Deep-Cycle Lead-Acid Batteries</vt:lpstr>
      <vt:lpstr>Deep Cycle vs. Other Tech.</vt:lpstr>
      <vt:lpstr>Components of a Lead Acid Battery</vt:lpstr>
      <vt:lpstr>Principle of Operation</vt:lpstr>
      <vt:lpstr>PowerPoint Presentation</vt:lpstr>
      <vt:lpstr>Flooded Lead-Acid Battery info:</vt:lpstr>
      <vt:lpstr>Battery Capacity (Amp-Hours)</vt:lpstr>
      <vt:lpstr>Formula for Amp-Hours</vt:lpstr>
      <vt:lpstr>Battery Capacity (Amp-Hours)</vt:lpstr>
      <vt:lpstr>Factors Affecting Battery Capacity</vt:lpstr>
      <vt:lpstr>Series and parallel connections</vt:lpstr>
      <vt:lpstr>Series Connections</vt:lpstr>
      <vt:lpstr>Parallel Connections</vt:lpstr>
      <vt:lpstr>Series &amp; Parallel</vt:lpstr>
      <vt:lpstr>12 Volt Batteries</vt:lpstr>
      <vt:lpstr>24 Volt Batteries</vt:lpstr>
      <vt:lpstr>48 Volt Batteries</vt:lpstr>
      <vt:lpstr>Energy in Batteries:</vt:lpstr>
      <vt:lpstr>Battery Charging</vt:lpstr>
      <vt:lpstr>Battery Charging</vt:lpstr>
      <vt:lpstr>What is the C-Rate?</vt:lpstr>
      <vt:lpstr>C-Rate continued:</vt:lpstr>
      <vt:lpstr>C-Rate and RE batteries</vt:lpstr>
      <vt:lpstr>C-Rate and Battery Performance</vt:lpstr>
      <vt:lpstr>State of Charge (SOC)</vt:lpstr>
      <vt:lpstr>PowerPoint Presentation</vt:lpstr>
      <vt:lpstr>PowerPoint Presentation</vt:lpstr>
      <vt:lpstr>PowerPoint Presentation</vt:lpstr>
      <vt:lpstr>Hydrometer Readings</vt:lpstr>
      <vt:lpstr>Hydrometer Readings</vt:lpstr>
      <vt:lpstr>Amp Hour Meters</vt:lpstr>
      <vt:lpstr>Preventative Battery Maintenance</vt:lpstr>
      <vt:lpstr>Equalization Charge</vt:lpstr>
      <vt:lpstr>What is an equalization charge?</vt:lpstr>
      <vt:lpstr>PowerPoint Presentation</vt:lpstr>
      <vt:lpstr>Removing Sulfation</vt:lpstr>
      <vt:lpstr>PowerPoint Presentation</vt:lpstr>
      <vt:lpstr>Hydro Caps</vt:lpstr>
      <vt:lpstr>Water Miser Caps</vt:lpstr>
      <vt:lpstr>Battery Maintenance</vt:lpstr>
      <vt:lpstr>Battery Bank Sizing</vt:lpstr>
      <vt:lpstr>Step 1: Amp-hours </vt:lpstr>
      <vt:lpstr>Step 2: Account for inverter losses?</vt:lpstr>
      <vt:lpstr>Step 3: Number of storage days</vt:lpstr>
      <vt:lpstr>Step 4: Battery Reserve</vt:lpstr>
      <vt:lpstr>Step 5: Account for temperature of battery bank:</vt:lpstr>
      <vt:lpstr>Account for Temperature of battery bank:</vt:lpstr>
      <vt:lpstr>Step 6: Heavy Electrical Loads</vt:lpstr>
      <vt:lpstr>Heavy Electrical Loads Continued:</vt:lpstr>
      <vt:lpstr>Heavy Electrical Loads Continued:</vt:lpstr>
      <vt:lpstr>Step 7: Battery Bank Size</vt:lpstr>
      <vt:lpstr>Step 8: Choose the batteries</vt:lpstr>
      <vt:lpstr>Step 8: Choose the batteries</vt:lpstr>
      <vt:lpstr>Step 8: Choose the batteries</vt:lpstr>
      <vt:lpstr>COST</vt:lpstr>
      <vt:lpstr>Suggestions to reduce the battery bank size:</vt:lpstr>
      <vt:lpstr>Batteries and the  National Electric Code</vt:lpstr>
      <vt:lpstr>Batteries and the  National Electric Code</vt:lpstr>
      <vt:lpstr>Batteries and the  National Electric Code</vt:lpstr>
      <vt:lpstr>Batteries and the  National Electric Code</vt:lpstr>
      <vt:lpstr>Inverter Technology</vt:lpstr>
      <vt:lpstr>Inverters:</vt:lpstr>
      <vt:lpstr>PowerPoint Presentation</vt:lpstr>
      <vt:lpstr>Inverter Basics</vt:lpstr>
      <vt:lpstr>Inverter Basics </vt:lpstr>
      <vt:lpstr>Inverter Technology</vt:lpstr>
      <vt:lpstr>PowerPoint Presentation</vt:lpstr>
      <vt:lpstr>Square Wave Inverters</vt:lpstr>
      <vt:lpstr>Modified Square Wave Inverters</vt:lpstr>
      <vt:lpstr>Stepped Sine Wave Inverters</vt:lpstr>
      <vt:lpstr>PURE/TRUE Sine Wave Inverters</vt:lpstr>
      <vt:lpstr>Battery Based Off-Grid Inverters</vt:lpstr>
      <vt:lpstr>Battery Based Off-Grid Inverters</vt:lpstr>
      <vt:lpstr>Off-Grid Battery Based Inverters</vt:lpstr>
      <vt:lpstr>Grid-Tie with Battery Backup</vt:lpstr>
      <vt:lpstr>Grid-Tie with Battery Backup</vt:lpstr>
      <vt:lpstr>Grid-Tie with Battery Backup</vt:lpstr>
      <vt:lpstr>Batteryless Grid–Tied Inverters</vt:lpstr>
      <vt:lpstr>Batteryless Grid–Tied Inverters</vt:lpstr>
      <vt:lpstr>PowerPoint Presentation</vt:lpstr>
    </vt:vector>
  </TitlesOfParts>
  <Company>Appalachian State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Uchal, Michael Joshua</dc:creator>
  <cp:lastModifiedBy>Uchal, Michael Joshua</cp:lastModifiedBy>
  <cp:revision>29</cp:revision>
  <dcterms:created xsi:type="dcterms:W3CDTF">2014-09-22T14:02:28Z</dcterms:created>
  <dcterms:modified xsi:type="dcterms:W3CDTF">2015-09-15T14:42:36Z</dcterms:modified>
</cp:coreProperties>
</file>