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74"/>
  </p:notesMasterIdLst>
  <p:sldIdLst>
    <p:sldId id="291" r:id="rId2"/>
    <p:sldId id="292" r:id="rId3"/>
    <p:sldId id="258" r:id="rId4"/>
    <p:sldId id="293" r:id="rId5"/>
    <p:sldId id="259" r:id="rId6"/>
    <p:sldId id="294" r:id="rId7"/>
    <p:sldId id="295" r:id="rId8"/>
    <p:sldId id="296" r:id="rId9"/>
    <p:sldId id="297" r:id="rId10"/>
    <p:sldId id="261" r:id="rId11"/>
    <p:sldId id="262" r:id="rId12"/>
    <p:sldId id="263" r:id="rId13"/>
    <p:sldId id="298" r:id="rId14"/>
    <p:sldId id="264" r:id="rId15"/>
    <p:sldId id="265" r:id="rId16"/>
    <p:sldId id="266" r:id="rId17"/>
    <p:sldId id="299" r:id="rId18"/>
    <p:sldId id="300" r:id="rId19"/>
    <p:sldId id="267" r:id="rId20"/>
    <p:sldId id="268" r:id="rId21"/>
    <p:sldId id="269" r:id="rId22"/>
    <p:sldId id="270" r:id="rId23"/>
    <p:sldId id="271" r:id="rId24"/>
    <p:sldId id="272" r:id="rId25"/>
    <p:sldId id="301" r:id="rId26"/>
    <p:sldId id="302" r:id="rId27"/>
    <p:sldId id="303" r:id="rId28"/>
    <p:sldId id="304" r:id="rId29"/>
    <p:sldId id="305" r:id="rId30"/>
    <p:sldId id="306" r:id="rId31"/>
    <p:sldId id="307" r:id="rId32"/>
    <p:sldId id="331" r:id="rId33"/>
    <p:sldId id="308" r:id="rId34"/>
    <p:sldId id="309" r:id="rId35"/>
    <p:sldId id="310" r:id="rId36"/>
    <p:sldId id="311" r:id="rId37"/>
    <p:sldId id="312" r:id="rId38"/>
    <p:sldId id="313" r:id="rId39"/>
    <p:sldId id="314" r:id="rId40"/>
    <p:sldId id="315" r:id="rId41"/>
    <p:sldId id="316" r:id="rId42"/>
    <p:sldId id="317" r:id="rId43"/>
    <p:sldId id="318" r:id="rId44"/>
    <p:sldId id="319" r:id="rId45"/>
    <p:sldId id="320" r:id="rId46"/>
    <p:sldId id="321" r:id="rId47"/>
    <p:sldId id="322" r:id="rId48"/>
    <p:sldId id="323" r:id="rId49"/>
    <p:sldId id="324" r:id="rId50"/>
    <p:sldId id="325" r:id="rId51"/>
    <p:sldId id="326" r:id="rId52"/>
    <p:sldId id="327" r:id="rId53"/>
    <p:sldId id="328" r:id="rId54"/>
    <p:sldId id="329" r:id="rId55"/>
    <p:sldId id="330" r:id="rId56"/>
    <p:sldId id="273" r:id="rId57"/>
    <p:sldId id="274" r:id="rId58"/>
    <p:sldId id="332" r:id="rId59"/>
    <p:sldId id="277" r:id="rId60"/>
    <p:sldId id="278" r:id="rId61"/>
    <p:sldId id="279" r:id="rId62"/>
    <p:sldId id="280" r:id="rId63"/>
    <p:sldId id="281" r:id="rId64"/>
    <p:sldId id="282" r:id="rId65"/>
    <p:sldId id="283" r:id="rId66"/>
    <p:sldId id="284" r:id="rId67"/>
    <p:sldId id="285" r:id="rId68"/>
    <p:sldId id="286" r:id="rId69"/>
    <p:sldId id="287" r:id="rId70"/>
    <p:sldId id="288" r:id="rId71"/>
    <p:sldId id="289" r:id="rId72"/>
    <p:sldId id="290"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n C Kirchner" initials="JC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40" d="100"/>
          <a:sy n="40" d="100"/>
        </p:scale>
        <p:origin x="-2026" y="-61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2-05-23T11:51:08.459" idx="1">
    <p:pos x="3846" y="612"/>
    <p:text>This slide needs some attention</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B245DC-C148-46B6-8E62-6209BEAED4EC}" type="datetimeFigureOut">
              <a:rPr lang="en-US" smtClean="0"/>
              <a:t>6/10/2014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F1B8E0-06BC-4A70-924B-21F782715C19}" type="slidenum">
              <a:rPr lang="en-US" smtClean="0"/>
              <a:t>‹#›</a:t>
            </a:fld>
            <a:endParaRPr lang="en-US"/>
          </a:p>
        </p:txBody>
      </p:sp>
    </p:spTree>
    <p:extLst>
      <p:ext uri="{BB962C8B-B14F-4D97-AF65-F5344CB8AC3E}">
        <p14:creationId xmlns:p14="http://schemas.microsoft.com/office/powerpoint/2010/main" val="3939577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2</a:t>
            </a:fld>
            <a:endParaRPr lang="en-US"/>
          </a:p>
        </p:txBody>
      </p:sp>
    </p:spTree>
    <p:extLst>
      <p:ext uri="{BB962C8B-B14F-4D97-AF65-F5344CB8AC3E}">
        <p14:creationId xmlns:p14="http://schemas.microsoft.com/office/powerpoint/2010/main" val="1676044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488" indent="-169488">
              <a:buFont typeface="Arial" pitchFamily="34" charset="0"/>
              <a:buChar char="•"/>
            </a:pPr>
            <a:r>
              <a:rPr lang="en-US" dirty="0"/>
              <a:t>Battery cables should be sized to handle the expected load</a:t>
            </a:r>
            <a:r>
              <a:rPr lang="en-US" dirty="0" smtClean="0"/>
              <a:t>.</a:t>
            </a:r>
            <a:endParaRPr lang="en-US" dirty="0"/>
          </a:p>
          <a:p>
            <a:pPr marL="169488" indent="-169488">
              <a:buFont typeface="Arial" pitchFamily="34" charset="0"/>
              <a:buChar char="•"/>
            </a:pPr>
            <a:r>
              <a:rPr lang="en-US" dirty="0"/>
              <a:t>Table values are for cable lengths less than 6 feet (1829 mm). In series/parallel battery banks, it is preferable for all series cables to be the same length and all parallel cables to be the same length.</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26</a:t>
            </a:fld>
            <a:endParaRPr lang="en-US"/>
          </a:p>
        </p:txBody>
      </p:sp>
    </p:spTree>
    <p:extLst>
      <p:ext uri="{BB962C8B-B14F-4D97-AF65-F5344CB8AC3E}">
        <p14:creationId xmlns:p14="http://schemas.microsoft.com/office/powerpoint/2010/main" val="1994926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Tighten all cable connections to the proper specification to make sure there is good contact with the terminals. Over-tightening the connection to the terminal can result in terminal breakage and loose connections, which can result in meltdown or fire. </a:t>
            </a:r>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27</a:t>
            </a:fld>
            <a:endParaRPr lang="en-US"/>
          </a:p>
        </p:txBody>
      </p:sp>
    </p:spTree>
    <p:extLst>
      <p:ext uri="{BB962C8B-B14F-4D97-AF65-F5344CB8AC3E}">
        <p14:creationId xmlns:p14="http://schemas.microsoft.com/office/powerpoint/2010/main" val="335736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increase voltage, connect batteries in series. This will not increase the system capacity.</a:t>
            </a:r>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28</a:t>
            </a:fld>
            <a:endParaRPr lang="en-US"/>
          </a:p>
        </p:txBody>
      </p:sp>
    </p:spTree>
    <p:extLst>
      <p:ext uri="{BB962C8B-B14F-4D97-AF65-F5344CB8AC3E}">
        <p14:creationId xmlns:p14="http://schemas.microsoft.com/office/powerpoint/2010/main" val="2139197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increase capacity, connect batteries in parallel. This will not increase the system voltage</a:t>
            </a:r>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29</a:t>
            </a:fld>
            <a:endParaRPr lang="en-US"/>
          </a:p>
        </p:txBody>
      </p:sp>
    </p:spTree>
    <p:extLst>
      <p:ext uri="{BB962C8B-B14F-4D97-AF65-F5344CB8AC3E}">
        <p14:creationId xmlns:p14="http://schemas.microsoft.com/office/powerpoint/2010/main" val="594838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increase both voltage and capacity, connect additional batteries in series and parallel</a:t>
            </a:r>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30</a:t>
            </a:fld>
            <a:endParaRPr lang="en-US"/>
          </a:p>
        </p:txBody>
      </p:sp>
    </p:spTree>
    <p:extLst>
      <p:ext uri="{BB962C8B-B14F-4D97-AF65-F5344CB8AC3E}">
        <p14:creationId xmlns:p14="http://schemas.microsoft.com/office/powerpoint/2010/main" val="441469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31</a:t>
            </a:fld>
            <a:endParaRPr lang="en-US"/>
          </a:p>
        </p:txBody>
      </p:sp>
    </p:spTree>
    <p:extLst>
      <p:ext uri="{BB962C8B-B14F-4D97-AF65-F5344CB8AC3E}">
        <p14:creationId xmlns:p14="http://schemas.microsoft.com/office/powerpoint/2010/main" val="251927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936"/>
            <a:r>
              <a:rPr lang="en-US" dirty="0"/>
              <a:t>Deep-cycle AGM and gel batteries generally do not release gas but can if too much pressure builds up during charging. It is critical to charge batteries in a properly ventilated area.</a:t>
            </a:r>
          </a:p>
          <a:p>
            <a:endParaRPr lang="en-US" dirty="0"/>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33</a:t>
            </a:fld>
            <a:endParaRPr lang="en-US"/>
          </a:p>
        </p:txBody>
      </p:sp>
    </p:spTree>
    <p:extLst>
      <p:ext uri="{BB962C8B-B14F-4D97-AF65-F5344CB8AC3E}">
        <p14:creationId xmlns:p14="http://schemas.microsoft.com/office/powerpoint/2010/main" val="1701893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488" indent="-169488">
              <a:buFont typeface="Arial" pitchFamily="34" charset="0"/>
              <a:buChar char="•"/>
            </a:pPr>
            <a:r>
              <a:rPr lang="en-US" dirty="0"/>
              <a:t>Deep-cycle flooded/wet batteries must be placed upright at all times. Fluid in the battery will spill if the battery is placed on its side or at an angle</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34</a:t>
            </a:fld>
            <a:endParaRPr lang="en-US"/>
          </a:p>
        </p:txBody>
      </p:sp>
    </p:spTree>
    <p:extLst>
      <p:ext uri="{BB962C8B-B14F-4D97-AF65-F5344CB8AC3E}">
        <p14:creationId xmlns:p14="http://schemas.microsoft.com/office/powerpoint/2010/main" val="799973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488" indent="-169488">
              <a:buFont typeface="Arial" pitchFamily="34" charset="0"/>
              <a:buChar char="•"/>
            </a:pPr>
            <a:r>
              <a:rPr lang="en-US" dirty="0" smtClean="0"/>
              <a:t>Deep-cycle AGM or gel batteries are spill-proof so they can be placed either upright or on their side.</a:t>
            </a:r>
            <a:endParaRPr lang="en-US" dirty="0"/>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35</a:t>
            </a:fld>
            <a:endParaRPr lang="en-US"/>
          </a:p>
        </p:txBody>
      </p:sp>
    </p:spTree>
    <p:extLst>
      <p:ext uri="{BB962C8B-B14F-4D97-AF65-F5344CB8AC3E}">
        <p14:creationId xmlns:p14="http://schemas.microsoft.com/office/powerpoint/2010/main" val="799973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36</a:t>
            </a:fld>
            <a:endParaRPr lang="en-US"/>
          </a:p>
        </p:txBody>
      </p:sp>
    </p:spTree>
    <p:extLst>
      <p:ext uri="{BB962C8B-B14F-4D97-AF65-F5344CB8AC3E}">
        <p14:creationId xmlns:p14="http://schemas.microsoft.com/office/powerpoint/2010/main" val="3468475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488" indent="-169488">
              <a:buFont typeface="Arial" pitchFamily="34" charset="0"/>
              <a:buChar char="•"/>
            </a:pPr>
            <a:r>
              <a:rPr lang="en-US" dirty="0" smtClean="0"/>
              <a:t>Lead acid are the best for RE systems. If</a:t>
            </a:r>
            <a:r>
              <a:rPr lang="en-US" baseline="0" dirty="0" smtClean="0"/>
              <a:t> taken care of, can last anywhere from 10 to 20 years.</a:t>
            </a:r>
          </a:p>
          <a:p>
            <a:pPr marL="169488" indent="-169488">
              <a:buFont typeface="Arial" pitchFamily="34" charset="0"/>
              <a:buChar char="•"/>
            </a:pPr>
            <a:r>
              <a:rPr lang="en-US" baseline="0" dirty="0" smtClean="0"/>
              <a:t>Lithium-ion and </a:t>
            </a:r>
            <a:r>
              <a:rPr lang="en-US" baseline="0" dirty="0" err="1" smtClean="0"/>
              <a:t>nikel</a:t>
            </a:r>
            <a:r>
              <a:rPr lang="en-US" baseline="0" dirty="0" smtClean="0"/>
              <a:t>-cadmium are VERY Expensive at this point</a:t>
            </a:r>
          </a:p>
          <a:p>
            <a:pPr marL="169488" indent="-169488">
              <a:buFont typeface="Arial" pitchFamily="34" charset="0"/>
              <a:buChar char="•"/>
            </a:pPr>
            <a:r>
              <a:rPr lang="en-US" baseline="0" dirty="0" smtClean="0"/>
              <a:t>Do Not use car batteries!</a:t>
            </a:r>
          </a:p>
          <a:p>
            <a:pPr marL="615304" lvl="1" indent="-169488">
              <a:buFont typeface="Arial" pitchFamily="34" charset="0"/>
              <a:buChar char="•"/>
            </a:pPr>
            <a:r>
              <a:rPr lang="en-US" baseline="0" dirty="0" smtClean="0"/>
              <a:t>Not Deep Cycle and Not Suitable for RE Systems</a:t>
            </a:r>
            <a:endParaRPr lang="en-US" dirty="0"/>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4</a:t>
            </a:fld>
            <a:endParaRPr lang="en-US"/>
          </a:p>
        </p:txBody>
      </p:sp>
    </p:spTree>
    <p:extLst>
      <p:ext uri="{BB962C8B-B14F-4D97-AF65-F5344CB8AC3E}">
        <p14:creationId xmlns:p14="http://schemas.microsoft.com/office/powerpoint/2010/main" val="642000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37</a:t>
            </a:fld>
            <a:endParaRPr lang="en-US"/>
          </a:p>
        </p:txBody>
      </p:sp>
    </p:spTree>
    <p:extLst>
      <p:ext uri="{BB962C8B-B14F-4D97-AF65-F5344CB8AC3E}">
        <p14:creationId xmlns:p14="http://schemas.microsoft.com/office/powerpoint/2010/main" val="934129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7181" indent="-167181">
              <a:buFont typeface="Arial" pitchFamily="34" charset="0"/>
              <a:buChar char="•"/>
            </a:pPr>
            <a:r>
              <a:rPr lang="en-US" dirty="0" smtClean="0"/>
              <a:t>The cases and terminals should be kept clean and corrosion-free. While flooded batteries typically show corrosion buildup around the terminals from gassing, it should be minimal. Sealed batteries should not have any buildup.</a:t>
            </a:r>
            <a:endParaRPr lang="en-US" dirty="0"/>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38</a:t>
            </a:fld>
            <a:endParaRPr lang="en-US"/>
          </a:p>
        </p:txBody>
      </p:sp>
    </p:spTree>
    <p:extLst>
      <p:ext uri="{BB962C8B-B14F-4D97-AF65-F5344CB8AC3E}">
        <p14:creationId xmlns:p14="http://schemas.microsoft.com/office/powerpoint/2010/main" val="464435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39</a:t>
            </a:fld>
            <a:endParaRPr lang="en-US"/>
          </a:p>
        </p:txBody>
      </p:sp>
    </p:spTree>
    <p:extLst>
      <p:ext uri="{BB962C8B-B14F-4D97-AF65-F5344CB8AC3E}">
        <p14:creationId xmlns:p14="http://schemas.microsoft.com/office/powerpoint/2010/main" val="3373408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488" indent="-169488">
              <a:buFont typeface="Arial" pitchFamily="34" charset="0"/>
              <a:buChar char="•"/>
            </a:pPr>
            <a:r>
              <a:rPr lang="en-US" dirty="0" smtClean="0"/>
              <a:t>To neutralize any escaped acid, wipe battery cases and terminals with a clean cloth or soft brush dipped in a baking soda and water solution (1 pound of soda to 1 gallon of water), make sure vent caps are on and securely tightened. </a:t>
            </a:r>
          </a:p>
          <a:p>
            <a:pPr marL="169488" indent="-169488">
              <a:buFont typeface="Arial" pitchFamily="34" charset="0"/>
              <a:buChar char="•"/>
            </a:pPr>
            <a:r>
              <a:rPr lang="en-US" dirty="0" smtClean="0"/>
              <a:t>A bubbling solution is a sign that some acid is present; wait until bubbling stops and then wipe with clean water and dry. Be careful not to let </a:t>
            </a:r>
            <a:r>
              <a:rPr lang="en-US" i="1" dirty="0" smtClean="0"/>
              <a:t>anything</a:t>
            </a:r>
            <a:r>
              <a:rPr lang="en-US" dirty="0" smtClean="0"/>
              <a:t> into the battery through the vent caps.</a:t>
            </a:r>
          </a:p>
          <a:p>
            <a:pPr marL="169488" indent="-169488">
              <a:buFont typeface="Arial" pitchFamily="34" charset="0"/>
              <a:buChar char="•"/>
            </a:pPr>
            <a:r>
              <a:rPr lang="en-US" dirty="0" smtClean="0"/>
              <a:t>Once the cases and terminals are clean, check the terminal connections and inspect the battery cables for any wear or loose crimps, and replace if necessary. </a:t>
            </a:r>
          </a:p>
          <a:p>
            <a:pPr marL="169488" indent="-169488">
              <a:buFont typeface="Arial" pitchFamily="34" charset="0"/>
              <a:buChar char="•"/>
            </a:pPr>
            <a:r>
              <a:rPr lang="en-US" dirty="0" smtClean="0"/>
              <a:t>Clean and recoat terminals and lugs with a thin layer of anticorrosion treatment (petroleum jelly works). Always leave your batteries clean so you can easily see any future corrosion or acid leakage.</a:t>
            </a:r>
            <a:endParaRPr lang="en-US" dirty="0"/>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40</a:t>
            </a:fld>
            <a:endParaRPr lang="en-US"/>
          </a:p>
        </p:txBody>
      </p:sp>
    </p:spTree>
    <p:extLst>
      <p:ext uri="{BB962C8B-B14F-4D97-AF65-F5344CB8AC3E}">
        <p14:creationId xmlns:p14="http://schemas.microsoft.com/office/powerpoint/2010/main" val="3407671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Corrosion can build up on terminals if they are not kept clean and dry. To prevent corrosion, apply a thin coat of terminal protector spray</a:t>
            </a:r>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41</a:t>
            </a:fld>
            <a:endParaRPr lang="en-US"/>
          </a:p>
        </p:txBody>
      </p:sp>
    </p:spTree>
    <p:extLst>
      <p:ext uri="{BB962C8B-B14F-4D97-AF65-F5344CB8AC3E}">
        <p14:creationId xmlns:p14="http://schemas.microsoft.com/office/powerpoint/2010/main" val="22827420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488" indent="-169488">
              <a:buFont typeface="Arial" pitchFamily="34" charset="0"/>
              <a:buChar char="•"/>
            </a:pPr>
            <a:r>
              <a:rPr lang="en-US" dirty="0" smtClean="0"/>
              <a:t>Fully</a:t>
            </a:r>
            <a:r>
              <a:rPr lang="en-US" baseline="0" dirty="0" smtClean="0"/>
              <a:t> charge batteries before adding water! Exception: You may add water to discharged batteries if the plates are exposed. If this is the case, add enough water to cover the plates and then charge the batteries. After charged, follow watering instructions.</a:t>
            </a:r>
          </a:p>
          <a:p>
            <a:pPr marL="169488" indent="-169488">
              <a:buFont typeface="Arial" pitchFamily="34" charset="0"/>
              <a:buChar char="•"/>
            </a:pPr>
            <a:endParaRPr lang="en-US" baseline="0" dirty="0" smtClean="0"/>
          </a:p>
          <a:p>
            <a:pPr marL="169488" indent="-169488">
              <a:buFont typeface="Arial" pitchFamily="34" charset="0"/>
              <a:buChar char="•"/>
            </a:pPr>
            <a:r>
              <a:rPr lang="en-US" baseline="0" dirty="0" smtClean="0"/>
              <a:t>To add water:</a:t>
            </a:r>
          </a:p>
          <a:p>
            <a:pPr marL="169488" indent="-169488">
              <a:buFont typeface="Arial" pitchFamily="34" charset="0"/>
              <a:buChar char="•"/>
            </a:pPr>
            <a:r>
              <a:rPr lang="en-US" baseline="0" dirty="0" smtClean="0"/>
              <a:t>Remove vent caps and place upside down (prevents dirt from infecting) </a:t>
            </a:r>
          </a:p>
          <a:p>
            <a:pPr marL="169488" indent="-169488">
              <a:buFont typeface="Arial" pitchFamily="34" charset="0"/>
              <a:buChar char="•"/>
            </a:pPr>
            <a:r>
              <a:rPr lang="en-US" baseline="0" dirty="0" smtClean="0"/>
              <a:t>Check electrolyte level. If it is above plates, do not add water. If it is barely covering the plates, add distilled or de-ionized water to a level of 1/8 below the vent well.</a:t>
            </a:r>
          </a:p>
          <a:p>
            <a:pPr marL="169488" indent="-169488">
              <a:buFont typeface="Arial" pitchFamily="34" charset="0"/>
              <a:buChar char="•"/>
            </a:pPr>
            <a:r>
              <a:rPr lang="en-US" baseline="0" dirty="0" smtClean="0"/>
              <a:t>Re-secure caps</a:t>
            </a:r>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42</a:t>
            </a:fld>
            <a:endParaRPr lang="en-US"/>
          </a:p>
        </p:txBody>
      </p:sp>
    </p:spTree>
    <p:extLst>
      <p:ext uri="{BB962C8B-B14F-4D97-AF65-F5344CB8AC3E}">
        <p14:creationId xmlns:p14="http://schemas.microsoft.com/office/powerpoint/2010/main" val="4008601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488" indent="-169488">
              <a:buFont typeface="Arial" pitchFamily="34" charset="0"/>
              <a:buChar char="•"/>
            </a:pPr>
            <a:r>
              <a:rPr lang="en-US" dirty="0" smtClean="0"/>
              <a:t>Fully</a:t>
            </a:r>
            <a:r>
              <a:rPr lang="en-US" baseline="0" dirty="0" smtClean="0"/>
              <a:t> charge batteries before adding water! Exception: You may add water to discharged batteries if the plates are exposed. If this is the case, add enough water to cover the plates and then charge the batteries. After charged, follow watering instructions.</a:t>
            </a:r>
          </a:p>
          <a:p>
            <a:pPr marL="169488" indent="-169488">
              <a:buFont typeface="Arial" pitchFamily="34" charset="0"/>
              <a:buChar char="•"/>
            </a:pPr>
            <a:r>
              <a:rPr lang="en-US" baseline="0" dirty="0" smtClean="0"/>
              <a:t>To add water:</a:t>
            </a:r>
          </a:p>
          <a:p>
            <a:pPr marL="169488" indent="-169488">
              <a:buFont typeface="Arial" pitchFamily="34" charset="0"/>
              <a:buChar char="•"/>
            </a:pPr>
            <a:r>
              <a:rPr lang="en-US" baseline="0" dirty="0" smtClean="0"/>
              <a:t>Remove vent caps and place upside down (prevents dirt from infecting) </a:t>
            </a:r>
          </a:p>
          <a:p>
            <a:pPr marL="169488" indent="-169488">
              <a:buFont typeface="Arial" pitchFamily="34" charset="0"/>
              <a:buChar char="•"/>
            </a:pPr>
            <a:r>
              <a:rPr lang="en-US" baseline="0" dirty="0" smtClean="0"/>
              <a:t>Check electrolyte level. If it is above plates, do not add water. If it is barely covering the plates, add distilled or de-ionized water to a level of 1/8 below the vent well.</a:t>
            </a:r>
          </a:p>
          <a:p>
            <a:pPr marL="169488" indent="-169488">
              <a:buFont typeface="Arial" pitchFamily="34" charset="0"/>
              <a:buChar char="•"/>
            </a:pPr>
            <a:r>
              <a:rPr lang="en-US" baseline="0" dirty="0" smtClean="0"/>
              <a:t>Re-secure caps</a:t>
            </a:r>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43</a:t>
            </a:fld>
            <a:endParaRPr lang="en-US"/>
          </a:p>
        </p:txBody>
      </p:sp>
    </p:spTree>
    <p:extLst>
      <p:ext uri="{BB962C8B-B14F-4D97-AF65-F5344CB8AC3E}">
        <p14:creationId xmlns:p14="http://schemas.microsoft.com/office/powerpoint/2010/main" val="40086016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1631" eaLnBrk="0" fontAlgn="base" hangingPunct="0">
              <a:spcBef>
                <a:spcPct val="30000"/>
              </a:spcBef>
              <a:spcAft>
                <a:spcPct val="0"/>
              </a:spcAft>
              <a:defRPr/>
            </a:pPr>
            <a:r>
              <a:rPr lang="en-US" dirty="0">
                <a:latin typeface="Times"/>
              </a:rPr>
              <a:t>Corrosion can build up on terminals if they are not kept clean and dry. To prevent corrosion, apply a thin coat of terminal protector spray</a:t>
            </a:r>
            <a:endParaRPr lang="en-US" dirty="0"/>
          </a:p>
          <a:p>
            <a:endParaRPr lang="en-US" dirty="0" smtClean="0"/>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44</a:t>
            </a:fld>
            <a:endParaRPr lang="en-US"/>
          </a:p>
        </p:txBody>
      </p:sp>
    </p:spTree>
    <p:extLst>
      <p:ext uri="{BB962C8B-B14F-4D97-AF65-F5344CB8AC3E}">
        <p14:creationId xmlns:p14="http://schemas.microsoft.com/office/powerpoint/2010/main" val="3407671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488" indent="-169488">
              <a:buFont typeface="Arial" pitchFamily="34" charset="0"/>
              <a:buChar char="•"/>
            </a:pPr>
            <a:r>
              <a:rPr lang="en-US" dirty="0" smtClean="0"/>
              <a:t>A battery’s lifespan is affected by how deeply it is discharged before getting charged back up, and how long it stays in that discharged state. </a:t>
            </a:r>
          </a:p>
          <a:p>
            <a:pPr marL="169488" indent="-169488">
              <a:buFont typeface="Arial" pitchFamily="34" charset="0"/>
              <a:buChar char="•"/>
            </a:pPr>
            <a:r>
              <a:rPr lang="en-US" dirty="0" smtClean="0"/>
              <a:t>A battery’s state of charge (SOC) is the amount of energy remaining in the battery. The lower the SOC is allowed to drop, the shorter its lifespan will be. </a:t>
            </a:r>
          </a:p>
          <a:p>
            <a:pPr marL="169488" indent="-169488">
              <a:buFont typeface="Arial" pitchFamily="34" charset="0"/>
              <a:buChar char="•"/>
            </a:pPr>
            <a:r>
              <a:rPr lang="en-US" dirty="0" smtClean="0"/>
              <a:t>Sizing an off-grid battery bank for 50% SOC is common, but remote systems with no backup power sources may be designed to maintain SOC at 75% or above to extend battery life—the fewer times a heavy, unwieldy battery bank needs to be replaced, the better. Backup power systems are often designed to go down to 20% SOC since they are rarely discharged.</a:t>
            </a:r>
          </a:p>
          <a:p>
            <a:pPr marL="169488" indent="-169488">
              <a:buFont typeface="Arial" pitchFamily="34" charset="0"/>
              <a:buChar char="•"/>
            </a:pPr>
            <a:r>
              <a:rPr lang="en-US" dirty="0" smtClean="0"/>
              <a:t>An amp-hour meter is a more common and fairly accurate way to keep track of SOC. </a:t>
            </a:r>
          </a:p>
          <a:p>
            <a:pPr marL="169488" indent="-169488">
              <a:buFont typeface="Arial" pitchFamily="34" charset="0"/>
              <a:buChar char="•"/>
            </a:pPr>
            <a:r>
              <a:rPr lang="en-US" dirty="0" smtClean="0"/>
              <a:t>These meters require a shunt to measure the current going into and coming out of the batteries, and some can keep track of more than one charging source (PV, wind, generator, etc.). </a:t>
            </a:r>
          </a:p>
          <a:p>
            <a:pPr marL="169488" indent="-169488">
              <a:buFont typeface="Arial" pitchFamily="34" charset="0"/>
              <a:buChar char="•"/>
            </a:pPr>
            <a:r>
              <a:rPr lang="en-US" dirty="0" smtClean="0"/>
              <a:t>Some have built-in alarms, generator start relays, and data logging capabilities. With proper setup, they can give you a much better picture of the SOC.</a:t>
            </a:r>
            <a:endParaRPr lang="en-US" dirty="0"/>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45</a:t>
            </a:fld>
            <a:endParaRPr lang="en-US"/>
          </a:p>
        </p:txBody>
      </p:sp>
    </p:spTree>
    <p:extLst>
      <p:ext uri="{BB962C8B-B14F-4D97-AF65-F5344CB8AC3E}">
        <p14:creationId xmlns:p14="http://schemas.microsoft.com/office/powerpoint/2010/main" val="3472424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46</a:t>
            </a:fld>
            <a:endParaRPr lang="en-US"/>
          </a:p>
        </p:txBody>
      </p:sp>
    </p:spTree>
    <p:extLst>
      <p:ext uri="{BB962C8B-B14F-4D97-AF65-F5344CB8AC3E}">
        <p14:creationId xmlns:p14="http://schemas.microsoft.com/office/powerpoint/2010/main" val="1857702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6</a:t>
            </a:fld>
            <a:endParaRPr lang="en-US"/>
          </a:p>
        </p:txBody>
      </p:sp>
    </p:spTree>
    <p:extLst>
      <p:ext uri="{BB962C8B-B14F-4D97-AF65-F5344CB8AC3E}">
        <p14:creationId xmlns:p14="http://schemas.microsoft.com/office/powerpoint/2010/main" val="1409117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47</a:t>
            </a:fld>
            <a:endParaRPr lang="en-US"/>
          </a:p>
        </p:txBody>
      </p:sp>
    </p:spTree>
    <p:extLst>
      <p:ext uri="{BB962C8B-B14F-4D97-AF65-F5344CB8AC3E}">
        <p14:creationId xmlns:p14="http://schemas.microsoft.com/office/powerpoint/2010/main" val="81308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Equalizing is an overcharge performed on deep-cycle flooded/wet batteries after they have been fully charged</a:t>
            </a:r>
            <a:r>
              <a:rPr lang="en-US" dirty="0" smtClean="0"/>
              <a:t>.</a:t>
            </a:r>
            <a:endParaRPr lang="en-US" dirty="0"/>
          </a:p>
          <a:p>
            <a:pPr marL="169488" indent="-169488">
              <a:buFont typeface="Arial" pitchFamily="34" charset="0"/>
              <a:buChar char="•"/>
            </a:pPr>
            <a:r>
              <a:rPr lang="en-US" dirty="0"/>
              <a:t>Confirm that the batteries are deep-cycle flooded/wet.</a:t>
            </a:r>
          </a:p>
          <a:p>
            <a:pPr marL="169488" indent="-169488">
              <a:buFont typeface="Arial" pitchFamily="34" charset="0"/>
              <a:buChar char="•"/>
            </a:pPr>
            <a:r>
              <a:rPr lang="en-US" dirty="0"/>
              <a:t>Check electrolyte levels to make sure plates are covered with water before charging.</a:t>
            </a:r>
          </a:p>
          <a:p>
            <a:pPr marL="169488" indent="-169488">
              <a:buFont typeface="Arial" pitchFamily="34" charset="0"/>
              <a:buChar char="•"/>
            </a:pPr>
            <a:r>
              <a:rPr lang="en-US" dirty="0"/>
              <a:t>Check that all vent caps are secured properly on the battery before charging.</a:t>
            </a:r>
          </a:p>
          <a:p>
            <a:pPr marL="169488" indent="-169488">
              <a:buFont typeface="Arial" pitchFamily="34" charset="0"/>
              <a:buChar char="•"/>
            </a:pPr>
            <a:r>
              <a:rPr lang="en-US" dirty="0"/>
              <a:t>Set charger to equalizing mode.</a:t>
            </a:r>
          </a:p>
          <a:p>
            <a:pPr marL="169488" indent="-169488">
              <a:buFont typeface="Arial" pitchFamily="34" charset="0"/>
              <a:buChar char="•"/>
            </a:pPr>
            <a:r>
              <a:rPr lang="en-US" dirty="0"/>
              <a:t>The batteries will gas (bubble) during the equalization process.</a:t>
            </a:r>
          </a:p>
          <a:p>
            <a:pPr marL="169488" indent="-169488">
              <a:buFont typeface="Arial" pitchFamily="34" charset="0"/>
              <a:buChar char="•"/>
            </a:pPr>
            <a:r>
              <a:rPr lang="en-US" dirty="0"/>
              <a:t>Measure the specific gravity every hour. Refer to </a:t>
            </a:r>
            <a:r>
              <a:rPr lang="en-US" i="1" dirty="0"/>
              <a:t>Table 7 </a:t>
            </a:r>
            <a:r>
              <a:rPr lang="en-US" i="1" dirty="0" smtClean="0"/>
              <a:t> </a:t>
            </a:r>
            <a:r>
              <a:rPr lang="en-US" dirty="0" smtClean="0"/>
              <a:t>for </a:t>
            </a:r>
            <a:r>
              <a:rPr lang="en-US" dirty="0"/>
              <a:t>specific gravity and </a:t>
            </a:r>
            <a:r>
              <a:rPr lang="en-US" dirty="0" smtClean="0"/>
              <a:t>voltage</a:t>
            </a:r>
            <a:r>
              <a:rPr lang="en-US" baseline="0" dirty="0" smtClean="0"/>
              <a:t> </a:t>
            </a:r>
            <a:r>
              <a:rPr lang="en-US" dirty="0" smtClean="0"/>
              <a:t>measurements</a:t>
            </a:r>
            <a:r>
              <a:rPr lang="en-US" dirty="0"/>
              <a:t>. Discontinue the equalization charge when the gravity no longer rises.</a:t>
            </a:r>
          </a:p>
          <a:p>
            <a:pPr marL="169488" indent="-169488">
              <a:buFont typeface="Arial" pitchFamily="34" charset="0"/>
              <a:buChar char="•"/>
            </a:pPr>
            <a:r>
              <a:rPr lang="en-US" dirty="0"/>
              <a:t>WAR N I N G </a:t>
            </a:r>
            <a:r>
              <a:rPr lang="en-US" b="1" dirty="0"/>
              <a:t>Do not equalize deep-cycle AGM or gel batteries.</a:t>
            </a:r>
            <a:endParaRPr lang="en-US" dirty="0"/>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48</a:t>
            </a:fld>
            <a:endParaRPr lang="en-US"/>
          </a:p>
        </p:txBody>
      </p:sp>
    </p:spTree>
    <p:extLst>
      <p:ext uri="{BB962C8B-B14F-4D97-AF65-F5344CB8AC3E}">
        <p14:creationId xmlns:p14="http://schemas.microsoft.com/office/powerpoint/2010/main" val="34040931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488" indent="-169488">
              <a:buFont typeface="Arial" pitchFamily="34" charset="0"/>
              <a:buChar char="•"/>
            </a:pPr>
            <a:r>
              <a:rPr lang="en-US" dirty="0"/>
              <a:t>Batteries self discharge faster in high temperatures…avoid direct exposure to heat sources</a:t>
            </a:r>
          </a:p>
          <a:p>
            <a:pPr marL="169488" indent="-169488">
              <a:buFont typeface="Arial" pitchFamily="34" charset="0"/>
              <a:buChar char="•"/>
            </a:pPr>
            <a:r>
              <a:rPr lang="en-US" dirty="0"/>
              <a:t>Avoid locations where freezing temperatures are expected. Batteries can freeze in cold </a:t>
            </a:r>
            <a:r>
              <a:rPr lang="en-US" dirty="0" smtClean="0"/>
              <a:t>temperatures</a:t>
            </a:r>
            <a:endParaRPr lang="en-US" dirty="0"/>
          </a:p>
          <a:p>
            <a:pPr marL="169488" indent="-169488">
              <a:buFont typeface="Arial" pitchFamily="34" charset="0"/>
              <a:buChar char="•"/>
            </a:pPr>
            <a:r>
              <a:rPr lang="en-US" dirty="0"/>
              <a:t>Charge batteries before placing in storage.</a:t>
            </a:r>
          </a:p>
          <a:p>
            <a:pPr marL="169488" indent="-169488">
              <a:buFont typeface="Arial" pitchFamily="34" charset="0"/>
              <a:buChar char="•"/>
            </a:pPr>
            <a:r>
              <a:rPr lang="en-US" dirty="0"/>
              <a:t>Store in a cool, dry location, protected from the elements.</a:t>
            </a:r>
          </a:p>
          <a:p>
            <a:pPr marL="169488" indent="-169488">
              <a:buFont typeface="Arial" pitchFamily="34" charset="0"/>
              <a:buChar char="•"/>
            </a:pPr>
            <a:r>
              <a:rPr lang="en-US" dirty="0"/>
              <a:t>Disconnect from equipment to eliminate potential parasitic loads that may discharge the battery.</a:t>
            </a:r>
          </a:p>
          <a:p>
            <a:pPr marL="169488" indent="-169488">
              <a:buFont typeface="Arial" pitchFamily="34" charset="0"/>
              <a:buChar char="•"/>
            </a:pPr>
            <a:r>
              <a:rPr lang="en-US" dirty="0"/>
              <a:t>Batteries gradually self-discharge during storage. </a:t>
            </a:r>
            <a:endParaRPr lang="en-US" dirty="0" smtClean="0"/>
          </a:p>
          <a:p>
            <a:pPr marL="169488" indent="-169488">
              <a:buFont typeface="Arial" pitchFamily="34" charset="0"/>
              <a:buChar char="•"/>
            </a:pPr>
            <a:r>
              <a:rPr lang="en-US" dirty="0" smtClean="0"/>
              <a:t>Monitor</a:t>
            </a:r>
            <a:r>
              <a:rPr lang="en-US" baseline="0" dirty="0"/>
              <a:t> </a:t>
            </a:r>
            <a:r>
              <a:rPr lang="en-US" dirty="0" smtClean="0"/>
              <a:t>the </a:t>
            </a:r>
            <a:r>
              <a:rPr lang="en-US" dirty="0"/>
              <a:t>specific gravity or voltage every 4-6 weeks. </a:t>
            </a:r>
            <a:endParaRPr lang="en-US" dirty="0" smtClean="0"/>
          </a:p>
          <a:p>
            <a:pPr marL="169488" indent="-169488">
              <a:buFont typeface="Arial" pitchFamily="34" charset="0"/>
              <a:buChar char="•"/>
            </a:pPr>
            <a:r>
              <a:rPr lang="en-US" dirty="0" smtClean="0"/>
              <a:t>Stored</a:t>
            </a:r>
            <a:r>
              <a:rPr lang="en-US" baseline="0" dirty="0"/>
              <a:t> </a:t>
            </a:r>
            <a:r>
              <a:rPr lang="en-US" dirty="0" smtClean="0"/>
              <a:t>batteries </a:t>
            </a:r>
            <a:r>
              <a:rPr lang="en-US" dirty="0"/>
              <a:t>should be given a boost charge when they are at 70% state of charge (SOC) or less. Refer to </a:t>
            </a:r>
            <a:r>
              <a:rPr lang="en-US" i="1" dirty="0"/>
              <a:t>Table 7 </a:t>
            </a:r>
            <a:r>
              <a:rPr lang="en-US" dirty="0" smtClean="0"/>
              <a:t>for </a:t>
            </a:r>
            <a:r>
              <a:rPr lang="en-US" dirty="0"/>
              <a:t>specific gravity and voltage measurements.</a:t>
            </a:r>
          </a:p>
          <a:p>
            <a:pPr marL="169488" indent="-169488">
              <a:buFont typeface="Arial" pitchFamily="34" charset="0"/>
              <a:buChar char="•"/>
            </a:pPr>
            <a:r>
              <a:rPr lang="en-US" dirty="0"/>
              <a:t>When batteries are taken out of storage, recharge before storing</a:t>
            </a:r>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49</a:t>
            </a:fld>
            <a:endParaRPr lang="en-US"/>
          </a:p>
        </p:txBody>
      </p:sp>
    </p:spTree>
    <p:extLst>
      <p:ext uri="{BB962C8B-B14F-4D97-AF65-F5344CB8AC3E}">
        <p14:creationId xmlns:p14="http://schemas.microsoft.com/office/powerpoint/2010/main" val="1203956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488" indent="-169488" defTabSz="903936">
              <a:buFont typeface="Arial" pitchFamily="34" charset="0"/>
              <a:buChar char="•"/>
              <a:defRPr/>
            </a:pPr>
            <a:r>
              <a:rPr lang="en-US" dirty="0" smtClean="0"/>
              <a:t>One of the best ways to track your batteries’ health is to keep regular, precise records.</a:t>
            </a:r>
          </a:p>
          <a:p>
            <a:pPr marL="169488" indent="-169488">
              <a:buFont typeface="Arial" pitchFamily="34" charset="0"/>
              <a:buChar char="•"/>
            </a:pPr>
            <a:r>
              <a:rPr lang="en-US" dirty="0" smtClean="0"/>
              <a:t>Ideally, readings should be taken after the batteries have been at rest for 12 to 24 hours and are fully charged, but this is generally impossible in an off-grid situation. Checking after 30 minutes of rest (no loads, no charging) will still give you good information.</a:t>
            </a:r>
          </a:p>
          <a:p>
            <a:pPr marL="169488" indent="-169488">
              <a:buFont typeface="Arial" pitchFamily="34" charset="0"/>
              <a:buChar char="•"/>
            </a:pPr>
            <a:r>
              <a:rPr lang="en-US" dirty="0" smtClean="0"/>
              <a:t>These checks can alert you to bad cells, or let you know if the entire bank may be on its way out. Any differences in cell voltages or SG indicate you may have a failing (or failed) cell, and checking your readings against the expected SOC will tell you if they are losing capacity. The sooner you spot a problem, the more likely you will be able to fix it.</a:t>
            </a:r>
            <a:endParaRPr lang="en-US" dirty="0"/>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50</a:t>
            </a:fld>
            <a:endParaRPr lang="en-US"/>
          </a:p>
        </p:txBody>
      </p:sp>
    </p:spTree>
    <p:extLst>
      <p:ext uri="{BB962C8B-B14F-4D97-AF65-F5344CB8AC3E}">
        <p14:creationId xmlns:p14="http://schemas.microsoft.com/office/powerpoint/2010/main" val="20170065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51</a:t>
            </a:fld>
            <a:endParaRPr lang="en-US"/>
          </a:p>
        </p:txBody>
      </p:sp>
    </p:spTree>
    <p:extLst>
      <p:ext uri="{BB962C8B-B14F-4D97-AF65-F5344CB8AC3E}">
        <p14:creationId xmlns:p14="http://schemas.microsoft.com/office/powerpoint/2010/main" val="41498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7181" indent="-167181">
              <a:buFont typeface="Arial" pitchFamily="34" charset="0"/>
              <a:buChar char="•"/>
            </a:pPr>
            <a:r>
              <a:rPr lang="en-US" dirty="0"/>
              <a:t>Check that all vent caps are secured properly on the battery.</a:t>
            </a:r>
          </a:p>
          <a:p>
            <a:pPr marL="167181" indent="-167181">
              <a:buFont typeface="Arial" pitchFamily="34" charset="0"/>
              <a:buChar char="•"/>
            </a:pPr>
            <a:r>
              <a:rPr lang="en-US" dirty="0"/>
              <a:t>Clean the top of the battery, terminals and connections with a cloth or brush and a solution of baking soda and water (1 cup of baking soda to 1 gallon of water).</a:t>
            </a:r>
          </a:p>
          <a:p>
            <a:pPr marL="167181" indent="-167181">
              <a:buFont typeface="Arial" pitchFamily="34" charset="0"/>
              <a:buChar char="•"/>
            </a:pPr>
            <a:r>
              <a:rPr lang="en-US" dirty="0"/>
              <a:t>Do not allow cleaning solution to get inside the battery. Rinse with water and dry with a clean cloth.</a:t>
            </a:r>
          </a:p>
          <a:p>
            <a:pPr marL="167181" indent="-167181">
              <a:buFont typeface="Arial" pitchFamily="34" charset="0"/>
              <a:buChar char="•"/>
            </a:pPr>
            <a:r>
              <a:rPr lang="en-US" dirty="0"/>
              <a:t>Check battery cables and connections. Replace any damaged cables. Tighten any loose connections with an insulated wrench. Refer to Torque Values section 2.2.2.</a:t>
            </a:r>
          </a:p>
          <a:p>
            <a:pPr marL="167181" indent="-167181">
              <a:buFont typeface="Arial" pitchFamily="34" charset="0"/>
              <a:buChar char="•"/>
            </a:pPr>
            <a:r>
              <a:rPr lang="en-US" dirty="0"/>
              <a:t>For deep-cycle flooded/wet batteries, check the electrolyte level and add water if necessary. Fully charge batteries.</a:t>
            </a:r>
          </a:p>
          <a:p>
            <a:pPr marL="167181" indent="-167181">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52</a:t>
            </a:fld>
            <a:endParaRPr lang="en-US"/>
          </a:p>
        </p:txBody>
      </p:sp>
    </p:spTree>
    <p:extLst>
      <p:ext uri="{BB962C8B-B14F-4D97-AF65-F5344CB8AC3E}">
        <p14:creationId xmlns:p14="http://schemas.microsoft.com/office/powerpoint/2010/main" val="29860554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488" indent="-169488">
              <a:buFont typeface="Arial" pitchFamily="34" charset="0"/>
              <a:buChar char="•"/>
            </a:pPr>
            <a:r>
              <a:rPr lang="en-US" dirty="0"/>
              <a:t>Disconnect and reconnect DC plug to restart charger.</a:t>
            </a:r>
          </a:p>
          <a:p>
            <a:pPr marL="169488" indent="-169488">
              <a:buFont typeface="Arial" pitchFamily="34" charset="0"/>
              <a:buChar char="•"/>
            </a:pPr>
            <a:r>
              <a:rPr lang="en-US" dirty="0" smtClean="0"/>
              <a:t>While </a:t>
            </a:r>
            <a:r>
              <a:rPr lang="en-US" dirty="0"/>
              <a:t>the batteries are on-charge record the current in the last ½ hour of charge (if possible) and measure the battery set voltage</a:t>
            </a:r>
            <a:r>
              <a:rPr lang="en-US" dirty="0" smtClean="0"/>
              <a:t>.</a:t>
            </a:r>
            <a:endParaRPr lang="en-US" dirty="0"/>
          </a:p>
          <a:p>
            <a:pPr marL="169488" indent="-169488">
              <a:buFont typeface="Arial" pitchFamily="34" charset="0"/>
              <a:buChar char="•"/>
            </a:pPr>
            <a:r>
              <a:rPr lang="en-US" dirty="0"/>
              <a:t>If the current at the end of charge, is below 5 amps and the battery set voltage is above 56V for a 48V system; 42V for a 36V system; 28V for a 24V system; 14V for a 12V battery; 9.3V for a 8V battery or 7V for a 6V battery, then proceed to the next step. Otherwise check the charger for proper output and recharge the batteries if necessary. If the set voltages are still low, you may have a failed battery</a:t>
            </a:r>
            <a:r>
              <a:rPr lang="en-US" dirty="0" smtClean="0"/>
              <a:t>.</a:t>
            </a:r>
            <a:endParaRPr lang="en-US" dirty="0"/>
          </a:p>
          <a:p>
            <a:pPr marL="169488" indent="-169488">
              <a:buFont typeface="Arial" pitchFamily="34" charset="0"/>
              <a:buChar char="•"/>
            </a:pPr>
            <a:r>
              <a:rPr lang="en-US" dirty="0"/>
              <a:t>While the batteries are on-charge, measure the individual battery voltages</a:t>
            </a:r>
            <a:r>
              <a:rPr lang="en-US" dirty="0" smtClean="0"/>
              <a:t>.</a:t>
            </a:r>
            <a:endParaRPr lang="en-US" dirty="0"/>
          </a:p>
          <a:p>
            <a:pPr marL="169488" indent="-169488">
              <a:buFont typeface="Arial" pitchFamily="34" charset="0"/>
              <a:buChar char="•"/>
            </a:pPr>
            <a:r>
              <a:rPr lang="en-US" dirty="0"/>
              <a:t>If any battery voltage is below 7V for 6V battery, 9.3V for 8V battery and 14V for 12V battery, and a voltage variation is greater than 0.5V for 6V battery or 1.0V for a 12V battery, from any other battery in set, it may be a failed battery.</a:t>
            </a:r>
          </a:p>
          <a:p>
            <a:endParaRPr lang="en-US" dirty="0"/>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53</a:t>
            </a:fld>
            <a:endParaRPr lang="en-US"/>
          </a:p>
        </p:txBody>
      </p:sp>
    </p:spTree>
    <p:extLst>
      <p:ext uri="{BB962C8B-B14F-4D97-AF65-F5344CB8AC3E}">
        <p14:creationId xmlns:p14="http://schemas.microsoft.com/office/powerpoint/2010/main" val="7684542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488" indent="-169488">
              <a:buFont typeface="Arial" pitchFamily="34" charset="0"/>
              <a:buChar char="•"/>
            </a:pPr>
            <a:r>
              <a:rPr lang="en-US" dirty="0"/>
              <a:t>Fill and drain the hydrometer 2-3 times before drawing a sample from the battery.</a:t>
            </a:r>
          </a:p>
          <a:p>
            <a:pPr marL="169488" indent="-169488">
              <a:buFont typeface="Arial" pitchFamily="34" charset="0"/>
              <a:buChar char="•"/>
            </a:pPr>
            <a:r>
              <a:rPr lang="en-US" dirty="0"/>
              <a:t>Measure specific gravity readings for all battery cells.</a:t>
            </a:r>
          </a:p>
          <a:p>
            <a:pPr marL="169488" indent="-169488">
              <a:buFont typeface="Arial" pitchFamily="34" charset="0"/>
              <a:buChar char="•"/>
            </a:pPr>
            <a:r>
              <a:rPr lang="en-US" dirty="0"/>
              <a:t>If any battery voltage is below 7V for 6V battery, 9.3V for 8V battery and 14V for 12V battery, and a voltage variation is greater than 0.5V for 6V battery or 1.0V for a 12V battery, from any other battery in set, it may be a failed battery.</a:t>
            </a:r>
          </a:p>
          <a:p>
            <a:pPr marL="169488" indent="-169488">
              <a:buFont typeface="Arial" pitchFamily="34" charset="0"/>
              <a:buChar char="•"/>
            </a:pPr>
            <a:r>
              <a:rPr lang="en-US" dirty="0"/>
              <a:t>Correct specific gravity readings for temperature by adding 0.004 for every 10°F (5°C) above 80°F (27°C) and subtract 0.004 for every 10°F (5°C) below 80°F (27°C).</a:t>
            </a:r>
          </a:p>
          <a:p>
            <a:pPr marL="169488" indent="-169488">
              <a:buFont typeface="Arial" pitchFamily="34" charset="0"/>
              <a:buChar char="•"/>
            </a:pPr>
            <a:r>
              <a:rPr lang="en-US" dirty="0"/>
              <a:t>If every cell in the battery set is below 1.250 the batteries may be undercharged; recharge batteries.</a:t>
            </a:r>
          </a:p>
          <a:p>
            <a:pPr marL="169488" indent="-169488">
              <a:buFont typeface="Arial" pitchFamily="34" charset="0"/>
              <a:buChar char="•"/>
            </a:pPr>
            <a:r>
              <a:rPr lang="en-US" dirty="0"/>
              <a:t>If any battery has a specific gravity variation of more than 0.030 between cells equalize the set.</a:t>
            </a:r>
          </a:p>
          <a:p>
            <a:pPr marL="169488" indent="-169488">
              <a:buFont typeface="Arial" pitchFamily="34" charset="0"/>
              <a:buChar char="•"/>
            </a:pPr>
            <a:r>
              <a:rPr lang="en-US" dirty="0"/>
              <a:t>If there is still a variation there may be a failed battery.</a:t>
            </a:r>
          </a:p>
          <a:p>
            <a:endParaRPr lang="en-US" dirty="0"/>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54</a:t>
            </a:fld>
            <a:endParaRPr lang="en-US"/>
          </a:p>
        </p:txBody>
      </p:sp>
    </p:spTree>
    <p:extLst>
      <p:ext uri="{BB962C8B-B14F-4D97-AF65-F5344CB8AC3E}">
        <p14:creationId xmlns:p14="http://schemas.microsoft.com/office/powerpoint/2010/main" val="36576940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55</a:t>
            </a:fld>
            <a:endParaRPr lang="en-US"/>
          </a:p>
        </p:txBody>
      </p:sp>
    </p:spTree>
    <p:extLst>
      <p:ext uri="{BB962C8B-B14F-4D97-AF65-F5344CB8AC3E}">
        <p14:creationId xmlns:p14="http://schemas.microsoft.com/office/powerpoint/2010/main" val="1561299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7</a:t>
            </a:fld>
            <a:endParaRPr lang="en-US"/>
          </a:p>
        </p:txBody>
      </p:sp>
    </p:spTree>
    <p:extLst>
      <p:ext uri="{BB962C8B-B14F-4D97-AF65-F5344CB8AC3E}">
        <p14:creationId xmlns:p14="http://schemas.microsoft.com/office/powerpoint/2010/main" val="393640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8</a:t>
            </a:fld>
            <a:endParaRPr lang="en-US"/>
          </a:p>
        </p:txBody>
      </p:sp>
    </p:spTree>
    <p:extLst>
      <p:ext uri="{BB962C8B-B14F-4D97-AF65-F5344CB8AC3E}">
        <p14:creationId xmlns:p14="http://schemas.microsoft.com/office/powerpoint/2010/main" val="1018959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9</a:t>
            </a:fld>
            <a:endParaRPr lang="en-US"/>
          </a:p>
        </p:txBody>
      </p:sp>
    </p:spTree>
    <p:extLst>
      <p:ext uri="{BB962C8B-B14F-4D97-AF65-F5344CB8AC3E}">
        <p14:creationId xmlns:p14="http://schemas.microsoft.com/office/powerpoint/2010/main" val="1786636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488" indent="-169488">
              <a:buFont typeface="Arial" pitchFamily="34" charset="0"/>
              <a:buChar char="•"/>
            </a:pPr>
            <a:r>
              <a:rPr lang="en-US" b="1" dirty="0" smtClean="0"/>
              <a:t>Proper housing. </a:t>
            </a:r>
            <a:r>
              <a:rPr lang="en-US" dirty="0" smtClean="0"/>
              <a:t>Make sure your batteries are housed in a safe, easily accessible place. Most batteries require an enclosure that is lockable, sealed, insulated, and vented outdoors.</a:t>
            </a:r>
          </a:p>
          <a:p>
            <a:pPr marL="169488" indent="-169488">
              <a:buFont typeface="Arial" pitchFamily="34" charset="0"/>
              <a:buChar char="•"/>
            </a:pPr>
            <a:r>
              <a:rPr lang="en-US" dirty="0" smtClean="0"/>
              <a:t>Consider battery layout, as it is preferable not to lean over one battery to reach another—making access easy reduces the chance of accidental shorting. </a:t>
            </a:r>
          </a:p>
          <a:p>
            <a:pPr marL="169488" indent="-169488">
              <a:buFont typeface="Arial" pitchFamily="34" charset="0"/>
              <a:buChar char="•"/>
            </a:pPr>
            <a:r>
              <a:rPr lang="en-US" dirty="0" smtClean="0"/>
              <a:t>Freezing. Avoid locations where freezing temperature is expected. Keeping a battery at a high state of charge will also prevent freezing. Freezing results in irreparable damage to a battery's plates and container. </a:t>
            </a:r>
          </a:p>
          <a:p>
            <a:pPr marL="169488" indent="-169488">
              <a:buFont typeface="Arial" pitchFamily="34" charset="0"/>
              <a:buChar char="•"/>
            </a:pPr>
            <a:r>
              <a:rPr lang="en-US" dirty="0" smtClean="0"/>
              <a:t>Heat</a:t>
            </a:r>
            <a:r>
              <a:rPr lang="en-US" baseline="0" dirty="0" smtClean="0"/>
              <a:t> </a:t>
            </a:r>
            <a:r>
              <a:rPr lang="en-US" dirty="0" smtClean="0"/>
              <a:t>Avoid direct exposure to heat sources, such as radiators or space heaters. Temperatures above 80° F accelerate the battery's self-discharge characteristics.</a:t>
            </a:r>
            <a:endParaRPr lang="en-US" dirty="0"/>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17</a:t>
            </a:fld>
            <a:endParaRPr lang="en-US"/>
          </a:p>
        </p:txBody>
      </p:sp>
    </p:spTree>
    <p:extLst>
      <p:ext uri="{BB962C8B-B14F-4D97-AF65-F5344CB8AC3E}">
        <p14:creationId xmlns:p14="http://schemas.microsoft.com/office/powerpoint/2010/main" val="3476030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488" indent="-169488">
              <a:buFont typeface="Arial" pitchFamily="34" charset="0"/>
              <a:buChar char="•"/>
            </a:pPr>
            <a:r>
              <a:rPr lang="en-US" dirty="0"/>
              <a:t>Battery cables provide the link between the batteries, equipment and charging system. Faulty connections can lead to poor performance and terminal damage, meltdown or </a:t>
            </a:r>
            <a:r>
              <a:rPr lang="en-US" dirty="0" smtClean="0"/>
              <a:t>fire</a:t>
            </a:r>
            <a:endParaRPr lang="en-US" dirty="0"/>
          </a:p>
          <a:p>
            <a:pPr marL="169488" indent="-169488">
              <a:buFont typeface="Arial" pitchFamily="34" charset="0"/>
              <a:buChar char="•"/>
            </a:pPr>
            <a:r>
              <a:rPr lang="en-US" dirty="0"/>
              <a:t>If using washers, it is very important to ensure the battery wire connection is contacting the lead surface of the terminal and the washer is placed on top of the wire connection. If you place the washer between the terminal lead and the battery wire, this creates high resistance and can cause terminal meltdown.</a:t>
            </a:r>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18</a:t>
            </a:fld>
            <a:endParaRPr lang="en-US"/>
          </a:p>
        </p:txBody>
      </p:sp>
    </p:spTree>
    <p:extLst>
      <p:ext uri="{BB962C8B-B14F-4D97-AF65-F5344CB8AC3E}">
        <p14:creationId xmlns:p14="http://schemas.microsoft.com/office/powerpoint/2010/main" val="2874989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488" indent="-169488">
              <a:buFont typeface="Arial" pitchFamily="34" charset="0"/>
              <a:buChar char="•"/>
            </a:pPr>
            <a:r>
              <a:rPr lang="en-US" dirty="0"/>
              <a:t>Battery cables provide the link between the batteries, equipment and charging system. Faulty connections can lead to poor performance and terminal damage, meltdown or </a:t>
            </a:r>
            <a:r>
              <a:rPr lang="en-US" dirty="0" smtClean="0"/>
              <a:t>fire</a:t>
            </a:r>
            <a:endParaRPr lang="en-US" dirty="0"/>
          </a:p>
          <a:p>
            <a:pPr marL="169488" indent="-169488">
              <a:buFont typeface="Arial" pitchFamily="34" charset="0"/>
              <a:buChar char="•"/>
            </a:pPr>
            <a:r>
              <a:rPr lang="en-US" dirty="0"/>
              <a:t>If using washers, it is very important to ensure the battery wire connection is contacting the lead surface of the terminal and the washer is placed on top of the wire connection. If you place the washer between the terminal lead and the battery wire, this creates high resistance and can cause terminal meltdown.</a:t>
            </a:r>
          </a:p>
        </p:txBody>
      </p:sp>
      <p:sp>
        <p:nvSpPr>
          <p:cNvPr id="4" name="Slide Number Placeholder 3"/>
          <p:cNvSpPr>
            <a:spLocks noGrp="1"/>
          </p:cNvSpPr>
          <p:nvPr>
            <p:ph type="sldNum" sz="quarter" idx="10"/>
          </p:nvPr>
        </p:nvSpPr>
        <p:spPr/>
        <p:txBody>
          <a:bodyPr/>
          <a:lstStyle/>
          <a:p>
            <a:pPr>
              <a:defRPr/>
            </a:pPr>
            <a:fld id="{F819F7E4-70E3-4FBD-A3E9-D62F2EE4EE8F}" type="slidenum">
              <a:rPr lang="en-US" smtClean="0"/>
              <a:pPr>
                <a:defRPr/>
              </a:pPr>
              <a:t>25</a:t>
            </a:fld>
            <a:endParaRPr lang="en-US"/>
          </a:p>
        </p:txBody>
      </p:sp>
    </p:spTree>
    <p:extLst>
      <p:ext uri="{BB962C8B-B14F-4D97-AF65-F5344CB8AC3E}">
        <p14:creationId xmlns:p14="http://schemas.microsoft.com/office/powerpoint/2010/main" val="2874989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80AD86-241E-47BD-81DA-89B8369D2674}" type="datetimeFigureOut">
              <a:rPr lang="en-US" smtClean="0"/>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D1FC60-C4E3-44B6-BD22-A593E994B253}" type="slidenum">
              <a:rPr lang="en-US" smtClean="0"/>
              <a:t>‹#›</a:t>
            </a:fld>
            <a:endParaRPr lang="en-US"/>
          </a:p>
        </p:txBody>
      </p:sp>
    </p:spTree>
    <p:extLst>
      <p:ext uri="{BB962C8B-B14F-4D97-AF65-F5344CB8AC3E}">
        <p14:creationId xmlns:p14="http://schemas.microsoft.com/office/powerpoint/2010/main" val="1794137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0AD86-241E-47BD-81DA-89B8369D2674}" type="datetimeFigureOut">
              <a:rPr lang="en-US" smtClean="0"/>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D1FC60-C4E3-44B6-BD22-A593E994B253}" type="slidenum">
              <a:rPr lang="en-US" smtClean="0"/>
              <a:t>‹#›</a:t>
            </a:fld>
            <a:endParaRPr lang="en-US"/>
          </a:p>
        </p:txBody>
      </p:sp>
    </p:spTree>
    <p:extLst>
      <p:ext uri="{BB962C8B-B14F-4D97-AF65-F5344CB8AC3E}">
        <p14:creationId xmlns:p14="http://schemas.microsoft.com/office/powerpoint/2010/main" val="1541868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0AD86-241E-47BD-81DA-89B8369D2674}" type="datetimeFigureOut">
              <a:rPr lang="en-US" smtClean="0"/>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D1FC60-C4E3-44B6-BD22-A593E994B253}" type="slidenum">
              <a:rPr lang="en-US" smtClean="0"/>
              <a:t>‹#›</a:t>
            </a:fld>
            <a:endParaRPr lang="en-US"/>
          </a:p>
        </p:txBody>
      </p:sp>
    </p:spTree>
    <p:extLst>
      <p:ext uri="{BB962C8B-B14F-4D97-AF65-F5344CB8AC3E}">
        <p14:creationId xmlns:p14="http://schemas.microsoft.com/office/powerpoint/2010/main" val="2685010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0AD86-241E-47BD-81DA-89B8369D2674}" type="datetimeFigureOut">
              <a:rPr lang="en-US" smtClean="0"/>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D1FC60-C4E3-44B6-BD22-A593E994B253}" type="slidenum">
              <a:rPr lang="en-US" smtClean="0"/>
              <a:t>‹#›</a:t>
            </a:fld>
            <a:endParaRPr lang="en-US"/>
          </a:p>
        </p:txBody>
      </p:sp>
    </p:spTree>
    <p:extLst>
      <p:ext uri="{BB962C8B-B14F-4D97-AF65-F5344CB8AC3E}">
        <p14:creationId xmlns:p14="http://schemas.microsoft.com/office/powerpoint/2010/main" val="161854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80AD86-241E-47BD-81DA-89B8369D2674}" type="datetimeFigureOut">
              <a:rPr lang="en-US" smtClean="0"/>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D1FC60-C4E3-44B6-BD22-A593E994B253}" type="slidenum">
              <a:rPr lang="en-US" smtClean="0"/>
              <a:t>‹#›</a:t>
            </a:fld>
            <a:endParaRPr lang="en-US"/>
          </a:p>
        </p:txBody>
      </p:sp>
    </p:spTree>
    <p:extLst>
      <p:ext uri="{BB962C8B-B14F-4D97-AF65-F5344CB8AC3E}">
        <p14:creationId xmlns:p14="http://schemas.microsoft.com/office/powerpoint/2010/main" val="565834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80AD86-241E-47BD-81DA-89B8369D2674}" type="datetimeFigureOut">
              <a:rPr lang="en-US" smtClean="0"/>
              <a:t>6/10/2014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D1FC60-C4E3-44B6-BD22-A593E994B253}" type="slidenum">
              <a:rPr lang="en-US" smtClean="0"/>
              <a:t>‹#›</a:t>
            </a:fld>
            <a:endParaRPr lang="en-US"/>
          </a:p>
        </p:txBody>
      </p:sp>
    </p:spTree>
    <p:extLst>
      <p:ext uri="{BB962C8B-B14F-4D97-AF65-F5344CB8AC3E}">
        <p14:creationId xmlns:p14="http://schemas.microsoft.com/office/powerpoint/2010/main" val="2337551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80AD86-241E-47BD-81DA-89B8369D2674}" type="datetimeFigureOut">
              <a:rPr lang="en-US" smtClean="0"/>
              <a:t>6/10/2014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D1FC60-C4E3-44B6-BD22-A593E994B253}" type="slidenum">
              <a:rPr lang="en-US" smtClean="0"/>
              <a:t>‹#›</a:t>
            </a:fld>
            <a:endParaRPr lang="en-US"/>
          </a:p>
        </p:txBody>
      </p:sp>
    </p:spTree>
    <p:extLst>
      <p:ext uri="{BB962C8B-B14F-4D97-AF65-F5344CB8AC3E}">
        <p14:creationId xmlns:p14="http://schemas.microsoft.com/office/powerpoint/2010/main" val="1865411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80AD86-241E-47BD-81DA-89B8369D2674}" type="datetimeFigureOut">
              <a:rPr lang="en-US" smtClean="0"/>
              <a:t>6/10/2014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D1FC60-C4E3-44B6-BD22-A593E994B253}" type="slidenum">
              <a:rPr lang="en-US" smtClean="0"/>
              <a:t>‹#›</a:t>
            </a:fld>
            <a:endParaRPr lang="en-US"/>
          </a:p>
        </p:txBody>
      </p:sp>
    </p:spTree>
    <p:extLst>
      <p:ext uri="{BB962C8B-B14F-4D97-AF65-F5344CB8AC3E}">
        <p14:creationId xmlns:p14="http://schemas.microsoft.com/office/powerpoint/2010/main" val="3195070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80AD86-241E-47BD-81DA-89B8369D2674}" type="datetimeFigureOut">
              <a:rPr lang="en-US" smtClean="0"/>
              <a:t>6/10/2014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D1FC60-C4E3-44B6-BD22-A593E994B253}" type="slidenum">
              <a:rPr lang="en-US" smtClean="0"/>
              <a:t>‹#›</a:t>
            </a:fld>
            <a:endParaRPr lang="en-US"/>
          </a:p>
        </p:txBody>
      </p:sp>
    </p:spTree>
    <p:extLst>
      <p:ext uri="{BB962C8B-B14F-4D97-AF65-F5344CB8AC3E}">
        <p14:creationId xmlns:p14="http://schemas.microsoft.com/office/powerpoint/2010/main" val="2889629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80AD86-241E-47BD-81DA-89B8369D2674}" type="datetimeFigureOut">
              <a:rPr lang="en-US" smtClean="0"/>
              <a:t>6/10/2014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D1FC60-C4E3-44B6-BD22-A593E994B253}" type="slidenum">
              <a:rPr lang="en-US" smtClean="0"/>
              <a:t>‹#›</a:t>
            </a:fld>
            <a:endParaRPr lang="en-US"/>
          </a:p>
        </p:txBody>
      </p:sp>
    </p:spTree>
    <p:extLst>
      <p:ext uri="{BB962C8B-B14F-4D97-AF65-F5344CB8AC3E}">
        <p14:creationId xmlns:p14="http://schemas.microsoft.com/office/powerpoint/2010/main" val="3826311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80AD86-241E-47BD-81DA-89B8369D2674}" type="datetimeFigureOut">
              <a:rPr lang="en-US" smtClean="0"/>
              <a:t>6/10/2014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D1FC60-C4E3-44B6-BD22-A593E994B253}" type="slidenum">
              <a:rPr lang="en-US" smtClean="0"/>
              <a:t>‹#›</a:t>
            </a:fld>
            <a:endParaRPr lang="en-US"/>
          </a:p>
        </p:txBody>
      </p:sp>
    </p:spTree>
    <p:extLst>
      <p:ext uri="{BB962C8B-B14F-4D97-AF65-F5344CB8AC3E}">
        <p14:creationId xmlns:p14="http://schemas.microsoft.com/office/powerpoint/2010/main" val="648410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80AD86-241E-47BD-81DA-89B8369D2674}" type="datetimeFigureOut">
              <a:rPr lang="en-US" smtClean="0"/>
              <a:t>6/10/2014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D1FC60-C4E3-44B6-BD22-A593E994B253}" type="slidenum">
              <a:rPr lang="en-US" smtClean="0"/>
              <a:t>‹#›</a:t>
            </a:fld>
            <a:endParaRPr lang="en-US"/>
          </a:p>
        </p:txBody>
      </p:sp>
    </p:spTree>
    <p:extLst>
      <p:ext uri="{BB962C8B-B14F-4D97-AF65-F5344CB8AC3E}">
        <p14:creationId xmlns:p14="http://schemas.microsoft.com/office/powerpoint/2010/main" val="226851368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58.jpeg"/><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60.jpeg"/></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comments" Target="../comments/commen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Batteries</a:t>
            </a:r>
            <a:endParaRPr lang="en-US" dirty="0"/>
          </a:p>
        </p:txBody>
      </p:sp>
      <p:pic>
        <p:nvPicPr>
          <p:cNvPr id="4" name="Picture 7" descr="C:\Documents and Settings\ScanlinDM\Desktop\class materials\AEE images\batteries\BA-EPN-040-03015-group.jpg"/>
          <p:cNvPicPr>
            <a:picLocks noChangeAspect="1" noChangeArrowheads="1"/>
          </p:cNvPicPr>
          <p:nvPr/>
        </p:nvPicPr>
        <p:blipFill>
          <a:blip r:embed="rId2" cstate="print"/>
          <a:srcRect/>
          <a:stretch>
            <a:fillRect/>
          </a:stretch>
        </p:blipFill>
        <p:spPr bwMode="auto">
          <a:xfrm>
            <a:off x="4267200" y="2133600"/>
            <a:ext cx="4075113" cy="3276600"/>
          </a:xfrm>
          <a:prstGeom prst="rect">
            <a:avLst/>
          </a:prstGeom>
          <a:noFill/>
          <a:ln w="9525">
            <a:noFill/>
            <a:miter lim="800000"/>
            <a:headEnd/>
            <a:tailEnd/>
          </a:ln>
        </p:spPr>
      </p:pic>
      <p:pic>
        <p:nvPicPr>
          <p:cNvPr id="5" name="Picture 5" descr="C:\Documents and Settings\ScanlinDM\Desktop\class materials\AEE images\batteries\BA-EPN-8L16-040-01957.jpg"/>
          <p:cNvPicPr>
            <a:picLocks noChangeAspect="1" noChangeArrowheads="1"/>
          </p:cNvPicPr>
          <p:nvPr/>
        </p:nvPicPr>
        <p:blipFill>
          <a:blip r:embed="rId3" cstate="print"/>
          <a:srcRect/>
          <a:stretch>
            <a:fillRect/>
          </a:stretch>
        </p:blipFill>
        <p:spPr bwMode="auto">
          <a:xfrm>
            <a:off x="381000" y="1349876"/>
            <a:ext cx="3278188" cy="4375150"/>
          </a:xfrm>
          <a:prstGeom prst="rect">
            <a:avLst/>
          </a:prstGeom>
          <a:noFill/>
          <a:ln w="9525">
            <a:noFill/>
            <a:miter lim="800000"/>
            <a:headEnd/>
            <a:tailEnd/>
          </a:ln>
        </p:spPr>
      </p:pic>
    </p:spTree>
    <p:extLst>
      <p:ext uri="{BB962C8B-B14F-4D97-AF65-F5344CB8AC3E}">
        <p14:creationId xmlns:p14="http://schemas.microsoft.com/office/powerpoint/2010/main" val="263161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Components of a Lead Acid Battery</a:t>
            </a:r>
            <a:endParaRPr lang="en-US" dirty="0"/>
          </a:p>
        </p:txBody>
      </p:sp>
      <p:sp>
        <p:nvSpPr>
          <p:cNvPr id="2" name="Content Placeholder 1"/>
          <p:cNvSpPr>
            <a:spLocks noGrp="1"/>
          </p:cNvSpPr>
          <p:nvPr>
            <p:ph idx="1"/>
          </p:nvPr>
        </p:nvSpPr>
        <p:spPr>
          <a:xfrm>
            <a:off x="0" y="1219200"/>
            <a:ext cx="4953000" cy="4788091"/>
          </a:xfrm>
        </p:spPr>
        <p:txBody>
          <a:bodyPr>
            <a:normAutofit lnSpcReduction="10000"/>
          </a:bodyPr>
          <a:lstStyle/>
          <a:p>
            <a:pPr>
              <a:lnSpc>
                <a:spcPct val="80000"/>
              </a:lnSpc>
            </a:pPr>
            <a:r>
              <a:rPr lang="en-US" sz="2800" dirty="0"/>
              <a:t>Anode plates (Lead Dioxide when charged, lead sulfate when discharged), positive</a:t>
            </a:r>
          </a:p>
          <a:p>
            <a:pPr>
              <a:lnSpc>
                <a:spcPct val="80000"/>
              </a:lnSpc>
              <a:buNone/>
            </a:pPr>
            <a:endParaRPr lang="en-US" sz="2800" dirty="0"/>
          </a:p>
          <a:p>
            <a:pPr>
              <a:lnSpc>
                <a:spcPct val="80000"/>
              </a:lnSpc>
            </a:pPr>
            <a:r>
              <a:rPr lang="en-US" sz="2800" dirty="0"/>
              <a:t>Cathode Plates (Lead when charged, lead sulfate when discharged), negative</a:t>
            </a:r>
          </a:p>
          <a:p>
            <a:pPr>
              <a:lnSpc>
                <a:spcPct val="80000"/>
              </a:lnSpc>
              <a:buNone/>
            </a:pPr>
            <a:r>
              <a:rPr lang="en-US" sz="2800" dirty="0"/>
              <a:t> </a:t>
            </a:r>
          </a:p>
          <a:p>
            <a:pPr>
              <a:lnSpc>
                <a:spcPct val="80000"/>
              </a:lnSpc>
            </a:pPr>
            <a:r>
              <a:rPr lang="en-US" sz="2800" dirty="0"/>
              <a:t>Electrolyte 35% sulfuric acid and 65% water solution when charged; water when discharged. </a:t>
            </a:r>
            <a:br>
              <a:rPr lang="en-US" sz="2800" dirty="0"/>
            </a:br>
            <a:endParaRPr lang="en-US" sz="2800" dirty="0"/>
          </a:p>
          <a:p>
            <a:endParaRPr lang="en-US" dirty="0"/>
          </a:p>
        </p:txBody>
      </p:sp>
      <p:pic>
        <p:nvPicPr>
          <p:cNvPr id="4" name="Picture 8"/>
          <p:cNvPicPr>
            <a:picLocks noChangeAspect="1" noChangeArrowheads="1"/>
          </p:cNvPicPr>
          <p:nvPr/>
        </p:nvPicPr>
        <p:blipFill>
          <a:blip r:embed="rId2" cstate="print"/>
          <a:srcRect/>
          <a:stretch>
            <a:fillRect/>
          </a:stretch>
        </p:blipFill>
        <p:spPr>
          <a:xfrm>
            <a:off x="4692316" y="1584158"/>
            <a:ext cx="4287253" cy="4752785"/>
          </a:xfrm>
          <a:prstGeom prst="rect">
            <a:avLst/>
          </a:prstGeom>
        </p:spPr>
      </p:pic>
    </p:spTree>
    <p:extLst>
      <p:ext uri="{BB962C8B-B14F-4D97-AF65-F5344CB8AC3E}">
        <p14:creationId xmlns:p14="http://schemas.microsoft.com/office/powerpoint/2010/main" val="142528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Principle of Operation</a:t>
            </a:r>
            <a:endParaRPr lang="en-US" dirty="0"/>
          </a:p>
        </p:txBody>
      </p:sp>
      <p:sp>
        <p:nvSpPr>
          <p:cNvPr id="2" name="Content Placeholder 1"/>
          <p:cNvSpPr>
            <a:spLocks noGrp="1"/>
          </p:cNvSpPr>
          <p:nvPr>
            <p:ph idx="1"/>
          </p:nvPr>
        </p:nvSpPr>
        <p:spPr>
          <a:xfrm>
            <a:off x="304800" y="1295400"/>
            <a:ext cx="8534400" cy="4767072"/>
          </a:xfrm>
        </p:spPr>
        <p:txBody>
          <a:bodyPr>
            <a:normAutofit fontScale="85000" lnSpcReduction="10000"/>
          </a:bodyPr>
          <a:lstStyle/>
          <a:p>
            <a:pPr>
              <a:lnSpc>
                <a:spcPct val="80000"/>
              </a:lnSpc>
            </a:pPr>
            <a:r>
              <a:rPr lang="en-US" sz="2800" dirty="0"/>
              <a:t>The cell has one plate made of lead (cathode or negative) and another plate made of lead dioxide (anode or positive), with a strong sulfuric acid electrolyte in which the plates are immersed. </a:t>
            </a:r>
          </a:p>
          <a:p>
            <a:pPr>
              <a:lnSpc>
                <a:spcPct val="80000"/>
              </a:lnSpc>
            </a:pPr>
            <a:r>
              <a:rPr lang="en-US" sz="2800" dirty="0"/>
              <a:t>Lead in cathode combines with SO4 (sulfate) to create PbSO4 (lead sulfate), plus electrons. </a:t>
            </a:r>
          </a:p>
          <a:p>
            <a:pPr>
              <a:lnSpc>
                <a:spcPct val="80000"/>
              </a:lnSpc>
            </a:pPr>
            <a:r>
              <a:rPr lang="en-US" sz="2800" dirty="0"/>
              <a:t>Lead dioxide, hydrogen ions and SO4 ions, plus electrons from the lead plate, create PbSO4 and water on the lead dioxide anode plate. </a:t>
            </a:r>
          </a:p>
          <a:p>
            <a:pPr>
              <a:lnSpc>
                <a:spcPct val="80000"/>
              </a:lnSpc>
            </a:pPr>
            <a:r>
              <a:rPr lang="en-US" sz="2800" dirty="0"/>
              <a:t>As the battery discharges, both plates build up PbSO4 and water builds up in the acid. The characteristic voltage is about 2 volts per cell, so by combining six cells you get a 12-volt battery. </a:t>
            </a:r>
          </a:p>
          <a:p>
            <a:pPr>
              <a:lnSpc>
                <a:spcPct val="80000"/>
              </a:lnSpc>
            </a:pPr>
            <a:r>
              <a:rPr lang="en-US" sz="2800" dirty="0"/>
              <a:t>The reaction is completely </a:t>
            </a:r>
            <a:r>
              <a:rPr lang="en-US" sz="2800" b="1" dirty="0"/>
              <a:t>reversible</a:t>
            </a:r>
            <a:r>
              <a:rPr lang="en-US" sz="2800" dirty="0"/>
              <a:t>. If you apply current to the battery at the right voltage, lead and lead dioxide form again on the plates so you can reuse the battery over and over. In a zinc-carbon battery, there is no easy way to reverse the reaction because there is no easy way to get hydrogen gas back into the electrolyte. </a:t>
            </a:r>
          </a:p>
          <a:p>
            <a:endParaRPr lang="en-US" dirty="0"/>
          </a:p>
        </p:txBody>
      </p:sp>
    </p:spTree>
    <p:extLst>
      <p:ext uri="{BB962C8B-B14F-4D97-AF65-F5344CB8AC3E}">
        <p14:creationId xmlns:p14="http://schemas.microsoft.com/office/powerpoint/2010/main" val="2642784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noChangeArrowheads="1"/>
          </p:cNvPicPr>
          <p:nvPr>
            <p:ph idx="1"/>
          </p:nvPr>
        </p:nvPicPr>
        <p:blipFill>
          <a:blip r:embed="rId2" cstate="print"/>
          <a:srcRect/>
          <a:stretch>
            <a:fillRect/>
          </a:stretch>
        </p:blipFill>
        <p:spPr bwMode="auto">
          <a:xfrm>
            <a:off x="1905000" y="381000"/>
            <a:ext cx="5486400" cy="5715001"/>
          </a:xfrm>
          <a:prstGeom prst="rect">
            <a:avLst/>
          </a:prstGeom>
          <a:noFill/>
        </p:spPr>
      </p:pic>
    </p:spTree>
    <p:extLst>
      <p:ext uri="{BB962C8B-B14F-4D97-AF65-F5344CB8AC3E}">
        <p14:creationId xmlns:p14="http://schemas.microsoft.com/office/powerpoint/2010/main" val="851464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Battery Voltage &amp; Capacity (Amp-Hours)</a:t>
            </a:r>
            <a:endParaRPr lang="en-US" dirty="0"/>
          </a:p>
        </p:txBody>
      </p:sp>
      <p:pic>
        <p:nvPicPr>
          <p:cNvPr id="4" name="Picture 8"/>
          <p:cNvPicPr>
            <a:picLocks noGrp="1" noChangeAspect="1" noChangeArrowheads="1"/>
          </p:cNvPicPr>
          <p:nvPr>
            <p:ph idx="1"/>
          </p:nvPr>
        </p:nvPicPr>
        <p:blipFill>
          <a:blip r:embed="rId2" cstate="print"/>
          <a:srcRect/>
          <a:stretch>
            <a:fillRect/>
          </a:stretch>
        </p:blipFill>
        <p:spPr>
          <a:xfrm>
            <a:off x="685800" y="1676400"/>
            <a:ext cx="3113314" cy="3962400"/>
          </a:xfrm>
        </p:spPr>
      </p:pic>
      <p:sp>
        <p:nvSpPr>
          <p:cNvPr id="5" name="TextBox 4"/>
          <p:cNvSpPr txBox="1"/>
          <p:nvPr/>
        </p:nvSpPr>
        <p:spPr>
          <a:xfrm>
            <a:off x="3879407" y="1981200"/>
            <a:ext cx="4876800" cy="3527119"/>
          </a:xfrm>
          <a:prstGeom prst="rect">
            <a:avLst/>
          </a:prstGeom>
          <a:noFill/>
        </p:spPr>
        <p:txBody>
          <a:bodyPr wrap="square" rtlCol="0">
            <a:spAutoFit/>
          </a:bodyPr>
          <a:lstStyle/>
          <a:p>
            <a:pPr marL="342900" indent="-342900">
              <a:lnSpc>
                <a:spcPct val="90000"/>
              </a:lnSpc>
              <a:buFont typeface="Arial" pitchFamily="34" charset="0"/>
              <a:buChar char="•"/>
            </a:pPr>
            <a:r>
              <a:rPr lang="en-US" sz="1800" dirty="0" smtClean="0"/>
              <a:t>Lead Acid Batteries have approximately 2 volts per cell.  </a:t>
            </a:r>
          </a:p>
          <a:p>
            <a:pPr marL="342900" indent="-342900">
              <a:lnSpc>
                <a:spcPct val="90000"/>
              </a:lnSpc>
              <a:buFont typeface="Arial" pitchFamily="34" charset="0"/>
              <a:buChar char="•"/>
            </a:pPr>
            <a:endParaRPr lang="en-US" sz="1800" dirty="0" smtClean="0"/>
          </a:p>
          <a:p>
            <a:pPr marL="342900" indent="-342900">
              <a:lnSpc>
                <a:spcPct val="90000"/>
              </a:lnSpc>
              <a:buFont typeface="Arial" pitchFamily="34" charset="0"/>
              <a:buChar char="•"/>
            </a:pPr>
            <a:r>
              <a:rPr lang="en-US" sz="1800" dirty="0" smtClean="0"/>
              <a:t>Each cell has a cap. </a:t>
            </a:r>
          </a:p>
          <a:p>
            <a:pPr marL="342900" indent="-342900">
              <a:lnSpc>
                <a:spcPct val="90000"/>
              </a:lnSpc>
              <a:buFont typeface="Arial" pitchFamily="34" charset="0"/>
              <a:buChar char="•"/>
            </a:pPr>
            <a:endParaRPr lang="en-US" sz="1800" dirty="0"/>
          </a:p>
          <a:p>
            <a:pPr marL="342900" indent="-342900">
              <a:lnSpc>
                <a:spcPct val="90000"/>
              </a:lnSpc>
              <a:buFont typeface="Arial" pitchFamily="34" charset="0"/>
              <a:buChar char="•"/>
            </a:pPr>
            <a:r>
              <a:rPr lang="en-US" sz="1800" dirty="0" smtClean="0"/>
              <a:t>3 caps indicates a 6 volt battery </a:t>
            </a:r>
          </a:p>
          <a:p>
            <a:pPr>
              <a:lnSpc>
                <a:spcPct val="90000"/>
              </a:lnSpc>
            </a:pPr>
            <a:r>
              <a:rPr lang="en-US" sz="1800" dirty="0"/>
              <a:t>	</a:t>
            </a:r>
            <a:r>
              <a:rPr lang="en-US" sz="1800" dirty="0" smtClean="0"/>
              <a:t>(3 cells X 2 volts).</a:t>
            </a:r>
          </a:p>
          <a:p>
            <a:pPr>
              <a:lnSpc>
                <a:spcPct val="90000"/>
              </a:lnSpc>
            </a:pPr>
            <a:endParaRPr lang="en-US" sz="1800" dirty="0"/>
          </a:p>
          <a:p>
            <a:pPr marL="342900" indent="-342900">
              <a:lnSpc>
                <a:spcPct val="90000"/>
              </a:lnSpc>
              <a:buFont typeface="Arial" pitchFamily="34" charset="0"/>
              <a:buChar char="•"/>
            </a:pPr>
            <a:r>
              <a:rPr lang="en-US" sz="1800" dirty="0" smtClean="0"/>
              <a:t>Battery </a:t>
            </a:r>
            <a:r>
              <a:rPr lang="en-US" sz="1800" dirty="0"/>
              <a:t>capacity is rated in amp-hours</a:t>
            </a:r>
            <a:r>
              <a:rPr lang="en-US" sz="1800" dirty="0" smtClean="0"/>
              <a:t>. </a:t>
            </a:r>
          </a:p>
          <a:p>
            <a:pPr marL="342900" indent="-342900">
              <a:lnSpc>
                <a:spcPct val="90000"/>
              </a:lnSpc>
              <a:buFont typeface="Arial" pitchFamily="34" charset="0"/>
              <a:buChar char="•"/>
            </a:pPr>
            <a:endParaRPr lang="en-US" sz="1800" dirty="0"/>
          </a:p>
          <a:p>
            <a:pPr marL="342900" indent="-342900">
              <a:lnSpc>
                <a:spcPct val="90000"/>
              </a:lnSpc>
              <a:buFont typeface="Arial" pitchFamily="34" charset="0"/>
              <a:buChar char="•"/>
            </a:pPr>
            <a:r>
              <a:rPr lang="en-US" sz="1800" dirty="0" smtClean="0"/>
              <a:t>A 200 AH battery can deliver 1 amp for 200 hours</a:t>
            </a:r>
            <a:endParaRPr lang="en-US" sz="1800" dirty="0"/>
          </a:p>
          <a:p>
            <a:pPr>
              <a:lnSpc>
                <a:spcPct val="90000"/>
              </a:lnSpc>
            </a:pPr>
            <a:r>
              <a:rPr lang="en-US" sz="3200" dirty="0"/>
              <a:t> </a:t>
            </a:r>
            <a:endParaRPr lang="en-US" sz="2400" dirty="0"/>
          </a:p>
        </p:txBody>
      </p:sp>
    </p:spTree>
    <p:extLst>
      <p:ext uri="{BB962C8B-B14F-4D97-AF65-F5344CB8AC3E}">
        <p14:creationId xmlns:p14="http://schemas.microsoft.com/office/powerpoint/2010/main" val="761303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Battery Capacity (Amp-Hours)</a:t>
            </a:r>
            <a:endParaRPr lang="en-US" dirty="0"/>
          </a:p>
        </p:txBody>
      </p:sp>
      <p:pic>
        <p:nvPicPr>
          <p:cNvPr id="4" name="Picture 8"/>
          <p:cNvPicPr>
            <a:picLocks noGrp="1" noChangeAspect="1" noChangeArrowheads="1"/>
          </p:cNvPicPr>
          <p:nvPr>
            <p:ph idx="1"/>
          </p:nvPr>
        </p:nvPicPr>
        <p:blipFill>
          <a:blip r:embed="rId2" cstate="print"/>
          <a:srcRect/>
          <a:stretch>
            <a:fillRect/>
          </a:stretch>
        </p:blipFill>
        <p:spPr>
          <a:xfrm>
            <a:off x="685800" y="1676400"/>
            <a:ext cx="3113314" cy="3962400"/>
          </a:xfrm>
        </p:spPr>
      </p:pic>
      <p:sp>
        <p:nvSpPr>
          <p:cNvPr id="5" name="TextBox 4"/>
          <p:cNvSpPr txBox="1"/>
          <p:nvPr/>
        </p:nvSpPr>
        <p:spPr>
          <a:xfrm>
            <a:off x="3886200" y="1676400"/>
            <a:ext cx="4876800" cy="3093154"/>
          </a:xfrm>
          <a:prstGeom prst="rect">
            <a:avLst/>
          </a:prstGeom>
          <a:noFill/>
        </p:spPr>
        <p:txBody>
          <a:bodyPr wrap="square" rtlCol="0">
            <a:spAutoFit/>
          </a:bodyPr>
          <a:lstStyle/>
          <a:p>
            <a:pPr>
              <a:lnSpc>
                <a:spcPct val="90000"/>
              </a:lnSpc>
            </a:pPr>
            <a:r>
              <a:rPr lang="en-US" sz="3200" dirty="0"/>
              <a:t>Battery capacity is rated in amp-hours.</a:t>
            </a:r>
          </a:p>
          <a:p>
            <a:pPr>
              <a:lnSpc>
                <a:spcPct val="90000"/>
              </a:lnSpc>
            </a:pPr>
            <a:r>
              <a:rPr lang="en-US" sz="3200" dirty="0"/>
              <a:t> </a:t>
            </a:r>
            <a:endParaRPr lang="en-US" sz="2400" dirty="0"/>
          </a:p>
          <a:p>
            <a:pPr lvl="1">
              <a:lnSpc>
                <a:spcPct val="90000"/>
              </a:lnSpc>
            </a:pPr>
            <a:r>
              <a:rPr lang="en-US" sz="2400" dirty="0"/>
              <a:t>1 amp-hour is the equivalent of drawing 1 amp steadily for one hour, or 2 amps steadily for half an hour. </a:t>
            </a:r>
          </a:p>
        </p:txBody>
      </p:sp>
    </p:spTree>
    <p:extLst>
      <p:ext uri="{BB962C8B-B14F-4D97-AF65-F5344CB8AC3E}">
        <p14:creationId xmlns:p14="http://schemas.microsoft.com/office/powerpoint/2010/main" val="3478922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Formula for Amp-Hours</a:t>
            </a:r>
            <a:endParaRPr lang="en-US" dirty="0"/>
          </a:p>
        </p:txBody>
      </p:sp>
      <p:sp>
        <p:nvSpPr>
          <p:cNvPr id="2" name="Content Placeholder 1"/>
          <p:cNvSpPr>
            <a:spLocks noGrp="1"/>
          </p:cNvSpPr>
          <p:nvPr>
            <p:ph idx="1"/>
          </p:nvPr>
        </p:nvSpPr>
        <p:spPr/>
        <p:txBody>
          <a:bodyPr>
            <a:normAutofit/>
          </a:bodyPr>
          <a:lstStyle/>
          <a:p>
            <a:r>
              <a:rPr lang="en-US" sz="3200" dirty="0"/>
              <a:t>To determine the amp-hours used:</a:t>
            </a:r>
          </a:p>
          <a:p>
            <a:endParaRPr lang="en-US" sz="3200" dirty="0"/>
          </a:p>
          <a:p>
            <a:pPr>
              <a:buNone/>
            </a:pPr>
            <a:r>
              <a:rPr lang="en-US" sz="3200" dirty="0"/>
              <a:t>  Amps (used by load) X Time = Amps-hours used</a:t>
            </a:r>
          </a:p>
        </p:txBody>
      </p:sp>
      <p:pic>
        <p:nvPicPr>
          <p:cNvPr id="4" name="Picture 2"/>
          <p:cNvPicPr>
            <a:picLocks noChangeAspect="1" noChangeArrowheads="1"/>
          </p:cNvPicPr>
          <p:nvPr/>
        </p:nvPicPr>
        <p:blipFill>
          <a:blip r:embed="rId2" cstate="print"/>
          <a:srcRect/>
          <a:stretch>
            <a:fillRect/>
          </a:stretch>
        </p:blipFill>
        <p:spPr bwMode="auto">
          <a:xfrm>
            <a:off x="3429000" y="3733800"/>
            <a:ext cx="2286000" cy="2286000"/>
          </a:xfrm>
          <a:prstGeom prst="rect">
            <a:avLst/>
          </a:prstGeom>
          <a:noFill/>
          <a:ln w="9525">
            <a:noFill/>
            <a:miter lim="800000"/>
            <a:headEnd/>
            <a:tailEnd/>
          </a:ln>
        </p:spPr>
      </p:pic>
    </p:spTree>
    <p:extLst>
      <p:ext uri="{BB962C8B-B14F-4D97-AF65-F5344CB8AC3E}">
        <p14:creationId xmlns:p14="http://schemas.microsoft.com/office/powerpoint/2010/main" val="1115878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1143000"/>
          </a:xfrm>
        </p:spPr>
        <p:txBody>
          <a:bodyPr/>
          <a:lstStyle/>
          <a:p>
            <a:r>
              <a:rPr lang="en-US" dirty="0" smtClean="0"/>
              <a:t>Battery Capacity (Amp-Hours)</a:t>
            </a:r>
            <a:endParaRPr lang="en-US" dirty="0"/>
          </a:p>
        </p:txBody>
      </p:sp>
      <p:sp>
        <p:nvSpPr>
          <p:cNvPr id="2" name="Content Placeholder 1"/>
          <p:cNvSpPr>
            <a:spLocks noGrp="1"/>
          </p:cNvSpPr>
          <p:nvPr>
            <p:ph idx="1"/>
          </p:nvPr>
        </p:nvSpPr>
        <p:spPr>
          <a:xfrm>
            <a:off x="2209800" y="1371600"/>
            <a:ext cx="6553200" cy="4876800"/>
          </a:xfrm>
        </p:spPr>
        <p:txBody>
          <a:bodyPr>
            <a:normAutofit/>
          </a:bodyPr>
          <a:lstStyle/>
          <a:p>
            <a:pPr>
              <a:lnSpc>
                <a:spcPct val="90000"/>
              </a:lnSpc>
              <a:buNone/>
            </a:pPr>
            <a:r>
              <a:rPr lang="en-US" sz="2800" dirty="0">
                <a:solidFill>
                  <a:srgbClr val="FFC000"/>
                </a:solidFill>
              </a:rPr>
              <a:t>Question: </a:t>
            </a:r>
          </a:p>
          <a:p>
            <a:pPr>
              <a:lnSpc>
                <a:spcPct val="90000"/>
              </a:lnSpc>
              <a:buNone/>
            </a:pPr>
            <a:r>
              <a:rPr lang="en-US" sz="2800" dirty="0"/>
              <a:t>	If you were to use a load that requires 30 amps for 25 minutes. How many amp hours have you used?</a:t>
            </a:r>
          </a:p>
          <a:p>
            <a:pPr>
              <a:lnSpc>
                <a:spcPct val="90000"/>
              </a:lnSpc>
            </a:pPr>
            <a:endParaRPr lang="en-US" sz="2800" dirty="0"/>
          </a:p>
          <a:p>
            <a:pPr>
              <a:lnSpc>
                <a:spcPct val="90000"/>
              </a:lnSpc>
              <a:buNone/>
            </a:pPr>
            <a:r>
              <a:rPr lang="en-US" sz="2800" dirty="0">
                <a:solidFill>
                  <a:srgbClr val="FFC000"/>
                </a:solidFill>
              </a:rPr>
              <a:t>Answer:  </a:t>
            </a:r>
          </a:p>
          <a:p>
            <a:pPr>
              <a:lnSpc>
                <a:spcPct val="90000"/>
              </a:lnSpc>
              <a:buNone/>
            </a:pPr>
            <a:r>
              <a:rPr lang="en-US" sz="2800" dirty="0">
                <a:solidFill>
                  <a:srgbClr val="FFC000"/>
                </a:solidFill>
              </a:rPr>
              <a:t>	</a:t>
            </a:r>
            <a:r>
              <a:rPr lang="en-US" sz="2800" dirty="0"/>
              <a:t>30 amps  X  (25min / 60min in 1 hour) =</a:t>
            </a:r>
          </a:p>
          <a:p>
            <a:pPr>
              <a:lnSpc>
                <a:spcPct val="90000"/>
              </a:lnSpc>
              <a:buNone/>
            </a:pPr>
            <a:r>
              <a:rPr lang="en-US" sz="2800" dirty="0">
                <a:solidFill>
                  <a:srgbClr val="FFC000"/>
                </a:solidFill>
              </a:rPr>
              <a:t>	</a:t>
            </a:r>
            <a:r>
              <a:rPr lang="en-US" sz="2800" dirty="0"/>
              <a:t>30 amps  X   .41 hours  = </a:t>
            </a:r>
          </a:p>
          <a:p>
            <a:pPr>
              <a:lnSpc>
                <a:spcPct val="90000"/>
              </a:lnSpc>
              <a:buNone/>
            </a:pPr>
            <a:r>
              <a:rPr lang="en-US" sz="2800" dirty="0">
                <a:solidFill>
                  <a:srgbClr val="92D050"/>
                </a:solidFill>
              </a:rPr>
              <a:t>   </a:t>
            </a:r>
            <a:r>
              <a:rPr lang="en-US" sz="2800" dirty="0">
                <a:solidFill>
                  <a:schemeClr val="tx1">
                    <a:lumMod val="95000"/>
                  </a:schemeClr>
                </a:solidFill>
              </a:rPr>
              <a:t> 30 amps  X   .41 hours  =  </a:t>
            </a:r>
            <a:r>
              <a:rPr lang="en-US" sz="2800" u="sng" dirty="0">
                <a:solidFill>
                  <a:srgbClr val="92D050"/>
                </a:solidFill>
              </a:rPr>
              <a:t>12.5 Amp-Hours</a:t>
            </a:r>
          </a:p>
          <a:p>
            <a:endParaRPr lang="en-US" dirty="0"/>
          </a:p>
        </p:txBody>
      </p:sp>
      <p:pic>
        <p:nvPicPr>
          <p:cNvPr id="4" name="Picture 8"/>
          <p:cNvPicPr>
            <a:picLocks noChangeAspect="1" noChangeArrowheads="1"/>
          </p:cNvPicPr>
          <p:nvPr/>
        </p:nvPicPr>
        <p:blipFill>
          <a:blip r:embed="rId2" cstate="print"/>
          <a:srcRect/>
          <a:stretch>
            <a:fillRect/>
          </a:stretch>
        </p:blipFill>
        <p:spPr>
          <a:xfrm>
            <a:off x="181867" y="2057400"/>
            <a:ext cx="1940872" cy="2469872"/>
          </a:xfrm>
          <a:prstGeom prst="rect">
            <a:avLst/>
          </a:prstGeom>
        </p:spPr>
      </p:pic>
    </p:spTree>
    <p:extLst>
      <p:ext uri="{BB962C8B-B14F-4D97-AF65-F5344CB8AC3E}">
        <p14:creationId xmlns:p14="http://schemas.microsoft.com/office/powerpoint/2010/main" val="842272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Protective Casing</a:t>
            </a:r>
            <a:endParaRPr lang="en-US" dirty="0"/>
          </a:p>
        </p:txBody>
      </p:sp>
      <p:sp>
        <p:nvSpPr>
          <p:cNvPr id="3" name="Text Placeholder 2"/>
          <p:cNvSpPr>
            <a:spLocks noGrp="1"/>
          </p:cNvSpPr>
          <p:nvPr>
            <p:ph type="body" idx="1"/>
          </p:nvPr>
        </p:nvSpPr>
        <p:spPr>
          <a:xfrm>
            <a:off x="533400" y="1524000"/>
            <a:ext cx="4040188" cy="650874"/>
          </a:xfrm>
        </p:spPr>
        <p:txBody>
          <a:bodyPr/>
          <a:lstStyle/>
          <a:p>
            <a:r>
              <a:rPr lang="en-US" sz="2000" dirty="0" smtClean="0"/>
              <a:t>Boxes and Enclosures</a:t>
            </a:r>
            <a:endParaRPr lang="en-US" sz="2000" dirty="0"/>
          </a:p>
        </p:txBody>
      </p:sp>
      <p:sp>
        <p:nvSpPr>
          <p:cNvPr id="4" name="Content Placeholder 3"/>
          <p:cNvSpPr>
            <a:spLocks noGrp="1"/>
          </p:cNvSpPr>
          <p:nvPr>
            <p:ph sz="half" idx="2"/>
          </p:nvPr>
        </p:nvSpPr>
        <p:spPr>
          <a:xfrm>
            <a:off x="533400" y="2209800"/>
            <a:ext cx="4040188" cy="2590800"/>
          </a:xfrm>
        </p:spPr>
        <p:txBody>
          <a:bodyPr>
            <a:normAutofit lnSpcReduction="10000"/>
          </a:bodyPr>
          <a:lstStyle/>
          <a:p>
            <a:r>
              <a:rPr lang="en-US" sz="2000" dirty="0"/>
              <a:t>Lid</a:t>
            </a:r>
          </a:p>
          <a:p>
            <a:pPr lvl="1"/>
            <a:r>
              <a:rPr lang="en-US" sz="1800" dirty="0"/>
              <a:t>Prevent accidents from things falling on battery terminals</a:t>
            </a:r>
          </a:p>
          <a:p>
            <a:pPr lvl="1"/>
            <a:r>
              <a:rPr lang="en-US" sz="1800" dirty="0"/>
              <a:t>Top access for maintenance</a:t>
            </a:r>
          </a:p>
          <a:p>
            <a:r>
              <a:rPr lang="en-US" sz="2000" dirty="0" smtClean="0"/>
              <a:t>Base</a:t>
            </a:r>
            <a:endParaRPr lang="en-US" sz="2000" dirty="0"/>
          </a:p>
          <a:p>
            <a:pPr lvl="1"/>
            <a:r>
              <a:rPr lang="en-US" sz="1800" dirty="0"/>
              <a:t>Holds batteries in place</a:t>
            </a:r>
          </a:p>
          <a:p>
            <a:pPr lvl="1"/>
            <a:r>
              <a:rPr lang="en-US" sz="1800" dirty="0"/>
              <a:t>Prevents spilled liquid from escaping bank area</a:t>
            </a:r>
          </a:p>
        </p:txBody>
      </p:sp>
      <p:pic>
        <p:nvPicPr>
          <p:cNvPr id="3074" name="Picture 2" descr="C:\Users\BRUNDA~1\AppData\Local\Temp\3FA7DD13-F15E-49AD-98C0-8A0744F82216.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8823" y="1524000"/>
            <a:ext cx="3200400" cy="426719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4881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000" dirty="0" smtClean="0"/>
              <a:t>Battery Connections</a:t>
            </a:r>
            <a:endParaRPr lang="en-US" sz="2000" dirty="0"/>
          </a:p>
        </p:txBody>
      </p:sp>
      <p:sp>
        <p:nvSpPr>
          <p:cNvPr id="3" name="Text Placeholder 2"/>
          <p:cNvSpPr>
            <a:spLocks noGrp="1"/>
          </p:cNvSpPr>
          <p:nvPr>
            <p:ph type="body" idx="1"/>
          </p:nvPr>
        </p:nvSpPr>
        <p:spPr>
          <a:xfrm>
            <a:off x="476861" y="1524000"/>
            <a:ext cx="4040188" cy="447093"/>
          </a:xfrm>
        </p:spPr>
        <p:txBody>
          <a:bodyPr/>
          <a:lstStyle/>
          <a:p>
            <a:r>
              <a:rPr lang="en-US" sz="1800" dirty="0" err="1" smtClean="0"/>
              <a:t>Ampacity</a:t>
            </a:r>
            <a:endParaRPr lang="en-US" sz="1800" dirty="0"/>
          </a:p>
        </p:txBody>
      </p:sp>
      <p:sp>
        <p:nvSpPr>
          <p:cNvPr id="4" name="Content Placeholder 3"/>
          <p:cNvSpPr>
            <a:spLocks noGrp="1"/>
          </p:cNvSpPr>
          <p:nvPr>
            <p:ph sz="half" idx="2"/>
          </p:nvPr>
        </p:nvSpPr>
        <p:spPr>
          <a:xfrm>
            <a:off x="381000" y="1955800"/>
            <a:ext cx="4040188" cy="1320800"/>
          </a:xfrm>
        </p:spPr>
        <p:txBody>
          <a:bodyPr/>
          <a:lstStyle/>
          <a:p>
            <a:r>
              <a:rPr lang="en-US" sz="1800" dirty="0" smtClean="0"/>
              <a:t>Battery cables should be sized to handle the expected load</a:t>
            </a:r>
          </a:p>
          <a:p>
            <a:endParaRPr lang="en-US" sz="2000" dirty="0"/>
          </a:p>
          <a:p>
            <a:pPr marL="0" indent="0">
              <a:buNone/>
            </a:pPr>
            <a:endParaRPr lang="en-US" sz="2000" dirty="0" smtClean="0"/>
          </a:p>
        </p:txBody>
      </p:sp>
      <p:pic>
        <p:nvPicPr>
          <p:cNvPr id="3074" name="Picture 2" descr="C:\Users\BRUNDA~1\AppData\Local\Temp\photo 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222"/>
          <a:stretch/>
        </p:blipFill>
        <p:spPr bwMode="auto">
          <a:xfrm>
            <a:off x="4876800" y="1057219"/>
            <a:ext cx="3503110" cy="230621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4098" name="Picture 2" descr="C:\Users\BRUNDA~1\AppData\Local\Temp\photo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490031"/>
            <a:ext cx="3503110" cy="262733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798" y="2564212"/>
            <a:ext cx="3622313" cy="1729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4339" y="4293785"/>
            <a:ext cx="2665230" cy="182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70360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Series Connections</a:t>
            </a:r>
            <a:endParaRPr lang="en-US" dirty="0"/>
          </a:p>
        </p:txBody>
      </p:sp>
      <p:pic>
        <p:nvPicPr>
          <p:cNvPr id="4" name="Picture 4"/>
          <p:cNvPicPr>
            <a:picLocks noChangeAspect="1" noChangeArrowheads="1"/>
          </p:cNvPicPr>
          <p:nvPr/>
        </p:nvPicPr>
        <p:blipFill>
          <a:blip r:embed="rId2" cstate="print"/>
          <a:srcRect/>
          <a:stretch>
            <a:fillRect/>
          </a:stretch>
        </p:blipFill>
        <p:spPr bwMode="auto">
          <a:xfrm>
            <a:off x="1066800" y="1143000"/>
            <a:ext cx="6934200" cy="4786313"/>
          </a:xfrm>
          <a:prstGeom prst="rect">
            <a:avLst/>
          </a:prstGeom>
          <a:noFill/>
        </p:spPr>
      </p:pic>
    </p:spTree>
    <p:extLst>
      <p:ext uri="{BB962C8B-B14F-4D97-AF65-F5344CB8AC3E}">
        <p14:creationId xmlns:p14="http://schemas.microsoft.com/office/powerpoint/2010/main" val="3486988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Battery Overview</a:t>
            </a:r>
            <a:endParaRPr lang="en-US" dirty="0"/>
          </a:p>
        </p:txBody>
      </p:sp>
      <p:sp>
        <p:nvSpPr>
          <p:cNvPr id="5" name="Content Placeholder 4"/>
          <p:cNvSpPr>
            <a:spLocks noGrp="1"/>
          </p:cNvSpPr>
          <p:nvPr>
            <p:ph sz="half" idx="1"/>
          </p:nvPr>
        </p:nvSpPr>
        <p:spPr>
          <a:xfrm>
            <a:off x="685800" y="1752600"/>
            <a:ext cx="3810000" cy="3657600"/>
          </a:xfrm>
        </p:spPr>
        <p:txBody>
          <a:bodyPr/>
          <a:lstStyle/>
          <a:p>
            <a:r>
              <a:rPr lang="en-US" sz="1800" dirty="0" smtClean="0"/>
              <a:t>Types</a:t>
            </a:r>
          </a:p>
          <a:p>
            <a:r>
              <a:rPr lang="en-US" sz="1800" dirty="0" smtClean="0"/>
              <a:t>Parts</a:t>
            </a:r>
          </a:p>
          <a:p>
            <a:r>
              <a:rPr lang="en-US" sz="1800" dirty="0" smtClean="0"/>
              <a:t>Maintenance</a:t>
            </a:r>
          </a:p>
          <a:p>
            <a:r>
              <a:rPr lang="en-US" sz="1800" dirty="0" smtClean="0"/>
              <a:t>Safety</a:t>
            </a:r>
          </a:p>
          <a:p>
            <a:r>
              <a:rPr lang="en-US" sz="1800" dirty="0" smtClean="0"/>
              <a:t>Cleaning</a:t>
            </a:r>
          </a:p>
          <a:p>
            <a:r>
              <a:rPr lang="en-US" sz="1800" dirty="0"/>
              <a:t>Checking State of Charge </a:t>
            </a:r>
          </a:p>
          <a:p>
            <a:pPr lvl="1"/>
            <a:r>
              <a:rPr lang="en-US" sz="1600" dirty="0"/>
              <a:t>Voltage Charts</a:t>
            </a:r>
          </a:p>
          <a:p>
            <a:r>
              <a:rPr lang="en-US" sz="1800" dirty="0"/>
              <a:t>Equalization Charge</a:t>
            </a:r>
          </a:p>
          <a:p>
            <a:r>
              <a:rPr lang="en-US" sz="1800" dirty="0"/>
              <a:t>Charging</a:t>
            </a:r>
          </a:p>
          <a:p>
            <a:r>
              <a:rPr lang="en-US" sz="1800" dirty="0"/>
              <a:t>Battery Capacity</a:t>
            </a:r>
          </a:p>
          <a:p>
            <a:r>
              <a:rPr lang="en-US" sz="1800" dirty="0"/>
              <a:t>Wiring</a:t>
            </a:r>
          </a:p>
          <a:p>
            <a:endParaRPr lang="en-US" sz="2000" dirty="0" smtClean="0"/>
          </a:p>
          <a:p>
            <a:endParaRPr lang="en-US" sz="2000" dirty="0"/>
          </a:p>
          <a:p>
            <a:endParaRPr lang="en-US" sz="2000"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905000"/>
            <a:ext cx="4816362" cy="302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98815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Parallel Connections</a:t>
            </a:r>
            <a:endParaRPr lang="en-US" dirty="0"/>
          </a:p>
        </p:txBody>
      </p:sp>
      <p:pic>
        <p:nvPicPr>
          <p:cNvPr id="4" name="Picture 6"/>
          <p:cNvPicPr>
            <a:picLocks noGrp="1" noChangeAspect="1" noChangeArrowheads="1"/>
          </p:cNvPicPr>
          <p:nvPr>
            <p:ph idx="1"/>
          </p:nvPr>
        </p:nvPicPr>
        <p:blipFill>
          <a:blip r:embed="rId2" cstate="print"/>
          <a:srcRect/>
          <a:stretch>
            <a:fillRect/>
          </a:stretch>
        </p:blipFill>
        <p:spPr>
          <a:xfrm>
            <a:off x="1295400" y="1143000"/>
            <a:ext cx="6477000" cy="4719638"/>
          </a:xfrm>
        </p:spPr>
      </p:pic>
    </p:spTree>
    <p:extLst>
      <p:ext uri="{BB962C8B-B14F-4D97-AF65-F5344CB8AC3E}">
        <p14:creationId xmlns:p14="http://schemas.microsoft.com/office/powerpoint/2010/main" val="1301363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Series &amp; Parallel</a:t>
            </a:r>
            <a:endParaRPr lang="en-US" dirty="0"/>
          </a:p>
        </p:txBody>
      </p:sp>
      <p:pic>
        <p:nvPicPr>
          <p:cNvPr id="4" name="Picture 6"/>
          <p:cNvPicPr>
            <a:picLocks noGrp="1" noChangeAspect="1" noChangeArrowheads="1"/>
          </p:cNvPicPr>
          <p:nvPr>
            <p:ph idx="1"/>
          </p:nvPr>
        </p:nvPicPr>
        <p:blipFill>
          <a:blip r:embed="rId2" cstate="print"/>
          <a:srcRect/>
          <a:stretch>
            <a:fillRect/>
          </a:stretch>
        </p:blipFill>
        <p:spPr>
          <a:xfrm>
            <a:off x="1371600" y="1143000"/>
            <a:ext cx="6324600" cy="4918112"/>
          </a:xfrm>
        </p:spPr>
      </p:pic>
    </p:spTree>
    <p:extLst>
      <p:ext uri="{BB962C8B-B14F-4D97-AF65-F5344CB8AC3E}">
        <p14:creationId xmlns:p14="http://schemas.microsoft.com/office/powerpoint/2010/main" val="2506866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12 Volt Batteries</a:t>
            </a:r>
            <a:endParaRPr lang="en-US" dirty="0"/>
          </a:p>
        </p:txBody>
      </p:sp>
      <p:pic>
        <p:nvPicPr>
          <p:cNvPr id="4" name="Picture 3"/>
          <p:cNvPicPr>
            <a:picLocks noChangeAspect="1" noChangeArrowheads="1"/>
          </p:cNvPicPr>
          <p:nvPr/>
        </p:nvPicPr>
        <p:blipFill>
          <a:blip r:embed="rId2" cstate="print"/>
          <a:srcRect/>
          <a:stretch>
            <a:fillRect/>
          </a:stretch>
        </p:blipFill>
        <p:spPr>
          <a:xfrm>
            <a:off x="457200" y="1143000"/>
            <a:ext cx="8229600" cy="4525963"/>
          </a:xfrm>
          <a:prstGeom prst="rect">
            <a:avLst/>
          </a:prstGeom>
        </p:spPr>
      </p:pic>
    </p:spTree>
    <p:extLst>
      <p:ext uri="{BB962C8B-B14F-4D97-AF65-F5344CB8AC3E}">
        <p14:creationId xmlns:p14="http://schemas.microsoft.com/office/powerpoint/2010/main" val="3404473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24 Volt Batteries</a:t>
            </a:r>
            <a:endParaRPr lang="en-US" dirty="0"/>
          </a:p>
        </p:txBody>
      </p:sp>
      <p:pic>
        <p:nvPicPr>
          <p:cNvPr id="4" name="Picture 3"/>
          <p:cNvPicPr>
            <a:picLocks noChangeAspect="1" noChangeArrowheads="1"/>
          </p:cNvPicPr>
          <p:nvPr/>
        </p:nvPicPr>
        <p:blipFill>
          <a:blip r:embed="rId2" cstate="print"/>
          <a:srcRect/>
          <a:stretch>
            <a:fillRect/>
          </a:stretch>
        </p:blipFill>
        <p:spPr>
          <a:xfrm>
            <a:off x="457200" y="1219200"/>
            <a:ext cx="8229600" cy="4525963"/>
          </a:xfrm>
          <a:prstGeom prst="rect">
            <a:avLst/>
          </a:prstGeom>
        </p:spPr>
      </p:pic>
    </p:spTree>
    <p:extLst>
      <p:ext uri="{BB962C8B-B14F-4D97-AF65-F5344CB8AC3E}">
        <p14:creationId xmlns:p14="http://schemas.microsoft.com/office/powerpoint/2010/main" val="3508517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48 Volt Batteries</a:t>
            </a:r>
            <a:endParaRPr lang="en-US" dirty="0"/>
          </a:p>
        </p:txBody>
      </p:sp>
      <p:pic>
        <p:nvPicPr>
          <p:cNvPr id="4" name="Picture 3"/>
          <p:cNvPicPr>
            <a:picLocks noChangeAspect="1" noChangeArrowheads="1"/>
          </p:cNvPicPr>
          <p:nvPr/>
        </p:nvPicPr>
        <p:blipFill>
          <a:blip r:embed="rId2" cstate="print"/>
          <a:srcRect/>
          <a:stretch>
            <a:fillRect/>
          </a:stretch>
        </p:blipFill>
        <p:spPr>
          <a:xfrm>
            <a:off x="457200" y="1143000"/>
            <a:ext cx="8229600" cy="4525963"/>
          </a:xfrm>
          <a:prstGeom prst="rect">
            <a:avLst/>
          </a:prstGeom>
        </p:spPr>
      </p:pic>
    </p:spTree>
    <p:extLst>
      <p:ext uri="{BB962C8B-B14F-4D97-AF65-F5344CB8AC3E}">
        <p14:creationId xmlns:p14="http://schemas.microsoft.com/office/powerpoint/2010/main" val="3369765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000" dirty="0" smtClean="0"/>
              <a:t>Battery Connections</a:t>
            </a:r>
            <a:endParaRPr lang="en-US" sz="2000" dirty="0"/>
          </a:p>
        </p:txBody>
      </p:sp>
      <p:sp>
        <p:nvSpPr>
          <p:cNvPr id="3" name="Text Placeholder 2"/>
          <p:cNvSpPr>
            <a:spLocks noGrp="1"/>
          </p:cNvSpPr>
          <p:nvPr>
            <p:ph type="body" idx="1"/>
          </p:nvPr>
        </p:nvSpPr>
        <p:spPr>
          <a:xfrm>
            <a:off x="476861" y="1524000"/>
            <a:ext cx="4040188" cy="447093"/>
          </a:xfrm>
        </p:spPr>
        <p:txBody>
          <a:bodyPr/>
          <a:lstStyle/>
          <a:p>
            <a:r>
              <a:rPr lang="en-US" sz="1800" dirty="0" err="1" smtClean="0"/>
              <a:t>Ampacity</a:t>
            </a:r>
            <a:endParaRPr lang="en-US" sz="1800" dirty="0"/>
          </a:p>
        </p:txBody>
      </p:sp>
      <p:sp>
        <p:nvSpPr>
          <p:cNvPr id="4" name="Content Placeholder 3"/>
          <p:cNvSpPr>
            <a:spLocks noGrp="1"/>
          </p:cNvSpPr>
          <p:nvPr>
            <p:ph sz="half" idx="2"/>
          </p:nvPr>
        </p:nvSpPr>
        <p:spPr>
          <a:xfrm>
            <a:off x="381000" y="1955800"/>
            <a:ext cx="4040188" cy="1320800"/>
          </a:xfrm>
        </p:spPr>
        <p:txBody>
          <a:bodyPr/>
          <a:lstStyle/>
          <a:p>
            <a:r>
              <a:rPr lang="en-US" sz="1800" dirty="0" smtClean="0"/>
              <a:t>Battery cables should be sized to handle the expected load</a:t>
            </a:r>
          </a:p>
          <a:p>
            <a:endParaRPr lang="en-US" sz="2000" dirty="0"/>
          </a:p>
          <a:p>
            <a:pPr marL="0" indent="0">
              <a:buNone/>
            </a:pPr>
            <a:endParaRPr lang="en-US" sz="2000" dirty="0" smtClean="0"/>
          </a:p>
        </p:txBody>
      </p:sp>
      <p:pic>
        <p:nvPicPr>
          <p:cNvPr id="3074" name="Picture 2" descr="C:\Users\BRUNDA~1\AppData\Local\Temp\photo 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222"/>
          <a:stretch/>
        </p:blipFill>
        <p:spPr bwMode="auto">
          <a:xfrm>
            <a:off x="4876800" y="1057219"/>
            <a:ext cx="3503110" cy="230621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4098" name="Picture 2" descr="C:\Users\BRUNDA~1\AppData\Local\Temp\photo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490031"/>
            <a:ext cx="3503110" cy="262733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798" y="2564212"/>
            <a:ext cx="3622313" cy="1729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4339" y="4293785"/>
            <a:ext cx="2665230" cy="182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40187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Battery Cable Sizing</a:t>
            </a:r>
            <a:endParaRPr lang="en-US" dirty="0"/>
          </a:p>
        </p:txBody>
      </p:sp>
      <p:pic>
        <p:nvPicPr>
          <p:cNvPr id="10"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614545" y="1988026"/>
            <a:ext cx="3032760" cy="2423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Placeholder 10"/>
          <p:cNvSpPr>
            <a:spLocks noGrp="1"/>
          </p:cNvSpPr>
          <p:nvPr>
            <p:ph type="body" sz="half" idx="2"/>
          </p:nvPr>
        </p:nvSpPr>
        <p:spPr>
          <a:xfrm>
            <a:off x="457200" y="1981200"/>
            <a:ext cx="3276600" cy="3048000"/>
          </a:xfrm>
        </p:spPr>
        <p:txBody>
          <a:bodyPr/>
          <a:lstStyle/>
          <a:p>
            <a:r>
              <a:rPr lang="en-US" sz="1800" dirty="0" smtClean="0"/>
              <a:t>Size for expected load..</a:t>
            </a:r>
          </a:p>
          <a:p>
            <a:endParaRPr lang="en-US" sz="1800" dirty="0"/>
          </a:p>
          <a:p>
            <a:r>
              <a:rPr lang="en-US" sz="1800" dirty="0" smtClean="0"/>
              <a:t>Example: Assume a max expected load is around 100 amps. According to the chart, 2 AWG wire is recommended for the battery and inverter connections.</a:t>
            </a:r>
          </a:p>
        </p:txBody>
      </p:sp>
    </p:spTree>
    <p:extLst>
      <p:ext uri="{BB962C8B-B14F-4D97-AF65-F5344CB8AC3E}">
        <p14:creationId xmlns:p14="http://schemas.microsoft.com/office/powerpoint/2010/main" val="3022108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50" y="4343398"/>
            <a:ext cx="2971800" cy="1946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p:txBody>
          <a:bodyPr/>
          <a:lstStyle/>
          <a:p>
            <a:r>
              <a:rPr lang="en-US" dirty="0" smtClean="0"/>
              <a:t>Battery Connection Torque Values</a:t>
            </a:r>
            <a:endParaRPr lang="en-US"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 y="1676400"/>
            <a:ext cx="8282380"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95300" y="3841884"/>
            <a:ext cx="8191500" cy="338554"/>
          </a:xfrm>
          <a:prstGeom prst="rect">
            <a:avLst/>
          </a:prstGeom>
        </p:spPr>
        <p:txBody>
          <a:bodyPr wrap="square">
            <a:spAutoFit/>
          </a:bodyPr>
          <a:lstStyle/>
          <a:p>
            <a:r>
              <a:rPr lang="en-US" sz="1600" dirty="0" smtClean="0"/>
              <a:t>WARNING: </a:t>
            </a:r>
            <a:r>
              <a:rPr lang="en-US" sz="1600" b="1" dirty="0" smtClean="0"/>
              <a:t>Use </a:t>
            </a:r>
            <a:r>
              <a:rPr lang="en-US" sz="1600" b="1" dirty="0"/>
              <a:t>an insulated wrench when making battery connections.</a:t>
            </a:r>
            <a:endParaRPr lang="en-US" sz="1600" dirty="0"/>
          </a:p>
        </p:txBody>
      </p:sp>
    </p:spTree>
    <p:extLst>
      <p:ext uri="{BB962C8B-B14F-4D97-AF65-F5344CB8AC3E}">
        <p14:creationId xmlns:p14="http://schemas.microsoft.com/office/powerpoint/2010/main" val="4170770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0" y="4648200"/>
            <a:ext cx="2108200" cy="1679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dirty="0" smtClean="0"/>
              <a:t>Battery Wiring</a:t>
            </a:r>
            <a:br>
              <a:rPr lang="en-US" dirty="0" smtClean="0"/>
            </a:br>
            <a:r>
              <a:rPr lang="en-US" sz="1800" dirty="0" smtClean="0"/>
              <a:t>Series</a:t>
            </a:r>
            <a:endParaRPr lang="en-US" sz="1800" dirty="0"/>
          </a:p>
        </p:txBody>
      </p:sp>
      <p:sp>
        <p:nvSpPr>
          <p:cNvPr id="8" name="Rectangle 7"/>
          <p:cNvSpPr/>
          <p:nvPr/>
        </p:nvSpPr>
        <p:spPr>
          <a:xfrm>
            <a:off x="292100" y="2512536"/>
            <a:ext cx="4572000" cy="1477328"/>
          </a:xfrm>
          <a:prstGeom prst="rect">
            <a:avLst/>
          </a:prstGeom>
        </p:spPr>
        <p:txBody>
          <a:bodyPr>
            <a:spAutoFit/>
          </a:bodyPr>
          <a:lstStyle/>
          <a:p>
            <a:r>
              <a:rPr lang="en-US" sz="1800" i="1" dirty="0"/>
              <a:t>Example</a:t>
            </a:r>
          </a:p>
          <a:p>
            <a:pPr marL="285750" indent="-285750">
              <a:buFont typeface="Arial" pitchFamily="34" charset="0"/>
              <a:buChar char="•"/>
            </a:pPr>
            <a:r>
              <a:rPr lang="en-US" sz="1800" dirty="0"/>
              <a:t>Two T-105, 6V batteries rated at 225 Amp-Hours (AH) connected in series</a:t>
            </a:r>
          </a:p>
          <a:p>
            <a:pPr marL="285750" indent="-285750">
              <a:buFont typeface="Arial" pitchFamily="34" charset="0"/>
              <a:buChar char="•"/>
            </a:pPr>
            <a:r>
              <a:rPr lang="da-DK" sz="1800" dirty="0"/>
              <a:t>System Voltage: 6V + 6V = 12V</a:t>
            </a:r>
          </a:p>
          <a:p>
            <a:pPr marL="285750" indent="-285750">
              <a:buFont typeface="Arial" pitchFamily="34" charset="0"/>
              <a:buChar char="•"/>
            </a:pPr>
            <a:r>
              <a:rPr lang="en-US" sz="1800" dirty="0"/>
              <a:t>System Capacity = 225AH</a:t>
            </a:r>
          </a:p>
        </p:txBody>
      </p:sp>
      <p:sp>
        <p:nvSpPr>
          <p:cNvPr id="20" name="Title 4"/>
          <p:cNvSpPr txBox="1">
            <a:spLocks/>
          </p:cNvSpPr>
          <p:nvPr/>
        </p:nvSpPr>
        <p:spPr bwMode="auto">
          <a:xfrm>
            <a:off x="6248400" y="4343400"/>
            <a:ext cx="110008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fontAlgn="base">
              <a:spcBef>
                <a:spcPct val="0"/>
              </a:spcBef>
              <a:spcAft>
                <a:spcPct val="0"/>
              </a:spcAft>
              <a:defRPr sz="2400" b="1">
                <a:solidFill>
                  <a:schemeClr val="tx2"/>
                </a:solidFill>
                <a:latin typeface="Arial" charset="0"/>
              </a:defRPr>
            </a:lvl6pPr>
            <a:lvl7pPr marL="914400" algn="l" rtl="0" fontAlgn="base">
              <a:spcBef>
                <a:spcPct val="0"/>
              </a:spcBef>
              <a:spcAft>
                <a:spcPct val="0"/>
              </a:spcAft>
              <a:defRPr sz="2400" b="1">
                <a:solidFill>
                  <a:schemeClr val="tx2"/>
                </a:solidFill>
                <a:latin typeface="Arial" charset="0"/>
              </a:defRPr>
            </a:lvl7pPr>
            <a:lvl8pPr marL="1371600" algn="l" rtl="0" fontAlgn="base">
              <a:spcBef>
                <a:spcPct val="0"/>
              </a:spcBef>
              <a:spcAft>
                <a:spcPct val="0"/>
              </a:spcAft>
              <a:defRPr sz="2400" b="1">
                <a:solidFill>
                  <a:schemeClr val="tx2"/>
                </a:solidFill>
                <a:latin typeface="Arial" charset="0"/>
              </a:defRPr>
            </a:lvl8pPr>
            <a:lvl9pPr marL="1828800" algn="l" rtl="0" fontAlgn="base">
              <a:spcBef>
                <a:spcPct val="0"/>
              </a:spcBef>
              <a:spcAft>
                <a:spcPct val="0"/>
              </a:spcAft>
              <a:defRPr sz="2400" b="1">
                <a:solidFill>
                  <a:schemeClr val="tx2"/>
                </a:solidFill>
                <a:latin typeface="Arial" charset="0"/>
              </a:defRPr>
            </a:lvl9pPr>
          </a:lstStyle>
          <a:p>
            <a:r>
              <a:rPr lang="en-US" sz="1800" dirty="0" smtClean="0"/>
              <a:t>Series</a:t>
            </a:r>
            <a:endParaRPr lang="en-US" sz="18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8321" y="1295400"/>
            <a:ext cx="3872019" cy="2904014"/>
          </a:xfrm>
          <a:prstGeom prst="rect">
            <a:avLst/>
          </a:prstGeom>
          <a:ln w="19050">
            <a:solidFill>
              <a:schemeClr val="tx1"/>
            </a:solidFill>
          </a:ln>
        </p:spPr>
      </p:pic>
      <p:cxnSp>
        <p:nvCxnSpPr>
          <p:cNvPr id="21" name="Straight Connector 20"/>
          <p:cNvCxnSpPr/>
          <p:nvPr/>
        </p:nvCxnSpPr>
        <p:spPr bwMode="auto">
          <a:xfrm>
            <a:off x="6266121" y="2063748"/>
            <a:ext cx="0" cy="165099"/>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a:off x="7162800" y="3366386"/>
            <a:ext cx="0" cy="165099"/>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nvGrpSpPr>
          <p:cNvPr id="23" name="Group 22"/>
          <p:cNvGrpSpPr/>
          <p:nvPr/>
        </p:nvGrpSpPr>
        <p:grpSpPr>
          <a:xfrm>
            <a:off x="5527158" y="3352800"/>
            <a:ext cx="152400" cy="152400"/>
            <a:chOff x="5410200" y="2590800"/>
            <a:chExt cx="152400" cy="152400"/>
          </a:xfrm>
        </p:grpSpPr>
        <p:cxnSp>
          <p:nvCxnSpPr>
            <p:cNvPr id="24" name="Straight Connector 23"/>
            <p:cNvCxnSpPr/>
            <p:nvPr/>
          </p:nvCxnSpPr>
          <p:spPr bwMode="auto">
            <a:xfrm>
              <a:off x="5486400" y="2590800"/>
              <a:ext cx="0" cy="15240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25" name="Straight Connector 24"/>
            <p:cNvCxnSpPr/>
            <p:nvPr/>
          </p:nvCxnSpPr>
          <p:spPr bwMode="auto">
            <a:xfrm>
              <a:off x="5410200" y="2667000"/>
              <a:ext cx="152400"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grpSp>
      <p:grpSp>
        <p:nvGrpSpPr>
          <p:cNvPr id="26" name="Group 25"/>
          <p:cNvGrpSpPr/>
          <p:nvPr/>
        </p:nvGrpSpPr>
        <p:grpSpPr>
          <a:xfrm>
            <a:off x="7731642" y="2021804"/>
            <a:ext cx="152400" cy="152400"/>
            <a:chOff x="5410200" y="2590800"/>
            <a:chExt cx="152400" cy="152400"/>
          </a:xfrm>
        </p:grpSpPr>
        <p:cxnSp>
          <p:nvCxnSpPr>
            <p:cNvPr id="27" name="Straight Connector 26"/>
            <p:cNvCxnSpPr/>
            <p:nvPr/>
          </p:nvCxnSpPr>
          <p:spPr bwMode="auto">
            <a:xfrm>
              <a:off x="5486400" y="2590800"/>
              <a:ext cx="0" cy="15240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28" name="Straight Connector 27"/>
            <p:cNvCxnSpPr/>
            <p:nvPr/>
          </p:nvCxnSpPr>
          <p:spPr bwMode="auto">
            <a:xfrm>
              <a:off x="5410200" y="2667000"/>
              <a:ext cx="152400"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grpSp>
    </p:spTree>
    <p:extLst>
      <p:ext uri="{BB962C8B-B14F-4D97-AF65-F5344CB8AC3E}">
        <p14:creationId xmlns:p14="http://schemas.microsoft.com/office/powerpoint/2010/main" val="2227609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841"/>
          <a:stretch/>
        </p:blipFill>
        <p:spPr>
          <a:xfrm>
            <a:off x="5225336" y="1219200"/>
            <a:ext cx="3689247" cy="3035300"/>
          </a:xfrm>
          <a:prstGeom prst="rect">
            <a:avLst/>
          </a:prstGeom>
          <a:ln w="19050">
            <a:solidFill>
              <a:schemeClr val="tx1"/>
            </a:solidFill>
          </a:ln>
        </p:spPr>
      </p:pic>
      <p:sp>
        <p:nvSpPr>
          <p:cNvPr id="5" name="Title 4"/>
          <p:cNvSpPr>
            <a:spLocks noGrp="1"/>
          </p:cNvSpPr>
          <p:nvPr>
            <p:ph type="title"/>
          </p:nvPr>
        </p:nvSpPr>
        <p:spPr/>
        <p:txBody>
          <a:bodyPr/>
          <a:lstStyle/>
          <a:p>
            <a:r>
              <a:rPr lang="en-US" dirty="0" smtClean="0"/>
              <a:t>Battery Wiring</a:t>
            </a:r>
            <a:br>
              <a:rPr lang="en-US" dirty="0" smtClean="0"/>
            </a:br>
            <a:r>
              <a:rPr lang="en-US" sz="1800" dirty="0" smtClean="0"/>
              <a:t>Parallel</a:t>
            </a:r>
            <a:endParaRPr lang="en-US" sz="1800" dirty="0"/>
          </a:p>
        </p:txBody>
      </p:sp>
      <p:sp>
        <p:nvSpPr>
          <p:cNvPr id="8" name="Title 4"/>
          <p:cNvSpPr txBox="1">
            <a:spLocks/>
          </p:cNvSpPr>
          <p:nvPr/>
        </p:nvSpPr>
        <p:spPr bwMode="auto">
          <a:xfrm>
            <a:off x="6519920" y="4254500"/>
            <a:ext cx="110008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fontAlgn="base">
              <a:spcBef>
                <a:spcPct val="0"/>
              </a:spcBef>
              <a:spcAft>
                <a:spcPct val="0"/>
              </a:spcAft>
              <a:defRPr sz="2400" b="1">
                <a:solidFill>
                  <a:schemeClr val="tx2"/>
                </a:solidFill>
                <a:latin typeface="Arial" charset="0"/>
              </a:defRPr>
            </a:lvl6pPr>
            <a:lvl7pPr marL="914400" algn="l" rtl="0" fontAlgn="base">
              <a:spcBef>
                <a:spcPct val="0"/>
              </a:spcBef>
              <a:spcAft>
                <a:spcPct val="0"/>
              </a:spcAft>
              <a:defRPr sz="2400" b="1">
                <a:solidFill>
                  <a:schemeClr val="tx2"/>
                </a:solidFill>
                <a:latin typeface="Arial" charset="0"/>
              </a:defRPr>
            </a:lvl7pPr>
            <a:lvl8pPr marL="1371600" algn="l" rtl="0" fontAlgn="base">
              <a:spcBef>
                <a:spcPct val="0"/>
              </a:spcBef>
              <a:spcAft>
                <a:spcPct val="0"/>
              </a:spcAft>
              <a:defRPr sz="2400" b="1">
                <a:solidFill>
                  <a:schemeClr val="tx2"/>
                </a:solidFill>
                <a:latin typeface="Arial" charset="0"/>
              </a:defRPr>
            </a:lvl8pPr>
            <a:lvl9pPr marL="1828800" algn="l" rtl="0" fontAlgn="base">
              <a:spcBef>
                <a:spcPct val="0"/>
              </a:spcBef>
              <a:spcAft>
                <a:spcPct val="0"/>
              </a:spcAft>
              <a:defRPr sz="2400" b="1">
                <a:solidFill>
                  <a:schemeClr val="tx2"/>
                </a:solidFill>
                <a:latin typeface="Arial" charset="0"/>
              </a:defRPr>
            </a:lvl9pPr>
          </a:lstStyle>
          <a:p>
            <a:r>
              <a:rPr lang="en-US" sz="1800" dirty="0" smtClean="0"/>
              <a:t>Parallel</a:t>
            </a:r>
            <a:endParaRPr lang="en-US" sz="1800" dirty="0"/>
          </a:p>
        </p:txBody>
      </p:sp>
      <p:sp>
        <p:nvSpPr>
          <p:cNvPr id="7" name="Rectangle 6"/>
          <p:cNvSpPr/>
          <p:nvPr/>
        </p:nvSpPr>
        <p:spPr>
          <a:xfrm>
            <a:off x="457199" y="2554237"/>
            <a:ext cx="5029199" cy="1569660"/>
          </a:xfrm>
          <a:prstGeom prst="rect">
            <a:avLst/>
          </a:prstGeom>
        </p:spPr>
        <p:txBody>
          <a:bodyPr wrap="square">
            <a:spAutoFit/>
          </a:bodyPr>
          <a:lstStyle/>
          <a:p>
            <a:r>
              <a:rPr lang="en-US" sz="1600" i="1" dirty="0" smtClean="0"/>
              <a:t>Example</a:t>
            </a:r>
          </a:p>
          <a:p>
            <a:endParaRPr lang="en-US" sz="1600" i="1" dirty="0"/>
          </a:p>
          <a:p>
            <a:pPr marL="285750" indent="-285750">
              <a:buFont typeface="Arial" pitchFamily="34" charset="0"/>
              <a:buChar char="•"/>
            </a:pPr>
            <a:r>
              <a:rPr lang="en-US" sz="1600" dirty="0"/>
              <a:t>Two T-105, 6V batteries rated at 225AH connected in parallel</a:t>
            </a:r>
          </a:p>
          <a:p>
            <a:pPr marL="285750" indent="-285750">
              <a:buFont typeface="Arial" pitchFamily="34" charset="0"/>
              <a:buChar char="•"/>
            </a:pPr>
            <a:r>
              <a:rPr lang="en-US" sz="1600" dirty="0"/>
              <a:t>System Voltage: 6V</a:t>
            </a:r>
          </a:p>
          <a:p>
            <a:pPr marL="285750" indent="-285750">
              <a:buFont typeface="Arial" pitchFamily="34" charset="0"/>
              <a:buChar char="•"/>
            </a:pPr>
            <a:r>
              <a:rPr lang="en-US" sz="1600" dirty="0"/>
              <a:t>System Capacity = 225AH + 225AH = 450AH</a:t>
            </a:r>
          </a:p>
        </p:txBody>
      </p:sp>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193659" y="4679078"/>
            <a:ext cx="1752600" cy="156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Connector 13"/>
          <p:cNvCxnSpPr/>
          <p:nvPr/>
        </p:nvCxnSpPr>
        <p:spPr bwMode="auto">
          <a:xfrm>
            <a:off x="6519920" y="1971600"/>
            <a:ext cx="0" cy="165099"/>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8229600" y="1920949"/>
            <a:ext cx="0" cy="165099"/>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nvGrpSpPr>
          <p:cNvPr id="17" name="Group 16"/>
          <p:cNvGrpSpPr/>
          <p:nvPr/>
        </p:nvGrpSpPr>
        <p:grpSpPr>
          <a:xfrm>
            <a:off x="5777023" y="3302114"/>
            <a:ext cx="152400" cy="152400"/>
            <a:chOff x="5410200" y="2590800"/>
            <a:chExt cx="152400" cy="152400"/>
          </a:xfrm>
        </p:grpSpPr>
        <p:cxnSp>
          <p:nvCxnSpPr>
            <p:cNvPr id="18" name="Straight Connector 17"/>
            <p:cNvCxnSpPr/>
            <p:nvPr/>
          </p:nvCxnSpPr>
          <p:spPr bwMode="auto">
            <a:xfrm>
              <a:off x="5486400" y="2590800"/>
              <a:ext cx="0" cy="15240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9" name="Straight Connector 18"/>
            <p:cNvCxnSpPr/>
            <p:nvPr/>
          </p:nvCxnSpPr>
          <p:spPr bwMode="auto">
            <a:xfrm>
              <a:off x="5410200" y="2667000"/>
              <a:ext cx="152400"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grpSp>
      <p:grpSp>
        <p:nvGrpSpPr>
          <p:cNvPr id="20" name="Group 19"/>
          <p:cNvGrpSpPr/>
          <p:nvPr/>
        </p:nvGrpSpPr>
        <p:grpSpPr>
          <a:xfrm>
            <a:off x="7391400" y="3292901"/>
            <a:ext cx="152400" cy="152400"/>
            <a:chOff x="5410200" y="2590800"/>
            <a:chExt cx="152400" cy="152400"/>
          </a:xfrm>
        </p:grpSpPr>
        <p:cxnSp>
          <p:nvCxnSpPr>
            <p:cNvPr id="21" name="Straight Connector 20"/>
            <p:cNvCxnSpPr/>
            <p:nvPr/>
          </p:nvCxnSpPr>
          <p:spPr bwMode="auto">
            <a:xfrm>
              <a:off x="5486400" y="2590800"/>
              <a:ext cx="0" cy="15240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22" name="Straight Connector 21"/>
            <p:cNvCxnSpPr/>
            <p:nvPr/>
          </p:nvCxnSpPr>
          <p:spPr bwMode="auto">
            <a:xfrm>
              <a:off x="5410200" y="2667000"/>
              <a:ext cx="152400"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grpSp>
    </p:spTree>
    <p:extLst>
      <p:ext uri="{BB962C8B-B14F-4D97-AF65-F5344CB8AC3E}">
        <p14:creationId xmlns:p14="http://schemas.microsoft.com/office/powerpoint/2010/main" val="3182625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Battery Types</a:t>
            </a:r>
            <a:endParaRPr lang="en-US" dirty="0"/>
          </a:p>
        </p:txBody>
      </p:sp>
      <p:sp>
        <p:nvSpPr>
          <p:cNvPr id="2" name="Content Placeholder 1"/>
          <p:cNvSpPr>
            <a:spLocks noGrp="1"/>
          </p:cNvSpPr>
          <p:nvPr>
            <p:ph idx="1"/>
          </p:nvPr>
        </p:nvSpPr>
        <p:spPr/>
        <p:txBody>
          <a:bodyPr>
            <a:normAutofit lnSpcReduction="10000"/>
          </a:bodyPr>
          <a:lstStyle/>
          <a:p>
            <a:r>
              <a:rPr lang="en-US" dirty="0"/>
              <a:t>Batteries can be classified by:</a:t>
            </a:r>
          </a:p>
          <a:p>
            <a:pPr lvl="1"/>
            <a:r>
              <a:rPr lang="en-US" dirty="0">
                <a:solidFill>
                  <a:srgbClr val="FFC000"/>
                </a:solidFill>
              </a:rPr>
              <a:t>Rechargeable or  Non-rechargeable </a:t>
            </a:r>
            <a:r>
              <a:rPr lang="en-US" sz="1800" dirty="0"/>
              <a:t>(disposable)</a:t>
            </a:r>
          </a:p>
          <a:p>
            <a:pPr lvl="1"/>
            <a:r>
              <a:rPr lang="en-US" dirty="0">
                <a:solidFill>
                  <a:srgbClr val="FFC000"/>
                </a:solidFill>
              </a:rPr>
              <a:t>Their application  </a:t>
            </a:r>
          </a:p>
          <a:p>
            <a:pPr lvl="2"/>
            <a:r>
              <a:rPr lang="en-US" dirty="0"/>
              <a:t>Automotive, electronics, deep-cycle (renewable energy), marine  </a:t>
            </a:r>
          </a:p>
          <a:p>
            <a:pPr lvl="1"/>
            <a:r>
              <a:rPr lang="en-US" dirty="0">
                <a:solidFill>
                  <a:srgbClr val="FFC000"/>
                </a:solidFill>
              </a:rPr>
              <a:t>Their construction</a:t>
            </a:r>
          </a:p>
          <a:p>
            <a:pPr lvl="2"/>
            <a:r>
              <a:rPr lang="en-US" dirty="0"/>
              <a:t>Chemistry</a:t>
            </a:r>
          </a:p>
          <a:p>
            <a:pPr lvl="2"/>
            <a:r>
              <a:rPr lang="en-US" dirty="0"/>
              <a:t>Flooded</a:t>
            </a:r>
          </a:p>
          <a:p>
            <a:pPr lvl="2"/>
            <a:r>
              <a:rPr lang="en-US" dirty="0"/>
              <a:t>Gelled</a:t>
            </a:r>
          </a:p>
          <a:p>
            <a:pPr lvl="2"/>
            <a:r>
              <a:rPr lang="en-US" dirty="0"/>
              <a:t>Absorbed Glass Mat (AGM)</a:t>
            </a:r>
          </a:p>
          <a:p>
            <a:endParaRPr lang="en-US" dirty="0"/>
          </a:p>
        </p:txBody>
      </p:sp>
    </p:spTree>
    <p:extLst>
      <p:ext uri="{BB962C8B-B14F-4D97-AF65-F5344CB8AC3E}">
        <p14:creationId xmlns:p14="http://schemas.microsoft.com/office/powerpoint/2010/main" val="25115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023" r="2586"/>
          <a:stretch/>
        </p:blipFill>
        <p:spPr>
          <a:xfrm>
            <a:off x="4953000" y="2124740"/>
            <a:ext cx="3890287" cy="3124200"/>
          </a:xfrm>
          <a:prstGeom prst="rect">
            <a:avLst/>
          </a:prstGeom>
          <a:ln w="19050">
            <a:solidFill>
              <a:schemeClr val="tx1"/>
            </a:solidFill>
          </a:ln>
        </p:spPr>
      </p:pic>
      <p:sp>
        <p:nvSpPr>
          <p:cNvPr id="3" name="Title 2"/>
          <p:cNvSpPr>
            <a:spLocks noGrp="1"/>
          </p:cNvSpPr>
          <p:nvPr>
            <p:ph type="title"/>
          </p:nvPr>
        </p:nvSpPr>
        <p:spPr/>
        <p:txBody>
          <a:bodyPr>
            <a:normAutofit fontScale="90000"/>
          </a:bodyPr>
          <a:lstStyle/>
          <a:p>
            <a:r>
              <a:rPr lang="en-US" dirty="0" smtClean="0"/>
              <a:t>Battery Wiring</a:t>
            </a:r>
            <a:br>
              <a:rPr lang="en-US" dirty="0" smtClean="0"/>
            </a:br>
            <a:r>
              <a:rPr lang="en-US" dirty="0" smtClean="0"/>
              <a:t>Series &amp; Parallel Connections</a:t>
            </a:r>
            <a:endParaRPr lang="en-US" dirty="0"/>
          </a:p>
        </p:txBody>
      </p:sp>
      <p:sp>
        <p:nvSpPr>
          <p:cNvPr id="2" name="Content Placeholder 1"/>
          <p:cNvSpPr>
            <a:spLocks noGrp="1"/>
          </p:cNvSpPr>
          <p:nvPr>
            <p:ph idx="1"/>
          </p:nvPr>
        </p:nvSpPr>
        <p:spPr>
          <a:xfrm>
            <a:off x="457200" y="2124740"/>
            <a:ext cx="4343400" cy="2819400"/>
          </a:xfrm>
        </p:spPr>
        <p:txBody>
          <a:bodyPr/>
          <a:lstStyle/>
          <a:p>
            <a:pPr marL="0" indent="0">
              <a:buNone/>
            </a:pPr>
            <a:r>
              <a:rPr lang="en-US" sz="1600" i="1" dirty="0"/>
              <a:t>Example</a:t>
            </a:r>
          </a:p>
          <a:p>
            <a:pPr marL="0" indent="0">
              <a:buNone/>
            </a:pPr>
            <a:r>
              <a:rPr lang="en-US" sz="1600" dirty="0"/>
              <a:t>Four T-105, 6V batteries rated at 225AH connected in series/parallel</a:t>
            </a:r>
          </a:p>
          <a:p>
            <a:pPr marL="0" indent="0">
              <a:buNone/>
            </a:pPr>
            <a:r>
              <a:rPr lang="da-DK" sz="1600" dirty="0"/>
              <a:t>System Voltage: 6V + 6V = 12V</a:t>
            </a:r>
          </a:p>
          <a:p>
            <a:pPr marL="0" indent="0">
              <a:buNone/>
            </a:pPr>
            <a:r>
              <a:rPr lang="en-US" sz="1600" dirty="0"/>
              <a:t>System Capacity = 225AH + 225AH = 450AH</a:t>
            </a: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528762" y="3513137"/>
            <a:ext cx="204787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8077200" y="3258879"/>
            <a:ext cx="152400" cy="152400"/>
            <a:chOff x="5410200" y="2590800"/>
            <a:chExt cx="152400" cy="152400"/>
          </a:xfrm>
        </p:grpSpPr>
        <p:cxnSp>
          <p:nvCxnSpPr>
            <p:cNvPr id="12" name="Straight Connector 11"/>
            <p:cNvCxnSpPr/>
            <p:nvPr/>
          </p:nvCxnSpPr>
          <p:spPr bwMode="auto">
            <a:xfrm>
              <a:off x="5486400" y="2590800"/>
              <a:ext cx="0" cy="15240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3" name="Straight Connector 12"/>
            <p:cNvCxnSpPr/>
            <p:nvPr/>
          </p:nvCxnSpPr>
          <p:spPr bwMode="auto">
            <a:xfrm>
              <a:off x="5410200" y="2667000"/>
              <a:ext cx="152400"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grpSp>
      <p:grpSp>
        <p:nvGrpSpPr>
          <p:cNvPr id="18" name="Group 17"/>
          <p:cNvGrpSpPr/>
          <p:nvPr/>
        </p:nvGrpSpPr>
        <p:grpSpPr>
          <a:xfrm>
            <a:off x="6430926" y="4541874"/>
            <a:ext cx="152400" cy="152400"/>
            <a:chOff x="5410200" y="2590800"/>
            <a:chExt cx="152400" cy="152400"/>
          </a:xfrm>
        </p:grpSpPr>
        <p:cxnSp>
          <p:nvCxnSpPr>
            <p:cNvPr id="19" name="Straight Connector 18"/>
            <p:cNvCxnSpPr/>
            <p:nvPr/>
          </p:nvCxnSpPr>
          <p:spPr bwMode="auto">
            <a:xfrm>
              <a:off x="5486400" y="2590800"/>
              <a:ext cx="0" cy="15240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20" name="Straight Connector 19"/>
            <p:cNvCxnSpPr/>
            <p:nvPr/>
          </p:nvCxnSpPr>
          <p:spPr bwMode="auto">
            <a:xfrm>
              <a:off x="5410200" y="2667000"/>
              <a:ext cx="152400"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grpSp>
      <p:cxnSp>
        <p:nvCxnSpPr>
          <p:cNvPr id="23" name="Straight Connector 22"/>
          <p:cNvCxnSpPr/>
          <p:nvPr/>
        </p:nvCxnSpPr>
        <p:spPr bwMode="auto">
          <a:xfrm>
            <a:off x="5334000" y="2824717"/>
            <a:ext cx="152400"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a:off x="7162800" y="4058093"/>
            <a:ext cx="152400"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nvGrpSpPr>
          <p:cNvPr id="32" name="Group 31"/>
          <p:cNvGrpSpPr/>
          <p:nvPr/>
        </p:nvGrpSpPr>
        <p:grpSpPr>
          <a:xfrm>
            <a:off x="6356498" y="3260651"/>
            <a:ext cx="152400" cy="152400"/>
            <a:chOff x="5410200" y="2590800"/>
            <a:chExt cx="152400" cy="152400"/>
          </a:xfrm>
        </p:grpSpPr>
        <p:cxnSp>
          <p:nvCxnSpPr>
            <p:cNvPr id="33" name="Straight Connector 32"/>
            <p:cNvCxnSpPr/>
            <p:nvPr/>
          </p:nvCxnSpPr>
          <p:spPr bwMode="auto">
            <a:xfrm>
              <a:off x="5486400" y="2590800"/>
              <a:ext cx="0" cy="15240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34" name="Straight Connector 33"/>
            <p:cNvCxnSpPr/>
            <p:nvPr/>
          </p:nvCxnSpPr>
          <p:spPr bwMode="auto">
            <a:xfrm>
              <a:off x="5410200" y="2667000"/>
              <a:ext cx="152400"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grpSp>
      <p:cxnSp>
        <p:nvCxnSpPr>
          <p:cNvPr id="35" name="Straight Connector 34"/>
          <p:cNvCxnSpPr/>
          <p:nvPr/>
        </p:nvCxnSpPr>
        <p:spPr bwMode="auto">
          <a:xfrm>
            <a:off x="7086600" y="2824717"/>
            <a:ext cx="152400"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6" name="Straight Connector 35"/>
          <p:cNvCxnSpPr/>
          <p:nvPr/>
        </p:nvCxnSpPr>
        <p:spPr bwMode="auto">
          <a:xfrm>
            <a:off x="5410200" y="4113911"/>
            <a:ext cx="152400" cy="7088"/>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nvGrpSpPr>
          <p:cNvPr id="37" name="Group 36"/>
          <p:cNvGrpSpPr/>
          <p:nvPr/>
        </p:nvGrpSpPr>
        <p:grpSpPr>
          <a:xfrm>
            <a:off x="8229600" y="4541874"/>
            <a:ext cx="152400" cy="152400"/>
            <a:chOff x="5410200" y="2590800"/>
            <a:chExt cx="152400" cy="152400"/>
          </a:xfrm>
        </p:grpSpPr>
        <p:cxnSp>
          <p:nvCxnSpPr>
            <p:cNvPr id="38" name="Straight Connector 37"/>
            <p:cNvCxnSpPr/>
            <p:nvPr/>
          </p:nvCxnSpPr>
          <p:spPr bwMode="auto">
            <a:xfrm>
              <a:off x="5486400" y="2590800"/>
              <a:ext cx="0" cy="15240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39" name="Straight Connector 38"/>
            <p:cNvCxnSpPr/>
            <p:nvPr/>
          </p:nvCxnSpPr>
          <p:spPr bwMode="auto">
            <a:xfrm>
              <a:off x="5410200" y="2667000"/>
              <a:ext cx="152400"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grpSp>
    </p:spTree>
    <p:extLst>
      <p:ext uri="{BB962C8B-B14F-4D97-AF65-F5344CB8AC3E}">
        <p14:creationId xmlns:p14="http://schemas.microsoft.com/office/powerpoint/2010/main" val="521682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homepower.com/sites/default/files/articles/ajax/docs/3_HP148_pg74_Wilensky-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7767" y="994142"/>
            <a:ext cx="4370668" cy="532310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2020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Battery Cables</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4953000" y="1143000"/>
            <a:ext cx="3962400" cy="1949450"/>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3581400" y="3886200"/>
            <a:ext cx="4943475" cy="2676525"/>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228600" y="1143000"/>
            <a:ext cx="4684713" cy="2743200"/>
          </a:xfrm>
          <a:prstGeom prst="rect">
            <a:avLst/>
          </a:prstGeom>
          <a:noFill/>
          <a:ln w="9525">
            <a:noFill/>
            <a:miter lim="800000"/>
            <a:headEnd/>
            <a:tailEnd/>
          </a:ln>
        </p:spPr>
      </p:pic>
    </p:spTree>
    <p:extLst>
      <p:ext uri="{BB962C8B-B14F-4D97-AF65-F5344CB8AC3E}">
        <p14:creationId xmlns:p14="http://schemas.microsoft.com/office/powerpoint/2010/main" val="3185333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Ventilation</a:t>
            </a:r>
            <a:endParaRPr lang="en-US" dirty="0"/>
          </a:p>
        </p:txBody>
      </p:sp>
      <p:sp>
        <p:nvSpPr>
          <p:cNvPr id="2" name="Content Placeholder 1"/>
          <p:cNvSpPr>
            <a:spLocks noGrp="1"/>
          </p:cNvSpPr>
          <p:nvPr>
            <p:ph idx="1"/>
          </p:nvPr>
        </p:nvSpPr>
        <p:spPr>
          <a:xfrm>
            <a:off x="685800" y="2438400"/>
            <a:ext cx="3200400" cy="1905000"/>
          </a:xfrm>
        </p:spPr>
        <p:txBody>
          <a:bodyPr/>
          <a:lstStyle/>
          <a:p>
            <a:r>
              <a:rPr lang="en-US" sz="1800" dirty="0"/>
              <a:t>Deep-cycle flooded/wet lead acid batteries release small amounts of gas during usage, </a:t>
            </a:r>
            <a:r>
              <a:rPr lang="en-US" sz="1800" dirty="0" smtClean="0"/>
              <a:t>particularly during </a:t>
            </a:r>
            <a:r>
              <a:rPr lang="en-US" sz="1800" dirty="0"/>
              <a:t>the charging process</a:t>
            </a:r>
            <a:r>
              <a:rPr lang="en-US" sz="1800" dirty="0" smtClean="0"/>
              <a:t>.</a:t>
            </a:r>
            <a:endParaRPr lang="en-US" sz="1800" dirty="0"/>
          </a:p>
        </p:txBody>
      </p:sp>
      <p:pic>
        <p:nvPicPr>
          <p:cNvPr id="8194" name="Picture 2" descr="http://www.yourhome.gov.au/technical/images/69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676400"/>
            <a:ext cx="4631119"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677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Battery Orientation</a:t>
            </a:r>
            <a:endParaRPr lang="en-US" dirty="0"/>
          </a:p>
        </p:txBody>
      </p:sp>
      <p:pic>
        <p:nvPicPr>
          <p:cNvPr id="12290" name="Picture 2" descr="C:\Users\BRUNDA~1\AppData\Local\Temp\8E7D81C6-5F6C-4816-AC6F-BC826EE89953.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825" y="1676400"/>
            <a:ext cx="5848350" cy="43815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6" name="Down Arrow 5"/>
          <p:cNvSpPr/>
          <p:nvPr/>
        </p:nvSpPr>
        <p:spPr bwMode="auto">
          <a:xfrm rot="10800000">
            <a:off x="4087368" y="2010547"/>
            <a:ext cx="484632" cy="151180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0603089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Battery Orientation</a:t>
            </a: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4758" y="1640958"/>
            <a:ext cx="5994400" cy="44958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84701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9400"/>
            <a:ext cx="8229600" cy="579438"/>
          </a:xfrm>
        </p:spPr>
        <p:txBody>
          <a:bodyPr>
            <a:normAutofit fontScale="90000"/>
          </a:bodyPr>
          <a:lstStyle/>
          <a:p>
            <a:r>
              <a:rPr lang="en-US" sz="4800" dirty="0" smtClean="0"/>
              <a:t>BATTERY MAINTENANCE</a:t>
            </a:r>
            <a:endParaRPr lang="en-US" sz="4800" dirty="0"/>
          </a:p>
        </p:txBody>
      </p:sp>
    </p:spTree>
    <p:extLst>
      <p:ext uri="{BB962C8B-B14F-4D97-AF65-F5344CB8AC3E}">
        <p14:creationId xmlns:p14="http://schemas.microsoft.com/office/powerpoint/2010/main" val="1081686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Safety</a:t>
            </a:r>
            <a:endParaRPr lang="en-US" dirty="0"/>
          </a:p>
        </p:txBody>
      </p:sp>
      <p:sp>
        <p:nvSpPr>
          <p:cNvPr id="2" name="Text Placeholder 1"/>
          <p:cNvSpPr>
            <a:spLocks noGrp="1"/>
          </p:cNvSpPr>
          <p:nvPr>
            <p:ph type="body" idx="1"/>
          </p:nvPr>
        </p:nvSpPr>
        <p:spPr>
          <a:xfrm>
            <a:off x="457200" y="1752600"/>
            <a:ext cx="4040188" cy="650874"/>
          </a:xfrm>
        </p:spPr>
        <p:txBody>
          <a:bodyPr/>
          <a:lstStyle/>
          <a:p>
            <a:r>
              <a:rPr lang="en-US" sz="2000" dirty="0" smtClean="0"/>
              <a:t>Concerns</a:t>
            </a:r>
            <a:endParaRPr lang="en-US" dirty="0"/>
          </a:p>
        </p:txBody>
      </p:sp>
      <p:sp>
        <p:nvSpPr>
          <p:cNvPr id="5" name="Content Placeholder 4"/>
          <p:cNvSpPr>
            <a:spLocks noGrp="1"/>
          </p:cNvSpPr>
          <p:nvPr>
            <p:ph sz="half" idx="2"/>
          </p:nvPr>
        </p:nvSpPr>
        <p:spPr>
          <a:xfrm>
            <a:off x="457200" y="2438400"/>
            <a:ext cx="4040188" cy="2092325"/>
          </a:xfrm>
        </p:spPr>
        <p:txBody>
          <a:bodyPr/>
          <a:lstStyle/>
          <a:p>
            <a:r>
              <a:rPr lang="en-US" sz="1800" dirty="0" smtClean="0"/>
              <a:t>No metal objects near batteries</a:t>
            </a:r>
          </a:p>
          <a:p>
            <a:pPr lvl="1"/>
            <a:r>
              <a:rPr lang="en-US" sz="1600" dirty="0" smtClean="0"/>
              <a:t>Short circuiting a battery causes explosions</a:t>
            </a:r>
          </a:p>
          <a:p>
            <a:pPr lvl="1"/>
            <a:r>
              <a:rPr lang="en-US" sz="1600" dirty="0" smtClean="0"/>
              <a:t>Remove all jewelry</a:t>
            </a:r>
          </a:p>
          <a:p>
            <a:r>
              <a:rPr lang="en-US" sz="1800" dirty="0" smtClean="0"/>
              <a:t>Safety goggles</a:t>
            </a:r>
          </a:p>
          <a:p>
            <a:r>
              <a:rPr lang="en-US" sz="1800" dirty="0" smtClean="0"/>
              <a:t>Gloves?</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061"/>
          <a:stretch/>
        </p:blipFill>
        <p:spPr bwMode="auto">
          <a:xfrm>
            <a:off x="4348715" y="1905000"/>
            <a:ext cx="4410075" cy="300547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8440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Regular Maintenance</a:t>
            </a:r>
            <a:endParaRPr lang="en-US" dirty="0"/>
          </a:p>
        </p:txBody>
      </p:sp>
      <p:sp>
        <p:nvSpPr>
          <p:cNvPr id="8" name="Content Placeholder 7"/>
          <p:cNvSpPr>
            <a:spLocks noGrp="1"/>
          </p:cNvSpPr>
          <p:nvPr>
            <p:ph idx="1"/>
          </p:nvPr>
        </p:nvSpPr>
        <p:spPr>
          <a:xfrm>
            <a:off x="762000" y="1752600"/>
            <a:ext cx="8001000" cy="1524000"/>
          </a:xfrm>
        </p:spPr>
        <p:txBody>
          <a:bodyPr/>
          <a:lstStyle/>
          <a:p>
            <a:r>
              <a:rPr lang="en-US" sz="2000" dirty="0"/>
              <a:t>Even if a battery bank is working well, performing routine maintenance can prevent future problems. All batteries should be thoroughly inspected </a:t>
            </a:r>
            <a:r>
              <a:rPr lang="en-US" sz="2000" dirty="0" smtClean="0"/>
              <a:t>monthly. </a:t>
            </a:r>
            <a:endParaRPr lang="en-US" sz="2000" dirty="0"/>
          </a:p>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948763"/>
            <a:ext cx="5207000" cy="31242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32732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Preventative Maintenance</a:t>
            </a:r>
            <a:br>
              <a:rPr lang="en-US" dirty="0" smtClean="0"/>
            </a:br>
            <a:r>
              <a:rPr lang="en-US" sz="1800" dirty="0" smtClean="0"/>
              <a:t>Inspection</a:t>
            </a:r>
            <a:endParaRPr lang="en-US" dirty="0"/>
          </a:p>
        </p:txBody>
      </p:sp>
      <p:sp>
        <p:nvSpPr>
          <p:cNvPr id="9" name="Content Placeholder 8"/>
          <p:cNvSpPr>
            <a:spLocks noGrp="1"/>
          </p:cNvSpPr>
          <p:nvPr>
            <p:ph idx="1"/>
          </p:nvPr>
        </p:nvSpPr>
        <p:spPr>
          <a:xfrm>
            <a:off x="457200" y="2209800"/>
            <a:ext cx="4038600" cy="2743200"/>
          </a:xfrm>
        </p:spPr>
        <p:txBody>
          <a:bodyPr/>
          <a:lstStyle/>
          <a:p>
            <a:r>
              <a:rPr lang="en-US" sz="1600" dirty="0" smtClean="0"/>
              <a:t>Examine outside of battery. Are terminal and connections clean, free of dirt and corrosion, dry?</a:t>
            </a:r>
          </a:p>
          <a:p>
            <a:endParaRPr lang="en-US" sz="1600" dirty="0" smtClean="0"/>
          </a:p>
          <a:p>
            <a:r>
              <a:rPr lang="en-US" sz="1600" dirty="0" smtClean="0"/>
              <a:t>If fluids are on top of battery they are overwatered or overcharged?</a:t>
            </a:r>
          </a:p>
          <a:p>
            <a:endParaRPr lang="en-US" sz="1600" dirty="0" smtClean="0"/>
          </a:p>
          <a:p>
            <a:r>
              <a:rPr lang="en-US" sz="1600" dirty="0" smtClean="0"/>
              <a:t>Tighten loose connections and replace damaged cables</a:t>
            </a:r>
            <a:endParaRPr lang="en-US" sz="1600"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368" r="5674"/>
          <a:stretch/>
        </p:blipFill>
        <p:spPr bwMode="auto">
          <a:xfrm>
            <a:off x="4724400" y="1981200"/>
            <a:ext cx="3982465"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3597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2665" y="533400"/>
            <a:ext cx="8229600" cy="579438"/>
          </a:xfrm>
        </p:spPr>
        <p:txBody>
          <a:bodyPr>
            <a:normAutofit fontScale="90000"/>
          </a:bodyPr>
          <a:lstStyle/>
          <a:p>
            <a:pPr algn="l"/>
            <a:r>
              <a:rPr lang="en-US" dirty="0" smtClean="0"/>
              <a:t>Types of Rechargeable Batteries</a:t>
            </a:r>
            <a:endParaRPr lang="en-US" dirty="0"/>
          </a:p>
        </p:txBody>
      </p:sp>
      <p:sp>
        <p:nvSpPr>
          <p:cNvPr id="8" name="Content Placeholder 7"/>
          <p:cNvSpPr>
            <a:spLocks noGrp="1"/>
          </p:cNvSpPr>
          <p:nvPr>
            <p:ph sz="half" idx="2"/>
          </p:nvPr>
        </p:nvSpPr>
        <p:spPr>
          <a:xfrm>
            <a:off x="533400" y="1828800"/>
            <a:ext cx="4041775" cy="3951288"/>
          </a:xfrm>
        </p:spPr>
        <p:txBody>
          <a:bodyPr/>
          <a:lstStyle/>
          <a:p>
            <a:r>
              <a:rPr lang="en-US" dirty="0" smtClean="0"/>
              <a:t>Lead-acid</a:t>
            </a:r>
          </a:p>
          <a:p>
            <a:pPr lvl="1"/>
            <a:r>
              <a:rPr lang="en-US" dirty="0" smtClean="0"/>
              <a:t>Deep Cycle</a:t>
            </a:r>
          </a:p>
          <a:p>
            <a:pPr lvl="1"/>
            <a:r>
              <a:rPr lang="en-US" dirty="0" smtClean="0"/>
              <a:t>Sealed (VRLA)</a:t>
            </a:r>
          </a:p>
          <a:p>
            <a:pPr lvl="1"/>
            <a:r>
              <a:rPr lang="en-US" dirty="0" smtClean="0"/>
              <a:t>Absorbed Glass Mat (AGM)</a:t>
            </a:r>
          </a:p>
          <a:p>
            <a:pPr lvl="1"/>
            <a:r>
              <a:rPr lang="en-US" dirty="0" smtClean="0"/>
              <a:t>Gel</a:t>
            </a:r>
          </a:p>
          <a:p>
            <a:r>
              <a:rPr lang="en-US" dirty="0" smtClean="0"/>
              <a:t>Lithium-ion</a:t>
            </a:r>
          </a:p>
          <a:p>
            <a:r>
              <a:rPr lang="en-US" dirty="0" smtClean="0"/>
              <a:t>Nickel-cadmium</a:t>
            </a:r>
          </a:p>
          <a:p>
            <a:endParaRPr lang="en-US" dirty="0" smtClean="0"/>
          </a:p>
          <a:p>
            <a:pPr lvl="1"/>
            <a:endParaRPr lang="en-US"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599" y="1524000"/>
            <a:ext cx="4038599" cy="45296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84656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Cleaning Batteries</a:t>
            </a:r>
            <a:endParaRPr lang="en-US" dirty="0"/>
          </a:p>
        </p:txBody>
      </p:sp>
      <p:sp>
        <p:nvSpPr>
          <p:cNvPr id="2" name="Text Placeholder 1"/>
          <p:cNvSpPr>
            <a:spLocks noGrp="1"/>
          </p:cNvSpPr>
          <p:nvPr>
            <p:ph type="body" idx="1"/>
          </p:nvPr>
        </p:nvSpPr>
        <p:spPr>
          <a:xfrm>
            <a:off x="609600" y="1371600"/>
            <a:ext cx="4040188" cy="498475"/>
          </a:xfrm>
        </p:spPr>
        <p:txBody>
          <a:bodyPr/>
          <a:lstStyle/>
          <a:p>
            <a:r>
              <a:rPr lang="en-US" sz="1800" dirty="0" smtClean="0"/>
              <a:t>Clean Terminals</a:t>
            </a:r>
            <a:endParaRPr lang="en-US" sz="1800" dirty="0"/>
          </a:p>
        </p:txBody>
      </p:sp>
      <p:sp>
        <p:nvSpPr>
          <p:cNvPr id="5" name="Content Placeholder 4"/>
          <p:cNvSpPr>
            <a:spLocks noGrp="1"/>
          </p:cNvSpPr>
          <p:nvPr>
            <p:ph sz="half" idx="2"/>
          </p:nvPr>
        </p:nvSpPr>
        <p:spPr>
          <a:xfrm>
            <a:off x="838200" y="1905000"/>
            <a:ext cx="7162800" cy="1447800"/>
          </a:xfrm>
        </p:spPr>
        <p:txBody>
          <a:bodyPr/>
          <a:lstStyle/>
          <a:p>
            <a:r>
              <a:rPr lang="en-US" sz="1800" dirty="0" smtClean="0"/>
              <a:t>Remove Battery Cables</a:t>
            </a:r>
          </a:p>
          <a:p>
            <a:r>
              <a:rPr lang="en-US" sz="1800" dirty="0" smtClean="0"/>
              <a:t>Mix 2 Tablespoons Baking Soda with 1 Pint of Water</a:t>
            </a:r>
          </a:p>
          <a:p>
            <a:r>
              <a:rPr lang="en-US" sz="1800" dirty="0" smtClean="0"/>
              <a:t>Use brush to remove any corrosion around the terminals</a:t>
            </a:r>
          </a:p>
          <a:p>
            <a:r>
              <a:rPr lang="en-US" sz="1800" dirty="0" smtClean="0"/>
              <a:t>Clean battery tops with distilled water and dry</a:t>
            </a:r>
          </a:p>
          <a:p>
            <a:endParaRPr lang="en-US" dirty="0" smtClean="0"/>
          </a:p>
          <a:p>
            <a:endParaRPr lang="en-US" dirty="0" smtClean="0"/>
          </a:p>
          <a:p>
            <a:endParaRPr lang="en-US" dirty="0" smtClean="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218" r="6788"/>
          <a:stretch/>
        </p:blipFill>
        <p:spPr>
          <a:xfrm rot="5400000">
            <a:off x="1859388" y="3688189"/>
            <a:ext cx="2682023" cy="2286000"/>
          </a:xfrm>
          <a:prstGeom prst="rect">
            <a:avLst/>
          </a:prstGeom>
          <a:ln w="19050">
            <a:solidFill>
              <a:schemeClr val="tx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543425" y="3838575"/>
            <a:ext cx="2667000" cy="2000250"/>
          </a:xfrm>
          <a:prstGeom prst="rect">
            <a:avLst/>
          </a:prstGeom>
          <a:ln w="19050">
            <a:solidFill>
              <a:schemeClr val="tx1"/>
            </a:solidFill>
          </a:ln>
        </p:spPr>
      </p:pic>
    </p:spTree>
    <p:extLst>
      <p:ext uri="{BB962C8B-B14F-4D97-AF65-F5344CB8AC3E}">
        <p14:creationId xmlns:p14="http://schemas.microsoft.com/office/powerpoint/2010/main" val="1167860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dirty="0" smtClean="0"/>
              <a:t>Terminal Protection</a:t>
            </a:r>
            <a:endParaRPr lang="en-US" dirty="0"/>
          </a:p>
        </p:txBody>
      </p:sp>
      <p:sp>
        <p:nvSpPr>
          <p:cNvPr id="2" name="Content Placeholder 1"/>
          <p:cNvSpPr>
            <a:spLocks noGrp="1"/>
          </p:cNvSpPr>
          <p:nvPr>
            <p:ph idx="1"/>
          </p:nvPr>
        </p:nvSpPr>
        <p:spPr>
          <a:xfrm>
            <a:off x="838200" y="1805876"/>
            <a:ext cx="4114800" cy="1524000"/>
          </a:xfrm>
        </p:spPr>
        <p:txBody>
          <a:bodyPr/>
          <a:lstStyle/>
          <a:p>
            <a:r>
              <a:rPr lang="en-US" sz="1800" kern="1200" dirty="0">
                <a:latin typeface="Times"/>
              </a:rPr>
              <a:t>Corrosion can build up on terminals if they are not kept clean and dry. To prevent corrosion, apply a thin coat of terminal protector spray</a:t>
            </a:r>
            <a:endParaRPr lang="en-US" sz="1800" dirty="0"/>
          </a:p>
          <a:p>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1287" y="990600"/>
            <a:ext cx="3200400" cy="233927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429000"/>
            <a:ext cx="2165375" cy="287882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9200" y="3420140"/>
            <a:ext cx="3352800" cy="279199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46897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Watering (Deep cycle flooded/wet batteries)</a:t>
            </a:r>
            <a:endParaRPr lang="en-US" dirty="0"/>
          </a:p>
        </p:txBody>
      </p:sp>
      <p:sp>
        <p:nvSpPr>
          <p:cNvPr id="2" name="Content Placeholder 1"/>
          <p:cNvSpPr>
            <a:spLocks noGrp="1"/>
          </p:cNvSpPr>
          <p:nvPr>
            <p:ph idx="1"/>
          </p:nvPr>
        </p:nvSpPr>
        <p:spPr>
          <a:xfrm>
            <a:off x="914400" y="1524000"/>
            <a:ext cx="6781800" cy="609600"/>
          </a:xfrm>
        </p:spPr>
        <p:txBody>
          <a:bodyPr>
            <a:normAutofit fontScale="85000" lnSpcReduction="10000"/>
          </a:bodyPr>
          <a:lstStyle/>
          <a:p>
            <a:r>
              <a:rPr lang="en-US" dirty="0"/>
              <a:t>Fully charge batteries before adding </a:t>
            </a:r>
            <a:r>
              <a:rPr lang="en-US" dirty="0" smtClean="0"/>
              <a:t>water</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23900" y="2654300"/>
            <a:ext cx="3962400" cy="2971800"/>
          </a:xfrm>
          <a:prstGeom prst="rect">
            <a:avLst/>
          </a:prstGeom>
          <a:ln w="19050">
            <a:solidFill>
              <a:schemeClr val="tx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00499" y="2654299"/>
            <a:ext cx="3962401" cy="2971801"/>
          </a:xfrm>
          <a:prstGeom prst="rect">
            <a:avLst/>
          </a:prstGeom>
          <a:ln w="19050">
            <a:solidFill>
              <a:schemeClr val="tx1"/>
            </a:solidFill>
          </a:ln>
        </p:spPr>
      </p:pic>
    </p:spTree>
    <p:extLst>
      <p:ext uri="{BB962C8B-B14F-4D97-AF65-F5344CB8AC3E}">
        <p14:creationId xmlns:p14="http://schemas.microsoft.com/office/powerpoint/2010/main" val="19578644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Watering (Deep cycle flooded/wet batteries)</a:t>
            </a:r>
            <a:endParaRPr lang="en-US" dirty="0"/>
          </a:p>
        </p:txBody>
      </p:sp>
      <p:pic>
        <p:nvPicPr>
          <p:cNvPr id="1026" name="Picture 2" descr="diagram A"/>
          <p:cNvPicPr>
            <a:picLocks noChangeAspect="1" noChangeArrowheads="1"/>
          </p:cNvPicPr>
          <p:nvPr/>
        </p:nvPicPr>
        <p:blipFill rotWithShape="1">
          <a:blip r:embed="rId3">
            <a:extLst>
              <a:ext uri="{28A0092B-C50C-407E-A947-70E740481C1C}">
                <a14:useLocalDpi xmlns:a14="http://schemas.microsoft.com/office/drawing/2010/main" val="0"/>
              </a:ext>
            </a:extLst>
          </a:blip>
          <a:srcRect l="1675" t="3365" r="11999" b="5335"/>
          <a:stretch/>
        </p:blipFill>
        <p:spPr bwMode="auto">
          <a:xfrm>
            <a:off x="1066800" y="2870637"/>
            <a:ext cx="3048000" cy="193127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228314"/>
            <a:ext cx="4286336" cy="3215921"/>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43005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sz="2000" dirty="0" smtClean="0"/>
              <a:t>Cleaning Batteries</a:t>
            </a:r>
            <a:endParaRPr lang="en-US" sz="20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2239" r="18511"/>
          <a:stretch/>
        </p:blipFill>
        <p:spPr>
          <a:xfrm rot="5400000">
            <a:off x="500743" y="1517799"/>
            <a:ext cx="2884713" cy="3124200"/>
          </a:xfrm>
          <a:prstGeom prst="rect">
            <a:avLst/>
          </a:prstGeom>
          <a:ln w="19050">
            <a:solidFill>
              <a:schemeClr val="tx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280834" y="2178197"/>
            <a:ext cx="2404533" cy="1803400"/>
          </a:xfrm>
          <a:prstGeom prst="rect">
            <a:avLst/>
          </a:prstGeom>
          <a:ln w="19050">
            <a:solidFill>
              <a:schemeClr val="tx1"/>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2223" y="1744691"/>
            <a:ext cx="3560555" cy="2670416"/>
          </a:xfrm>
          <a:prstGeom prst="rect">
            <a:avLst/>
          </a:prstGeom>
          <a:ln w="19050">
            <a:solidFill>
              <a:schemeClr val="tx1"/>
            </a:solidFill>
          </a:ln>
        </p:spPr>
      </p:pic>
      <p:sp>
        <p:nvSpPr>
          <p:cNvPr id="11" name="Rectangle 10"/>
          <p:cNvSpPr/>
          <p:nvPr/>
        </p:nvSpPr>
        <p:spPr>
          <a:xfrm>
            <a:off x="609600" y="4648200"/>
            <a:ext cx="8229600" cy="707886"/>
          </a:xfrm>
          <a:prstGeom prst="rect">
            <a:avLst/>
          </a:prstGeom>
        </p:spPr>
        <p:txBody>
          <a:bodyPr wrap="square">
            <a:spAutoFit/>
          </a:bodyPr>
          <a:lstStyle/>
          <a:p>
            <a:pPr>
              <a:spcBef>
                <a:spcPct val="30000"/>
              </a:spcBef>
              <a:defRPr/>
            </a:pPr>
            <a:r>
              <a:rPr lang="en-US" sz="2000" dirty="0">
                <a:latin typeface="Times"/>
              </a:rPr>
              <a:t>Corrosion can build up on terminals if they are not kept clean and dry. To prevent corrosion, apply a thin coat of terminal protector spray</a:t>
            </a:r>
            <a:endParaRPr lang="en-US" sz="2000" dirty="0"/>
          </a:p>
        </p:txBody>
      </p:sp>
    </p:spTree>
    <p:extLst>
      <p:ext uri="{BB962C8B-B14F-4D97-AF65-F5344CB8AC3E}">
        <p14:creationId xmlns:p14="http://schemas.microsoft.com/office/powerpoint/2010/main" val="2609926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State of Charge</a:t>
            </a:r>
            <a:endParaRPr lang="en-US" dirty="0"/>
          </a:p>
        </p:txBody>
      </p:sp>
      <p:pic>
        <p:nvPicPr>
          <p:cNvPr id="1026" name="Picture 2" descr="Bogart Engineering TM-2020 TriMetric Meter Battery Monitor"/>
          <p:cNvPicPr>
            <a:picLocks noChangeAspect="1" noChangeArrowheads="1"/>
          </p:cNvPicPr>
          <p:nvPr/>
        </p:nvPicPr>
        <p:blipFill rotWithShape="1">
          <a:blip r:embed="rId3">
            <a:extLst>
              <a:ext uri="{28A0092B-C50C-407E-A947-70E740481C1C}">
                <a14:useLocalDpi xmlns:a14="http://schemas.microsoft.com/office/drawing/2010/main" val="0"/>
              </a:ext>
            </a:extLst>
          </a:blip>
          <a:srcRect l="15279" r="15695"/>
          <a:stretch/>
        </p:blipFill>
        <p:spPr bwMode="auto">
          <a:xfrm>
            <a:off x="1024270" y="3724797"/>
            <a:ext cx="1532860" cy="160920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descr="C:\Users\brundagesb\Desktop\USAID\Administrative\Curriculum\Images\Multimeter\IMG_82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771650"/>
            <a:ext cx="2362200" cy="177165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7111" y="1752600"/>
            <a:ext cx="5678563" cy="35814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32453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Checking SOC with Multi-meter</a:t>
            </a:r>
            <a:endParaRPr lang="en-US" dirty="0"/>
          </a:p>
        </p:txBody>
      </p:sp>
      <p:sp>
        <p:nvSpPr>
          <p:cNvPr id="2" name="Text Placeholder 1"/>
          <p:cNvSpPr>
            <a:spLocks noGrp="1"/>
          </p:cNvSpPr>
          <p:nvPr>
            <p:ph type="body" idx="1"/>
          </p:nvPr>
        </p:nvSpPr>
        <p:spPr/>
        <p:txBody>
          <a:bodyPr/>
          <a:lstStyle/>
          <a:p>
            <a:r>
              <a:rPr lang="en-US" sz="2000" dirty="0" smtClean="0"/>
              <a:t>Check State of Charge</a:t>
            </a:r>
            <a:endParaRPr lang="en-US" sz="2000" dirty="0"/>
          </a:p>
        </p:txBody>
      </p:sp>
      <p:sp>
        <p:nvSpPr>
          <p:cNvPr id="5" name="Content Placeholder 4"/>
          <p:cNvSpPr>
            <a:spLocks noGrp="1"/>
          </p:cNvSpPr>
          <p:nvPr>
            <p:ph sz="half" idx="2"/>
          </p:nvPr>
        </p:nvSpPr>
        <p:spPr>
          <a:xfrm>
            <a:off x="381000" y="2220912"/>
            <a:ext cx="4457700" cy="1436688"/>
          </a:xfrm>
        </p:spPr>
        <p:txBody>
          <a:bodyPr>
            <a:normAutofit fontScale="85000" lnSpcReduction="10000"/>
          </a:bodyPr>
          <a:lstStyle/>
          <a:p>
            <a:r>
              <a:rPr lang="en-US" sz="2000" dirty="0" smtClean="0"/>
              <a:t>Place Red (+) terminal of the multi-meter to the positive side of the battery terminal</a:t>
            </a:r>
          </a:p>
          <a:p>
            <a:endParaRPr lang="en-US" sz="2000" dirty="0"/>
          </a:p>
          <a:p>
            <a:r>
              <a:rPr lang="en-US" sz="2000" dirty="0"/>
              <a:t>Place Black (-) terminal of the multi-meter to the Negative side of the battery terminal</a:t>
            </a:r>
          </a:p>
          <a:p>
            <a:pPr marL="0" indent="0">
              <a:buNone/>
            </a:pPr>
            <a:endParaRPr lang="en-US" dirty="0" smtClean="0"/>
          </a:p>
          <a:p>
            <a:pPr marL="457200" lvl="1" indent="0">
              <a:buNone/>
            </a:pPr>
            <a:endParaRPr lang="en-US" dirty="0" smtClean="0"/>
          </a:p>
          <a:p>
            <a:endParaRPr lang="en-US" dirty="0" smtClean="0"/>
          </a:p>
          <a:p>
            <a:pPr marL="0" indent="0">
              <a:buNone/>
            </a:pPr>
            <a:endParaRPr lang="en-US" dirty="0"/>
          </a:p>
        </p:txBody>
      </p:sp>
      <p:sp>
        <p:nvSpPr>
          <p:cNvPr id="6" name="AutoShape 4" descr="https://mail-attachment.googleusercontent.com/attachment/u/0/?ui=2&amp;ik=bc0e32defc&amp;view=att&amp;th=138d9a081b92980f&amp;attid=0.5&amp;disp=inline&amp;safe=1&amp;zw&amp;saduie=AG9B_P9Wc64MnEtypYJjcl-VzyOT&amp;sadet=1343681785033&amp;sads=2ahEiamc1fpiqFFt3qE8P3g8pQI"/>
          <p:cNvSpPr>
            <a:spLocks noChangeAspect="1" noChangeArrowheads="1"/>
          </p:cNvSpPr>
          <p:nvPr/>
        </p:nvSpPr>
        <p:spPr bwMode="auto">
          <a:xfrm>
            <a:off x="155575" y="-3962400"/>
            <a:ext cx="11487150" cy="862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descr="C:\Users\BRUNDA~1\AppData\Local\Temp\photo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752600"/>
            <a:ext cx="4038600" cy="302895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9769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cstate="print"/>
          <a:srcRect/>
          <a:stretch>
            <a:fillRect/>
          </a:stretch>
        </p:blipFill>
        <p:spPr bwMode="auto">
          <a:xfrm>
            <a:off x="552450" y="1219200"/>
            <a:ext cx="8135168" cy="5029200"/>
          </a:xfrm>
          <a:prstGeom prst="rect">
            <a:avLst/>
          </a:prstGeom>
          <a:noFill/>
          <a:ln w="9525">
            <a:noFill/>
            <a:miter lim="800000"/>
            <a:headEnd/>
            <a:tailEnd/>
          </a:ln>
        </p:spPr>
      </p:pic>
    </p:spTree>
    <p:extLst>
      <p:ext uri="{BB962C8B-B14F-4D97-AF65-F5344CB8AC3E}">
        <p14:creationId xmlns:p14="http://schemas.microsoft.com/office/powerpoint/2010/main" val="29869284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Equalization Charge</a:t>
            </a:r>
            <a:endParaRPr lang="en-US" dirty="0"/>
          </a:p>
        </p:txBody>
      </p:sp>
      <p:sp>
        <p:nvSpPr>
          <p:cNvPr id="2" name="Text Placeholder 1"/>
          <p:cNvSpPr>
            <a:spLocks noGrp="1"/>
          </p:cNvSpPr>
          <p:nvPr>
            <p:ph type="body" idx="1"/>
          </p:nvPr>
        </p:nvSpPr>
        <p:spPr>
          <a:xfrm>
            <a:off x="457200" y="1447800"/>
            <a:ext cx="4040188" cy="422275"/>
          </a:xfrm>
        </p:spPr>
        <p:txBody>
          <a:bodyPr>
            <a:normAutofit lnSpcReduction="10000"/>
          </a:bodyPr>
          <a:lstStyle/>
          <a:p>
            <a:r>
              <a:rPr lang="en-US" dirty="0" smtClean="0"/>
              <a:t>Purpose:</a:t>
            </a:r>
            <a:endParaRPr lang="en-US" dirty="0"/>
          </a:p>
        </p:txBody>
      </p:sp>
      <p:sp>
        <p:nvSpPr>
          <p:cNvPr id="5" name="Content Placeholder 4"/>
          <p:cNvSpPr>
            <a:spLocks noGrp="1"/>
          </p:cNvSpPr>
          <p:nvPr>
            <p:ph sz="half" idx="2"/>
          </p:nvPr>
        </p:nvSpPr>
        <p:spPr>
          <a:xfrm>
            <a:off x="533401" y="4572000"/>
            <a:ext cx="7924800" cy="1371600"/>
          </a:xfrm>
        </p:spPr>
        <p:txBody>
          <a:bodyPr/>
          <a:lstStyle/>
          <a:p>
            <a:r>
              <a:rPr lang="en-US" sz="1800" dirty="0" smtClean="0"/>
              <a:t>Hardened Sulfate will form on the plates over time if it is not fully charged</a:t>
            </a:r>
          </a:p>
          <a:p>
            <a:pPr lvl="1"/>
            <a:r>
              <a:rPr lang="en-US" sz="1600" dirty="0" smtClean="0"/>
              <a:t>This lowers the capacity (Amp hours)</a:t>
            </a:r>
          </a:p>
          <a:p>
            <a:r>
              <a:rPr lang="en-US" sz="1800" dirty="0"/>
              <a:t>An equalization charge every 3 – 4 weeks prevents the sulfate from hardening</a:t>
            </a:r>
          </a:p>
          <a:p>
            <a:endParaRPr lang="en-US" dirty="0" smtClean="0"/>
          </a:p>
          <a:p>
            <a:pPr marL="457200" lvl="1" indent="0">
              <a:buNone/>
            </a:pPr>
            <a:endParaRPr lang="en-US" dirty="0" smtClean="0"/>
          </a:p>
          <a:p>
            <a:endParaRPr lang="en-US" dirty="0" smtClean="0"/>
          </a:p>
          <a:p>
            <a:endParaRPr lang="en-US" dirty="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26" r="-1"/>
          <a:stretch/>
        </p:blipFill>
        <p:spPr bwMode="auto">
          <a:xfrm>
            <a:off x="2482850" y="1520618"/>
            <a:ext cx="4756149" cy="287632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74826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Storing Batteries</a:t>
            </a:r>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1981200"/>
            <a:ext cx="6572250"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8592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Deep Cycle Lead Acid Batteries</a:t>
            </a:r>
            <a:endParaRPr lang="en-US" dirty="0"/>
          </a:p>
        </p:txBody>
      </p:sp>
      <p:pic>
        <p:nvPicPr>
          <p:cNvPr id="4" name="Picture 2" descr="C:\Documents and Settings\ScanlinDM\Desktop\class materials\AEE images\batteries\BA-RSB-4000-040-02220-group1.jpg"/>
          <p:cNvPicPr>
            <a:picLocks noGrp="1" noChangeAspect="1" noChangeArrowheads="1"/>
          </p:cNvPicPr>
          <p:nvPr>
            <p:ph idx="1"/>
          </p:nvPr>
        </p:nvPicPr>
        <p:blipFill>
          <a:blip r:embed="rId2" cstate="print"/>
          <a:srcRect/>
          <a:stretch>
            <a:fillRect/>
          </a:stretch>
        </p:blipFill>
        <p:spPr>
          <a:xfrm>
            <a:off x="675591" y="1376362"/>
            <a:ext cx="3810000" cy="2586038"/>
          </a:xfrm>
        </p:spPr>
      </p:pic>
      <p:pic>
        <p:nvPicPr>
          <p:cNvPr id="5" name="Picture 2" descr="C:\Documents and Settings\ScanlinDM\Desktop\class materials\AEE images\batteries\BA-TRO-040-01921-group.jpg"/>
          <p:cNvPicPr>
            <a:picLocks noChangeAspect="1" noChangeArrowheads="1"/>
          </p:cNvPicPr>
          <p:nvPr/>
        </p:nvPicPr>
        <p:blipFill>
          <a:blip r:embed="rId3" cstate="print"/>
          <a:srcRect/>
          <a:stretch>
            <a:fillRect/>
          </a:stretch>
        </p:blipFill>
        <p:spPr bwMode="auto">
          <a:xfrm>
            <a:off x="2580591" y="4114800"/>
            <a:ext cx="4121150" cy="2286000"/>
          </a:xfrm>
          <a:prstGeom prst="rect">
            <a:avLst/>
          </a:prstGeom>
          <a:noFill/>
          <a:ln w="9525">
            <a:noFill/>
            <a:miter lim="800000"/>
            <a:headEnd/>
            <a:tailEnd/>
          </a:ln>
        </p:spPr>
      </p:pic>
      <p:pic>
        <p:nvPicPr>
          <p:cNvPr id="6" name="Picture 2" descr="C:\Documents and Settings\ScanlinDM\Desktop\class materials\AEE images\batteries\BA-RSB-5000-040-02220-group2.jpg"/>
          <p:cNvPicPr>
            <a:picLocks noChangeAspect="1" noChangeArrowheads="1"/>
          </p:cNvPicPr>
          <p:nvPr/>
        </p:nvPicPr>
        <p:blipFill>
          <a:blip r:embed="rId4" cstate="print"/>
          <a:srcRect/>
          <a:stretch>
            <a:fillRect/>
          </a:stretch>
        </p:blipFill>
        <p:spPr bwMode="auto">
          <a:xfrm>
            <a:off x="4874528" y="1447800"/>
            <a:ext cx="3654425" cy="2514600"/>
          </a:xfrm>
          <a:prstGeom prst="rect">
            <a:avLst/>
          </a:prstGeom>
          <a:noFill/>
          <a:ln w="9525">
            <a:noFill/>
            <a:miter lim="800000"/>
            <a:headEnd/>
            <a:tailEnd/>
          </a:ln>
        </p:spPr>
      </p:pic>
    </p:spTree>
    <p:extLst>
      <p:ext uri="{BB962C8B-B14F-4D97-AF65-F5344CB8AC3E}">
        <p14:creationId xmlns:p14="http://schemas.microsoft.com/office/powerpoint/2010/main" val="15385766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Recording Maintenance Checks</a:t>
            </a:r>
            <a:endParaRPr lang="en-US" dirty="0"/>
          </a:p>
        </p:txBody>
      </p:sp>
      <p:pic>
        <p:nvPicPr>
          <p:cNvPr id="4098" name="Picture 2" descr="http://www.solarchoice.net.au/blog/wp-content/uploads/battery-lo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447799"/>
            <a:ext cx="5695950" cy="487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9736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9400"/>
            <a:ext cx="8229600" cy="579438"/>
          </a:xfrm>
        </p:spPr>
        <p:txBody>
          <a:bodyPr>
            <a:normAutofit fontScale="90000"/>
          </a:bodyPr>
          <a:lstStyle/>
          <a:p>
            <a:r>
              <a:rPr lang="en-US" sz="4800" dirty="0" smtClean="0"/>
              <a:t>BATTERY TROUBLESHOOTING</a:t>
            </a:r>
            <a:endParaRPr lang="en-US" sz="4800" dirty="0"/>
          </a:p>
        </p:txBody>
      </p:sp>
    </p:spTree>
    <p:extLst>
      <p:ext uri="{BB962C8B-B14F-4D97-AF65-F5344CB8AC3E}">
        <p14:creationId xmlns:p14="http://schemas.microsoft.com/office/powerpoint/2010/main" val="37841416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Testing Preparation</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486275" y="2128948"/>
            <a:ext cx="4343400" cy="3257550"/>
          </a:xfrm>
          <a:prstGeom prst="rect">
            <a:avLst/>
          </a:prstGeom>
          <a:ln w="19050">
            <a:solidFill>
              <a:schemeClr val="tx1"/>
            </a:solidFill>
          </a:ln>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355165"/>
            <a:ext cx="4104184" cy="280511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41088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On Charge Voltage Testing</a:t>
            </a: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00200"/>
            <a:ext cx="6629400" cy="410391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11593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Specific Gravity Testing</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210465" y="2047875"/>
            <a:ext cx="4800600" cy="3600450"/>
          </a:xfrm>
          <a:prstGeom prst="rect">
            <a:avLst/>
          </a:prstGeom>
          <a:ln w="19050">
            <a:solidFill>
              <a:schemeClr val="tx1"/>
            </a:solidFill>
          </a:ln>
        </p:spPr>
      </p:pic>
    </p:spTree>
    <p:extLst>
      <p:ext uri="{BB962C8B-B14F-4D97-AF65-F5344CB8AC3E}">
        <p14:creationId xmlns:p14="http://schemas.microsoft.com/office/powerpoint/2010/main" val="4440427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Battery Recycling</a:t>
            </a:r>
            <a:endParaRPr lang="en-US"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408814"/>
            <a:ext cx="5243512" cy="490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24882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Factors Affecting Battery Capacity</a:t>
            </a:r>
            <a:endParaRPr lang="en-US" dirty="0"/>
          </a:p>
        </p:txBody>
      </p:sp>
      <p:sp>
        <p:nvSpPr>
          <p:cNvPr id="2" name="Content Placeholder 1"/>
          <p:cNvSpPr>
            <a:spLocks noGrp="1"/>
          </p:cNvSpPr>
          <p:nvPr>
            <p:ph idx="1"/>
          </p:nvPr>
        </p:nvSpPr>
        <p:spPr>
          <a:xfrm>
            <a:off x="457200" y="1481328"/>
            <a:ext cx="6172200" cy="4525963"/>
          </a:xfrm>
        </p:spPr>
        <p:txBody>
          <a:bodyPr/>
          <a:lstStyle/>
          <a:p>
            <a:r>
              <a:rPr lang="en-US" sz="3200" dirty="0"/>
              <a:t>Rate of discharge</a:t>
            </a:r>
          </a:p>
          <a:p>
            <a:r>
              <a:rPr lang="en-US" sz="3200" dirty="0"/>
              <a:t>Depth of discharge</a:t>
            </a:r>
          </a:p>
          <a:p>
            <a:r>
              <a:rPr lang="en-US" sz="3200" dirty="0"/>
              <a:t>Temperature</a:t>
            </a:r>
          </a:p>
          <a:p>
            <a:r>
              <a:rPr lang="en-US" sz="3200" dirty="0"/>
              <a:t>Age</a:t>
            </a:r>
          </a:p>
          <a:p>
            <a:r>
              <a:rPr lang="en-US" sz="3200" dirty="0"/>
              <a:t>Recharging characteristics</a:t>
            </a:r>
          </a:p>
          <a:p>
            <a:pPr marL="109728" indent="0">
              <a:buNone/>
            </a:pP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6096000" y="4125076"/>
            <a:ext cx="2786569" cy="2619375"/>
          </a:xfrm>
          <a:prstGeom prst="rect">
            <a:avLst/>
          </a:prstGeom>
          <a:noFill/>
          <a:ln w="9525">
            <a:noFill/>
            <a:miter lim="800000"/>
            <a:headEnd/>
            <a:tailEnd/>
          </a:ln>
        </p:spPr>
      </p:pic>
    </p:spTree>
    <p:extLst>
      <p:ext uri="{BB962C8B-B14F-4D97-AF65-F5344CB8AC3E}">
        <p14:creationId xmlns:p14="http://schemas.microsoft.com/office/powerpoint/2010/main" val="7762932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C-Rate and Battery Performance</a:t>
            </a:r>
            <a:endParaRPr lang="en-US" dirty="0"/>
          </a:p>
        </p:txBody>
      </p:sp>
      <p:pic>
        <p:nvPicPr>
          <p:cNvPr id="4" name="Content Placeholder 3"/>
          <p:cNvPicPr>
            <a:picLocks noGrp="1" noChangeAspect="1" noChangeArrowheads="1"/>
          </p:cNvPicPr>
          <p:nvPr>
            <p:ph idx="1"/>
          </p:nvPr>
        </p:nvPicPr>
        <p:blipFill>
          <a:blip r:embed="rId2" cstate="print"/>
          <a:srcRect/>
          <a:stretch>
            <a:fillRect/>
          </a:stretch>
        </p:blipFill>
        <p:spPr>
          <a:xfrm>
            <a:off x="1752600" y="1143000"/>
            <a:ext cx="5715000" cy="5032375"/>
          </a:xfrm>
        </p:spPr>
      </p:pic>
    </p:spTree>
    <p:extLst>
      <p:ext uri="{BB962C8B-B14F-4D97-AF65-F5344CB8AC3E}">
        <p14:creationId xmlns:p14="http://schemas.microsoft.com/office/powerpoint/2010/main" val="38351839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p:cNvPicPr>
            <a:picLocks noChangeAspect="1" noChangeArrowheads="1"/>
          </p:cNvPicPr>
          <p:nvPr/>
        </p:nvPicPr>
        <p:blipFill>
          <a:blip r:embed="rId2"/>
          <a:srcRect/>
          <a:stretch>
            <a:fillRect/>
          </a:stretch>
        </p:blipFill>
        <p:spPr bwMode="auto">
          <a:xfrm>
            <a:off x="923925" y="1033463"/>
            <a:ext cx="7296150" cy="4791075"/>
          </a:xfrm>
          <a:prstGeom prst="rect">
            <a:avLst/>
          </a:prstGeom>
          <a:noFill/>
          <a:ln w="9525">
            <a:noFill/>
            <a:miter lim="800000"/>
            <a:headEnd/>
            <a:tailEnd/>
          </a:ln>
        </p:spPr>
      </p:pic>
    </p:spTree>
    <p:extLst>
      <p:ext uri="{BB962C8B-B14F-4D97-AF65-F5344CB8AC3E}">
        <p14:creationId xmlns:p14="http://schemas.microsoft.com/office/powerpoint/2010/main" val="13550146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a:stretch>
            <a:fillRect/>
          </a:stretch>
        </p:blipFill>
        <p:spPr bwMode="auto">
          <a:xfrm>
            <a:off x="270605" y="228600"/>
            <a:ext cx="8530178" cy="5559425"/>
          </a:xfrm>
          <a:prstGeom prst="rect">
            <a:avLst/>
          </a:prstGeom>
          <a:noFill/>
          <a:ln w="9525">
            <a:noFill/>
            <a:miter lim="800000"/>
            <a:headEnd/>
            <a:tailEnd/>
          </a:ln>
        </p:spPr>
      </p:pic>
    </p:spTree>
    <p:extLst>
      <p:ext uri="{BB962C8B-B14F-4D97-AF65-F5344CB8AC3E}">
        <p14:creationId xmlns:p14="http://schemas.microsoft.com/office/powerpoint/2010/main" val="4162509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79291" y="304800"/>
            <a:ext cx="7772400" cy="609600"/>
          </a:xfrm>
        </p:spPr>
        <p:txBody>
          <a:bodyPr>
            <a:normAutofit fontScale="90000"/>
          </a:bodyPr>
          <a:lstStyle/>
          <a:p>
            <a:r>
              <a:rPr lang="en-US" dirty="0" smtClean="0"/>
              <a:t>Deep Cycle Lead-Acid Battery</a:t>
            </a:r>
            <a:endParaRPr lang="en-US" dirty="0"/>
          </a:p>
        </p:txBody>
      </p:sp>
      <p:pic>
        <p:nvPicPr>
          <p:cNvPr id="1026" name="Picture 2" descr="C:\Users\BRUNDA~1\AppData\Local\Temp\80818F29-374A-4FF1-8638-92E9860FAC93.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25600"/>
            <a:ext cx="5667375" cy="4245916"/>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Elbow Connector 29"/>
          <p:cNvCxnSpPr/>
          <p:nvPr/>
        </p:nvCxnSpPr>
        <p:spPr bwMode="auto">
          <a:xfrm>
            <a:off x="4800600" y="1625600"/>
            <a:ext cx="1351280" cy="746639"/>
          </a:xfrm>
          <a:prstGeom prst="bentConnector3">
            <a:avLst>
              <a:gd name="adj1" fmla="val 100752"/>
            </a:avLst>
          </a:prstGeom>
          <a:solidFill>
            <a:schemeClr val="accent1"/>
          </a:solidFill>
          <a:ln w="19050" cap="flat" cmpd="sng" algn="ctr">
            <a:solidFill>
              <a:srgbClr val="FF0000"/>
            </a:solidFill>
            <a:prstDash val="solid"/>
            <a:round/>
            <a:headEnd type="none" w="med" len="med"/>
            <a:tailEnd type="arrow"/>
          </a:ln>
          <a:effectLst/>
        </p:spPr>
      </p:cxnSp>
      <p:cxnSp>
        <p:nvCxnSpPr>
          <p:cNvPr id="31" name="Elbow Connector 30"/>
          <p:cNvCxnSpPr/>
          <p:nvPr/>
        </p:nvCxnSpPr>
        <p:spPr bwMode="auto">
          <a:xfrm rot="10800000" flipV="1">
            <a:off x="3429001" y="1630943"/>
            <a:ext cx="1371601" cy="746639"/>
          </a:xfrm>
          <a:prstGeom prst="bentConnector3">
            <a:avLst>
              <a:gd name="adj1" fmla="val 99074"/>
            </a:avLst>
          </a:prstGeom>
          <a:solidFill>
            <a:schemeClr val="accent1"/>
          </a:solidFill>
          <a:ln w="19050" cap="flat" cmpd="sng" algn="ctr">
            <a:solidFill>
              <a:srgbClr val="FF0000"/>
            </a:solidFill>
            <a:prstDash val="solid"/>
            <a:round/>
            <a:headEnd type="none" w="med" len="med"/>
            <a:tailEnd type="arrow"/>
          </a:ln>
          <a:effectLst/>
        </p:spPr>
      </p:cxnSp>
      <p:cxnSp>
        <p:nvCxnSpPr>
          <p:cNvPr id="32" name="Elbow Connector 31"/>
          <p:cNvCxnSpPr/>
          <p:nvPr/>
        </p:nvCxnSpPr>
        <p:spPr bwMode="auto">
          <a:xfrm rot="5400000">
            <a:off x="4427281" y="2004263"/>
            <a:ext cx="746639" cy="1"/>
          </a:xfrm>
          <a:prstGeom prst="bentConnector3">
            <a:avLst>
              <a:gd name="adj1" fmla="val 50000"/>
            </a:avLst>
          </a:prstGeom>
          <a:solidFill>
            <a:schemeClr val="accent1"/>
          </a:solidFill>
          <a:ln w="19050" cap="flat" cmpd="sng" algn="ctr">
            <a:solidFill>
              <a:srgbClr val="FF0000"/>
            </a:solidFill>
            <a:prstDash val="solid"/>
            <a:round/>
            <a:headEnd type="none" w="med" len="med"/>
            <a:tailEnd type="arrow"/>
          </a:ln>
          <a:effectLst/>
        </p:spPr>
      </p:cxnSp>
      <p:sp>
        <p:nvSpPr>
          <p:cNvPr id="38" name="TextBox 37"/>
          <p:cNvSpPr txBox="1"/>
          <p:nvPr/>
        </p:nvSpPr>
        <p:spPr>
          <a:xfrm>
            <a:off x="4124962" y="1256268"/>
            <a:ext cx="135128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800" dirty="0" smtClean="0"/>
              <a:t>Vent Caps</a:t>
            </a:r>
            <a:endParaRPr lang="en-US" sz="1800" dirty="0"/>
          </a:p>
        </p:txBody>
      </p:sp>
      <p:sp>
        <p:nvSpPr>
          <p:cNvPr id="39" name="TextBox 38"/>
          <p:cNvSpPr txBox="1"/>
          <p:nvPr/>
        </p:nvSpPr>
        <p:spPr>
          <a:xfrm>
            <a:off x="228600" y="1795088"/>
            <a:ext cx="1828800"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t>Negative Terminal</a:t>
            </a:r>
            <a:endParaRPr lang="en-US" sz="1600" dirty="0"/>
          </a:p>
        </p:txBody>
      </p:sp>
      <p:cxnSp>
        <p:nvCxnSpPr>
          <p:cNvPr id="40" name="Elbow Connector 39"/>
          <p:cNvCxnSpPr/>
          <p:nvPr/>
        </p:nvCxnSpPr>
        <p:spPr bwMode="auto">
          <a:xfrm>
            <a:off x="2057400" y="1995252"/>
            <a:ext cx="1056058" cy="6350"/>
          </a:xfrm>
          <a:prstGeom prst="bentConnector3">
            <a:avLst>
              <a:gd name="adj1" fmla="val 50000"/>
            </a:avLst>
          </a:prstGeom>
          <a:solidFill>
            <a:schemeClr val="accent1"/>
          </a:solidFill>
          <a:ln w="19050" cap="flat" cmpd="sng" algn="ctr">
            <a:solidFill>
              <a:srgbClr val="FF0000"/>
            </a:solidFill>
            <a:prstDash val="solid"/>
            <a:round/>
            <a:headEnd type="none" w="med" len="med"/>
            <a:tailEnd type="arrow"/>
          </a:ln>
          <a:effectLst/>
        </p:spPr>
      </p:cxnSp>
      <p:cxnSp>
        <p:nvCxnSpPr>
          <p:cNvPr id="48" name="Elbow Connector 47"/>
          <p:cNvCxnSpPr/>
          <p:nvPr/>
        </p:nvCxnSpPr>
        <p:spPr bwMode="auto">
          <a:xfrm>
            <a:off x="1943100" y="4572000"/>
            <a:ext cx="1208458" cy="12700"/>
          </a:xfrm>
          <a:prstGeom prst="bentConnector3">
            <a:avLst>
              <a:gd name="adj1" fmla="val 92037"/>
            </a:avLst>
          </a:prstGeom>
          <a:solidFill>
            <a:schemeClr val="accent1"/>
          </a:solidFill>
          <a:ln w="19050" cap="flat" cmpd="sng" algn="ctr">
            <a:solidFill>
              <a:srgbClr val="FF0000"/>
            </a:solidFill>
            <a:prstDash val="solid"/>
            <a:round/>
            <a:headEnd type="none" w="med" len="med"/>
            <a:tailEnd type="arrow"/>
          </a:ln>
          <a:effectLst/>
        </p:spPr>
      </p:cxnSp>
      <p:sp>
        <p:nvSpPr>
          <p:cNvPr id="49" name="TextBox 48"/>
          <p:cNvSpPr txBox="1"/>
          <p:nvPr/>
        </p:nvSpPr>
        <p:spPr>
          <a:xfrm>
            <a:off x="381000" y="4402723"/>
            <a:ext cx="1676400"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t>Cathode Plates</a:t>
            </a:r>
            <a:endParaRPr lang="en-US" sz="1600" dirty="0"/>
          </a:p>
        </p:txBody>
      </p:sp>
      <p:cxnSp>
        <p:nvCxnSpPr>
          <p:cNvPr id="50" name="Elbow Connector 49"/>
          <p:cNvCxnSpPr/>
          <p:nvPr/>
        </p:nvCxnSpPr>
        <p:spPr bwMode="auto">
          <a:xfrm>
            <a:off x="1943100" y="3429000"/>
            <a:ext cx="1208458" cy="12700"/>
          </a:xfrm>
          <a:prstGeom prst="bentConnector3">
            <a:avLst>
              <a:gd name="adj1" fmla="val 92037"/>
            </a:avLst>
          </a:prstGeom>
          <a:solidFill>
            <a:schemeClr val="accent1"/>
          </a:solidFill>
          <a:ln w="19050" cap="flat" cmpd="sng" algn="ctr">
            <a:solidFill>
              <a:srgbClr val="FF0000"/>
            </a:solidFill>
            <a:prstDash val="solid"/>
            <a:round/>
            <a:headEnd type="none" w="med" len="med"/>
            <a:tailEnd type="arrow"/>
          </a:ln>
          <a:effectLst/>
        </p:spPr>
      </p:cxnSp>
      <p:sp>
        <p:nvSpPr>
          <p:cNvPr id="51" name="TextBox 50"/>
          <p:cNvSpPr txBox="1"/>
          <p:nvPr/>
        </p:nvSpPr>
        <p:spPr>
          <a:xfrm>
            <a:off x="228600" y="3259723"/>
            <a:ext cx="1828800"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t>Protective Casing</a:t>
            </a:r>
            <a:endParaRPr lang="en-US" sz="1600" dirty="0"/>
          </a:p>
        </p:txBody>
      </p:sp>
      <p:cxnSp>
        <p:nvCxnSpPr>
          <p:cNvPr id="52" name="Elbow Connector 51"/>
          <p:cNvCxnSpPr/>
          <p:nvPr/>
        </p:nvCxnSpPr>
        <p:spPr bwMode="auto">
          <a:xfrm>
            <a:off x="1752600" y="2755900"/>
            <a:ext cx="484558" cy="12700"/>
          </a:xfrm>
          <a:prstGeom prst="bentConnector3">
            <a:avLst>
              <a:gd name="adj1" fmla="val 86693"/>
            </a:avLst>
          </a:prstGeom>
          <a:solidFill>
            <a:schemeClr val="accent1"/>
          </a:solidFill>
          <a:ln w="19050" cap="flat" cmpd="sng" algn="ctr">
            <a:solidFill>
              <a:srgbClr val="FF0000"/>
            </a:solidFill>
            <a:prstDash val="solid"/>
            <a:round/>
            <a:headEnd type="none" w="med" len="med"/>
            <a:tailEnd type="arrow"/>
          </a:ln>
          <a:effectLst/>
        </p:spPr>
      </p:cxnSp>
      <p:sp>
        <p:nvSpPr>
          <p:cNvPr id="55" name="TextBox 54"/>
          <p:cNvSpPr txBox="1"/>
          <p:nvPr/>
        </p:nvSpPr>
        <p:spPr>
          <a:xfrm>
            <a:off x="228599" y="2586623"/>
            <a:ext cx="1766279"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t>Carrying Handles</a:t>
            </a:r>
            <a:endParaRPr lang="en-US" sz="1600" dirty="0"/>
          </a:p>
        </p:txBody>
      </p:sp>
      <p:cxnSp>
        <p:nvCxnSpPr>
          <p:cNvPr id="56" name="Elbow Connector 55"/>
          <p:cNvCxnSpPr/>
          <p:nvPr/>
        </p:nvCxnSpPr>
        <p:spPr bwMode="auto">
          <a:xfrm rot="16200000" flipV="1">
            <a:off x="5839805" y="3096605"/>
            <a:ext cx="1263650" cy="925140"/>
          </a:xfrm>
          <a:prstGeom prst="bentConnector3">
            <a:avLst>
              <a:gd name="adj1" fmla="val 50000"/>
            </a:avLst>
          </a:prstGeom>
          <a:solidFill>
            <a:schemeClr val="accent1"/>
          </a:solidFill>
          <a:ln w="19050" cap="flat" cmpd="sng" algn="ctr">
            <a:solidFill>
              <a:srgbClr val="FF0000"/>
            </a:solidFill>
            <a:prstDash val="solid"/>
            <a:round/>
            <a:headEnd type="none" w="med" len="med"/>
            <a:tailEnd type="arrow"/>
          </a:ln>
          <a:effectLst/>
        </p:spPr>
      </p:cxnSp>
      <p:sp>
        <p:nvSpPr>
          <p:cNvPr id="59" name="TextBox 58"/>
          <p:cNvSpPr txBox="1"/>
          <p:nvPr/>
        </p:nvSpPr>
        <p:spPr>
          <a:xfrm>
            <a:off x="6629400" y="4191000"/>
            <a:ext cx="1828800"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t>Positive Terminal</a:t>
            </a:r>
            <a:endParaRPr lang="en-US" sz="1600" dirty="0"/>
          </a:p>
        </p:txBody>
      </p:sp>
      <p:cxnSp>
        <p:nvCxnSpPr>
          <p:cNvPr id="60" name="Elbow Connector 59"/>
          <p:cNvCxnSpPr/>
          <p:nvPr/>
        </p:nvCxnSpPr>
        <p:spPr bwMode="auto">
          <a:xfrm rot="10800000">
            <a:off x="5912538" y="4925596"/>
            <a:ext cx="978191" cy="12700"/>
          </a:xfrm>
          <a:prstGeom prst="bentConnector3">
            <a:avLst>
              <a:gd name="adj1" fmla="val 91546"/>
            </a:avLst>
          </a:prstGeom>
          <a:solidFill>
            <a:schemeClr val="accent1"/>
          </a:solidFill>
          <a:ln w="19050" cap="flat" cmpd="sng" algn="ctr">
            <a:solidFill>
              <a:srgbClr val="FF0000"/>
            </a:solidFill>
            <a:prstDash val="solid"/>
            <a:round/>
            <a:headEnd type="none" w="med" len="med"/>
            <a:tailEnd type="arrow"/>
          </a:ln>
          <a:effectLst/>
        </p:spPr>
      </p:cxnSp>
      <p:sp>
        <p:nvSpPr>
          <p:cNvPr id="63" name="TextBox 62"/>
          <p:cNvSpPr txBox="1"/>
          <p:nvPr/>
        </p:nvSpPr>
        <p:spPr>
          <a:xfrm>
            <a:off x="6794500" y="4769019"/>
            <a:ext cx="1676400"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t>Anode Plates</a:t>
            </a:r>
            <a:endParaRPr lang="en-US" sz="1600" dirty="0"/>
          </a:p>
        </p:txBody>
      </p:sp>
      <p:cxnSp>
        <p:nvCxnSpPr>
          <p:cNvPr id="64" name="Elbow Connector 63"/>
          <p:cNvCxnSpPr/>
          <p:nvPr/>
        </p:nvCxnSpPr>
        <p:spPr bwMode="auto">
          <a:xfrm rot="10800000">
            <a:off x="5181601" y="5274678"/>
            <a:ext cx="1721831" cy="431739"/>
          </a:xfrm>
          <a:prstGeom prst="bentConnector3">
            <a:avLst>
              <a:gd name="adj1" fmla="val 50000"/>
            </a:avLst>
          </a:prstGeom>
          <a:solidFill>
            <a:schemeClr val="accent1"/>
          </a:solidFill>
          <a:ln w="19050" cap="flat" cmpd="sng" algn="ctr">
            <a:solidFill>
              <a:srgbClr val="FF0000"/>
            </a:solidFill>
            <a:prstDash val="solid"/>
            <a:round/>
            <a:headEnd type="none" w="med" len="med"/>
            <a:tailEnd type="arrow"/>
          </a:ln>
          <a:effectLst/>
        </p:spPr>
      </p:cxnSp>
      <p:sp>
        <p:nvSpPr>
          <p:cNvPr id="65" name="TextBox 64"/>
          <p:cNvSpPr txBox="1"/>
          <p:nvPr/>
        </p:nvSpPr>
        <p:spPr>
          <a:xfrm>
            <a:off x="6807200" y="5524439"/>
            <a:ext cx="1346200"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t>Cell Dividers</a:t>
            </a:r>
            <a:endParaRPr lang="en-US" sz="1600" dirty="0"/>
          </a:p>
        </p:txBody>
      </p:sp>
      <p:cxnSp>
        <p:nvCxnSpPr>
          <p:cNvPr id="67" name="Elbow Connector 66"/>
          <p:cNvCxnSpPr/>
          <p:nvPr/>
        </p:nvCxnSpPr>
        <p:spPr bwMode="auto">
          <a:xfrm flipV="1">
            <a:off x="2830393" y="5107573"/>
            <a:ext cx="642330" cy="321510"/>
          </a:xfrm>
          <a:prstGeom prst="bentConnector3">
            <a:avLst>
              <a:gd name="adj1" fmla="val 50000"/>
            </a:avLst>
          </a:prstGeom>
          <a:solidFill>
            <a:schemeClr val="accent1"/>
          </a:solidFill>
          <a:ln w="19050" cap="flat" cmpd="sng" algn="ctr">
            <a:solidFill>
              <a:srgbClr val="FF0000"/>
            </a:solidFill>
            <a:prstDash val="solid"/>
            <a:round/>
            <a:headEnd type="none" w="med" len="med"/>
            <a:tailEnd type="arrow"/>
          </a:ln>
          <a:effectLst/>
        </p:spPr>
      </p:cxnSp>
      <p:sp>
        <p:nvSpPr>
          <p:cNvPr id="68" name="TextBox 67"/>
          <p:cNvSpPr txBox="1"/>
          <p:nvPr/>
        </p:nvSpPr>
        <p:spPr>
          <a:xfrm>
            <a:off x="1752600" y="5257633"/>
            <a:ext cx="1322758"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t>Cell Dividers</a:t>
            </a:r>
            <a:endParaRPr lang="en-US" sz="1600" dirty="0"/>
          </a:p>
        </p:txBody>
      </p:sp>
    </p:spTree>
    <p:extLst>
      <p:ext uri="{BB962C8B-B14F-4D97-AF65-F5344CB8AC3E}">
        <p14:creationId xmlns:p14="http://schemas.microsoft.com/office/powerpoint/2010/main" val="31299596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914400" y="533400"/>
            <a:ext cx="7086600" cy="5187950"/>
          </a:xfrm>
          <a:prstGeom prst="rect">
            <a:avLst/>
          </a:prstGeom>
          <a:noFill/>
          <a:ln w="9525">
            <a:noFill/>
            <a:miter lim="800000"/>
            <a:headEnd/>
            <a:tailEnd/>
          </a:ln>
        </p:spPr>
      </p:pic>
    </p:spTree>
    <p:extLst>
      <p:ext uri="{BB962C8B-B14F-4D97-AF65-F5344CB8AC3E}">
        <p14:creationId xmlns:p14="http://schemas.microsoft.com/office/powerpoint/2010/main" val="10787024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Hydrometer Readings</a:t>
            </a:r>
            <a:endParaRPr lang="en-US" dirty="0"/>
          </a:p>
        </p:txBody>
      </p:sp>
      <p:pic>
        <p:nvPicPr>
          <p:cNvPr id="4" name="Picture 3"/>
          <p:cNvPicPr>
            <a:picLocks noChangeAspect="1" noChangeArrowheads="1"/>
          </p:cNvPicPr>
          <p:nvPr/>
        </p:nvPicPr>
        <p:blipFill>
          <a:blip r:embed="rId2" cstate="print"/>
          <a:srcRect/>
          <a:stretch>
            <a:fillRect/>
          </a:stretch>
        </p:blipFill>
        <p:spPr>
          <a:xfrm>
            <a:off x="1872916" y="2209800"/>
            <a:ext cx="5562600" cy="3059216"/>
          </a:xfrm>
          <a:prstGeom prst="rect">
            <a:avLst/>
          </a:prstGeom>
        </p:spPr>
      </p:pic>
    </p:spTree>
    <p:extLst>
      <p:ext uri="{BB962C8B-B14F-4D97-AF65-F5344CB8AC3E}">
        <p14:creationId xmlns:p14="http://schemas.microsoft.com/office/powerpoint/2010/main" val="27753089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Amp Hour Meters</a:t>
            </a:r>
            <a:endParaRPr lang="en-US" dirty="0"/>
          </a:p>
        </p:txBody>
      </p:sp>
      <p:pic>
        <p:nvPicPr>
          <p:cNvPr id="8" name="Picture 6" descr="MM-BOG-028-00020"/>
          <p:cNvPicPr>
            <a:picLocks noGrp="1" noChangeAspect="1" noChangeArrowheads="1"/>
          </p:cNvPicPr>
          <p:nvPr>
            <p:ph idx="1"/>
          </p:nvPr>
        </p:nvPicPr>
        <p:blipFill>
          <a:blip r:embed="rId2" cstate="print"/>
          <a:srcRect/>
          <a:stretch>
            <a:fillRect/>
          </a:stretch>
        </p:blipFill>
        <p:spPr bwMode="auto">
          <a:xfrm>
            <a:off x="3401306" y="1554367"/>
            <a:ext cx="1828800" cy="1828800"/>
          </a:xfrm>
          <a:prstGeom prst="rect">
            <a:avLst/>
          </a:prstGeom>
          <a:noFill/>
        </p:spPr>
      </p:pic>
      <p:pic>
        <p:nvPicPr>
          <p:cNvPr id="4" name="Picture 5" descr="MM-BOG-028-00011"/>
          <p:cNvPicPr>
            <a:picLocks noChangeAspect="1" noChangeArrowheads="1"/>
          </p:cNvPicPr>
          <p:nvPr/>
        </p:nvPicPr>
        <p:blipFill>
          <a:blip r:embed="rId3" cstate="print"/>
          <a:srcRect/>
          <a:stretch>
            <a:fillRect/>
          </a:stretch>
        </p:blipFill>
        <p:spPr bwMode="auto">
          <a:xfrm>
            <a:off x="1066800" y="1524000"/>
            <a:ext cx="1522413" cy="1905000"/>
          </a:xfrm>
          <a:prstGeom prst="rect">
            <a:avLst/>
          </a:prstGeom>
          <a:noFill/>
          <a:ln w="9525">
            <a:noFill/>
            <a:miter lim="800000"/>
            <a:headEnd/>
            <a:tailEnd/>
          </a:ln>
        </p:spPr>
      </p:pic>
      <p:pic>
        <p:nvPicPr>
          <p:cNvPr id="5" name="Picture 7" descr="MM-XTX-028-01119"/>
          <p:cNvPicPr>
            <a:picLocks noChangeAspect="1" noChangeArrowheads="1"/>
          </p:cNvPicPr>
          <p:nvPr/>
        </p:nvPicPr>
        <p:blipFill>
          <a:blip r:embed="rId4" cstate="print"/>
          <a:srcRect/>
          <a:stretch>
            <a:fillRect/>
          </a:stretch>
        </p:blipFill>
        <p:spPr bwMode="auto">
          <a:xfrm>
            <a:off x="5867400" y="1508534"/>
            <a:ext cx="1920466" cy="1920466"/>
          </a:xfrm>
          <a:prstGeom prst="rect">
            <a:avLst/>
          </a:prstGeom>
          <a:noFill/>
        </p:spPr>
      </p:pic>
      <p:pic>
        <p:nvPicPr>
          <p:cNvPr id="6" name="Picture 8" descr="MM-XTX-028-01128"/>
          <p:cNvPicPr>
            <a:picLocks noChangeAspect="1" noChangeArrowheads="1"/>
          </p:cNvPicPr>
          <p:nvPr/>
        </p:nvPicPr>
        <p:blipFill>
          <a:blip r:embed="rId5" cstate="print"/>
          <a:srcRect/>
          <a:stretch>
            <a:fillRect/>
          </a:stretch>
        </p:blipFill>
        <p:spPr bwMode="auto">
          <a:xfrm>
            <a:off x="2105906" y="3810000"/>
            <a:ext cx="2209800" cy="2212975"/>
          </a:xfrm>
          <a:prstGeom prst="rect">
            <a:avLst/>
          </a:prstGeom>
          <a:noFill/>
        </p:spPr>
      </p:pic>
      <p:pic>
        <p:nvPicPr>
          <p:cNvPr id="7" name="Picture 9" descr="MM-XTX-028-01405"/>
          <p:cNvPicPr>
            <a:picLocks noChangeAspect="1" noChangeArrowheads="1"/>
          </p:cNvPicPr>
          <p:nvPr/>
        </p:nvPicPr>
        <p:blipFill>
          <a:blip r:embed="rId6" cstate="print"/>
          <a:srcRect/>
          <a:stretch>
            <a:fillRect/>
          </a:stretch>
        </p:blipFill>
        <p:spPr bwMode="auto">
          <a:xfrm>
            <a:off x="4876800" y="4152899"/>
            <a:ext cx="2209800" cy="1527175"/>
          </a:xfrm>
          <a:prstGeom prst="rect">
            <a:avLst/>
          </a:prstGeom>
          <a:noFill/>
        </p:spPr>
      </p:pic>
    </p:spTree>
    <p:extLst>
      <p:ext uri="{BB962C8B-B14F-4D97-AF65-F5344CB8AC3E}">
        <p14:creationId xmlns:p14="http://schemas.microsoft.com/office/powerpoint/2010/main" val="26294193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Equalization Charge</a:t>
            </a:r>
            <a:endParaRPr lang="en-US" dirty="0"/>
          </a:p>
        </p:txBody>
      </p:sp>
      <p:sp>
        <p:nvSpPr>
          <p:cNvPr id="2" name="Content Placeholder 1"/>
          <p:cNvSpPr>
            <a:spLocks noGrp="1"/>
          </p:cNvSpPr>
          <p:nvPr>
            <p:ph idx="1"/>
          </p:nvPr>
        </p:nvSpPr>
        <p:spPr/>
        <p:txBody>
          <a:bodyPr>
            <a:normAutofit fontScale="92500"/>
          </a:bodyPr>
          <a:lstStyle/>
          <a:p>
            <a:r>
              <a:rPr lang="en-US" sz="2800" dirty="0"/>
              <a:t>Hardened sulfate will form in a battery that is constantly being cycled in the middle of its capacity range (somewhere between 80% charged and 80% discharged), and is never recharged to 100%. Over time, a portion of the plate's active materials turns into hard sulfate. If the battery is continually cycled in this manner, it will lose more and more of its capacity until it no longer has enough capacity to perform the task for which it was intended. An equalizing charge, applied routinely every three to four weeks, should prevent the sulfate from hardening. </a:t>
            </a:r>
          </a:p>
          <a:p>
            <a:endParaRPr lang="en-US" dirty="0"/>
          </a:p>
        </p:txBody>
      </p:sp>
    </p:spTree>
    <p:extLst>
      <p:ext uri="{BB962C8B-B14F-4D97-AF65-F5344CB8AC3E}">
        <p14:creationId xmlns:p14="http://schemas.microsoft.com/office/powerpoint/2010/main" val="35857127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a:stretch>
            <a:fillRect/>
          </a:stretch>
        </p:blipFill>
        <p:spPr bwMode="auto">
          <a:xfrm>
            <a:off x="1736725" y="533400"/>
            <a:ext cx="5595938" cy="5715000"/>
          </a:xfrm>
          <a:prstGeom prst="rect">
            <a:avLst/>
          </a:prstGeom>
          <a:noFill/>
        </p:spPr>
      </p:pic>
    </p:spTree>
    <p:extLst>
      <p:ext uri="{BB962C8B-B14F-4D97-AF65-F5344CB8AC3E}">
        <p14:creationId xmlns:p14="http://schemas.microsoft.com/office/powerpoint/2010/main" val="27497941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Removing Sulfation</a:t>
            </a:r>
            <a:endParaRPr lang="en-US" dirty="0"/>
          </a:p>
        </p:txBody>
      </p:sp>
      <p:sp>
        <p:nvSpPr>
          <p:cNvPr id="2" name="Content Placeholder 1"/>
          <p:cNvSpPr>
            <a:spLocks noGrp="1"/>
          </p:cNvSpPr>
          <p:nvPr>
            <p:ph idx="1"/>
          </p:nvPr>
        </p:nvSpPr>
        <p:spPr/>
        <p:txBody>
          <a:bodyPr/>
          <a:lstStyle/>
          <a:p>
            <a:pPr>
              <a:lnSpc>
                <a:spcPct val="80000"/>
              </a:lnSpc>
            </a:pPr>
            <a:r>
              <a:rPr lang="en-US" sz="2400" dirty="0"/>
              <a:t>Charge at 2.6 to 2.7 - volts per cell </a:t>
            </a:r>
          </a:p>
          <a:p>
            <a:pPr>
              <a:lnSpc>
                <a:spcPct val="80000"/>
              </a:lnSpc>
            </a:pPr>
            <a:r>
              <a:rPr lang="en-US" sz="2400" dirty="0"/>
              <a:t>Low current rate (approximately 5 Amps for small batteries and 10-Amps for larger ones) until the specific gravity of the electrolyte starts to rise. </a:t>
            </a:r>
          </a:p>
          <a:p>
            <a:pPr>
              <a:lnSpc>
                <a:spcPct val="80000"/>
              </a:lnSpc>
            </a:pPr>
            <a:r>
              <a:rPr lang="en-US" sz="2400" dirty="0"/>
              <a:t>Be careful not to let the internal temperature of the battery rise above 125° F. If it does, turn the charger off and let the battery cool. </a:t>
            </a:r>
          </a:p>
          <a:p>
            <a:pPr>
              <a:lnSpc>
                <a:spcPct val="80000"/>
              </a:lnSpc>
            </a:pPr>
            <a:r>
              <a:rPr lang="en-US" sz="2400" dirty="0"/>
              <a:t>Continue charging until each cell in the battery is brought up to full charge (nominal 1.265 specific gravity or higher).</a:t>
            </a:r>
          </a:p>
          <a:p>
            <a:endParaRPr lang="en-US" dirty="0"/>
          </a:p>
        </p:txBody>
      </p:sp>
    </p:spTree>
    <p:extLst>
      <p:ext uri="{BB962C8B-B14F-4D97-AF65-F5344CB8AC3E}">
        <p14:creationId xmlns:p14="http://schemas.microsoft.com/office/powerpoint/2010/main" val="6956197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a:stretch>
            <a:fillRect/>
          </a:stretch>
        </p:blipFill>
        <p:spPr bwMode="auto">
          <a:xfrm>
            <a:off x="990600" y="4011"/>
            <a:ext cx="7391400" cy="6024562"/>
          </a:xfrm>
          <a:prstGeom prst="rect">
            <a:avLst/>
          </a:prstGeom>
          <a:noFill/>
          <a:ln w="9525">
            <a:noFill/>
            <a:miter lim="800000"/>
            <a:headEnd/>
            <a:tailEnd/>
          </a:ln>
          <a:effectLst/>
        </p:spPr>
      </p:pic>
    </p:spTree>
    <p:extLst>
      <p:ext uri="{BB962C8B-B14F-4D97-AF65-F5344CB8AC3E}">
        <p14:creationId xmlns:p14="http://schemas.microsoft.com/office/powerpoint/2010/main" val="35614753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a:stretch>
            <a:fillRect/>
          </a:stretch>
        </p:blipFill>
        <p:spPr bwMode="auto">
          <a:xfrm>
            <a:off x="1830388" y="228600"/>
            <a:ext cx="5414962" cy="6019800"/>
          </a:xfrm>
          <a:prstGeom prst="rect">
            <a:avLst/>
          </a:prstGeom>
          <a:noFill/>
        </p:spPr>
      </p:pic>
    </p:spTree>
    <p:extLst>
      <p:ext uri="{BB962C8B-B14F-4D97-AF65-F5344CB8AC3E}">
        <p14:creationId xmlns:p14="http://schemas.microsoft.com/office/powerpoint/2010/main" val="6824534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Hydro Caps</a:t>
            </a:r>
            <a:endParaRPr lang="en-US" dirty="0"/>
          </a:p>
        </p:txBody>
      </p:sp>
      <p:pic>
        <p:nvPicPr>
          <p:cNvPr id="4" name="Picture 4"/>
          <p:cNvPicPr>
            <a:picLocks noChangeAspect="1" noChangeArrowheads="1"/>
          </p:cNvPicPr>
          <p:nvPr/>
        </p:nvPicPr>
        <p:blipFill>
          <a:blip r:embed="rId2" cstate="print"/>
          <a:srcRect/>
          <a:stretch>
            <a:fillRect/>
          </a:stretch>
        </p:blipFill>
        <p:spPr bwMode="auto">
          <a:xfrm>
            <a:off x="2362200" y="1676400"/>
            <a:ext cx="4356100" cy="4419600"/>
          </a:xfrm>
          <a:prstGeom prst="rect">
            <a:avLst/>
          </a:prstGeom>
          <a:noFill/>
        </p:spPr>
      </p:pic>
    </p:spTree>
    <p:extLst>
      <p:ext uri="{BB962C8B-B14F-4D97-AF65-F5344CB8AC3E}">
        <p14:creationId xmlns:p14="http://schemas.microsoft.com/office/powerpoint/2010/main" val="28036394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Water Miser Caps</a:t>
            </a:r>
            <a:endParaRPr lang="en-US" dirty="0"/>
          </a:p>
        </p:txBody>
      </p:sp>
      <p:pic>
        <p:nvPicPr>
          <p:cNvPr id="4" name="Picture 4"/>
          <p:cNvPicPr>
            <a:picLocks noChangeAspect="1" noChangeArrowheads="1"/>
          </p:cNvPicPr>
          <p:nvPr/>
        </p:nvPicPr>
        <p:blipFill>
          <a:blip r:embed="rId2" cstate="print"/>
          <a:srcRect/>
          <a:stretch>
            <a:fillRect/>
          </a:stretch>
        </p:blipFill>
        <p:spPr>
          <a:xfrm>
            <a:off x="304800" y="1981200"/>
            <a:ext cx="8458200" cy="2538413"/>
          </a:xfrm>
          <a:prstGeom prst="rect">
            <a:avLst/>
          </a:prstGeom>
          <a:noFill/>
          <a:ln/>
        </p:spPr>
      </p:pic>
    </p:spTree>
    <p:extLst>
      <p:ext uri="{BB962C8B-B14F-4D97-AF65-F5344CB8AC3E}">
        <p14:creationId xmlns:p14="http://schemas.microsoft.com/office/powerpoint/2010/main" val="2560520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7275"/>
            <a:ext cx="8229600" cy="579438"/>
          </a:xfrm>
        </p:spPr>
        <p:txBody>
          <a:bodyPr>
            <a:normAutofit fontScale="90000"/>
          </a:bodyPr>
          <a:lstStyle/>
          <a:p>
            <a:pPr algn="l"/>
            <a:r>
              <a:rPr lang="en-US" dirty="0" smtClean="0"/>
              <a:t>Terminals &amp; Plates</a:t>
            </a:r>
            <a:endParaRPr lang="en-US" dirty="0"/>
          </a:p>
        </p:txBody>
      </p:sp>
      <p:sp>
        <p:nvSpPr>
          <p:cNvPr id="3" name="Text Placeholder 2"/>
          <p:cNvSpPr>
            <a:spLocks noGrp="1"/>
          </p:cNvSpPr>
          <p:nvPr>
            <p:ph type="body" idx="1"/>
          </p:nvPr>
        </p:nvSpPr>
        <p:spPr>
          <a:xfrm>
            <a:off x="1066800" y="1600200"/>
            <a:ext cx="4040188" cy="650874"/>
          </a:xfrm>
        </p:spPr>
        <p:txBody>
          <a:bodyPr/>
          <a:lstStyle/>
          <a:p>
            <a:r>
              <a:rPr lang="en-US" sz="2000" dirty="0" smtClean="0"/>
              <a:t>Positive Terminal</a:t>
            </a:r>
            <a:endParaRPr lang="en-US" sz="2000" dirty="0"/>
          </a:p>
        </p:txBody>
      </p:sp>
      <p:sp>
        <p:nvSpPr>
          <p:cNvPr id="4" name="Content Placeholder 3"/>
          <p:cNvSpPr>
            <a:spLocks noGrp="1"/>
          </p:cNvSpPr>
          <p:nvPr>
            <p:ph sz="half" idx="2"/>
          </p:nvPr>
        </p:nvSpPr>
        <p:spPr>
          <a:xfrm>
            <a:off x="914400" y="2133600"/>
            <a:ext cx="4040188" cy="3951288"/>
          </a:xfrm>
        </p:spPr>
        <p:txBody>
          <a:bodyPr/>
          <a:lstStyle/>
          <a:p>
            <a:r>
              <a:rPr lang="en-US" sz="2000" dirty="0" smtClean="0"/>
              <a:t>Anode Plates</a:t>
            </a:r>
          </a:p>
          <a:p>
            <a:pPr lvl="1"/>
            <a:r>
              <a:rPr lang="en-US" sz="1800" dirty="0" smtClean="0"/>
              <a:t>Lead-Dioxide when charged</a:t>
            </a:r>
          </a:p>
          <a:p>
            <a:pPr lvl="1"/>
            <a:r>
              <a:rPr lang="en-US" sz="1800" dirty="0" smtClean="0"/>
              <a:t>Lead-Sulfate when discharged</a:t>
            </a:r>
            <a:endParaRPr lang="en-US" sz="1800" dirty="0"/>
          </a:p>
        </p:txBody>
      </p:sp>
      <p:sp>
        <p:nvSpPr>
          <p:cNvPr id="5" name="Text Placeholder 4"/>
          <p:cNvSpPr>
            <a:spLocks noGrp="1"/>
          </p:cNvSpPr>
          <p:nvPr>
            <p:ph type="body" sz="quarter" idx="3"/>
          </p:nvPr>
        </p:nvSpPr>
        <p:spPr>
          <a:xfrm>
            <a:off x="1066800" y="3733800"/>
            <a:ext cx="4041775" cy="639762"/>
          </a:xfrm>
        </p:spPr>
        <p:txBody>
          <a:bodyPr/>
          <a:lstStyle/>
          <a:p>
            <a:r>
              <a:rPr lang="en-US" sz="2000" dirty="0" smtClean="0"/>
              <a:t>Negative Terminal</a:t>
            </a:r>
            <a:endParaRPr lang="en-US" sz="2000" dirty="0"/>
          </a:p>
        </p:txBody>
      </p:sp>
      <p:sp>
        <p:nvSpPr>
          <p:cNvPr id="6" name="Content Placeholder 5"/>
          <p:cNvSpPr>
            <a:spLocks noGrp="1"/>
          </p:cNvSpPr>
          <p:nvPr>
            <p:ph sz="quarter" idx="4"/>
          </p:nvPr>
        </p:nvSpPr>
        <p:spPr>
          <a:xfrm>
            <a:off x="914400" y="4267200"/>
            <a:ext cx="4041775" cy="1600200"/>
          </a:xfrm>
        </p:spPr>
        <p:txBody>
          <a:bodyPr/>
          <a:lstStyle/>
          <a:p>
            <a:r>
              <a:rPr lang="en-US" sz="2000" dirty="0"/>
              <a:t>Cathode </a:t>
            </a:r>
            <a:r>
              <a:rPr lang="en-US" sz="2000" dirty="0" smtClean="0"/>
              <a:t>Plates</a:t>
            </a:r>
            <a:endParaRPr lang="en-US" sz="2000" dirty="0"/>
          </a:p>
          <a:p>
            <a:pPr lvl="1"/>
            <a:r>
              <a:rPr lang="en-US" sz="1800" dirty="0"/>
              <a:t>Lead when charged</a:t>
            </a:r>
          </a:p>
          <a:p>
            <a:pPr lvl="1"/>
            <a:r>
              <a:rPr lang="en-US" sz="1800" dirty="0"/>
              <a:t>Lead-Sulfate when discharged</a:t>
            </a:r>
          </a:p>
          <a:p>
            <a:endParaRPr lang="en-US" dirty="0"/>
          </a:p>
        </p:txBody>
      </p:sp>
      <p:pic>
        <p:nvPicPr>
          <p:cNvPr id="8" name="Picture 2" descr="C:\Users\BRUNDA~1\AppData\Local\Temp\80818F29-374A-4FF1-8638-92E9860FAC93.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2488" y="2362200"/>
            <a:ext cx="3734463" cy="279780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cxnSp>
        <p:nvCxnSpPr>
          <p:cNvPr id="9" name="Straight Arrow Connector 8"/>
          <p:cNvCxnSpPr>
            <a:stCxn id="12" idx="2"/>
          </p:cNvCxnSpPr>
          <p:nvPr/>
        </p:nvCxnSpPr>
        <p:spPr bwMode="auto">
          <a:xfrm flipH="1">
            <a:off x="6132164" y="1984177"/>
            <a:ext cx="232474" cy="682823"/>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sp>
        <p:nvSpPr>
          <p:cNvPr id="12" name="TextBox 11"/>
          <p:cNvSpPr txBox="1"/>
          <p:nvPr/>
        </p:nvSpPr>
        <p:spPr>
          <a:xfrm>
            <a:off x="5522563" y="1676400"/>
            <a:ext cx="1684150" cy="307777"/>
          </a:xfrm>
          <a:prstGeom prst="rect">
            <a:avLst/>
          </a:prstGeom>
          <a:noFill/>
          <a:ln w="19050">
            <a:solidFill>
              <a:srgbClr val="FF0000"/>
            </a:solidFill>
          </a:ln>
        </p:spPr>
        <p:txBody>
          <a:bodyPr wrap="square" rtlCol="0">
            <a:spAutoFit/>
          </a:bodyPr>
          <a:lstStyle/>
          <a:p>
            <a:r>
              <a:rPr lang="en-US" sz="1400" dirty="0" smtClean="0"/>
              <a:t>Negative Terminal</a:t>
            </a:r>
            <a:endParaRPr lang="en-US" sz="1400" dirty="0"/>
          </a:p>
        </p:txBody>
      </p:sp>
      <p:cxnSp>
        <p:nvCxnSpPr>
          <p:cNvPr id="15" name="Straight Arrow Connector 14"/>
          <p:cNvCxnSpPr>
            <a:stCxn id="16" idx="0"/>
          </p:cNvCxnSpPr>
          <p:nvPr/>
        </p:nvCxnSpPr>
        <p:spPr bwMode="auto">
          <a:xfrm flipV="1">
            <a:off x="7543800" y="3352800"/>
            <a:ext cx="304800" cy="2067748"/>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sp>
        <p:nvSpPr>
          <p:cNvPr id="16" name="TextBox 15"/>
          <p:cNvSpPr txBox="1"/>
          <p:nvPr/>
        </p:nvSpPr>
        <p:spPr>
          <a:xfrm>
            <a:off x="6777925" y="5420548"/>
            <a:ext cx="1531750" cy="307777"/>
          </a:xfrm>
          <a:prstGeom prst="rect">
            <a:avLst/>
          </a:prstGeom>
          <a:noFill/>
          <a:ln w="19050">
            <a:solidFill>
              <a:srgbClr val="FF0000"/>
            </a:solidFill>
          </a:ln>
        </p:spPr>
        <p:txBody>
          <a:bodyPr wrap="square" rtlCol="0">
            <a:spAutoFit/>
          </a:bodyPr>
          <a:lstStyle/>
          <a:p>
            <a:r>
              <a:rPr lang="en-US" sz="1400" dirty="0" smtClean="0"/>
              <a:t>Positive Terminal</a:t>
            </a:r>
            <a:endParaRPr lang="en-US" sz="1400" dirty="0"/>
          </a:p>
        </p:txBody>
      </p:sp>
    </p:spTree>
    <p:extLst>
      <p:ext uri="{BB962C8B-B14F-4D97-AF65-F5344CB8AC3E}">
        <p14:creationId xmlns:p14="http://schemas.microsoft.com/office/powerpoint/2010/main" val="958459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Battery Maintenance</a:t>
            </a:r>
            <a:endParaRPr lang="en-US" dirty="0"/>
          </a:p>
        </p:txBody>
      </p:sp>
      <p:sp>
        <p:nvSpPr>
          <p:cNvPr id="2" name="Content Placeholder 1"/>
          <p:cNvSpPr>
            <a:spLocks noGrp="1"/>
          </p:cNvSpPr>
          <p:nvPr>
            <p:ph idx="1"/>
          </p:nvPr>
        </p:nvSpPr>
        <p:spPr/>
        <p:txBody>
          <a:bodyPr/>
          <a:lstStyle/>
          <a:p>
            <a:pPr>
              <a:lnSpc>
                <a:spcPct val="80000"/>
              </a:lnSpc>
            </a:pPr>
            <a:r>
              <a:rPr lang="en-US" sz="2400" dirty="0"/>
              <a:t>Cleaned using a baking soda and water mix; a couple of table spoons to a pint of water. </a:t>
            </a:r>
          </a:p>
          <a:p>
            <a:pPr>
              <a:lnSpc>
                <a:spcPct val="80000"/>
              </a:lnSpc>
            </a:pPr>
            <a:r>
              <a:rPr lang="en-US" sz="2400" dirty="0"/>
              <a:t>Cable connection needs to be clean and tightened. </a:t>
            </a:r>
          </a:p>
          <a:p>
            <a:pPr>
              <a:lnSpc>
                <a:spcPct val="80000"/>
              </a:lnSpc>
            </a:pPr>
            <a:r>
              <a:rPr lang="en-US" sz="2400" dirty="0"/>
              <a:t>Check fluid level. Use Distilled water. </a:t>
            </a:r>
          </a:p>
          <a:p>
            <a:pPr>
              <a:lnSpc>
                <a:spcPct val="80000"/>
              </a:lnSpc>
            </a:pPr>
            <a:r>
              <a:rPr lang="en-US" sz="2400" dirty="0"/>
              <a:t>To </a:t>
            </a:r>
            <a:r>
              <a:rPr lang="en-US" sz="2400" b="1" dirty="0"/>
              <a:t>prevent corrosion</a:t>
            </a:r>
            <a:r>
              <a:rPr lang="en-US" sz="2400" dirty="0"/>
              <a:t> of cables on top post batteries use a small bead of silicon sealer at the base of the post and place a felt battery washer over it. Coat the washer with high temperature grease or petroleum jelly (Vaseline), then place cable on the post and tighten. Coat the exposed cable end with the grease. </a:t>
            </a:r>
          </a:p>
          <a:p>
            <a:endParaRPr lang="en-US" dirty="0"/>
          </a:p>
        </p:txBody>
      </p:sp>
    </p:spTree>
    <p:extLst>
      <p:ext uri="{BB962C8B-B14F-4D97-AF65-F5344CB8AC3E}">
        <p14:creationId xmlns:p14="http://schemas.microsoft.com/office/powerpoint/2010/main" val="39926627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Battery Boxes and Enclosures</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161925" y="1981200"/>
            <a:ext cx="8982075" cy="3481388"/>
          </a:xfrm>
          <a:prstGeom prst="rect">
            <a:avLst/>
          </a:prstGeom>
          <a:noFill/>
          <a:ln w="9525">
            <a:noFill/>
            <a:miter lim="800000"/>
            <a:headEnd/>
            <a:tailEnd/>
          </a:ln>
        </p:spPr>
      </p:pic>
    </p:spTree>
    <p:extLst>
      <p:ext uri="{BB962C8B-B14F-4D97-AF65-F5344CB8AC3E}">
        <p14:creationId xmlns:p14="http://schemas.microsoft.com/office/powerpoint/2010/main" val="25785697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81000" y="228601"/>
            <a:ext cx="8310815" cy="5562600"/>
          </a:xfrm>
          <a:prstGeom prst="rect">
            <a:avLst/>
          </a:prstGeom>
          <a:noFill/>
          <a:ln w="9525">
            <a:noFill/>
            <a:miter lim="800000"/>
            <a:headEnd/>
            <a:tailEnd/>
          </a:ln>
        </p:spPr>
      </p:pic>
    </p:spTree>
    <p:extLst>
      <p:ext uri="{BB962C8B-B14F-4D97-AF65-F5344CB8AC3E}">
        <p14:creationId xmlns:p14="http://schemas.microsoft.com/office/powerpoint/2010/main" val="161907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39" t="4963" r="5064" b="5288"/>
          <a:stretch/>
        </p:blipFill>
        <p:spPr bwMode="auto">
          <a:xfrm>
            <a:off x="395693" y="1828800"/>
            <a:ext cx="509515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60375" y="990600"/>
            <a:ext cx="8229600" cy="579438"/>
          </a:xfrm>
        </p:spPr>
        <p:txBody>
          <a:bodyPr>
            <a:normAutofit fontScale="90000"/>
          </a:bodyPr>
          <a:lstStyle/>
          <a:p>
            <a:pPr algn="l"/>
            <a:r>
              <a:rPr lang="en-US" dirty="0" smtClean="0"/>
              <a:t>Cells</a:t>
            </a:r>
            <a:endParaRPr lang="en-US" dirty="0"/>
          </a:p>
        </p:txBody>
      </p:sp>
      <p:sp>
        <p:nvSpPr>
          <p:cNvPr id="4" name="Content Placeholder 3"/>
          <p:cNvSpPr>
            <a:spLocks noGrp="1"/>
          </p:cNvSpPr>
          <p:nvPr>
            <p:ph sz="half" idx="2"/>
          </p:nvPr>
        </p:nvSpPr>
        <p:spPr>
          <a:xfrm>
            <a:off x="4648200" y="4267200"/>
            <a:ext cx="4040188" cy="1100138"/>
          </a:xfrm>
        </p:spPr>
        <p:txBody>
          <a:bodyPr/>
          <a:lstStyle/>
          <a:p>
            <a:pPr marL="0" indent="0">
              <a:buNone/>
            </a:pPr>
            <a:r>
              <a:rPr lang="en-US" sz="2000" b="1" dirty="0" smtClean="0"/>
              <a:t>Dividers</a:t>
            </a:r>
          </a:p>
          <a:p>
            <a:r>
              <a:rPr lang="en-US" sz="2000" dirty="0" smtClean="0"/>
              <a:t>Keep plates from touching and causing a short circuit</a:t>
            </a:r>
          </a:p>
        </p:txBody>
      </p:sp>
      <p:sp>
        <p:nvSpPr>
          <p:cNvPr id="6" name="Content Placeholder 5"/>
          <p:cNvSpPr>
            <a:spLocks noGrp="1"/>
          </p:cNvSpPr>
          <p:nvPr>
            <p:ph sz="quarter" idx="4"/>
          </p:nvPr>
        </p:nvSpPr>
        <p:spPr>
          <a:xfrm>
            <a:off x="416444" y="5046921"/>
            <a:ext cx="3786779" cy="1371600"/>
          </a:xfrm>
        </p:spPr>
        <p:txBody>
          <a:bodyPr/>
          <a:lstStyle/>
          <a:p>
            <a:pPr marL="0" indent="0">
              <a:buNone/>
            </a:pPr>
            <a:r>
              <a:rPr lang="en-US" sz="2000" b="1" dirty="0" smtClean="0"/>
              <a:t>Connectors</a:t>
            </a:r>
          </a:p>
          <a:p>
            <a:r>
              <a:rPr lang="en-US" sz="2000" dirty="0" smtClean="0"/>
              <a:t>Allows current to pass to the next cell</a:t>
            </a:r>
            <a:endParaRPr lang="en-US" sz="2000" dirty="0"/>
          </a:p>
          <a:p>
            <a:pPr marL="0" indent="0">
              <a:buNone/>
            </a:pPr>
            <a:endParaRPr lang="en-US" sz="2000" dirty="0"/>
          </a:p>
        </p:txBody>
      </p:sp>
      <p:sp>
        <p:nvSpPr>
          <p:cNvPr id="9" name="Content Placeholder 5"/>
          <p:cNvSpPr txBox="1">
            <a:spLocks/>
          </p:cNvSpPr>
          <p:nvPr/>
        </p:nvSpPr>
        <p:spPr bwMode="auto">
          <a:xfrm>
            <a:off x="5130209" y="1143000"/>
            <a:ext cx="41910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18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a:buNone/>
            </a:pPr>
            <a:r>
              <a:rPr lang="en-US" sz="2000" b="1" dirty="0"/>
              <a:t>Vent </a:t>
            </a:r>
            <a:r>
              <a:rPr lang="en-US" sz="2000" b="1" dirty="0" smtClean="0"/>
              <a:t>Caps</a:t>
            </a:r>
          </a:p>
          <a:p>
            <a:r>
              <a:rPr lang="en-US" sz="2000" dirty="0" smtClean="0"/>
              <a:t>Allow air to escape and enter the battery</a:t>
            </a:r>
          </a:p>
          <a:p>
            <a:r>
              <a:rPr lang="en-US" sz="2000" dirty="0" smtClean="0"/>
              <a:t>Used for access to use hydrometer or to add distilled water</a:t>
            </a:r>
          </a:p>
          <a:p>
            <a:endParaRPr lang="en-US" sz="2000" dirty="0"/>
          </a:p>
        </p:txBody>
      </p:sp>
      <p:cxnSp>
        <p:nvCxnSpPr>
          <p:cNvPr id="12" name="Straight Arrow Connector 11"/>
          <p:cNvCxnSpPr/>
          <p:nvPr/>
        </p:nvCxnSpPr>
        <p:spPr bwMode="auto">
          <a:xfrm flipV="1">
            <a:off x="1600200" y="4114800"/>
            <a:ext cx="533400" cy="1066800"/>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cxnSp>
        <p:nvCxnSpPr>
          <p:cNvPr id="15" name="Straight Arrow Connector 14"/>
          <p:cNvCxnSpPr/>
          <p:nvPr/>
        </p:nvCxnSpPr>
        <p:spPr bwMode="auto">
          <a:xfrm flipH="1" flipV="1">
            <a:off x="2943268" y="3048000"/>
            <a:ext cx="2390732" cy="1295400"/>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cxnSp>
        <p:nvCxnSpPr>
          <p:cNvPr id="22" name="Straight Arrow Connector 21"/>
          <p:cNvCxnSpPr/>
          <p:nvPr/>
        </p:nvCxnSpPr>
        <p:spPr bwMode="auto">
          <a:xfrm flipH="1">
            <a:off x="3095669" y="1371600"/>
            <a:ext cx="2034540" cy="762000"/>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21023863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579438"/>
          </a:xfrm>
        </p:spPr>
        <p:txBody>
          <a:bodyPr/>
          <a:lstStyle/>
          <a:p>
            <a:pPr algn="l"/>
            <a:r>
              <a:rPr lang="en-US" sz="2000" dirty="0" smtClean="0"/>
              <a:t>Electrolyte Solution</a:t>
            </a:r>
            <a:endParaRPr lang="en-US" sz="2000" dirty="0"/>
          </a:p>
        </p:txBody>
      </p:sp>
      <p:sp>
        <p:nvSpPr>
          <p:cNvPr id="3" name="Text Placeholder 2"/>
          <p:cNvSpPr>
            <a:spLocks noGrp="1"/>
          </p:cNvSpPr>
          <p:nvPr>
            <p:ph type="body" idx="1"/>
          </p:nvPr>
        </p:nvSpPr>
        <p:spPr>
          <a:xfrm>
            <a:off x="457200" y="1295400"/>
            <a:ext cx="4040188" cy="650874"/>
          </a:xfrm>
        </p:spPr>
        <p:txBody>
          <a:bodyPr/>
          <a:lstStyle/>
          <a:p>
            <a:r>
              <a:rPr lang="en-US" sz="2000" dirty="0" smtClean="0"/>
              <a:t>Purpose</a:t>
            </a:r>
            <a:endParaRPr lang="en-US" sz="2000" dirty="0"/>
          </a:p>
        </p:txBody>
      </p:sp>
      <p:sp>
        <p:nvSpPr>
          <p:cNvPr id="4" name="Content Placeholder 3"/>
          <p:cNvSpPr>
            <a:spLocks noGrp="1"/>
          </p:cNvSpPr>
          <p:nvPr>
            <p:ph sz="half" idx="2"/>
          </p:nvPr>
        </p:nvSpPr>
        <p:spPr>
          <a:xfrm>
            <a:off x="457200" y="1904999"/>
            <a:ext cx="4040188" cy="3951288"/>
          </a:xfrm>
        </p:spPr>
        <p:txBody>
          <a:bodyPr/>
          <a:lstStyle/>
          <a:p>
            <a:r>
              <a:rPr lang="en-US" sz="2000" dirty="0" smtClean="0"/>
              <a:t>Reacts with plates to produce a charge</a:t>
            </a:r>
            <a:endParaRPr lang="en-US" sz="2000" dirty="0"/>
          </a:p>
        </p:txBody>
      </p:sp>
      <p:sp>
        <p:nvSpPr>
          <p:cNvPr id="5" name="Text Placeholder 4"/>
          <p:cNvSpPr>
            <a:spLocks noGrp="1"/>
          </p:cNvSpPr>
          <p:nvPr>
            <p:ph type="body" sz="quarter" idx="3"/>
          </p:nvPr>
        </p:nvSpPr>
        <p:spPr>
          <a:xfrm>
            <a:off x="4645025" y="1306512"/>
            <a:ext cx="4041775" cy="639762"/>
          </a:xfrm>
        </p:spPr>
        <p:txBody>
          <a:bodyPr/>
          <a:lstStyle/>
          <a:p>
            <a:r>
              <a:rPr lang="en-US" sz="2000" dirty="0" smtClean="0"/>
              <a:t>Facts</a:t>
            </a:r>
            <a:endParaRPr lang="en-US" sz="2000" dirty="0"/>
          </a:p>
        </p:txBody>
      </p:sp>
      <p:sp>
        <p:nvSpPr>
          <p:cNvPr id="6" name="Content Placeholder 5"/>
          <p:cNvSpPr>
            <a:spLocks noGrp="1"/>
          </p:cNvSpPr>
          <p:nvPr>
            <p:ph sz="quarter" idx="4"/>
          </p:nvPr>
        </p:nvSpPr>
        <p:spPr>
          <a:xfrm>
            <a:off x="4645025" y="1946274"/>
            <a:ext cx="4041775" cy="3951288"/>
          </a:xfrm>
        </p:spPr>
        <p:txBody>
          <a:bodyPr/>
          <a:lstStyle/>
          <a:p>
            <a:r>
              <a:rPr lang="en-US" sz="2000" dirty="0" smtClean="0"/>
              <a:t>Each cell (fully charged) produces around 2 volts</a:t>
            </a:r>
            <a:endParaRPr lang="en-US" sz="20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900" y="2681639"/>
            <a:ext cx="3352800" cy="349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047999"/>
            <a:ext cx="2209800" cy="2592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64099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1469</TotalTime>
  <Words>3522</Words>
  <Application>Microsoft Office PowerPoint</Application>
  <PresentationFormat>On-screen Show (4:3)</PresentationFormat>
  <Paragraphs>352</Paragraphs>
  <Slides>72</Slides>
  <Notes>38</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Batteries</vt:lpstr>
      <vt:lpstr>Battery Overview</vt:lpstr>
      <vt:lpstr>Battery Types</vt:lpstr>
      <vt:lpstr>Types of Rechargeable Batteries</vt:lpstr>
      <vt:lpstr>Deep Cycle Lead Acid Batteries</vt:lpstr>
      <vt:lpstr>Deep Cycle Lead-Acid Battery</vt:lpstr>
      <vt:lpstr>Terminals &amp; Plates</vt:lpstr>
      <vt:lpstr>Cells</vt:lpstr>
      <vt:lpstr>Electrolyte Solution</vt:lpstr>
      <vt:lpstr>Components of a Lead Acid Battery</vt:lpstr>
      <vt:lpstr>Principle of Operation</vt:lpstr>
      <vt:lpstr>PowerPoint Presentation</vt:lpstr>
      <vt:lpstr>Battery Voltage &amp; Capacity (Amp-Hours)</vt:lpstr>
      <vt:lpstr>Battery Capacity (Amp-Hours)</vt:lpstr>
      <vt:lpstr>Formula for Amp-Hours</vt:lpstr>
      <vt:lpstr>Battery Capacity (Amp-Hours)</vt:lpstr>
      <vt:lpstr>Protective Casing</vt:lpstr>
      <vt:lpstr>Battery Connections</vt:lpstr>
      <vt:lpstr>Series Connections</vt:lpstr>
      <vt:lpstr>Parallel Connections</vt:lpstr>
      <vt:lpstr>Series &amp; Parallel</vt:lpstr>
      <vt:lpstr>12 Volt Batteries</vt:lpstr>
      <vt:lpstr>24 Volt Batteries</vt:lpstr>
      <vt:lpstr>48 Volt Batteries</vt:lpstr>
      <vt:lpstr>Battery Connections</vt:lpstr>
      <vt:lpstr>Battery Cable Sizing</vt:lpstr>
      <vt:lpstr>Battery Connection Torque Values</vt:lpstr>
      <vt:lpstr>Battery Wiring Series</vt:lpstr>
      <vt:lpstr>Battery Wiring Parallel</vt:lpstr>
      <vt:lpstr>Battery Wiring Series &amp; Parallel Connections</vt:lpstr>
      <vt:lpstr>PowerPoint Presentation</vt:lpstr>
      <vt:lpstr>Battery Cables</vt:lpstr>
      <vt:lpstr>Ventilation</vt:lpstr>
      <vt:lpstr>Battery Orientation</vt:lpstr>
      <vt:lpstr>Battery Orientation</vt:lpstr>
      <vt:lpstr>BATTERY MAINTENANCE</vt:lpstr>
      <vt:lpstr>Safety</vt:lpstr>
      <vt:lpstr>Regular Maintenance</vt:lpstr>
      <vt:lpstr>Preventative Maintenance Inspection</vt:lpstr>
      <vt:lpstr>Cleaning Batteries</vt:lpstr>
      <vt:lpstr>Terminal Protection</vt:lpstr>
      <vt:lpstr>Watering (Deep cycle flooded/wet batteries)</vt:lpstr>
      <vt:lpstr>Watering (Deep cycle flooded/wet batteries)</vt:lpstr>
      <vt:lpstr>Cleaning Batteries</vt:lpstr>
      <vt:lpstr>State of Charge</vt:lpstr>
      <vt:lpstr>Checking SOC with Multi-meter</vt:lpstr>
      <vt:lpstr>PowerPoint Presentation</vt:lpstr>
      <vt:lpstr>Equalization Charge</vt:lpstr>
      <vt:lpstr>Storing Batteries</vt:lpstr>
      <vt:lpstr>Recording Maintenance Checks</vt:lpstr>
      <vt:lpstr>BATTERY TROUBLESHOOTING</vt:lpstr>
      <vt:lpstr>Testing Preparation</vt:lpstr>
      <vt:lpstr>On Charge Voltage Testing</vt:lpstr>
      <vt:lpstr>Specific Gravity Testing</vt:lpstr>
      <vt:lpstr>Battery Recycling</vt:lpstr>
      <vt:lpstr>Factors Affecting Battery Capacity</vt:lpstr>
      <vt:lpstr>C-Rate and Battery Performance</vt:lpstr>
      <vt:lpstr>PowerPoint Presentation</vt:lpstr>
      <vt:lpstr>PowerPoint Presentation</vt:lpstr>
      <vt:lpstr>PowerPoint Presentation</vt:lpstr>
      <vt:lpstr>Hydrometer Readings</vt:lpstr>
      <vt:lpstr>Amp Hour Meters</vt:lpstr>
      <vt:lpstr>Equalization Charge</vt:lpstr>
      <vt:lpstr>PowerPoint Presentation</vt:lpstr>
      <vt:lpstr>Removing Sulfation</vt:lpstr>
      <vt:lpstr>PowerPoint Presentation</vt:lpstr>
      <vt:lpstr>PowerPoint Presentation</vt:lpstr>
      <vt:lpstr>Hydro Caps</vt:lpstr>
      <vt:lpstr>Water Miser Caps</vt:lpstr>
      <vt:lpstr>Battery Maintenance</vt:lpstr>
      <vt:lpstr>Battery Boxes and Enclosures</vt:lpstr>
      <vt:lpstr>PowerPoint Presentation</vt:lpstr>
    </vt:vector>
  </TitlesOfParts>
  <Company>Appalachian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Edward French</dc:creator>
  <cp:lastModifiedBy>Miller, Janet Mackin</cp:lastModifiedBy>
  <cp:revision>9</cp:revision>
  <dcterms:created xsi:type="dcterms:W3CDTF">2011-11-14T20:54:37Z</dcterms:created>
  <dcterms:modified xsi:type="dcterms:W3CDTF">2014-06-10T15:19:52Z</dcterms:modified>
</cp:coreProperties>
</file>