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5"/>
  </p:handoutMasterIdLst>
  <p:sldIdLst>
    <p:sldId id="260" r:id="rId2"/>
    <p:sldId id="257" r:id="rId3"/>
    <p:sldId id="258" r:id="rId4"/>
    <p:sldId id="261" r:id="rId5"/>
    <p:sldId id="262" r:id="rId6"/>
    <p:sldId id="265" r:id="rId7"/>
    <p:sldId id="299" r:id="rId8"/>
    <p:sldId id="291" r:id="rId9"/>
    <p:sldId id="266" r:id="rId10"/>
    <p:sldId id="267" r:id="rId11"/>
    <p:sldId id="301" r:id="rId12"/>
    <p:sldId id="316" r:id="rId13"/>
    <p:sldId id="321" r:id="rId14"/>
    <p:sldId id="317" r:id="rId15"/>
    <p:sldId id="318" r:id="rId16"/>
    <p:sldId id="319" r:id="rId17"/>
    <p:sldId id="320" r:id="rId18"/>
    <p:sldId id="305" r:id="rId19"/>
    <p:sldId id="328" r:id="rId20"/>
    <p:sldId id="296" r:id="rId21"/>
    <p:sldId id="297" r:id="rId22"/>
    <p:sldId id="327" r:id="rId23"/>
    <p:sldId id="295" r:id="rId24"/>
    <p:sldId id="286" r:id="rId25"/>
    <p:sldId id="303" r:id="rId26"/>
    <p:sldId id="288" r:id="rId27"/>
    <p:sldId id="290" r:id="rId28"/>
    <p:sldId id="298" r:id="rId29"/>
    <p:sldId id="287" r:id="rId30"/>
    <p:sldId id="329" r:id="rId31"/>
    <p:sldId id="330" r:id="rId32"/>
    <p:sldId id="331" r:id="rId33"/>
    <p:sldId id="314" r:id="rId34"/>
    <p:sldId id="304" r:id="rId35"/>
    <p:sldId id="306" r:id="rId36"/>
    <p:sldId id="307" r:id="rId37"/>
    <p:sldId id="308" r:id="rId38"/>
    <p:sldId id="309" r:id="rId39"/>
    <p:sldId id="315" r:id="rId40"/>
    <p:sldId id="310" r:id="rId41"/>
    <p:sldId id="311" r:id="rId42"/>
    <p:sldId id="312" r:id="rId43"/>
    <p:sldId id="313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09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20991DA-09A1-4C9E-B205-7DE70D859761}" type="datetimeFigureOut">
              <a:rPr lang="en-US"/>
              <a:pPr>
                <a:defRPr/>
              </a:pPr>
              <a:t>6/10/2014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73460A7-745B-44F9-ACD7-EAAACA3D0B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45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5FBA4-11FD-45C4-8FEE-123A52BCC9A5}" type="datetimeFigureOut">
              <a:rPr lang="en-US"/>
              <a:pPr>
                <a:defRPr/>
              </a:pPr>
              <a:t>6/10/2014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A3043-5451-4D73-934D-E2F338A01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89722-435E-468D-8D5C-FCB7D71C2568}" type="datetimeFigureOut">
              <a:rPr lang="en-US"/>
              <a:pPr>
                <a:defRPr/>
              </a:pPr>
              <a:t>6/10/2014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E228A-B87F-4CE3-9C4C-8365EC429A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4735E-82FD-423B-A63D-4B9925387961}" type="datetimeFigureOut">
              <a:rPr lang="en-US"/>
              <a:pPr>
                <a:defRPr/>
              </a:pPr>
              <a:t>6/10/2014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6A793-21D6-450F-99E8-39A753A771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52400"/>
            <a:ext cx="8229600" cy="5973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EFE61-9828-4583-8848-5AEA8C981D32}" type="datetimeFigureOut">
              <a:rPr lang="en-US"/>
              <a:pPr>
                <a:defRPr/>
              </a:pPr>
              <a:t>6/10/2014</a:t>
            </a:fld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170C2-4EC1-41B0-8C3A-9C470379D2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458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1E9E8-DA04-4272-B99A-4578725584B4}" type="datetimeFigureOut">
              <a:rPr lang="en-US"/>
              <a:pPr>
                <a:defRPr/>
              </a:pPr>
              <a:t>6/10/2014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66A93-35FA-4CA2-9994-15A581286D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C95AE-8516-4DA0-99F6-C135FEBD8A7B}" type="datetimeFigureOut">
              <a:rPr lang="en-US"/>
              <a:pPr>
                <a:defRPr/>
              </a:pPr>
              <a:t>6/10/2014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A5804-9F99-4DDD-81F9-B03F10138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8CC40-EB33-413D-8736-19FFEA7F3A3E}" type="datetimeFigureOut">
              <a:rPr lang="en-US"/>
              <a:pPr>
                <a:defRPr/>
              </a:pPr>
              <a:t>6/10/2014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E379B-2146-4473-91C3-2B3A36F1A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FCC1B-5EA3-4FAA-8669-F5DBFD06C31E}" type="datetimeFigureOut">
              <a:rPr lang="en-US"/>
              <a:pPr>
                <a:defRPr/>
              </a:pPr>
              <a:t>6/10/2014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3F74D-262E-4F1B-AC11-F3ECC4110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F5FA6-2A80-4230-9F2E-8E9747996EA1}" type="datetimeFigureOut">
              <a:rPr lang="en-US"/>
              <a:pPr>
                <a:defRPr/>
              </a:pPr>
              <a:t>6/10/2014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0F859-6AF4-4424-9C64-32473EB0A7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5F7D4-B816-4F03-82D0-5FF1C1687023}" type="datetimeFigureOut">
              <a:rPr lang="en-US"/>
              <a:pPr>
                <a:defRPr/>
              </a:pPr>
              <a:t>6/10/2014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C1A03-DBF7-4A28-9508-6CA57A238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B8C11-36A9-4871-B030-0E8F88251F4A}" type="datetimeFigureOut">
              <a:rPr lang="en-US"/>
              <a:pPr>
                <a:defRPr/>
              </a:pPr>
              <a:t>6/10/2014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44A43-64C5-4FC3-A919-0CB69331FF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765BE-5E32-42DF-B12B-F1F5832001CC}" type="datetimeFigureOut">
              <a:rPr lang="en-US"/>
              <a:pPr>
                <a:defRPr/>
              </a:pPr>
              <a:t>6/10/2014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53F76-09E4-4B33-8603-3CDCE34A5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4DB5B30-EEC4-4BF2-A0F4-6B04302AFB1F}" type="datetimeFigureOut">
              <a:rPr lang="en-US"/>
              <a:pPr>
                <a:defRPr/>
              </a:pPr>
              <a:t>6/10/2014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78C3504-EBDA-4B35-A3D2-83E2C04564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midnitesolar.com/video/spd/spd.php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Combiner Boxes &amp; Disconnects</a:t>
            </a:r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mtClean="0">
                <a:latin typeface="Franklin Gothic Book" pitchFamily="34" charset="0"/>
              </a:rPr>
              <a:t>	PV combiner boxes are commonly used to parallel either multiple PV modules or series strings of modules and provide series overcurrent protection as specified by the National Electrical Code (NEC)</a:t>
            </a:r>
          </a:p>
        </p:txBody>
      </p:sp>
      <p:pic>
        <p:nvPicPr>
          <p:cNvPr id="14339" name="Picture 4" descr="pssb_media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92650" y="1600200"/>
            <a:ext cx="3949700" cy="4525963"/>
          </a:xfrm>
        </p:spPr>
      </p:pic>
      <p:pic>
        <p:nvPicPr>
          <p:cNvPr id="14340" name="Picture 5" descr="The image “http://www.outbackpower.com/media_images/OutbackLogo10_5_media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447800"/>
            <a:ext cx="23622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457200"/>
            <a:ext cx="4814888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4724400"/>
            <a:ext cx="6248400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Outback Combiner Boxes</a:t>
            </a:r>
          </a:p>
        </p:txBody>
      </p:sp>
      <p:pic>
        <p:nvPicPr>
          <p:cNvPr id="4915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71600" y="1524000"/>
            <a:ext cx="6400800" cy="419893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Disconnecting Combiner Boxes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3943726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0"/>
            <a:ext cx="3055938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410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Fuses &amp; Fuse Holders</a:t>
            </a:r>
          </a:p>
        </p:txBody>
      </p:sp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0" y="5943600"/>
            <a:ext cx="5029200" cy="52322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/>
              <a:t>DO NOT open under load</a:t>
            </a:r>
          </a:p>
        </p:txBody>
      </p:sp>
      <p:pic>
        <p:nvPicPr>
          <p:cNvPr id="4" name="Picture 3" descr="IMG_359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47800"/>
            <a:ext cx="5181600" cy="3886200"/>
          </a:xfrm>
          <a:prstGeom prst="rect">
            <a:avLst/>
          </a:prstGeom>
        </p:spPr>
      </p:pic>
      <p:pic>
        <p:nvPicPr>
          <p:cNvPr id="5" name="Picture 4" descr="IMG_36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3352800"/>
            <a:ext cx="4673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29" y="5791200"/>
            <a:ext cx="524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Integrated Disconnect </a:t>
            </a:r>
          </a:p>
          <a:p>
            <a:pPr algn="ctr"/>
            <a:r>
              <a:rPr lang="en-US" sz="2400" dirty="0" smtClean="0"/>
              <a:t>Fused Combiner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685800"/>
            <a:ext cx="6934200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Inverter Integrated Combiner</a:t>
            </a:r>
            <a:endParaRPr lang="en-US" sz="2400" b="1" dirty="0"/>
          </a:p>
        </p:txBody>
      </p:sp>
      <p:pic>
        <p:nvPicPr>
          <p:cNvPr id="2" name="Picture 1" descr="100_48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3" t="14414" r="20960" b="23735"/>
          <a:stretch/>
        </p:blipFill>
        <p:spPr>
          <a:xfrm>
            <a:off x="228600" y="1295400"/>
            <a:ext cx="4452932" cy="4302673"/>
          </a:xfrm>
          <a:prstGeom prst="rect">
            <a:avLst/>
          </a:prstGeom>
        </p:spPr>
      </p:pic>
      <p:pic>
        <p:nvPicPr>
          <p:cNvPr id="3" name="Picture 2" descr="100_481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9" r="21353"/>
          <a:stretch/>
        </p:blipFill>
        <p:spPr>
          <a:xfrm>
            <a:off x="5105400" y="1295400"/>
            <a:ext cx="3553412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5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integrated disco.jpg"/>
          <p:cNvPicPr>
            <a:picLocks noChangeAspect="1"/>
          </p:cNvPicPr>
          <p:nvPr/>
        </p:nvPicPr>
        <p:blipFill>
          <a:blip r:embed="rId2"/>
          <a:srcRect l="-103456" r="-103456"/>
          <a:stretch>
            <a:fillRect/>
          </a:stretch>
        </p:blipFill>
        <p:spPr>
          <a:xfrm>
            <a:off x="-1608071" y="1905338"/>
            <a:ext cx="7800299" cy="4193709"/>
          </a:xfrm>
          <a:prstGeom prst="rect">
            <a:avLst/>
          </a:prstGeom>
        </p:spPr>
      </p:pic>
      <p:pic>
        <p:nvPicPr>
          <p:cNvPr id="3" name="Picture 2" descr="opendisco bo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728" y="2215298"/>
            <a:ext cx="3175000" cy="3035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23739" y="5454154"/>
            <a:ext cx="524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SolarBOS</a:t>
            </a:r>
            <a:r>
              <a:rPr lang="en-US" sz="2400" dirty="0" smtClean="0"/>
              <a:t> Integrated Disconnect </a:t>
            </a:r>
          </a:p>
          <a:p>
            <a:pPr algn="ctr"/>
            <a:r>
              <a:rPr lang="en-US" sz="2400" dirty="0" smtClean="0"/>
              <a:t>Fused Combiner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371600" y="685800"/>
            <a:ext cx="6934200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Large  Commercial or Utility Scale Combiner Box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92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23739" y="5454154"/>
            <a:ext cx="524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Integrated Disconnect </a:t>
            </a:r>
          </a:p>
          <a:p>
            <a:pPr algn="ctr"/>
            <a:r>
              <a:rPr lang="en-US" sz="2400" dirty="0" smtClean="0"/>
              <a:t>Fused Combiner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685800"/>
            <a:ext cx="6934200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Large  Commercial or Utility Scale Combiner Box</a:t>
            </a:r>
            <a:endParaRPr lang="en-US" sz="2400" b="1" dirty="0"/>
          </a:p>
        </p:txBody>
      </p:sp>
      <p:pic>
        <p:nvPicPr>
          <p:cNvPr id="6" name="Picture 5" descr="IMG_094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6850063" cy="513683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67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23739" y="5454154"/>
            <a:ext cx="524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Integrated Disconnect </a:t>
            </a:r>
          </a:p>
          <a:p>
            <a:pPr algn="ctr"/>
            <a:r>
              <a:rPr lang="en-US" sz="2400" dirty="0" smtClean="0"/>
              <a:t>Fused Combiner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685800"/>
            <a:ext cx="6934200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Large  Commercial or Utility Scale Combiner Box  - Contacting Combiner</a:t>
            </a:r>
            <a:endParaRPr lang="en-US" sz="2400" b="1" dirty="0"/>
          </a:p>
        </p:txBody>
      </p:sp>
      <p:pic>
        <p:nvPicPr>
          <p:cNvPr id="2" name="Picture 1" descr="combiner 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" t="11305" r="14644" b="8178"/>
          <a:stretch/>
        </p:blipFill>
        <p:spPr>
          <a:xfrm>
            <a:off x="1295400" y="1752600"/>
            <a:ext cx="6795545" cy="478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9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Roof Mounted Combiners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71600"/>
            <a:ext cx="4559423" cy="526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9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Overcurrent Devices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smtClean="0"/>
              <a:t>Fuses &amp; Circuit Breakers</a:t>
            </a:r>
          </a:p>
          <a:p>
            <a:pPr lvl="1" eaLnBrk="1" hangingPunct="1"/>
            <a:r>
              <a:rPr lang="en-US" sz="2000" smtClean="0"/>
              <a:t>All overcurrent devices designed to open the circuit when subjected to current exceeding their nominal rating</a:t>
            </a:r>
          </a:p>
          <a:p>
            <a:pPr lvl="1" eaLnBrk="1" hangingPunct="1"/>
            <a:r>
              <a:rPr lang="en-US" sz="2000" smtClean="0"/>
              <a:t>Ungrounded conductors in all circuits are required to have overcurrent protection</a:t>
            </a:r>
          </a:p>
          <a:p>
            <a:pPr lvl="1" eaLnBrk="1" hangingPunct="1"/>
            <a:r>
              <a:rPr lang="en-US" sz="2000" smtClean="0"/>
              <a:t>Must be DC rated and have adequate DC voltage rating</a:t>
            </a:r>
          </a:p>
          <a:p>
            <a:pPr lvl="1" eaLnBrk="1" hangingPunct="1"/>
            <a:r>
              <a:rPr lang="en-US" sz="2000" smtClean="0"/>
              <a:t>Disconnect mechanism is required</a:t>
            </a:r>
          </a:p>
        </p:txBody>
      </p:sp>
      <p:pic>
        <p:nvPicPr>
          <p:cNvPr id="33795" name="Picture 5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77000" y="2743200"/>
            <a:ext cx="1374775" cy="3352800"/>
          </a:xfrm>
        </p:spPr>
      </p:pic>
      <p:pic>
        <p:nvPicPr>
          <p:cNvPr id="3379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9038" y="1752600"/>
            <a:ext cx="93821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100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Functions of Combiner Boxes</a:t>
            </a:r>
          </a:p>
        </p:txBody>
      </p:sp>
      <p:sp>
        <p:nvSpPr>
          <p:cNvPr id="15362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371600"/>
            <a:ext cx="4038600" cy="50292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Overcurrent protection for modules &amp; conductors</a:t>
            </a:r>
          </a:p>
          <a:p>
            <a:pPr eaLnBrk="1" hangingPunct="1"/>
            <a:r>
              <a:rPr lang="en-US" sz="2000" dirty="0" smtClean="0"/>
              <a:t>Bonding location for conductors designed to avoid voltage drop and conductors sized for </a:t>
            </a:r>
            <a:r>
              <a:rPr lang="en-US" sz="2000" dirty="0" err="1" smtClean="0"/>
              <a:t>ampacity</a:t>
            </a:r>
            <a:endParaRPr lang="en-US" sz="2000" dirty="0" smtClean="0"/>
          </a:p>
          <a:p>
            <a:pPr eaLnBrk="1" hangingPunct="1"/>
            <a:r>
              <a:rPr lang="en-US" sz="2000" dirty="0" smtClean="0"/>
              <a:t>Combines series strings in parallel</a:t>
            </a:r>
          </a:p>
          <a:p>
            <a:pPr eaLnBrk="1" hangingPunct="1"/>
            <a:r>
              <a:rPr lang="en-US" sz="2000" dirty="0" smtClean="0"/>
              <a:t>Allows one to remove a module, </a:t>
            </a:r>
            <a:r>
              <a:rPr lang="en-US" sz="2000" dirty="0" err="1" smtClean="0"/>
              <a:t>subarray</a:t>
            </a:r>
            <a:r>
              <a:rPr lang="en-US" sz="2000" dirty="0" smtClean="0"/>
              <a:t> or series string from array without affecting the rest of the array</a:t>
            </a:r>
          </a:p>
          <a:p>
            <a:pPr eaLnBrk="1" hangingPunct="1"/>
            <a:r>
              <a:rPr lang="en-US" sz="2000" dirty="0" smtClean="0"/>
              <a:t>Can be a location to disconnect DC power from Inverter</a:t>
            </a:r>
          </a:p>
          <a:p>
            <a:pPr eaLnBrk="1" hangingPunct="1"/>
            <a:r>
              <a:rPr lang="en-US" sz="2000" dirty="0" smtClean="0"/>
              <a:t>Grounding terminal location</a:t>
            </a:r>
          </a:p>
          <a:p>
            <a:pPr eaLnBrk="1" hangingPunct="1"/>
            <a:r>
              <a:rPr lang="en-US" sz="2000" dirty="0" smtClean="0"/>
              <a:t>Lighting arrestor location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dirty="0" smtClean="0"/>
          </a:p>
        </p:txBody>
      </p:sp>
      <p:pic>
        <p:nvPicPr>
          <p:cNvPr id="15363" name="Picture 6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8200" y="1600200"/>
            <a:ext cx="3251200" cy="4781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1200"/>
            <a:ext cx="419100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Fuses &amp; Fuse Holders</a:t>
            </a:r>
          </a:p>
        </p:txBody>
      </p:sp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600200"/>
            <a:ext cx="4640263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838200" y="4800600"/>
            <a:ext cx="2971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Need to consider amperage rating and voltage rating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Circuit Breakers</a:t>
            </a:r>
          </a:p>
        </p:txBody>
      </p:sp>
      <p:pic>
        <p:nvPicPr>
          <p:cNvPr id="29698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209800"/>
            <a:ext cx="4343400" cy="2290763"/>
          </a:xfrm>
        </p:spPr>
      </p:pic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371600"/>
            <a:ext cx="430212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5943600"/>
            <a:ext cx="556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http://www.midnitesolar.com/video/spd/spd.php</a:t>
            </a:r>
            <a:endParaRPr lang="en-US" dirty="0"/>
          </a:p>
        </p:txBody>
      </p:sp>
      <p:pic>
        <p:nvPicPr>
          <p:cNvPr id="1026" name="Picture 2" descr="http://www.midnitesolar.com/images/products/photos/spd_sideView_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1905000"/>
            <a:ext cx="3333750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13079" y="1143000"/>
            <a:ext cx="4489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Midnite</a:t>
            </a:r>
            <a:r>
              <a:rPr lang="en-US" dirty="0" smtClean="0"/>
              <a:t> Surge Protection Device   $119.00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3344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371600"/>
            <a:ext cx="58674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Surge Protection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 smtClean="0"/>
              <a:t>Over Current Device Requirements for Combiner Boxes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dirty="0" smtClean="0"/>
              <a:t>Fuse or circuit breaker size must be less than the </a:t>
            </a:r>
            <a:r>
              <a:rPr lang="en-US" sz="2800" b="1" dirty="0"/>
              <a:t>series fuse rating of module </a:t>
            </a:r>
            <a:r>
              <a:rPr lang="en-US" sz="2800" b="1" dirty="0" smtClean="0"/>
              <a:t>or the temperature </a:t>
            </a:r>
            <a:r>
              <a:rPr lang="en-US" sz="2800" b="1" dirty="0" err="1" smtClean="0"/>
              <a:t>derated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ampacity</a:t>
            </a:r>
            <a:r>
              <a:rPr lang="en-US" sz="2800" b="1" dirty="0" smtClean="0"/>
              <a:t> of the conductor, whichever is less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/>
              <a:t>Fuse or circuit breaker must be greater than the </a:t>
            </a:r>
            <a:r>
              <a:rPr lang="en-US" sz="2800" b="1" dirty="0" err="1"/>
              <a:t>Isc</a:t>
            </a:r>
            <a:r>
              <a:rPr lang="en-US" sz="2800" b="1" dirty="0"/>
              <a:t> x </a:t>
            </a:r>
            <a:r>
              <a:rPr lang="en-US" sz="2800" b="1" dirty="0" smtClean="0"/>
              <a:t>1.56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/>
              <a:t>Fuse or circuit breaker should be DC rated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/>
              <a:t>Fuse or circuit breaker must have a voltage rating higher than the Voc at record low temperature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/>
              <a:t>Fuse or circuit breaker should be UL listed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/>
              <a:t>Fuse needs to be in “touch-safe” holder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381000"/>
            <a:ext cx="2276475" cy="5973763"/>
          </a:xfrm>
        </p:spPr>
      </p:pic>
      <p:pic>
        <p:nvPicPr>
          <p:cNvPr id="9728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04800"/>
            <a:ext cx="4778375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368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352800"/>
            <a:ext cx="6343650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Text Box 5"/>
          <p:cNvSpPr txBox="1">
            <a:spLocks noChangeArrowheads="1"/>
          </p:cNvSpPr>
          <p:nvPr/>
        </p:nvSpPr>
        <p:spPr bwMode="auto">
          <a:xfrm>
            <a:off x="609600" y="304800"/>
            <a:ext cx="8413750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Calibri" pitchFamily="34" charset="0"/>
              </a:rPr>
              <a:t>DC Voltage rating of all wiring disconnects &amp; </a:t>
            </a:r>
          </a:p>
          <a:p>
            <a:r>
              <a:rPr lang="en-US" sz="3200">
                <a:latin typeface="Calibri" pitchFamily="34" charset="0"/>
              </a:rPr>
              <a:t>over current devices must be 25% over Voc of PV array or use correction factor from NEC Table 690-7 when lowest ambient temperature is known or calculate using the Voc temperature coefficient of PV modules being used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 Voltage Estimation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If 8 - 24 volt modules are connected in series for a direct grid tie system, what should be the voltage used to select overcurrent devices if lowest expected temperature is -30 F.                                                                         (Voc  temperature coefficient is -.36%/C)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US" sz="2400" dirty="0" smtClean="0"/>
              <a:t>			(Voc/module @ 25 C = 44.4 volts)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24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8 modules x 44.4 Voc x 1.25 = </a:t>
            </a:r>
            <a:r>
              <a:rPr lang="en-US" sz="2400" b="1" dirty="0" smtClean="0"/>
              <a:t>444 volts</a:t>
            </a:r>
          </a:p>
          <a:p>
            <a:pPr lvl="1" eaLnBrk="1" hangingPunct="1">
              <a:lnSpc>
                <a:spcPct val="80000"/>
              </a:lnSpc>
            </a:pPr>
            <a:endParaRPr lang="en-US" sz="2400" b="1" dirty="0" smtClean="0"/>
          </a:p>
          <a:p>
            <a:pPr lvl="4" eaLnBrk="1" hangingPunct="1">
              <a:lnSpc>
                <a:spcPct val="80000"/>
              </a:lnSpc>
              <a:buFont typeface="Arial" charset="0"/>
              <a:buNone/>
            </a:pPr>
            <a:r>
              <a:rPr lang="en-US" sz="2400" dirty="0" smtClean="0"/>
              <a:t>		or</a:t>
            </a:r>
          </a:p>
          <a:p>
            <a:pPr lvl="4" eaLnBrk="1" hangingPunct="1">
              <a:lnSpc>
                <a:spcPct val="80000"/>
              </a:lnSpc>
              <a:buFont typeface="Arial" charset="0"/>
              <a:buNone/>
            </a:pPr>
            <a:endParaRPr lang="en-US" sz="24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-.36%/c = .36 / 100 =.oo36 x 44.4 </a:t>
            </a:r>
            <a:r>
              <a:rPr lang="en-US" sz="2400" dirty="0" err="1" smtClean="0"/>
              <a:t>Voc</a:t>
            </a:r>
            <a:r>
              <a:rPr lang="en-US" sz="2400" dirty="0" smtClean="0"/>
              <a:t> = .1598 Volts / 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.1598 x (-30 – 25) = .1598 x 55 = 8.79 volt increase over 25 C (STC)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(44.4 + 8.79) x 8 = </a:t>
            </a:r>
            <a:r>
              <a:rPr lang="en-US" sz="2400" b="1" dirty="0" smtClean="0"/>
              <a:t>425 volts</a:t>
            </a:r>
            <a:r>
              <a:rPr lang="en-US" sz="2400" dirty="0" smtClean="0"/>
              <a:t>  </a:t>
            </a:r>
          </a:p>
          <a:p>
            <a:pPr lvl="4" eaLnBrk="1" hangingPunct="1">
              <a:lnSpc>
                <a:spcPct val="80000"/>
              </a:lnSpc>
              <a:buFont typeface="Arial" charset="0"/>
              <a:buNone/>
            </a:pPr>
            <a:endParaRPr lang="en-US" sz="2400" dirty="0" smtClean="0"/>
          </a:p>
          <a:p>
            <a:pPr lvl="4" eaLnBrk="1" hangingPunct="1">
              <a:lnSpc>
                <a:spcPct val="80000"/>
              </a:lnSpc>
              <a:buFont typeface="Arial" charset="0"/>
              <a:buNone/>
            </a:pPr>
            <a:r>
              <a:rPr lang="en-US" sz="1000" dirty="0" smtClean="0"/>
              <a:t>	</a:t>
            </a:r>
          </a:p>
          <a:p>
            <a:pPr lvl="4" eaLnBrk="1" hangingPunct="1">
              <a:lnSpc>
                <a:spcPct val="80000"/>
              </a:lnSpc>
              <a:buFont typeface="Arial" charset="0"/>
              <a:buNone/>
            </a:pPr>
            <a:endParaRPr lang="en-US" sz="1000" dirty="0" smtClean="0"/>
          </a:p>
          <a:p>
            <a:pPr lvl="3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000" dirty="0" smtClean="0"/>
              <a:t>		</a:t>
            </a:r>
          </a:p>
          <a:p>
            <a:pPr lvl="3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000" dirty="0" smtClean="0"/>
          </a:p>
          <a:p>
            <a:pPr lvl="4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000" dirty="0" smtClean="0"/>
              <a:t>	</a:t>
            </a:r>
          </a:p>
          <a:p>
            <a:pPr lvl="4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000" dirty="0" smtClean="0"/>
              <a:t>	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381000"/>
            <a:ext cx="2546350" cy="2141538"/>
          </a:xfrm>
        </p:spPr>
      </p:pic>
      <p:pic>
        <p:nvPicPr>
          <p:cNvPr id="440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04800"/>
            <a:ext cx="5126038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2590800"/>
            <a:ext cx="17716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err="1" smtClean="0"/>
              <a:t>Overcurrent</a:t>
            </a:r>
            <a:r>
              <a:rPr lang="en-US" sz="4000" dirty="0" smtClean="0"/>
              <a:t> Device Sizing Example 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638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What size fuse or circuit breaker should I use in a combiner box when 4 – Sharp 80 watt 12 volt (36 cell) PV modules are wired in series to make a 48 volt series string. The </a:t>
            </a:r>
            <a:r>
              <a:rPr lang="en-US" sz="2400" dirty="0" err="1" smtClean="0"/>
              <a:t>Isc</a:t>
            </a:r>
            <a:r>
              <a:rPr lang="en-US" sz="2400" dirty="0" smtClean="0"/>
              <a:t> is 5.15 amps.  So 5.15 x 1.56 = 8 amps. </a:t>
            </a:r>
            <a:r>
              <a:rPr lang="en-US" sz="2400" dirty="0"/>
              <a:t>T</a:t>
            </a:r>
            <a:r>
              <a:rPr lang="en-US" sz="2400" dirty="0" smtClean="0"/>
              <a:t>he modules have a series fuse rating of 10 amps. Module Voc is 21.6 and record cold temperature is -31 and temperature Coefficient of </a:t>
            </a:r>
            <a:r>
              <a:rPr lang="en-US" sz="2400" dirty="0" err="1" smtClean="0"/>
              <a:t>Voc</a:t>
            </a:r>
            <a:r>
              <a:rPr lang="en-US" sz="2400" dirty="0" smtClean="0"/>
              <a:t> = -.36%/C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/>
              <a:t>Over current rating needs to be less than or equal to the series fuse rating of module which is 10 amps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smtClean="0"/>
              <a:t>Overcurrent </a:t>
            </a:r>
            <a:r>
              <a:rPr lang="en-US" sz="2000"/>
              <a:t>device needs to be greater than or equal to 8 amps </a:t>
            </a:r>
            <a:endParaRPr lang="en-US" sz="2000" dirty="0" smtClean="0"/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/>
              <a:t>So use a  8 - 10 amp DC rated fuse or circuit breaker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/>
              <a:t>Voltage rating for over current device = </a:t>
            </a:r>
          </a:p>
          <a:p>
            <a:pPr lvl="2" eaLnBrk="1" hangingPunct="1">
              <a:lnSpc>
                <a:spcPct val="90000"/>
              </a:lnSpc>
              <a:buNone/>
            </a:pPr>
            <a:r>
              <a:rPr lang="en-US" sz="2000" dirty="0" smtClean="0"/>
              <a:t>		.0036 x 21.6 = .077 Volts/C</a:t>
            </a:r>
          </a:p>
          <a:p>
            <a:pPr lvl="2" eaLnBrk="1" hangingPunct="1">
              <a:lnSpc>
                <a:spcPct val="90000"/>
              </a:lnSpc>
              <a:buNone/>
            </a:pPr>
            <a:r>
              <a:rPr lang="en-US" sz="2000" dirty="0" smtClean="0"/>
              <a:t>		.077 V X (-31 – 25) = 4.35 Volt increase at -31</a:t>
            </a:r>
          </a:p>
          <a:p>
            <a:pPr lvl="2" eaLnBrk="1" hangingPunct="1">
              <a:lnSpc>
                <a:spcPct val="90000"/>
              </a:lnSpc>
              <a:buNone/>
            </a:pPr>
            <a:r>
              <a:rPr lang="en-US" sz="2000" dirty="0" smtClean="0"/>
              <a:t>		Voc = </a:t>
            </a:r>
            <a:r>
              <a:rPr lang="en-US" sz="1600" dirty="0" smtClean="0"/>
              <a:t>21.6 + 4.35 = 25.95 @ -31 C</a:t>
            </a:r>
          </a:p>
          <a:p>
            <a:pPr lvl="2" eaLnBrk="1" hangingPunct="1">
              <a:lnSpc>
                <a:spcPct val="90000"/>
              </a:lnSpc>
              <a:buNone/>
            </a:pPr>
            <a:r>
              <a:rPr lang="en-US" sz="1600" dirty="0" smtClean="0"/>
              <a:t>		Array Voc = 25.95 x 4 = 103.8 Voc</a:t>
            </a:r>
          </a:p>
          <a:p>
            <a:pPr lvl="2" eaLnBrk="1" hangingPunct="1">
              <a:lnSpc>
                <a:spcPct val="90000"/>
              </a:lnSpc>
              <a:buNone/>
            </a:pPr>
            <a:r>
              <a:rPr lang="en-US" sz="1600" dirty="0" smtClean="0"/>
              <a:t>		</a:t>
            </a:r>
          </a:p>
          <a:p>
            <a:pPr lvl="2" eaLnBrk="1" hangingPunct="1">
              <a:lnSpc>
                <a:spcPct val="90000"/>
              </a:lnSpc>
              <a:buNone/>
            </a:pP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5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0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0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0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0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0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50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0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0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0"/>
            <a:ext cx="655320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016375"/>
            <a:ext cx="4343400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0" y="4419600"/>
            <a:ext cx="51054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latin typeface="Calibri" pitchFamily="34" charset="0"/>
              </a:rPr>
              <a:t>    Daisy Chain </a:t>
            </a:r>
          </a:p>
          <a:p>
            <a:r>
              <a:rPr lang="en-US" sz="3200" b="1">
                <a:latin typeface="Calibri" pitchFamily="34" charset="0"/>
              </a:rPr>
              <a:t>	vs </a:t>
            </a:r>
          </a:p>
          <a:p>
            <a:r>
              <a:rPr lang="en-US" sz="3200" b="1">
                <a:latin typeface="Calibri" pitchFamily="34" charset="0"/>
              </a:rPr>
              <a:t>  Combiner Box Wiring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Disconnects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876800"/>
          </a:xfrm>
        </p:spPr>
        <p:txBody>
          <a:bodyPr>
            <a:normAutofit/>
          </a:bodyPr>
          <a:lstStyle/>
          <a:p>
            <a:r>
              <a:rPr lang="en-US" sz="2800"/>
              <a:t>Equipment – from all power sources </a:t>
            </a:r>
          </a:p>
          <a:p>
            <a:r>
              <a:rPr lang="en-US" sz="2800"/>
              <a:t>PV Power Source  - DC Disconnect</a:t>
            </a:r>
          </a:p>
          <a:p>
            <a:r>
              <a:rPr lang="en-US" sz="2800"/>
              <a:t>PV System – AC Disconnect</a:t>
            </a:r>
          </a:p>
          <a:p>
            <a:r>
              <a:rPr lang="en-US" sz="2800"/>
              <a:t>Current and voltage ratings must be adequate</a:t>
            </a:r>
          </a:p>
          <a:p>
            <a:endParaRPr lang="en-US" sz="2800"/>
          </a:p>
          <a:p>
            <a:pPr marL="0" indent="0">
              <a:buNone/>
            </a:pPr>
            <a:endParaRPr lang="en-US" sz="2800"/>
          </a:p>
        </p:txBody>
      </p:sp>
      <p:pic>
        <p:nvPicPr>
          <p:cNvPr id="4" name="Picture 3" descr="don's 01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1" r="13243"/>
          <a:stretch/>
        </p:blipFill>
        <p:spPr>
          <a:xfrm>
            <a:off x="4953000" y="1524000"/>
            <a:ext cx="3886200" cy="50031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85988" y="6488668"/>
            <a:ext cx="2391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Courtesy Don Hursey</a:t>
            </a:r>
          </a:p>
        </p:txBody>
      </p:sp>
    </p:spTree>
    <p:extLst>
      <p:ext uri="{BB962C8B-B14F-4D97-AF65-F5344CB8AC3E}">
        <p14:creationId xmlns:p14="http://schemas.microsoft.com/office/powerpoint/2010/main" val="201725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DC Disconnects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876800"/>
          </a:xfrm>
        </p:spPr>
        <p:txBody>
          <a:bodyPr>
            <a:normAutofit/>
          </a:bodyPr>
          <a:lstStyle/>
          <a:p>
            <a:r>
              <a:rPr lang="en-US" sz="2800"/>
              <a:t>Usually bigger and more expensive than AC disconnects</a:t>
            </a:r>
          </a:p>
          <a:p>
            <a:r>
              <a:rPr lang="en-US" sz="2800"/>
              <a:t>Check voltage and current ratings for all disconnects to make sure they meet or exceed circuit requirements</a:t>
            </a:r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endParaRPr lang="en-US" sz="2800"/>
          </a:p>
        </p:txBody>
      </p:sp>
      <p:sp>
        <p:nvSpPr>
          <p:cNvPr id="5" name="TextBox 4"/>
          <p:cNvSpPr txBox="1"/>
          <p:nvPr/>
        </p:nvSpPr>
        <p:spPr>
          <a:xfrm>
            <a:off x="5685988" y="6488668"/>
            <a:ext cx="2391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Courtesy Don Hursey</a:t>
            </a:r>
          </a:p>
        </p:txBody>
      </p:sp>
      <p:pic>
        <p:nvPicPr>
          <p:cNvPr id="6" name="Picture 5" descr="PV system  11-09 004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992" l="30069" r="733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28" r="28810" b="14319"/>
          <a:stretch/>
        </p:blipFill>
        <p:spPr>
          <a:xfrm>
            <a:off x="5017411" y="1057048"/>
            <a:ext cx="3212189" cy="51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0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600" dirty="0" smtClean="0"/>
              <a:t>AC &amp; DC Disconnect in Grid Tied System</a:t>
            </a:r>
          </a:p>
        </p:txBody>
      </p:sp>
      <p:pic>
        <p:nvPicPr>
          <p:cNvPr id="6147" name="Content Placeholder 3" descr="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  <p:extLst>
      <p:ext uri="{BB962C8B-B14F-4D97-AF65-F5344CB8AC3E}">
        <p14:creationId xmlns:p14="http://schemas.microsoft.com/office/powerpoint/2010/main" val="14792502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 Volt P V Array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scanlindm\Pictures\100_FUJI\DSCF03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2600"/>
            <a:ext cx="3276600" cy="43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canlindm\Pictures\100_FUJI\DSCF03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2600"/>
            <a:ext cx="3276600" cy="43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6935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to Mounting pole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828800"/>
            <a:ext cx="4038600" cy="3028950"/>
          </a:xfrm>
        </p:spPr>
      </p:pic>
      <p:sp>
        <p:nvSpPr>
          <p:cNvPr id="8" name="TextBox 7"/>
          <p:cNvSpPr txBox="1"/>
          <p:nvPr/>
        </p:nvSpPr>
        <p:spPr>
          <a:xfrm>
            <a:off x="4724400" y="5350276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Uni</a:t>
            </a:r>
            <a:r>
              <a:rPr lang="en-US" dirty="0" smtClean="0"/>
              <a:t>-strut: 5/8” deep and 1 5/8” deep</a:t>
            </a:r>
            <a:endParaRPr lang="en-US" dirty="0"/>
          </a:p>
        </p:txBody>
      </p:sp>
      <p:pic>
        <p:nvPicPr>
          <p:cNvPr id="9" name="Picture 2" descr="C:\Users\scanlindm\Desktop\100_FUJI\DSCF03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339543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28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Combiner Box Circuit Breakers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 descr="C:\Users\scanlindm\Pictures\Ned's Wind turbine repair, combiner box &amp; DC junction box photos\DSCF02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3657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canlindm\Pictures\100_FUJI\DSCF03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337185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8195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 Parallel Strings in Combiner 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scanlindm\Pictures\100_FUJI\DSCF03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4181"/>
            <a:ext cx="3581400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canlindm\Pictures\100_FUJI\DSCF03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002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843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Lightning Arrestor &amp; Grounding Electrode Conductor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 descr="C:\Users\scanlindm\Pictures\100_FUJI\DSCF03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2600"/>
            <a:ext cx="32004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canlindm\Pictures\100_FUJI\DSCF03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52600"/>
            <a:ext cx="3352800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1635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Lightning Arrestor, Equipment Ground, &amp; Grounding Electrode Conductor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scanlindm\Pictures\100_FUJI\DSCF03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350520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canlindm\Pictures\100_FUJI\DSCF03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7932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Equipment Grounding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scanlindm\Pictures\100_FUJI\DSCF03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canlindm\Pictures\100_FUJI\DSCF03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52600"/>
            <a:ext cx="337185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694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23900"/>
            <a:ext cx="8305800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Combiner 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3" name="Picture 3" descr="C:\Users\scanlindm\Pictures\100_FUJI\DSCF03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3733800" cy="4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canlindm\Pictures\100_FUJI\DSCF03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59017"/>
            <a:ext cx="371475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9689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Combiner Box Completed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Users\scanlindm\Pictures\100_FUJI\DSCF03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3657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canlindm\Pictures\100_FUJI\DSCF02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350520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3424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Pole Mounted Combiner Box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C:\Users\scanlindm\Pictures\100_FUJI\DSCF0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348615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scanlindm\Desktop\100_FUJI\DSCF03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7800"/>
            <a:ext cx="35433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2378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Pole Mounted Combiner 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C:\Users\scanlindm\Desktop\100_FUJI\DSCF03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3657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canlindm\Desktop\100_FUJI\DSCF03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5353"/>
            <a:ext cx="3657785" cy="487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761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88" y="352425"/>
            <a:ext cx="85820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8063"/>
            <a:ext cx="914400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Direct Grid Tie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447800"/>
            <a:ext cx="280035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Midnight Solar PV Combiner</a:t>
            </a:r>
          </a:p>
        </p:txBody>
      </p:sp>
      <p:pic>
        <p:nvPicPr>
          <p:cNvPr id="2355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05000"/>
            <a:ext cx="4035425" cy="369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4495800" cy="33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505200"/>
            <a:ext cx="379095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828800"/>
            <a:ext cx="3686175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7"/>
          <p:cNvSpPr txBox="1">
            <a:spLocks noChangeArrowheads="1"/>
          </p:cNvSpPr>
          <p:nvPr/>
        </p:nvSpPr>
        <p:spPr bwMode="auto">
          <a:xfrm>
            <a:off x="4724400" y="914400"/>
            <a:ext cx="4295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latin typeface="Calibri" pitchFamily="34" charset="0"/>
              </a:rPr>
              <a:t>Outback Combiner Box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6311</TotalTime>
  <Words>668</Words>
  <Application>Microsoft Office PowerPoint</Application>
  <PresentationFormat>On-screen Show (4:3)</PresentationFormat>
  <Paragraphs>108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Combiner Boxes &amp; Disconnects</vt:lpstr>
      <vt:lpstr>Functions of Combiner Boxes</vt:lpstr>
      <vt:lpstr>PowerPoint Presentation</vt:lpstr>
      <vt:lpstr>PowerPoint Presentation</vt:lpstr>
      <vt:lpstr>PowerPoint Presentation</vt:lpstr>
      <vt:lpstr>PowerPoint Presentation</vt:lpstr>
      <vt:lpstr>Direct Grid Tie System</vt:lpstr>
      <vt:lpstr>Midnight Solar PV Combiner</vt:lpstr>
      <vt:lpstr>PowerPoint Presentation</vt:lpstr>
      <vt:lpstr>PowerPoint Presentation</vt:lpstr>
      <vt:lpstr>Outback Combiner Boxes</vt:lpstr>
      <vt:lpstr>Disconnecting Combiner Boxes</vt:lpstr>
      <vt:lpstr>Fuses &amp; Fuse Holders</vt:lpstr>
      <vt:lpstr>PowerPoint Presentation</vt:lpstr>
      <vt:lpstr>PowerPoint Presentation</vt:lpstr>
      <vt:lpstr>PowerPoint Presentation</vt:lpstr>
      <vt:lpstr>PowerPoint Presentation</vt:lpstr>
      <vt:lpstr>Roof Mounted Combiners</vt:lpstr>
      <vt:lpstr>Overcurrent Devices</vt:lpstr>
      <vt:lpstr>Fuses &amp; Fuse Holders</vt:lpstr>
      <vt:lpstr>Circuit Breakers</vt:lpstr>
      <vt:lpstr>PowerPoint Presentation</vt:lpstr>
      <vt:lpstr>Surge Protection</vt:lpstr>
      <vt:lpstr>Over Current Device Requirements for Combiner Boxes</vt:lpstr>
      <vt:lpstr>PowerPoint Presentation</vt:lpstr>
      <vt:lpstr>PowerPoint Presentation</vt:lpstr>
      <vt:lpstr>Example Voltage Estimation</vt:lpstr>
      <vt:lpstr>PowerPoint Presentation</vt:lpstr>
      <vt:lpstr>Overcurrent Device Sizing Example </vt:lpstr>
      <vt:lpstr>Disconnects</vt:lpstr>
      <vt:lpstr>DC Disconnects</vt:lpstr>
      <vt:lpstr>AC &amp; DC Disconnect in Grid Tied System</vt:lpstr>
      <vt:lpstr>12 Volt P V Array</vt:lpstr>
      <vt:lpstr>Connecting to Mounting pole</vt:lpstr>
      <vt:lpstr>Combiner Box Circuit Breakers</vt:lpstr>
      <vt:lpstr>2 Parallel Strings in Combiner Box</vt:lpstr>
      <vt:lpstr>Lightning Arrestor &amp; Grounding Electrode Conductor</vt:lpstr>
      <vt:lpstr>Lightning Arrestor, Equipment Ground, &amp; Grounding Electrode Conductor</vt:lpstr>
      <vt:lpstr>Equipment Grounding</vt:lpstr>
      <vt:lpstr>Combiner Box</vt:lpstr>
      <vt:lpstr>Combiner Box Completed</vt:lpstr>
      <vt:lpstr>Pole Mounted Combiner Box</vt:lpstr>
      <vt:lpstr>Pole Mounted Combiner Box</vt:lpstr>
    </vt:vector>
  </TitlesOfParts>
  <Company>Appalachian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a combiner box?</dc:title>
  <dc:creator>Administrator</dc:creator>
  <cp:lastModifiedBy>Miller, Janet Mackin</cp:lastModifiedBy>
  <cp:revision>55</cp:revision>
  <dcterms:created xsi:type="dcterms:W3CDTF">2009-05-20T02:01:19Z</dcterms:created>
  <dcterms:modified xsi:type="dcterms:W3CDTF">2014-06-10T15:20:39Z</dcterms:modified>
</cp:coreProperties>
</file>