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46829-7207-404A-9492-B95B1D5C12B5}" type="datetimeFigureOut">
              <a:rPr lang="en-US" smtClean="0"/>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FD355-72D1-4B97-A3E6-94D8B876FD70}" type="slidenum">
              <a:rPr lang="en-US" smtClean="0"/>
              <a:t>‹#›</a:t>
            </a:fld>
            <a:endParaRPr lang="en-US"/>
          </a:p>
        </p:txBody>
      </p:sp>
    </p:spTree>
    <p:extLst>
      <p:ext uri="{BB962C8B-B14F-4D97-AF65-F5344CB8AC3E}">
        <p14:creationId xmlns:p14="http://schemas.microsoft.com/office/powerpoint/2010/main" val="421898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8D419A5-A342-4463-98F4-A42C64CB5299}" type="slidenum">
              <a:rPr lang="de-DE" smtClean="0"/>
              <a:pPr/>
              <a:t>8</a:t>
            </a:fld>
            <a:endParaRPr lang="de-DE"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3871" tIns="46936" rIns="93871" bIns="46936"/>
          <a:lstStyle/>
          <a:p>
            <a:pPr eaLnBrk="1" hangingPunct="1"/>
            <a:r>
              <a:rPr lang="en-GB" b="1" smtClean="0">
                <a:cs typeface="Arial" charset="0"/>
              </a:rPr>
              <a:t>Trajectories of the Sun </a:t>
            </a:r>
            <a:endParaRPr lang="cs-CZ" b="1" smtClean="0">
              <a:cs typeface="Times New Roman" pitchFamily="18" charset="0"/>
            </a:endParaRPr>
          </a:p>
          <a:p>
            <a:pPr eaLnBrk="1" hangingPunct="1"/>
            <a:r>
              <a:rPr lang="en-GB" smtClean="0">
                <a:cs typeface="Arial" charset="0"/>
              </a:rPr>
              <a:t> </a:t>
            </a:r>
            <a:endParaRPr lang="cs-CZ" smtClean="0">
              <a:cs typeface="Times New Roman" pitchFamily="18" charset="0"/>
            </a:endParaRPr>
          </a:p>
          <a:p>
            <a:pPr eaLnBrk="1" hangingPunct="1"/>
            <a:r>
              <a:rPr lang="en-GB" smtClean="0">
                <a:cs typeface="Arial" charset="0"/>
              </a:rPr>
              <a:t>As a result of the relative movements of the Earth and the Sun, the Sun appears to a given point on the Earth on the horizon (sunrise) as shown in the illustration, rises on the celestial sphere up to maximum height and thereafter declines until again reaching the horizon (sunset). This happens every day of the year with different trajectories between the winter solstice (21 December) and summer solstice (21 June) passing through the vernal (21 March) and autumnal (21 September) equinoxes. On any day of the year, the Sun is found between these two outermost trajectories.</a:t>
            </a:r>
            <a:endParaRPr lang="cs-CZ" smtClean="0">
              <a:cs typeface="Times New Roman" pitchFamily="18" charset="0"/>
            </a:endParaRPr>
          </a:p>
          <a:p>
            <a:pPr eaLnBrk="1" hangingPunct="1"/>
            <a:r>
              <a:rPr lang="en-GB" smtClean="0">
                <a:cs typeface="Arial" charset="0"/>
              </a:rPr>
              <a:t>The maximum height of the Sun can be calculated fairly easily:</a:t>
            </a:r>
            <a:endParaRPr lang="cs-CZ" smtClean="0">
              <a:cs typeface="Times New Roman" pitchFamily="18" charset="0"/>
            </a:endParaRPr>
          </a:p>
          <a:p>
            <a:pPr eaLnBrk="1" hangingPunct="1">
              <a:buFontTx/>
              <a:buChar char="•"/>
            </a:pPr>
            <a:r>
              <a:rPr lang="en-GB" smtClean="0">
                <a:cs typeface="Arial" charset="0"/>
              </a:rPr>
              <a:t>equinoxes: 		</a:t>
            </a:r>
            <a:r>
              <a:rPr lang="de-DE" smtClean="0">
                <a:cs typeface="Arial" charset="0"/>
              </a:rPr>
              <a:t>  </a:t>
            </a:r>
            <a:r>
              <a:rPr lang="en-GB" smtClean="0">
                <a:cs typeface="Arial" charset="0"/>
              </a:rPr>
              <a:t>90° - latitude</a:t>
            </a:r>
            <a:endParaRPr lang="cs-CZ" smtClean="0">
              <a:cs typeface="Times New Roman" pitchFamily="18" charset="0"/>
            </a:endParaRPr>
          </a:p>
          <a:p>
            <a:pPr eaLnBrk="1" hangingPunct="1">
              <a:buFontTx/>
              <a:buChar char="•"/>
            </a:pPr>
            <a:r>
              <a:rPr lang="en-GB" smtClean="0">
                <a:cs typeface="Arial" charset="0"/>
              </a:rPr>
              <a:t>solstices: 		(90° - latitude) +/- 23°27’’</a:t>
            </a:r>
            <a:endParaRPr lang="cs-CZ" smtClean="0">
              <a:cs typeface="Times New Roman" pitchFamily="18" charset="0"/>
            </a:endParaRPr>
          </a:p>
          <a:p>
            <a:pPr eaLnBrk="1" hangingPunct="1">
              <a:buFontTx/>
              <a:buChar char="•"/>
            </a:pPr>
            <a:r>
              <a:rPr lang="en-GB" smtClean="0">
                <a:cs typeface="Times New Roman" pitchFamily="18" charset="0"/>
              </a:rPr>
              <a:t>other days: 		(90° - latitude) +/- solar declination</a:t>
            </a:r>
            <a:r>
              <a:rPr lang="de-DE"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F1574-B149-4F6E-8205-208E770AC8C0}"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183494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F1574-B149-4F6E-8205-208E770AC8C0}"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12271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F1574-B149-4F6E-8205-208E770AC8C0}"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27093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9126A2-3046-415E-82D8-B6231A1049CB}" type="slidenum">
              <a:rPr lang="en-US"/>
              <a:pPr>
                <a:defRPr/>
              </a:pPr>
              <a:t>‹#›</a:t>
            </a:fld>
            <a:endParaRPr lang="en-US"/>
          </a:p>
        </p:txBody>
      </p:sp>
    </p:spTree>
    <p:extLst>
      <p:ext uri="{BB962C8B-B14F-4D97-AF65-F5344CB8AC3E}">
        <p14:creationId xmlns:p14="http://schemas.microsoft.com/office/powerpoint/2010/main" val="162250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406485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F1574-B149-4F6E-8205-208E770AC8C0}"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64325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F1574-B149-4F6E-8205-208E770AC8C0}"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66167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F1574-B149-4F6E-8205-208E770AC8C0}"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71992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F1574-B149-4F6E-8205-208E770AC8C0}" type="datetimeFigureOut">
              <a:rPr lang="en-US" smtClean="0"/>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41639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F1574-B149-4F6E-8205-208E770AC8C0}" type="datetimeFigureOut">
              <a:rPr lang="en-US" smtClean="0"/>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89016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F1574-B149-4F6E-8205-208E770AC8C0}" type="datetimeFigureOut">
              <a:rPr lang="en-US" smtClean="0"/>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319858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F1574-B149-4F6E-8205-208E770AC8C0}"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295404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F1574-B149-4F6E-8205-208E770AC8C0}"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1C233-0109-4CCF-968F-A9AD7B91A98B}" type="slidenum">
              <a:rPr lang="en-US" smtClean="0"/>
              <a:t>‹#›</a:t>
            </a:fld>
            <a:endParaRPr lang="en-US"/>
          </a:p>
        </p:txBody>
      </p:sp>
    </p:spTree>
    <p:extLst>
      <p:ext uri="{BB962C8B-B14F-4D97-AF65-F5344CB8AC3E}">
        <p14:creationId xmlns:p14="http://schemas.microsoft.com/office/powerpoint/2010/main" val="20367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F1574-B149-4F6E-8205-208E770AC8C0}" type="datetimeFigureOut">
              <a:rPr lang="en-US" smtClean="0"/>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1C233-0109-4CCF-968F-A9AD7B91A98B}" type="slidenum">
              <a:rPr lang="en-US" smtClean="0"/>
              <a:t>‹#›</a:t>
            </a:fld>
            <a:endParaRPr lang="en-US"/>
          </a:p>
        </p:txBody>
      </p:sp>
    </p:spTree>
    <p:extLst>
      <p:ext uri="{BB962C8B-B14F-4D97-AF65-F5344CB8AC3E}">
        <p14:creationId xmlns:p14="http://schemas.microsoft.com/office/powerpoint/2010/main" val="117392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as.org/irp/imint/docs/rst/Sect14/Sect14_1a.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untryplans.com/solarkit.htm" TargetMode="External"/><Relationship Id="rId1" Type="http://schemas.openxmlformats.org/officeDocument/2006/relationships/slideLayout" Target="../slideLayouts/slideLayout2.xml"/><Relationship Id="rId4" Type="http://schemas.openxmlformats.org/officeDocument/2006/relationships/hyperlink" Target="http://solardat.uoregon.edu/SunChartProgram.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olarpathfinder.com/video"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solmetric.com/110n-us.html" TargetMode="External"/><Relationship Id="rId1" Type="http://schemas.openxmlformats.org/officeDocument/2006/relationships/slideLayout" Target="../slideLayouts/slideLayout6.xml"/><Relationship Id="rId5" Type="http://schemas.openxmlformats.org/officeDocument/2006/relationships/hyperlink" Target="http://www.youtube.com/watch?v=JDgtYEQLdxw" TargetMode="External"/><Relationship Id="rId4" Type="http://schemas.openxmlformats.org/officeDocument/2006/relationships/image" Target="../media/image40.gif"/></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solmetric.com/" TargetMode="External"/><Relationship Id="rId2" Type="http://schemas.openxmlformats.org/officeDocument/2006/relationships/hyperlink" Target="http://www.solmetric.com/buy210.html" TargetMode="Externa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hlinkClick r:id="rId2"/>
          </p:cNvPr>
          <p:cNvPicPr>
            <a:picLocks noGrp="1" noChangeAspect="1" noChangeArrowheads="1"/>
          </p:cNvPicPr>
          <p:nvPr>
            <p:ph type="body" idx="4294967295"/>
          </p:nvPr>
        </p:nvPicPr>
        <p:blipFill>
          <a:blip r:embed="rId3" cstate="print"/>
          <a:srcRect/>
          <a:stretch>
            <a:fillRect/>
          </a:stretch>
        </p:blipFill>
        <p:spPr>
          <a:xfrm>
            <a:off x="1066800" y="1295400"/>
            <a:ext cx="6781800" cy="4960761"/>
          </a:xfrm>
        </p:spPr>
      </p:pic>
      <p:sp>
        <p:nvSpPr>
          <p:cNvPr id="3" name="TextBox 2"/>
          <p:cNvSpPr txBox="1"/>
          <p:nvPr/>
        </p:nvSpPr>
        <p:spPr>
          <a:xfrm>
            <a:off x="2133600" y="533400"/>
            <a:ext cx="4801507" cy="646331"/>
          </a:xfrm>
          <a:prstGeom prst="rect">
            <a:avLst/>
          </a:prstGeom>
          <a:noFill/>
        </p:spPr>
        <p:txBody>
          <a:bodyPr wrap="none" rtlCol="0">
            <a:spAutoFit/>
          </a:bodyPr>
          <a:lstStyle/>
          <a:p>
            <a:r>
              <a:rPr lang="en-US" sz="3600" dirty="0" smtClean="0"/>
              <a:t>Solar Site Assessment</a:t>
            </a:r>
            <a:endParaRPr lang="en-US" sz="3600" dirty="0"/>
          </a:p>
        </p:txBody>
      </p:sp>
    </p:spTree>
    <p:extLst>
      <p:ext uri="{BB962C8B-B14F-4D97-AF65-F5344CB8AC3E}">
        <p14:creationId xmlns:p14="http://schemas.microsoft.com/office/powerpoint/2010/main" val="23030074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31" y="250756"/>
            <a:ext cx="9088769" cy="6378644"/>
          </a:xfrm>
        </p:spPr>
      </p:pic>
    </p:spTree>
    <p:extLst>
      <p:ext uri="{BB962C8B-B14F-4D97-AF65-F5344CB8AC3E}">
        <p14:creationId xmlns:p14="http://schemas.microsoft.com/office/powerpoint/2010/main" val="104477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68" y="381000"/>
            <a:ext cx="9057032" cy="5821363"/>
          </a:xfrm>
        </p:spPr>
      </p:pic>
    </p:spTree>
    <p:extLst>
      <p:ext uri="{BB962C8B-B14F-4D97-AF65-F5344CB8AC3E}">
        <p14:creationId xmlns:p14="http://schemas.microsoft.com/office/powerpoint/2010/main" val="193765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8287" y="0"/>
            <a:ext cx="7355301" cy="6858000"/>
          </a:xfrm>
        </p:spPr>
      </p:pic>
    </p:spTree>
    <p:extLst>
      <p:ext uri="{BB962C8B-B14F-4D97-AF65-F5344CB8AC3E}">
        <p14:creationId xmlns:p14="http://schemas.microsoft.com/office/powerpoint/2010/main" val="196324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General </a:t>
            </a:r>
            <a:r>
              <a:rPr lang="en-US" dirty="0" err="1" smtClean="0"/>
              <a:t>Siting</a:t>
            </a:r>
            <a:r>
              <a:rPr lang="en-US" dirty="0" smtClean="0"/>
              <a:t> Guidelines</a:t>
            </a:r>
            <a:endParaRPr lang="en-US" dirty="0"/>
          </a:p>
        </p:txBody>
      </p:sp>
      <p:sp>
        <p:nvSpPr>
          <p:cNvPr id="4" name="Content Placeholder 3"/>
          <p:cNvSpPr>
            <a:spLocks noGrp="1"/>
          </p:cNvSpPr>
          <p:nvPr>
            <p:ph sz="half" idx="1"/>
          </p:nvPr>
        </p:nvSpPr>
        <p:spPr/>
        <p:txBody>
          <a:bodyPr>
            <a:normAutofit fontScale="92500" lnSpcReduction="20000"/>
          </a:bodyPr>
          <a:lstStyle/>
          <a:p>
            <a:pPr>
              <a:defRPr/>
            </a:pPr>
            <a:r>
              <a:rPr lang="en-US" dirty="0" smtClean="0"/>
              <a:t>Face Collectors towards the south</a:t>
            </a:r>
          </a:p>
          <a:p>
            <a:pPr>
              <a:defRPr/>
            </a:pPr>
            <a:r>
              <a:rPr lang="en-US" dirty="0" smtClean="0"/>
              <a:t>Year round performance will be greatest if collectors tilted at angle of latitude  (36 degrees)</a:t>
            </a:r>
          </a:p>
          <a:p>
            <a:pPr>
              <a:defRPr/>
            </a:pPr>
            <a:r>
              <a:rPr lang="en-US" dirty="0" smtClean="0"/>
              <a:t>Summer  Lat – 15</a:t>
            </a:r>
          </a:p>
          <a:p>
            <a:pPr>
              <a:defRPr/>
            </a:pPr>
            <a:r>
              <a:rPr lang="en-US" dirty="0" smtClean="0"/>
              <a:t>Winter Lat + 15</a:t>
            </a:r>
          </a:p>
          <a:p>
            <a:pPr>
              <a:defRPr/>
            </a:pPr>
            <a:r>
              <a:rPr lang="en-US" dirty="0" smtClean="0"/>
              <a:t>Clear of shading from </a:t>
            </a:r>
          </a:p>
          <a:p>
            <a:pPr>
              <a:buNone/>
              <a:defRPr/>
            </a:pPr>
            <a:r>
              <a:rPr lang="en-US" dirty="0"/>
              <a:t>	</a:t>
            </a:r>
            <a:r>
              <a:rPr lang="en-US" dirty="0" smtClean="0"/>
              <a:t>9 – 3</a:t>
            </a:r>
          </a:p>
          <a:p>
            <a:pPr>
              <a:buNone/>
              <a:defRPr/>
            </a:pPr>
            <a:r>
              <a:rPr lang="en-US" dirty="0" smtClean="0"/>
              <a:t> </a:t>
            </a:r>
            <a:endParaRPr lang="en-US" dirty="0"/>
          </a:p>
        </p:txBody>
      </p:sp>
      <p:pic>
        <p:nvPicPr>
          <p:cNvPr id="24580" name="Content Placeholder 5" descr="small chickasaw"/>
          <p:cNvPicPr>
            <a:picLocks noGrp="1" noChangeAspect="1" noChangeArrowheads="1"/>
          </p:cNvPicPr>
          <p:nvPr>
            <p:ph sz="half" idx="2"/>
          </p:nvPr>
        </p:nvPicPr>
        <p:blipFill>
          <a:blip r:embed="rId2" cstate="print"/>
          <a:srcRect/>
          <a:stretch>
            <a:fillRect/>
          </a:stretch>
        </p:blipFill>
        <p:spPr>
          <a:xfrm>
            <a:off x="4648200" y="2673350"/>
            <a:ext cx="4038600" cy="2730500"/>
          </a:xfrm>
          <a:ln>
            <a:solidFill>
              <a:srgbClr val="003366"/>
            </a:solidFill>
          </a:ln>
        </p:spPr>
      </p:pic>
    </p:spTree>
    <p:extLst>
      <p:ext uri="{BB962C8B-B14F-4D97-AF65-F5344CB8AC3E}">
        <p14:creationId xmlns:p14="http://schemas.microsoft.com/office/powerpoint/2010/main" val="38506621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graphicFrame>
        <p:nvGraphicFramePr>
          <p:cNvPr id="105523" name="Group 51"/>
          <p:cNvGraphicFramePr>
            <a:graphicFrameLocks noGrp="1"/>
          </p:cNvGraphicFramePr>
          <p:nvPr/>
        </p:nvGraphicFramePr>
        <p:xfrm>
          <a:off x="2667000" y="1676400"/>
          <a:ext cx="3270250" cy="4343402"/>
        </p:xfrm>
        <a:graphic>
          <a:graphicData uri="http://schemas.openxmlformats.org/drawingml/2006/table">
            <a:tbl>
              <a:tblPr/>
              <a:tblGrid>
                <a:gridCol w="1462088"/>
                <a:gridCol w="1808162"/>
              </a:tblGrid>
              <a:tr h="4349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cs typeface="Arial" charset="0"/>
                        </a:rPr>
                        <a:t>Roof Pitch </a:t>
                      </a:r>
                      <a:r>
                        <a:rPr kumimoji="0" lang="en-US" sz="1800" b="1" i="0" u="none" strike="noStrike" cap="none" normalizeH="0" baseline="0" dirty="0" smtClean="0">
                          <a:ln>
                            <a:noFill/>
                          </a:ln>
                          <a:solidFill>
                            <a:schemeClr val="tx1"/>
                          </a:solidFill>
                          <a:effectLst/>
                          <a:latin typeface="Tahoma"/>
                          <a:cs typeface="Arial" charset="0"/>
                        </a:rPr>
                        <a:t> </a:t>
                      </a:r>
                      <a:r>
                        <a:rPr kumimoji="0" lang="en-US" sz="1800" b="1" i="0" u="none" strike="noStrike" cap="none" normalizeH="0" baseline="0" dirty="0" smtClean="0">
                          <a:ln>
                            <a:noFill/>
                          </a:ln>
                          <a:solidFill>
                            <a:schemeClr val="tx1"/>
                          </a:solidFill>
                          <a:effectLst/>
                          <a:latin typeface="Arial Narrow" pitchFamily="34" charset="0"/>
                          <a:cs typeface="Arial" charset="0"/>
                        </a:rPr>
                        <a:t> </a:t>
                      </a:r>
                      <a:endParaRPr kumimoji="0" lang="en-US" sz="1800" b="0" i="0" u="none" strike="noStrike" cap="none" normalizeH="0" baseline="0" dirty="0" smtClean="0">
                        <a:ln>
                          <a:noFill/>
                        </a:ln>
                        <a:solidFill>
                          <a:schemeClr val="tx1"/>
                        </a:solidFill>
                        <a:effectLst/>
                        <a:latin typeface="Tahoma" pitchFamily="34"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a:cs typeface="Arial" charset="0"/>
                        </a:rPr>
                        <a:t> </a:t>
                      </a:r>
                      <a:r>
                        <a:rPr kumimoji="0" lang="en-US" sz="1800" b="1" i="0" u="none" strike="noStrike" cap="none" normalizeH="0" baseline="0" smtClean="0">
                          <a:ln>
                            <a:noFill/>
                          </a:ln>
                          <a:solidFill>
                            <a:schemeClr val="tx1"/>
                          </a:solidFill>
                          <a:effectLst/>
                          <a:latin typeface="Arial Narrow" pitchFamily="34" charset="0"/>
                          <a:cs typeface="Arial" charset="0"/>
                        </a:rPr>
                        <a:t> Tilt Angle (°) </a:t>
                      </a:r>
                      <a:r>
                        <a:rPr kumimoji="0" lang="en-US" sz="1800" b="1" i="0" u="none" strike="noStrike" cap="none" normalizeH="0" baseline="0" smtClean="0">
                          <a:ln>
                            <a:noFill/>
                          </a:ln>
                          <a:solidFill>
                            <a:schemeClr val="tx1"/>
                          </a:solidFill>
                          <a:effectLst/>
                          <a:latin typeface="Tahoma"/>
                          <a:cs typeface="Arial" charset="0"/>
                        </a:rPr>
                        <a:t> </a:t>
                      </a:r>
                      <a:r>
                        <a:rPr kumimoji="0" lang="en-US" sz="1800" b="1" i="0" u="none" strike="noStrike" cap="none" normalizeH="0" baseline="0" smtClean="0">
                          <a:ln>
                            <a:noFill/>
                          </a:ln>
                          <a:solidFill>
                            <a:schemeClr val="tx1"/>
                          </a:solidFill>
                          <a:effectLst/>
                          <a:latin typeface="Arial Narrow" pitchFamily="34" charset="0"/>
                          <a:cs typeface="Arial" charset="0"/>
                        </a:rPr>
                        <a:t> </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cap="flat">
                      <a:noFill/>
                    </a:lnT>
                    <a:lnB>
                      <a:noFill/>
                    </a:lnB>
                    <a:lnTlToBr>
                      <a:noFill/>
                    </a:lnTlToBr>
                    <a:lnBlToTr>
                      <a:noFill/>
                    </a:lnBlToTr>
                    <a:noFill/>
                  </a:tcPr>
                </a:tc>
              </a:tr>
              <a:tr h="4333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itchFamily="34" charset="0"/>
                          <a:cs typeface="Arial" charset="0"/>
                        </a:rPr>
                        <a:t>4/12</a:t>
                      </a:r>
                      <a:endParaRPr kumimoji="0" lang="en-US" sz="1800" b="0" i="0" u="none" strike="noStrike" cap="none" normalizeH="0" baseline="0" dirty="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18.4</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4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5/12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22.6</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33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6/12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26.6</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4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7/12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30.3</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4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8/12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33.7</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33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9/12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36.9</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4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10/12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39.8</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33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11/12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42.5</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a:noFill/>
                    </a:lnL>
                    <a:lnR cap="flat">
                      <a:noFill/>
                    </a:lnR>
                    <a:lnT>
                      <a:noFill/>
                    </a:lnT>
                    <a:lnB>
                      <a:noFill/>
                    </a:lnB>
                    <a:lnTlToBr>
                      <a:noFill/>
                    </a:lnTlToBr>
                    <a:lnBlToTr>
                      <a:noFill/>
                    </a:lnBlToTr>
                    <a:noFill/>
                  </a:tcPr>
                </a:tc>
              </a:tr>
              <a:tr h="434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cs typeface="Arial" charset="0"/>
                        </a:rPr>
                        <a:t>12/12</a:t>
                      </a:r>
                      <a:endParaRPr kumimoji="0" lang="en-US" sz="1800" b="0" i="0" u="none" strike="noStrike" cap="none" normalizeH="0" baseline="0" smtClean="0">
                        <a:ln>
                          <a:noFill/>
                        </a:ln>
                        <a:solidFill>
                          <a:schemeClr val="tx1"/>
                        </a:solidFill>
                        <a:effectLst/>
                        <a:latin typeface="Tahoma" pitchFamily="34" charset="0"/>
                        <a:cs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itchFamily="34" charset="0"/>
                          <a:cs typeface="Arial" charset="0"/>
                        </a:rPr>
                        <a:t>45.0</a:t>
                      </a:r>
                      <a:endParaRPr kumimoji="0" lang="en-US" sz="1800" b="0" i="0" u="none" strike="noStrike" cap="none" normalizeH="0" baseline="0" dirty="0" smtClean="0">
                        <a:ln>
                          <a:noFill/>
                        </a:ln>
                        <a:solidFill>
                          <a:schemeClr val="tx1"/>
                        </a:solidFill>
                        <a:effectLst/>
                        <a:latin typeface="Tahoma" pitchFamily="34" charset="0"/>
                        <a:cs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27672" name="Rectangle 52"/>
          <p:cNvSpPr>
            <a:spLocks noGrp="1" noChangeArrowheads="1"/>
          </p:cNvSpPr>
          <p:nvPr>
            <p:ph type="title"/>
          </p:nvPr>
        </p:nvSpPr>
        <p:spPr/>
        <p:txBody>
          <a:bodyPr/>
          <a:lstStyle/>
          <a:p>
            <a:r>
              <a:rPr lang="en-US" altLang="en-US" smtClean="0">
                <a:effectLst/>
              </a:rPr>
              <a:t>Tilt Angles &amp; Roof Pitch</a:t>
            </a:r>
          </a:p>
        </p:txBody>
      </p:sp>
    </p:spTree>
    <p:extLst>
      <p:ext uri="{BB962C8B-B14F-4D97-AF65-F5344CB8AC3E}">
        <p14:creationId xmlns:p14="http://schemas.microsoft.com/office/powerpoint/2010/main" val="33516680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0434" name="Object 2"/>
          <p:cNvGraphicFramePr>
            <a:graphicFrameLocks noGrp="1" noChangeAspect="1"/>
          </p:cNvGraphicFramePr>
          <p:nvPr>
            <p:ph type="chart" idx="1"/>
          </p:nvPr>
        </p:nvGraphicFramePr>
        <p:xfrm>
          <a:off x="693738" y="1978025"/>
          <a:ext cx="7716837" cy="3932238"/>
        </p:xfrm>
        <a:graphic>
          <a:graphicData uri="http://schemas.openxmlformats.org/presentationml/2006/ole">
            <mc:AlternateContent xmlns:mc="http://schemas.openxmlformats.org/markup-compatibility/2006">
              <mc:Choice xmlns:v="urn:schemas-microsoft-com:vml" Requires="v">
                <p:oleObj spid="_x0000_s1029" name="Chart" r:id="rId4" imgW="7772439" imgH="4114839" progId="MSGraph.Chart.8">
                  <p:embed followColorScheme="full"/>
                </p:oleObj>
              </mc:Choice>
              <mc:Fallback>
                <p:oleObj name="Chart" r:id="rId4" imgW="7772439" imgH="4114839" progId="MSGraph.Chart.8">
                  <p:embed followColorScheme="full"/>
                  <p:pic>
                    <p:nvPicPr>
                      <p:cNvPr id="0" name=""/>
                      <p:cNvPicPr>
                        <a:picLocks noChangeAspect="1" noChangeArrowheads="1"/>
                      </p:cNvPicPr>
                      <p:nvPr/>
                    </p:nvPicPr>
                    <p:blipFill>
                      <a:blip r:embed="rId5"/>
                      <a:srcRect/>
                      <a:stretch>
                        <a:fillRect/>
                      </a:stretch>
                    </p:blipFill>
                    <p:spPr bwMode="auto">
                      <a:xfrm>
                        <a:off x="693738" y="1978025"/>
                        <a:ext cx="7716837"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p:cNvSpPr>
            <a:spLocks noGrp="1" noChangeArrowheads="1"/>
          </p:cNvSpPr>
          <p:nvPr>
            <p:ph type="title"/>
          </p:nvPr>
        </p:nvSpPr>
        <p:spPr>
          <a:xfrm>
            <a:off x="457200" y="381000"/>
            <a:ext cx="8077200" cy="1143000"/>
          </a:xfrm>
        </p:spPr>
        <p:txBody>
          <a:bodyPr anchor="t"/>
          <a:lstStyle/>
          <a:p>
            <a:pPr>
              <a:defRPr/>
            </a:pPr>
            <a:r>
              <a:rPr lang="en-US" dirty="0" smtClean="0"/>
              <a:t>Do We Have to Face Exactly South? </a:t>
            </a:r>
          </a:p>
        </p:txBody>
      </p:sp>
      <p:sp>
        <p:nvSpPr>
          <p:cNvPr id="28676" name="Rectangle 4"/>
          <p:cNvSpPr>
            <a:spLocks noChangeArrowheads="1"/>
          </p:cNvSpPr>
          <p:nvPr/>
        </p:nvSpPr>
        <p:spPr bwMode="auto">
          <a:xfrm>
            <a:off x="1524000" y="6096000"/>
            <a:ext cx="662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ts val="4200"/>
              </a:lnSpc>
            </a:pPr>
            <a:r>
              <a:rPr lang="en-US" altLang="en-US" i="1">
                <a:latin typeface="Book Antiqua" pitchFamily="18" charset="0"/>
              </a:rPr>
              <a:t>Raleigh NC 35.9º Latitude</a:t>
            </a:r>
          </a:p>
        </p:txBody>
      </p:sp>
    </p:spTree>
    <p:extLst>
      <p:ext uri="{BB962C8B-B14F-4D97-AF65-F5344CB8AC3E}">
        <p14:creationId xmlns:p14="http://schemas.microsoft.com/office/powerpoint/2010/main" val="29151019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0434"/>
                                        </p:tgtEl>
                                        <p:attrNameLst>
                                          <p:attrName>style.visibility</p:attrName>
                                        </p:attrNameLst>
                                      </p:cBhvr>
                                      <p:to>
                                        <p:strVal val="visible"/>
                                      </p:to>
                                    </p:set>
                                    <p:animEffect transition="in" filter="wipe(down)">
                                      <p:cBhvr>
                                        <p:cTn id="7" dur="500"/>
                                        <p:tgtEl>
                                          <p:spTgt spid="530434"/>
                                        </p:tgtEl>
                                      </p:cBhvr>
                                    </p:animEffect>
                                  </p:childTnLst>
                                  <p:subTnLst>
                                    <p:audio>
                                      <p:cMediaNode>
                                        <p:cTn display="0" masterRel="sameClick">
                                          <p:stCondLst>
                                            <p:cond evt="begin" delay="0">
                                              <p:tn val="5"/>
                                            </p:cond>
                                          </p:stCondLst>
                                          <p:endCondLst>
                                            <p:cond evt="onStopAudio" delay="0">
                                              <p:tgtEl>
                                                <p:sldTgt/>
                                              </p:tgtEl>
                                            </p:cond>
                                          </p:endCondLst>
                                        </p:cTn>
                                        <p:tgtEl>
                                          <p:sndTgt r:embed="rId3" name="Jungle Asterisk.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0434"/>
                                        </p:tgtEl>
                                        <p:attrNameLst>
                                          <p:attrName>style.visibility</p:attrName>
                                        </p:attrNameLst>
                                      </p:cBhvr>
                                      <p:to>
                                        <p:strVal val="visible"/>
                                      </p:to>
                                    </p:set>
                                    <p:animEffect transition="in" filter="wipe(down)">
                                      <p:cBhvr>
                                        <p:cTn id="12" dur="500"/>
                                        <p:tgtEl>
                                          <p:spTgt spid="530434"/>
                                        </p:tgtEl>
                                      </p:cBhvr>
                                    </p:animEffect>
                                  </p:childTnLst>
                                  <p:subTnLst>
                                    <p:audio>
                                      <p:cMediaNode>
                                        <p:cTn display="0" masterRel="sameClick">
                                          <p:stCondLst>
                                            <p:cond evt="begin" delay="0">
                                              <p:tn val="10"/>
                                            </p:cond>
                                          </p:stCondLst>
                                          <p:endCondLst>
                                            <p:cond evt="onStopAudio" delay="0">
                                              <p:tgtEl>
                                                <p:sldTgt/>
                                              </p:tgtEl>
                                            </p:cond>
                                          </p:endCondLst>
                                        </p:cTn>
                                        <p:tgtEl>
                                          <p:sndTgt r:embed="rId3" name="Jungle Asterisk.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0434"/>
                                        </p:tgtEl>
                                        <p:attrNameLst>
                                          <p:attrName>style.visibility</p:attrName>
                                        </p:attrNameLst>
                                      </p:cBhvr>
                                      <p:to>
                                        <p:strVal val="visible"/>
                                      </p:to>
                                    </p:set>
                                    <p:animEffect transition="in" filter="wipe(down)">
                                      <p:cBhvr>
                                        <p:cTn id="17" dur="500"/>
                                        <p:tgtEl>
                                          <p:spTgt spid="530434"/>
                                        </p:tgtEl>
                                      </p:cBhvr>
                                    </p:animEffect>
                                  </p:childTnLst>
                                  <p:subTnLst>
                                    <p:audio>
                                      <p:cMediaNode>
                                        <p:cTn display="0" masterRel="sameClick">
                                          <p:stCondLst>
                                            <p:cond evt="begin" delay="0">
                                              <p:tn val="15"/>
                                            </p:cond>
                                          </p:stCondLst>
                                          <p:endCondLst>
                                            <p:cond evt="onStopAudio" delay="0">
                                              <p:tgtEl>
                                                <p:sldTgt/>
                                              </p:tgtEl>
                                            </p:cond>
                                          </p:endCondLst>
                                        </p:cTn>
                                        <p:tgtEl>
                                          <p:sndTgt r:embed="rId3" name="Jungle Asterisk.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0434"/>
                                        </p:tgtEl>
                                        <p:attrNameLst>
                                          <p:attrName>style.visibility</p:attrName>
                                        </p:attrNameLst>
                                      </p:cBhvr>
                                      <p:to>
                                        <p:strVal val="visible"/>
                                      </p:to>
                                    </p:set>
                                    <p:animEffect transition="in" filter="wipe(down)">
                                      <p:cBhvr>
                                        <p:cTn id="22" dur="500"/>
                                        <p:tgtEl>
                                          <p:spTgt spid="530434"/>
                                        </p:tgtEl>
                                      </p:cBhvr>
                                    </p:animEffect>
                                  </p:childTnLst>
                                  <p:subTnLst>
                                    <p:audio>
                                      <p:cMediaNode>
                                        <p:cTn display="0" masterRel="sameClick">
                                          <p:stCondLst>
                                            <p:cond evt="begin" delay="0">
                                              <p:tn val="20"/>
                                            </p:cond>
                                          </p:stCondLst>
                                          <p:endCondLst>
                                            <p:cond evt="onStopAudio" delay="0">
                                              <p:tgtEl>
                                                <p:sldTgt/>
                                              </p:tgtEl>
                                            </p:cond>
                                          </p:endCondLst>
                                        </p:cTn>
                                        <p:tgtEl>
                                          <p:sndTgt r:embed="rId3" name="Jungle Asterisk.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0434"/>
                                        </p:tgtEl>
                                        <p:attrNameLst>
                                          <p:attrName>style.visibility</p:attrName>
                                        </p:attrNameLst>
                                      </p:cBhvr>
                                      <p:to>
                                        <p:strVal val="visible"/>
                                      </p:to>
                                    </p:set>
                                    <p:animEffect transition="in" filter="wipe(down)">
                                      <p:cBhvr>
                                        <p:cTn id="27" dur="500"/>
                                        <p:tgtEl>
                                          <p:spTgt spid="530434"/>
                                        </p:tgtEl>
                                      </p:cBhvr>
                                    </p:animEffect>
                                  </p:childTnLst>
                                  <p:subTnLst>
                                    <p:audio>
                                      <p:cMediaNode>
                                        <p:cTn display="0" masterRel="sameClick">
                                          <p:stCondLst>
                                            <p:cond evt="begin" delay="0">
                                              <p:tn val="25"/>
                                            </p:cond>
                                          </p:stCondLst>
                                          <p:endCondLst>
                                            <p:cond evt="onStopAudio" delay="0">
                                              <p:tgtEl>
                                                <p:sldTgt/>
                                              </p:tgtEl>
                                            </p:cond>
                                          </p:endCondLst>
                                        </p:cTn>
                                        <p:tgtEl>
                                          <p:sndTgt r:embed="rId3" name="Jungle Asteris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30434"/>
                                        </p:tgtEl>
                                        <p:attrNameLst>
                                          <p:attrName>style.visibility</p:attrName>
                                        </p:attrNameLst>
                                      </p:cBhvr>
                                      <p:to>
                                        <p:strVal val="visible"/>
                                      </p:to>
                                    </p:set>
                                    <p:animEffect transition="in" filter="wipe(down)">
                                      <p:cBhvr>
                                        <p:cTn id="32" dur="500"/>
                                        <p:tgtEl>
                                          <p:spTgt spid="530434"/>
                                        </p:tgtEl>
                                      </p:cBhvr>
                                    </p:animEffect>
                                  </p:childTnLst>
                                  <p:subTnLst>
                                    <p:audio>
                                      <p:cMediaNode>
                                        <p:cTn display="0" masterRel="sameClick">
                                          <p:stCondLst>
                                            <p:cond evt="begin" delay="0">
                                              <p:tn val="30"/>
                                            </p:cond>
                                          </p:stCondLst>
                                          <p:endCondLst>
                                            <p:cond evt="onStopAudio" delay="0">
                                              <p:tgtEl>
                                                <p:sldTgt/>
                                              </p:tgtEl>
                                            </p:cond>
                                          </p:endCondLst>
                                        </p:cTn>
                                        <p:tgtEl>
                                          <p:sndTgt r:embed="rId3" name="Jungle 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30434" grpId="0" bld="category"/>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457200" y="1447800"/>
          <a:ext cx="8361363" cy="5083175"/>
        </p:xfrm>
        <a:graphic>
          <a:graphicData uri="http://schemas.openxmlformats.org/presentationml/2006/ole">
            <mc:AlternateContent xmlns:mc="http://schemas.openxmlformats.org/markup-compatibility/2006">
              <mc:Choice xmlns:v="urn:schemas-microsoft-com:vml" Requires="v">
                <p:oleObj spid="_x0000_s2053" name="Worksheet" r:id="rId3" imgW="8572500" imgH="5905500" progId="Excel.Sheet.8">
                  <p:embed/>
                </p:oleObj>
              </mc:Choice>
              <mc:Fallback>
                <p:oleObj name="Worksheet" r:id="rId3" imgW="8572500" imgH="5905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8361363" cy="508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p:cNvSpPr>
            <a:spLocks noGrp="1" noChangeArrowheads="1"/>
          </p:cNvSpPr>
          <p:nvPr>
            <p:ph type="title"/>
          </p:nvPr>
        </p:nvSpPr>
        <p:spPr>
          <a:xfrm>
            <a:off x="1447800" y="152400"/>
            <a:ext cx="6629400" cy="1112838"/>
          </a:xfrm>
        </p:spPr>
        <p:txBody>
          <a:bodyPr anchor="t"/>
          <a:lstStyle/>
          <a:p>
            <a:pPr>
              <a:defRPr/>
            </a:pPr>
            <a:r>
              <a:rPr lang="en-US" dirty="0" smtClean="0"/>
              <a:t>So What About Slope?</a:t>
            </a:r>
          </a:p>
        </p:txBody>
      </p:sp>
      <p:sp>
        <p:nvSpPr>
          <p:cNvPr id="29700" name="Rectangle 4"/>
          <p:cNvSpPr>
            <a:spLocks noChangeArrowheads="1"/>
          </p:cNvSpPr>
          <p:nvPr/>
        </p:nvSpPr>
        <p:spPr bwMode="auto">
          <a:xfrm>
            <a:off x="838200" y="6300788"/>
            <a:ext cx="7848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ts val="4200"/>
              </a:lnSpc>
            </a:pPr>
            <a:r>
              <a:rPr lang="en-US" altLang="en-US" sz="2000" i="1">
                <a:latin typeface="Book Antiqua" pitchFamily="18" charset="0"/>
              </a:rPr>
              <a:t>Raleigh, NC 35.9 deg Latitude          14 deg =&gt; 95% of Maximum</a:t>
            </a:r>
          </a:p>
        </p:txBody>
      </p:sp>
    </p:spTree>
    <p:extLst>
      <p:ext uri="{BB962C8B-B14F-4D97-AF65-F5344CB8AC3E}">
        <p14:creationId xmlns:p14="http://schemas.microsoft.com/office/powerpoint/2010/main" val="11718388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p:cNvGraphicFramePr>
            <a:graphicFrameLocks noChangeAspect="1"/>
          </p:cNvGraphicFramePr>
          <p:nvPr/>
        </p:nvGraphicFramePr>
        <p:xfrm>
          <a:off x="0" y="769938"/>
          <a:ext cx="8909050" cy="5622925"/>
        </p:xfrm>
        <a:graphic>
          <a:graphicData uri="http://schemas.openxmlformats.org/presentationml/2006/ole">
            <mc:AlternateContent xmlns:mc="http://schemas.openxmlformats.org/markup-compatibility/2006">
              <mc:Choice xmlns:v="urn:schemas-microsoft-com:vml" Requires="v">
                <p:oleObj spid="_x0000_s3077" name="Worksheet" r:id="rId3" imgW="6515148" imgH="4305205" progId="Excel.Sheet.8">
                  <p:embed/>
                </p:oleObj>
              </mc:Choice>
              <mc:Fallback>
                <p:oleObj name="Worksheet" r:id="rId3" imgW="6515148" imgH="4305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9938"/>
                        <a:ext cx="8909050" cy="562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4"/>
          <p:cNvSpPr>
            <a:spLocks noGrp="1" noChangeArrowheads="1"/>
          </p:cNvSpPr>
          <p:nvPr>
            <p:ph type="title"/>
          </p:nvPr>
        </p:nvSpPr>
        <p:spPr>
          <a:xfrm>
            <a:off x="228600" y="0"/>
            <a:ext cx="8458200" cy="1143000"/>
          </a:xfrm>
        </p:spPr>
        <p:txBody>
          <a:bodyPr anchor="t"/>
          <a:lstStyle/>
          <a:p>
            <a:pPr>
              <a:defRPr/>
            </a:pPr>
            <a:r>
              <a:rPr lang="en-US" sz="3600" smtClean="0"/>
              <a:t>Orientation Effect on Annual Output</a:t>
            </a:r>
          </a:p>
        </p:txBody>
      </p:sp>
    </p:spTree>
    <p:extLst>
      <p:ext uri="{BB962C8B-B14F-4D97-AF65-F5344CB8AC3E}">
        <p14:creationId xmlns:p14="http://schemas.microsoft.com/office/powerpoint/2010/main" val="19101618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Shading can reduce performance significantly</a:t>
            </a:r>
            <a:endParaRPr lang="en-US" dirty="0"/>
          </a:p>
        </p:txBody>
      </p:sp>
      <p:sp>
        <p:nvSpPr>
          <p:cNvPr id="6" name="AutoShape 2" descr="imap://scanlindm@imap.appstate.edu:143/fetch%3EUID%3E/INBOX%3E37083?part=1.2&amp;type=image/jpeg&amp;filename=2_hp4-shad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p://scanlindm@imap.appstate.edu:143/fetch%3EUID%3E/INBOX%3E37083?part=1.2&amp;type=image/jpeg&amp;filename=2_hp4-shad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83" y="1828800"/>
            <a:ext cx="45910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29000"/>
            <a:ext cx="40481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1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Types of Solar Site Assessments</a:t>
            </a:r>
          </a:p>
        </p:txBody>
      </p:sp>
      <p:sp>
        <p:nvSpPr>
          <p:cNvPr id="17411" name="Rectangle 3"/>
          <p:cNvSpPr>
            <a:spLocks noGrp="1" noChangeArrowheads="1"/>
          </p:cNvSpPr>
          <p:nvPr>
            <p:ph type="body" idx="1"/>
          </p:nvPr>
        </p:nvSpPr>
        <p:spPr/>
        <p:txBody>
          <a:bodyPr/>
          <a:lstStyle/>
          <a:p>
            <a:pPr marL="609600" indent="-609600" algn="ctr" eaLnBrk="1" hangingPunct="1">
              <a:buFontTx/>
              <a:buNone/>
              <a:defRPr/>
            </a:pPr>
            <a:r>
              <a:rPr lang="en-US" b="1" u="sng" dirty="0" smtClean="0"/>
              <a:t>1. Compass, Protractor with Weighted String and Sun Chart Method</a:t>
            </a:r>
            <a:endParaRPr lang="en-US" dirty="0" smtClean="0"/>
          </a:p>
          <a:p>
            <a:pPr marL="609600" indent="-609600" eaLnBrk="1" hangingPunct="1">
              <a:defRPr/>
            </a:pPr>
            <a:r>
              <a:rPr lang="en-US" dirty="0" smtClean="0"/>
              <a:t>All you need is a pencil, sun chart, compass, and a protractor with a weighted string.</a:t>
            </a:r>
          </a:p>
          <a:p>
            <a:pPr marL="609600" indent="-609600" eaLnBrk="1" hangingPunct="1">
              <a:buFontTx/>
              <a:buNone/>
              <a:defRPr/>
            </a:pPr>
            <a:endParaRPr lang="en-US" b="1" u="sng" dirty="0" smtClean="0"/>
          </a:p>
        </p:txBody>
      </p:sp>
      <p:pic>
        <p:nvPicPr>
          <p:cNvPr id="29700" name="Picture 4">
            <a:hlinkClick r:id="rId2"/>
          </p:cNvPr>
          <p:cNvPicPr>
            <a:picLocks noChangeAspect="1" noChangeArrowheads="1"/>
          </p:cNvPicPr>
          <p:nvPr/>
        </p:nvPicPr>
        <p:blipFill>
          <a:blip r:embed="rId3" cstate="print"/>
          <a:srcRect/>
          <a:stretch>
            <a:fillRect/>
          </a:stretch>
        </p:blipFill>
        <p:spPr bwMode="auto">
          <a:xfrm>
            <a:off x="6019800" y="3810000"/>
            <a:ext cx="2552700" cy="2609850"/>
          </a:xfrm>
          <a:prstGeom prst="rect">
            <a:avLst/>
          </a:prstGeom>
          <a:noFill/>
          <a:ln w="9525">
            <a:noFill/>
            <a:miter lim="800000"/>
            <a:headEnd/>
            <a:tailEnd/>
          </a:ln>
        </p:spPr>
      </p:pic>
      <p:sp>
        <p:nvSpPr>
          <p:cNvPr id="29701" name="Rectangle 4"/>
          <p:cNvSpPr>
            <a:spLocks noChangeArrowheads="1"/>
          </p:cNvSpPr>
          <p:nvPr/>
        </p:nvSpPr>
        <p:spPr bwMode="auto">
          <a:xfrm>
            <a:off x="304800" y="5029200"/>
            <a:ext cx="5410200" cy="369888"/>
          </a:xfrm>
          <a:prstGeom prst="rect">
            <a:avLst/>
          </a:prstGeom>
          <a:noFill/>
          <a:ln w="9525">
            <a:noFill/>
            <a:miter lim="800000"/>
            <a:headEnd/>
            <a:tailEnd/>
          </a:ln>
        </p:spPr>
        <p:txBody>
          <a:bodyPr>
            <a:spAutoFit/>
          </a:bodyPr>
          <a:lstStyle/>
          <a:p>
            <a:r>
              <a:rPr lang="en-US">
                <a:hlinkClick r:id="rId4"/>
              </a:rPr>
              <a:t>http://solardat.uoregon.edu/SunChartProgram.html</a:t>
            </a:r>
            <a:endParaRPr lang="en-US"/>
          </a:p>
        </p:txBody>
      </p:sp>
    </p:spTree>
    <p:extLst>
      <p:ext uri="{BB962C8B-B14F-4D97-AF65-F5344CB8AC3E}">
        <p14:creationId xmlns:p14="http://schemas.microsoft.com/office/powerpoint/2010/main" val="14781268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371600"/>
          </a:xfrm>
        </p:spPr>
        <p:txBody>
          <a:bodyPr>
            <a:normAutofit fontScale="90000"/>
          </a:bodyPr>
          <a:lstStyle/>
          <a:p>
            <a:pPr>
              <a:defRPr/>
            </a:pPr>
            <a:r>
              <a:rPr lang="en-US" dirty="0" smtClean="0"/>
              <a:t>Why the variation in solar radiation?</a:t>
            </a:r>
            <a:br>
              <a:rPr lang="en-US" dirty="0" smtClean="0"/>
            </a:br>
            <a:endParaRPr lang="en-US" dirty="0"/>
          </a:p>
        </p:txBody>
      </p:sp>
      <p:sp>
        <p:nvSpPr>
          <p:cNvPr id="3" name="Content Placeholder 2"/>
          <p:cNvSpPr>
            <a:spLocks noGrp="1"/>
          </p:cNvSpPr>
          <p:nvPr>
            <p:ph sz="half" idx="1"/>
          </p:nvPr>
        </p:nvSpPr>
        <p:spPr>
          <a:xfrm>
            <a:off x="685800" y="4343400"/>
            <a:ext cx="8001000" cy="4114800"/>
          </a:xfrm>
        </p:spPr>
        <p:txBody>
          <a:bodyPr/>
          <a:lstStyle/>
          <a:p>
            <a:pPr>
              <a:defRPr/>
            </a:pPr>
            <a:r>
              <a:rPr lang="en-US" dirty="0" smtClean="0"/>
              <a:t>Amount of atmosphere sun’s energy must travel through to reach earth</a:t>
            </a:r>
          </a:p>
          <a:p>
            <a:pPr lvl="1">
              <a:defRPr/>
            </a:pPr>
            <a:r>
              <a:rPr lang="en-US" dirty="0" smtClean="0"/>
              <a:t>Time of day, Time of year, tilt of earth</a:t>
            </a:r>
          </a:p>
          <a:p>
            <a:pPr>
              <a:defRPr/>
            </a:pPr>
            <a:r>
              <a:rPr lang="en-US" dirty="0" smtClean="0"/>
              <a:t>Cloudiness</a:t>
            </a:r>
          </a:p>
          <a:p>
            <a:pPr>
              <a:defRPr/>
            </a:pPr>
            <a:r>
              <a:rPr lang="en-US" dirty="0" smtClean="0"/>
              <a:t>Shading</a:t>
            </a:r>
          </a:p>
          <a:p>
            <a:pPr>
              <a:defRPr/>
            </a:pPr>
            <a:endParaRPr lang="en-US" dirty="0"/>
          </a:p>
        </p:txBody>
      </p:sp>
      <p:pic>
        <p:nvPicPr>
          <p:cNvPr id="5124"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762000"/>
            <a:ext cx="5699125" cy="3505200"/>
          </a:xfrm>
        </p:spPr>
      </p:pic>
    </p:spTree>
    <p:extLst>
      <p:ext uri="{BB962C8B-B14F-4D97-AF65-F5344CB8AC3E}">
        <p14:creationId xmlns:p14="http://schemas.microsoft.com/office/powerpoint/2010/main" val="2887611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00" y="-147664"/>
            <a:ext cx="9220200" cy="6980264"/>
          </a:xfrm>
        </p:spPr>
      </p:pic>
    </p:spTree>
    <p:extLst>
      <p:ext uri="{BB962C8B-B14F-4D97-AF65-F5344CB8AC3E}">
        <p14:creationId xmlns:p14="http://schemas.microsoft.com/office/powerpoint/2010/main" val="2436471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04800" y="304800"/>
            <a:ext cx="8610600" cy="6107113"/>
          </a:xfrm>
          <a:prstGeom prst="rect">
            <a:avLst/>
          </a:prstGeom>
          <a:noFill/>
          <a:ln w="9525">
            <a:noFill/>
            <a:miter lim="800000"/>
            <a:headEnd/>
            <a:tailEnd/>
          </a:ln>
        </p:spPr>
      </p:pic>
    </p:spTree>
    <p:extLst>
      <p:ext uri="{BB962C8B-B14F-4D97-AF65-F5344CB8AC3E}">
        <p14:creationId xmlns:p14="http://schemas.microsoft.com/office/powerpoint/2010/main" val="4352432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867" y="152400"/>
            <a:ext cx="7696200" cy="6632702"/>
          </a:xfrm>
          <a:prstGeom prst="rect">
            <a:avLst/>
          </a:prstGeom>
        </p:spPr>
      </p:pic>
    </p:spTree>
    <p:extLst>
      <p:ext uri="{BB962C8B-B14F-4D97-AF65-F5344CB8AC3E}">
        <p14:creationId xmlns:p14="http://schemas.microsoft.com/office/powerpoint/2010/main" val="2884122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57200"/>
            <a:ext cx="9095607" cy="6219065"/>
          </a:xfrm>
        </p:spPr>
      </p:pic>
    </p:spTree>
    <p:extLst>
      <p:ext uri="{BB962C8B-B14F-4D97-AF65-F5344CB8AC3E}">
        <p14:creationId xmlns:p14="http://schemas.microsoft.com/office/powerpoint/2010/main" val="95536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599" y="0"/>
            <a:ext cx="5007529" cy="6857999"/>
          </a:xfrm>
        </p:spPr>
      </p:pic>
    </p:spTree>
    <p:extLst>
      <p:ext uri="{BB962C8B-B14F-4D97-AF65-F5344CB8AC3E}">
        <p14:creationId xmlns:p14="http://schemas.microsoft.com/office/powerpoint/2010/main" val="799422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anlindm\Desktop\sun chart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948"/>
            <a:ext cx="9144000" cy="666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36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Compass and Protractor Method</a:t>
            </a:r>
          </a:p>
        </p:txBody>
      </p:sp>
      <p:sp>
        <p:nvSpPr>
          <p:cNvPr id="18435" name="Rectangle 3"/>
          <p:cNvSpPr>
            <a:spLocks noGrp="1" noChangeArrowheads="1"/>
          </p:cNvSpPr>
          <p:nvPr>
            <p:ph type="body" idx="1"/>
          </p:nvPr>
        </p:nvSpPr>
        <p:spPr/>
        <p:txBody>
          <a:bodyPr/>
          <a:lstStyle/>
          <a:p>
            <a:pPr marL="609600" indent="-609600" eaLnBrk="1" hangingPunct="1">
              <a:lnSpc>
                <a:spcPct val="80000"/>
              </a:lnSpc>
              <a:buFontTx/>
              <a:buAutoNum type="arabicPeriod"/>
              <a:defRPr/>
            </a:pPr>
            <a:r>
              <a:rPr lang="en-US" sz="2400" dirty="0" smtClean="0"/>
              <a:t>Stand at the proposed site.</a:t>
            </a:r>
          </a:p>
          <a:p>
            <a:pPr marL="609600" indent="-609600" eaLnBrk="1" hangingPunct="1">
              <a:lnSpc>
                <a:spcPct val="80000"/>
              </a:lnSpc>
              <a:buFontTx/>
              <a:buAutoNum type="arabicPeriod"/>
              <a:defRPr/>
            </a:pPr>
            <a:r>
              <a:rPr lang="en-US" sz="2400" dirty="0" smtClean="0"/>
              <a:t>Face south, adjusting for magnetic declination</a:t>
            </a:r>
          </a:p>
          <a:p>
            <a:pPr marL="609600" indent="-609600" eaLnBrk="1" hangingPunct="1">
              <a:lnSpc>
                <a:spcPct val="80000"/>
              </a:lnSpc>
              <a:buFontTx/>
              <a:buAutoNum type="arabicPeriod"/>
              <a:defRPr/>
            </a:pPr>
            <a:r>
              <a:rPr lang="en-US" sz="2400" dirty="0" smtClean="0"/>
              <a:t>Point the flat end of the protractor at the horizon or any other obstructions (trees, buildings, etc.)</a:t>
            </a:r>
          </a:p>
          <a:p>
            <a:pPr marL="609600" indent="-609600" eaLnBrk="1" hangingPunct="1">
              <a:lnSpc>
                <a:spcPct val="80000"/>
              </a:lnSpc>
              <a:buFontTx/>
              <a:buAutoNum type="arabicPeriod"/>
              <a:defRPr/>
            </a:pPr>
            <a:r>
              <a:rPr lang="en-US" sz="2400" dirty="0" smtClean="0"/>
              <a:t>Measure the number of degrees the string is off from 90 degrees.</a:t>
            </a:r>
          </a:p>
          <a:p>
            <a:pPr marL="609600" indent="-609600" eaLnBrk="1" hangingPunct="1">
              <a:lnSpc>
                <a:spcPct val="80000"/>
              </a:lnSpc>
              <a:buFontTx/>
              <a:buAutoNum type="arabicPeriod"/>
              <a:defRPr/>
            </a:pPr>
            <a:r>
              <a:rPr lang="en-US" sz="2400" dirty="0" smtClean="0"/>
              <a:t>Record findings on Sun chart.</a:t>
            </a:r>
          </a:p>
          <a:p>
            <a:pPr marL="609600" indent="-609600" eaLnBrk="1" hangingPunct="1">
              <a:lnSpc>
                <a:spcPct val="80000"/>
              </a:lnSpc>
              <a:buFontTx/>
              <a:buAutoNum type="arabicPeriod"/>
              <a:defRPr/>
            </a:pPr>
            <a:r>
              <a:rPr lang="en-US" sz="2400" dirty="0" smtClean="0"/>
              <a:t>Repeat process in 15 degree increments for both East and West.</a:t>
            </a:r>
          </a:p>
          <a:p>
            <a:pPr marL="609600" indent="-609600" eaLnBrk="1" hangingPunct="1">
              <a:lnSpc>
                <a:spcPct val="80000"/>
              </a:lnSpc>
              <a:buFontTx/>
              <a:buAutoNum type="arabicPeriod"/>
              <a:defRPr/>
            </a:pPr>
            <a:r>
              <a:rPr lang="en-US" sz="2400" dirty="0" smtClean="0"/>
              <a:t>Connect horizon dots and see if any hours are obstructed for any months between the hours of 9a – 3p.</a:t>
            </a:r>
          </a:p>
        </p:txBody>
      </p:sp>
    </p:spTree>
    <p:extLst>
      <p:ext uri="{BB962C8B-B14F-4D97-AF65-F5344CB8AC3E}">
        <p14:creationId xmlns:p14="http://schemas.microsoft.com/office/powerpoint/2010/main" val="561622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olar site analysis"/>
          <p:cNvPicPr>
            <a:picLocks noChangeAspect="1" noChangeArrowheads="1"/>
          </p:cNvPicPr>
          <p:nvPr/>
        </p:nvPicPr>
        <p:blipFill>
          <a:blip r:embed="rId2" cstate="print"/>
          <a:srcRect/>
          <a:stretch>
            <a:fillRect/>
          </a:stretch>
        </p:blipFill>
        <p:spPr bwMode="auto">
          <a:xfrm>
            <a:off x="0" y="50800"/>
            <a:ext cx="9144000" cy="6807200"/>
          </a:xfrm>
          <a:prstGeom prst="rect">
            <a:avLst/>
          </a:prstGeom>
          <a:noFill/>
          <a:ln w="9525">
            <a:noFill/>
            <a:miter lim="800000"/>
            <a:headEnd/>
            <a:tailEnd/>
          </a:ln>
        </p:spPr>
      </p:pic>
    </p:spTree>
    <p:extLst>
      <p:ext uri="{BB962C8B-B14F-4D97-AF65-F5344CB8AC3E}">
        <p14:creationId xmlns:p14="http://schemas.microsoft.com/office/powerpoint/2010/main" val="23072957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58153"/>
            <a:ext cx="8153400" cy="6799847"/>
          </a:xfrm>
        </p:spPr>
      </p:pic>
    </p:spTree>
    <p:extLst>
      <p:ext uri="{BB962C8B-B14F-4D97-AF65-F5344CB8AC3E}">
        <p14:creationId xmlns:p14="http://schemas.microsoft.com/office/powerpoint/2010/main" val="54875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Magnetic Declination</a:t>
            </a:r>
          </a:p>
        </p:txBody>
      </p:sp>
      <p:sp>
        <p:nvSpPr>
          <p:cNvPr id="15363" name="Rectangle 3"/>
          <p:cNvSpPr>
            <a:spLocks noGrp="1" noChangeArrowheads="1"/>
          </p:cNvSpPr>
          <p:nvPr>
            <p:ph type="body" idx="1"/>
          </p:nvPr>
        </p:nvSpPr>
        <p:spPr/>
        <p:txBody>
          <a:bodyPr/>
          <a:lstStyle/>
          <a:p>
            <a:pPr eaLnBrk="1" hangingPunct="1">
              <a:defRPr/>
            </a:pPr>
            <a:r>
              <a:rPr lang="en-US" sz="2800" dirty="0" smtClean="0"/>
              <a:t>Magnetic declination is the deviation of magnetic north from true north or how much and in what direction the compass needle is off of true north.</a:t>
            </a:r>
          </a:p>
          <a:p>
            <a:pPr lvl="2" eaLnBrk="1" hangingPunct="1">
              <a:defRPr/>
            </a:pPr>
            <a:endParaRPr lang="en-US" sz="2000" dirty="0" smtClean="0"/>
          </a:p>
          <a:p>
            <a:pPr lvl="2" eaLnBrk="1" hangingPunct="1">
              <a:defRPr/>
            </a:pPr>
            <a:r>
              <a:rPr lang="en-US" sz="3200" dirty="0" smtClean="0"/>
              <a:t>True south in western NC is approximately 7 degrees west of magnetic south</a:t>
            </a:r>
          </a:p>
          <a:p>
            <a:pPr eaLnBrk="1" hangingPunct="1">
              <a:defRPr/>
            </a:pPr>
            <a:endParaRPr lang="en-US" sz="2800" dirty="0" smtClean="0"/>
          </a:p>
          <a:p>
            <a:pPr eaLnBrk="1" hangingPunct="1">
              <a:buFont typeface="Wingdings" pitchFamily="2" charset="2"/>
              <a:buNone/>
              <a:defRPr/>
            </a:pPr>
            <a:endParaRPr lang="en-US" sz="2800" dirty="0" smtClean="0"/>
          </a:p>
          <a:p>
            <a:pPr lvl="2" eaLnBrk="1" hangingPunct="1">
              <a:buFont typeface="Wingdings" pitchFamily="2" charset="2"/>
              <a:buNone/>
              <a:defRPr/>
            </a:pPr>
            <a:endParaRPr lang="en-US" sz="2000" dirty="0" smtClean="0"/>
          </a:p>
        </p:txBody>
      </p:sp>
    </p:spTree>
    <p:extLst>
      <p:ext uri="{BB962C8B-B14F-4D97-AF65-F5344CB8AC3E}">
        <p14:creationId xmlns:p14="http://schemas.microsoft.com/office/powerpoint/2010/main" val="34279425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ppstate1-1-1pv"/>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33400" y="228600"/>
            <a:ext cx="8077200" cy="6240463"/>
          </a:xfrm>
        </p:spPr>
      </p:pic>
    </p:spTree>
    <p:extLst>
      <p:ext uri="{BB962C8B-B14F-4D97-AF65-F5344CB8AC3E}">
        <p14:creationId xmlns:p14="http://schemas.microsoft.com/office/powerpoint/2010/main" val="406093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pPr eaLnBrk="1" hangingPunct="1">
              <a:defRPr/>
            </a:pPr>
            <a:r>
              <a:rPr lang="en-US" dirty="0" smtClean="0"/>
              <a:t>Magnetic Declination in the U.S.</a:t>
            </a:r>
          </a:p>
        </p:txBody>
      </p:sp>
      <p:pic>
        <p:nvPicPr>
          <p:cNvPr id="34819" name="Picture 2" descr="http://education.usgs.gov/common/lessons/images/magneticdeclination.jpg"/>
          <p:cNvPicPr>
            <a:picLocks noChangeAspect="1" noChangeArrowheads="1"/>
          </p:cNvPicPr>
          <p:nvPr/>
        </p:nvPicPr>
        <p:blipFill>
          <a:blip r:embed="rId2" cstate="print"/>
          <a:srcRect/>
          <a:stretch>
            <a:fillRect/>
          </a:stretch>
        </p:blipFill>
        <p:spPr bwMode="auto">
          <a:xfrm>
            <a:off x="1600200" y="1143000"/>
            <a:ext cx="5618163" cy="5397500"/>
          </a:xfrm>
          <a:prstGeom prst="rect">
            <a:avLst/>
          </a:prstGeom>
          <a:noFill/>
          <a:ln w="9525">
            <a:noFill/>
            <a:miter lim="800000"/>
            <a:headEnd/>
            <a:tailEnd/>
          </a:ln>
        </p:spPr>
      </p:pic>
    </p:spTree>
    <p:extLst>
      <p:ext uri="{BB962C8B-B14F-4D97-AF65-F5344CB8AC3E}">
        <p14:creationId xmlns:p14="http://schemas.microsoft.com/office/powerpoint/2010/main" val="5804767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Using the Solar Pathfinder</a:t>
            </a:r>
          </a:p>
        </p:txBody>
      </p:sp>
      <p:pic>
        <p:nvPicPr>
          <p:cNvPr id="35843" name="Picture 4"/>
          <p:cNvPicPr>
            <a:picLocks noGrp="1" noChangeAspect="1" noChangeArrowheads="1"/>
          </p:cNvPicPr>
          <p:nvPr>
            <p:ph sz="half" idx="1"/>
          </p:nvPr>
        </p:nvPicPr>
        <p:blipFill>
          <a:blip r:embed="rId2" cstate="print"/>
          <a:srcRect/>
          <a:stretch>
            <a:fillRect/>
          </a:stretch>
        </p:blipFill>
        <p:spPr>
          <a:xfrm>
            <a:off x="457200" y="2622550"/>
            <a:ext cx="4038600" cy="2832100"/>
          </a:xfrm>
        </p:spPr>
      </p:pic>
      <p:pic>
        <p:nvPicPr>
          <p:cNvPr id="35844" name="Picture 2"/>
          <p:cNvPicPr>
            <a:picLocks noGrp="1" noChangeAspect="1" noChangeArrowheads="1"/>
          </p:cNvPicPr>
          <p:nvPr>
            <p:ph sz="half" idx="2"/>
          </p:nvPr>
        </p:nvPicPr>
        <p:blipFill>
          <a:blip r:embed="rId3" cstate="print"/>
          <a:srcRect/>
          <a:stretch>
            <a:fillRect/>
          </a:stretch>
        </p:blipFill>
        <p:spPr>
          <a:xfrm>
            <a:off x="5029200" y="2286000"/>
            <a:ext cx="3146425" cy="3057525"/>
          </a:xfrm>
        </p:spPr>
      </p:pic>
    </p:spTree>
    <p:extLst>
      <p:ext uri="{BB962C8B-B14F-4D97-AF65-F5344CB8AC3E}">
        <p14:creationId xmlns:p14="http://schemas.microsoft.com/office/powerpoint/2010/main" val="34323119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371600"/>
          </a:xfrm>
        </p:spPr>
        <p:txBody>
          <a:bodyPr/>
          <a:lstStyle/>
          <a:p>
            <a:pPr>
              <a:defRPr/>
            </a:pPr>
            <a:r>
              <a:rPr lang="en-US" dirty="0" smtClean="0"/>
              <a:t>Pathfinder on Roof</a:t>
            </a:r>
            <a:endParaRPr lang="en-US" dirty="0"/>
          </a:p>
        </p:txBody>
      </p:sp>
      <p:pic>
        <p:nvPicPr>
          <p:cNvPr id="36867" name="Picture 2"/>
          <p:cNvPicPr>
            <a:picLocks noGrp="1" noChangeAspect="1" noChangeArrowheads="1"/>
          </p:cNvPicPr>
          <p:nvPr>
            <p:ph idx="1"/>
          </p:nvPr>
        </p:nvPicPr>
        <p:blipFill>
          <a:blip r:embed="rId2" cstate="print"/>
          <a:srcRect/>
          <a:stretch>
            <a:fillRect/>
          </a:stretch>
        </p:blipFill>
        <p:spPr>
          <a:xfrm>
            <a:off x="990600" y="1219200"/>
            <a:ext cx="7086600" cy="5314950"/>
          </a:xfrm>
        </p:spPr>
      </p:pic>
    </p:spTree>
    <p:extLst>
      <p:ext uri="{BB962C8B-B14F-4D97-AF65-F5344CB8AC3E}">
        <p14:creationId xmlns:p14="http://schemas.microsoft.com/office/powerpoint/2010/main" val="711288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dirty="0" smtClean="0"/>
              <a:t>Solar Pathfinder</a:t>
            </a:r>
          </a:p>
        </p:txBody>
      </p:sp>
      <p:pic>
        <p:nvPicPr>
          <p:cNvPr id="38915" name="Picture 4"/>
          <p:cNvPicPr>
            <a:picLocks noGrp="1" noChangeAspect="1" noChangeArrowheads="1"/>
          </p:cNvPicPr>
          <p:nvPr>
            <p:ph type="body" idx="1"/>
          </p:nvPr>
        </p:nvPicPr>
        <p:blipFill>
          <a:blip r:embed="rId2" cstate="print"/>
          <a:srcRect/>
          <a:stretch>
            <a:fillRect/>
          </a:stretch>
        </p:blipFill>
        <p:spPr>
          <a:xfrm>
            <a:off x="457200" y="1828800"/>
            <a:ext cx="8086725" cy="3654425"/>
          </a:xfrm>
        </p:spPr>
      </p:pic>
      <p:sp>
        <p:nvSpPr>
          <p:cNvPr id="38916" name="Rectangle 3"/>
          <p:cNvSpPr>
            <a:spLocks noChangeArrowheads="1"/>
          </p:cNvSpPr>
          <p:nvPr/>
        </p:nvSpPr>
        <p:spPr bwMode="auto">
          <a:xfrm>
            <a:off x="2514600" y="6096000"/>
            <a:ext cx="4054475" cy="369888"/>
          </a:xfrm>
          <a:prstGeom prst="rect">
            <a:avLst/>
          </a:prstGeom>
          <a:noFill/>
          <a:ln w="9525">
            <a:noFill/>
            <a:miter lim="800000"/>
            <a:headEnd/>
            <a:tailEnd/>
          </a:ln>
        </p:spPr>
        <p:txBody>
          <a:bodyPr wrap="none">
            <a:spAutoFit/>
          </a:bodyPr>
          <a:lstStyle/>
          <a:p>
            <a:r>
              <a:rPr lang="en-US" dirty="0">
                <a:hlinkClick r:id="rId3"/>
              </a:rPr>
              <a:t>http://www.solarpathfinder.com/video</a:t>
            </a:r>
            <a:endParaRPr lang="en-US" dirty="0"/>
          </a:p>
        </p:txBody>
      </p:sp>
    </p:spTree>
    <p:extLst>
      <p:ext uri="{BB962C8B-B14F-4D97-AF65-F5344CB8AC3E}">
        <p14:creationId xmlns:p14="http://schemas.microsoft.com/office/powerpoint/2010/main" val="20357331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type="body" idx="4294967295"/>
          </p:nvPr>
        </p:nvPicPr>
        <p:blipFill>
          <a:blip r:embed="rId2" cstate="print"/>
          <a:srcRect/>
          <a:stretch>
            <a:fillRect/>
          </a:stretch>
        </p:blipFill>
        <p:spPr>
          <a:xfrm>
            <a:off x="685800" y="381000"/>
            <a:ext cx="7620000" cy="6046788"/>
          </a:xfrm>
        </p:spPr>
      </p:pic>
    </p:spTree>
    <p:extLst>
      <p:ext uri="{BB962C8B-B14F-4D97-AF65-F5344CB8AC3E}">
        <p14:creationId xmlns:p14="http://schemas.microsoft.com/office/powerpoint/2010/main" val="4347892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752600" y="304800"/>
            <a:ext cx="5494338" cy="6202363"/>
          </a:xfrm>
          <a:prstGeom prst="rect">
            <a:avLst/>
          </a:prstGeom>
          <a:noFill/>
          <a:ln w="9525">
            <a:noFill/>
            <a:miter lim="800000"/>
            <a:headEnd/>
            <a:tailEnd/>
          </a:ln>
        </p:spPr>
      </p:pic>
    </p:spTree>
    <p:extLst>
      <p:ext uri="{BB962C8B-B14F-4D97-AF65-F5344CB8AC3E}">
        <p14:creationId xmlns:p14="http://schemas.microsoft.com/office/powerpoint/2010/main" val="6570405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1"/>
            <a:ext cx="887611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06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hlinkClick r:id="rId2"/>
              </a:rPr>
              <a:t>Solmetric</a:t>
            </a:r>
            <a:r>
              <a:rPr lang="en-US" dirty="0" smtClean="0">
                <a:hlinkClick r:id="rId2"/>
              </a:rPr>
              <a:t> </a:t>
            </a:r>
            <a:r>
              <a:rPr lang="en-US" dirty="0" err="1" smtClean="0">
                <a:hlinkClick r:id="rId2"/>
              </a:rPr>
              <a:t>Suneye</a:t>
            </a:r>
            <a:endParaRPr lang="en-US" dirty="0"/>
          </a:p>
        </p:txBody>
      </p:sp>
      <p:pic>
        <p:nvPicPr>
          <p:cNvPr id="43011" name="Picture 2"/>
          <p:cNvPicPr>
            <a:picLocks noChangeAspect="1" noChangeArrowheads="1"/>
          </p:cNvPicPr>
          <p:nvPr/>
        </p:nvPicPr>
        <p:blipFill>
          <a:blip r:embed="rId3" cstate="print"/>
          <a:srcRect/>
          <a:stretch>
            <a:fillRect/>
          </a:stretch>
        </p:blipFill>
        <p:spPr bwMode="auto">
          <a:xfrm>
            <a:off x="838200" y="1676400"/>
            <a:ext cx="3490552" cy="4267200"/>
          </a:xfrm>
          <a:prstGeom prst="rect">
            <a:avLst/>
          </a:prstGeom>
          <a:noFill/>
          <a:ln w="9525">
            <a:noFill/>
            <a:miter lim="800000"/>
            <a:headEnd/>
            <a:tailEnd/>
          </a:ln>
        </p:spPr>
      </p:pic>
      <p:pic>
        <p:nvPicPr>
          <p:cNvPr id="1026" name="Picture 2" descr="SunEye 210 Shade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477108"/>
            <a:ext cx="2819400" cy="495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6421" y="6245443"/>
            <a:ext cx="6288350" cy="369332"/>
          </a:xfrm>
          <a:prstGeom prst="rect">
            <a:avLst/>
          </a:prstGeom>
        </p:spPr>
        <p:txBody>
          <a:bodyPr wrap="square">
            <a:spAutoFit/>
          </a:bodyPr>
          <a:lstStyle/>
          <a:p>
            <a:r>
              <a:rPr lang="en-US" dirty="0">
                <a:hlinkClick r:id="rId5"/>
              </a:rPr>
              <a:t>http://www.youtube.com/watch?v=JDgtYEQLdxw</a:t>
            </a:r>
            <a:endParaRPr lang="en-US" dirty="0"/>
          </a:p>
        </p:txBody>
      </p:sp>
    </p:spTree>
    <p:extLst>
      <p:ext uri="{BB962C8B-B14F-4D97-AF65-F5344CB8AC3E}">
        <p14:creationId xmlns:p14="http://schemas.microsoft.com/office/powerpoint/2010/main" val="10377975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Kit</a:t>
            </a:r>
            <a:endParaRPr lang="en-US" dirty="0"/>
          </a:p>
        </p:txBody>
      </p:sp>
      <p:pic>
        <p:nvPicPr>
          <p:cNvPr id="4098" name="Picture 2" descr="SunEye Extension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486148"/>
            <a:ext cx="425859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p.yimg.com/ca/I/yhst-77580361692593_2240_215046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68279"/>
            <a:ext cx="4941278" cy="371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67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87" y="35169"/>
            <a:ext cx="8229600" cy="1143000"/>
          </a:xfrm>
        </p:spPr>
        <p:txBody>
          <a:bodyPr/>
          <a:lstStyle/>
          <a:p>
            <a:r>
              <a:rPr lang="en-US" dirty="0" err="1" smtClean="0"/>
              <a:t>Solmetric</a:t>
            </a:r>
            <a:r>
              <a:rPr lang="en-US" dirty="0" smtClean="0"/>
              <a:t> PV Designer</a:t>
            </a:r>
            <a:endParaRPr lang="en-US" dirty="0"/>
          </a:p>
        </p:txBody>
      </p:sp>
      <p:sp>
        <p:nvSpPr>
          <p:cNvPr id="3" name="Rectangle 2"/>
          <p:cNvSpPr/>
          <p:nvPr/>
        </p:nvSpPr>
        <p:spPr>
          <a:xfrm>
            <a:off x="4953000" y="6356866"/>
            <a:ext cx="3969805" cy="369332"/>
          </a:xfrm>
          <a:prstGeom prst="rect">
            <a:avLst/>
          </a:prstGeom>
        </p:spPr>
        <p:txBody>
          <a:bodyPr wrap="none">
            <a:spAutoFit/>
          </a:bodyPr>
          <a:lstStyle/>
          <a:p>
            <a:r>
              <a:rPr lang="en-US" dirty="0">
                <a:hlinkClick r:id="rId2"/>
              </a:rPr>
              <a:t>http://www.solmetric.com/buy210.html</a:t>
            </a:r>
            <a:endParaRPr lang="en-US" dirty="0"/>
          </a:p>
        </p:txBody>
      </p:sp>
      <p:sp>
        <p:nvSpPr>
          <p:cNvPr id="4" name="Rectangle 3"/>
          <p:cNvSpPr/>
          <p:nvPr/>
        </p:nvSpPr>
        <p:spPr>
          <a:xfrm>
            <a:off x="1058407" y="6368589"/>
            <a:ext cx="2779287" cy="369332"/>
          </a:xfrm>
          <a:prstGeom prst="rect">
            <a:avLst/>
          </a:prstGeom>
        </p:spPr>
        <p:txBody>
          <a:bodyPr wrap="none">
            <a:spAutoFit/>
          </a:bodyPr>
          <a:lstStyle/>
          <a:p>
            <a:r>
              <a:rPr lang="en-US" dirty="0">
                <a:hlinkClick r:id="rId3"/>
              </a:rPr>
              <a:t>http://www.solmetric.com/</a:t>
            </a:r>
            <a:endParaRPr lang="en-US" dirty="0"/>
          </a:p>
        </p:txBody>
      </p:sp>
      <p:pic>
        <p:nvPicPr>
          <p:cNvPr id="2050" name="Picture 2" descr="http://ep.yimg.com/ca/I/yhst-77580361692593_2240_149573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5" y="990600"/>
            <a:ext cx="898422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7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304800"/>
            <a:ext cx="7467600" cy="1477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en-US" smtClean="0">
                <a:effectLst/>
              </a:rPr>
              <a:t>NC SOLAR RESOURCE  </a:t>
            </a:r>
            <a:br>
              <a:rPr lang="en-US" altLang="en-US" smtClean="0">
                <a:effectLst/>
              </a:rPr>
            </a:br>
            <a:endParaRPr lang="en-US" altLang="en-US" smtClean="0">
              <a:effectLst/>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58674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6629400" y="2438400"/>
          <a:ext cx="1828800" cy="2395541"/>
        </p:xfrm>
        <a:graphic>
          <a:graphicData uri="http://schemas.openxmlformats.org/drawingml/2006/table">
            <a:tbl>
              <a:tblPr/>
              <a:tblGrid>
                <a:gridCol w="1330325"/>
                <a:gridCol w="498475"/>
              </a:tblGrid>
              <a:tr h="51812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Other Cities for Comparison</a:t>
                      </a:r>
                    </a:p>
                  </a:txBody>
                  <a:tcPr marT="45704" marB="45704" anchor="ctr" horzOverflow="overflow">
                    <a:lnL>
                      <a:noFill/>
                    </a:lnL>
                    <a:lnR>
                      <a:noFill/>
                    </a:lnR>
                    <a:lnT>
                      <a:noFill/>
                    </a:lnT>
                    <a:lnB>
                      <a:noFill/>
                    </a:lnB>
                    <a:lnTlToBr>
                      <a:noFill/>
                    </a:lnTlToBr>
                    <a:lnBlToTr>
                      <a:noFill/>
                    </a:lnBlToTr>
                    <a:noFill/>
                  </a:tcPr>
                </a:tc>
                <a:tc hMerge="1">
                  <a:txBody>
                    <a:bodyPr/>
                    <a:lstStyle/>
                    <a:p>
                      <a:endParaRPr lang="en-US"/>
                    </a:p>
                  </a:txBody>
                  <a:tcPr/>
                </a:tc>
              </a:tr>
              <a:tr h="393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Miami, FL</a:t>
                      </a:r>
                    </a:p>
                  </a:txBody>
                  <a:tcPr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5.2</a:t>
                      </a:r>
                    </a:p>
                  </a:txBody>
                  <a:tcPr marT="45704" marB="45704" anchor="ctr" horzOverflow="overflow">
                    <a:lnL>
                      <a:noFill/>
                    </a:lnL>
                    <a:lnR>
                      <a:noFill/>
                    </a:lnR>
                    <a:lnT>
                      <a:noFill/>
                    </a:lnT>
                    <a:lnB>
                      <a:noFill/>
                    </a:lnB>
                    <a:lnTlToBr>
                      <a:noFill/>
                    </a:lnTlToBr>
                    <a:lnBlToTr>
                      <a:noFill/>
                    </a:lnBlToTr>
                    <a:noFill/>
                  </a:tcPr>
                </a:tc>
              </a:tr>
              <a:tr h="393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Albany, NY</a:t>
                      </a:r>
                    </a:p>
                  </a:txBody>
                  <a:tcPr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4.3</a:t>
                      </a:r>
                    </a:p>
                  </a:txBody>
                  <a:tcPr marT="45704" marB="45704" anchor="ctr" horzOverflow="overflow">
                    <a:lnL>
                      <a:noFill/>
                    </a:lnL>
                    <a:lnR>
                      <a:noFill/>
                    </a:lnR>
                    <a:lnT>
                      <a:noFill/>
                    </a:lnT>
                    <a:lnB>
                      <a:noFill/>
                    </a:lnB>
                    <a:lnTlToBr>
                      <a:noFill/>
                    </a:lnTlToBr>
                    <a:lnBlToTr>
                      <a:noFill/>
                    </a:lnBlToTr>
                    <a:noFill/>
                  </a:tcPr>
                </a:tc>
              </a:tr>
              <a:tr h="391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Phoenix, AZ</a:t>
                      </a:r>
                    </a:p>
                  </a:txBody>
                  <a:tcPr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6.5</a:t>
                      </a:r>
                    </a:p>
                  </a:txBody>
                  <a:tcPr marT="45704" marB="45704" anchor="ctr" horzOverflow="overflow">
                    <a:lnL>
                      <a:noFill/>
                    </a:lnL>
                    <a:lnR>
                      <a:noFill/>
                    </a:lnR>
                    <a:lnT>
                      <a:noFill/>
                    </a:lnT>
                    <a:lnB>
                      <a:noFill/>
                    </a:lnB>
                    <a:lnTlToBr>
                      <a:noFill/>
                    </a:lnTlToBr>
                    <a:lnBlToTr>
                      <a:noFill/>
                    </a:lnBlToTr>
                    <a:noFill/>
                  </a:tcPr>
                </a:tc>
              </a:tr>
              <a:tr h="393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Tokyo</a:t>
                      </a:r>
                    </a:p>
                  </a:txBody>
                  <a:tcPr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4.5</a:t>
                      </a:r>
                    </a:p>
                  </a:txBody>
                  <a:tcPr marT="45704" marB="45704" anchor="ctr" horzOverflow="overflow">
                    <a:lnL>
                      <a:noFill/>
                    </a:lnL>
                    <a:lnR>
                      <a:noFill/>
                    </a:lnR>
                    <a:lnT>
                      <a:noFill/>
                    </a:lnT>
                    <a:lnB>
                      <a:noFill/>
                    </a:lnB>
                    <a:lnTlToBr>
                      <a:noFill/>
                    </a:lnTlToBr>
                    <a:lnBlToTr>
                      <a:noFill/>
                    </a:lnBlToTr>
                    <a:noFill/>
                  </a:tcPr>
                </a:tc>
              </a:tr>
              <a:tr h="30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Berlin</a:t>
                      </a:r>
                    </a:p>
                  </a:txBody>
                  <a:tcPr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Arial" charset="0"/>
                        </a:rPr>
                        <a:t>3.0</a:t>
                      </a:r>
                    </a:p>
                  </a:txBody>
                  <a:tcPr marT="45704" marB="45704"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91374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Solmetric</a:t>
            </a:r>
            <a:r>
              <a:rPr lang="en-US" dirty="0" smtClean="0"/>
              <a:t> PV Designer</a:t>
            </a:r>
            <a:endParaRPr lang="en-US" dirty="0"/>
          </a:p>
        </p:txBody>
      </p:sp>
      <p:pic>
        <p:nvPicPr>
          <p:cNvPr id="3074" name="Picture 2" descr="http://ep.yimg.com/ca/I/yhst-77580361692593_2240_15425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223980" cy="521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03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84264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1138"/>
            <a:ext cx="60277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34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381000"/>
            <a:ext cx="2546350" cy="2141538"/>
          </a:xfrm>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
            <a:ext cx="51260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17716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4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B02_03b"/>
          <p:cNvPicPr>
            <a:picLocks noChangeAspect="1" noChangeArrowheads="1"/>
          </p:cNvPicPr>
          <p:nvPr/>
        </p:nvPicPr>
        <p:blipFill>
          <a:blip r:embed="rId2" cstate="print"/>
          <a:srcRect/>
          <a:stretch>
            <a:fillRect/>
          </a:stretch>
        </p:blipFill>
        <p:spPr bwMode="auto">
          <a:xfrm>
            <a:off x="533400" y="1295400"/>
            <a:ext cx="8026400" cy="5334000"/>
          </a:xfrm>
          <a:prstGeom prst="rect">
            <a:avLst/>
          </a:prstGeom>
          <a:noFill/>
          <a:ln w="9525">
            <a:noFill/>
            <a:miter lim="800000"/>
            <a:headEnd/>
            <a:tailEnd/>
          </a:ln>
        </p:spPr>
      </p:pic>
      <p:sp>
        <p:nvSpPr>
          <p:cNvPr id="21507" name="Text Box 4"/>
          <p:cNvSpPr txBox="1">
            <a:spLocks noChangeArrowheads="1"/>
          </p:cNvSpPr>
          <p:nvPr/>
        </p:nvSpPr>
        <p:spPr bwMode="auto">
          <a:xfrm>
            <a:off x="762000" y="381000"/>
            <a:ext cx="7696200" cy="519113"/>
          </a:xfrm>
          <a:prstGeom prst="rect">
            <a:avLst/>
          </a:prstGeom>
          <a:noFill/>
          <a:ln w="9525">
            <a:noFill/>
            <a:miter lim="800000"/>
            <a:headEnd/>
            <a:tailEnd/>
          </a:ln>
        </p:spPr>
        <p:txBody>
          <a:bodyPr>
            <a:spAutoFit/>
          </a:bodyPr>
          <a:lstStyle/>
          <a:p>
            <a:pPr>
              <a:spcBef>
                <a:spcPct val="50000"/>
              </a:spcBef>
            </a:pPr>
            <a:r>
              <a:rPr lang="en-US" sz="2800"/>
              <a:t>SUMMER SOLSTICE NORTHERN HEMISPHERE</a:t>
            </a:r>
          </a:p>
        </p:txBody>
      </p:sp>
    </p:spTree>
    <p:extLst>
      <p:ext uri="{BB962C8B-B14F-4D97-AF65-F5344CB8AC3E}">
        <p14:creationId xmlns:p14="http://schemas.microsoft.com/office/powerpoint/2010/main" val="40013087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304800" y="0"/>
            <a:ext cx="8229600" cy="1371600"/>
          </a:xfrm>
        </p:spPr>
        <p:txBody>
          <a:bodyPr/>
          <a:lstStyle/>
          <a:p>
            <a:pPr>
              <a:defRPr/>
            </a:pPr>
            <a:r>
              <a:rPr lang="en-GB" dirty="0"/>
              <a:t>Solar Trajectory</a:t>
            </a:r>
          </a:p>
        </p:txBody>
      </p:sp>
      <p:sp>
        <p:nvSpPr>
          <p:cNvPr id="23555" name="Text Box 3"/>
          <p:cNvSpPr txBox="1">
            <a:spLocks noChangeArrowheads="1"/>
          </p:cNvSpPr>
          <p:nvPr/>
        </p:nvSpPr>
        <p:spPr bwMode="auto">
          <a:xfrm>
            <a:off x="7232650" y="6405563"/>
            <a:ext cx="447675" cy="274637"/>
          </a:xfrm>
          <a:prstGeom prst="rect">
            <a:avLst/>
          </a:prstGeom>
          <a:noFill/>
          <a:ln w="9525">
            <a:noFill/>
            <a:miter lim="800000"/>
            <a:headEnd/>
            <a:tailEnd/>
          </a:ln>
        </p:spPr>
        <p:txBody>
          <a:bodyPr wrap="none">
            <a:spAutoFit/>
          </a:bodyPr>
          <a:lstStyle/>
          <a:p>
            <a:pPr>
              <a:spcBef>
                <a:spcPct val="50000"/>
              </a:spcBef>
            </a:pPr>
            <a:r>
              <a:rPr lang="de-DE" sz="1200">
                <a:solidFill>
                  <a:schemeClr val="bg1"/>
                </a:solidFill>
              </a:rPr>
              <a:t>2-3</a:t>
            </a:r>
          </a:p>
        </p:txBody>
      </p:sp>
      <p:sp>
        <p:nvSpPr>
          <p:cNvPr id="23556" name="Text Box 4"/>
          <p:cNvSpPr txBox="1">
            <a:spLocks noChangeArrowheads="1"/>
          </p:cNvSpPr>
          <p:nvPr/>
        </p:nvSpPr>
        <p:spPr bwMode="auto">
          <a:xfrm>
            <a:off x="4406900" y="6405563"/>
            <a:ext cx="2757488" cy="277812"/>
          </a:xfrm>
          <a:prstGeom prst="rect">
            <a:avLst/>
          </a:prstGeom>
          <a:noFill/>
          <a:ln w="9525">
            <a:noFill/>
            <a:miter lim="800000"/>
            <a:headEnd/>
            <a:tailEnd/>
          </a:ln>
        </p:spPr>
        <p:txBody>
          <a:bodyPr wrap="none">
            <a:spAutoFit/>
          </a:bodyPr>
          <a:lstStyle/>
          <a:p>
            <a:pPr algn="r">
              <a:spcBef>
                <a:spcPct val="50000"/>
              </a:spcBef>
            </a:pPr>
            <a:r>
              <a:rPr lang="en-GB" sz="1200">
                <a:solidFill>
                  <a:schemeClr val="bg1"/>
                </a:solidFill>
              </a:rPr>
              <a:t>Solar Resources - Solar Radiation</a:t>
            </a:r>
          </a:p>
        </p:txBody>
      </p:sp>
      <p:pic>
        <p:nvPicPr>
          <p:cNvPr id="23557" name="Picture 6" descr="0203UK_Cenit"/>
          <p:cNvPicPr>
            <a:picLocks noChangeAspect="1" noChangeArrowheads="1"/>
          </p:cNvPicPr>
          <p:nvPr/>
        </p:nvPicPr>
        <p:blipFill>
          <a:blip r:embed="rId3" cstate="print"/>
          <a:srcRect/>
          <a:stretch>
            <a:fillRect/>
          </a:stretch>
        </p:blipFill>
        <p:spPr bwMode="auto">
          <a:xfrm>
            <a:off x="635000" y="1409700"/>
            <a:ext cx="7869238" cy="4762500"/>
          </a:xfrm>
          <a:prstGeom prst="rect">
            <a:avLst/>
          </a:prstGeom>
          <a:noFill/>
          <a:ln w="9525">
            <a:noFill/>
            <a:miter lim="800000"/>
            <a:headEnd/>
            <a:tailEnd/>
          </a:ln>
        </p:spPr>
      </p:pic>
    </p:spTree>
    <p:extLst>
      <p:ext uri="{BB962C8B-B14F-4D97-AF65-F5344CB8AC3E}">
        <p14:creationId xmlns:p14="http://schemas.microsoft.com/office/powerpoint/2010/main" val="8451948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34771"/>
            <a:ext cx="6292950" cy="6874933"/>
          </a:xfrm>
        </p:spPr>
      </p:pic>
    </p:spTree>
    <p:extLst>
      <p:ext uri="{BB962C8B-B14F-4D97-AF65-F5344CB8AC3E}">
        <p14:creationId xmlns:p14="http://schemas.microsoft.com/office/powerpoint/2010/main" val="256957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386</Words>
  <Application>Microsoft Office PowerPoint</Application>
  <PresentationFormat>On-screen Show (4:3)</PresentationFormat>
  <Paragraphs>94</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Chart</vt:lpstr>
      <vt:lpstr>Worksheet</vt:lpstr>
      <vt:lpstr>PowerPoint Presentation</vt:lpstr>
      <vt:lpstr>Why the variation in solar radiation? </vt:lpstr>
      <vt:lpstr>PowerPoint Presentation</vt:lpstr>
      <vt:lpstr>NC SOLAR RESOURCE   </vt:lpstr>
      <vt:lpstr>PowerPoint Presentation</vt:lpstr>
      <vt:lpstr>PowerPoint Presentation</vt:lpstr>
      <vt:lpstr>PowerPoint Presentation</vt:lpstr>
      <vt:lpstr>Solar Trajectory</vt:lpstr>
      <vt:lpstr>PowerPoint Presentation</vt:lpstr>
      <vt:lpstr>PowerPoint Presentation</vt:lpstr>
      <vt:lpstr>PowerPoint Presentation</vt:lpstr>
      <vt:lpstr>PowerPoint Presentation</vt:lpstr>
      <vt:lpstr>General Siting Guidelines</vt:lpstr>
      <vt:lpstr>Tilt Angles &amp; Roof Pitch</vt:lpstr>
      <vt:lpstr>Do We Have to Face Exactly South? </vt:lpstr>
      <vt:lpstr>So What About Slope?</vt:lpstr>
      <vt:lpstr>Orientation Effect on Annual Output</vt:lpstr>
      <vt:lpstr>Shading can reduce performance significantly</vt:lpstr>
      <vt:lpstr>Types of Solar Site Assessments</vt:lpstr>
      <vt:lpstr>PowerPoint Presentation</vt:lpstr>
      <vt:lpstr>PowerPoint Presentation</vt:lpstr>
      <vt:lpstr>PowerPoint Presentation</vt:lpstr>
      <vt:lpstr>PowerPoint Presentation</vt:lpstr>
      <vt:lpstr>PowerPoint Presentation</vt:lpstr>
      <vt:lpstr>PowerPoint Presentation</vt:lpstr>
      <vt:lpstr>Compass and Protractor Method</vt:lpstr>
      <vt:lpstr>PowerPoint Presentation</vt:lpstr>
      <vt:lpstr>PowerPoint Presentation</vt:lpstr>
      <vt:lpstr>Magnetic Declination</vt:lpstr>
      <vt:lpstr>Magnetic Declination in the U.S.</vt:lpstr>
      <vt:lpstr>Using the Solar Pathfinder</vt:lpstr>
      <vt:lpstr>Pathfinder on Roof</vt:lpstr>
      <vt:lpstr>Solar Pathfinder</vt:lpstr>
      <vt:lpstr>PowerPoint Presentation</vt:lpstr>
      <vt:lpstr>PowerPoint Presentation</vt:lpstr>
      <vt:lpstr>PowerPoint Presentation</vt:lpstr>
      <vt:lpstr>Solmetric Suneye</vt:lpstr>
      <vt:lpstr>Extension Kit</vt:lpstr>
      <vt:lpstr>Solmetric PV Designer</vt:lpstr>
      <vt:lpstr>Solmetric PV Designer</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Scanlin, Dennis M.</dc:creator>
  <cp:lastModifiedBy>Miller, Janet Mackin</cp:lastModifiedBy>
  <cp:revision>1</cp:revision>
  <dcterms:created xsi:type="dcterms:W3CDTF">2014-06-09T13:47:44Z</dcterms:created>
  <dcterms:modified xsi:type="dcterms:W3CDTF">2014-06-10T15:21:46Z</dcterms:modified>
</cp:coreProperties>
</file>