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3" r:id="rId2"/>
    <p:sldMasterId id="2147483715" r:id="rId3"/>
    <p:sldMasterId id="2147483724" r:id="rId4"/>
  </p:sldMasterIdLst>
  <p:notesMasterIdLst>
    <p:notesMasterId r:id="rId58"/>
  </p:notesMasterIdLst>
  <p:sldIdLst>
    <p:sldId id="264" r:id="rId5"/>
    <p:sldId id="310" r:id="rId6"/>
    <p:sldId id="311" r:id="rId7"/>
    <p:sldId id="312" r:id="rId8"/>
    <p:sldId id="313" r:id="rId9"/>
    <p:sldId id="373" r:id="rId10"/>
    <p:sldId id="374" r:id="rId11"/>
    <p:sldId id="376" r:id="rId12"/>
    <p:sldId id="377" r:id="rId13"/>
    <p:sldId id="314" r:id="rId14"/>
    <p:sldId id="372" r:id="rId15"/>
    <p:sldId id="315" r:id="rId16"/>
    <p:sldId id="316" r:id="rId17"/>
    <p:sldId id="363" r:id="rId18"/>
    <p:sldId id="364" r:id="rId19"/>
    <p:sldId id="365" r:id="rId20"/>
    <p:sldId id="366" r:id="rId21"/>
    <p:sldId id="369" r:id="rId22"/>
    <p:sldId id="378" r:id="rId23"/>
    <p:sldId id="379" r:id="rId24"/>
    <p:sldId id="370" r:id="rId25"/>
    <p:sldId id="371" r:id="rId26"/>
    <p:sldId id="380" r:id="rId27"/>
    <p:sldId id="381" r:id="rId28"/>
    <p:sldId id="382" r:id="rId29"/>
    <p:sldId id="383" r:id="rId30"/>
    <p:sldId id="384" r:id="rId31"/>
    <p:sldId id="387" r:id="rId32"/>
    <p:sldId id="388" r:id="rId33"/>
    <p:sldId id="385" r:id="rId34"/>
    <p:sldId id="386" r:id="rId35"/>
    <p:sldId id="317" r:id="rId36"/>
    <p:sldId id="318" r:id="rId37"/>
    <p:sldId id="319" r:id="rId38"/>
    <p:sldId id="322" r:id="rId39"/>
    <p:sldId id="324" r:id="rId40"/>
    <p:sldId id="353" r:id="rId41"/>
    <p:sldId id="325" r:id="rId42"/>
    <p:sldId id="326" r:id="rId43"/>
    <p:sldId id="329" r:id="rId44"/>
    <p:sldId id="330" r:id="rId45"/>
    <p:sldId id="341" r:id="rId46"/>
    <p:sldId id="342" r:id="rId47"/>
    <p:sldId id="343" r:id="rId48"/>
    <p:sldId id="349" r:id="rId49"/>
    <p:sldId id="350" r:id="rId50"/>
    <p:sldId id="351" r:id="rId51"/>
    <p:sldId id="361" r:id="rId52"/>
    <p:sldId id="362" r:id="rId53"/>
    <p:sldId id="263" r:id="rId54"/>
    <p:sldId id="292" r:id="rId55"/>
    <p:sldId id="389" r:id="rId56"/>
    <p:sldId id="391"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9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7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A1AD9C-FE69-4DF7-8D48-CA1544EF47B4}" type="datetimeFigureOut">
              <a:rPr lang="en-US" smtClean="0"/>
              <a:t>6/10/2014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A82A1-117B-40F7-935E-8777A93152FD}" type="slidenum">
              <a:rPr lang="en-US" smtClean="0"/>
              <a:t>‹#›</a:t>
            </a:fld>
            <a:endParaRPr lang="en-US"/>
          </a:p>
        </p:txBody>
      </p:sp>
    </p:spTree>
    <p:extLst>
      <p:ext uri="{BB962C8B-B14F-4D97-AF65-F5344CB8AC3E}">
        <p14:creationId xmlns:p14="http://schemas.microsoft.com/office/powerpoint/2010/main" val="291555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leanegroup.org/Reports/CEG_Mainstreaming-Solar-Electricity_Apr2008.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31"/>
          <p:cNvSpPr>
            <a:spLocks noGrp="1" noChangeArrowheads="1"/>
          </p:cNvSpPr>
          <p:nvPr>
            <p:ph type="sldNum" sz="quarter" idx="5"/>
          </p:nvPr>
        </p:nvSpPr>
        <p:spPr>
          <a:noFill/>
        </p:spPr>
        <p:txBody>
          <a:bodyPr/>
          <a:lstStyle/>
          <a:p>
            <a:fld id="{4F2C797E-1238-448F-88EC-1C28BC34F150}" type="slidenum">
              <a:rPr lang="en-US">
                <a:solidFill>
                  <a:prstClr val="black"/>
                </a:solidFill>
              </a:rPr>
              <a:pPr/>
              <a:t>2</a:t>
            </a:fld>
            <a:endParaRPr lang="en-US">
              <a:solidFill>
                <a:prstClr val="black"/>
              </a:solidFill>
            </a:endParaRPr>
          </a:p>
        </p:txBody>
      </p:sp>
      <p:sp>
        <p:nvSpPr>
          <p:cNvPr id="171011" name="Rectangle 1031"/>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24" tIns="45712" rIns="91424" bIns="45712" anchor="b"/>
          <a:lstStyle/>
          <a:p>
            <a:pPr algn="r" defTabSz="914485" eaLnBrk="0" hangingPunct="0"/>
            <a:fld id="{FC2C55F5-DD77-492D-B5C5-4538036E674E}" type="slidenum">
              <a:rPr lang="en-US" sz="1200">
                <a:solidFill>
                  <a:prstClr val="black"/>
                </a:solidFill>
                <a:latin typeface="Times New Roman" pitchFamily="18" charset="0"/>
                <a:ea typeface="ＭＳ Ｐゴシック" pitchFamily="34" charset="-128"/>
              </a:rPr>
              <a:pPr algn="r" defTabSz="914485" eaLnBrk="0" hangingPunct="0"/>
              <a:t>2</a:t>
            </a:fld>
            <a:endParaRPr lang="en-US" sz="1200">
              <a:solidFill>
                <a:prstClr val="black"/>
              </a:solidFill>
              <a:latin typeface="Times New Roman" pitchFamily="18" charset="0"/>
              <a:ea typeface="ＭＳ Ｐゴシック" pitchFamily="34" charset="-128"/>
            </a:endParaRPr>
          </a:p>
        </p:txBody>
      </p:sp>
      <p:sp>
        <p:nvSpPr>
          <p:cNvPr id="171012" name="Rectangle 2"/>
          <p:cNvSpPr>
            <a:spLocks noGrp="1" noRot="1" noChangeAspect="1" noChangeArrowheads="1" noTextEdit="1"/>
          </p:cNvSpPr>
          <p:nvPr>
            <p:ph type="sldImg"/>
          </p:nvPr>
        </p:nvSpPr>
        <p:spPr>
          <a:xfrm>
            <a:off x="1144588" y="685800"/>
            <a:ext cx="4570412" cy="3429000"/>
          </a:xfrm>
          <a:ln/>
        </p:spPr>
      </p:sp>
      <p:sp>
        <p:nvSpPr>
          <p:cNvPr id="171013" name="Rectangle 3"/>
          <p:cNvSpPr>
            <a:spLocks noGrp="1" noChangeArrowheads="1"/>
          </p:cNvSpPr>
          <p:nvPr>
            <p:ph type="body" idx="1"/>
          </p:nvPr>
        </p:nvSpPr>
        <p:spPr>
          <a:noFill/>
          <a:ln/>
        </p:spPr>
        <p:txBody>
          <a:bodyPr lIns="91424" tIns="45712" rIns="91424" bIns="45712"/>
          <a:lstStyle/>
          <a:p>
            <a:r>
              <a:rPr lang="en-US" smtClean="0">
                <a:ea typeface="ＭＳ Ｐゴシック" pitchFamily="34" charset="-128"/>
              </a:rPr>
              <a:t>Clean Energy State Program Guide:  Mainstreaming Solar Electricity</a:t>
            </a:r>
          </a:p>
          <a:p>
            <a:r>
              <a:rPr lang="en-US" smtClean="0">
                <a:ea typeface="ＭＳ Ｐゴシック" pitchFamily="34" charset="-128"/>
                <a:hlinkClick r:id="rId3"/>
              </a:rPr>
              <a:t>http://www.cleanegroup.org/Reports/CEG_Mainstreaming-Solar-Electricity_Apr2008.pdf</a:t>
            </a:r>
            <a:endParaRPr lang="en-US" smtClean="0">
              <a:ea typeface="ＭＳ Ｐゴシック" pitchFamily="34" charset="-128"/>
            </a:endParaRPr>
          </a:p>
          <a:p>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31"/>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32" tIns="45716" rIns="91432" bIns="45716" anchor="b"/>
          <a:lstStyle/>
          <a:p>
            <a:pPr algn="r" defTabSz="914485" eaLnBrk="0" hangingPunct="0"/>
            <a:fld id="{4659D9BC-8327-4930-86DB-B8030765F2B5}" type="slidenum">
              <a:rPr lang="en-US" sz="1200"/>
              <a:pPr algn="r" defTabSz="914485" eaLnBrk="0" hangingPunct="0"/>
              <a:t>20</a:t>
            </a:fld>
            <a:endParaRPr lang="en-US" sz="1200"/>
          </a:p>
        </p:txBody>
      </p:sp>
      <p:sp>
        <p:nvSpPr>
          <p:cNvPr id="195587" name="Rectangle 2"/>
          <p:cNvSpPr>
            <a:spLocks noGrp="1" noRot="1" noChangeAspect="1" noChangeArrowheads="1" noTextEdit="1"/>
          </p:cNvSpPr>
          <p:nvPr>
            <p:ph type="sldImg"/>
          </p:nvPr>
        </p:nvSpPr>
        <p:spPr>
          <a:xfrm>
            <a:off x="1144588" y="685800"/>
            <a:ext cx="4568825" cy="3427413"/>
          </a:xfrm>
          <a:ln/>
        </p:spPr>
      </p:sp>
      <p:sp>
        <p:nvSpPr>
          <p:cNvPr id="195588" name="Rectangle 3"/>
          <p:cNvSpPr>
            <a:spLocks noGrp="1" noChangeArrowheads="1"/>
          </p:cNvSpPr>
          <p:nvPr>
            <p:ph type="body" idx="1"/>
          </p:nvPr>
        </p:nvSpPr>
        <p:spPr>
          <a:noFill/>
          <a:ln/>
        </p:spPr>
        <p:txBody>
          <a:bodyPr/>
          <a:lstStyle/>
          <a:p>
            <a:r>
              <a:rPr lang="en-US" smtClean="0">
                <a:ea typeface="ＭＳ Ｐゴシック" pitchFamily="34" charset="-128"/>
              </a:rPr>
              <a:t>MACRS w/ no bonus is actually taken over 6 years:  20%, 32%, 19.2%, 11.52%, 11.52%, 5.76%</a:t>
            </a:r>
          </a:p>
          <a:p>
            <a:r>
              <a:rPr lang="en-US" smtClean="0">
                <a:ea typeface="ＭＳ Ｐゴシック" pitchFamily="34" charset="-128"/>
              </a:rPr>
              <a:t>Under the Modified Accelerated Cost Recovery System (MACRS), businesses can recover investments in solar, wind and geothermal property through depreciation deductions.</a:t>
            </a:r>
          </a:p>
          <a:p>
            <a:r>
              <a:rPr lang="en-US" smtClean="0">
                <a:ea typeface="ＭＳ Ｐゴシック" pitchFamily="34" charset="-128"/>
              </a:rPr>
              <a:t>It’s the system for computing depreciation for most business assets. </a:t>
            </a:r>
            <a:br>
              <a:rPr lang="en-US" smtClean="0">
                <a:ea typeface="ＭＳ Ｐゴシック" pitchFamily="34" charset="-128"/>
              </a:rPr>
            </a:br>
            <a:r>
              <a:rPr lang="en-US" smtClean="0">
                <a:ea typeface="ＭＳ Ｐゴシック" pitchFamily="34" charset="-128"/>
              </a:rPr>
              <a:t> The MACRS establishes a set of class lives for various types of property, ranging from three to 50 years, over which the property may be depreciated. For solar, wind and geothermal property placed in service after 1986, the current MACRS property class is five years.  </a:t>
            </a:r>
            <a:br>
              <a:rPr lang="en-US" smtClean="0">
                <a:ea typeface="ＭＳ Ｐゴシック" pitchFamily="34" charset="-128"/>
              </a:rPr>
            </a:br>
            <a:r>
              <a:rPr lang="en-US" smtClean="0">
                <a:ea typeface="ＭＳ Ｐゴシック" pitchFamily="34" charset="-128"/>
              </a:rPr>
              <a:t>** Applies to SHW, solar space heat, solar thermal electric, solar thermal process heat, PV, Wind, geothermal electric </a:t>
            </a:r>
          </a:p>
          <a:p>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031"/>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32" tIns="45716" rIns="91432" bIns="45716" anchor="b"/>
          <a:lstStyle/>
          <a:p>
            <a:pPr algn="r" defTabSz="914485" eaLnBrk="0" hangingPunct="0"/>
            <a:fld id="{E2F11BFD-3184-4D6A-B869-1E89254A965E}" type="slidenum">
              <a:rPr lang="en-US" sz="1200"/>
              <a:pPr algn="r" defTabSz="914485" eaLnBrk="0" hangingPunct="0"/>
              <a:t>29</a:t>
            </a:fld>
            <a:endParaRPr lang="en-US" sz="1200"/>
          </a:p>
        </p:txBody>
      </p:sp>
      <p:sp>
        <p:nvSpPr>
          <p:cNvPr id="187395" name="Slide Image Placeholder 1"/>
          <p:cNvSpPr>
            <a:spLocks noGrp="1" noRot="1" noChangeAspect="1" noTextEdit="1"/>
          </p:cNvSpPr>
          <p:nvPr>
            <p:ph type="sldImg"/>
          </p:nvPr>
        </p:nvSpPr>
        <p:spPr>
          <a:xfrm>
            <a:off x="1144588" y="685800"/>
            <a:ext cx="4570412" cy="3429000"/>
          </a:xfrm>
          <a:ln/>
        </p:spPr>
      </p:sp>
      <p:sp>
        <p:nvSpPr>
          <p:cNvPr id="187396" name="Notes Placeholder 2"/>
          <p:cNvSpPr>
            <a:spLocks noGrp="1"/>
          </p:cNvSpPr>
          <p:nvPr>
            <p:ph type="body" idx="1"/>
          </p:nvPr>
        </p:nvSpPr>
        <p:spPr>
          <a:xfrm>
            <a:off x="305098" y="4343703"/>
            <a:ext cx="6171902" cy="4419297"/>
          </a:xfrm>
          <a:noFill/>
          <a:ln/>
        </p:spPr>
        <p:txBody>
          <a:bodyPr lIns="91424" tIns="45712" rIns="91424" bIns="45712"/>
          <a:lstStyle/>
          <a:p>
            <a:endParaRPr lang="en-US" sz="600">
              <a:ea typeface="ＭＳ Ｐゴシック" pitchFamily="34" charset="-128"/>
            </a:endParaRPr>
          </a:p>
        </p:txBody>
      </p:sp>
      <p:sp>
        <p:nvSpPr>
          <p:cNvPr id="187397" name="Slide Number Placeholder 3"/>
          <p:cNvSpPr txBox="1">
            <a:spLocks noGrp="1"/>
          </p:cNvSpPr>
          <p:nvPr/>
        </p:nvSpPr>
        <p:spPr bwMode="auto">
          <a:xfrm>
            <a:off x="3885903" y="8687405"/>
            <a:ext cx="2972097" cy="456595"/>
          </a:xfrm>
          <a:prstGeom prst="rect">
            <a:avLst/>
          </a:prstGeom>
          <a:noFill/>
          <a:ln w="9525">
            <a:noFill/>
            <a:miter lim="800000"/>
            <a:headEnd/>
            <a:tailEnd/>
          </a:ln>
        </p:spPr>
        <p:txBody>
          <a:bodyPr lIns="91424" tIns="45712" rIns="91424" bIns="45712" anchor="b"/>
          <a:lstStyle/>
          <a:p>
            <a:pPr algn="r" defTabSz="914485" eaLnBrk="0" hangingPunct="0"/>
            <a:fld id="{E76C45C0-11F2-43DD-9E27-705279E9C01E}" type="slidenum">
              <a:rPr lang="en-US" sz="1200"/>
              <a:pPr algn="r" defTabSz="914485" eaLnBrk="0" hangingPunct="0"/>
              <a:t>29</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941C6-75F7-46DB-9DF4-8E88798F8C03}" type="slidenum">
              <a:rPr lang="en-US" smtClean="0">
                <a:solidFill>
                  <a:prstClr val="black"/>
                </a:solidFill>
              </a:rPr>
              <a:pPr>
                <a:defRPr/>
              </a:pPr>
              <a:t>34</a:t>
            </a:fld>
            <a:endParaRPr 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031"/>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32" tIns="45716" rIns="91432" bIns="45716" anchor="b"/>
          <a:lstStyle/>
          <a:p>
            <a:pPr algn="r" defTabSz="914485" eaLnBrk="0" hangingPunct="0"/>
            <a:fld id="{508DD73B-219B-4880-AF13-2A6A4C530D51}" type="slidenum">
              <a:rPr lang="en-US" sz="1200"/>
              <a:pPr algn="r" defTabSz="914485" eaLnBrk="0" hangingPunct="0"/>
              <a:t>36</a:t>
            </a:fld>
            <a:endParaRPr lang="en-US" sz="1200"/>
          </a:p>
        </p:txBody>
      </p:sp>
      <p:sp>
        <p:nvSpPr>
          <p:cNvPr id="189443" name="Rectangle 1031"/>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24" tIns="45712" rIns="91424" bIns="45712" anchor="b"/>
          <a:lstStyle/>
          <a:p>
            <a:pPr algn="r" defTabSz="914485" eaLnBrk="0" hangingPunct="0"/>
            <a:fld id="{A871AEF6-E530-4B6F-883F-8845A69C6718}" type="slidenum">
              <a:rPr lang="en-US" sz="1200"/>
              <a:pPr algn="r" defTabSz="914485" eaLnBrk="0" hangingPunct="0"/>
              <a:t>36</a:t>
            </a:fld>
            <a:endParaRPr lang="en-US" sz="1200"/>
          </a:p>
        </p:txBody>
      </p:sp>
      <p:sp>
        <p:nvSpPr>
          <p:cNvPr id="189444" name="Rectangle 2"/>
          <p:cNvSpPr>
            <a:spLocks noChangeArrowheads="1"/>
          </p:cNvSpPr>
          <p:nvPr/>
        </p:nvSpPr>
        <p:spPr bwMode="auto">
          <a:xfrm>
            <a:off x="3885903" y="1"/>
            <a:ext cx="2972097" cy="456595"/>
          </a:xfrm>
          <a:prstGeom prst="rect">
            <a:avLst/>
          </a:prstGeom>
          <a:noFill/>
          <a:ln w="12700">
            <a:noFill/>
            <a:miter lim="800000"/>
            <a:headEnd/>
            <a:tailEnd/>
          </a:ln>
        </p:spPr>
        <p:txBody>
          <a:bodyPr wrap="none" lIns="91424" tIns="45712" rIns="91424" bIns="45712" anchor="ctr"/>
          <a:lstStyle/>
          <a:p>
            <a:pPr algn="ctr" defTabSz="914485" eaLnBrk="0" hangingPunct="0"/>
            <a:endParaRPr lang="en-US" sz="1000"/>
          </a:p>
        </p:txBody>
      </p:sp>
      <p:sp>
        <p:nvSpPr>
          <p:cNvPr id="189445" name="Rectangle 3"/>
          <p:cNvSpPr>
            <a:spLocks noChangeArrowheads="1"/>
          </p:cNvSpPr>
          <p:nvPr/>
        </p:nvSpPr>
        <p:spPr bwMode="auto">
          <a:xfrm>
            <a:off x="3885903" y="8685893"/>
            <a:ext cx="2972097" cy="458107"/>
          </a:xfrm>
          <a:prstGeom prst="rect">
            <a:avLst/>
          </a:prstGeom>
          <a:noFill/>
          <a:ln w="12700">
            <a:noFill/>
            <a:miter lim="800000"/>
            <a:headEnd/>
            <a:tailEnd/>
          </a:ln>
        </p:spPr>
        <p:txBody>
          <a:bodyPr lIns="19047" tIns="0" rIns="19047" bIns="0" anchor="b"/>
          <a:lstStyle/>
          <a:p>
            <a:pPr algn="r" defTabSz="914485" eaLnBrk="0" hangingPunct="0"/>
            <a:r>
              <a:rPr lang="en-US" sz="1000" i="1"/>
              <a:t>1</a:t>
            </a:r>
          </a:p>
        </p:txBody>
      </p:sp>
      <p:sp>
        <p:nvSpPr>
          <p:cNvPr id="189446" name="Rectangle 4"/>
          <p:cNvSpPr>
            <a:spLocks noChangeArrowheads="1"/>
          </p:cNvSpPr>
          <p:nvPr/>
        </p:nvSpPr>
        <p:spPr bwMode="auto">
          <a:xfrm>
            <a:off x="0" y="8685893"/>
            <a:ext cx="2972098" cy="458107"/>
          </a:xfrm>
          <a:prstGeom prst="rect">
            <a:avLst/>
          </a:prstGeom>
          <a:noFill/>
          <a:ln w="12700">
            <a:noFill/>
            <a:miter lim="800000"/>
            <a:headEnd/>
            <a:tailEnd/>
          </a:ln>
        </p:spPr>
        <p:txBody>
          <a:bodyPr wrap="none" lIns="91424" tIns="45712" rIns="91424" bIns="45712" anchor="ctr"/>
          <a:lstStyle/>
          <a:p>
            <a:pPr algn="ctr" defTabSz="914485" eaLnBrk="0" hangingPunct="0"/>
            <a:endParaRPr lang="en-US" sz="1000"/>
          </a:p>
        </p:txBody>
      </p:sp>
      <p:sp>
        <p:nvSpPr>
          <p:cNvPr id="189447" name="Rectangle 5"/>
          <p:cNvSpPr>
            <a:spLocks noChangeArrowheads="1"/>
          </p:cNvSpPr>
          <p:nvPr/>
        </p:nvSpPr>
        <p:spPr bwMode="auto">
          <a:xfrm>
            <a:off x="0" y="1"/>
            <a:ext cx="2972098" cy="456595"/>
          </a:xfrm>
          <a:prstGeom prst="rect">
            <a:avLst/>
          </a:prstGeom>
          <a:noFill/>
          <a:ln w="12700">
            <a:noFill/>
            <a:miter lim="800000"/>
            <a:headEnd/>
            <a:tailEnd/>
          </a:ln>
        </p:spPr>
        <p:txBody>
          <a:bodyPr wrap="none" lIns="91424" tIns="45712" rIns="91424" bIns="45712" anchor="ctr"/>
          <a:lstStyle/>
          <a:p>
            <a:pPr algn="ctr" defTabSz="914485" eaLnBrk="0" hangingPunct="0"/>
            <a:endParaRPr lang="en-US" sz="1000"/>
          </a:p>
        </p:txBody>
      </p:sp>
      <p:sp>
        <p:nvSpPr>
          <p:cNvPr id="189448" name="Rectangle 6"/>
          <p:cNvSpPr>
            <a:spLocks noGrp="1" noRot="1" noChangeAspect="1" noChangeArrowheads="1" noTextEdit="1"/>
          </p:cNvSpPr>
          <p:nvPr>
            <p:ph type="sldImg"/>
          </p:nvPr>
        </p:nvSpPr>
        <p:spPr>
          <a:xfrm>
            <a:off x="1152525" y="692150"/>
            <a:ext cx="4552950" cy="3416300"/>
          </a:xfrm>
          <a:ln w="12700" cap="flat">
            <a:solidFill>
              <a:schemeClr val="tx1"/>
            </a:solidFill>
          </a:ln>
        </p:spPr>
      </p:sp>
      <p:sp>
        <p:nvSpPr>
          <p:cNvPr id="189449" name="Rectangle 7"/>
          <p:cNvSpPr>
            <a:spLocks noGrp="1" noChangeArrowheads="1"/>
          </p:cNvSpPr>
          <p:nvPr>
            <p:ph type="body" idx="1"/>
          </p:nvPr>
        </p:nvSpPr>
        <p:spPr>
          <a:xfrm>
            <a:off x="532805" y="4343703"/>
            <a:ext cx="5868293" cy="4402667"/>
          </a:xfrm>
          <a:noFill/>
          <a:ln/>
        </p:spPr>
        <p:txBody>
          <a:bodyPr lIns="90463" tIns="44437" rIns="90463" bIns="44437"/>
          <a:lstStyle/>
          <a:p>
            <a:pPr>
              <a:lnSpc>
                <a:spcPct val="90000"/>
              </a:lnSpc>
            </a:pPr>
            <a:endParaRPr lang="en-US" sz="90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941C6-75F7-46DB-9DF4-8E88798F8C03}" type="slidenum">
              <a:rPr lang="en-US" smtClean="0">
                <a:solidFill>
                  <a:prstClr val="black"/>
                </a:solidFill>
              </a:rPr>
              <a:pPr>
                <a:defRPr/>
              </a:pPr>
              <a:t>38</a:t>
            </a:fld>
            <a:endParaRPr 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031"/>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32" tIns="45716" rIns="91432" bIns="45716" anchor="b"/>
          <a:lstStyle/>
          <a:p>
            <a:pPr algn="r" defTabSz="914485" eaLnBrk="0" hangingPunct="0"/>
            <a:fld id="{5DF1F11C-343F-4984-A29F-EEC107B32326}" type="slidenum">
              <a:rPr lang="en-US" sz="1200"/>
              <a:pPr algn="r" defTabSz="914485" eaLnBrk="0" hangingPunct="0"/>
              <a:t>39</a:t>
            </a:fld>
            <a:endParaRPr lang="en-US" sz="1200"/>
          </a:p>
        </p:txBody>
      </p:sp>
      <p:sp>
        <p:nvSpPr>
          <p:cNvPr id="191491" name="Slide Image Placeholder 1"/>
          <p:cNvSpPr>
            <a:spLocks noGrp="1" noRot="1" noChangeAspect="1" noTextEdit="1"/>
          </p:cNvSpPr>
          <p:nvPr>
            <p:ph type="sldImg"/>
          </p:nvPr>
        </p:nvSpPr>
        <p:spPr>
          <a:xfrm>
            <a:off x="1144588" y="685800"/>
            <a:ext cx="4570412" cy="3429000"/>
          </a:xfrm>
          <a:ln/>
        </p:spPr>
      </p:sp>
      <p:sp>
        <p:nvSpPr>
          <p:cNvPr id="191492" name="Notes Placeholder 2"/>
          <p:cNvSpPr>
            <a:spLocks noGrp="1"/>
          </p:cNvSpPr>
          <p:nvPr>
            <p:ph type="body" idx="1"/>
          </p:nvPr>
        </p:nvSpPr>
        <p:spPr>
          <a:noFill/>
          <a:ln/>
        </p:spPr>
        <p:txBody>
          <a:bodyPr lIns="91424" tIns="45712" rIns="91424" bIns="45712"/>
          <a:lstStyle/>
          <a:p>
            <a:endParaRPr lang="en-US" smtClean="0">
              <a:ea typeface="ＭＳ Ｐゴシック" pitchFamily="34" charset="-128"/>
            </a:endParaRPr>
          </a:p>
        </p:txBody>
      </p:sp>
      <p:sp>
        <p:nvSpPr>
          <p:cNvPr id="191493" name="Slide Number Placeholder 3"/>
          <p:cNvSpPr txBox="1">
            <a:spLocks noGrp="1"/>
          </p:cNvSpPr>
          <p:nvPr/>
        </p:nvSpPr>
        <p:spPr bwMode="auto">
          <a:xfrm>
            <a:off x="3885903" y="8687405"/>
            <a:ext cx="2972097" cy="456595"/>
          </a:xfrm>
          <a:prstGeom prst="rect">
            <a:avLst/>
          </a:prstGeom>
          <a:noFill/>
          <a:ln w="9525">
            <a:noFill/>
            <a:miter lim="800000"/>
            <a:headEnd/>
            <a:tailEnd/>
          </a:ln>
        </p:spPr>
        <p:txBody>
          <a:bodyPr lIns="91424" tIns="45712" rIns="91424" bIns="45712" anchor="b"/>
          <a:lstStyle/>
          <a:p>
            <a:pPr algn="r" defTabSz="914485" eaLnBrk="0" hangingPunct="0"/>
            <a:fld id="{722D621F-159C-473B-8353-8F6ED6A73D17}" type="slidenum">
              <a:rPr lang="en-US" sz="1200"/>
              <a:pPr algn="r" defTabSz="914485" eaLnBrk="0" hangingPunct="0"/>
              <a:t>39</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941C6-75F7-46DB-9DF4-8E88798F8C03}" type="slidenum">
              <a:rPr lang="en-US" smtClean="0">
                <a:solidFill>
                  <a:prstClr val="black"/>
                </a:solidFill>
              </a:rPr>
              <a:pPr>
                <a:defRPr/>
              </a:pPr>
              <a:t>41</a:t>
            </a:fld>
            <a:endParaRPr 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solidFill>
                  <a:prstClr val="black"/>
                </a:solidFill>
              </a:rPr>
              <a:pPr>
                <a:defRPr/>
              </a:pPr>
              <a:t>53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r>
              <a:rPr lang="en-US" smtClean="0">
                <a:ea typeface="ＭＳ Ｐゴシック" pitchFamily="34" charset="-128"/>
              </a:rPr>
              <a:t>At the federal level, one of the early drivers in development/investments in renewable energy facilities was PURPA.  PURPA is still the basis of some utility rates and policies, especially when you talk about things like feed-in tariffs (and avoided cost).</a:t>
            </a:r>
          </a:p>
        </p:txBody>
      </p:sp>
      <p:sp>
        <p:nvSpPr>
          <p:cNvPr id="173060" name="Slide Number Placeholder 3"/>
          <p:cNvSpPr>
            <a:spLocks noGrp="1"/>
          </p:cNvSpPr>
          <p:nvPr>
            <p:ph type="sldNum" sz="quarter" idx="5"/>
          </p:nvPr>
        </p:nvSpPr>
        <p:spPr>
          <a:noFill/>
        </p:spPr>
        <p:txBody>
          <a:bodyPr/>
          <a:lstStyle/>
          <a:p>
            <a:fld id="{A5355F31-B2D1-435C-B671-F221E718E47B}"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941C6-75F7-46DB-9DF4-8E88798F8C03}" type="slidenum">
              <a:rPr lang="en-US" smtClean="0">
                <a:solidFill>
                  <a:prstClr val="black"/>
                </a:solidFill>
              </a:rPr>
              <a:pPr>
                <a:defRPr/>
              </a:pPr>
              <a:t>5</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B7060B-8C17-496E-ACC2-F88F68ECFF05}" type="slidenum">
              <a:rPr lang="en-US" smtClean="0"/>
              <a:pPr/>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031"/>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32" tIns="45716" rIns="91432" bIns="45716" anchor="b"/>
          <a:lstStyle/>
          <a:p>
            <a:pPr algn="r" defTabSz="914485" eaLnBrk="0" hangingPunct="0"/>
            <a:fld id="{B58A9ADA-8FA6-4C07-ABC7-58B31334BD4A}" type="slidenum">
              <a:rPr lang="en-US" sz="1200"/>
              <a:pPr algn="r" defTabSz="914485" eaLnBrk="0" hangingPunct="0"/>
              <a:t>13</a:t>
            </a:fld>
            <a:endParaRPr lang="en-US" sz="1200"/>
          </a:p>
        </p:txBody>
      </p:sp>
      <p:sp>
        <p:nvSpPr>
          <p:cNvPr id="185347" name="Rectangle 7"/>
          <p:cNvSpPr txBox="1">
            <a:spLocks noGrp="1" noChangeArrowheads="1"/>
          </p:cNvSpPr>
          <p:nvPr/>
        </p:nvSpPr>
        <p:spPr bwMode="auto">
          <a:xfrm>
            <a:off x="3885903" y="8685893"/>
            <a:ext cx="2972097" cy="458107"/>
          </a:xfrm>
          <a:prstGeom prst="rect">
            <a:avLst/>
          </a:prstGeom>
          <a:noFill/>
          <a:ln w="9525">
            <a:noFill/>
            <a:miter lim="800000"/>
            <a:headEnd/>
            <a:tailEnd/>
          </a:ln>
        </p:spPr>
        <p:txBody>
          <a:bodyPr lIns="90559" tIns="45279" rIns="90559" bIns="45279" anchor="b"/>
          <a:lstStyle/>
          <a:p>
            <a:pPr algn="r" eaLnBrk="0" hangingPunct="0"/>
            <a:fld id="{A57AABE6-6B3C-4974-8380-CC561B726613}" type="slidenum">
              <a:rPr lang="en-US" sz="1200"/>
              <a:pPr algn="r" eaLnBrk="0" hangingPunct="0"/>
              <a:t>13</a:t>
            </a:fld>
            <a:endParaRPr lang="en-US" sz="1200"/>
          </a:p>
        </p:txBody>
      </p:sp>
      <p:sp>
        <p:nvSpPr>
          <p:cNvPr id="185348" name="Rectangle 2"/>
          <p:cNvSpPr>
            <a:spLocks noGrp="1" noRot="1" noChangeAspect="1" noChangeArrowheads="1" noTextEdit="1"/>
          </p:cNvSpPr>
          <p:nvPr>
            <p:ph type="sldImg"/>
          </p:nvPr>
        </p:nvSpPr>
        <p:spPr>
          <a:xfrm>
            <a:off x="1144588" y="684213"/>
            <a:ext cx="4570412" cy="3429000"/>
          </a:xfrm>
          <a:ln/>
        </p:spPr>
      </p:sp>
      <p:sp>
        <p:nvSpPr>
          <p:cNvPr id="185349" name="Rectangle 3"/>
          <p:cNvSpPr>
            <a:spLocks noGrp="1" noChangeArrowheads="1"/>
          </p:cNvSpPr>
          <p:nvPr>
            <p:ph type="body" idx="1"/>
          </p:nvPr>
        </p:nvSpPr>
        <p:spPr>
          <a:xfrm>
            <a:off x="686098" y="4343703"/>
            <a:ext cx="5485805" cy="4115405"/>
          </a:xfrm>
          <a:noFill/>
          <a:ln/>
        </p:spPr>
        <p:txBody>
          <a:bodyPr lIns="90559" tIns="45279" rIns="90559" bIns="45279"/>
          <a:lstStyle/>
          <a:p>
            <a:pPr eaLnBrk="1" hangingPunct="1"/>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031"/>
          <p:cNvSpPr>
            <a:spLocks noGrp="1" noChangeArrowheads="1"/>
          </p:cNvSpPr>
          <p:nvPr>
            <p:ph type="sldNum" sz="quarter" idx="5"/>
          </p:nvPr>
        </p:nvSpPr>
        <p:spPr>
          <a:noFill/>
        </p:spPr>
        <p:txBody>
          <a:bodyPr/>
          <a:lstStyle/>
          <a:p>
            <a:fld id="{443073B9-5D8F-4421-B1A9-DFC36B592285}" type="slidenum">
              <a:rPr lang="en-US"/>
              <a:pPr/>
              <a:t>14</a:t>
            </a:fld>
            <a:endParaRPr lang="en-US"/>
          </a:p>
        </p:txBody>
      </p:sp>
      <p:sp>
        <p:nvSpPr>
          <p:cNvPr id="199683" name="Rectangle 7"/>
          <p:cNvSpPr txBox="1">
            <a:spLocks noGrp="1" noChangeArrowheads="1"/>
          </p:cNvSpPr>
          <p:nvPr/>
        </p:nvSpPr>
        <p:spPr bwMode="auto">
          <a:xfrm>
            <a:off x="3885903" y="8685893"/>
            <a:ext cx="2972097" cy="458107"/>
          </a:xfrm>
          <a:prstGeom prst="rect">
            <a:avLst/>
          </a:prstGeom>
          <a:noFill/>
          <a:ln w="9525">
            <a:noFill/>
            <a:miter lim="800000"/>
            <a:headEnd/>
            <a:tailEnd/>
          </a:ln>
        </p:spPr>
        <p:txBody>
          <a:bodyPr lIns="90559" tIns="45279" rIns="90559" bIns="45279" anchor="b"/>
          <a:lstStyle/>
          <a:p>
            <a:pPr algn="r" eaLnBrk="0" hangingPunct="0"/>
            <a:fld id="{2E28CDF3-13AF-4D4B-A0EA-65B05FE64C77}" type="slidenum">
              <a:rPr lang="en-US" sz="1200"/>
              <a:pPr algn="r" eaLnBrk="0" hangingPunct="0"/>
              <a:t>14</a:t>
            </a:fld>
            <a:endParaRPr lang="en-US" sz="1200"/>
          </a:p>
        </p:txBody>
      </p:sp>
      <p:sp>
        <p:nvSpPr>
          <p:cNvPr id="199684" name="Rectangle 2"/>
          <p:cNvSpPr>
            <a:spLocks noGrp="1" noRot="1" noChangeAspect="1" noChangeArrowheads="1" noTextEdit="1"/>
          </p:cNvSpPr>
          <p:nvPr>
            <p:ph type="sldImg"/>
          </p:nvPr>
        </p:nvSpPr>
        <p:spPr>
          <a:xfrm>
            <a:off x="1144588" y="684213"/>
            <a:ext cx="4570412" cy="3429000"/>
          </a:xfrm>
          <a:ln/>
        </p:spPr>
      </p:sp>
      <p:sp>
        <p:nvSpPr>
          <p:cNvPr id="199685" name="Rectangle 3"/>
          <p:cNvSpPr>
            <a:spLocks noGrp="1" noChangeArrowheads="1"/>
          </p:cNvSpPr>
          <p:nvPr>
            <p:ph type="body" idx="1"/>
          </p:nvPr>
        </p:nvSpPr>
        <p:spPr>
          <a:xfrm>
            <a:off x="686098" y="4343703"/>
            <a:ext cx="5485805" cy="4115405"/>
          </a:xfrm>
          <a:noFill/>
          <a:ln/>
        </p:spPr>
        <p:txBody>
          <a:bodyPr lIns="90559" tIns="45279" rIns="90559" bIns="45279"/>
          <a:lstStyle/>
          <a:p>
            <a:pPr eaLnBrk="1" hangingPunct="1"/>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031"/>
          <p:cNvSpPr>
            <a:spLocks noGrp="1" noChangeArrowheads="1"/>
          </p:cNvSpPr>
          <p:nvPr>
            <p:ph type="sldNum" sz="quarter" idx="5"/>
          </p:nvPr>
        </p:nvSpPr>
        <p:spPr>
          <a:noFill/>
        </p:spPr>
        <p:txBody>
          <a:bodyPr/>
          <a:lstStyle/>
          <a:p>
            <a:fld id="{1E47CD0C-5464-4666-BAE9-D9675A2BDFB6}" type="slidenum">
              <a:rPr lang="en-US"/>
              <a:pPr/>
              <a:t>15</a:t>
            </a:fld>
            <a:endParaRPr lang="en-US"/>
          </a:p>
        </p:txBody>
      </p:sp>
      <p:sp>
        <p:nvSpPr>
          <p:cNvPr id="200707" name="Rectangle 7"/>
          <p:cNvSpPr txBox="1">
            <a:spLocks noGrp="1" noChangeArrowheads="1"/>
          </p:cNvSpPr>
          <p:nvPr/>
        </p:nvSpPr>
        <p:spPr bwMode="auto">
          <a:xfrm>
            <a:off x="3885903" y="8685893"/>
            <a:ext cx="2972097" cy="458107"/>
          </a:xfrm>
          <a:prstGeom prst="rect">
            <a:avLst/>
          </a:prstGeom>
          <a:noFill/>
          <a:ln w="9525">
            <a:noFill/>
            <a:miter lim="800000"/>
            <a:headEnd/>
            <a:tailEnd/>
          </a:ln>
        </p:spPr>
        <p:txBody>
          <a:bodyPr lIns="90559" tIns="45279" rIns="90559" bIns="45279" anchor="b"/>
          <a:lstStyle/>
          <a:p>
            <a:pPr algn="r" eaLnBrk="0" hangingPunct="0"/>
            <a:fld id="{BDC14A17-08BE-4B34-9D82-EE2E4F3D1EF2}" type="slidenum">
              <a:rPr lang="en-US" sz="1200"/>
              <a:pPr algn="r" eaLnBrk="0" hangingPunct="0"/>
              <a:t>15</a:t>
            </a:fld>
            <a:endParaRPr lang="en-US" sz="1200"/>
          </a:p>
        </p:txBody>
      </p:sp>
      <p:sp>
        <p:nvSpPr>
          <p:cNvPr id="200708" name="Rectangle 2"/>
          <p:cNvSpPr>
            <a:spLocks noGrp="1" noRot="1" noChangeAspect="1" noChangeArrowheads="1" noTextEdit="1"/>
          </p:cNvSpPr>
          <p:nvPr>
            <p:ph type="sldImg"/>
          </p:nvPr>
        </p:nvSpPr>
        <p:spPr>
          <a:xfrm>
            <a:off x="1144588" y="684213"/>
            <a:ext cx="4570412" cy="3429000"/>
          </a:xfrm>
          <a:ln/>
        </p:spPr>
      </p:sp>
      <p:sp>
        <p:nvSpPr>
          <p:cNvPr id="200709" name="Rectangle 3"/>
          <p:cNvSpPr>
            <a:spLocks noGrp="1" noChangeArrowheads="1"/>
          </p:cNvSpPr>
          <p:nvPr>
            <p:ph type="body" idx="1"/>
          </p:nvPr>
        </p:nvSpPr>
        <p:spPr>
          <a:xfrm>
            <a:off x="686098" y="4343703"/>
            <a:ext cx="5485805" cy="4115405"/>
          </a:xfrm>
          <a:noFill/>
          <a:ln/>
        </p:spPr>
        <p:txBody>
          <a:bodyPr lIns="90559" tIns="45279" rIns="90559" bIns="45279"/>
          <a:lstStyle/>
          <a:p>
            <a:pPr eaLnBrk="1" hangingPunct="1"/>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31"/>
          <p:cNvSpPr>
            <a:spLocks noGrp="1" noChangeArrowheads="1"/>
          </p:cNvSpPr>
          <p:nvPr>
            <p:ph type="sldNum" sz="quarter" idx="5"/>
          </p:nvPr>
        </p:nvSpPr>
        <p:spPr>
          <a:noFill/>
        </p:spPr>
        <p:txBody>
          <a:bodyPr/>
          <a:lstStyle/>
          <a:p>
            <a:fld id="{E2AF9EEE-7F93-4C0A-B350-A5D930C8325C}" type="slidenum">
              <a:rPr lang="en-US"/>
              <a:pPr/>
              <a:t>16</a:t>
            </a:fld>
            <a:endParaRPr lang="en-US"/>
          </a:p>
        </p:txBody>
      </p:sp>
      <p:sp>
        <p:nvSpPr>
          <p:cNvPr id="201731" name="Rectangle 7"/>
          <p:cNvSpPr txBox="1">
            <a:spLocks noGrp="1" noChangeArrowheads="1"/>
          </p:cNvSpPr>
          <p:nvPr/>
        </p:nvSpPr>
        <p:spPr bwMode="auto">
          <a:xfrm>
            <a:off x="3885903" y="8685893"/>
            <a:ext cx="2972097" cy="458107"/>
          </a:xfrm>
          <a:prstGeom prst="rect">
            <a:avLst/>
          </a:prstGeom>
          <a:noFill/>
          <a:ln w="9525">
            <a:noFill/>
            <a:miter lim="800000"/>
            <a:headEnd/>
            <a:tailEnd/>
          </a:ln>
        </p:spPr>
        <p:txBody>
          <a:bodyPr lIns="90559" tIns="45279" rIns="90559" bIns="45279" anchor="b"/>
          <a:lstStyle/>
          <a:p>
            <a:pPr algn="r" eaLnBrk="0" hangingPunct="0"/>
            <a:fld id="{1FF471BC-5760-4D4F-A4AB-AD0C226956D6}" type="slidenum">
              <a:rPr lang="en-US" sz="1200"/>
              <a:pPr algn="r" eaLnBrk="0" hangingPunct="0"/>
              <a:t>16</a:t>
            </a:fld>
            <a:endParaRPr lang="en-US" sz="1200"/>
          </a:p>
        </p:txBody>
      </p:sp>
      <p:sp>
        <p:nvSpPr>
          <p:cNvPr id="201732" name="Rectangle 2"/>
          <p:cNvSpPr>
            <a:spLocks noGrp="1" noRot="1" noChangeAspect="1" noChangeArrowheads="1" noTextEdit="1"/>
          </p:cNvSpPr>
          <p:nvPr>
            <p:ph type="sldImg"/>
          </p:nvPr>
        </p:nvSpPr>
        <p:spPr>
          <a:xfrm>
            <a:off x="1144588" y="684213"/>
            <a:ext cx="4570412" cy="3429000"/>
          </a:xfrm>
          <a:ln/>
        </p:spPr>
      </p:sp>
      <p:sp>
        <p:nvSpPr>
          <p:cNvPr id="201733" name="Rectangle 3"/>
          <p:cNvSpPr>
            <a:spLocks noGrp="1" noChangeArrowheads="1"/>
          </p:cNvSpPr>
          <p:nvPr>
            <p:ph type="body" idx="1"/>
          </p:nvPr>
        </p:nvSpPr>
        <p:spPr>
          <a:xfrm>
            <a:off x="686098" y="4343703"/>
            <a:ext cx="5485805" cy="4115405"/>
          </a:xfrm>
          <a:noFill/>
          <a:ln/>
        </p:spPr>
        <p:txBody>
          <a:bodyPr lIns="90559" tIns="45279" rIns="90559" bIns="45279"/>
          <a:lstStyle/>
          <a:p>
            <a:pPr eaLnBrk="1" hangingPunct="1"/>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031"/>
          <p:cNvSpPr>
            <a:spLocks noGrp="1" noChangeArrowheads="1"/>
          </p:cNvSpPr>
          <p:nvPr>
            <p:ph type="sldNum" sz="quarter" idx="5"/>
          </p:nvPr>
        </p:nvSpPr>
        <p:spPr>
          <a:noFill/>
        </p:spPr>
        <p:txBody>
          <a:bodyPr/>
          <a:lstStyle/>
          <a:p>
            <a:fld id="{94F3635D-80AF-44AF-8BE3-0B47A80CD52D}" type="slidenum">
              <a:rPr lang="en-US"/>
              <a:pPr/>
              <a:t>17</a:t>
            </a:fld>
            <a:endParaRPr lang="en-US"/>
          </a:p>
        </p:txBody>
      </p:sp>
      <p:sp>
        <p:nvSpPr>
          <p:cNvPr id="202755" name="Rectangle 7"/>
          <p:cNvSpPr txBox="1">
            <a:spLocks noGrp="1" noChangeArrowheads="1"/>
          </p:cNvSpPr>
          <p:nvPr/>
        </p:nvSpPr>
        <p:spPr bwMode="auto">
          <a:xfrm>
            <a:off x="3885903" y="8685893"/>
            <a:ext cx="2972097" cy="458107"/>
          </a:xfrm>
          <a:prstGeom prst="rect">
            <a:avLst/>
          </a:prstGeom>
          <a:noFill/>
          <a:ln w="9525">
            <a:noFill/>
            <a:miter lim="800000"/>
            <a:headEnd/>
            <a:tailEnd/>
          </a:ln>
        </p:spPr>
        <p:txBody>
          <a:bodyPr lIns="90559" tIns="45279" rIns="90559" bIns="45279" anchor="b"/>
          <a:lstStyle/>
          <a:p>
            <a:pPr algn="r" eaLnBrk="0" hangingPunct="0"/>
            <a:fld id="{2DCDB4BE-8BDA-4F12-9E2B-5A8976450AC6}" type="slidenum">
              <a:rPr lang="en-US" sz="1200"/>
              <a:pPr algn="r" eaLnBrk="0" hangingPunct="0"/>
              <a:t>17</a:t>
            </a:fld>
            <a:endParaRPr lang="en-US" sz="1200"/>
          </a:p>
        </p:txBody>
      </p:sp>
      <p:sp>
        <p:nvSpPr>
          <p:cNvPr id="202756" name="Rectangle 2"/>
          <p:cNvSpPr>
            <a:spLocks noGrp="1" noRot="1" noChangeAspect="1" noChangeArrowheads="1" noTextEdit="1"/>
          </p:cNvSpPr>
          <p:nvPr>
            <p:ph type="sldImg"/>
          </p:nvPr>
        </p:nvSpPr>
        <p:spPr>
          <a:xfrm>
            <a:off x="1144588" y="685800"/>
            <a:ext cx="4568825" cy="3427413"/>
          </a:xfrm>
          <a:ln/>
        </p:spPr>
      </p:sp>
      <p:sp>
        <p:nvSpPr>
          <p:cNvPr id="202757" name="Rectangle 3"/>
          <p:cNvSpPr>
            <a:spLocks noGrp="1" noChangeArrowheads="1"/>
          </p:cNvSpPr>
          <p:nvPr>
            <p:ph type="body" idx="1"/>
          </p:nvPr>
        </p:nvSpPr>
        <p:spPr>
          <a:xfrm>
            <a:off x="913805" y="4343703"/>
            <a:ext cx="5030391" cy="4115405"/>
          </a:xfrm>
          <a:noFill/>
          <a:ln/>
        </p:spPr>
        <p:txBody>
          <a:bodyPr lIns="90559" tIns="45279" rIns="90559" bIns="45279"/>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685800" y="2819400"/>
            <a:ext cx="7772400" cy="2057400"/>
          </a:xfrm>
        </p:spPr>
        <p:txBody>
          <a:bodyPr/>
          <a:lstStyle>
            <a:lvl1pPr algn="ctr">
              <a:defRPr sz="4800"/>
            </a:lvl1pPr>
          </a:lstStyle>
          <a:p>
            <a:r>
              <a:rPr lang="en-US" smtClean="0"/>
              <a:t>Click to edit Master title style</a:t>
            </a:r>
            <a:endParaRPr lang="en-US"/>
          </a:p>
        </p:txBody>
      </p:sp>
      <p:sp>
        <p:nvSpPr>
          <p:cNvPr id="37891" name="Rectangle 2051"/>
          <p:cNvSpPr>
            <a:spLocks noGrp="1" noChangeArrowheads="1"/>
          </p:cNvSpPr>
          <p:nvPr>
            <p:ph type="subTitle" idx="1"/>
          </p:nvPr>
        </p:nvSpPr>
        <p:spPr>
          <a:xfrm>
            <a:off x="1219200" y="5029200"/>
            <a:ext cx="6400800" cy="914400"/>
          </a:xfrm>
        </p:spPr>
        <p:txBody>
          <a:bodyPr/>
          <a:lstStyle>
            <a:lvl1pPr marL="0" indent="0" algn="ctr">
              <a:buFontTx/>
              <a:buNone/>
              <a:defRPr sz="2400"/>
            </a:lvl1pPr>
          </a:lstStyle>
          <a:p>
            <a:r>
              <a:rPr lang="en-US" smtClean="0"/>
              <a:t>Click to edit Master subtitle style</a:t>
            </a:r>
            <a:endParaRPr lang="en-US"/>
          </a:p>
        </p:txBody>
      </p:sp>
      <p:sp>
        <p:nvSpPr>
          <p:cNvPr id="37904" name="Rectangle 2064"/>
          <p:cNvSpPr>
            <a:spLocks noGrp="1" noChangeArrowheads="1"/>
          </p:cNvSpPr>
          <p:nvPr>
            <p:ph type="dt" sz="half" idx="2"/>
          </p:nvPr>
        </p:nvSpPr>
        <p:spPr>
          <a:xfrm>
            <a:off x="381000" y="6248400"/>
            <a:ext cx="1905000" cy="381000"/>
          </a:xfrm>
        </p:spPr>
        <p:txBody>
          <a:bodyPr anchor="b"/>
          <a:lstStyle>
            <a:lvl1pPr>
              <a:defRPr kumimoji="0">
                <a:solidFill>
                  <a:srgbClr val="000000"/>
                </a:solidFill>
                <a:latin typeface="+mn-lt"/>
              </a:defRPr>
            </a:lvl1pPr>
          </a:lstStyle>
          <a:p>
            <a:pPr>
              <a:defRPr/>
            </a:pPr>
            <a:fld id="{2FD84301-6DAC-498D-B460-0F1C6FDF8704}" type="datetimeFigureOut">
              <a:rPr lang="en-US" smtClean="0"/>
              <a:pPr>
                <a:defRPr/>
              </a:pPr>
              <a:t>6/10/2014</a:t>
            </a:fld>
            <a:endParaRPr lang="en-US"/>
          </a:p>
        </p:txBody>
      </p:sp>
      <p:sp>
        <p:nvSpPr>
          <p:cNvPr id="37905" name="Rectangle 2065"/>
          <p:cNvSpPr>
            <a:spLocks noGrp="1" noChangeArrowheads="1"/>
          </p:cNvSpPr>
          <p:nvPr>
            <p:ph type="ftr" sz="quarter" idx="3"/>
          </p:nvPr>
        </p:nvSpPr>
        <p:spPr>
          <a:xfrm>
            <a:off x="3124200" y="6248400"/>
            <a:ext cx="2895600" cy="381000"/>
          </a:xfrm>
        </p:spPr>
        <p:txBody>
          <a:bodyPr anchor="b"/>
          <a:lstStyle>
            <a:lvl1pPr>
              <a:defRPr kumimoji="0">
                <a:solidFill>
                  <a:srgbClr val="000000"/>
                </a:solidFill>
                <a:latin typeface="+mn-lt"/>
              </a:defRPr>
            </a:lvl1pPr>
          </a:lstStyle>
          <a:p>
            <a:pPr>
              <a:defRPr/>
            </a:pPr>
            <a:endParaRPr lang="en-US"/>
          </a:p>
        </p:txBody>
      </p:sp>
      <p:sp>
        <p:nvSpPr>
          <p:cNvPr id="37906" name="Rectangle 2066"/>
          <p:cNvSpPr>
            <a:spLocks noGrp="1" noChangeArrowheads="1"/>
          </p:cNvSpPr>
          <p:nvPr>
            <p:ph type="sldNum" sz="quarter" idx="4"/>
          </p:nvPr>
        </p:nvSpPr>
        <p:spPr>
          <a:xfrm>
            <a:off x="6858000" y="6248400"/>
            <a:ext cx="1905000" cy="381000"/>
          </a:xfrm>
        </p:spPr>
        <p:txBody>
          <a:bodyPr anchor="b"/>
          <a:lstStyle>
            <a:lvl1pPr>
              <a:defRPr kumimoji="0">
                <a:solidFill>
                  <a:srgbClr val="000000"/>
                </a:solidFill>
                <a:latin typeface="+mn-lt"/>
              </a:defRPr>
            </a:lvl1pPr>
          </a:lstStyle>
          <a:p>
            <a:pPr>
              <a:defRPr/>
            </a:pPr>
            <a:fld id="{B6496C78-3A5C-4E17-AF05-312C355ADC0E}" type="slidenum">
              <a:rPr lang="en-US" smtClean="0"/>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05C4FC-26E4-4F3A-9A38-059C7A5EE782}" type="datetimeFigureOut">
              <a:rPr lang="en-US" smtClean="0"/>
              <a:pPr>
                <a:defRPr/>
              </a:pPr>
              <a:t>6/10/2014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3093E1-0CE2-4AC8-AA99-A93241E48CC7}"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
            <a:ext cx="16954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76200"/>
            <a:ext cx="4933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61EB8F-AC77-42A7-8AA6-3195119C55D9}" type="datetimeFigureOut">
              <a:rPr lang="en-US" smtClean="0"/>
              <a:pPr>
                <a:defRPr/>
              </a:pPr>
              <a:t>6/10/2014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6DB524-4793-46AD-B30D-8177D3A8727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2192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 y="36576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2B925C9C-7366-4AFB-B110-B7AE25D82E6D}" type="datetimeFigureOut">
              <a:rPr lang="en-US" smtClean="0"/>
              <a:pPr>
                <a:defRPr/>
              </a:pPr>
              <a:t>6/10/2014</a:t>
            </a:fld>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91DE3233-92CC-4F64-AB63-1C2738164D4C}"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2FD84301-6DAC-498D-B460-0F1C6FDF8704}" type="datetimeFigureOut">
              <a:rPr lang="en-US" smtClean="0"/>
              <a:pPr>
                <a:defRPr/>
              </a:pPr>
              <a:t>6/10/2014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B6496C78-3A5C-4E17-AF05-312C355ADC0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dissolv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build="p" autoUpdateAnimBg="0" advAuto="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D3731FDE-85C9-49F0-8384-112C2FC9B290}" type="datetimeFigureOut">
              <a:rPr lang="en-US" smtClean="0"/>
              <a:pPr>
                <a:defRPr/>
              </a:pPr>
              <a:t>6/10/2014</a:t>
            </a:fld>
            <a:endParaRPr lang="en-US"/>
          </a:p>
        </p:txBody>
      </p:sp>
      <p:sp>
        <p:nvSpPr>
          <p:cNvPr id="9" name="Slide Number Placeholder 8"/>
          <p:cNvSpPr>
            <a:spLocks noGrp="1"/>
          </p:cNvSpPr>
          <p:nvPr>
            <p:ph type="sldNum" sz="quarter" idx="15"/>
          </p:nvPr>
        </p:nvSpPr>
        <p:spPr/>
        <p:txBody>
          <a:bodyPr rtlCol="0"/>
          <a:lstStyle/>
          <a:p>
            <a:pPr>
              <a:defRPr/>
            </a:pPr>
            <a:fld id="{2A95702A-5A91-4F96-A5F0-F0F8BA69F0DB}"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BC925711-ACF5-43D8-A1F4-1DFDB3644088}" type="datetimeFigureOut">
              <a:rPr lang="en-US" smtClean="0"/>
              <a:pPr>
                <a:defRPr/>
              </a:pPr>
              <a:t>6/10/2014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BD4AB89B-55CF-44AD-9674-144B91DF9AD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7470830C-51D2-4C0D-BD9F-33ED52F4A2B1}" type="datetimeFigureOut">
              <a:rPr lang="en-US" smtClean="0"/>
              <a:pPr>
                <a:defRPr/>
              </a:pPr>
              <a:t>6/10/2014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4AB49B-0C75-4A39-9447-F83A956287CA}"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89052B57-B351-4E9E-853E-3DCBD5385440}" type="datetimeFigureOut">
              <a:rPr lang="en-US" smtClean="0"/>
              <a:pPr>
                <a:defRPr/>
              </a:pPr>
              <a:t>6/10/2014</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030C689-622F-4B05-9CCB-CAE438467986}"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4AB9F89E-C152-4D25-AD0D-3AD5BFA213FA}" type="datetimeFigureOut">
              <a:rPr lang="en-US" smtClean="0"/>
              <a:pPr>
                <a:defRPr/>
              </a:pPr>
              <a:t>6/10/2014</a:t>
            </a:fld>
            <a:endParaRPr lang="en-US" dirty="0"/>
          </a:p>
        </p:txBody>
      </p:sp>
      <p:sp>
        <p:nvSpPr>
          <p:cNvPr id="7" name="Slide Number Placeholder 6"/>
          <p:cNvSpPr>
            <a:spLocks noGrp="1"/>
          </p:cNvSpPr>
          <p:nvPr>
            <p:ph type="sldNum" sz="quarter" idx="11"/>
          </p:nvPr>
        </p:nvSpPr>
        <p:spPr/>
        <p:txBody>
          <a:bodyPr rtlCol="0"/>
          <a:lstStyle/>
          <a:p>
            <a:pPr>
              <a:defRPr/>
            </a:pPr>
            <a:fld id="{ABED1A63-E32C-4F9B-AB8E-0797D651D1FB}"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5C5D3F8-A13B-4BB2-BFE4-BEFC377F3F9F}" type="datetimeFigureOut">
              <a:rPr lang="en-US" smtClean="0"/>
              <a:pPr>
                <a:defRPr/>
              </a:pPr>
              <a:t>6/10/2014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1688D71-3C33-4D87-8D8E-B354A248335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731FDE-85C9-49F0-8384-112C2FC9B290}" type="datetimeFigureOut">
              <a:rPr lang="en-US" smtClean="0"/>
              <a:pPr>
                <a:defRPr/>
              </a:pPr>
              <a:t>6/10/2014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95702A-5A91-4F96-A5F0-F0F8BA69F0DB}"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39DBDD9D-5ECC-4DDE-859E-BB7C9D005347}" type="datetimeFigureOut">
              <a:rPr lang="en-US" smtClean="0"/>
              <a:pPr>
                <a:defRPr/>
              </a:pPr>
              <a:t>6/10/2014</a:t>
            </a:fld>
            <a:endParaRPr lang="en-US"/>
          </a:p>
        </p:txBody>
      </p:sp>
      <p:sp>
        <p:nvSpPr>
          <p:cNvPr id="22" name="Slide Number Placeholder 21"/>
          <p:cNvSpPr>
            <a:spLocks noGrp="1"/>
          </p:cNvSpPr>
          <p:nvPr>
            <p:ph type="sldNum" sz="quarter" idx="15"/>
          </p:nvPr>
        </p:nvSpPr>
        <p:spPr/>
        <p:txBody>
          <a:bodyPr rtlCol="0"/>
          <a:lstStyle/>
          <a:p>
            <a:pPr>
              <a:defRPr/>
            </a:pPr>
            <a:fld id="{FDA3EEAF-23D7-455A-BA5B-7BFD3CE74B39}"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8EB22312-324B-406D-8D83-5E18A432FE7B}" type="datetimeFigureOut">
              <a:rPr lang="en-US" smtClean="0"/>
              <a:pPr>
                <a:defRPr/>
              </a:pPr>
              <a:t>6/10/2014</a:t>
            </a:fld>
            <a:endParaRPr lang="en-US" dirty="0"/>
          </a:p>
        </p:txBody>
      </p:sp>
      <p:sp>
        <p:nvSpPr>
          <p:cNvPr id="18" name="Slide Number Placeholder 17"/>
          <p:cNvSpPr>
            <a:spLocks noGrp="1"/>
          </p:cNvSpPr>
          <p:nvPr>
            <p:ph type="sldNum" sz="quarter" idx="11"/>
          </p:nvPr>
        </p:nvSpPr>
        <p:spPr/>
        <p:txBody>
          <a:bodyPr rtlCol="0"/>
          <a:lstStyle/>
          <a:p>
            <a:pPr>
              <a:defRPr/>
            </a:pPr>
            <a:fld id="{C546BBA6-B3EB-42CD-BB0D-69686CC94BCD}"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605C4FC-26E4-4F3A-9A38-059C7A5EE782}" type="datetimeFigureOut">
              <a:rPr lang="en-US" smtClean="0"/>
              <a:pPr>
                <a:defRPr/>
              </a:pPr>
              <a:t>6/10/2014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3093E1-0CE2-4AC8-AA99-A93241E48CC7}"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C61EB8F-AC77-42A7-8AA6-3195119C55D9}" type="datetimeFigureOut">
              <a:rPr lang="en-US" smtClean="0"/>
              <a:pPr>
                <a:defRPr/>
              </a:pPr>
              <a:t>6/10/2014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6DB524-4793-46AD-B30D-8177D3A87275}"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914400" y="1828800"/>
            <a:ext cx="7467600" cy="914400"/>
          </a:xfrm>
          <a:prstGeom prst="rect">
            <a:avLst/>
          </a:prstGeom>
        </p:spPr>
        <p:txBody>
          <a:bodyPr/>
          <a:lstStyle>
            <a:lvl1pPr>
              <a:buNone/>
              <a:defRPr sz="3600"/>
            </a:lvl1pPr>
          </a:lstStyle>
          <a:p>
            <a:pPr lvl="0"/>
            <a:r>
              <a:rPr lang="en-US" smtClean="0"/>
              <a:t>Click to edit Master text styles</a:t>
            </a:r>
          </a:p>
        </p:txBody>
      </p:sp>
    </p:spTree>
    <p:extLst>
      <p:ext uri="{BB962C8B-B14F-4D97-AF65-F5344CB8AC3E}">
        <p14:creationId xmlns:p14="http://schemas.microsoft.com/office/powerpoint/2010/main" val="220630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slide - text only">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990600" y="2133600"/>
            <a:ext cx="6858000" cy="3276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p:nvPr>
        </p:nvSpPr>
        <p:spPr>
          <a:xfrm>
            <a:off x="457200" y="7620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03119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slide - photo/image o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600200" y="1143000"/>
            <a:ext cx="6324600" cy="2514600"/>
          </a:xfrm>
          <a:prstGeom prst="rect">
            <a:avLst/>
          </a:prstGeom>
        </p:spPr>
        <p:txBody>
          <a:bodyPr/>
          <a:lstStyle/>
          <a:p>
            <a:pPr lvl="0"/>
            <a:r>
              <a:rPr lang="en-US" noProof="0" smtClean="0"/>
              <a:t>Click icon to add picture</a:t>
            </a:r>
            <a:endParaRPr lang="en-US" noProof="0"/>
          </a:p>
        </p:txBody>
      </p:sp>
      <p:sp>
        <p:nvSpPr>
          <p:cNvPr id="8" name="Content Placeholder 7"/>
          <p:cNvSpPr>
            <a:spLocks noGrp="1"/>
          </p:cNvSpPr>
          <p:nvPr>
            <p:ph sz="quarter" idx="11"/>
          </p:nvPr>
        </p:nvSpPr>
        <p:spPr>
          <a:xfrm>
            <a:off x="1066800" y="4038600"/>
            <a:ext cx="7315200" cy="914400"/>
          </a:xfrm>
          <a:prstGeom prst="rect">
            <a:avLst/>
          </a:prstGeom>
        </p:spPr>
        <p:txBody>
          <a:bodyPr/>
          <a:lstStyle>
            <a:lvl1pPr>
              <a:buNone/>
              <a:defRPr sz="4000"/>
            </a:lvl1pPr>
          </a:lstStyle>
          <a:p>
            <a:pPr lvl="0"/>
            <a:r>
              <a:rPr lang="en-US" smtClean="0"/>
              <a:t>Click to edit Master text styles</a:t>
            </a:r>
          </a:p>
        </p:txBody>
      </p:sp>
    </p:spTree>
    <p:extLst>
      <p:ext uri="{BB962C8B-B14F-4D97-AF65-F5344CB8AC3E}">
        <p14:creationId xmlns:p14="http://schemas.microsoft.com/office/powerpoint/2010/main" val="1016179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slide - two columns/text only">
    <p:spTree>
      <p:nvGrpSpPr>
        <p:cNvPr id="1" name=""/>
        <p:cNvGrpSpPr/>
        <p:nvPr/>
      </p:nvGrpSpPr>
      <p:grpSpPr>
        <a:xfrm>
          <a:off x="0" y="0"/>
          <a:ext cx="0" cy="0"/>
          <a:chOff x="0" y="0"/>
          <a:chExt cx="0" cy="0"/>
        </a:xfrm>
      </p:grpSpPr>
      <p:sp>
        <p:nvSpPr>
          <p:cNvPr id="5" name="Text Placeholder 10"/>
          <p:cNvSpPr>
            <a:spLocks noGrp="1"/>
          </p:cNvSpPr>
          <p:nvPr>
            <p:ph type="body" sz="quarter" idx="13"/>
          </p:nvPr>
        </p:nvSpPr>
        <p:spPr>
          <a:xfrm>
            <a:off x="990600" y="2133600"/>
            <a:ext cx="6858000" cy="3276600"/>
          </a:xfrm>
          <a:prstGeom prst="rect">
            <a:avLst/>
          </a:prstGeom>
        </p:spPr>
        <p:txBody>
          <a:bodyPr numCol="2"/>
          <a:lstStyle>
            <a:lvl3pPr>
              <a:defRPr/>
            </a:lvl3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Title 1"/>
          <p:cNvSpPr>
            <a:spLocks noGrp="1"/>
          </p:cNvSpPr>
          <p:nvPr>
            <p:ph type="title"/>
          </p:nvPr>
        </p:nvSpPr>
        <p:spPr>
          <a:xfrm>
            <a:off x="457200" y="7620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06377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7321051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66700" y="2057400"/>
            <a:ext cx="86106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86180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925711-ACF5-43D8-A1F4-1DFDB3644088}" type="datetimeFigureOut">
              <a:rPr lang="en-US" smtClean="0"/>
              <a:pPr>
                <a:defRPr/>
              </a:pPr>
              <a:t>6/10/2014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4AB89B-55CF-44AD-9674-144B91DF9AD2}"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81675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941003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77BA7A-F72F-42F5-B600-51C96B30FC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0324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771549-85EB-420C-B9CC-E903DCA56E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5673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3228BE-8190-4CFF-AE8F-DD9680B61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12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42875A-AB43-4F09-B84A-F4091B4110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8041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3C5F49-0904-44F4-B56D-C1A5A6ACB8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5545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4DA623-CA55-4125-99C4-D02892AD9B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7652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7C031B-09F6-4D81-8BCD-4FC6CD3C43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6205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3D020A-C836-43B7-AD7F-02E6CEC126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908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470830C-51D2-4C0D-BD9F-33ED52F4A2B1}" type="datetimeFigureOut">
              <a:rPr lang="en-US" smtClean="0"/>
              <a:pPr>
                <a:defRPr/>
              </a:pPr>
              <a:t>6/10/2014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24AB49B-0C75-4A39-9447-F83A956287CA}"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DC16B5-0C5F-4AA6-BE8C-B4CCD56A98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596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E025D1-2DAD-49EB-B91B-DFDA1A0725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65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F4EB70-4BA5-41BA-9892-A6FAFE25BE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21681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4089CE-C86C-48C3-8367-D451B5806B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522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9052B57-B351-4E9E-853E-3DCBD5385440}" type="datetimeFigureOut">
              <a:rPr lang="en-US" smtClean="0"/>
              <a:pPr>
                <a:defRPr/>
              </a:pPr>
              <a:t>6/10/2014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030C689-622F-4B05-9CCB-CAE43846798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AB9F89E-C152-4D25-AD0D-3AD5BFA213FA}" type="datetimeFigureOut">
              <a:rPr lang="en-US" smtClean="0"/>
              <a:pPr>
                <a:defRPr/>
              </a:pPr>
              <a:t>6/10/2014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D1A63-E32C-4F9B-AB8E-0797D651D1F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5C5D3F8-A13B-4BB2-BFE4-BEFC377F3F9F}" type="datetimeFigureOut">
              <a:rPr lang="en-US" smtClean="0"/>
              <a:pPr>
                <a:defRPr/>
              </a:pPr>
              <a:t>6/10/2014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1688D71-3C33-4D87-8D8E-B354A248335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9DBDD9D-5ECC-4DDE-859E-BB7C9D005347}" type="datetimeFigureOut">
              <a:rPr lang="en-US" smtClean="0"/>
              <a:pPr>
                <a:defRPr/>
              </a:pPr>
              <a:t>6/10/2014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DA3EEAF-23D7-455A-BA5B-7BFD3CE74B3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EB22312-324B-406D-8D83-5E18A432FE7B}" type="datetimeFigureOut">
              <a:rPr lang="en-US" smtClean="0"/>
              <a:pPr>
                <a:defRPr/>
              </a:pPr>
              <a:t>6/10/2014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546BBA6-B3EB-42CD-BB0D-69686CC94BCD}"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5.png"/><Relationship Id="rId5" Type="http://schemas.openxmlformats.org/officeDocument/2006/relationships/slideLayout" Target="../slideLayouts/slideLayout28.xml"/><Relationship Id="rId10" Type="http://schemas.openxmlformats.org/officeDocument/2006/relationships/image" Target="../media/image4.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1430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6867" name="Rectangle 1027"/>
          <p:cNvSpPr>
            <a:spLocks noGrp="1" noChangeArrowheads="1"/>
          </p:cNvSpPr>
          <p:nvPr>
            <p:ph type="body" idx="1"/>
          </p:nvPr>
        </p:nvSpPr>
        <p:spPr bwMode="auto">
          <a:xfrm>
            <a:off x="1143000" y="1219200"/>
            <a:ext cx="6781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6" name="Rectangle 104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vl1pPr>
          </a:lstStyle>
          <a:p>
            <a:pPr>
              <a:defRPr/>
            </a:pPr>
            <a:fld id="{2B925C9C-7366-4AFB-B110-B7AE25D82E6D}" type="datetimeFigureOut">
              <a:rPr lang="en-US" smtClean="0"/>
              <a:pPr>
                <a:defRPr/>
              </a:pPr>
              <a:t>6/10/2014</a:t>
            </a:fld>
            <a:endParaRPr lang="en-US" dirty="0"/>
          </a:p>
        </p:txBody>
      </p:sp>
      <p:sp>
        <p:nvSpPr>
          <p:cNvPr id="36887" name="Rectangle 104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vl1pPr>
          </a:lstStyle>
          <a:p>
            <a:pPr>
              <a:defRPr/>
            </a:pPr>
            <a:endParaRPr lang="en-US"/>
          </a:p>
        </p:txBody>
      </p:sp>
      <p:sp>
        <p:nvSpPr>
          <p:cNvPr id="36888" name="Rectangle 104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vl1pPr>
          </a:lstStyle>
          <a:p>
            <a:pPr>
              <a:defRPr/>
            </a:pPr>
            <a:fld id="{91DE3233-92CC-4F64-AB63-1C2738164D4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2B925C9C-7366-4AFB-B110-B7AE25D82E6D}" type="datetimeFigureOut">
              <a:rPr lang="en-US" smtClean="0"/>
              <a:pPr>
                <a:defRPr/>
              </a:pPr>
              <a:t>6/10/2014</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91DE3233-92CC-4F64-AB63-1C2738164D4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1"/>
          <p:cNvSpPr txBox="1">
            <a:spLocks/>
          </p:cNvSpPr>
          <p:nvPr/>
        </p:nvSpPr>
        <p:spPr>
          <a:xfrm>
            <a:off x="838200" y="4038600"/>
            <a:ext cx="7772400" cy="1362075"/>
          </a:xfrm>
          <a:prstGeom prst="rect">
            <a:avLst/>
          </a:prstGeom>
        </p:spPr>
        <p:txBody>
          <a:bodyPr/>
          <a:lstStyle>
            <a:lvl1pPr algn="l">
              <a:defRPr sz="4000" b="1" cap="all"/>
            </a:lvl1pPr>
          </a:lstStyle>
          <a:p>
            <a:pPr fontAlgn="auto">
              <a:spcAft>
                <a:spcPts val="0"/>
              </a:spcAft>
              <a:defRPr/>
            </a:pPr>
            <a:endParaRPr lang="en-US" dirty="0">
              <a:solidFill>
                <a:srgbClr val="CC0000"/>
              </a:solidFill>
              <a:latin typeface="Calibri"/>
              <a:ea typeface="+mj-ea"/>
              <a:cs typeface="+mj-cs"/>
            </a:endParaRPr>
          </a:p>
        </p:txBody>
      </p:sp>
      <p:pic>
        <p:nvPicPr>
          <p:cNvPr id="1027" name="Picture 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6213" y="247650"/>
            <a:ext cx="19050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33600" y="247650"/>
            <a:ext cx="6705600" cy="3048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solidFill>
                <a:prstClr val="white"/>
              </a:solidFill>
            </a:endParaRPr>
          </a:p>
        </p:txBody>
      </p:sp>
      <p:pic>
        <p:nvPicPr>
          <p:cNvPr id="1029" name="Picture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883275"/>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40575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70DA244-6813-410B-97EE-73E8726CAF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518108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www.dsireusa.org/" TargetMode="External"/><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hyperlink" Target="http://www.tva.com/renewablestandardoffer/ssi.htm" TargetMode="External"/><Relationship Id="rId2" Type="http://schemas.openxmlformats.org/officeDocument/2006/relationships/hyperlink" Target="http://www.tva.com/greenpowerswitch/partners/" TargetMode="External"/><Relationship Id="rId1" Type="http://schemas.openxmlformats.org/officeDocument/2006/relationships/slideLayout" Target="../slideLayouts/slideLayout29.xml"/><Relationship Id="rId4" Type="http://schemas.openxmlformats.org/officeDocument/2006/relationships/hyperlink" Target="http://www.tva.com/renewablestandardoff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8" Type="http://schemas.openxmlformats.org/officeDocument/2006/relationships/hyperlink" Target="http://www.ases.org/" TargetMode="External"/><Relationship Id="rId3" Type="http://schemas.openxmlformats.org/officeDocument/2006/relationships/hyperlink" Target="http://www.dsireusa.org/" TargetMode="External"/><Relationship Id="rId7" Type="http://schemas.openxmlformats.org/officeDocument/2006/relationships/hyperlink" Target="http://www.homepower.com/" TargetMode="External"/><Relationship Id="rId2" Type="http://schemas.openxmlformats.org/officeDocument/2006/relationships/hyperlink" Target="http://www.greenprofessionals.org/" TargetMode="External"/><Relationship Id="rId1" Type="http://schemas.openxmlformats.org/officeDocument/2006/relationships/slideLayout" Target="../slideLayouts/slideLayout18.xml"/><Relationship Id="rId6" Type="http://schemas.openxmlformats.org/officeDocument/2006/relationships/hyperlink" Target="http://www.farmenergy.org/" TargetMode="External"/><Relationship Id="rId5" Type="http://schemas.openxmlformats.org/officeDocument/2006/relationships/hyperlink" Target="http://www.energy.appstate.edu/" TargetMode="External"/><Relationship Id="rId4" Type="http://schemas.openxmlformats.org/officeDocument/2006/relationships/hyperlink" Target="http://www.ncsc.ncsu.edu/" TargetMode="External"/><Relationship Id="rId9" Type="http://schemas.openxmlformats.org/officeDocument/2006/relationships/hyperlink" Target="http://www.seia.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ncsc.ncsu.edu/" TargetMode="External"/><Relationship Id="rId2" Type="http://schemas.openxmlformats.org/officeDocument/2006/relationships/hyperlink" Target="http://www.dsireusa.org/" TargetMode="External"/><Relationship Id="rId1" Type="http://schemas.openxmlformats.org/officeDocument/2006/relationships/slideLayout" Target="../slideLayouts/slideLayout14.xml"/><Relationship Id="rId4" Type="http://schemas.openxmlformats.org/officeDocument/2006/relationships/hyperlink" Target="http://www.ncsustainableenergy.or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43.xml"/><Relationship Id="rId5" Type="http://schemas.openxmlformats.org/officeDocument/2006/relationships/image" Target="../media/image20.png"/><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Policy &amp; Economics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752475"/>
            <a:ext cx="9134475"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2963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838200"/>
            <a:ext cx="8229600" cy="685800"/>
          </a:xfrm>
        </p:spPr>
        <p:txBody>
          <a:bodyPr/>
          <a:lstStyle/>
          <a:p>
            <a:r>
              <a:rPr lang="en-US" sz="3600" b="1" dirty="0" smtClean="0">
                <a:ea typeface="ＭＳ Ｐゴシック" pitchFamily="34" charset="-128"/>
              </a:rPr>
              <a:t>Feed-In Tariffs</a:t>
            </a:r>
          </a:p>
        </p:txBody>
      </p:sp>
      <p:sp>
        <p:nvSpPr>
          <p:cNvPr id="96259" name="Rectangle 3"/>
          <p:cNvSpPr>
            <a:spLocks noGrp="1" noChangeArrowheads="1"/>
          </p:cNvSpPr>
          <p:nvPr>
            <p:ph idx="1"/>
          </p:nvPr>
        </p:nvSpPr>
        <p:spPr>
          <a:xfrm>
            <a:off x="266700" y="1676400"/>
            <a:ext cx="8610600" cy="4419600"/>
          </a:xfrm>
        </p:spPr>
        <p:txBody>
          <a:bodyPr/>
          <a:lstStyle/>
          <a:p>
            <a:pPr>
              <a:lnSpc>
                <a:spcPct val="90000"/>
              </a:lnSpc>
            </a:pPr>
            <a:r>
              <a:rPr lang="en-US" sz="2400" dirty="0" smtClean="0">
                <a:ea typeface="ＭＳ Ｐゴシック" pitchFamily="34" charset="-128"/>
              </a:rPr>
              <a:t>Provide guaranteed contracts for a premium $/kWh payment for a fixed period of time</a:t>
            </a:r>
          </a:p>
          <a:p>
            <a:pPr>
              <a:lnSpc>
                <a:spcPct val="90000"/>
              </a:lnSpc>
            </a:pPr>
            <a:r>
              <a:rPr lang="en-US" sz="2400" dirty="0" smtClean="0">
                <a:ea typeface="ＭＳ Ｐゴシック" pitchFamily="34" charset="-128"/>
              </a:rPr>
              <a:t>Over 40 countries have adopted feed-in tariffs</a:t>
            </a:r>
          </a:p>
          <a:p>
            <a:pPr>
              <a:lnSpc>
                <a:spcPct val="90000"/>
              </a:lnSpc>
            </a:pPr>
            <a:r>
              <a:rPr lang="en-US" sz="2400" dirty="0" smtClean="0">
                <a:ea typeface="ＭＳ Ｐゴシック" pitchFamily="34" charset="-128"/>
              </a:rPr>
              <a:t>Germany most commonly cited feed-in tariff</a:t>
            </a:r>
          </a:p>
          <a:p>
            <a:pPr>
              <a:lnSpc>
                <a:spcPct val="90000"/>
              </a:lnSpc>
            </a:pPr>
            <a:r>
              <a:rPr lang="en-US" sz="2400" dirty="0" smtClean="0">
                <a:ea typeface="ＭＳ Ｐゴシック" pitchFamily="34" charset="-128"/>
              </a:rPr>
              <a:t>Gainesville Regional Utilities started the first true feed-in tariff in America on March 1, 2009 --- $0.32/kWh for 20 years. Fully subscribed almost immediately.</a:t>
            </a:r>
          </a:p>
          <a:p>
            <a:pPr>
              <a:lnSpc>
                <a:spcPct val="90000"/>
              </a:lnSpc>
            </a:pPr>
            <a:r>
              <a:rPr lang="en-US" sz="2400" dirty="0" smtClean="0">
                <a:ea typeface="ＭＳ Ｐゴシック" pitchFamily="34" charset="-128"/>
              </a:rPr>
              <a:t>HI, CA, OR, and VT have feed-in tariffs (of sorts)</a:t>
            </a:r>
          </a:p>
          <a:p>
            <a:pPr>
              <a:lnSpc>
                <a:spcPct val="90000"/>
              </a:lnSpc>
            </a:pPr>
            <a:r>
              <a:rPr lang="en-US" sz="2400" dirty="0" smtClean="0">
                <a:ea typeface="ＭＳ Ｐゴシック" pitchFamily="34" charset="-128"/>
              </a:rPr>
              <a:t>Many other states are studying them</a:t>
            </a:r>
          </a:p>
          <a:p>
            <a:pPr>
              <a:lnSpc>
                <a:spcPct val="90000"/>
              </a:lnSpc>
            </a:pPr>
            <a:r>
              <a:rPr lang="en-US" sz="2400" dirty="0" smtClean="0">
                <a:ea typeface="ＭＳ Ｐゴシック" pitchFamily="34" charset="-128"/>
              </a:rPr>
              <a:t>Federal regulation makes a state-run feed-in tariff challenging</a:t>
            </a:r>
          </a:p>
        </p:txBody>
      </p:sp>
    </p:spTree>
    <p:extLst>
      <p:ext uri="{BB962C8B-B14F-4D97-AF65-F5344CB8AC3E}">
        <p14:creationId xmlns:p14="http://schemas.microsoft.com/office/powerpoint/2010/main" val="3699236710"/>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728663"/>
            <a:ext cx="9039225"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266004"/>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381000" y="838200"/>
            <a:ext cx="8229600" cy="1143000"/>
          </a:xfrm>
          <a:prstGeom prst="rect">
            <a:avLst/>
          </a:prstGeom>
        </p:spPr>
        <p:txBody>
          <a:bodyPr/>
          <a:lstStyle/>
          <a:p>
            <a:pPr eaLnBrk="1" hangingPunct="1"/>
            <a:r>
              <a:rPr lang="en-US" sz="3600" b="1" dirty="0" smtClean="0">
                <a:solidFill>
                  <a:schemeClr val="tx1"/>
                </a:solidFill>
                <a:ea typeface="ＭＳ Ｐゴシック" pitchFamily="34" charset="-128"/>
              </a:rPr>
              <a:t>Tax Credit  vs.  Tax Deduction</a:t>
            </a:r>
          </a:p>
        </p:txBody>
      </p:sp>
      <p:sp>
        <p:nvSpPr>
          <p:cNvPr id="79875" name="Rectangle 3"/>
          <p:cNvSpPr>
            <a:spLocks noGrp="1" noChangeArrowheads="1"/>
          </p:cNvSpPr>
          <p:nvPr>
            <p:ph type="body" idx="4294967295"/>
          </p:nvPr>
        </p:nvSpPr>
        <p:spPr>
          <a:xfrm>
            <a:off x="381000" y="1752600"/>
            <a:ext cx="8305800" cy="3581400"/>
          </a:xfrm>
          <a:prstGeom prst="rect">
            <a:avLst/>
          </a:prstGeom>
        </p:spPr>
        <p:txBody>
          <a:bodyPr/>
          <a:lstStyle/>
          <a:p>
            <a:pPr eaLnBrk="1" hangingPunct="1">
              <a:lnSpc>
                <a:spcPct val="90000"/>
              </a:lnSpc>
            </a:pPr>
            <a:r>
              <a:rPr lang="en-US" sz="2400" b="1" i="1" dirty="0" smtClean="0">
                <a:ea typeface="ＭＳ Ｐゴシック" pitchFamily="34" charset="-128"/>
              </a:rPr>
              <a:t>Tax Deductions:</a:t>
            </a:r>
            <a:r>
              <a:rPr lang="en-US" sz="2400" dirty="0" smtClean="0">
                <a:ea typeface="ＭＳ Ｐゴシック" pitchFamily="34" charset="-128"/>
              </a:rPr>
              <a:t>  Tax deductions – such as those for home mortgages and charitable giving – lower your taxable income.  </a:t>
            </a:r>
          </a:p>
          <a:p>
            <a:pPr eaLnBrk="1" hangingPunct="1">
              <a:lnSpc>
                <a:spcPct val="90000"/>
              </a:lnSpc>
              <a:buFontTx/>
              <a:buNone/>
            </a:pPr>
            <a:endParaRPr lang="en-US" sz="2400" dirty="0" smtClean="0">
              <a:ea typeface="ＭＳ Ｐゴシック" pitchFamily="34" charset="-128"/>
            </a:endParaRPr>
          </a:p>
          <a:p>
            <a:pPr eaLnBrk="1" hangingPunct="1">
              <a:lnSpc>
                <a:spcPct val="90000"/>
              </a:lnSpc>
            </a:pPr>
            <a:r>
              <a:rPr lang="en-US" sz="2400" b="1" i="1" dirty="0" smtClean="0">
                <a:ea typeface="ＭＳ Ｐゴシック" pitchFamily="34" charset="-128"/>
              </a:rPr>
              <a:t>Tax Credit:</a:t>
            </a:r>
            <a:r>
              <a:rPr lang="en-US" sz="2400" dirty="0" smtClean="0">
                <a:ea typeface="ＭＳ Ｐゴシック" pitchFamily="34" charset="-128"/>
              </a:rPr>
              <a:t> Tax credits directly reduce the amount of tax you owe.  If you owe $5,000 in taxes, a $1,400 tax credit will reduce your tax burden to $3,600.  You don</a:t>
            </a:r>
            <a:r>
              <a:rPr lang="en-US" sz="2400" dirty="0" smtClean="0">
                <a:latin typeface="Century" pitchFamily="18" charset="0"/>
                <a:ea typeface="ＭＳ Ｐゴシック" pitchFamily="34" charset="-128"/>
              </a:rPr>
              <a:t>’</a:t>
            </a:r>
            <a:r>
              <a:rPr lang="en-US" sz="2400" dirty="0" smtClean="0">
                <a:ea typeface="ＭＳ Ｐゴシック" pitchFamily="34" charset="-128"/>
              </a:rPr>
              <a:t>t receive an income tax credit when you buy the product like an instant rebate. You claim the credit on your income tax forms at the end of the year. </a:t>
            </a:r>
            <a:endParaRPr lang="en-US" sz="2400" b="1" dirty="0" smtClean="0">
              <a:ea typeface="ＭＳ Ｐゴシック" pitchFamily="34" charset="-128"/>
            </a:endParaRPr>
          </a:p>
          <a:p>
            <a:pPr eaLnBrk="1" hangingPunct="1">
              <a:lnSpc>
                <a:spcPct val="90000"/>
              </a:lnSpc>
            </a:pPr>
            <a:endParaRPr lang="en-US" sz="2400" b="1" i="1" dirty="0" smtClean="0">
              <a:ea typeface="ＭＳ Ｐゴシック" pitchFamily="34" charset="-128"/>
            </a:endParaRPr>
          </a:p>
        </p:txBody>
      </p:sp>
    </p:spTree>
    <p:extLst>
      <p:ext uri="{BB962C8B-B14F-4D97-AF65-F5344CB8AC3E}">
        <p14:creationId xmlns:p14="http://schemas.microsoft.com/office/powerpoint/2010/main" val="39389333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0" y="609600"/>
            <a:ext cx="9144000" cy="1295400"/>
          </a:xfrm>
          <a:prstGeom prst="rect">
            <a:avLst/>
          </a:prstGeom>
        </p:spPr>
        <p:txBody>
          <a:bodyPr/>
          <a:lstStyle/>
          <a:p>
            <a:pPr eaLnBrk="1" hangingPunct="1"/>
            <a:r>
              <a:rPr lang="en-US" sz="2800" dirty="0" smtClean="0">
                <a:solidFill>
                  <a:schemeClr val="tx1"/>
                </a:solidFill>
                <a:ea typeface="ＭＳ Ｐゴシック" pitchFamily="34" charset="-128"/>
              </a:rPr>
              <a:t>NC RE Tax Credit</a:t>
            </a:r>
          </a:p>
        </p:txBody>
      </p:sp>
      <p:sp>
        <p:nvSpPr>
          <p:cNvPr id="122883" name="Rectangle 3"/>
          <p:cNvSpPr>
            <a:spLocks noGrp="1" noChangeArrowheads="1"/>
          </p:cNvSpPr>
          <p:nvPr>
            <p:ph type="body" idx="4294967295"/>
          </p:nvPr>
        </p:nvSpPr>
        <p:spPr>
          <a:xfrm>
            <a:off x="0" y="1143000"/>
            <a:ext cx="8610600" cy="4876800"/>
          </a:xfrm>
          <a:prstGeom prst="rect">
            <a:avLst/>
          </a:prstGeom>
        </p:spPr>
        <p:txBody>
          <a:bodyPr/>
          <a:lstStyle/>
          <a:p>
            <a:pPr eaLnBrk="1" hangingPunct="1"/>
            <a:r>
              <a:rPr lang="en-US" sz="1900" dirty="0" smtClean="0">
                <a:ea typeface="ＭＳ Ｐゴシック" pitchFamily="34" charset="-128"/>
              </a:rPr>
              <a:t>Tax credit equal to </a:t>
            </a:r>
            <a:r>
              <a:rPr lang="en-US" sz="1900" b="1" dirty="0" smtClean="0">
                <a:ea typeface="ＭＳ Ｐゴシック" pitchFamily="34" charset="-128"/>
              </a:rPr>
              <a:t>35% of the cost of renewable energy property</a:t>
            </a:r>
            <a:r>
              <a:rPr lang="en-US" sz="1900" dirty="0" smtClean="0">
                <a:ea typeface="ＭＳ Ｐゴシック" pitchFamily="34" charset="-128"/>
              </a:rPr>
              <a:t> constructed, purchased, or leased by a taxpayer.  May be taken against income tax, corporate tax, franchise tax, or gross premiums tax.  </a:t>
            </a:r>
          </a:p>
          <a:p>
            <a:pPr eaLnBrk="1" hangingPunct="1">
              <a:buFontTx/>
              <a:buNone/>
            </a:pPr>
            <a:endParaRPr lang="en-US" sz="800" dirty="0" smtClean="0">
              <a:ea typeface="ＭＳ Ｐゴシック" pitchFamily="34" charset="-128"/>
            </a:endParaRPr>
          </a:p>
          <a:p>
            <a:pPr eaLnBrk="1" hangingPunct="1"/>
            <a:r>
              <a:rPr lang="en-US" sz="1900" dirty="0" smtClean="0">
                <a:ea typeface="ＭＳ Ｐゴシック" pitchFamily="34" charset="-128"/>
              </a:rPr>
              <a:t>Eligible costs include: Equipment and associated design, construction cost, and installation costs less any discounts, rebates, advertising, etc</a:t>
            </a:r>
          </a:p>
          <a:p>
            <a:pPr eaLnBrk="1" hangingPunct="1"/>
            <a:endParaRPr lang="en-US" sz="800" dirty="0" smtClean="0">
              <a:ea typeface="ＭＳ Ｐゴシック" pitchFamily="34" charset="-128"/>
            </a:endParaRPr>
          </a:p>
          <a:p>
            <a:pPr eaLnBrk="1" hangingPunct="1"/>
            <a:r>
              <a:rPr lang="en-US" sz="1900" b="1" dirty="0" smtClean="0">
                <a:ea typeface="ＭＳ Ｐゴシック" pitchFamily="34" charset="-128"/>
              </a:rPr>
              <a:t>The allowable credit may not exceed 50% of a taxpayer's liability</a:t>
            </a:r>
            <a:r>
              <a:rPr lang="en-US" sz="1900" dirty="0" smtClean="0">
                <a:ea typeface="ＭＳ Ｐゴシック" pitchFamily="34" charset="-128"/>
              </a:rPr>
              <a:t> for the year, reduced by the sum of all other credits. For single-family homeowners, if the credit is not used entirely during the first year, the remaining amount may be carried </a:t>
            </a:r>
            <a:r>
              <a:rPr lang="en-US" sz="1900" b="1" dirty="0" smtClean="0">
                <a:ea typeface="ＭＳ Ｐゴシック" pitchFamily="34" charset="-128"/>
              </a:rPr>
              <a:t>over for the next five years</a:t>
            </a:r>
            <a:r>
              <a:rPr lang="en-US" sz="1900" dirty="0" smtClean="0">
                <a:ea typeface="ＭＳ Ｐゴシック" pitchFamily="34" charset="-128"/>
              </a:rPr>
              <a:t>. For all other taxpayers, the credit is taken in five equal installments beginning with the year in which the property is placed in service. </a:t>
            </a:r>
          </a:p>
          <a:p>
            <a:pPr eaLnBrk="1" hangingPunct="1">
              <a:buFontTx/>
              <a:buNone/>
            </a:pPr>
            <a:endParaRPr lang="en-US" sz="800" dirty="0" smtClean="0">
              <a:ea typeface="ＭＳ Ｐゴシック" pitchFamily="34" charset="-128"/>
            </a:endParaRPr>
          </a:p>
          <a:p>
            <a:pPr eaLnBrk="1" hangingPunct="1"/>
            <a:r>
              <a:rPr lang="en-US" sz="1900" dirty="0" smtClean="0">
                <a:ea typeface="ＭＳ Ｐゴシック" pitchFamily="34" charset="-128"/>
              </a:rPr>
              <a:t>Tax Credit Guidelines: http://www.dornc.com/practitioner/individual/directives/ renewableenergyguidelines.html</a:t>
            </a:r>
          </a:p>
        </p:txBody>
      </p:sp>
    </p:spTree>
    <p:extLst>
      <p:ext uri="{BB962C8B-B14F-4D97-AF65-F5344CB8AC3E}">
        <p14:creationId xmlns:p14="http://schemas.microsoft.com/office/powerpoint/2010/main" val="241374580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idx="4294967295"/>
          </p:nvPr>
        </p:nvSpPr>
        <p:spPr>
          <a:xfrm>
            <a:off x="827314" y="1676400"/>
            <a:ext cx="8305800" cy="4267200"/>
          </a:xfrm>
          <a:prstGeom prst="rect">
            <a:avLst/>
          </a:prstGeom>
        </p:spPr>
        <p:txBody>
          <a:bodyPr/>
          <a:lstStyle/>
          <a:p>
            <a:pPr eaLnBrk="1" hangingPunct="1">
              <a:lnSpc>
                <a:spcPct val="80000"/>
              </a:lnSpc>
            </a:pPr>
            <a:r>
              <a:rPr lang="en-US" sz="2000" dirty="0" smtClean="0">
                <a:ea typeface="ＭＳ Ｐゴシック" pitchFamily="34" charset="-128"/>
              </a:rPr>
              <a:t>$1,400 per dwelling unit for solar energy equipment for domestic water heating, including pool heating</a:t>
            </a:r>
          </a:p>
          <a:p>
            <a:pPr eaLnBrk="1" hangingPunct="1">
              <a:lnSpc>
                <a:spcPct val="80000"/>
              </a:lnSpc>
            </a:pPr>
            <a:endParaRPr lang="en-US" sz="2000" dirty="0" smtClean="0">
              <a:ea typeface="ＭＳ Ｐゴシック" pitchFamily="34" charset="-128"/>
            </a:endParaRPr>
          </a:p>
          <a:p>
            <a:pPr eaLnBrk="1" hangingPunct="1">
              <a:lnSpc>
                <a:spcPct val="80000"/>
              </a:lnSpc>
            </a:pPr>
            <a:r>
              <a:rPr lang="en-US" sz="2000" dirty="0" smtClean="0">
                <a:ea typeface="ＭＳ Ｐゴシック" pitchFamily="34" charset="-128"/>
              </a:rPr>
              <a:t>$3,500 per dwelling unit for solar energy equipment for active space heating, combined active space and domestic hot water systems, and passive space heating. </a:t>
            </a:r>
          </a:p>
          <a:p>
            <a:pPr eaLnBrk="1" hangingPunct="1">
              <a:lnSpc>
                <a:spcPct val="80000"/>
              </a:lnSpc>
            </a:pPr>
            <a:endParaRPr lang="en-US" sz="2000" dirty="0" smtClean="0">
              <a:ea typeface="ＭＳ Ｐゴシック" pitchFamily="34" charset="-128"/>
            </a:endParaRPr>
          </a:p>
          <a:p>
            <a:pPr eaLnBrk="1" hangingPunct="1">
              <a:lnSpc>
                <a:spcPct val="80000"/>
              </a:lnSpc>
            </a:pPr>
            <a:r>
              <a:rPr lang="en-US" sz="2000" dirty="0" smtClean="0">
                <a:ea typeface="ＭＳ Ｐゴシック" pitchFamily="34" charset="-128"/>
              </a:rPr>
              <a:t>$8,400 per installation for a geothermal heat pump or geothermal equipment. </a:t>
            </a:r>
          </a:p>
          <a:p>
            <a:pPr eaLnBrk="1" hangingPunct="1">
              <a:lnSpc>
                <a:spcPct val="80000"/>
              </a:lnSpc>
            </a:pPr>
            <a:endParaRPr lang="en-US" sz="2000" dirty="0" smtClean="0">
              <a:ea typeface="ＭＳ Ｐゴシック" pitchFamily="34" charset="-128"/>
            </a:endParaRPr>
          </a:p>
          <a:p>
            <a:pPr eaLnBrk="1" hangingPunct="1">
              <a:lnSpc>
                <a:spcPct val="80000"/>
              </a:lnSpc>
            </a:pPr>
            <a:r>
              <a:rPr lang="en-US" sz="2000" dirty="0" smtClean="0">
                <a:ea typeface="ＭＳ Ｐゴシック" pitchFamily="34" charset="-128"/>
              </a:rPr>
              <a:t>$10,500 per installation for any other renewable energy property for residential purposes. </a:t>
            </a:r>
          </a:p>
          <a:p>
            <a:pPr eaLnBrk="1" hangingPunct="1">
              <a:lnSpc>
                <a:spcPct val="80000"/>
              </a:lnSpc>
            </a:pPr>
            <a:endParaRPr lang="en-US" sz="2000" dirty="0" smtClean="0">
              <a:ea typeface="ＭＳ Ｐゴシック" pitchFamily="34" charset="-128"/>
            </a:endParaRPr>
          </a:p>
          <a:p>
            <a:pPr eaLnBrk="1" hangingPunct="1">
              <a:lnSpc>
                <a:spcPct val="80000"/>
              </a:lnSpc>
            </a:pPr>
            <a:r>
              <a:rPr lang="en-US" sz="2000" dirty="0" smtClean="0">
                <a:ea typeface="ＭＳ Ｐゴシック" pitchFamily="34" charset="-128"/>
              </a:rPr>
              <a:t>Tax credit expires January 1, 2016</a:t>
            </a:r>
          </a:p>
        </p:txBody>
      </p:sp>
      <p:sp>
        <p:nvSpPr>
          <p:cNvPr id="123907" name="Rectangle 3"/>
          <p:cNvSpPr>
            <a:spLocks noGrp="1" noChangeArrowheads="1"/>
          </p:cNvSpPr>
          <p:nvPr>
            <p:ph type="title" idx="4294967295"/>
          </p:nvPr>
        </p:nvSpPr>
        <p:spPr>
          <a:xfrm>
            <a:off x="0" y="838200"/>
            <a:ext cx="9144000" cy="838200"/>
          </a:xfrm>
          <a:prstGeom prst="rect">
            <a:avLst/>
          </a:prstGeom>
        </p:spPr>
        <p:txBody>
          <a:bodyPr/>
          <a:lstStyle/>
          <a:p>
            <a:pPr eaLnBrk="1" hangingPunct="1"/>
            <a:r>
              <a:rPr lang="en-US" sz="3200" dirty="0" smtClean="0">
                <a:solidFill>
                  <a:schemeClr val="tx1"/>
                </a:solidFill>
                <a:ea typeface="ＭＳ Ｐゴシック" pitchFamily="34" charset="-128"/>
              </a:rPr>
              <a:t>NC RE Tax Credit – Residential</a:t>
            </a:r>
          </a:p>
        </p:txBody>
      </p:sp>
    </p:spTree>
    <p:extLst>
      <p:ext uri="{BB962C8B-B14F-4D97-AF65-F5344CB8AC3E}">
        <p14:creationId xmlns:p14="http://schemas.microsoft.com/office/powerpoint/2010/main" val="33251852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4294967295"/>
          </p:nvPr>
        </p:nvSpPr>
        <p:spPr>
          <a:xfrm>
            <a:off x="0" y="2438400"/>
            <a:ext cx="8229600" cy="2438400"/>
          </a:xfrm>
          <a:prstGeom prst="rect">
            <a:avLst/>
          </a:prstGeom>
        </p:spPr>
        <p:txBody>
          <a:bodyPr/>
          <a:lstStyle/>
          <a:p>
            <a:pPr eaLnBrk="1" hangingPunct="1"/>
            <a:r>
              <a:rPr lang="en-US" sz="2000" dirty="0" smtClean="0">
                <a:solidFill>
                  <a:srgbClr val="000000"/>
                </a:solidFill>
                <a:ea typeface="ＭＳ Ｐゴシック" pitchFamily="34" charset="-128"/>
              </a:rPr>
              <a:t>A maximum of </a:t>
            </a:r>
            <a:r>
              <a:rPr lang="en-US" sz="2000" b="1" u="sng" dirty="0" smtClean="0">
                <a:solidFill>
                  <a:srgbClr val="000000"/>
                </a:solidFill>
                <a:ea typeface="ＭＳ Ｐゴシック" pitchFamily="34" charset="-128"/>
              </a:rPr>
              <a:t>$2.5 million per installation</a:t>
            </a:r>
            <a:r>
              <a:rPr lang="en-US" sz="2000" dirty="0" smtClean="0">
                <a:solidFill>
                  <a:srgbClr val="000000"/>
                </a:solidFill>
                <a:ea typeface="ＭＳ Ｐゴシック" pitchFamily="34" charset="-128"/>
              </a:rPr>
              <a:t> for all solar, wind, hydro, geothermal, combined heat and power, and biomass applications for </a:t>
            </a:r>
            <a:r>
              <a:rPr lang="en-US" sz="2000" b="1" u="sng" dirty="0" smtClean="0">
                <a:solidFill>
                  <a:srgbClr val="000000"/>
                </a:solidFill>
                <a:ea typeface="ＭＳ Ｐゴシック" pitchFamily="34" charset="-128"/>
              </a:rPr>
              <a:t>commercial or industrial</a:t>
            </a:r>
            <a:r>
              <a:rPr lang="en-US" sz="2000" u="sng" dirty="0" smtClean="0">
                <a:solidFill>
                  <a:srgbClr val="000000"/>
                </a:solidFill>
                <a:ea typeface="ＭＳ Ｐゴシック" pitchFamily="34" charset="-128"/>
              </a:rPr>
              <a:t> </a:t>
            </a:r>
            <a:r>
              <a:rPr lang="en-US" sz="2000" b="1" u="sng" dirty="0" smtClean="0">
                <a:solidFill>
                  <a:srgbClr val="000000"/>
                </a:solidFill>
                <a:ea typeface="ＭＳ Ｐゴシック" pitchFamily="34" charset="-128"/>
              </a:rPr>
              <a:t>facilities</a:t>
            </a:r>
            <a:r>
              <a:rPr lang="en-US" sz="2000" dirty="0" smtClean="0">
                <a:solidFill>
                  <a:srgbClr val="000000"/>
                </a:solidFill>
                <a:ea typeface="ＭＳ Ｐゴシック" pitchFamily="34" charset="-128"/>
              </a:rPr>
              <a:t>, including PV, </a:t>
            </a:r>
            <a:r>
              <a:rPr lang="en-US" sz="2000" dirty="0" err="1" smtClean="0">
                <a:solidFill>
                  <a:srgbClr val="000000"/>
                </a:solidFill>
                <a:ea typeface="ＭＳ Ｐゴシック" pitchFamily="34" charset="-128"/>
              </a:rPr>
              <a:t>daylighting</a:t>
            </a:r>
            <a:r>
              <a:rPr lang="en-US" sz="2000" dirty="0" smtClean="0">
                <a:solidFill>
                  <a:srgbClr val="000000"/>
                </a:solidFill>
                <a:ea typeface="ＭＳ Ｐゴシック" pitchFamily="34" charset="-128"/>
              </a:rPr>
              <a:t>, solar water-heating and space-heating technologies.</a:t>
            </a:r>
            <a:r>
              <a:rPr lang="en-US" sz="2000" dirty="0" smtClean="0">
                <a:ea typeface="ＭＳ Ｐゴシック" pitchFamily="34" charset="-128"/>
              </a:rPr>
              <a:t> </a:t>
            </a:r>
          </a:p>
          <a:p>
            <a:pPr eaLnBrk="1" hangingPunct="1"/>
            <a:endParaRPr lang="en-US" sz="2000" dirty="0" smtClean="0">
              <a:ea typeface="ＭＳ Ｐゴシック" pitchFamily="34" charset="-128"/>
            </a:endParaRPr>
          </a:p>
          <a:p>
            <a:pPr eaLnBrk="1" hangingPunct="1"/>
            <a:r>
              <a:rPr lang="en-US" sz="2000" dirty="0" smtClean="0">
                <a:ea typeface="ＭＳ Ｐゴシック" pitchFamily="34" charset="-128"/>
              </a:rPr>
              <a:t>Tax credit expires January 1, 2016</a:t>
            </a:r>
          </a:p>
          <a:p>
            <a:pPr eaLnBrk="1" hangingPunct="1"/>
            <a:endParaRPr lang="en-US" sz="2000" dirty="0" smtClean="0">
              <a:ea typeface="ＭＳ Ｐゴシック" pitchFamily="34" charset="-128"/>
            </a:endParaRPr>
          </a:p>
        </p:txBody>
      </p:sp>
      <p:sp>
        <p:nvSpPr>
          <p:cNvPr id="124931" name="Rectangle 3"/>
          <p:cNvSpPr>
            <a:spLocks noGrp="1" noChangeArrowheads="1"/>
          </p:cNvSpPr>
          <p:nvPr>
            <p:ph type="title" idx="4294967295"/>
          </p:nvPr>
        </p:nvSpPr>
        <p:spPr>
          <a:xfrm>
            <a:off x="0" y="990600"/>
            <a:ext cx="8686800" cy="1143000"/>
          </a:xfrm>
          <a:prstGeom prst="rect">
            <a:avLst/>
          </a:prstGeom>
        </p:spPr>
        <p:txBody>
          <a:bodyPr/>
          <a:lstStyle/>
          <a:p>
            <a:pPr eaLnBrk="1" hangingPunct="1"/>
            <a:r>
              <a:rPr lang="en-US" sz="3600" dirty="0" smtClean="0">
                <a:solidFill>
                  <a:schemeClr val="tx1"/>
                </a:solidFill>
                <a:ea typeface="ＭＳ Ｐゴシック" pitchFamily="34" charset="-128"/>
              </a:rPr>
              <a:t>NC RE Tax Credit – Non-residential</a:t>
            </a:r>
          </a:p>
        </p:txBody>
      </p:sp>
    </p:spTree>
    <p:extLst>
      <p:ext uri="{BB962C8B-B14F-4D97-AF65-F5344CB8AC3E}">
        <p14:creationId xmlns:p14="http://schemas.microsoft.com/office/powerpoint/2010/main" val="96216532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655638" y="1176338"/>
            <a:ext cx="8488362" cy="787400"/>
          </a:xfrm>
          <a:prstGeom prst="rect">
            <a:avLst/>
          </a:prstGeom>
        </p:spPr>
        <p:txBody>
          <a:bodyPr anchor="t"/>
          <a:lstStyle/>
          <a:p>
            <a:r>
              <a:rPr lang="en-US" sz="3200" dirty="0" smtClean="0">
                <a:solidFill>
                  <a:schemeClr val="tx1"/>
                </a:solidFill>
                <a:ea typeface="ＭＳ Ｐゴシック" pitchFamily="34" charset="-128"/>
              </a:rPr>
              <a:t>Non-Profit Eligibility?</a:t>
            </a:r>
            <a:endParaRPr lang="en-US" dirty="0" smtClean="0">
              <a:solidFill>
                <a:schemeClr val="tx1"/>
              </a:solidFill>
              <a:ea typeface="ＭＳ Ｐゴシック" pitchFamily="34" charset="-128"/>
            </a:endParaRPr>
          </a:p>
        </p:txBody>
      </p:sp>
      <p:sp>
        <p:nvSpPr>
          <p:cNvPr id="125955" name="Rectangle 3"/>
          <p:cNvSpPr>
            <a:spLocks noGrp="1" noChangeArrowheads="1"/>
          </p:cNvSpPr>
          <p:nvPr>
            <p:ph type="body" idx="4294967295"/>
          </p:nvPr>
        </p:nvSpPr>
        <p:spPr>
          <a:xfrm>
            <a:off x="0" y="2087563"/>
            <a:ext cx="8686800" cy="3703637"/>
          </a:xfrm>
          <a:prstGeom prst="rect">
            <a:avLst/>
          </a:prstGeom>
        </p:spPr>
        <p:txBody>
          <a:bodyPr/>
          <a:lstStyle/>
          <a:p>
            <a:pPr>
              <a:lnSpc>
                <a:spcPct val="90000"/>
              </a:lnSpc>
              <a:spcAft>
                <a:spcPct val="20000"/>
              </a:spcAft>
            </a:pPr>
            <a:endParaRPr lang="en-US" sz="1000" dirty="0" smtClean="0">
              <a:ea typeface="ＭＳ Ｐゴシック" pitchFamily="34" charset="-128"/>
            </a:endParaRPr>
          </a:p>
          <a:p>
            <a:pPr>
              <a:lnSpc>
                <a:spcPct val="90000"/>
              </a:lnSpc>
              <a:spcAft>
                <a:spcPct val="20000"/>
              </a:spcAft>
            </a:pPr>
            <a:r>
              <a:rPr lang="en-US" sz="2400" b="1" i="1" u="sng" dirty="0" smtClean="0">
                <a:ea typeface="ＭＳ Ｐゴシック" pitchFamily="34" charset="-128"/>
              </a:rPr>
              <a:t>SB 3 of 2007 </a:t>
            </a:r>
            <a:r>
              <a:rPr lang="en-US" sz="2400" dirty="0" smtClean="0">
                <a:ea typeface="ＭＳ Ｐゴシック" pitchFamily="34" charset="-128"/>
              </a:rPr>
              <a:t>amended North Carolina's renewable energy tax credit statute to allow a taxpayer who donates money to a tax-exempt nonprofit to help fund a renewable energy project to claim a tax credit. The donor can claim a share of the credit -- proportional to the project costs donated -- that the nonprofit could claim if the organization were subject to tax. </a:t>
            </a:r>
            <a:r>
              <a:rPr lang="en-US" sz="2400" b="1" i="1" u="sng" dirty="0" smtClean="0">
                <a:ea typeface="ＭＳ Ｐゴシック" pitchFamily="34" charset="-128"/>
              </a:rPr>
              <a:t>HB 2436 of 2008 </a:t>
            </a:r>
            <a:r>
              <a:rPr lang="en-US" sz="2400" dirty="0" smtClean="0">
                <a:ea typeface="ＭＳ Ｐゴシック" pitchFamily="34" charset="-128"/>
              </a:rPr>
              <a:t>applied this same mechanism to donations made to units of state and local governments.  </a:t>
            </a:r>
          </a:p>
        </p:txBody>
      </p:sp>
    </p:spTree>
    <p:extLst>
      <p:ext uri="{BB962C8B-B14F-4D97-AF65-F5344CB8AC3E}">
        <p14:creationId xmlns:p14="http://schemas.microsoft.com/office/powerpoint/2010/main" val="18288435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dirty="0" smtClean="0"/>
              <a:t>Federal Tax Incentives</a:t>
            </a:r>
            <a:endParaRPr lang="en-US" dirty="0"/>
          </a:p>
        </p:txBody>
      </p:sp>
      <p:sp>
        <p:nvSpPr>
          <p:cNvPr id="3" name="Content Placeholder 2"/>
          <p:cNvSpPr>
            <a:spLocks noGrp="1"/>
          </p:cNvSpPr>
          <p:nvPr>
            <p:ph sz="quarter" idx="1"/>
          </p:nvPr>
        </p:nvSpPr>
        <p:spPr>
          <a:xfrm>
            <a:off x="304800" y="1600200"/>
            <a:ext cx="8610600" cy="4343400"/>
          </a:xfrm>
        </p:spPr>
        <p:txBody>
          <a:bodyPr/>
          <a:lstStyle/>
          <a:p>
            <a:r>
              <a:rPr lang="en-US" dirty="0" smtClean="0"/>
              <a:t>30% of installed cost</a:t>
            </a:r>
          </a:p>
          <a:p>
            <a:r>
              <a:rPr lang="en-US" dirty="0" smtClean="0"/>
              <a:t>No maximum limit</a:t>
            </a:r>
          </a:p>
          <a:p>
            <a:r>
              <a:rPr lang="en-US" dirty="0" smtClean="0"/>
              <a:t>Federal Accelerated Depreciation</a:t>
            </a:r>
          </a:p>
          <a:p>
            <a:pPr lvl="1"/>
            <a:r>
              <a:rPr lang="en-US" dirty="0" smtClean="0"/>
              <a:t>Systems placed in service in 2008 and 2009 are eligible for a 50% bonus depreciation. The remaining 50% of the adjusted basis of the property is depreciated over 5 year schedule 	</a:t>
            </a:r>
          </a:p>
          <a:p>
            <a:pPr lvl="1"/>
            <a:endParaRPr lang="en-US" dirty="0" smtClean="0"/>
          </a:p>
          <a:p>
            <a:endParaRPr lang="en-US" dirty="0"/>
          </a:p>
        </p:txBody>
      </p:sp>
    </p:spTree>
    <p:extLst>
      <p:ext uri="{BB962C8B-B14F-4D97-AF65-F5344CB8AC3E}">
        <p14:creationId xmlns:p14="http://schemas.microsoft.com/office/powerpoint/2010/main" val="5661939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idx="1"/>
          </p:nvPr>
        </p:nvSpPr>
        <p:spPr>
          <a:xfrm>
            <a:off x="266700" y="2057400"/>
            <a:ext cx="8610600" cy="3657600"/>
          </a:xfrm>
        </p:spPr>
        <p:txBody>
          <a:bodyPr/>
          <a:lstStyle/>
          <a:p>
            <a:pPr>
              <a:lnSpc>
                <a:spcPct val="90000"/>
              </a:lnSpc>
            </a:pPr>
            <a:r>
              <a:rPr lang="en-US" sz="2000" b="1" dirty="0" smtClean="0">
                <a:ea typeface="ＭＳ Ｐゴシック" pitchFamily="34" charset="-128"/>
              </a:rPr>
              <a:t>30%</a:t>
            </a:r>
            <a:r>
              <a:rPr lang="en-US" sz="2000" dirty="0" smtClean="0">
                <a:ea typeface="ＭＳ Ｐゴシック" pitchFamily="34" charset="-128"/>
              </a:rPr>
              <a:t> of the system cost (includes installation costs), with no cap</a:t>
            </a:r>
          </a:p>
          <a:p>
            <a:pPr>
              <a:lnSpc>
                <a:spcPct val="90000"/>
              </a:lnSpc>
            </a:pPr>
            <a:r>
              <a:rPr lang="en-US" sz="2000" dirty="0" smtClean="0">
                <a:ea typeface="ＭＳ Ｐゴシック" pitchFamily="34" charset="-128"/>
              </a:rPr>
              <a:t>Eligible technologies: PV, solar water heat, wind (100 kW max), fuel cells, geothermal heat pumps, geothermal electric (commercial), </a:t>
            </a:r>
            <a:r>
              <a:rPr lang="en-US" sz="2000" dirty="0" err="1" smtClean="0">
                <a:ea typeface="ＭＳ Ｐゴシック" pitchFamily="34" charset="-128"/>
              </a:rPr>
              <a:t>microturbines</a:t>
            </a:r>
            <a:r>
              <a:rPr lang="en-US" sz="2000" dirty="0" smtClean="0">
                <a:ea typeface="ＭＳ Ｐゴシック" pitchFamily="34" charset="-128"/>
              </a:rPr>
              <a:t> (</a:t>
            </a:r>
            <a:r>
              <a:rPr lang="en-US" sz="2000" dirty="0" err="1" smtClean="0">
                <a:ea typeface="ＭＳ Ｐゴシック" pitchFamily="34" charset="-128"/>
              </a:rPr>
              <a:t>comm</a:t>
            </a:r>
            <a:r>
              <a:rPr lang="en-US" sz="2000" dirty="0" smtClean="0">
                <a:ea typeface="ＭＳ Ｐゴシック" pitchFamily="34" charset="-128"/>
              </a:rPr>
              <a:t>), CHP (</a:t>
            </a:r>
            <a:r>
              <a:rPr lang="en-US" sz="2000" dirty="0" err="1" smtClean="0">
                <a:ea typeface="ＭＳ Ｐゴシック" pitchFamily="34" charset="-128"/>
              </a:rPr>
              <a:t>comm</a:t>
            </a:r>
            <a:r>
              <a:rPr lang="en-US" sz="2000" dirty="0" smtClean="0">
                <a:ea typeface="ＭＳ Ｐゴシック" pitchFamily="34" charset="-128"/>
              </a:rPr>
              <a:t>) </a:t>
            </a:r>
          </a:p>
          <a:p>
            <a:pPr>
              <a:lnSpc>
                <a:spcPct val="90000"/>
              </a:lnSpc>
            </a:pPr>
            <a:r>
              <a:rPr lang="en-US" sz="2000" dirty="0" smtClean="0">
                <a:ea typeface="ＭＳ Ｐゴシック" pitchFamily="34" charset="-128"/>
              </a:rPr>
              <a:t>Expires December 31, 2016</a:t>
            </a:r>
          </a:p>
          <a:p>
            <a:pPr>
              <a:lnSpc>
                <a:spcPct val="90000"/>
              </a:lnSpc>
            </a:pPr>
            <a:r>
              <a:rPr lang="en-US" sz="2000" dirty="0" smtClean="0">
                <a:ea typeface="ＭＳ Ｐゴシック" pitchFamily="34" charset="-128"/>
              </a:rPr>
              <a:t>Cash grants in lieu of tax credit available for </a:t>
            </a:r>
            <a:r>
              <a:rPr lang="en-US" sz="2000" b="1" dirty="0" smtClean="0">
                <a:ea typeface="ＭＳ Ｐゴシック" pitchFamily="34" charset="-128"/>
              </a:rPr>
              <a:t>commercial</a:t>
            </a:r>
            <a:r>
              <a:rPr lang="en-US" sz="2000" dirty="0" smtClean="0">
                <a:ea typeface="ＭＳ Ｐゴシック" pitchFamily="34" charset="-128"/>
              </a:rPr>
              <a:t> property installed in 2009, 2010 and 2011 </a:t>
            </a:r>
          </a:p>
          <a:p>
            <a:pPr>
              <a:lnSpc>
                <a:spcPct val="90000"/>
              </a:lnSpc>
            </a:pPr>
            <a:r>
              <a:rPr lang="en-US" sz="2000" dirty="0" smtClean="0">
                <a:ea typeface="ＭＳ Ｐゴシック" pitchFamily="34" charset="-128"/>
              </a:rPr>
              <a:t>System owners must be taxpayers to use the ITC. A number of ownership structures can allow the credit to flow to credit-hungry project investors.</a:t>
            </a:r>
          </a:p>
        </p:txBody>
      </p:sp>
      <p:sp>
        <p:nvSpPr>
          <p:cNvPr id="100355" name="Text Box 2"/>
          <p:cNvSpPr txBox="1">
            <a:spLocks noChangeArrowheads="1"/>
          </p:cNvSpPr>
          <p:nvPr/>
        </p:nvSpPr>
        <p:spPr bwMode="auto">
          <a:xfrm>
            <a:off x="457200" y="1096963"/>
            <a:ext cx="7924800" cy="535531"/>
          </a:xfrm>
          <a:prstGeom prst="rect">
            <a:avLst/>
          </a:prstGeom>
          <a:noFill/>
          <a:ln w="9525">
            <a:noFill/>
            <a:miter lim="800000"/>
            <a:headEnd/>
            <a:tailEnd/>
          </a:ln>
        </p:spPr>
        <p:txBody>
          <a:bodyPr>
            <a:spAutoFit/>
          </a:bodyPr>
          <a:lstStyle/>
          <a:p>
            <a:pPr algn="ctr" eaLnBrk="0" hangingPunct="0">
              <a:lnSpc>
                <a:spcPct val="80000"/>
              </a:lnSpc>
              <a:spcBef>
                <a:spcPct val="20000"/>
              </a:spcBef>
            </a:pPr>
            <a:r>
              <a:rPr lang="en-US" sz="3600" b="1" dirty="0">
                <a:latin typeface="Calibri" pitchFamily="34" charset="0"/>
              </a:rPr>
              <a:t>The Investment Tax Credit (ITC)</a:t>
            </a:r>
          </a:p>
        </p:txBody>
      </p:sp>
    </p:spTree>
    <p:extLst>
      <p:ext uri="{BB962C8B-B14F-4D97-AF65-F5344CB8AC3E}">
        <p14:creationId xmlns:p14="http://schemas.microsoft.com/office/powerpoint/2010/main" val="2494252328"/>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304800" y="609600"/>
            <a:ext cx="8229600" cy="838200"/>
          </a:xfrm>
          <a:prstGeom prst="rect">
            <a:avLst/>
          </a:prstGeom>
        </p:spPr>
        <p:txBody>
          <a:bodyPr/>
          <a:lstStyle/>
          <a:p>
            <a:r>
              <a:rPr lang="en-US" sz="3600" b="1" dirty="0" smtClean="0">
                <a:solidFill>
                  <a:schemeClr val="tx1"/>
                </a:solidFill>
                <a:ea typeface="ＭＳ Ｐゴシック" pitchFamily="34" charset="-128"/>
                <a:cs typeface="Tahoma" pitchFamily="34" charset="0"/>
              </a:rPr>
              <a:t>The DSIRE Project</a:t>
            </a:r>
          </a:p>
        </p:txBody>
      </p:sp>
      <p:sp>
        <p:nvSpPr>
          <p:cNvPr id="61443" name="Rectangle 3"/>
          <p:cNvSpPr>
            <a:spLocks noGrp="1" noChangeArrowheads="1"/>
          </p:cNvSpPr>
          <p:nvPr>
            <p:ph type="body" idx="4294967295"/>
          </p:nvPr>
        </p:nvSpPr>
        <p:spPr>
          <a:xfrm>
            <a:off x="685800" y="5410200"/>
            <a:ext cx="2971800" cy="457200"/>
          </a:xfrm>
          <a:prstGeom prst="rect">
            <a:avLst/>
          </a:prstGeom>
        </p:spPr>
        <p:txBody>
          <a:bodyPr/>
          <a:lstStyle/>
          <a:p>
            <a:pPr marL="61913" indent="-3175" algn="ctr">
              <a:lnSpc>
                <a:spcPct val="90000"/>
              </a:lnSpc>
              <a:buFontTx/>
              <a:buNone/>
            </a:pPr>
            <a:r>
              <a:rPr lang="en-US" sz="1800" b="1" u="sng" dirty="0" smtClean="0">
                <a:ea typeface="ＭＳ Ｐゴシック" pitchFamily="34" charset="-128"/>
                <a:cs typeface="Tahoma" pitchFamily="34" charset="0"/>
                <a:hlinkClick r:id="rId3"/>
              </a:rPr>
              <a:t>www.dsireusa.org</a:t>
            </a:r>
            <a:endParaRPr lang="en-US" sz="1800" b="1" u="sng" dirty="0" smtClean="0">
              <a:ea typeface="ＭＳ Ｐゴシック" pitchFamily="34" charset="-128"/>
              <a:cs typeface="Tahoma" pitchFamily="34" charset="0"/>
            </a:endParaRPr>
          </a:p>
        </p:txBody>
      </p:sp>
      <p:sp>
        <p:nvSpPr>
          <p:cNvPr id="61444" name="Rectangle 5"/>
          <p:cNvSpPr>
            <a:spLocks noChangeArrowheads="1"/>
          </p:cNvSpPr>
          <p:nvPr/>
        </p:nvSpPr>
        <p:spPr bwMode="auto">
          <a:xfrm>
            <a:off x="533400" y="1295400"/>
            <a:ext cx="8229600" cy="838200"/>
          </a:xfrm>
          <a:prstGeom prst="rect">
            <a:avLst/>
          </a:prstGeom>
          <a:noFill/>
          <a:ln w="9525">
            <a:noFill/>
            <a:miter lim="800000"/>
            <a:headEnd/>
            <a:tailEnd/>
          </a:ln>
        </p:spPr>
        <p:txBody>
          <a:bodyPr/>
          <a:lstStyle/>
          <a:p>
            <a:pPr algn="ctr" eaLnBrk="0" hangingPunct="0"/>
            <a:r>
              <a:rPr lang="en-US" sz="2000" b="1" i="1" dirty="0">
                <a:solidFill>
                  <a:prstClr val="black"/>
                </a:solidFill>
                <a:latin typeface="Tahoma" pitchFamily="34" charset="0"/>
                <a:ea typeface="ＭＳ Ｐゴシック" pitchFamily="34" charset="-128"/>
                <a:cs typeface="Tahoma" pitchFamily="34" charset="0"/>
              </a:rPr>
              <a:t>Database of State Incentives for Renewables &amp; Efficiency</a:t>
            </a:r>
          </a:p>
        </p:txBody>
      </p:sp>
      <p:sp>
        <p:nvSpPr>
          <p:cNvPr id="61445" name="Rectangle 8"/>
          <p:cNvSpPr>
            <a:spLocks noChangeArrowheads="1"/>
          </p:cNvSpPr>
          <p:nvPr/>
        </p:nvSpPr>
        <p:spPr bwMode="auto">
          <a:xfrm>
            <a:off x="4343400" y="1905000"/>
            <a:ext cx="4572000" cy="4495800"/>
          </a:xfrm>
          <a:prstGeom prst="rect">
            <a:avLst/>
          </a:prstGeom>
          <a:noFill/>
          <a:ln w="9525">
            <a:noFill/>
            <a:miter lim="800000"/>
            <a:headEnd/>
            <a:tailEnd/>
          </a:ln>
        </p:spPr>
        <p:txBody>
          <a:bodyPr/>
          <a:lstStyle/>
          <a:p>
            <a:pPr marL="342900" indent="-342900" eaLnBrk="0" hangingPunct="0">
              <a:spcAft>
                <a:spcPts val="1000"/>
              </a:spcAft>
              <a:buClr>
                <a:prstClr val="black"/>
              </a:buClr>
              <a:buFontTx/>
              <a:buChar char="•"/>
            </a:pPr>
            <a:r>
              <a:rPr lang="en-US" sz="2000" dirty="0">
                <a:solidFill>
                  <a:prstClr val="black"/>
                </a:solidFill>
                <a:latin typeface="Tahoma" pitchFamily="34" charset="0"/>
                <a:ea typeface="ＭＳ Ｐゴシック" pitchFamily="34" charset="-128"/>
                <a:cs typeface="Tahoma" pitchFamily="34" charset="0"/>
              </a:rPr>
              <a:t>Created in 1995</a:t>
            </a:r>
          </a:p>
          <a:p>
            <a:pPr marL="342900" indent="-342900" eaLnBrk="0" hangingPunct="0">
              <a:spcAft>
                <a:spcPts val="1000"/>
              </a:spcAft>
              <a:buClr>
                <a:prstClr val="black"/>
              </a:buClr>
              <a:buFontTx/>
              <a:buChar char="•"/>
            </a:pPr>
            <a:r>
              <a:rPr lang="en-US" sz="2000" dirty="0">
                <a:solidFill>
                  <a:prstClr val="black"/>
                </a:solidFill>
                <a:latin typeface="Tahoma" pitchFamily="34" charset="0"/>
                <a:ea typeface="ＭＳ Ｐゴシック" pitchFamily="34" charset="-128"/>
                <a:cs typeface="Tahoma" pitchFamily="34" charset="0"/>
              </a:rPr>
              <a:t>Managed by NC Solar Center in partnership with IREC</a:t>
            </a:r>
          </a:p>
          <a:p>
            <a:pPr marL="342900" indent="-342900" eaLnBrk="0" hangingPunct="0">
              <a:spcAft>
                <a:spcPts val="1000"/>
              </a:spcAft>
              <a:buClr>
                <a:prstClr val="black"/>
              </a:buClr>
              <a:buFontTx/>
              <a:buChar char="•"/>
            </a:pPr>
            <a:r>
              <a:rPr lang="en-US" sz="2000" dirty="0">
                <a:solidFill>
                  <a:prstClr val="black"/>
                </a:solidFill>
                <a:latin typeface="Tahoma" pitchFamily="34" charset="0"/>
                <a:ea typeface="ＭＳ Ｐゴシック" pitchFamily="34" charset="-128"/>
                <a:cs typeface="Tahoma" pitchFamily="34" charset="0"/>
              </a:rPr>
              <a:t>Funded by U.S. DOE</a:t>
            </a:r>
          </a:p>
          <a:p>
            <a:pPr marL="342900" indent="-342900" eaLnBrk="0" hangingPunct="0">
              <a:spcAft>
                <a:spcPts val="1000"/>
              </a:spcAft>
              <a:buClr>
                <a:prstClr val="black"/>
              </a:buClr>
              <a:buFontTx/>
              <a:buChar char="•"/>
            </a:pPr>
            <a:r>
              <a:rPr lang="en-US" sz="2000" dirty="0">
                <a:solidFill>
                  <a:prstClr val="black"/>
                </a:solidFill>
                <a:latin typeface="Tahoma" pitchFamily="34" charset="0"/>
                <a:ea typeface="ＭＳ Ｐゴシック" pitchFamily="34" charset="-128"/>
                <a:cs typeface="Tahoma" pitchFamily="34" charset="0"/>
              </a:rPr>
              <a:t>&gt; </a:t>
            </a:r>
            <a:r>
              <a:rPr lang="en-US" sz="2000" dirty="0" smtClean="0">
                <a:solidFill>
                  <a:prstClr val="black"/>
                </a:solidFill>
                <a:latin typeface="Tahoma" pitchFamily="34" charset="0"/>
                <a:ea typeface="ＭＳ Ｐゴシック" pitchFamily="34" charset="-128"/>
                <a:cs typeface="Tahoma" pitchFamily="34" charset="0"/>
              </a:rPr>
              <a:t>2,700 </a:t>
            </a:r>
            <a:r>
              <a:rPr lang="en-US" sz="2000" dirty="0">
                <a:solidFill>
                  <a:prstClr val="black"/>
                </a:solidFill>
                <a:latin typeface="Tahoma" pitchFamily="34" charset="0"/>
                <a:ea typeface="ＭＳ Ｐゴシック" pitchFamily="34" charset="-128"/>
                <a:cs typeface="Tahoma" pitchFamily="34" charset="0"/>
              </a:rPr>
              <a:t>RE &amp; EE financial incentives &amp; regulatory policies</a:t>
            </a:r>
          </a:p>
          <a:p>
            <a:pPr marL="342900" indent="-342900" eaLnBrk="0" hangingPunct="0">
              <a:spcAft>
                <a:spcPts val="1000"/>
              </a:spcAft>
              <a:buClr>
                <a:prstClr val="black"/>
              </a:buClr>
              <a:buFontTx/>
              <a:buChar char="•"/>
            </a:pPr>
            <a:r>
              <a:rPr lang="en-US" sz="2000" dirty="0">
                <a:solidFill>
                  <a:prstClr val="black"/>
                </a:solidFill>
                <a:latin typeface="Tahoma" pitchFamily="34" charset="0"/>
                <a:ea typeface="ＭＳ Ｐゴシック" pitchFamily="34" charset="-128"/>
                <a:cs typeface="Tahoma" pitchFamily="34" charset="0"/>
              </a:rPr>
              <a:t>Federal, State, Local, Utility</a:t>
            </a:r>
          </a:p>
          <a:p>
            <a:pPr marL="342900" indent="-342900" eaLnBrk="0" hangingPunct="0">
              <a:spcAft>
                <a:spcPts val="1000"/>
              </a:spcAft>
              <a:buClr>
                <a:prstClr val="black"/>
              </a:buClr>
              <a:buFontTx/>
              <a:buChar char="•"/>
            </a:pPr>
            <a:r>
              <a:rPr lang="en-US" sz="2000" dirty="0">
                <a:solidFill>
                  <a:prstClr val="black"/>
                </a:solidFill>
                <a:latin typeface="Tahoma" pitchFamily="34" charset="0"/>
                <a:ea typeface="ＭＳ Ｐゴシック" pitchFamily="34" charset="-128"/>
                <a:cs typeface="Tahoma" pitchFamily="34" charset="0"/>
              </a:rPr>
              <a:t>DSIRE Solar Policy Guide</a:t>
            </a:r>
          </a:p>
          <a:p>
            <a:pPr marL="342900" indent="-342900" eaLnBrk="0" hangingPunct="0">
              <a:spcAft>
                <a:spcPts val="1000"/>
              </a:spcAft>
              <a:buClr>
                <a:prstClr val="black"/>
              </a:buClr>
              <a:buFontTx/>
              <a:buChar char="•"/>
            </a:pPr>
            <a:r>
              <a:rPr lang="en-US" sz="2000" dirty="0">
                <a:solidFill>
                  <a:prstClr val="black"/>
                </a:solidFill>
                <a:latin typeface="Tahoma" pitchFamily="34" charset="0"/>
                <a:ea typeface="ＭＳ Ｐゴシック" pitchFamily="34" charset="-128"/>
                <a:cs typeface="Tahoma" pitchFamily="34" charset="0"/>
              </a:rPr>
              <a:t>DSIRE Solar Policy Comparison Tables</a:t>
            </a:r>
          </a:p>
          <a:p>
            <a:pPr marL="342900" indent="-342900" eaLnBrk="0" hangingPunct="0">
              <a:spcAft>
                <a:spcPts val="1000"/>
              </a:spcAft>
              <a:buClr>
                <a:prstClr val="black"/>
              </a:buClr>
              <a:buFontTx/>
              <a:buChar char="•"/>
            </a:pPr>
            <a:r>
              <a:rPr lang="en-US" sz="2000" dirty="0" smtClean="0">
                <a:solidFill>
                  <a:prstClr val="black"/>
                </a:solidFill>
                <a:latin typeface="Tahoma" pitchFamily="34" charset="0"/>
                <a:ea typeface="ＭＳ Ｐゴシック" pitchFamily="34" charset="-128"/>
                <a:cs typeface="Tahoma" pitchFamily="34" charset="0"/>
              </a:rPr>
              <a:t>~ 200,000 </a:t>
            </a:r>
            <a:r>
              <a:rPr lang="en-US" sz="2000" dirty="0">
                <a:solidFill>
                  <a:prstClr val="black"/>
                </a:solidFill>
                <a:latin typeface="Tahoma" pitchFamily="34" charset="0"/>
                <a:ea typeface="ＭＳ Ｐゴシック" pitchFamily="34" charset="-128"/>
                <a:cs typeface="Tahoma" pitchFamily="34" charset="0"/>
              </a:rPr>
              <a:t>unique visitors/month</a:t>
            </a:r>
          </a:p>
          <a:p>
            <a:pPr marL="342900" indent="-342900" eaLnBrk="0" hangingPunct="0">
              <a:spcAft>
                <a:spcPts val="1000"/>
              </a:spcAft>
              <a:buClr>
                <a:prstClr val="black"/>
              </a:buClr>
            </a:pPr>
            <a:endParaRPr lang="en-US" sz="2000" dirty="0">
              <a:solidFill>
                <a:prstClr val="black"/>
              </a:solidFill>
              <a:latin typeface="Tahoma" pitchFamily="34" charset="0"/>
              <a:ea typeface="ＭＳ Ｐゴシック" pitchFamily="34" charset="-128"/>
              <a:cs typeface="Tahoma" pitchFamily="34" charset="0"/>
            </a:endParaRPr>
          </a:p>
          <a:p>
            <a:pPr marL="342900" indent="-342900" eaLnBrk="0" hangingPunct="0">
              <a:spcAft>
                <a:spcPts val="1000"/>
              </a:spcAft>
              <a:buClr>
                <a:prstClr val="black"/>
              </a:buClr>
              <a:buFontTx/>
              <a:buChar char="•"/>
            </a:pPr>
            <a:endParaRPr lang="en-US" sz="2000" dirty="0">
              <a:solidFill>
                <a:prstClr val="black"/>
              </a:solidFill>
              <a:latin typeface="Tahoma" pitchFamily="34" charset="0"/>
              <a:ea typeface="ＭＳ Ｐゴシック" pitchFamily="34" charset="-128"/>
              <a:cs typeface="Tahoma" pitchFamily="34" charset="0"/>
            </a:endParaRPr>
          </a:p>
        </p:txBody>
      </p:sp>
      <p:pic>
        <p:nvPicPr>
          <p:cNvPr id="61446" name="Picture 9"/>
          <p:cNvPicPr>
            <a:picLocks noChangeAspect="1" noChangeArrowheads="1"/>
          </p:cNvPicPr>
          <p:nvPr/>
        </p:nvPicPr>
        <p:blipFill rotWithShape="1">
          <a:blip r:embed="rId4" cstate="print"/>
          <a:srcRect l="21277" t="11348" r="21986" b="3442"/>
          <a:stretch/>
        </p:blipFill>
        <p:spPr bwMode="auto">
          <a:xfrm>
            <a:off x="533400" y="2438400"/>
            <a:ext cx="3200400" cy="3004457"/>
          </a:xfrm>
          <a:prstGeom prst="rect">
            <a:avLst/>
          </a:prstGeom>
          <a:noFill/>
          <a:ln w="9525">
            <a:noFill/>
            <a:miter lim="800000"/>
            <a:headEnd/>
            <a:tailEnd/>
          </a:ln>
        </p:spPr>
      </p:pic>
    </p:spTree>
    <p:extLst>
      <p:ext uri="{BB962C8B-B14F-4D97-AF65-F5344CB8AC3E}">
        <p14:creationId xmlns:p14="http://schemas.microsoft.com/office/powerpoint/2010/main" val="190590270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457200" y="914400"/>
            <a:ext cx="8229600" cy="1219200"/>
          </a:xfrm>
          <a:prstGeom prst="rect">
            <a:avLst/>
          </a:prstGeom>
        </p:spPr>
        <p:txBody>
          <a:bodyPr>
            <a:normAutofit/>
          </a:bodyPr>
          <a:lstStyle/>
          <a:p>
            <a:r>
              <a:rPr lang="en-US" sz="3600" b="1" i="0" dirty="0" smtClean="0">
                <a:solidFill>
                  <a:schemeClr val="tx1"/>
                </a:solidFill>
                <a:ea typeface="ＭＳ Ｐゴシック" pitchFamily="34" charset="-128"/>
              </a:rPr>
              <a:t>Modified Accelerated Cost Recovery System (MACRS) </a:t>
            </a:r>
            <a:endParaRPr lang="en-US" sz="3600" b="1" dirty="0" smtClean="0">
              <a:solidFill>
                <a:schemeClr val="tx1"/>
              </a:solidFill>
              <a:ea typeface="ＭＳ Ｐゴシック" pitchFamily="34" charset="-128"/>
            </a:endParaRPr>
          </a:p>
        </p:txBody>
      </p:sp>
      <p:sp>
        <p:nvSpPr>
          <p:cNvPr id="103427" name="Rectangle 3"/>
          <p:cNvSpPr>
            <a:spLocks noGrp="1" noChangeArrowheads="1"/>
          </p:cNvSpPr>
          <p:nvPr>
            <p:ph type="body" idx="4294967295"/>
          </p:nvPr>
        </p:nvSpPr>
        <p:spPr>
          <a:xfrm>
            <a:off x="457200" y="2133600"/>
            <a:ext cx="8153400" cy="4114800"/>
          </a:xfrm>
          <a:prstGeom prst="rect">
            <a:avLst/>
          </a:prstGeom>
        </p:spPr>
        <p:txBody>
          <a:bodyPr/>
          <a:lstStyle/>
          <a:p>
            <a:pPr lvl="1">
              <a:lnSpc>
                <a:spcPct val="85000"/>
              </a:lnSpc>
              <a:spcBef>
                <a:spcPct val="0"/>
              </a:spcBef>
              <a:spcAft>
                <a:spcPct val="75000"/>
              </a:spcAft>
              <a:buFontTx/>
              <a:buChar char="•"/>
            </a:pPr>
            <a:r>
              <a:rPr lang="en-US" sz="1800" dirty="0" smtClean="0">
                <a:ea typeface="ＭＳ Ｐゴシック" pitchFamily="34" charset="-128"/>
              </a:rPr>
              <a:t>Businesses recover investments in assets through depreciation deductions taken over a specified number of years depending on the type of property</a:t>
            </a:r>
          </a:p>
          <a:p>
            <a:pPr lvl="1">
              <a:lnSpc>
                <a:spcPct val="85000"/>
              </a:lnSpc>
              <a:spcBef>
                <a:spcPct val="0"/>
              </a:spcBef>
              <a:spcAft>
                <a:spcPct val="75000"/>
              </a:spcAft>
              <a:buFontTx/>
              <a:buChar char="•"/>
            </a:pPr>
            <a:r>
              <a:rPr lang="en-US" sz="1800" dirty="0" smtClean="0">
                <a:ea typeface="ＭＳ Ｐゴシック" pitchFamily="34" charset="-128"/>
              </a:rPr>
              <a:t>Solar thermal, solar electric, geothermal, wind, fuel cells, </a:t>
            </a:r>
            <a:r>
              <a:rPr lang="en-US" sz="1800" dirty="0" err="1" smtClean="0">
                <a:ea typeface="ＭＳ Ｐゴシック" pitchFamily="34" charset="-128"/>
              </a:rPr>
              <a:t>microturbines</a:t>
            </a:r>
            <a:r>
              <a:rPr lang="en-US" sz="1800" dirty="0" smtClean="0">
                <a:ea typeface="ＭＳ Ｐゴシック" pitchFamily="34" charset="-128"/>
              </a:rPr>
              <a:t>, solar hybrid lighting may be depreciated according to an accelerated schedule of 6 years</a:t>
            </a:r>
          </a:p>
          <a:p>
            <a:pPr lvl="1">
              <a:lnSpc>
                <a:spcPct val="85000"/>
              </a:lnSpc>
              <a:spcBef>
                <a:spcPct val="0"/>
              </a:spcBef>
              <a:buFontTx/>
              <a:buChar char="•"/>
            </a:pPr>
            <a:r>
              <a:rPr lang="en-US" sz="1800" dirty="0" smtClean="0">
                <a:ea typeface="ＭＳ Ｐゴシック" pitchFamily="34" charset="-128"/>
              </a:rPr>
              <a:t>“Class life” of 6 years		Year 1:   20%</a:t>
            </a:r>
          </a:p>
          <a:p>
            <a:pPr lvl="1">
              <a:lnSpc>
                <a:spcPct val="80000"/>
              </a:lnSpc>
              <a:spcBef>
                <a:spcPct val="0"/>
              </a:spcBef>
              <a:buFont typeface="Wingdings" pitchFamily="2" charset="2"/>
              <a:buNone/>
            </a:pPr>
            <a:r>
              <a:rPr lang="en-US" sz="1800" dirty="0" smtClean="0">
                <a:ea typeface="ＭＳ Ｐゴシック" pitchFamily="34" charset="-128"/>
              </a:rPr>
              <a:t>					Year 2:   32%</a:t>
            </a:r>
          </a:p>
          <a:p>
            <a:pPr>
              <a:lnSpc>
                <a:spcPct val="90000"/>
              </a:lnSpc>
              <a:spcBef>
                <a:spcPct val="0"/>
              </a:spcBef>
              <a:buFontTx/>
              <a:buNone/>
            </a:pPr>
            <a:r>
              <a:rPr lang="en-US" sz="1800" dirty="0" smtClean="0">
                <a:ea typeface="ＭＳ Ｐゴシック" pitchFamily="34" charset="-128"/>
              </a:rPr>
              <a:t>					Year 3:   19.2%</a:t>
            </a:r>
          </a:p>
          <a:p>
            <a:pPr>
              <a:lnSpc>
                <a:spcPct val="90000"/>
              </a:lnSpc>
              <a:spcBef>
                <a:spcPct val="0"/>
              </a:spcBef>
              <a:buFontTx/>
              <a:buNone/>
            </a:pPr>
            <a:r>
              <a:rPr lang="en-US" sz="1800" dirty="0" smtClean="0">
                <a:ea typeface="ＭＳ Ｐゴシック" pitchFamily="34" charset="-128"/>
              </a:rPr>
              <a:t>					Year 4:   11.52%</a:t>
            </a:r>
          </a:p>
          <a:p>
            <a:pPr>
              <a:lnSpc>
                <a:spcPct val="90000"/>
              </a:lnSpc>
              <a:spcBef>
                <a:spcPct val="0"/>
              </a:spcBef>
              <a:buFontTx/>
              <a:buNone/>
            </a:pPr>
            <a:r>
              <a:rPr lang="en-US" sz="1800" dirty="0" smtClean="0">
                <a:ea typeface="ＭＳ Ｐゴシック" pitchFamily="34" charset="-128"/>
              </a:rPr>
              <a:t>					Year 5:   11.52%</a:t>
            </a:r>
          </a:p>
          <a:p>
            <a:pPr>
              <a:lnSpc>
                <a:spcPct val="90000"/>
              </a:lnSpc>
              <a:spcBef>
                <a:spcPct val="0"/>
              </a:spcBef>
              <a:buFontTx/>
              <a:buNone/>
            </a:pPr>
            <a:r>
              <a:rPr lang="en-US" sz="1800" dirty="0" smtClean="0">
                <a:ea typeface="ＭＳ Ｐゴシック" pitchFamily="34" charset="-128"/>
              </a:rPr>
              <a:t>					Year 6:     5.76%</a:t>
            </a:r>
          </a:p>
          <a:p>
            <a:pPr lvl="1">
              <a:lnSpc>
                <a:spcPct val="90000"/>
              </a:lnSpc>
              <a:spcBef>
                <a:spcPct val="0"/>
              </a:spcBef>
              <a:buFontTx/>
              <a:buChar char="•"/>
            </a:pPr>
            <a:endParaRPr lang="en-US" sz="1800" dirty="0" smtClean="0">
              <a:ea typeface="ＭＳ Ｐゴシック" pitchFamily="34" charset="-128"/>
            </a:endParaRPr>
          </a:p>
          <a:p>
            <a:pPr>
              <a:lnSpc>
                <a:spcPct val="90000"/>
              </a:lnSpc>
              <a:spcBef>
                <a:spcPct val="0"/>
              </a:spcBef>
              <a:buFontTx/>
              <a:buNone/>
            </a:pPr>
            <a:endParaRPr lang="en-US" sz="1800" dirty="0" smtClean="0">
              <a:ea typeface="ＭＳ Ｐゴシック" pitchFamily="34" charset="-128"/>
            </a:endParaRPr>
          </a:p>
        </p:txBody>
      </p:sp>
      <p:sp>
        <p:nvSpPr>
          <p:cNvPr id="103428" name="Text Box 5"/>
          <p:cNvSpPr txBox="1">
            <a:spLocks noChangeArrowheads="1"/>
          </p:cNvSpPr>
          <p:nvPr/>
        </p:nvSpPr>
        <p:spPr bwMode="auto">
          <a:xfrm>
            <a:off x="6994525" y="4327525"/>
            <a:ext cx="1920875" cy="244475"/>
          </a:xfrm>
          <a:prstGeom prst="rect">
            <a:avLst/>
          </a:prstGeom>
          <a:noFill/>
          <a:ln w="9525">
            <a:noFill/>
            <a:miter lim="800000"/>
            <a:headEnd/>
            <a:tailEnd/>
          </a:ln>
        </p:spPr>
        <p:txBody>
          <a:bodyPr>
            <a:spAutoFit/>
          </a:bodyPr>
          <a:lstStyle/>
          <a:p>
            <a:pPr algn="ctr" eaLnBrk="0" hangingPunct="0"/>
            <a:endParaRPr lang="en-US" sz="1000"/>
          </a:p>
        </p:txBody>
      </p:sp>
    </p:spTree>
    <p:extLst>
      <p:ext uri="{BB962C8B-B14F-4D97-AF65-F5344CB8AC3E}">
        <p14:creationId xmlns:p14="http://schemas.microsoft.com/office/powerpoint/2010/main" val="7293828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a:t>
            </a:r>
            <a:br>
              <a:rPr lang="en-US" dirty="0" smtClean="0"/>
            </a:br>
            <a:r>
              <a:rPr lang="en-US" dirty="0" smtClean="0"/>
              <a:t>2-kW </a:t>
            </a:r>
            <a:r>
              <a:rPr lang="en-US" dirty="0"/>
              <a:t>R</a:t>
            </a:r>
            <a:r>
              <a:rPr lang="en-US" dirty="0" smtClean="0"/>
              <a:t>esidential PV system</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975169668"/>
              </p:ext>
            </p:extLst>
          </p:nvPr>
        </p:nvGraphicFramePr>
        <p:xfrm>
          <a:off x="457200" y="2362200"/>
          <a:ext cx="7467600" cy="3062868"/>
        </p:xfrm>
        <a:graphic>
          <a:graphicData uri="http://schemas.openxmlformats.org/drawingml/2006/table">
            <a:tbl>
              <a:tblPr firstRow="1" bandRow="1">
                <a:tableStyleId>{5C22544A-7EE6-4342-B048-85BDC9FD1C3A}</a:tableStyleId>
              </a:tblPr>
              <a:tblGrid>
                <a:gridCol w="3733800"/>
                <a:gridCol w="3733800"/>
              </a:tblGrid>
              <a:tr h="381274">
                <a:tc>
                  <a:txBody>
                    <a:bodyPr/>
                    <a:lstStyle/>
                    <a:p>
                      <a:r>
                        <a:rPr lang="en-US" sz="2000" dirty="0" smtClean="0"/>
                        <a:t>Cost and Savings</a:t>
                      </a:r>
                      <a:endParaRPr lang="en-US" sz="2000" dirty="0"/>
                    </a:p>
                  </a:txBody>
                  <a:tcPr/>
                </a:tc>
                <a:tc>
                  <a:txBody>
                    <a:bodyPr/>
                    <a:lstStyle/>
                    <a:p>
                      <a:r>
                        <a:rPr lang="en-US" sz="2000" dirty="0" smtClean="0"/>
                        <a:t>Amount</a:t>
                      </a:r>
                      <a:endParaRPr lang="en-US" sz="2000" dirty="0"/>
                    </a:p>
                  </a:txBody>
                  <a:tcPr/>
                </a:tc>
              </a:tr>
              <a:tr h="1919594">
                <a:tc>
                  <a:txBody>
                    <a:bodyPr/>
                    <a:lstStyle/>
                    <a:p>
                      <a:r>
                        <a:rPr lang="en-US" sz="2000" dirty="0" smtClean="0"/>
                        <a:t>Eligible Expenditures</a:t>
                      </a:r>
                    </a:p>
                    <a:p>
                      <a:r>
                        <a:rPr lang="en-US" sz="2000" dirty="0" smtClean="0"/>
                        <a:t>State</a:t>
                      </a:r>
                      <a:r>
                        <a:rPr lang="en-US" sz="2000" baseline="0" dirty="0" smtClean="0"/>
                        <a:t> Tax Credit</a:t>
                      </a:r>
                    </a:p>
                    <a:p>
                      <a:r>
                        <a:rPr lang="en-US" sz="2000" baseline="0" dirty="0" smtClean="0"/>
                        <a:t>Federal Tax Credit</a:t>
                      </a:r>
                    </a:p>
                    <a:p>
                      <a:r>
                        <a:rPr lang="en-US" sz="2000" baseline="0" dirty="0" smtClean="0"/>
                        <a:t>Federal Tax Adjustment</a:t>
                      </a:r>
                      <a:endParaRPr lang="en-US" sz="2000" dirty="0"/>
                    </a:p>
                  </a:txBody>
                  <a:tcPr/>
                </a:tc>
                <a:tc>
                  <a:txBody>
                    <a:bodyPr/>
                    <a:lstStyle/>
                    <a:p>
                      <a:pPr algn="r"/>
                      <a:r>
                        <a:rPr lang="en-US" sz="2000" dirty="0" smtClean="0"/>
                        <a:t>$8,000</a:t>
                      </a:r>
                    </a:p>
                    <a:p>
                      <a:pPr algn="r"/>
                      <a:r>
                        <a:rPr lang="en-US" sz="2000" dirty="0" smtClean="0"/>
                        <a:t>($2,800)</a:t>
                      </a:r>
                    </a:p>
                    <a:p>
                      <a:pPr algn="r"/>
                      <a:r>
                        <a:rPr lang="en-US" sz="2000" dirty="0" smtClean="0"/>
                        <a:t>($2,400)</a:t>
                      </a:r>
                    </a:p>
                    <a:p>
                      <a:pPr algn="r"/>
                      <a:r>
                        <a:rPr lang="en-US" sz="2000" dirty="0" smtClean="0"/>
                        <a:t>$672</a:t>
                      </a:r>
                      <a:endParaRPr lang="en-US" sz="2000" dirty="0"/>
                    </a:p>
                  </a:txBody>
                  <a:tcPr/>
                </a:tc>
              </a:tr>
              <a:tr h="747034">
                <a:tc>
                  <a:txBody>
                    <a:bodyPr/>
                    <a:lstStyle/>
                    <a:p>
                      <a:r>
                        <a:rPr lang="en-US" sz="2400" dirty="0" smtClean="0"/>
                        <a:t>Net Cost</a:t>
                      </a:r>
                      <a:endParaRPr lang="en-US" sz="2400" dirty="0"/>
                    </a:p>
                  </a:txBody>
                  <a:tcPr/>
                </a:tc>
                <a:tc>
                  <a:txBody>
                    <a:bodyPr/>
                    <a:lstStyle/>
                    <a:p>
                      <a:pPr algn="r"/>
                      <a:r>
                        <a:rPr lang="en-US" sz="2400" dirty="0" smtClean="0"/>
                        <a:t>$3472</a:t>
                      </a:r>
                      <a:endParaRPr lang="en-US" sz="2400" dirty="0"/>
                    </a:p>
                  </a:txBody>
                  <a:tcPr/>
                </a:tc>
              </a:tr>
            </a:tbl>
          </a:graphicData>
        </a:graphic>
      </p:graphicFrame>
      <p:sp>
        <p:nvSpPr>
          <p:cNvPr id="4" name="TextBox 3"/>
          <p:cNvSpPr txBox="1"/>
          <p:nvPr/>
        </p:nvSpPr>
        <p:spPr>
          <a:xfrm>
            <a:off x="381000" y="5600700"/>
            <a:ext cx="5105400" cy="381000"/>
          </a:xfrm>
          <a:prstGeom prst="rect">
            <a:avLst/>
          </a:prstGeom>
          <a:noFill/>
        </p:spPr>
        <p:txBody>
          <a:bodyPr wrap="square" rtlCol="0">
            <a:spAutoFit/>
          </a:bodyPr>
          <a:lstStyle/>
          <a:p>
            <a:r>
              <a:rPr lang="en-US" dirty="0" smtClean="0"/>
              <a:t>Source:  NC Solar Center   </a:t>
            </a:r>
            <a:r>
              <a:rPr lang="en-US" dirty="0" err="1" smtClean="0"/>
              <a:t>www.ncsc.ncsu.edu</a:t>
            </a:r>
            <a:endParaRPr lang="en-US" dirty="0"/>
          </a:p>
        </p:txBody>
      </p:sp>
    </p:spTree>
    <p:extLst>
      <p:ext uri="{BB962C8B-B14F-4D97-AF65-F5344CB8AC3E}">
        <p14:creationId xmlns:p14="http://schemas.microsoft.com/office/powerpoint/2010/main" val="41036066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Example 2:</a:t>
            </a:r>
            <a:br>
              <a:rPr lang="en-US" dirty="0" smtClean="0"/>
            </a:br>
            <a:r>
              <a:rPr lang="en-US" dirty="0" smtClean="0"/>
              <a:t>10-kW commercial </a:t>
            </a:r>
            <a:r>
              <a:rPr lang="en-US" dirty="0" err="1" smtClean="0"/>
              <a:t>pv</a:t>
            </a:r>
            <a:r>
              <a:rPr lang="en-US" dirty="0" smtClean="0"/>
              <a:t> system</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668230093"/>
              </p:ext>
            </p:extLst>
          </p:nvPr>
        </p:nvGraphicFramePr>
        <p:xfrm>
          <a:off x="386918" y="2133600"/>
          <a:ext cx="8153400" cy="3276502"/>
        </p:xfrm>
        <a:graphic>
          <a:graphicData uri="http://schemas.openxmlformats.org/drawingml/2006/table">
            <a:tbl>
              <a:tblPr firstRow="1" bandRow="1">
                <a:tableStyleId>{5C22544A-7EE6-4342-B048-85BDC9FD1C3A}</a:tableStyleId>
              </a:tblPr>
              <a:tblGrid>
                <a:gridCol w="6655836"/>
                <a:gridCol w="1497564"/>
              </a:tblGrid>
              <a:tr h="381274">
                <a:tc>
                  <a:txBody>
                    <a:bodyPr/>
                    <a:lstStyle/>
                    <a:p>
                      <a:r>
                        <a:rPr lang="en-US" sz="2000" dirty="0" smtClean="0"/>
                        <a:t>Cost and Savings</a:t>
                      </a:r>
                      <a:endParaRPr lang="en-US" sz="2000" dirty="0"/>
                    </a:p>
                  </a:txBody>
                  <a:tcPr/>
                </a:tc>
                <a:tc>
                  <a:txBody>
                    <a:bodyPr/>
                    <a:lstStyle/>
                    <a:p>
                      <a:pPr algn="r"/>
                      <a:r>
                        <a:rPr lang="en-US" sz="2000" dirty="0" smtClean="0"/>
                        <a:t>Amount</a:t>
                      </a:r>
                      <a:endParaRPr lang="en-US" sz="2000" dirty="0"/>
                    </a:p>
                  </a:txBody>
                  <a:tcPr/>
                </a:tc>
              </a:tr>
              <a:tr h="2133228">
                <a:tc>
                  <a:txBody>
                    <a:bodyPr/>
                    <a:lstStyle/>
                    <a:p>
                      <a:r>
                        <a:rPr lang="en-US" sz="2000" dirty="0" smtClean="0"/>
                        <a:t>Eligible Expenditures</a:t>
                      </a:r>
                    </a:p>
                    <a:p>
                      <a:r>
                        <a:rPr lang="en-US" sz="2000" dirty="0" smtClean="0"/>
                        <a:t>State</a:t>
                      </a:r>
                      <a:r>
                        <a:rPr lang="en-US" sz="2000" baseline="0" dirty="0" smtClean="0"/>
                        <a:t> Tax Credit</a:t>
                      </a:r>
                    </a:p>
                    <a:p>
                      <a:r>
                        <a:rPr lang="en-US" sz="2000" baseline="0" dirty="0" smtClean="0"/>
                        <a:t>Federal Tax Credit</a:t>
                      </a:r>
                    </a:p>
                    <a:p>
                      <a:r>
                        <a:rPr lang="en-US" sz="2000" baseline="0" dirty="0" smtClean="0"/>
                        <a:t>Federal Tax Adjustment</a:t>
                      </a:r>
                    </a:p>
                    <a:p>
                      <a:r>
                        <a:rPr lang="en-US" sz="2000" baseline="0" dirty="0" smtClean="0"/>
                        <a:t>Federal and State Depreciation Deductions</a:t>
                      </a:r>
                    </a:p>
                    <a:p>
                      <a:r>
                        <a:rPr lang="en-US" sz="2000" baseline="0" dirty="0" smtClean="0"/>
                        <a:t>State Tax Adjustment for Federal Bonus Depreciation</a:t>
                      </a:r>
                      <a:endParaRPr lang="en-US" sz="2000" dirty="0"/>
                    </a:p>
                  </a:txBody>
                  <a:tcPr/>
                </a:tc>
                <a:tc>
                  <a:txBody>
                    <a:bodyPr/>
                    <a:lstStyle/>
                    <a:p>
                      <a:pPr algn="r"/>
                      <a:r>
                        <a:rPr lang="en-US" sz="2000" dirty="0" smtClean="0"/>
                        <a:t>$40,000</a:t>
                      </a:r>
                    </a:p>
                    <a:p>
                      <a:pPr algn="r"/>
                      <a:r>
                        <a:rPr lang="en-US" sz="2000" dirty="0" smtClean="0"/>
                        <a:t>($14,000)</a:t>
                      </a:r>
                    </a:p>
                    <a:p>
                      <a:pPr algn="r"/>
                      <a:r>
                        <a:rPr lang="en-US" sz="2000" dirty="0" smtClean="0"/>
                        <a:t>($12,000)</a:t>
                      </a:r>
                    </a:p>
                    <a:p>
                      <a:pPr algn="r"/>
                      <a:r>
                        <a:rPr lang="en-US" sz="2000" dirty="0" smtClean="0"/>
                        <a:t>$3,920</a:t>
                      </a:r>
                    </a:p>
                    <a:p>
                      <a:pPr algn="r"/>
                      <a:r>
                        <a:rPr lang="en-US" sz="2000" dirty="0" smtClean="0"/>
                        <a:t>($11,736)</a:t>
                      </a:r>
                    </a:p>
                    <a:p>
                      <a:pPr algn="r"/>
                      <a:r>
                        <a:rPr lang="en-US" sz="2000" dirty="0" smtClean="0"/>
                        <a:t>$997</a:t>
                      </a:r>
                      <a:endParaRPr lang="en-US" sz="2000" dirty="0"/>
                    </a:p>
                  </a:txBody>
                  <a:tcPr/>
                </a:tc>
              </a:tr>
              <a:tr h="747034">
                <a:tc>
                  <a:txBody>
                    <a:bodyPr/>
                    <a:lstStyle/>
                    <a:p>
                      <a:r>
                        <a:rPr lang="en-US" sz="2400" dirty="0" smtClean="0"/>
                        <a:t>Net Cost</a:t>
                      </a:r>
                      <a:endParaRPr lang="en-US" sz="2400" dirty="0"/>
                    </a:p>
                  </a:txBody>
                  <a:tcPr/>
                </a:tc>
                <a:tc>
                  <a:txBody>
                    <a:bodyPr/>
                    <a:lstStyle/>
                    <a:p>
                      <a:pPr algn="r"/>
                      <a:r>
                        <a:rPr lang="en-US" sz="2400" dirty="0" smtClean="0"/>
                        <a:t>$7181</a:t>
                      </a:r>
                      <a:endParaRPr lang="en-US" sz="2400" dirty="0"/>
                    </a:p>
                  </a:txBody>
                  <a:tcPr/>
                </a:tc>
              </a:tr>
            </a:tbl>
          </a:graphicData>
        </a:graphic>
      </p:graphicFrame>
      <p:sp>
        <p:nvSpPr>
          <p:cNvPr id="4" name="TextBox 3"/>
          <p:cNvSpPr txBox="1"/>
          <p:nvPr/>
        </p:nvSpPr>
        <p:spPr>
          <a:xfrm>
            <a:off x="381000" y="5486400"/>
            <a:ext cx="5105400" cy="381000"/>
          </a:xfrm>
          <a:prstGeom prst="rect">
            <a:avLst/>
          </a:prstGeom>
          <a:noFill/>
        </p:spPr>
        <p:txBody>
          <a:bodyPr wrap="square" rtlCol="0">
            <a:spAutoFit/>
          </a:bodyPr>
          <a:lstStyle/>
          <a:p>
            <a:r>
              <a:rPr lang="en-US" dirty="0" smtClean="0"/>
              <a:t>Source:  NC Solar Center   </a:t>
            </a:r>
            <a:r>
              <a:rPr lang="en-US" dirty="0" err="1" smtClean="0"/>
              <a:t>www.ncsc.ncsu.edu</a:t>
            </a:r>
            <a:endParaRPr lang="en-US" dirty="0"/>
          </a:p>
        </p:txBody>
      </p:sp>
    </p:spTree>
    <p:extLst>
      <p:ext uri="{BB962C8B-B14F-4D97-AF65-F5344CB8AC3E}">
        <p14:creationId xmlns:p14="http://schemas.microsoft.com/office/powerpoint/2010/main" val="98340361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Interconnection &amp; </a:t>
            </a:r>
            <a:br>
              <a:rPr lang="en-US" dirty="0" smtClean="0"/>
            </a:br>
            <a:r>
              <a:rPr lang="en-US" dirty="0" smtClean="0"/>
              <a:t>Net Metering</a:t>
            </a:r>
          </a:p>
        </p:txBody>
      </p:sp>
      <p:sp>
        <p:nvSpPr>
          <p:cNvPr id="22531" name="Content Placeholder 2"/>
          <p:cNvSpPr>
            <a:spLocks noGrp="1"/>
          </p:cNvSpPr>
          <p:nvPr>
            <p:ph idx="1"/>
          </p:nvPr>
        </p:nvSpPr>
        <p:spPr/>
        <p:txBody>
          <a:bodyPr/>
          <a:lstStyle/>
          <a:p>
            <a:pPr eaLnBrk="1" hangingPunct="1">
              <a:buFont typeface="Wingdings" pitchFamily="2" charset="2"/>
              <a:buNone/>
            </a:pPr>
            <a:endParaRPr lang="en-US" sz="2400" dirty="0" smtClean="0"/>
          </a:p>
          <a:p>
            <a:pPr eaLnBrk="1" hangingPunct="1">
              <a:buFont typeface="Wingdings" pitchFamily="2" charset="2"/>
              <a:buNone/>
            </a:pPr>
            <a:r>
              <a:rPr lang="en-US" sz="2400" dirty="0" smtClean="0"/>
              <a:t>Interconnection - An interconnection standard includes the technical requirements and the legal procedures whereby a customer-sited generator interfaces with the electricity grid.</a:t>
            </a:r>
          </a:p>
          <a:p>
            <a:pPr eaLnBrk="1" hangingPunct="1">
              <a:buFont typeface="Wingdings" pitchFamily="2" charset="2"/>
              <a:buNone/>
            </a:pPr>
            <a:endParaRPr lang="en-US" sz="2400" dirty="0" smtClean="0"/>
          </a:p>
          <a:p>
            <a:pPr eaLnBrk="1" hangingPunct="1">
              <a:buFont typeface="Wingdings" pitchFamily="2" charset="2"/>
              <a:buNone/>
            </a:pPr>
            <a:r>
              <a:rPr lang="en-US" sz="2400" dirty="0" smtClean="0"/>
              <a:t>Net Metering - Financial arrangement between a utility and a small power producers which allows the customer-generated electricity to be sold back to the utility.</a:t>
            </a:r>
          </a:p>
          <a:p>
            <a:pPr eaLnBrk="1" hangingPunct="1">
              <a:buFont typeface="Wingdings" pitchFamily="2" charset="2"/>
              <a:buNone/>
            </a:pPr>
            <a:endParaRPr lang="en-US" dirty="0" smtClean="0"/>
          </a:p>
        </p:txBody>
      </p:sp>
    </p:spTree>
    <p:extLst>
      <p:ext uri="{BB962C8B-B14F-4D97-AF65-F5344CB8AC3E}">
        <p14:creationId xmlns:p14="http://schemas.microsoft.com/office/powerpoint/2010/main" val="2056173207"/>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609600"/>
            <a:ext cx="8229600" cy="1143000"/>
          </a:xfrm>
        </p:spPr>
        <p:txBody>
          <a:bodyPr/>
          <a:lstStyle/>
          <a:p>
            <a:r>
              <a:rPr lang="en-US" sz="3600" dirty="0" smtClean="0">
                <a:ea typeface="ＭＳ Ｐゴシック" pitchFamily="34" charset="-128"/>
              </a:rPr>
              <a:t>Interconnection and Net Metering</a:t>
            </a:r>
          </a:p>
        </p:txBody>
      </p:sp>
      <p:grpSp>
        <p:nvGrpSpPr>
          <p:cNvPr id="2" name="Group 1"/>
          <p:cNvGrpSpPr/>
          <p:nvPr/>
        </p:nvGrpSpPr>
        <p:grpSpPr>
          <a:xfrm>
            <a:off x="1219200" y="1371600"/>
            <a:ext cx="6433475" cy="4405087"/>
            <a:chOff x="1219200" y="1371600"/>
            <a:chExt cx="6433475" cy="4405087"/>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745" t="9275" r="16200" b="5407"/>
            <a:stretch/>
          </p:blipFill>
          <p:spPr bwMode="auto">
            <a:xfrm>
              <a:off x="1219200" y="1371600"/>
              <a:ext cx="6433475" cy="440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419600"/>
              <a:ext cx="1369777" cy="1006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13530390"/>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NC Interconnection Standards</a:t>
            </a:r>
          </a:p>
        </p:txBody>
      </p:sp>
      <p:sp>
        <p:nvSpPr>
          <p:cNvPr id="24579" name="Content Placeholder 2"/>
          <p:cNvSpPr>
            <a:spLocks noGrp="1"/>
          </p:cNvSpPr>
          <p:nvPr>
            <p:ph idx="1"/>
          </p:nvPr>
        </p:nvSpPr>
        <p:spPr/>
        <p:txBody>
          <a:bodyPr/>
          <a:lstStyle/>
          <a:p>
            <a:pPr eaLnBrk="1" hangingPunct="1"/>
            <a:r>
              <a:rPr lang="en-US" sz="2400" dirty="0" smtClean="0"/>
              <a:t>Standards established by NCUC for Investor-Owned Utilities</a:t>
            </a:r>
          </a:p>
          <a:p>
            <a:pPr eaLnBrk="1" hangingPunct="1"/>
            <a:endParaRPr lang="en-US" sz="2200" dirty="0" smtClean="0"/>
          </a:p>
          <a:p>
            <a:r>
              <a:rPr lang="en-US" sz="2400" dirty="0" smtClean="0"/>
              <a:t>The NCUC standards, like the FERC standards, use a three-tiered approach to simplify the interconnection process:</a:t>
            </a:r>
          </a:p>
          <a:p>
            <a:pPr lvl="1"/>
            <a:r>
              <a:rPr lang="en-US" sz="2000" dirty="0" smtClean="0"/>
              <a:t>Systems up to 10 kilowatts (kW) must follow the 10-kW "inverter process" of simplified interconnection;</a:t>
            </a:r>
          </a:p>
          <a:p>
            <a:pPr lvl="1"/>
            <a:r>
              <a:rPr lang="en-US" sz="2000" dirty="0" smtClean="0"/>
              <a:t>Systems larger than 10 kW and up to two megawatts (MW) must follow the "fast-track process;" and</a:t>
            </a:r>
          </a:p>
          <a:p>
            <a:pPr lvl="1"/>
            <a:r>
              <a:rPr lang="en-US" sz="2000" dirty="0" smtClean="0"/>
              <a:t>Systems greater than 2 MW must follow the "study process.”</a:t>
            </a:r>
          </a:p>
        </p:txBody>
      </p:sp>
    </p:spTree>
    <p:extLst>
      <p:ext uri="{BB962C8B-B14F-4D97-AF65-F5344CB8AC3E}">
        <p14:creationId xmlns:p14="http://schemas.microsoft.com/office/powerpoint/2010/main" val="3085924895"/>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NC Interconnection Standards</a:t>
            </a:r>
          </a:p>
        </p:txBody>
      </p:sp>
      <p:sp>
        <p:nvSpPr>
          <p:cNvPr id="24579" name="Content Placeholder 2"/>
          <p:cNvSpPr>
            <a:spLocks noGrp="1"/>
          </p:cNvSpPr>
          <p:nvPr>
            <p:ph idx="1"/>
          </p:nvPr>
        </p:nvSpPr>
        <p:spPr>
          <a:xfrm>
            <a:off x="304800" y="1752600"/>
            <a:ext cx="8610600" cy="4343400"/>
          </a:xfrm>
        </p:spPr>
        <p:txBody>
          <a:bodyPr/>
          <a:lstStyle/>
          <a:p>
            <a:pPr eaLnBrk="1" hangingPunct="1"/>
            <a:r>
              <a:rPr lang="en-US" sz="2400" dirty="0" smtClean="0"/>
              <a:t>Insurance requirements vary by system size and/or type; levels established by NCUC.</a:t>
            </a:r>
          </a:p>
          <a:p>
            <a:pPr eaLnBrk="1" hangingPunct="1"/>
            <a:endParaRPr lang="en-US" sz="2400" dirty="0" smtClean="0"/>
          </a:p>
          <a:p>
            <a:pPr eaLnBrk="1" hangingPunct="1"/>
            <a:r>
              <a:rPr lang="en-US" sz="2400" dirty="0" smtClean="0"/>
              <a:t>External disconnect switch not required for inverter-based systems up to 10 kW (utility may choose to install at its own expense); utility's discretion for all other systems.</a:t>
            </a:r>
          </a:p>
          <a:p>
            <a:pPr eaLnBrk="1" hangingPunct="1"/>
            <a:endParaRPr lang="en-US" sz="2400" dirty="0" smtClean="0"/>
          </a:p>
          <a:p>
            <a:pPr eaLnBrk="1" hangingPunct="1"/>
            <a:r>
              <a:rPr lang="en-US" sz="2400" dirty="0" smtClean="0"/>
              <a:t>Generators are responsible only for the costs of upgrades and improvements directly associated with a system's interconnection, but these costs may be determined by utilities.</a:t>
            </a:r>
          </a:p>
          <a:p>
            <a:pPr eaLnBrk="1" hangingPunct="1"/>
            <a:endParaRPr lang="en-US" sz="2000" dirty="0" smtClean="0"/>
          </a:p>
        </p:txBody>
      </p:sp>
    </p:spTree>
    <p:extLst>
      <p:ext uri="{BB962C8B-B14F-4D97-AF65-F5344CB8AC3E}">
        <p14:creationId xmlns:p14="http://schemas.microsoft.com/office/powerpoint/2010/main" val="2865670660"/>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NC Interconnection Standards</a:t>
            </a:r>
          </a:p>
        </p:txBody>
      </p:sp>
      <p:sp>
        <p:nvSpPr>
          <p:cNvPr id="24579" name="Content Placeholder 2"/>
          <p:cNvSpPr>
            <a:spLocks noGrp="1"/>
          </p:cNvSpPr>
          <p:nvPr>
            <p:ph idx="1"/>
          </p:nvPr>
        </p:nvSpPr>
        <p:spPr>
          <a:xfrm>
            <a:off x="228600" y="1600200"/>
            <a:ext cx="8610600" cy="4343400"/>
          </a:xfrm>
        </p:spPr>
        <p:txBody>
          <a:bodyPr/>
          <a:lstStyle/>
          <a:p>
            <a:pPr eaLnBrk="1" hangingPunct="1"/>
            <a:r>
              <a:rPr lang="en-US" sz="2800" dirty="0" smtClean="0"/>
              <a:t>Fee structure for applications: </a:t>
            </a:r>
            <a:br>
              <a:rPr lang="en-US" sz="2800" dirty="0" smtClean="0"/>
            </a:br>
            <a:endParaRPr lang="en-US" sz="2800" dirty="0" smtClean="0"/>
          </a:p>
          <a:p>
            <a:pPr lvl="1" eaLnBrk="1" hangingPunct="1"/>
            <a:r>
              <a:rPr lang="en-US" dirty="0" smtClean="0"/>
              <a:t>$100 for generators up to 20 kW</a:t>
            </a:r>
          </a:p>
          <a:p>
            <a:pPr lvl="1" eaLnBrk="1" hangingPunct="1"/>
            <a:r>
              <a:rPr lang="en-US" dirty="0" smtClean="0"/>
              <a:t>$250 for generators larger than 20 kW but not larger than 100 kW</a:t>
            </a:r>
          </a:p>
          <a:p>
            <a:pPr lvl="1" eaLnBrk="1" hangingPunct="1"/>
            <a:r>
              <a:rPr lang="en-US" dirty="0" smtClean="0"/>
              <a:t>$500 for generators larger than 100 kW but not larger than to 2MW</a:t>
            </a:r>
          </a:p>
          <a:p>
            <a:pPr lvl="1" eaLnBrk="1" hangingPunct="1"/>
            <a:r>
              <a:rPr lang="en-US" dirty="0" smtClean="0"/>
              <a:t>FERC fee structure applies for systems over 2 MW.</a:t>
            </a:r>
          </a:p>
        </p:txBody>
      </p:sp>
    </p:spTree>
    <p:extLst>
      <p:ext uri="{BB962C8B-B14F-4D97-AF65-F5344CB8AC3E}">
        <p14:creationId xmlns:p14="http://schemas.microsoft.com/office/powerpoint/2010/main" val="3365680192"/>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09600" y="1058863"/>
            <a:ext cx="8001000" cy="465137"/>
          </a:xfrm>
          <a:prstGeom prst="rect">
            <a:avLst/>
          </a:prstGeom>
          <a:noFill/>
          <a:ln w="12700">
            <a:noFill/>
            <a:miter lim="800000"/>
            <a:headEnd/>
            <a:tailEnd/>
          </a:ln>
        </p:spPr>
        <p:txBody>
          <a:bodyPr lIns="90488" tIns="44450" rIns="90488" bIns="44450" anchor="ctr"/>
          <a:lstStyle/>
          <a:p>
            <a:pPr algn="ctr" eaLnBrk="0" hangingPunct="0">
              <a:spcBef>
                <a:spcPct val="65000"/>
              </a:spcBef>
              <a:spcAft>
                <a:spcPct val="25000"/>
              </a:spcAft>
            </a:pPr>
            <a:r>
              <a:rPr lang="en-US" sz="3600" b="1" dirty="0">
                <a:latin typeface="Calibri" pitchFamily="34" charset="0"/>
              </a:rPr>
              <a:t>Interconnection Standards</a:t>
            </a:r>
          </a:p>
        </p:txBody>
      </p:sp>
      <p:sp>
        <p:nvSpPr>
          <p:cNvPr id="83971" name="Rectangle 3"/>
          <p:cNvSpPr>
            <a:spLocks noGrp="1" noChangeArrowheads="1"/>
          </p:cNvSpPr>
          <p:nvPr>
            <p:ph type="body" idx="4294967295"/>
          </p:nvPr>
        </p:nvSpPr>
        <p:spPr>
          <a:xfrm>
            <a:off x="609600" y="1981200"/>
            <a:ext cx="8153400" cy="4114800"/>
          </a:xfrm>
          <a:prstGeom prst="rect">
            <a:avLst/>
          </a:prstGeom>
        </p:spPr>
        <p:txBody>
          <a:bodyPr lIns="0" tIns="0" rIns="0" bIns="0"/>
          <a:lstStyle/>
          <a:p>
            <a:pPr marL="609600" indent="-609600">
              <a:lnSpc>
                <a:spcPct val="80000"/>
              </a:lnSpc>
              <a:buFontTx/>
              <a:buNone/>
            </a:pPr>
            <a:r>
              <a:rPr lang="en-US" sz="2000" dirty="0" smtClean="0">
                <a:ea typeface="ＭＳ Ｐゴシック" pitchFamily="34" charset="-128"/>
              </a:rPr>
              <a:t>Interconnection refers to the issues that must be settled between the system owner and the utility and local permitting authorities before the system is connected to the grid.</a:t>
            </a:r>
          </a:p>
          <a:p>
            <a:pPr marL="609600" indent="-609600">
              <a:lnSpc>
                <a:spcPct val="80000"/>
              </a:lnSpc>
            </a:pPr>
            <a:endParaRPr lang="en-US" sz="2000" dirty="0" smtClean="0">
              <a:ea typeface="ＭＳ Ｐゴシック" pitchFamily="34" charset="-128"/>
            </a:endParaRPr>
          </a:p>
          <a:p>
            <a:pPr marL="609600" indent="-609600">
              <a:lnSpc>
                <a:spcPct val="80000"/>
              </a:lnSpc>
              <a:buFontTx/>
              <a:buAutoNum type="arabicPeriod"/>
            </a:pPr>
            <a:r>
              <a:rPr lang="en-US" sz="2000" dirty="0" smtClean="0">
                <a:ea typeface="ＭＳ Ｐゴシック" pitchFamily="34" charset="-128"/>
              </a:rPr>
              <a:t>Technical – safety, power quality, system impacts</a:t>
            </a:r>
          </a:p>
          <a:p>
            <a:pPr marL="609600" indent="-609600">
              <a:lnSpc>
                <a:spcPct val="80000"/>
              </a:lnSpc>
              <a:buFontTx/>
              <a:buAutoNum type="arabicPeriod"/>
            </a:pPr>
            <a:r>
              <a:rPr lang="en-US" sz="2000" dirty="0" smtClean="0">
                <a:ea typeface="ＭＳ Ｐゴシック" pitchFamily="34" charset="-128"/>
              </a:rPr>
              <a:t>Contractual – legal and procedural issues</a:t>
            </a:r>
          </a:p>
          <a:p>
            <a:pPr marL="609600" indent="-609600">
              <a:lnSpc>
                <a:spcPct val="80000"/>
              </a:lnSpc>
              <a:buFontTx/>
              <a:buAutoNum type="arabicPeriod"/>
            </a:pPr>
            <a:r>
              <a:rPr lang="en-US" sz="2000" dirty="0" smtClean="0">
                <a:ea typeface="ＭＳ Ｐゴシック" pitchFamily="34" charset="-128"/>
              </a:rPr>
              <a:t>Rates, fees and metering issues</a:t>
            </a:r>
          </a:p>
          <a:p>
            <a:pPr marL="609600" indent="-609600">
              <a:lnSpc>
                <a:spcPct val="80000"/>
              </a:lnSpc>
            </a:pPr>
            <a:endParaRPr lang="en-US" sz="2000" dirty="0" smtClean="0">
              <a:ea typeface="ＭＳ Ｐゴシック" pitchFamily="34" charset="-128"/>
            </a:endParaRPr>
          </a:p>
        </p:txBody>
      </p:sp>
    </p:spTree>
    <p:extLst>
      <p:ext uri="{BB962C8B-B14F-4D97-AF65-F5344CB8AC3E}">
        <p14:creationId xmlns:p14="http://schemas.microsoft.com/office/powerpoint/2010/main" val="425772412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idx="4294967295"/>
          </p:nvPr>
        </p:nvSpPr>
        <p:spPr>
          <a:xfrm>
            <a:off x="533400" y="838200"/>
            <a:ext cx="7848600" cy="1338263"/>
          </a:xfrm>
          <a:prstGeom prst="rect">
            <a:avLst/>
          </a:prstGeom>
        </p:spPr>
        <p:txBody>
          <a:bodyPr wrap="none"/>
          <a:lstStyle/>
          <a:p>
            <a:r>
              <a:rPr lang="en-US" sz="3600" b="1" dirty="0" smtClean="0">
                <a:solidFill>
                  <a:schemeClr val="tx1"/>
                </a:solidFill>
                <a:ea typeface="ＭＳ Ｐゴシック" pitchFamily="34" charset="-128"/>
                <a:cs typeface="Tahoma" pitchFamily="34" charset="0"/>
              </a:rPr>
              <a:t>Interconnection Standards: </a:t>
            </a:r>
            <a:br>
              <a:rPr lang="en-US" sz="3600" b="1" dirty="0" smtClean="0">
                <a:solidFill>
                  <a:schemeClr val="tx1"/>
                </a:solidFill>
                <a:ea typeface="ＭＳ Ｐゴシック" pitchFamily="34" charset="-128"/>
                <a:cs typeface="Tahoma" pitchFamily="34" charset="0"/>
              </a:rPr>
            </a:br>
            <a:r>
              <a:rPr lang="en-US" sz="3600" b="1" dirty="0" smtClean="0">
                <a:solidFill>
                  <a:schemeClr val="tx1"/>
                </a:solidFill>
                <a:ea typeface="ＭＳ Ｐゴシック" pitchFamily="34" charset="-128"/>
                <a:cs typeface="Tahoma" pitchFamily="34" charset="0"/>
              </a:rPr>
              <a:t>Best Practices</a:t>
            </a:r>
          </a:p>
        </p:txBody>
      </p:sp>
      <p:sp>
        <p:nvSpPr>
          <p:cNvPr id="84995" name="Rectangle 5"/>
          <p:cNvSpPr txBox="1">
            <a:spLocks noChangeArrowheads="1"/>
          </p:cNvSpPr>
          <p:nvPr/>
        </p:nvSpPr>
        <p:spPr bwMode="auto">
          <a:xfrm>
            <a:off x="457200" y="2438400"/>
            <a:ext cx="8077200" cy="4191000"/>
          </a:xfrm>
          <a:prstGeom prst="rect">
            <a:avLst/>
          </a:prstGeom>
          <a:noFill/>
          <a:ln w="9525">
            <a:noFill/>
            <a:miter lim="800000"/>
            <a:headEnd/>
            <a:tailEnd/>
          </a:ln>
        </p:spPr>
        <p:txBody>
          <a:bodyPr/>
          <a:lstStyle/>
          <a:p>
            <a:pPr marL="273050" lvl="2" indent="-273050" eaLnBrk="0" hangingPunct="0">
              <a:spcAft>
                <a:spcPts val="1200"/>
              </a:spcAft>
              <a:buClr>
                <a:schemeClr val="tx1"/>
              </a:buClr>
              <a:buFont typeface="Wingdings" pitchFamily="2" charset="2"/>
              <a:buChar char="Ø"/>
            </a:pPr>
            <a:r>
              <a:rPr lang="en-US" sz="2000" dirty="0">
                <a:latin typeface="+mn-lt"/>
                <a:cs typeface="Tahoma" pitchFamily="34" charset="0"/>
              </a:rPr>
              <a:t>Establish state-wide policies that are uniform, transparent, detailed, and public</a:t>
            </a:r>
          </a:p>
          <a:p>
            <a:pPr marL="273050" lvl="2" indent="-273050" eaLnBrk="0" hangingPunct="0">
              <a:spcAft>
                <a:spcPts val="1200"/>
              </a:spcAft>
              <a:buClr>
                <a:schemeClr val="tx1"/>
              </a:buClr>
              <a:buFont typeface="Wingdings" pitchFamily="2" charset="2"/>
              <a:buChar char="Ø"/>
            </a:pPr>
            <a:r>
              <a:rPr lang="en-US" sz="2000" dirty="0">
                <a:latin typeface="+mn-lt"/>
                <a:cs typeface="Tahoma" pitchFamily="34" charset="0"/>
              </a:rPr>
              <a:t>Set fees and technical requirements proportional to a project’s size</a:t>
            </a:r>
          </a:p>
          <a:p>
            <a:pPr marL="273050" lvl="2" indent="-273050" eaLnBrk="0" hangingPunct="0">
              <a:spcAft>
                <a:spcPts val="1200"/>
              </a:spcAft>
              <a:buClr>
                <a:schemeClr val="tx1"/>
              </a:buClr>
              <a:buFont typeface="Wingdings" pitchFamily="2" charset="2"/>
              <a:buChar char="Ø"/>
            </a:pPr>
            <a:r>
              <a:rPr lang="en-US" sz="2000" dirty="0">
                <a:latin typeface="+mn-lt"/>
                <a:cs typeface="Tahoma" pitchFamily="34" charset="0"/>
              </a:rPr>
              <a:t>Process applications quickly; set timetable</a:t>
            </a:r>
          </a:p>
          <a:p>
            <a:pPr marL="273050" lvl="2" indent="-273050" eaLnBrk="0" hangingPunct="0">
              <a:spcAft>
                <a:spcPts val="1200"/>
              </a:spcAft>
              <a:buClr>
                <a:schemeClr val="tx1"/>
              </a:buClr>
              <a:buFont typeface="Wingdings" pitchFamily="2" charset="2"/>
              <a:buChar char="Ø"/>
            </a:pPr>
            <a:r>
              <a:rPr lang="en-US" sz="2000" dirty="0">
                <a:latin typeface="+mn-lt"/>
                <a:cs typeface="Tahoma" pitchFamily="34" charset="0"/>
              </a:rPr>
              <a:t>Standardize and simplify forms</a:t>
            </a:r>
          </a:p>
          <a:p>
            <a:pPr marL="273050" lvl="2" indent="-273050" eaLnBrk="0" hangingPunct="0">
              <a:spcAft>
                <a:spcPts val="1200"/>
              </a:spcAft>
              <a:buClr>
                <a:schemeClr val="tx1"/>
              </a:buClr>
              <a:buFont typeface="Wingdings" pitchFamily="2" charset="2"/>
              <a:buChar char="Ø"/>
            </a:pPr>
            <a:r>
              <a:rPr lang="en-US" sz="2000" dirty="0">
                <a:latin typeface="+mn-lt"/>
                <a:cs typeface="Tahoma" pitchFamily="34" charset="0"/>
              </a:rPr>
              <a:t>No redundant safety requirements – external disconnect switch</a:t>
            </a:r>
          </a:p>
          <a:p>
            <a:pPr marL="273050" lvl="2" indent="-273050" eaLnBrk="0" hangingPunct="0">
              <a:spcAft>
                <a:spcPts val="1200"/>
              </a:spcAft>
              <a:buClr>
                <a:schemeClr val="tx1"/>
              </a:buClr>
              <a:buFont typeface="Wingdings" pitchFamily="2" charset="2"/>
              <a:buChar char="Ø"/>
            </a:pPr>
            <a:r>
              <a:rPr lang="en-US" sz="2000" dirty="0">
                <a:latin typeface="+mn-lt"/>
                <a:cs typeface="Tahoma" pitchFamily="34" charset="0"/>
              </a:rPr>
              <a:t>No additional insurance requirements for small systems</a:t>
            </a:r>
          </a:p>
          <a:p>
            <a:pPr marL="273050" lvl="2" indent="-273050" algn="ctr" eaLnBrk="0" hangingPunct="0">
              <a:spcAft>
                <a:spcPct val="10000"/>
              </a:spcAft>
              <a:buClr>
                <a:schemeClr val="tx1"/>
              </a:buClr>
            </a:pPr>
            <a:endParaRPr lang="en-US" i="1" dirty="0">
              <a:latin typeface="Tahoma" pitchFamily="34" charset="0"/>
              <a:cs typeface="Tahoma" pitchFamily="34" charset="0"/>
            </a:endParaRPr>
          </a:p>
          <a:p>
            <a:pPr marL="273050" lvl="2" indent="-273050" algn="ctr" eaLnBrk="0" hangingPunct="0">
              <a:spcAft>
                <a:spcPct val="10000"/>
              </a:spcAft>
              <a:buClr>
                <a:schemeClr val="tx1"/>
              </a:buClr>
            </a:pPr>
            <a:endParaRPr lang="en-US" b="1" dirty="0">
              <a:latin typeface="Tahoma" pitchFamily="34" charset="0"/>
              <a:cs typeface="Tahoma" pitchFamily="34" charset="0"/>
            </a:endParaRPr>
          </a:p>
          <a:p>
            <a:pPr marL="273050" lvl="2" indent="-273050" algn="just" eaLnBrk="0" hangingPunct="0">
              <a:spcAft>
                <a:spcPct val="10000"/>
              </a:spcAft>
              <a:buClr>
                <a:schemeClr val="tx1"/>
              </a:buClr>
            </a:pPr>
            <a:endParaRPr lang="en-US" sz="1400" b="1" dirty="0">
              <a:latin typeface="Tahoma" pitchFamily="34" charset="0"/>
              <a:cs typeface="Tahoma" pitchFamily="34" charset="0"/>
            </a:endParaRPr>
          </a:p>
          <a:p>
            <a:pPr marL="273050" lvl="2" indent="-273050" algn="just" eaLnBrk="0" hangingPunct="0">
              <a:spcAft>
                <a:spcPct val="10000"/>
              </a:spcAft>
              <a:buClr>
                <a:schemeClr val="tx1"/>
              </a:buClr>
            </a:pPr>
            <a:endParaRPr lang="en-US" sz="1400" b="1" i="1" dirty="0">
              <a:latin typeface="Tahoma" pitchFamily="34" charset="0"/>
              <a:cs typeface="Tahoma" pitchFamily="34" charset="0"/>
            </a:endParaRPr>
          </a:p>
        </p:txBody>
      </p:sp>
    </p:spTree>
    <p:extLst>
      <p:ext uri="{BB962C8B-B14F-4D97-AF65-F5344CB8AC3E}">
        <p14:creationId xmlns:p14="http://schemas.microsoft.com/office/powerpoint/2010/main" val="12849162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b="1" dirty="0" smtClean="0">
                <a:ea typeface="ＭＳ Ｐゴシック" pitchFamily="34" charset="-128"/>
              </a:rPr>
              <a:t>PURPA</a:t>
            </a:r>
          </a:p>
        </p:txBody>
      </p:sp>
      <p:sp>
        <p:nvSpPr>
          <p:cNvPr id="63491" name="Content Placeholder 2"/>
          <p:cNvSpPr>
            <a:spLocks noGrp="1"/>
          </p:cNvSpPr>
          <p:nvPr>
            <p:ph idx="1"/>
          </p:nvPr>
        </p:nvSpPr>
        <p:spPr>
          <a:xfrm>
            <a:off x="266700" y="1905000"/>
            <a:ext cx="8610600" cy="4343400"/>
          </a:xfrm>
        </p:spPr>
        <p:txBody>
          <a:bodyPr/>
          <a:lstStyle/>
          <a:p>
            <a:r>
              <a:rPr lang="en-US" dirty="0" smtClean="0">
                <a:ea typeface="ＭＳ Ｐゴシック" pitchFamily="34" charset="-128"/>
              </a:rPr>
              <a:t>Federal - Public Utility Regulatory Policies Act of 1978</a:t>
            </a:r>
          </a:p>
          <a:p>
            <a:r>
              <a:rPr lang="en-US" dirty="0" smtClean="0">
                <a:ea typeface="ＭＳ Ｐゴシック" pitchFamily="34" charset="-128"/>
              </a:rPr>
              <a:t>Requires utilities to purchase power from Qualified Facilities (QFs) at their avoided cost rate</a:t>
            </a:r>
          </a:p>
          <a:p>
            <a:r>
              <a:rPr lang="en-US" dirty="0" smtClean="0">
                <a:ea typeface="ＭＳ Ｐゴシック" pitchFamily="34" charset="-128"/>
              </a:rPr>
              <a:t>Avoided cost rate represents what it would cost the utility to generate an additional kWh</a:t>
            </a:r>
          </a:p>
          <a:p>
            <a:endParaRPr lang="en-US" dirty="0" smtClean="0">
              <a:ea typeface="ＭＳ Ｐゴシック" pitchFamily="34" charset="-128"/>
            </a:endParaRPr>
          </a:p>
        </p:txBody>
      </p:sp>
    </p:spTree>
    <p:extLst>
      <p:ext uri="{BB962C8B-B14F-4D97-AF65-F5344CB8AC3E}">
        <p14:creationId xmlns:p14="http://schemas.microsoft.com/office/powerpoint/2010/main" val="3942109975"/>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0" y="838200"/>
            <a:ext cx="8229600" cy="1143000"/>
          </a:xfrm>
          <a:prstGeom prst="rect">
            <a:avLst/>
          </a:prstGeom>
        </p:spPr>
        <p:txBody>
          <a:bodyPr/>
          <a:lstStyle/>
          <a:p>
            <a:r>
              <a:rPr lang="en-US" dirty="0" smtClean="0">
                <a:solidFill>
                  <a:schemeClr val="tx1"/>
                </a:solidFill>
                <a:ea typeface="ＭＳ Ｐゴシック" pitchFamily="34" charset="-128"/>
              </a:rPr>
              <a:t>Net Metering</a:t>
            </a:r>
          </a:p>
        </p:txBody>
      </p:sp>
      <p:sp>
        <p:nvSpPr>
          <p:cNvPr id="135171" name="Rectangle 3"/>
          <p:cNvSpPr>
            <a:spLocks noGrp="1" noChangeArrowheads="1"/>
          </p:cNvSpPr>
          <p:nvPr>
            <p:ph type="body" idx="4294967295"/>
          </p:nvPr>
        </p:nvSpPr>
        <p:spPr>
          <a:xfrm>
            <a:off x="457200" y="1828800"/>
            <a:ext cx="8305800" cy="3962400"/>
          </a:xfrm>
          <a:prstGeom prst="rect">
            <a:avLst/>
          </a:prstGeom>
        </p:spPr>
        <p:txBody>
          <a:bodyPr/>
          <a:lstStyle/>
          <a:p>
            <a:pPr>
              <a:lnSpc>
                <a:spcPct val="80000"/>
              </a:lnSpc>
            </a:pPr>
            <a:r>
              <a:rPr lang="en-US" sz="2400" dirty="0" smtClean="0">
                <a:ea typeface="ＭＳ Ｐゴシック" pitchFamily="34" charset="-128"/>
              </a:rPr>
              <a:t>NC net metering updated June 2009</a:t>
            </a:r>
          </a:p>
          <a:p>
            <a:pPr>
              <a:lnSpc>
                <a:spcPct val="80000"/>
              </a:lnSpc>
            </a:pPr>
            <a:endParaRPr lang="en-US" sz="2400" dirty="0" smtClean="0">
              <a:ea typeface="ＭＳ Ｐゴシック" pitchFamily="34" charset="-128"/>
            </a:endParaRPr>
          </a:p>
          <a:p>
            <a:pPr>
              <a:lnSpc>
                <a:spcPct val="80000"/>
              </a:lnSpc>
            </a:pPr>
            <a:r>
              <a:rPr lang="en-US" sz="2400" dirty="0" smtClean="0">
                <a:ea typeface="ＭＳ Ｐゴシック" pitchFamily="34" charset="-128"/>
              </a:rPr>
              <a:t>Size limit: 1 MW; applies to investor-owned utilities </a:t>
            </a:r>
          </a:p>
          <a:p>
            <a:pPr>
              <a:lnSpc>
                <a:spcPct val="80000"/>
              </a:lnSpc>
            </a:pPr>
            <a:endParaRPr lang="en-US" sz="2400" dirty="0" smtClean="0">
              <a:ea typeface="ＭＳ Ｐゴシック" pitchFamily="34" charset="-128"/>
            </a:endParaRPr>
          </a:p>
          <a:p>
            <a:pPr>
              <a:lnSpc>
                <a:spcPct val="80000"/>
              </a:lnSpc>
            </a:pPr>
            <a:r>
              <a:rPr lang="en-US" sz="2400" dirty="0" smtClean="0">
                <a:ea typeface="ＭＳ Ｐゴシック" pitchFamily="34" charset="-128"/>
              </a:rPr>
              <a:t>Participants may net meter under any rate schedule, however, they forfeit RECs to utilities unless they are on a time-of-use rate</a:t>
            </a:r>
          </a:p>
          <a:p>
            <a:pPr>
              <a:lnSpc>
                <a:spcPct val="80000"/>
              </a:lnSpc>
            </a:pPr>
            <a:endParaRPr lang="en-US" sz="2400" dirty="0" smtClean="0">
              <a:ea typeface="ＭＳ Ｐゴシック" pitchFamily="34" charset="-128"/>
            </a:endParaRPr>
          </a:p>
          <a:p>
            <a:pPr>
              <a:lnSpc>
                <a:spcPct val="80000"/>
              </a:lnSpc>
            </a:pPr>
            <a:r>
              <a:rPr lang="en-US" sz="2400" dirty="0" smtClean="0">
                <a:ea typeface="ＭＳ Ｐゴシック" pitchFamily="34" charset="-128"/>
              </a:rPr>
              <a:t>Net excess generation credited to customer's next bill at retail rate; granted to utility at beginning of summer billing season </a:t>
            </a:r>
          </a:p>
          <a:p>
            <a:pPr>
              <a:lnSpc>
                <a:spcPct val="80000"/>
              </a:lnSpc>
              <a:buNone/>
            </a:pPr>
            <a:endParaRPr lang="en-US" sz="2000" dirty="0" smtClean="0">
              <a:ea typeface="ＭＳ Ｐゴシック" pitchFamily="34" charset="-128"/>
            </a:endParaRPr>
          </a:p>
        </p:txBody>
      </p:sp>
    </p:spTree>
    <p:extLst>
      <p:ext uri="{BB962C8B-B14F-4D97-AF65-F5344CB8AC3E}">
        <p14:creationId xmlns:p14="http://schemas.microsoft.com/office/powerpoint/2010/main" val="429126104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0" y="838200"/>
            <a:ext cx="8229600" cy="1143000"/>
          </a:xfrm>
          <a:prstGeom prst="rect">
            <a:avLst/>
          </a:prstGeom>
        </p:spPr>
        <p:txBody>
          <a:bodyPr/>
          <a:lstStyle/>
          <a:p>
            <a:r>
              <a:rPr lang="en-US" dirty="0" smtClean="0">
                <a:solidFill>
                  <a:schemeClr val="tx1"/>
                </a:solidFill>
                <a:ea typeface="ＭＳ Ｐゴシック" pitchFamily="34" charset="-128"/>
              </a:rPr>
              <a:t>Net Metering</a:t>
            </a:r>
          </a:p>
        </p:txBody>
      </p:sp>
      <p:sp>
        <p:nvSpPr>
          <p:cNvPr id="135171" name="Rectangle 3"/>
          <p:cNvSpPr>
            <a:spLocks noGrp="1" noChangeArrowheads="1"/>
          </p:cNvSpPr>
          <p:nvPr>
            <p:ph type="body" idx="4294967295"/>
          </p:nvPr>
        </p:nvSpPr>
        <p:spPr>
          <a:xfrm>
            <a:off x="152400" y="1905000"/>
            <a:ext cx="8534400" cy="3962400"/>
          </a:xfrm>
          <a:prstGeom prst="rect">
            <a:avLst/>
          </a:prstGeom>
        </p:spPr>
        <p:txBody>
          <a:bodyPr/>
          <a:lstStyle/>
          <a:p>
            <a:pPr>
              <a:lnSpc>
                <a:spcPct val="80000"/>
              </a:lnSpc>
            </a:pPr>
            <a:r>
              <a:rPr lang="en-US" sz="2400" dirty="0" smtClean="0">
                <a:ea typeface="ＭＳ Ｐゴシック" pitchFamily="34" charset="-128"/>
              </a:rPr>
              <a:t>For residential systems up to 20 kilowatts (kW) and non-residential systems up to 100 kW in capacity, utilities may not assess a standby charge.</a:t>
            </a:r>
          </a:p>
          <a:p>
            <a:pPr>
              <a:lnSpc>
                <a:spcPct val="80000"/>
              </a:lnSpc>
            </a:pPr>
            <a:endParaRPr lang="en-US" sz="2400" dirty="0" smtClean="0">
              <a:ea typeface="ＭＳ Ｐゴシック" pitchFamily="34" charset="-128"/>
            </a:endParaRPr>
          </a:p>
          <a:p>
            <a:pPr>
              <a:lnSpc>
                <a:spcPct val="80000"/>
              </a:lnSpc>
            </a:pPr>
            <a:r>
              <a:rPr lang="en-US" sz="2400" dirty="0" smtClean="0">
                <a:ea typeface="ＭＳ Ｐゴシック" pitchFamily="34" charset="-128"/>
              </a:rPr>
              <a:t>Larger systems may incur standby fees.</a:t>
            </a:r>
          </a:p>
          <a:p>
            <a:pPr>
              <a:lnSpc>
                <a:spcPct val="80000"/>
              </a:lnSpc>
            </a:pPr>
            <a:endParaRPr lang="en-US" sz="2400" b="1" dirty="0" smtClean="0">
              <a:ea typeface="ＭＳ Ｐゴシック" pitchFamily="34" charset="-128"/>
            </a:endParaRPr>
          </a:p>
          <a:p>
            <a:pPr>
              <a:lnSpc>
                <a:spcPct val="80000"/>
              </a:lnSpc>
            </a:pPr>
            <a:r>
              <a:rPr lang="en-US" sz="2400" b="1" dirty="0" smtClean="0">
                <a:ea typeface="ＭＳ Ｐゴシック" pitchFamily="34" charset="-128"/>
              </a:rPr>
              <a:t>Systems participating in net metering may </a:t>
            </a:r>
            <a:r>
              <a:rPr lang="en-US" sz="2400" b="1" u="sng" dirty="0" smtClean="0">
                <a:ea typeface="ＭＳ Ｐゴシック" pitchFamily="34" charset="-128"/>
              </a:rPr>
              <a:t>not </a:t>
            </a:r>
            <a:r>
              <a:rPr lang="en-US" sz="2400" b="1" dirty="0" smtClean="0">
                <a:ea typeface="ＭＳ Ｐゴシック" pitchFamily="34" charset="-128"/>
              </a:rPr>
              <a:t>participate in NC </a:t>
            </a:r>
            <a:r>
              <a:rPr lang="en-US" sz="2400" b="1" dirty="0" err="1" smtClean="0">
                <a:ea typeface="ＭＳ Ｐゴシック" pitchFamily="34" charset="-128"/>
              </a:rPr>
              <a:t>GreenPower</a:t>
            </a:r>
            <a:r>
              <a:rPr lang="en-US" sz="2400" b="1" dirty="0" smtClean="0">
                <a:ea typeface="ＭＳ Ｐゴシック" pitchFamily="34" charset="-128"/>
              </a:rPr>
              <a:t>.</a:t>
            </a:r>
          </a:p>
        </p:txBody>
      </p:sp>
    </p:spTree>
    <p:extLst>
      <p:ext uri="{BB962C8B-B14F-4D97-AF65-F5344CB8AC3E}">
        <p14:creationId xmlns:p14="http://schemas.microsoft.com/office/powerpoint/2010/main" val="17049091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381000" y="838200"/>
            <a:ext cx="8229600" cy="1143000"/>
          </a:xfrm>
          <a:prstGeom prst="rect">
            <a:avLst/>
          </a:prstGeom>
        </p:spPr>
        <p:txBody>
          <a:bodyPr/>
          <a:lstStyle/>
          <a:p>
            <a:r>
              <a:rPr lang="en-US" sz="3600" b="1" dirty="0" smtClean="0">
                <a:solidFill>
                  <a:schemeClr val="tx1"/>
                </a:solidFill>
                <a:ea typeface="ＭＳ Ｐゴシック" pitchFamily="34" charset="-128"/>
              </a:rPr>
              <a:t>Net Metering</a:t>
            </a:r>
          </a:p>
        </p:txBody>
      </p:sp>
      <p:sp>
        <p:nvSpPr>
          <p:cNvPr id="80899" name="Rectangle 3"/>
          <p:cNvSpPr>
            <a:spLocks noGrp="1" noChangeArrowheads="1"/>
          </p:cNvSpPr>
          <p:nvPr>
            <p:ph type="body" idx="4294967295"/>
          </p:nvPr>
        </p:nvSpPr>
        <p:spPr>
          <a:xfrm>
            <a:off x="152400" y="1752600"/>
            <a:ext cx="8610600" cy="3962400"/>
          </a:xfrm>
          <a:prstGeom prst="rect">
            <a:avLst/>
          </a:prstGeom>
        </p:spPr>
        <p:txBody>
          <a:bodyPr/>
          <a:lstStyle/>
          <a:p>
            <a:r>
              <a:rPr lang="en-US" sz="2400" dirty="0" smtClean="0">
                <a:ea typeface="ＭＳ Ｐゴシック" pitchFamily="34" charset="-128"/>
              </a:rPr>
              <a:t>Financial arrangement between a utility and a small power producer which allows the power to be used on-site</a:t>
            </a:r>
          </a:p>
          <a:p>
            <a:r>
              <a:rPr lang="en-US" sz="2400" dirty="0" smtClean="0">
                <a:ea typeface="ＭＳ Ｐゴシック" pitchFamily="34" charset="-128"/>
              </a:rPr>
              <a:t>When system is overproducing, meter spins backwards</a:t>
            </a:r>
          </a:p>
          <a:p>
            <a:r>
              <a:rPr lang="en-US" sz="2400" dirty="0" smtClean="0">
                <a:ea typeface="ＭＳ Ｐゴシック" pitchFamily="34" charset="-128"/>
              </a:rPr>
              <a:t>Excess kWh credits are typically rolled over to next month at the retail rate</a:t>
            </a:r>
          </a:p>
          <a:p>
            <a:r>
              <a:rPr lang="en-US" sz="2400" dirty="0" smtClean="0">
                <a:ea typeface="ＭＳ Ｐゴシック" pitchFamily="34" charset="-128"/>
              </a:rPr>
              <a:t>Usually adopted by the state legislature or utility commission</a:t>
            </a:r>
          </a:p>
          <a:p>
            <a:r>
              <a:rPr lang="en-US" sz="2400" dirty="0" smtClean="0">
                <a:ea typeface="ＭＳ Ｐゴシック" pitchFamily="34" charset="-128"/>
              </a:rPr>
              <a:t>Co-ops and </a:t>
            </a:r>
            <a:r>
              <a:rPr lang="en-US" sz="2400" dirty="0" err="1" smtClean="0">
                <a:ea typeface="ＭＳ Ｐゴシック" pitchFamily="34" charset="-128"/>
              </a:rPr>
              <a:t>munis</a:t>
            </a:r>
            <a:r>
              <a:rPr lang="en-US" sz="2400" dirty="0" smtClean="0">
                <a:ea typeface="ＭＳ Ｐゴシック" pitchFamily="34" charset="-128"/>
              </a:rPr>
              <a:t>?</a:t>
            </a:r>
          </a:p>
          <a:p>
            <a:r>
              <a:rPr lang="en-US" sz="2400" dirty="0" smtClean="0">
                <a:ea typeface="ＭＳ Ｐゴシック" pitchFamily="34" charset="-128"/>
              </a:rPr>
              <a:t>Many caveats and fine details can make a net metering policy heavily favor the utility or the customer</a:t>
            </a:r>
          </a:p>
        </p:txBody>
      </p:sp>
    </p:spTree>
    <p:extLst>
      <p:ext uri="{BB962C8B-B14F-4D97-AF65-F5344CB8AC3E}">
        <p14:creationId xmlns:p14="http://schemas.microsoft.com/office/powerpoint/2010/main" val="1143309140"/>
      </p:ext>
    </p:extLst>
  </p:cSld>
  <p:clrMapOvr>
    <a:masterClrMapping/>
  </p:clrMapOvr>
  <p:transition advClick="0" advTm="3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609600" y="830263"/>
            <a:ext cx="8001000" cy="465137"/>
          </a:xfrm>
          <a:prstGeom prst="rect">
            <a:avLst/>
          </a:prstGeom>
          <a:noFill/>
          <a:ln w="12700">
            <a:noFill/>
            <a:miter lim="800000"/>
            <a:headEnd/>
            <a:tailEnd/>
          </a:ln>
        </p:spPr>
        <p:txBody>
          <a:bodyPr lIns="90488" tIns="44450" rIns="90488" bIns="44450" anchor="ctr"/>
          <a:lstStyle/>
          <a:p>
            <a:pPr algn="ctr" eaLnBrk="0" hangingPunct="0">
              <a:spcBef>
                <a:spcPct val="65000"/>
              </a:spcBef>
              <a:spcAft>
                <a:spcPct val="25000"/>
              </a:spcAft>
            </a:pPr>
            <a:r>
              <a:rPr lang="en-US" sz="3600" b="1" dirty="0">
                <a:latin typeface="Calibri" pitchFamily="34" charset="0"/>
              </a:rPr>
              <a:t>Net-Metering Best Practices</a:t>
            </a:r>
          </a:p>
        </p:txBody>
      </p:sp>
      <p:sp>
        <p:nvSpPr>
          <p:cNvPr id="81923" name="Rectangle 87"/>
          <p:cNvSpPr>
            <a:spLocks noGrp="1" noChangeArrowheads="1"/>
          </p:cNvSpPr>
          <p:nvPr>
            <p:ph type="body" sz="half" idx="4294967295"/>
          </p:nvPr>
        </p:nvSpPr>
        <p:spPr>
          <a:xfrm>
            <a:off x="1295400" y="1676400"/>
            <a:ext cx="6858000" cy="4343400"/>
          </a:xfrm>
          <a:prstGeom prst="rect">
            <a:avLst/>
          </a:prstGeom>
        </p:spPr>
        <p:txBody>
          <a:bodyPr/>
          <a:lstStyle/>
          <a:p>
            <a:pPr>
              <a:lnSpc>
                <a:spcPct val="90000"/>
              </a:lnSpc>
              <a:spcAft>
                <a:spcPts val="600"/>
              </a:spcAft>
              <a:buFont typeface="Wingdings" pitchFamily="2" charset="2"/>
              <a:buChar char="Ø"/>
            </a:pPr>
            <a:r>
              <a:rPr lang="en-US" sz="2000" dirty="0" smtClean="0">
                <a:ea typeface="ＭＳ Ｐゴシック" pitchFamily="34" charset="-128"/>
              </a:rPr>
              <a:t>Maximum system size ≥ 2 MW</a:t>
            </a:r>
          </a:p>
          <a:p>
            <a:pPr>
              <a:lnSpc>
                <a:spcPct val="90000"/>
              </a:lnSpc>
              <a:spcAft>
                <a:spcPts val="600"/>
              </a:spcAft>
              <a:buFont typeface="Wingdings" pitchFamily="2" charset="2"/>
              <a:buChar char="Ø"/>
            </a:pPr>
            <a:r>
              <a:rPr lang="en-US" sz="2000" dirty="0" smtClean="0">
                <a:ea typeface="ＭＳ Ｐゴシック" pitchFamily="34" charset="-128"/>
              </a:rPr>
              <a:t>All renewables eligible (+CHP)</a:t>
            </a:r>
          </a:p>
          <a:p>
            <a:pPr>
              <a:lnSpc>
                <a:spcPct val="90000"/>
              </a:lnSpc>
              <a:spcAft>
                <a:spcPts val="600"/>
              </a:spcAft>
              <a:buFont typeface="Wingdings" pitchFamily="2" charset="2"/>
              <a:buChar char="Ø"/>
            </a:pPr>
            <a:r>
              <a:rPr lang="en-US" sz="2000" dirty="0" smtClean="0">
                <a:ea typeface="ＭＳ Ｐゴシック" pitchFamily="34" charset="-128"/>
              </a:rPr>
              <a:t>All utilities must participate</a:t>
            </a:r>
          </a:p>
          <a:p>
            <a:pPr>
              <a:lnSpc>
                <a:spcPct val="90000"/>
              </a:lnSpc>
              <a:spcAft>
                <a:spcPts val="600"/>
              </a:spcAft>
              <a:buFont typeface="Wingdings" pitchFamily="2" charset="2"/>
              <a:buChar char="Ø"/>
            </a:pPr>
            <a:r>
              <a:rPr lang="en-US" sz="2000" dirty="0" smtClean="0">
                <a:ea typeface="ＭＳ Ｐゴシック" pitchFamily="34" charset="-128"/>
              </a:rPr>
              <a:t>All customer classes eligible</a:t>
            </a:r>
          </a:p>
          <a:p>
            <a:pPr>
              <a:lnSpc>
                <a:spcPct val="90000"/>
              </a:lnSpc>
              <a:spcAft>
                <a:spcPts val="600"/>
              </a:spcAft>
              <a:buFont typeface="Wingdings" pitchFamily="2" charset="2"/>
              <a:buChar char="Ø"/>
            </a:pPr>
            <a:r>
              <a:rPr lang="en-US" sz="2000" dirty="0" smtClean="0">
                <a:ea typeface="ＭＳ Ｐゴシック" pitchFamily="34" charset="-128"/>
              </a:rPr>
              <a:t>Limit on aggregate capacity ≥ 5%</a:t>
            </a:r>
          </a:p>
          <a:p>
            <a:pPr>
              <a:lnSpc>
                <a:spcPct val="90000"/>
              </a:lnSpc>
              <a:spcAft>
                <a:spcPts val="600"/>
              </a:spcAft>
              <a:buFont typeface="Wingdings" pitchFamily="2" charset="2"/>
              <a:buChar char="Ø"/>
            </a:pPr>
            <a:r>
              <a:rPr lang="en-US" sz="2000" dirty="0" smtClean="0">
                <a:ea typeface="ＭＳ Ｐゴシック" pitchFamily="34" charset="-128"/>
              </a:rPr>
              <a:t>Standardized and streamlined interconnection standards</a:t>
            </a:r>
          </a:p>
          <a:p>
            <a:pPr>
              <a:lnSpc>
                <a:spcPct val="90000"/>
              </a:lnSpc>
              <a:spcAft>
                <a:spcPts val="600"/>
              </a:spcAft>
              <a:buFont typeface="Wingdings" pitchFamily="2" charset="2"/>
              <a:buChar char="Ø"/>
            </a:pPr>
            <a:r>
              <a:rPr lang="en-US" sz="2000" dirty="0" smtClean="0">
                <a:ea typeface="ＭＳ Ｐゴシック" pitchFamily="34" charset="-128"/>
              </a:rPr>
              <a:t>No application fee</a:t>
            </a:r>
          </a:p>
          <a:p>
            <a:pPr>
              <a:lnSpc>
                <a:spcPct val="90000"/>
              </a:lnSpc>
              <a:spcAft>
                <a:spcPts val="600"/>
              </a:spcAft>
              <a:buFont typeface="Wingdings" pitchFamily="2" charset="2"/>
              <a:buChar char="Ø"/>
            </a:pPr>
            <a:r>
              <a:rPr lang="en-US" sz="2000" dirty="0" smtClean="0">
                <a:ea typeface="ＭＳ Ｐゴシック" pitchFamily="34" charset="-128"/>
              </a:rPr>
              <a:t>No special charges or monthly fees</a:t>
            </a:r>
          </a:p>
          <a:p>
            <a:pPr>
              <a:lnSpc>
                <a:spcPct val="90000"/>
              </a:lnSpc>
              <a:spcAft>
                <a:spcPts val="600"/>
              </a:spcAft>
              <a:buFont typeface="Wingdings" pitchFamily="2" charset="2"/>
              <a:buChar char="Ø"/>
            </a:pPr>
            <a:r>
              <a:rPr lang="en-US" sz="2000" dirty="0" smtClean="0">
                <a:ea typeface="ＭＳ Ｐゴシック" pitchFamily="34" charset="-128"/>
              </a:rPr>
              <a:t>Customer retains REC’s</a:t>
            </a:r>
          </a:p>
          <a:p>
            <a:pPr>
              <a:lnSpc>
                <a:spcPct val="90000"/>
              </a:lnSpc>
              <a:spcAft>
                <a:spcPts val="600"/>
              </a:spcAft>
              <a:buFont typeface="Wingdings" pitchFamily="2" charset="2"/>
              <a:buChar char="Ø"/>
            </a:pPr>
            <a:r>
              <a:rPr lang="en-US" sz="2000" dirty="0" smtClean="0">
                <a:ea typeface="ＭＳ Ｐゴシック" pitchFamily="34" charset="-128"/>
              </a:rPr>
              <a:t>Allow for meter aggregation; “community renewables”</a:t>
            </a:r>
          </a:p>
          <a:p>
            <a:pPr>
              <a:lnSpc>
                <a:spcPct val="90000"/>
              </a:lnSpc>
            </a:pPr>
            <a:endParaRPr lang="en-US" sz="2000" dirty="0" smtClean="0">
              <a:ea typeface="ＭＳ Ｐゴシック" pitchFamily="34" charset="-128"/>
            </a:endParaRPr>
          </a:p>
        </p:txBody>
      </p:sp>
    </p:spTree>
    <p:extLst>
      <p:ext uri="{BB962C8B-B14F-4D97-AF65-F5344CB8AC3E}">
        <p14:creationId xmlns:p14="http://schemas.microsoft.com/office/powerpoint/2010/main" val="87834754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14375"/>
            <a:ext cx="9144000"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553812"/>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04800" y="1981200"/>
            <a:ext cx="8686800" cy="3733800"/>
          </a:xfrm>
        </p:spPr>
        <p:txBody>
          <a:bodyPr/>
          <a:lstStyle/>
          <a:p>
            <a:pPr>
              <a:spcBef>
                <a:spcPts val="1200"/>
              </a:spcBef>
            </a:pPr>
            <a:r>
              <a:rPr lang="en-US" sz="2800" dirty="0" smtClean="0"/>
              <a:t>AKA - Solar Gardens, Neighborhood Net Metering, Virtual Net Metering, Meter Aggregation etc.</a:t>
            </a:r>
          </a:p>
          <a:p>
            <a:pPr>
              <a:spcBef>
                <a:spcPts val="1200"/>
              </a:spcBef>
            </a:pPr>
            <a:r>
              <a:rPr lang="en-US" sz="2800" dirty="0" smtClean="0"/>
              <a:t>Several different models adopted by a handful of states</a:t>
            </a:r>
          </a:p>
          <a:p>
            <a:pPr>
              <a:spcBef>
                <a:spcPts val="1200"/>
              </a:spcBef>
            </a:pPr>
            <a:r>
              <a:rPr lang="en-US" sz="2800" dirty="0" smtClean="0"/>
              <a:t>In essence, allows multiple utility customers to buy a share in a large project and receive bill credits via net metering</a:t>
            </a:r>
          </a:p>
          <a:p>
            <a:endParaRPr lang="en-US" sz="2800" dirty="0" smtClean="0"/>
          </a:p>
          <a:p>
            <a:endParaRPr lang="en-US" sz="2800" dirty="0"/>
          </a:p>
        </p:txBody>
      </p:sp>
      <p:sp>
        <p:nvSpPr>
          <p:cNvPr id="6" name="Rectangle 2"/>
          <p:cNvSpPr>
            <a:spLocks noChangeArrowheads="1"/>
          </p:cNvSpPr>
          <p:nvPr/>
        </p:nvSpPr>
        <p:spPr bwMode="auto">
          <a:xfrm>
            <a:off x="609600" y="830263"/>
            <a:ext cx="8001000" cy="465137"/>
          </a:xfrm>
          <a:prstGeom prst="rect">
            <a:avLst/>
          </a:prstGeom>
          <a:noFill/>
          <a:ln w="12700">
            <a:noFill/>
            <a:miter lim="800000"/>
            <a:headEnd/>
            <a:tailEnd/>
          </a:ln>
        </p:spPr>
        <p:txBody>
          <a:bodyPr lIns="90488" tIns="44450" rIns="90488" bIns="44450" anchor="ctr"/>
          <a:lstStyle/>
          <a:p>
            <a:pPr algn="ctr" eaLnBrk="0" hangingPunct="0">
              <a:spcBef>
                <a:spcPct val="65000"/>
              </a:spcBef>
              <a:spcAft>
                <a:spcPct val="25000"/>
              </a:spcAft>
            </a:pPr>
            <a:r>
              <a:rPr lang="en-US" sz="3600" b="1" dirty="0" smtClean="0">
                <a:latin typeface="Calibri" pitchFamily="34" charset="0"/>
              </a:rPr>
              <a:t>Community Solar</a:t>
            </a:r>
            <a:endParaRPr lang="en-US" sz="3600" b="1" dirty="0">
              <a:latin typeface="Calibri" pitchFamily="34" charset="0"/>
            </a:endParaRPr>
          </a:p>
        </p:txBody>
      </p:sp>
    </p:spTree>
    <p:extLst>
      <p:ext uri="{BB962C8B-B14F-4D97-AF65-F5344CB8AC3E}">
        <p14:creationId xmlns:p14="http://schemas.microsoft.com/office/powerpoint/2010/main" val="1755267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algn="ctr" eaLnBrk="0" hangingPunct="0"/>
            <a:endParaRPr lang="en-US" sz="1000"/>
          </a:p>
        </p:txBody>
      </p:sp>
      <p:sp>
        <p:nvSpPr>
          <p:cNvPr id="8704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algn="ctr" eaLnBrk="0" hangingPunct="0"/>
            <a:endParaRPr lang="en-US" sz="1000"/>
          </a:p>
        </p:txBody>
      </p:sp>
      <p:sp>
        <p:nvSpPr>
          <p:cNvPr id="87044" name="Rectangle 4"/>
          <p:cNvSpPr>
            <a:spLocks noGrp="1" noChangeArrowheads="1"/>
          </p:cNvSpPr>
          <p:nvPr>
            <p:ph type="body" idx="4294967295"/>
          </p:nvPr>
        </p:nvSpPr>
        <p:spPr>
          <a:xfrm>
            <a:off x="381000" y="2209800"/>
            <a:ext cx="8382000" cy="2286000"/>
          </a:xfrm>
          <a:prstGeom prst="rect">
            <a:avLst/>
          </a:prstGeom>
        </p:spPr>
        <p:txBody>
          <a:bodyPr lIns="92075" tIns="46038" rIns="92075" bIns="46038"/>
          <a:lstStyle/>
          <a:p>
            <a:pPr marL="465138" indent="-463550">
              <a:lnSpc>
                <a:spcPct val="80000"/>
              </a:lnSpc>
            </a:pPr>
            <a:r>
              <a:rPr lang="en-US" sz="2400" dirty="0" smtClean="0">
                <a:ea typeface="ＭＳ Ｐゴシック" pitchFamily="34" charset="-128"/>
                <a:cs typeface="Tahoma" pitchFamily="34" charset="0"/>
              </a:rPr>
              <a:t>Solar easements </a:t>
            </a:r>
            <a:r>
              <a:rPr lang="en-US" sz="2400" dirty="0" smtClean="0">
                <a:solidFill>
                  <a:srgbClr val="000000"/>
                </a:solidFill>
                <a:ea typeface="ＭＳ Ｐゴシック" pitchFamily="34" charset="-128"/>
                <a:cs typeface="Tahoma" pitchFamily="34" charset="0"/>
              </a:rPr>
              <a:t>allow for the </a:t>
            </a:r>
            <a:r>
              <a:rPr lang="en-US" sz="2400" b="1" dirty="0" smtClean="0">
                <a:solidFill>
                  <a:srgbClr val="000000"/>
                </a:solidFill>
                <a:ea typeface="ＭＳ Ｐゴシック" pitchFamily="34" charset="-128"/>
                <a:cs typeface="Tahoma" pitchFamily="34" charset="0"/>
              </a:rPr>
              <a:t>rights to existing solar access </a:t>
            </a:r>
            <a:r>
              <a:rPr lang="en-US" sz="2400" dirty="0" smtClean="0">
                <a:solidFill>
                  <a:srgbClr val="000000"/>
                </a:solidFill>
                <a:ea typeface="ＭＳ Ｐゴシック" pitchFamily="34" charset="-128"/>
                <a:cs typeface="Tahoma" pitchFamily="34" charset="0"/>
              </a:rPr>
              <a:t>on the part of one property owner to be secured from an owner whose property could be developed in such a way as to restrict that resource.</a:t>
            </a:r>
            <a:r>
              <a:rPr lang="en-US" sz="2400" dirty="0" smtClean="0">
                <a:ea typeface="ＭＳ Ｐゴシック" pitchFamily="34" charset="-128"/>
                <a:cs typeface="Tahoma" pitchFamily="34" charset="0"/>
              </a:rPr>
              <a:t> </a:t>
            </a:r>
            <a:r>
              <a:rPr lang="en-US" sz="2400" dirty="0" smtClean="0">
                <a:solidFill>
                  <a:srgbClr val="000000"/>
                </a:solidFill>
                <a:ea typeface="ＭＳ Ｐゴシック" pitchFamily="34" charset="-128"/>
                <a:cs typeface="Tahoma" pitchFamily="34" charset="0"/>
              </a:rPr>
              <a:t>Most common type of solar access law.</a:t>
            </a:r>
            <a:endParaRPr lang="en-US" sz="2400" dirty="0" smtClean="0">
              <a:ea typeface="ＭＳ Ｐゴシック" pitchFamily="34" charset="-128"/>
              <a:cs typeface="Tahoma" pitchFamily="34" charset="0"/>
            </a:endParaRPr>
          </a:p>
          <a:p>
            <a:pPr marL="465138" indent="-463550">
              <a:lnSpc>
                <a:spcPct val="80000"/>
              </a:lnSpc>
            </a:pPr>
            <a:endParaRPr lang="en-US" sz="2400" dirty="0" smtClean="0">
              <a:ea typeface="ＭＳ Ｐゴシック" pitchFamily="34" charset="-128"/>
              <a:cs typeface="Tahoma" pitchFamily="34" charset="0"/>
            </a:endParaRPr>
          </a:p>
          <a:p>
            <a:pPr marL="465138" indent="-463550">
              <a:lnSpc>
                <a:spcPct val="80000"/>
              </a:lnSpc>
            </a:pPr>
            <a:r>
              <a:rPr lang="en-US" sz="2400" b="1" dirty="0" smtClean="0">
                <a:solidFill>
                  <a:srgbClr val="000000"/>
                </a:solidFill>
                <a:ea typeface="ＭＳ Ｐゴシック" pitchFamily="34" charset="-128"/>
                <a:cs typeface="Tahoma" pitchFamily="34" charset="0"/>
              </a:rPr>
              <a:t>18 states</a:t>
            </a:r>
            <a:r>
              <a:rPr lang="en-US" sz="2400" dirty="0" smtClean="0">
                <a:solidFill>
                  <a:srgbClr val="000000"/>
                </a:solidFill>
                <a:ea typeface="ＭＳ Ｐゴシック" pitchFamily="34" charset="-128"/>
                <a:cs typeface="Tahoma" pitchFamily="34" charset="0"/>
              </a:rPr>
              <a:t> limit or prohibit restrictions that neighborhood covenants and/or local ordinances may impose on the use of solar equipment.</a:t>
            </a:r>
            <a:r>
              <a:rPr lang="en-US" sz="2400" dirty="0" smtClean="0">
                <a:ea typeface="ＭＳ Ｐゴシック" pitchFamily="34" charset="-128"/>
                <a:cs typeface="Tahoma" pitchFamily="34" charset="0"/>
              </a:rPr>
              <a:t> </a:t>
            </a:r>
          </a:p>
          <a:p>
            <a:pPr marL="465138" indent="-463550">
              <a:lnSpc>
                <a:spcPct val="80000"/>
              </a:lnSpc>
            </a:pPr>
            <a:endParaRPr lang="en-US" sz="2000" dirty="0" smtClean="0">
              <a:ea typeface="ＭＳ Ｐゴシック" pitchFamily="34" charset="-128"/>
            </a:endParaRPr>
          </a:p>
        </p:txBody>
      </p:sp>
      <p:sp>
        <p:nvSpPr>
          <p:cNvPr id="87045" name="Rectangle 5"/>
          <p:cNvSpPr>
            <a:spLocks noGrp="1" noChangeArrowheads="1"/>
          </p:cNvSpPr>
          <p:nvPr>
            <p:ph type="title" idx="4294967295"/>
          </p:nvPr>
        </p:nvSpPr>
        <p:spPr>
          <a:xfrm>
            <a:off x="457200" y="990600"/>
            <a:ext cx="8229600" cy="533400"/>
          </a:xfrm>
          <a:prstGeom prst="rect">
            <a:avLst/>
          </a:prstGeom>
        </p:spPr>
        <p:txBody>
          <a:bodyPr>
            <a:noAutofit/>
          </a:bodyPr>
          <a:lstStyle/>
          <a:p>
            <a:r>
              <a:rPr lang="en-US" sz="3600" b="1" dirty="0" smtClean="0">
                <a:solidFill>
                  <a:schemeClr val="tx1"/>
                </a:solidFill>
                <a:ea typeface="ＭＳ Ｐゴシック" pitchFamily="34" charset="-128"/>
                <a:cs typeface="Tahoma" pitchFamily="34" charset="0"/>
              </a:rPr>
              <a:t>Solar Access Laws</a:t>
            </a:r>
          </a:p>
        </p:txBody>
      </p:sp>
    </p:spTree>
    <p:extLst>
      <p:ext uri="{BB962C8B-B14F-4D97-AF65-F5344CB8AC3E}">
        <p14:creationId xmlns:p14="http://schemas.microsoft.com/office/powerpoint/2010/main" val="291280782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4294967295"/>
          </p:nvPr>
        </p:nvSpPr>
        <p:spPr>
          <a:xfrm>
            <a:off x="647700" y="1447800"/>
            <a:ext cx="7848600" cy="5181600"/>
          </a:xfrm>
          <a:prstGeom prst="rect">
            <a:avLst/>
          </a:prstGeom>
          <a:solidFill>
            <a:schemeClr val="bg1"/>
          </a:solidFill>
        </p:spPr>
        <p:txBody>
          <a:bodyPr/>
          <a:lstStyle/>
          <a:p>
            <a:pPr>
              <a:lnSpc>
                <a:spcPct val="80000"/>
              </a:lnSpc>
              <a:spcBef>
                <a:spcPts val="1200"/>
              </a:spcBef>
            </a:pPr>
            <a:r>
              <a:rPr lang="en-US" sz="1900" dirty="0" smtClean="0">
                <a:ea typeface="ＭＳ Ｐゴシック" pitchFamily="34" charset="-128"/>
              </a:rPr>
              <a:t>SB 670 – 2007</a:t>
            </a:r>
          </a:p>
          <a:p>
            <a:pPr>
              <a:lnSpc>
                <a:spcPct val="80000"/>
              </a:lnSpc>
              <a:spcBef>
                <a:spcPts val="1200"/>
              </a:spcBef>
            </a:pPr>
            <a:r>
              <a:rPr lang="en-US" sz="1900" dirty="0" smtClean="0">
                <a:ea typeface="ＭＳ Ｐゴシック" pitchFamily="34" charset="-128"/>
              </a:rPr>
              <a:t>Cities and counties in North Carolina generally </a:t>
            </a:r>
            <a:r>
              <a:rPr lang="en-US" sz="1900" b="1" dirty="0" smtClean="0">
                <a:ea typeface="ＭＳ Ｐゴシック" pitchFamily="34" charset="-128"/>
              </a:rPr>
              <a:t>may not adopt ordinances prohibiting the installation of "a solar collector </a:t>
            </a:r>
            <a:r>
              <a:rPr lang="en-US" sz="1900" dirty="0" smtClean="0">
                <a:ea typeface="ＭＳ Ｐゴシック" pitchFamily="34" charset="-128"/>
              </a:rPr>
              <a:t>that gathers solar radiation as a substitute for traditional energy for water heating, active space heating and cooling, passive heating, or generating electricity for residential dwellings.”</a:t>
            </a:r>
          </a:p>
          <a:p>
            <a:pPr>
              <a:lnSpc>
                <a:spcPct val="80000"/>
              </a:lnSpc>
              <a:spcBef>
                <a:spcPts val="1200"/>
              </a:spcBef>
            </a:pPr>
            <a:r>
              <a:rPr lang="en-US" sz="1900" dirty="0" smtClean="0">
                <a:ea typeface="ＭＳ Ｐゴシック" pitchFamily="34" charset="-128"/>
              </a:rPr>
              <a:t>HOA covenants or similar binding agreements that would prohibit the installation of solar-energy collectors for residential dwellings  on land subject to the deed restriction, covenant or agreement are void and unenforceable.  </a:t>
            </a:r>
          </a:p>
          <a:p>
            <a:pPr lvl="1">
              <a:lnSpc>
                <a:spcPct val="80000"/>
              </a:lnSpc>
              <a:spcBef>
                <a:spcPts val="1200"/>
              </a:spcBef>
            </a:pPr>
            <a:r>
              <a:rPr lang="en-US" sz="1900" dirty="0" smtClean="0">
                <a:ea typeface="ＭＳ Ｐゴシック" pitchFamily="34" charset="-128"/>
              </a:rPr>
              <a:t>Only applies to policies and covenants adopted after October 1, 2007.  Restrictions enacted prior to enactment of law are still enforceable.</a:t>
            </a:r>
          </a:p>
          <a:p>
            <a:pPr>
              <a:lnSpc>
                <a:spcPct val="80000"/>
              </a:lnSpc>
              <a:spcBef>
                <a:spcPts val="1200"/>
              </a:spcBef>
            </a:pPr>
            <a:r>
              <a:rPr lang="en-US" sz="1900" dirty="0" smtClean="0">
                <a:ea typeface="ＭＳ Ｐゴシック" pitchFamily="34" charset="-128"/>
              </a:rPr>
              <a:t>Cities and counties may enact ordinances that are visible from the ground in common or public access areas.</a:t>
            </a:r>
          </a:p>
          <a:p>
            <a:pPr>
              <a:lnSpc>
                <a:spcPct val="80000"/>
              </a:lnSpc>
              <a:spcBef>
                <a:spcPts val="1200"/>
              </a:spcBef>
            </a:pPr>
            <a:r>
              <a:rPr lang="en-US" sz="1900" dirty="0" smtClean="0">
                <a:ea typeface="ＭＳ Ｐゴシック" pitchFamily="34" charset="-128"/>
              </a:rPr>
              <a:t>HOA’s found in violation must pay reasonable attorney’s fees to the homeowner if the case is brought to court.</a:t>
            </a:r>
          </a:p>
        </p:txBody>
      </p:sp>
      <p:sp>
        <p:nvSpPr>
          <p:cNvPr id="133123" name="Rectangle 5"/>
          <p:cNvSpPr>
            <a:spLocks noChangeArrowheads="1"/>
          </p:cNvSpPr>
          <p:nvPr/>
        </p:nvSpPr>
        <p:spPr bwMode="auto">
          <a:xfrm>
            <a:off x="228600" y="838200"/>
            <a:ext cx="8686800" cy="609600"/>
          </a:xfrm>
          <a:prstGeom prst="rect">
            <a:avLst/>
          </a:prstGeom>
          <a:noFill/>
          <a:ln w="9525">
            <a:noFill/>
            <a:miter lim="800000"/>
            <a:headEnd/>
            <a:tailEnd/>
          </a:ln>
        </p:spPr>
        <p:txBody>
          <a:bodyPr anchor="ctr"/>
          <a:lstStyle/>
          <a:p>
            <a:pPr algn="ctr" eaLnBrk="0" hangingPunct="0"/>
            <a:r>
              <a:rPr lang="en-US" sz="3600" b="1" i="1" dirty="0">
                <a:latin typeface="Tahoma" pitchFamily="34" charset="0"/>
              </a:rPr>
              <a:t>Solar Access Law</a:t>
            </a:r>
            <a:endParaRPr lang="en-US" sz="2000" b="1" i="1" dirty="0">
              <a:latin typeface="Tahoma" pitchFamily="34" charset="0"/>
            </a:endParaRPr>
          </a:p>
        </p:txBody>
      </p:sp>
    </p:spTree>
    <p:extLst>
      <p:ext uri="{BB962C8B-B14F-4D97-AF65-F5344CB8AC3E}">
        <p14:creationId xmlns:p14="http://schemas.microsoft.com/office/powerpoint/2010/main" val="320631509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747713"/>
            <a:ext cx="909637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740126"/>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4294967295"/>
          </p:nvPr>
        </p:nvSpPr>
        <p:spPr>
          <a:xfrm>
            <a:off x="685800" y="1981200"/>
            <a:ext cx="8001000" cy="4648200"/>
          </a:xfrm>
          <a:prstGeom prst="rect">
            <a:avLst/>
          </a:prstGeom>
          <a:solidFill>
            <a:schemeClr val="bg1"/>
          </a:solidFill>
        </p:spPr>
        <p:txBody>
          <a:bodyPr/>
          <a:lstStyle/>
          <a:p>
            <a:pPr>
              <a:spcBef>
                <a:spcPct val="0"/>
              </a:spcBef>
              <a:spcAft>
                <a:spcPts val="600"/>
              </a:spcAft>
              <a:buFont typeface="Wingdings" pitchFamily="2" charset="2"/>
              <a:buChar char="Ø"/>
            </a:pPr>
            <a:r>
              <a:rPr lang="en-US" sz="1800" dirty="0" smtClean="0">
                <a:solidFill>
                  <a:srgbClr val="000000"/>
                </a:solidFill>
                <a:ea typeface="ＭＳ Ｐゴシック" pitchFamily="34" charset="-128"/>
                <a:cs typeface="Tahoma" pitchFamily="34" charset="0"/>
              </a:rPr>
              <a:t>Define the type of solar energy equipment protected by the law</a:t>
            </a:r>
          </a:p>
          <a:p>
            <a:pPr lvl="1">
              <a:spcBef>
                <a:spcPct val="0"/>
              </a:spcBef>
              <a:spcAft>
                <a:spcPts val="1800"/>
              </a:spcAft>
              <a:buFont typeface="Arial" pitchFamily="34" charset="0"/>
              <a:buChar char="•"/>
            </a:pPr>
            <a:r>
              <a:rPr lang="en-US" sz="1400" dirty="0" smtClean="0">
                <a:solidFill>
                  <a:srgbClr val="000000"/>
                </a:solidFill>
                <a:ea typeface="ＭＳ Ｐゴシック" pitchFamily="34" charset="-128"/>
                <a:cs typeface="Tahoma" pitchFamily="34" charset="0"/>
              </a:rPr>
              <a:t>i.e., solar electric, solar thermal, passive solar construction, etc. [New Mexico]</a:t>
            </a:r>
            <a:endParaRPr lang="en-US" sz="1400" dirty="0" smtClean="0">
              <a:ea typeface="ＭＳ Ｐゴシック" pitchFamily="34" charset="-128"/>
              <a:cs typeface="Tahoma" pitchFamily="34" charset="0"/>
            </a:endParaRPr>
          </a:p>
          <a:p>
            <a:pPr>
              <a:spcBef>
                <a:spcPct val="0"/>
              </a:spcBef>
              <a:spcAft>
                <a:spcPts val="600"/>
              </a:spcAft>
              <a:buFont typeface="Wingdings" pitchFamily="2" charset="2"/>
              <a:buChar char="Ø"/>
            </a:pPr>
            <a:r>
              <a:rPr lang="en-US" sz="1800" dirty="0" smtClean="0">
                <a:ea typeface="ＭＳ Ｐゴシック" pitchFamily="34" charset="-128"/>
                <a:cs typeface="Tahoma" pitchFamily="34" charset="0"/>
              </a:rPr>
              <a:t>Provide a clear and quantifiable standard for what constitutes an unreasonable restriction on solar energy systems </a:t>
            </a:r>
          </a:p>
          <a:p>
            <a:pPr lvl="1">
              <a:spcBef>
                <a:spcPct val="0"/>
              </a:spcBef>
              <a:spcAft>
                <a:spcPts val="1800"/>
              </a:spcAft>
              <a:buFont typeface="Arial" pitchFamily="34" charset="0"/>
              <a:buChar char="•"/>
            </a:pPr>
            <a:r>
              <a:rPr lang="en-US" sz="1400" dirty="0" smtClean="0">
                <a:ea typeface="ＭＳ Ｐゴシック" pitchFamily="34" charset="-128"/>
                <a:cs typeface="Tahoma" pitchFamily="34" charset="0"/>
              </a:rPr>
              <a:t>i.e., changes for aesthetic reasons cannot increase installation costs &gt;10% [Hawaii]</a:t>
            </a:r>
          </a:p>
          <a:p>
            <a:pPr>
              <a:spcBef>
                <a:spcPct val="0"/>
              </a:spcBef>
              <a:spcAft>
                <a:spcPts val="600"/>
              </a:spcAft>
              <a:buFont typeface="Wingdings" pitchFamily="2" charset="2"/>
              <a:buChar char="Ø"/>
            </a:pPr>
            <a:r>
              <a:rPr lang="en-US" sz="1800" dirty="0" smtClean="0">
                <a:solidFill>
                  <a:srgbClr val="000000"/>
                </a:solidFill>
                <a:ea typeface="ＭＳ Ｐゴシック" pitchFamily="34" charset="-128"/>
                <a:cs typeface="Tahoma" pitchFamily="34" charset="0"/>
              </a:rPr>
              <a:t>Define the types of structures covered by the law </a:t>
            </a:r>
          </a:p>
          <a:p>
            <a:pPr lvl="1">
              <a:spcBef>
                <a:spcPct val="0"/>
              </a:spcBef>
              <a:spcAft>
                <a:spcPts val="1800"/>
              </a:spcAft>
              <a:buFont typeface="Arial" pitchFamily="34" charset="0"/>
              <a:buChar char="•"/>
            </a:pPr>
            <a:r>
              <a:rPr lang="en-US" sz="1400" dirty="0" smtClean="0">
                <a:solidFill>
                  <a:srgbClr val="000000"/>
                </a:solidFill>
                <a:ea typeface="ＭＳ Ｐゴシック" pitchFamily="34" charset="-128"/>
                <a:cs typeface="Tahoma" pitchFamily="34" charset="0"/>
              </a:rPr>
              <a:t>i.e., residential, commercial. [California]</a:t>
            </a:r>
          </a:p>
          <a:p>
            <a:pPr>
              <a:spcBef>
                <a:spcPct val="0"/>
              </a:spcBef>
              <a:spcAft>
                <a:spcPts val="1800"/>
              </a:spcAft>
              <a:buFont typeface="Wingdings" pitchFamily="2" charset="2"/>
              <a:buChar char="Ø"/>
            </a:pPr>
            <a:r>
              <a:rPr lang="en-US" sz="1800" dirty="0" smtClean="0">
                <a:ea typeface="ＭＳ Ｐゴシック" pitchFamily="34" charset="-128"/>
                <a:cs typeface="Tahoma" pitchFamily="34" charset="0"/>
              </a:rPr>
              <a:t>Award costs and reasonable attorneys' fees to the prevailing party in any civil action arising from disputes with HOAs.  </a:t>
            </a:r>
            <a:r>
              <a:rPr lang="en-US" sz="1400" dirty="0" smtClean="0">
                <a:ea typeface="ＭＳ Ｐゴシック" pitchFamily="34" charset="-128"/>
                <a:cs typeface="Tahoma" pitchFamily="34" charset="0"/>
              </a:rPr>
              <a:t>[Arizona]</a:t>
            </a:r>
            <a:endParaRPr lang="en-US" sz="1800" dirty="0" smtClean="0">
              <a:ea typeface="ＭＳ Ｐゴシック" pitchFamily="34" charset="-128"/>
              <a:cs typeface="Tahoma" pitchFamily="34" charset="0"/>
            </a:endParaRPr>
          </a:p>
          <a:p>
            <a:pPr>
              <a:spcBef>
                <a:spcPct val="0"/>
              </a:spcBef>
              <a:spcAft>
                <a:spcPts val="600"/>
              </a:spcAft>
              <a:buFont typeface="Wingdings" pitchFamily="2" charset="2"/>
              <a:buChar char="Ø"/>
            </a:pPr>
            <a:r>
              <a:rPr lang="en-US" sz="1800" dirty="0" smtClean="0">
                <a:ea typeface="ＭＳ Ｐゴシック" pitchFamily="34" charset="-128"/>
                <a:cs typeface="Tahoma" pitchFamily="34" charset="0"/>
              </a:rPr>
              <a:t>Model statute under development </a:t>
            </a:r>
          </a:p>
          <a:p>
            <a:pPr lvl="1">
              <a:spcBef>
                <a:spcPct val="0"/>
              </a:spcBef>
              <a:spcAft>
                <a:spcPts val="1200"/>
              </a:spcAft>
              <a:buFont typeface="Arial" pitchFamily="34" charset="0"/>
              <a:buChar char="•"/>
            </a:pPr>
            <a:r>
              <a:rPr lang="en-US" sz="1400" dirty="0" smtClean="0">
                <a:ea typeface="ＭＳ Ｐゴシック" pitchFamily="34" charset="-128"/>
                <a:cs typeface="Tahoma" pitchFamily="34" charset="0"/>
              </a:rPr>
              <a:t>US DOE Solar America Board for Codes &amp; Standards (http://www.solarabcs.org) </a:t>
            </a:r>
          </a:p>
          <a:p>
            <a:pPr>
              <a:spcBef>
                <a:spcPct val="0"/>
              </a:spcBef>
              <a:spcAft>
                <a:spcPts val="1200"/>
              </a:spcAft>
              <a:buFont typeface="Wingdings" pitchFamily="2" charset="2"/>
              <a:buChar char="Ø"/>
            </a:pPr>
            <a:endParaRPr lang="en-US" sz="1800" dirty="0" smtClean="0">
              <a:ea typeface="ＭＳ Ｐゴシック" pitchFamily="34" charset="-128"/>
              <a:cs typeface="Tahoma" pitchFamily="34" charset="0"/>
            </a:endParaRPr>
          </a:p>
          <a:p>
            <a:pPr>
              <a:spcBef>
                <a:spcPct val="0"/>
              </a:spcBef>
              <a:spcAft>
                <a:spcPts val="600"/>
              </a:spcAft>
              <a:buFont typeface="Symbol" pitchFamily="18" charset="2"/>
              <a:buChar char=""/>
            </a:pPr>
            <a:endParaRPr lang="en-US" dirty="0" smtClean="0">
              <a:ea typeface="ＭＳ Ｐゴシック" pitchFamily="34" charset="-128"/>
            </a:endParaRPr>
          </a:p>
        </p:txBody>
      </p:sp>
      <p:sp>
        <p:nvSpPr>
          <p:cNvPr id="89091" name="Rectangle 5"/>
          <p:cNvSpPr>
            <a:spLocks noGrp="1" noChangeArrowheads="1"/>
          </p:cNvSpPr>
          <p:nvPr>
            <p:ph type="title" idx="4294967295"/>
          </p:nvPr>
        </p:nvSpPr>
        <p:spPr>
          <a:xfrm>
            <a:off x="457200" y="685800"/>
            <a:ext cx="8229600" cy="838200"/>
          </a:xfrm>
          <a:prstGeom prst="rect">
            <a:avLst/>
          </a:prstGeom>
        </p:spPr>
        <p:txBody>
          <a:bodyPr>
            <a:noAutofit/>
          </a:bodyPr>
          <a:lstStyle/>
          <a:p>
            <a:r>
              <a:rPr lang="en-US" sz="3600" b="1" dirty="0" smtClean="0">
                <a:solidFill>
                  <a:schemeClr val="tx1"/>
                </a:solidFill>
                <a:ea typeface="ＭＳ Ｐゴシック" pitchFamily="34" charset="-128"/>
                <a:cs typeface="Tahoma" pitchFamily="34" charset="0"/>
              </a:rPr>
              <a:t>Prohibiting Unreasonable Restrictions </a:t>
            </a:r>
            <a:br>
              <a:rPr lang="en-US" sz="3600" b="1" dirty="0" smtClean="0">
                <a:solidFill>
                  <a:schemeClr val="tx1"/>
                </a:solidFill>
                <a:ea typeface="ＭＳ Ｐゴシック" pitchFamily="34" charset="-128"/>
                <a:cs typeface="Tahoma" pitchFamily="34" charset="0"/>
              </a:rPr>
            </a:br>
            <a:r>
              <a:rPr lang="en-US" sz="3600" b="1" dirty="0" smtClean="0">
                <a:solidFill>
                  <a:schemeClr val="tx1"/>
                </a:solidFill>
                <a:ea typeface="ＭＳ Ｐゴシック" pitchFamily="34" charset="-128"/>
                <a:cs typeface="Tahoma" pitchFamily="34" charset="0"/>
              </a:rPr>
              <a:t>by HOAs and Local Governments</a:t>
            </a:r>
          </a:p>
        </p:txBody>
      </p:sp>
    </p:spTree>
    <p:extLst>
      <p:ext uri="{BB962C8B-B14F-4D97-AF65-F5344CB8AC3E}">
        <p14:creationId xmlns:p14="http://schemas.microsoft.com/office/powerpoint/2010/main" val="214155548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0" y="838200"/>
            <a:ext cx="9144000" cy="1143000"/>
          </a:xfrm>
          <a:prstGeom prst="rect">
            <a:avLst/>
          </a:prstGeom>
        </p:spPr>
        <p:txBody>
          <a:bodyPr/>
          <a:lstStyle/>
          <a:p>
            <a:r>
              <a:rPr lang="en-US" sz="3600" b="1" dirty="0" smtClean="0">
                <a:solidFill>
                  <a:schemeClr val="tx1"/>
                </a:solidFill>
                <a:ea typeface="ＭＳ Ｐゴシック" pitchFamily="34" charset="-128"/>
              </a:rPr>
              <a:t>Renewable Portfolio Standards (RPS)</a:t>
            </a:r>
          </a:p>
        </p:txBody>
      </p:sp>
      <p:sp>
        <p:nvSpPr>
          <p:cNvPr id="64515" name="Rectangle 3"/>
          <p:cNvSpPr>
            <a:spLocks noGrp="1" noChangeArrowheads="1"/>
          </p:cNvSpPr>
          <p:nvPr>
            <p:ph type="body" idx="4294967295"/>
          </p:nvPr>
        </p:nvSpPr>
        <p:spPr>
          <a:xfrm>
            <a:off x="304800" y="2133600"/>
            <a:ext cx="8610600" cy="3505200"/>
          </a:xfrm>
          <a:prstGeom prst="rect">
            <a:avLst/>
          </a:prstGeom>
        </p:spPr>
        <p:txBody>
          <a:bodyPr/>
          <a:lstStyle/>
          <a:p>
            <a:r>
              <a:rPr lang="en-US" sz="2800" dirty="0" smtClean="0">
                <a:ea typeface="ＭＳ Ｐゴシック" pitchFamily="34" charset="-128"/>
              </a:rPr>
              <a:t>Require utilities to have a certain percentage of their electricity sales come from renewables by a certain date</a:t>
            </a:r>
          </a:p>
          <a:p>
            <a:r>
              <a:rPr lang="en-US" sz="2800" dirty="0" smtClean="0">
                <a:ea typeface="ＭＳ Ｐゴシック" pitchFamily="34" charset="-128"/>
              </a:rPr>
              <a:t>Interim compliance targets</a:t>
            </a:r>
          </a:p>
          <a:p>
            <a:r>
              <a:rPr lang="en-US" sz="2800" dirty="0" smtClean="0">
                <a:ea typeface="ＭＳ Ｐゴシック" pitchFamily="34" charset="-128"/>
              </a:rPr>
              <a:t>Potential market for “RECs”</a:t>
            </a:r>
          </a:p>
          <a:p>
            <a:r>
              <a:rPr lang="en-US" sz="2800" dirty="0" smtClean="0">
                <a:ea typeface="ＭＳ Ｐゴシック" pitchFamily="34" charset="-128"/>
              </a:rPr>
              <a:t>Solar carve-outs or multipliers for solar in 16 states and DC </a:t>
            </a:r>
          </a:p>
          <a:p>
            <a:endParaRPr lang="en-US" sz="2800" dirty="0" smtClean="0">
              <a:ea typeface="ＭＳ Ｐゴシック" pitchFamily="34" charset="-128"/>
            </a:endParaRPr>
          </a:p>
        </p:txBody>
      </p:sp>
    </p:spTree>
    <p:extLst>
      <p:ext uri="{BB962C8B-B14F-4D97-AF65-F5344CB8AC3E}">
        <p14:creationId xmlns:p14="http://schemas.microsoft.com/office/powerpoint/2010/main" val="2605169790"/>
      </p:ext>
    </p:extLst>
  </p:cSld>
  <p:clrMapOvr>
    <a:masterClrMapping/>
  </p:clrMapOvr>
  <p:transition advClick="0" advTm="3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33400" y="685800"/>
            <a:ext cx="8229600" cy="1066800"/>
          </a:xfrm>
          <a:prstGeom prst="rect">
            <a:avLst/>
          </a:prstGeom>
          <a:noFill/>
          <a:ln w="12700">
            <a:noFill/>
            <a:miter lim="800000"/>
            <a:headEnd/>
            <a:tailEnd/>
          </a:ln>
        </p:spPr>
        <p:txBody>
          <a:bodyPr lIns="90488" tIns="44450" rIns="90488" bIns="44450" anchor="ctr"/>
          <a:lstStyle/>
          <a:p>
            <a:pPr algn="ctr" eaLnBrk="0" hangingPunct="0">
              <a:spcBef>
                <a:spcPct val="65000"/>
              </a:spcBef>
              <a:spcAft>
                <a:spcPct val="25000"/>
              </a:spcAft>
              <a:tabLst>
                <a:tab pos="7659688" algn="l"/>
              </a:tabLst>
            </a:pPr>
            <a:r>
              <a:rPr lang="en-US" sz="3600" b="1" dirty="0">
                <a:latin typeface="Calibri" pitchFamily="34" charset="0"/>
              </a:rPr>
              <a:t>3</a:t>
            </a:r>
            <a:r>
              <a:rPr lang="en-US" sz="3600" b="1" baseline="30000" dirty="0">
                <a:latin typeface="Calibri" pitchFamily="34" charset="0"/>
              </a:rPr>
              <a:t>rd</a:t>
            </a:r>
            <a:r>
              <a:rPr lang="en-US" sz="3600" b="1" dirty="0">
                <a:latin typeface="Calibri" pitchFamily="34" charset="0"/>
              </a:rPr>
              <a:t>-Party Power Purchase Agreements (PPA)</a:t>
            </a:r>
          </a:p>
        </p:txBody>
      </p:sp>
      <p:sp>
        <p:nvSpPr>
          <p:cNvPr id="93187" name="Rectangle 3"/>
          <p:cNvSpPr>
            <a:spLocks noGrp="1" noChangeArrowheads="1"/>
          </p:cNvSpPr>
          <p:nvPr>
            <p:ph idx="1"/>
          </p:nvPr>
        </p:nvSpPr>
        <p:spPr>
          <a:xfrm>
            <a:off x="228600" y="2133600"/>
            <a:ext cx="8610600" cy="2971800"/>
          </a:xfrm>
        </p:spPr>
        <p:txBody>
          <a:bodyPr/>
          <a:lstStyle/>
          <a:p>
            <a:pPr>
              <a:lnSpc>
                <a:spcPct val="80000"/>
              </a:lnSpc>
            </a:pPr>
            <a:r>
              <a:rPr lang="en-US" sz="2000" dirty="0" smtClean="0">
                <a:ea typeface="ＭＳ Ｐゴシック" pitchFamily="34" charset="-128"/>
              </a:rPr>
              <a:t>Arrangement where the host-site does not own the system, but purchases the electricity produced by the system</a:t>
            </a:r>
          </a:p>
          <a:p>
            <a:pPr>
              <a:lnSpc>
                <a:spcPct val="80000"/>
              </a:lnSpc>
            </a:pPr>
            <a:r>
              <a:rPr lang="en-US" sz="2000" dirty="0" smtClean="0">
                <a:ea typeface="ＭＳ Ｐゴシック" pitchFamily="34" charset="-128"/>
              </a:rPr>
              <a:t>Offers the host guaranteed electricity prices and increases PV penetration</a:t>
            </a:r>
          </a:p>
          <a:p>
            <a:pPr>
              <a:lnSpc>
                <a:spcPct val="80000"/>
              </a:lnSpc>
            </a:pPr>
            <a:r>
              <a:rPr lang="en-US" sz="2000" dirty="0" smtClean="0">
                <a:ea typeface="ＭＳ Ｐゴシック" pitchFamily="34" charset="-128"/>
              </a:rPr>
              <a:t>Issues:</a:t>
            </a:r>
          </a:p>
          <a:p>
            <a:pPr lvl="1">
              <a:lnSpc>
                <a:spcPct val="80000"/>
              </a:lnSpc>
            </a:pPr>
            <a:r>
              <a:rPr lang="en-US" sz="1800" dirty="0" smtClean="0">
                <a:ea typeface="ＭＳ Ｐゴシック" pitchFamily="34" charset="-128"/>
              </a:rPr>
              <a:t>Will system be eligible for net metering?</a:t>
            </a:r>
          </a:p>
          <a:p>
            <a:pPr lvl="1">
              <a:lnSpc>
                <a:spcPct val="80000"/>
              </a:lnSpc>
            </a:pPr>
            <a:r>
              <a:rPr lang="en-US" sz="1800" dirty="0" smtClean="0">
                <a:ea typeface="ＭＳ Ｐゴシック" pitchFamily="34" charset="-128"/>
              </a:rPr>
              <a:t>REC ownership</a:t>
            </a:r>
          </a:p>
          <a:p>
            <a:pPr lvl="1">
              <a:lnSpc>
                <a:spcPct val="80000"/>
              </a:lnSpc>
            </a:pPr>
            <a:r>
              <a:rPr lang="en-US" sz="1800" dirty="0" smtClean="0">
                <a:ea typeface="ＭＳ Ｐゴシック" pitchFamily="34" charset="-128"/>
              </a:rPr>
              <a:t>Under some states’ laws the PPA may be considered a utility subject to regulation</a:t>
            </a:r>
          </a:p>
          <a:p>
            <a:pPr>
              <a:lnSpc>
                <a:spcPct val="80000"/>
              </a:lnSpc>
            </a:pPr>
            <a:r>
              <a:rPr lang="en-US" sz="2000" dirty="0" smtClean="0">
                <a:ea typeface="ＭＳ Ｐゴシック" pitchFamily="34" charset="-128"/>
              </a:rPr>
              <a:t>Leases of systems offer a potential work-around </a:t>
            </a:r>
          </a:p>
          <a:p>
            <a:pPr>
              <a:lnSpc>
                <a:spcPct val="80000"/>
              </a:lnSpc>
            </a:pPr>
            <a:r>
              <a:rPr lang="en-US" sz="2000" dirty="0" smtClean="0">
                <a:ea typeface="ＭＳ Ｐゴシック" pitchFamily="34" charset="-128"/>
              </a:rPr>
              <a:t>2008 saw the first PPA and leasing arrangements for residential systems.  </a:t>
            </a:r>
          </a:p>
          <a:p>
            <a:pPr>
              <a:lnSpc>
                <a:spcPct val="80000"/>
              </a:lnSpc>
              <a:buFontTx/>
              <a:buNone/>
            </a:pPr>
            <a:endParaRPr lang="en-US" sz="2000" dirty="0" smtClean="0">
              <a:ea typeface="ＭＳ Ｐゴシック" pitchFamily="34" charset="-128"/>
            </a:endParaRPr>
          </a:p>
          <a:p>
            <a:pPr>
              <a:lnSpc>
                <a:spcPct val="80000"/>
              </a:lnSpc>
            </a:pPr>
            <a:endParaRPr lang="en-US" sz="2000" dirty="0" smtClean="0">
              <a:ea typeface="ＭＳ Ｐゴシック" pitchFamily="34" charset="-128"/>
            </a:endParaRPr>
          </a:p>
          <a:p>
            <a:pPr>
              <a:lnSpc>
                <a:spcPct val="80000"/>
              </a:lnSpc>
            </a:pPr>
            <a:endParaRPr lang="en-US" sz="1400" dirty="0" smtClean="0">
              <a:ea typeface="ＭＳ Ｐゴシック" pitchFamily="34" charset="-128"/>
            </a:endParaRPr>
          </a:p>
        </p:txBody>
      </p:sp>
    </p:spTree>
    <p:extLst>
      <p:ext uri="{BB962C8B-B14F-4D97-AF65-F5344CB8AC3E}">
        <p14:creationId xmlns:p14="http://schemas.microsoft.com/office/powerpoint/2010/main" val="3960881208"/>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738188"/>
            <a:ext cx="9115425"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822351"/>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57188" y="649514"/>
            <a:ext cx="8229600" cy="1143000"/>
          </a:xfrm>
        </p:spPr>
        <p:txBody>
          <a:bodyPr/>
          <a:lstStyle/>
          <a:p>
            <a:r>
              <a:rPr lang="en-US" dirty="0" smtClean="0">
                <a:ea typeface="ＭＳ Ｐゴシック" pitchFamily="34" charset="-128"/>
              </a:rPr>
              <a:t>NC </a:t>
            </a:r>
            <a:r>
              <a:rPr lang="en-US" dirty="0" err="1" smtClean="0">
                <a:ea typeface="ＭＳ Ｐゴシック" pitchFamily="34" charset="-128"/>
              </a:rPr>
              <a:t>GreenPower</a:t>
            </a:r>
            <a:endParaRPr lang="en-US" dirty="0" smtClean="0">
              <a:ea typeface="ＭＳ Ｐゴシック" pitchFamily="34" charset="-128"/>
            </a:endParaRPr>
          </a:p>
        </p:txBody>
      </p:sp>
      <p:sp>
        <p:nvSpPr>
          <p:cNvPr id="117764" name="Rectangle 4"/>
          <p:cNvSpPr>
            <a:spLocks noGrp="1" noChangeArrowheads="1"/>
          </p:cNvSpPr>
          <p:nvPr>
            <p:ph type="body" sz="half" idx="4294967295"/>
          </p:nvPr>
        </p:nvSpPr>
        <p:spPr>
          <a:xfrm>
            <a:off x="21771" y="1524000"/>
            <a:ext cx="4114800" cy="4343400"/>
          </a:xfrm>
          <a:prstGeom prst="rect">
            <a:avLst/>
          </a:prstGeom>
        </p:spPr>
        <p:txBody>
          <a:bodyPr/>
          <a:lstStyle/>
          <a:p>
            <a:pPr>
              <a:lnSpc>
                <a:spcPct val="90000"/>
              </a:lnSpc>
            </a:pPr>
            <a:r>
              <a:rPr lang="en-US" sz="2800" dirty="0" smtClean="0">
                <a:ea typeface="ＭＳ Ｐゴシック" pitchFamily="34" charset="-128"/>
              </a:rPr>
              <a:t>Pays a premium to RE generators for their “Renewable Energy Credits” (RECs).</a:t>
            </a:r>
          </a:p>
          <a:p>
            <a:pPr>
              <a:lnSpc>
                <a:spcPct val="90000"/>
              </a:lnSpc>
            </a:pPr>
            <a:r>
              <a:rPr lang="en-US" sz="2800" dirty="0" smtClean="0">
                <a:ea typeface="ＭＳ Ｐゴシック" pitchFamily="34" charset="-128"/>
              </a:rPr>
              <a:t>$0.06/kWh for small solar (5 kw or less)</a:t>
            </a:r>
          </a:p>
          <a:p>
            <a:pPr>
              <a:lnSpc>
                <a:spcPct val="90000"/>
              </a:lnSpc>
            </a:pPr>
            <a:r>
              <a:rPr lang="en-US" sz="2800" dirty="0" smtClean="0">
                <a:ea typeface="ＭＳ Ｐゴシック" pitchFamily="34" charset="-128"/>
              </a:rPr>
              <a:t>Bidding required in response to an open RFP for projects greater than 5 kw</a:t>
            </a:r>
          </a:p>
        </p:txBody>
      </p:sp>
      <p:pic>
        <p:nvPicPr>
          <p:cNvPr id="117763" name="Picture 3" descr="How Green Power Works"/>
          <p:cNvPicPr>
            <a:picLocks noChangeAspect="1" noChangeArrowheads="1"/>
          </p:cNvPicPr>
          <p:nvPr/>
        </p:nvPicPr>
        <p:blipFill>
          <a:blip r:embed="rId2" cstate="print"/>
          <a:srcRect/>
          <a:stretch>
            <a:fillRect/>
          </a:stretch>
        </p:blipFill>
        <p:spPr bwMode="auto">
          <a:xfrm>
            <a:off x="4343400" y="1828800"/>
            <a:ext cx="4648200" cy="3303588"/>
          </a:xfrm>
          <a:prstGeom prst="rect">
            <a:avLst/>
          </a:prstGeom>
          <a:noFill/>
          <a:ln w="9525">
            <a:noFill/>
            <a:miter lim="800000"/>
            <a:headEnd/>
            <a:tailEnd/>
          </a:ln>
        </p:spPr>
      </p:pic>
      <p:pic>
        <p:nvPicPr>
          <p:cNvPr id="117765" name="Picture 5" descr="NC GreenPower - It's in your power."/>
          <p:cNvPicPr>
            <a:picLocks noChangeAspect="1" noChangeArrowheads="1"/>
          </p:cNvPicPr>
          <p:nvPr/>
        </p:nvPicPr>
        <p:blipFill>
          <a:blip r:embed="rId3" cstate="print"/>
          <a:srcRect/>
          <a:stretch>
            <a:fillRect/>
          </a:stretch>
        </p:blipFill>
        <p:spPr bwMode="auto">
          <a:xfrm>
            <a:off x="4471988" y="5135563"/>
            <a:ext cx="3148012" cy="1189037"/>
          </a:xfrm>
          <a:prstGeom prst="rect">
            <a:avLst/>
          </a:prstGeom>
          <a:noFill/>
          <a:ln w="9525">
            <a:noFill/>
            <a:miter lim="800000"/>
            <a:headEnd/>
            <a:tailEnd/>
          </a:ln>
        </p:spPr>
      </p:pic>
    </p:spTree>
    <p:extLst>
      <p:ext uri="{BB962C8B-B14F-4D97-AF65-F5344CB8AC3E}">
        <p14:creationId xmlns:p14="http://schemas.microsoft.com/office/powerpoint/2010/main" val="2552509073"/>
      </p:ext>
    </p:extLst>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dirty="0" smtClean="0">
                <a:solidFill>
                  <a:schemeClr val="tx1"/>
                </a:solidFill>
                <a:ea typeface="ＭＳ Ｐゴシック" pitchFamily="34" charset="-128"/>
              </a:rPr>
              <a:t>NC </a:t>
            </a:r>
            <a:r>
              <a:rPr lang="en-US" dirty="0" err="1" smtClean="0">
                <a:solidFill>
                  <a:schemeClr val="tx1"/>
                </a:solidFill>
                <a:ea typeface="ＭＳ Ｐゴシック" pitchFamily="34" charset="-128"/>
              </a:rPr>
              <a:t>GreenPower</a:t>
            </a:r>
            <a:endParaRPr lang="en-US" dirty="0" smtClean="0">
              <a:solidFill>
                <a:schemeClr val="tx1"/>
              </a:solidFill>
              <a:ea typeface="ＭＳ Ｐゴシック" pitchFamily="34" charset="-128"/>
            </a:endParaRPr>
          </a:p>
        </p:txBody>
      </p:sp>
      <p:sp>
        <p:nvSpPr>
          <p:cNvPr id="118787" name="Rectangle 3"/>
          <p:cNvSpPr>
            <a:spLocks noGrp="1" noChangeArrowheads="1"/>
          </p:cNvSpPr>
          <p:nvPr>
            <p:ph idx="1"/>
          </p:nvPr>
        </p:nvSpPr>
        <p:spPr>
          <a:xfrm>
            <a:off x="228600" y="1752600"/>
            <a:ext cx="8610600" cy="4343400"/>
          </a:xfrm>
        </p:spPr>
        <p:txBody>
          <a:bodyPr>
            <a:normAutofit/>
          </a:bodyPr>
          <a:lstStyle/>
          <a:p>
            <a:pPr>
              <a:lnSpc>
                <a:spcPct val="80000"/>
              </a:lnSpc>
            </a:pPr>
            <a:r>
              <a:rPr lang="en-US" sz="2400" dirty="0" smtClean="0">
                <a:ea typeface="ＭＳ Ｐゴシック" pitchFamily="34" charset="-128"/>
              </a:rPr>
              <a:t>Non-profit organization</a:t>
            </a:r>
            <a:br>
              <a:rPr lang="en-US" sz="2400" dirty="0" smtClean="0">
                <a:ea typeface="ＭＳ Ｐゴシック" pitchFamily="34" charset="-128"/>
              </a:rPr>
            </a:br>
            <a:endParaRPr lang="en-US" sz="2400" dirty="0" smtClean="0">
              <a:ea typeface="ＭＳ Ｐゴシック" pitchFamily="34" charset="-128"/>
            </a:endParaRPr>
          </a:p>
          <a:p>
            <a:pPr>
              <a:lnSpc>
                <a:spcPct val="80000"/>
              </a:lnSpc>
            </a:pPr>
            <a:r>
              <a:rPr lang="en-US" sz="2400" dirty="0" smtClean="0">
                <a:ea typeface="ＭＳ Ｐゴシック" pitchFamily="34" charset="-128"/>
              </a:rPr>
              <a:t>Funded by voluntary contributions by utility customers who want to buy “green energy”</a:t>
            </a:r>
            <a:br>
              <a:rPr lang="en-US" sz="2400" dirty="0" smtClean="0">
                <a:ea typeface="ＭＳ Ｐゴシック" pitchFamily="34" charset="-128"/>
              </a:rPr>
            </a:br>
            <a:endParaRPr lang="en-US" sz="2400" dirty="0" smtClean="0">
              <a:ea typeface="ＭＳ Ｐゴシック" pitchFamily="34" charset="-128"/>
            </a:endParaRPr>
          </a:p>
          <a:p>
            <a:pPr>
              <a:lnSpc>
                <a:spcPct val="80000"/>
              </a:lnSpc>
            </a:pPr>
            <a:r>
              <a:rPr lang="en-US" sz="2400" dirty="0" smtClean="0">
                <a:ea typeface="ＭＳ Ｐゴシック" pitchFamily="34" charset="-128"/>
              </a:rPr>
              <a:t>No long-term contracts </a:t>
            </a:r>
            <a:br>
              <a:rPr lang="en-US" sz="2400" dirty="0" smtClean="0">
                <a:ea typeface="ＭＳ Ｐゴシック" pitchFamily="34" charset="-128"/>
              </a:rPr>
            </a:br>
            <a:endParaRPr lang="en-US" sz="2400" dirty="0" smtClean="0">
              <a:ea typeface="ＭＳ Ｐゴシック" pitchFamily="34" charset="-128"/>
            </a:endParaRPr>
          </a:p>
          <a:p>
            <a:pPr>
              <a:lnSpc>
                <a:spcPct val="80000"/>
              </a:lnSpc>
            </a:pPr>
            <a:r>
              <a:rPr lang="en-US" sz="2400" dirty="0" smtClean="0">
                <a:ea typeface="ＭＳ Ｐゴシック" pitchFamily="34" charset="-128"/>
              </a:rPr>
              <a:t>Incentive is only available as long as consumers continue to make donations</a:t>
            </a:r>
            <a:br>
              <a:rPr lang="en-US" sz="2400" dirty="0" smtClean="0">
                <a:ea typeface="ＭＳ Ｐゴシック" pitchFamily="34" charset="-128"/>
              </a:rPr>
            </a:br>
            <a:endParaRPr lang="en-US" sz="2400" dirty="0" smtClean="0">
              <a:ea typeface="ＭＳ Ｐゴシック" pitchFamily="34" charset="-128"/>
            </a:endParaRPr>
          </a:p>
          <a:p>
            <a:pPr>
              <a:lnSpc>
                <a:spcPct val="80000"/>
              </a:lnSpc>
            </a:pPr>
            <a:r>
              <a:rPr lang="en-US" sz="2400" dirty="0" smtClean="0">
                <a:ea typeface="ＭＳ Ｐゴシック" pitchFamily="34" charset="-128"/>
              </a:rPr>
              <a:t>Cannot net-meter --- must buy all electricity, sell all electricity to the utility</a:t>
            </a:r>
          </a:p>
          <a:p>
            <a:pPr>
              <a:lnSpc>
                <a:spcPct val="80000"/>
              </a:lnSpc>
              <a:buFontTx/>
              <a:buNone/>
            </a:pPr>
            <a:r>
              <a:rPr lang="en-US" sz="2400" dirty="0" smtClean="0">
                <a:ea typeface="ＭＳ Ｐゴシック" pitchFamily="34" charset="-128"/>
              </a:rPr>
              <a:t> </a:t>
            </a:r>
          </a:p>
        </p:txBody>
      </p:sp>
    </p:spTree>
    <p:extLst>
      <p:ext uri="{BB962C8B-B14F-4D97-AF65-F5344CB8AC3E}">
        <p14:creationId xmlns:p14="http://schemas.microsoft.com/office/powerpoint/2010/main" val="2381790237"/>
      </p:ext>
    </p:extLst>
  </p:cSld>
  <p:clrMapOvr>
    <a:masterClrMapping/>
  </p:clrMapOvr>
  <p:transition advClick="0" advTm="3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685800"/>
            <a:ext cx="8229600" cy="1143000"/>
          </a:xfrm>
        </p:spPr>
        <p:txBody>
          <a:bodyPr/>
          <a:lstStyle/>
          <a:p>
            <a:r>
              <a:rPr lang="en-US" dirty="0" smtClean="0">
                <a:ea typeface="ＭＳ Ｐゴシック" pitchFamily="34" charset="-128"/>
              </a:rPr>
              <a:t>NC </a:t>
            </a:r>
            <a:r>
              <a:rPr lang="en-US" dirty="0" err="1" smtClean="0">
                <a:ea typeface="ＭＳ Ｐゴシック" pitchFamily="34" charset="-128"/>
              </a:rPr>
              <a:t>GreenPower</a:t>
            </a:r>
            <a:endParaRPr lang="en-US" dirty="0" smtClean="0">
              <a:ea typeface="ＭＳ Ｐゴシック" pitchFamily="34" charset="-128"/>
            </a:endParaRPr>
          </a:p>
        </p:txBody>
      </p:sp>
      <p:sp>
        <p:nvSpPr>
          <p:cNvPr id="119811" name="Rectangle 3"/>
          <p:cNvSpPr>
            <a:spLocks noGrp="1" noChangeArrowheads="1"/>
          </p:cNvSpPr>
          <p:nvPr>
            <p:ph idx="1"/>
          </p:nvPr>
        </p:nvSpPr>
        <p:spPr>
          <a:xfrm>
            <a:off x="304800" y="1600200"/>
            <a:ext cx="8610600" cy="4343400"/>
          </a:xfrm>
        </p:spPr>
        <p:txBody>
          <a:bodyPr/>
          <a:lstStyle/>
          <a:p>
            <a:pPr>
              <a:lnSpc>
                <a:spcPct val="90000"/>
              </a:lnSpc>
            </a:pPr>
            <a:r>
              <a:rPr lang="en-US" sz="2400" dirty="0" smtClean="0">
                <a:ea typeface="ＭＳ Ｐゴシック" pitchFamily="34" charset="-128"/>
              </a:rPr>
              <a:t>Tax-deductible contributions go directly toward the purchase of renewable energy from independent generators located in North Carolina  </a:t>
            </a:r>
          </a:p>
          <a:p>
            <a:pPr>
              <a:lnSpc>
                <a:spcPct val="90000"/>
              </a:lnSpc>
            </a:pPr>
            <a:r>
              <a:rPr lang="en-US" sz="2400" dirty="0" smtClean="0">
                <a:ea typeface="ＭＳ Ｐゴシック" pitchFamily="34" charset="-128"/>
              </a:rPr>
              <a:t>Each $4 block of NC </a:t>
            </a:r>
            <a:r>
              <a:rPr lang="en-US" sz="2400" dirty="0" err="1" smtClean="0">
                <a:ea typeface="ＭＳ Ｐゴシック" pitchFamily="34" charset="-128"/>
              </a:rPr>
              <a:t>GreenPower</a:t>
            </a:r>
            <a:r>
              <a:rPr lang="en-US" sz="2400" dirty="0" smtClean="0">
                <a:ea typeface="ＭＳ Ｐゴシック" pitchFamily="34" charset="-128"/>
              </a:rPr>
              <a:t> subscribed monthly will annually offset: </a:t>
            </a:r>
          </a:p>
          <a:p>
            <a:pPr lvl="1">
              <a:lnSpc>
                <a:spcPct val="90000"/>
              </a:lnSpc>
            </a:pPr>
            <a:r>
              <a:rPr lang="en-US" sz="2000" dirty="0" smtClean="0">
                <a:ea typeface="ＭＳ Ｐゴシック" pitchFamily="34" charset="-128"/>
              </a:rPr>
              <a:t>2497 pounds of carbon dioxide (CO2) </a:t>
            </a:r>
          </a:p>
          <a:p>
            <a:pPr lvl="1">
              <a:lnSpc>
                <a:spcPct val="90000"/>
              </a:lnSpc>
            </a:pPr>
            <a:r>
              <a:rPr lang="en-US" sz="2000" dirty="0" smtClean="0">
                <a:ea typeface="ＭＳ Ｐゴシック" pitchFamily="34" charset="-128"/>
              </a:rPr>
              <a:t>7 pounds of sulfur dioxide (SO2)</a:t>
            </a:r>
          </a:p>
          <a:p>
            <a:pPr lvl="1">
              <a:lnSpc>
                <a:spcPct val="90000"/>
              </a:lnSpc>
            </a:pPr>
            <a:r>
              <a:rPr lang="en-US" sz="2000" dirty="0" smtClean="0">
                <a:ea typeface="ＭＳ Ｐゴシック" pitchFamily="34" charset="-128"/>
              </a:rPr>
              <a:t>3 pounds of nitrogen oxides (</a:t>
            </a:r>
            <a:r>
              <a:rPr lang="en-US" sz="2000" dirty="0" err="1" smtClean="0">
                <a:ea typeface="ＭＳ Ｐゴシック" pitchFamily="34" charset="-128"/>
              </a:rPr>
              <a:t>NOx</a:t>
            </a:r>
            <a:r>
              <a:rPr lang="en-US" sz="2000" dirty="0" smtClean="0">
                <a:ea typeface="ＭＳ Ｐゴシック" pitchFamily="34" charset="-128"/>
              </a:rPr>
              <a:t>)</a:t>
            </a:r>
          </a:p>
          <a:p>
            <a:pPr lvl="1">
              <a:lnSpc>
                <a:spcPct val="90000"/>
              </a:lnSpc>
            </a:pPr>
            <a:r>
              <a:rPr lang="en-US" sz="2000" dirty="0" smtClean="0">
                <a:ea typeface="ＭＳ Ｐゴシック" pitchFamily="34" charset="-128"/>
              </a:rPr>
              <a:t>972 pounds of coal required to produce the same energy </a:t>
            </a:r>
          </a:p>
          <a:p>
            <a:pPr>
              <a:lnSpc>
                <a:spcPct val="90000"/>
              </a:lnSpc>
            </a:pPr>
            <a:r>
              <a:rPr lang="en-US" sz="2400" dirty="0" smtClean="0">
                <a:ea typeface="ＭＳ Ｐゴシック" pitchFamily="34" charset="-128"/>
              </a:rPr>
              <a:t>The annual reduction of CO2emissions from one block of NC </a:t>
            </a:r>
            <a:r>
              <a:rPr lang="en-US" sz="2400" dirty="0" err="1" smtClean="0">
                <a:ea typeface="ＭＳ Ｐゴシック" pitchFamily="34" charset="-128"/>
              </a:rPr>
              <a:t>GreenPower</a:t>
            </a:r>
            <a:r>
              <a:rPr lang="en-US" sz="2400" dirty="0" smtClean="0">
                <a:ea typeface="ＭＳ Ｐゴシック" pitchFamily="34" charset="-128"/>
              </a:rPr>
              <a:t> subscribed monthly is equivalent to planting 192 trees, or not driving 3,039 miles or 73 days.</a:t>
            </a:r>
          </a:p>
          <a:p>
            <a:pPr>
              <a:lnSpc>
                <a:spcPct val="90000"/>
              </a:lnSpc>
            </a:pPr>
            <a:endParaRPr lang="en-US" sz="2400" dirty="0" smtClean="0">
              <a:ea typeface="ＭＳ Ｐゴシック" pitchFamily="34" charset="-128"/>
            </a:endParaRPr>
          </a:p>
        </p:txBody>
      </p:sp>
    </p:spTree>
    <p:extLst>
      <p:ext uri="{BB962C8B-B14F-4D97-AF65-F5344CB8AC3E}">
        <p14:creationId xmlns:p14="http://schemas.microsoft.com/office/powerpoint/2010/main" val="3143236907"/>
      </p:ext>
    </p:extLst>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NC Energy Policies</a:t>
            </a:r>
            <a:endParaRPr lang="en-US" dirty="0"/>
          </a:p>
        </p:txBody>
      </p:sp>
      <p:sp>
        <p:nvSpPr>
          <p:cNvPr id="3" name="Content Placeholder 2"/>
          <p:cNvSpPr>
            <a:spLocks noGrp="1"/>
          </p:cNvSpPr>
          <p:nvPr>
            <p:ph idx="1"/>
          </p:nvPr>
        </p:nvSpPr>
        <p:spPr>
          <a:xfrm>
            <a:off x="266700" y="1905000"/>
            <a:ext cx="8610600" cy="4343400"/>
          </a:xfrm>
        </p:spPr>
        <p:txBody>
          <a:bodyPr>
            <a:normAutofit lnSpcReduction="10000"/>
          </a:bodyPr>
          <a:lstStyle/>
          <a:p>
            <a:r>
              <a:rPr lang="en-US" dirty="0" smtClean="0"/>
              <a:t>Project Registration – NCUC</a:t>
            </a:r>
          </a:p>
          <a:p>
            <a:r>
              <a:rPr lang="en-US" dirty="0" smtClean="0"/>
              <a:t>Property Tax Abatement for Solar</a:t>
            </a:r>
          </a:p>
          <a:p>
            <a:r>
              <a:rPr lang="en-US" dirty="0" smtClean="0"/>
              <a:t>Solar Access Laws</a:t>
            </a:r>
          </a:p>
          <a:p>
            <a:r>
              <a:rPr lang="en-US" dirty="0" smtClean="0"/>
              <a:t>Interconnection and Net Metering</a:t>
            </a:r>
          </a:p>
          <a:p>
            <a:r>
              <a:rPr lang="en-US" dirty="0" smtClean="0"/>
              <a:t>Utility Programs &amp; Other Markets</a:t>
            </a:r>
          </a:p>
          <a:p>
            <a:pPr lvl="1"/>
            <a:r>
              <a:rPr lang="en-US" dirty="0" smtClean="0"/>
              <a:t>Progress </a:t>
            </a:r>
            <a:r>
              <a:rPr lang="en-US" dirty="0" err="1" smtClean="0"/>
              <a:t>Sunsense</a:t>
            </a:r>
            <a:r>
              <a:rPr lang="en-US" dirty="0" smtClean="0"/>
              <a:t> Program</a:t>
            </a:r>
          </a:p>
          <a:p>
            <a:pPr lvl="1"/>
            <a:r>
              <a:rPr lang="en-US" dirty="0" smtClean="0"/>
              <a:t>Tennessee Valley Authority (TVA)</a:t>
            </a:r>
          </a:p>
          <a:p>
            <a:pPr lvl="1"/>
            <a:r>
              <a:rPr lang="en-US" dirty="0" smtClean="0"/>
              <a:t>PJM Interconnection</a:t>
            </a:r>
          </a:p>
          <a:p>
            <a:endParaRPr lang="en-US" dirty="0" smtClean="0"/>
          </a:p>
          <a:p>
            <a:endParaRPr lang="en-US" dirty="0" smtClean="0"/>
          </a:p>
        </p:txBody>
      </p:sp>
    </p:spTree>
    <p:extLst>
      <p:ext uri="{BB962C8B-B14F-4D97-AF65-F5344CB8AC3E}">
        <p14:creationId xmlns:p14="http://schemas.microsoft.com/office/powerpoint/2010/main" val="1191905727"/>
      </p:ext>
    </p:extLst>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Project Registration</a:t>
            </a:r>
          </a:p>
        </p:txBody>
      </p:sp>
      <p:sp>
        <p:nvSpPr>
          <p:cNvPr id="12291" name="Rectangle 3"/>
          <p:cNvSpPr>
            <a:spLocks noGrp="1" noChangeArrowheads="1"/>
          </p:cNvSpPr>
          <p:nvPr>
            <p:ph idx="1"/>
          </p:nvPr>
        </p:nvSpPr>
        <p:spPr>
          <a:xfrm>
            <a:off x="266700" y="1600200"/>
            <a:ext cx="8610600" cy="4343400"/>
          </a:xfrm>
        </p:spPr>
        <p:txBody>
          <a:bodyPr>
            <a:normAutofit lnSpcReduction="10000"/>
          </a:bodyPr>
          <a:lstStyle/>
          <a:p>
            <a:pPr eaLnBrk="1" hangingPunct="1">
              <a:lnSpc>
                <a:spcPct val="80000"/>
              </a:lnSpc>
              <a:buFont typeface="Wingdings" pitchFamily="2" charset="2"/>
              <a:buNone/>
            </a:pPr>
            <a:endParaRPr lang="en-US" sz="2500" dirty="0" smtClean="0"/>
          </a:p>
          <a:p>
            <a:pPr eaLnBrk="1" hangingPunct="1">
              <a:lnSpc>
                <a:spcPct val="80000"/>
              </a:lnSpc>
              <a:buFont typeface="Wingdings" pitchFamily="2" charset="2"/>
              <a:buNone/>
            </a:pPr>
            <a:r>
              <a:rPr lang="en-US" sz="2500" dirty="0" smtClean="0"/>
              <a:t>North Carolina Utilities Commission (NCUC):</a:t>
            </a:r>
          </a:p>
          <a:p>
            <a:pPr eaLnBrk="1" hangingPunct="1">
              <a:lnSpc>
                <a:spcPct val="80000"/>
              </a:lnSpc>
              <a:buFont typeface="Wingdings" pitchFamily="2" charset="2"/>
              <a:buNone/>
            </a:pPr>
            <a:endParaRPr lang="en-US" sz="1000" dirty="0" smtClean="0"/>
          </a:p>
          <a:p>
            <a:pPr eaLnBrk="1" hangingPunct="1">
              <a:lnSpc>
                <a:spcPct val="80000"/>
              </a:lnSpc>
              <a:buFont typeface="Wingdings" pitchFamily="2" charset="2"/>
              <a:buNone/>
            </a:pPr>
            <a:r>
              <a:rPr lang="en-US" sz="2500" b="1" dirty="0" smtClean="0"/>
              <a:t>Certificate of Public Convenience and</a:t>
            </a:r>
          </a:p>
          <a:p>
            <a:pPr eaLnBrk="1" hangingPunct="1">
              <a:lnSpc>
                <a:spcPct val="80000"/>
              </a:lnSpc>
              <a:spcBef>
                <a:spcPct val="0"/>
              </a:spcBef>
              <a:buFont typeface="Wingdings" pitchFamily="2" charset="2"/>
              <a:buNone/>
            </a:pPr>
            <a:r>
              <a:rPr lang="en-US" sz="2500" b="1" dirty="0" smtClean="0"/>
              <a:t>Necessity (Chapter 8; Rule R8-64)</a:t>
            </a:r>
          </a:p>
          <a:p>
            <a:pPr lvl="1" eaLnBrk="1" hangingPunct="1">
              <a:lnSpc>
                <a:spcPct val="80000"/>
              </a:lnSpc>
            </a:pPr>
            <a:r>
              <a:rPr lang="en-US" sz="2000" dirty="0" smtClean="0"/>
              <a:t>Required by projects 2 MW or greater in capacity</a:t>
            </a:r>
          </a:p>
          <a:p>
            <a:pPr lvl="1" eaLnBrk="1" hangingPunct="1">
              <a:lnSpc>
                <a:spcPct val="80000"/>
              </a:lnSpc>
            </a:pPr>
            <a:r>
              <a:rPr lang="en-US" sz="2000" dirty="0" smtClean="0"/>
              <a:t>Certificate must be obtained prior to construction</a:t>
            </a:r>
          </a:p>
          <a:p>
            <a:pPr eaLnBrk="1" hangingPunct="1">
              <a:lnSpc>
                <a:spcPct val="80000"/>
              </a:lnSpc>
              <a:buFont typeface="Wingdings" pitchFamily="2" charset="2"/>
              <a:buNone/>
            </a:pPr>
            <a:endParaRPr lang="en-US" sz="1000" dirty="0" smtClean="0"/>
          </a:p>
          <a:p>
            <a:pPr eaLnBrk="1" hangingPunct="1">
              <a:lnSpc>
                <a:spcPct val="80000"/>
              </a:lnSpc>
              <a:buFont typeface="Wingdings" pitchFamily="2" charset="2"/>
              <a:buNone/>
            </a:pPr>
            <a:r>
              <a:rPr lang="en-US" sz="2500" dirty="0" smtClean="0"/>
              <a:t>OR</a:t>
            </a:r>
          </a:p>
          <a:p>
            <a:pPr eaLnBrk="1" hangingPunct="1">
              <a:lnSpc>
                <a:spcPct val="80000"/>
              </a:lnSpc>
              <a:buFont typeface="Wingdings" pitchFamily="2" charset="2"/>
              <a:buNone/>
            </a:pPr>
            <a:endParaRPr lang="en-US" sz="1000" dirty="0" smtClean="0"/>
          </a:p>
          <a:p>
            <a:pPr eaLnBrk="1" hangingPunct="1">
              <a:lnSpc>
                <a:spcPct val="80000"/>
              </a:lnSpc>
              <a:buFont typeface="Wingdings" pitchFamily="2" charset="2"/>
              <a:buNone/>
            </a:pPr>
            <a:r>
              <a:rPr lang="en-US" sz="2500" b="1" dirty="0" smtClean="0"/>
              <a:t>Report of Proposed Construction (Rule R8-65)</a:t>
            </a:r>
          </a:p>
          <a:p>
            <a:pPr lvl="1" eaLnBrk="1" hangingPunct="1">
              <a:lnSpc>
                <a:spcPct val="80000"/>
              </a:lnSpc>
            </a:pPr>
            <a:r>
              <a:rPr lang="en-US" sz="2000" dirty="0" smtClean="0"/>
              <a:t>Required by projects less than 2 MW in capacity</a:t>
            </a:r>
          </a:p>
          <a:p>
            <a:pPr lvl="1" eaLnBrk="1" hangingPunct="1">
              <a:lnSpc>
                <a:spcPct val="80000"/>
              </a:lnSpc>
            </a:pPr>
            <a:r>
              <a:rPr lang="en-US" sz="2000" dirty="0" smtClean="0"/>
              <a:t>Report must be filed prior to construction</a:t>
            </a:r>
          </a:p>
          <a:p>
            <a:pPr lvl="1" eaLnBrk="1" hangingPunct="1">
              <a:lnSpc>
                <a:spcPct val="80000"/>
              </a:lnSpc>
            </a:pPr>
            <a:r>
              <a:rPr lang="en-US" sz="2000" dirty="0" smtClean="0"/>
              <a:t>Facilities selling RECs for REPS compliance must file register facility; can be filed in conjunction with report of proposed construction </a:t>
            </a:r>
          </a:p>
          <a:p>
            <a:pPr eaLnBrk="1" hangingPunct="1">
              <a:lnSpc>
                <a:spcPct val="80000"/>
              </a:lnSpc>
              <a:buFont typeface="Wingdings" pitchFamily="2" charset="2"/>
              <a:buNone/>
            </a:pPr>
            <a:endParaRPr lang="en-US" sz="2500" dirty="0" smtClean="0"/>
          </a:p>
        </p:txBody>
      </p:sp>
    </p:spTree>
    <p:extLst>
      <p:ext uri="{BB962C8B-B14F-4D97-AF65-F5344CB8AC3E}">
        <p14:creationId xmlns:p14="http://schemas.microsoft.com/office/powerpoint/2010/main" val="3711466829"/>
      </p:ext>
    </p:extLst>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3600" dirty="0" smtClean="0">
                <a:solidFill>
                  <a:schemeClr val="tx1"/>
                </a:solidFill>
                <a:ea typeface="ＭＳ Ｐゴシック" pitchFamily="34" charset="-128"/>
              </a:rPr>
              <a:t>Property Tax Abatement for PV Systems</a:t>
            </a:r>
          </a:p>
        </p:txBody>
      </p:sp>
      <p:sp>
        <p:nvSpPr>
          <p:cNvPr id="131075" name="Rectangle 3"/>
          <p:cNvSpPr>
            <a:spLocks noGrp="1" noChangeArrowheads="1"/>
          </p:cNvSpPr>
          <p:nvPr>
            <p:ph idx="1"/>
          </p:nvPr>
        </p:nvSpPr>
        <p:spPr>
          <a:xfrm>
            <a:off x="228600" y="1524000"/>
            <a:ext cx="8610600" cy="2514600"/>
          </a:xfrm>
        </p:spPr>
        <p:txBody>
          <a:bodyPr>
            <a:noAutofit/>
          </a:bodyPr>
          <a:lstStyle/>
          <a:p>
            <a:pPr>
              <a:lnSpc>
                <a:spcPct val="90000"/>
              </a:lnSpc>
            </a:pPr>
            <a:r>
              <a:rPr lang="en-US" sz="2600" dirty="0" smtClean="0">
                <a:ea typeface="ＭＳ Ｐゴシック" pitchFamily="34" charset="-128"/>
              </a:rPr>
              <a:t>SB 1878 of 2008 created an 80% property tax abatement for PV (solar electric) systems</a:t>
            </a:r>
            <a:br>
              <a:rPr lang="en-US" sz="2600" dirty="0" smtClean="0">
                <a:ea typeface="ＭＳ Ｐゴシック" pitchFamily="34" charset="-128"/>
              </a:rPr>
            </a:br>
            <a:endParaRPr lang="en-US" sz="2600" dirty="0" smtClean="0">
              <a:ea typeface="ＭＳ Ｐゴシック" pitchFamily="34" charset="-128"/>
            </a:endParaRPr>
          </a:p>
          <a:p>
            <a:pPr>
              <a:lnSpc>
                <a:spcPct val="90000"/>
              </a:lnSpc>
            </a:pPr>
            <a:r>
              <a:rPr lang="en-US" sz="2600" dirty="0" smtClean="0">
                <a:ea typeface="ＭＳ Ｐゴシック" pitchFamily="34" charset="-128"/>
              </a:rPr>
              <a:t>For example, a system assessed at $1,000,000 would pay property tax on $200,000.</a:t>
            </a:r>
            <a:br>
              <a:rPr lang="en-US" sz="2600" dirty="0" smtClean="0">
                <a:ea typeface="ＭＳ Ｐゴシック" pitchFamily="34" charset="-128"/>
              </a:rPr>
            </a:br>
            <a:endParaRPr lang="en-US" sz="2600" dirty="0" smtClean="0">
              <a:ea typeface="ＭＳ Ｐゴシック" pitchFamily="34" charset="-128"/>
            </a:endParaRPr>
          </a:p>
          <a:p>
            <a:pPr>
              <a:lnSpc>
                <a:spcPct val="90000"/>
              </a:lnSpc>
            </a:pPr>
            <a:r>
              <a:rPr lang="en-US" sz="2600" dirty="0" smtClean="0">
                <a:ea typeface="ＭＳ Ｐゴシック" pitchFamily="34" charset="-128"/>
              </a:rPr>
              <a:t>Applies to commercial systems taking MACRS depreciation.</a:t>
            </a:r>
          </a:p>
          <a:p>
            <a:pPr>
              <a:lnSpc>
                <a:spcPct val="90000"/>
              </a:lnSpc>
            </a:pPr>
            <a:endParaRPr lang="en-US" sz="2600" dirty="0" smtClean="0">
              <a:ea typeface="ＭＳ Ｐゴシック" pitchFamily="34" charset="-128"/>
            </a:endParaRPr>
          </a:p>
          <a:p>
            <a:pPr>
              <a:lnSpc>
                <a:spcPct val="90000"/>
              </a:lnSpc>
            </a:pPr>
            <a:r>
              <a:rPr lang="en-US" sz="2600" dirty="0" smtClean="0">
                <a:ea typeface="ＭＳ Ｐゴシック" pitchFamily="34" charset="-128"/>
              </a:rPr>
              <a:t>Residential systems not taking depreciation receive 100% property tax abatement.</a:t>
            </a:r>
          </a:p>
        </p:txBody>
      </p:sp>
    </p:spTree>
    <p:extLst>
      <p:ext uri="{BB962C8B-B14F-4D97-AF65-F5344CB8AC3E}">
        <p14:creationId xmlns:p14="http://schemas.microsoft.com/office/powerpoint/2010/main" val="3330140503"/>
      </p:ext>
    </p:extLst>
  </p:cSld>
  <p:clrMapOvr>
    <a:masterClrMapping/>
  </p:clrMapOvr>
  <p:transition advClick="0" advTm="3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38604" y="160338"/>
            <a:ext cx="8229600" cy="609600"/>
          </a:xfrm>
        </p:spPr>
        <p:txBody>
          <a:bodyPr/>
          <a:lstStyle/>
          <a:p>
            <a:r>
              <a:rPr lang="en-US" sz="3800" dirty="0" smtClean="0">
                <a:solidFill>
                  <a:schemeClr val="tx1"/>
                </a:solidFill>
                <a:ea typeface="ＭＳ Ｐゴシック" pitchFamily="34" charset="-128"/>
              </a:rPr>
              <a:t/>
            </a:r>
            <a:br>
              <a:rPr lang="en-US" sz="3800" dirty="0" smtClean="0">
                <a:solidFill>
                  <a:schemeClr val="tx1"/>
                </a:solidFill>
                <a:ea typeface="ＭＳ Ｐゴシック" pitchFamily="34" charset="-128"/>
              </a:rPr>
            </a:br>
            <a:r>
              <a:rPr lang="en-US" sz="3800" dirty="0" smtClean="0">
                <a:solidFill>
                  <a:schemeClr val="tx1"/>
                </a:solidFill>
                <a:ea typeface="ＭＳ Ｐゴシック" pitchFamily="34" charset="-128"/>
              </a:rPr>
              <a:t>Duke Energy </a:t>
            </a:r>
            <a:r>
              <a:rPr lang="en-US" sz="3800" dirty="0" smtClean="0">
                <a:ea typeface="ＭＳ Ｐゴシック" pitchFamily="34" charset="-128"/>
              </a:rPr>
              <a:t>Progress </a:t>
            </a:r>
            <a:r>
              <a:rPr lang="en-US" sz="3800" dirty="0" err="1" smtClean="0">
                <a:solidFill>
                  <a:schemeClr val="tx1"/>
                </a:solidFill>
                <a:ea typeface="ＭＳ Ｐゴシック" pitchFamily="34" charset="-128"/>
              </a:rPr>
              <a:t>SunSense</a:t>
            </a:r>
            <a:r>
              <a:rPr lang="en-US" sz="3800" dirty="0" smtClean="0">
                <a:solidFill>
                  <a:schemeClr val="tx1"/>
                </a:solidFill>
                <a:ea typeface="ＭＳ Ｐゴシック" pitchFamily="34" charset="-128"/>
              </a:rPr>
              <a:t> Solar PV </a:t>
            </a:r>
          </a:p>
        </p:txBody>
      </p:sp>
      <p:sp>
        <p:nvSpPr>
          <p:cNvPr id="142339" name="Rectangle 3"/>
          <p:cNvSpPr>
            <a:spLocks noGrp="1" noChangeArrowheads="1"/>
          </p:cNvSpPr>
          <p:nvPr>
            <p:ph idx="1"/>
          </p:nvPr>
        </p:nvSpPr>
        <p:spPr>
          <a:xfrm>
            <a:off x="137432" y="1447800"/>
            <a:ext cx="8839200" cy="5257800"/>
          </a:xfrm>
          <a:solidFill>
            <a:schemeClr val="bg1"/>
          </a:solidFill>
        </p:spPr>
        <p:txBody>
          <a:bodyPr/>
          <a:lstStyle/>
          <a:p>
            <a:pPr>
              <a:lnSpc>
                <a:spcPct val="80000"/>
              </a:lnSpc>
            </a:pPr>
            <a:r>
              <a:rPr lang="en-US" sz="2400" dirty="0" smtClean="0">
                <a:ea typeface="ＭＳ Ｐゴシック" pitchFamily="34" charset="-128"/>
              </a:rPr>
              <a:t>Rebate and bill credit for residential PV (2 kW – 10 kW AC)</a:t>
            </a:r>
            <a:br>
              <a:rPr lang="en-US" sz="2400" dirty="0" smtClean="0">
                <a:ea typeface="ＭＳ Ｐゴシック" pitchFamily="34" charset="-128"/>
              </a:rPr>
            </a:br>
            <a:endParaRPr lang="en-US" sz="2400" dirty="0" smtClean="0">
              <a:ea typeface="ＭＳ Ｐゴシック" pitchFamily="34" charset="-128"/>
            </a:endParaRPr>
          </a:p>
          <a:p>
            <a:pPr>
              <a:lnSpc>
                <a:spcPct val="80000"/>
              </a:lnSpc>
            </a:pPr>
            <a:r>
              <a:rPr lang="en-US" sz="2400" dirty="0" smtClean="0">
                <a:ea typeface="ＭＳ Ｐゴシック" pitchFamily="34" charset="-128"/>
              </a:rPr>
              <a:t>Participants will receive a one-time upfront rebate of $500 per kW AC  and a monthly bill credit based on the same system AC rating at $4.50 per kW.  </a:t>
            </a:r>
            <a:br>
              <a:rPr lang="en-US" sz="2400" dirty="0" smtClean="0">
                <a:ea typeface="ＭＳ Ｐゴシック" pitchFamily="34" charset="-128"/>
              </a:rPr>
            </a:br>
            <a:endParaRPr lang="en-US" sz="2400" dirty="0" smtClean="0">
              <a:ea typeface="ＭＳ Ｐゴシック" pitchFamily="34" charset="-128"/>
            </a:endParaRPr>
          </a:p>
          <a:p>
            <a:pPr>
              <a:lnSpc>
                <a:spcPct val="80000"/>
              </a:lnSpc>
            </a:pPr>
            <a:r>
              <a:rPr lang="en-US" sz="2400" dirty="0" smtClean="0">
                <a:ea typeface="ＭＳ Ｐゴシック" pitchFamily="34" charset="-128"/>
              </a:rPr>
              <a:t>The program limit is 1 MW AC each year.</a:t>
            </a:r>
            <a:br>
              <a:rPr lang="en-US" sz="2400" dirty="0" smtClean="0">
                <a:ea typeface="ＭＳ Ｐゴシック" pitchFamily="34" charset="-128"/>
              </a:rPr>
            </a:br>
            <a:r>
              <a:rPr lang="en-US" sz="2400" dirty="0" smtClean="0">
                <a:ea typeface="ＭＳ Ｐゴシック" pitchFamily="34" charset="-128"/>
              </a:rPr>
              <a:t>(178 kW has been accepted so far for 2014)</a:t>
            </a:r>
            <a:br>
              <a:rPr lang="en-US" sz="2400" dirty="0" smtClean="0">
                <a:ea typeface="ＭＳ Ｐゴシック" pitchFamily="34" charset="-128"/>
              </a:rPr>
            </a:br>
            <a:endParaRPr lang="en-US" sz="2400" dirty="0" smtClean="0">
              <a:ea typeface="ＭＳ Ｐゴシック" pitchFamily="34" charset="-128"/>
            </a:endParaRPr>
          </a:p>
          <a:p>
            <a:pPr>
              <a:lnSpc>
                <a:spcPct val="80000"/>
              </a:lnSpc>
            </a:pPr>
            <a:r>
              <a:rPr lang="en-US" sz="2400" dirty="0" smtClean="0">
                <a:ea typeface="ＭＳ Ｐゴシック" pitchFamily="34" charset="-128"/>
              </a:rPr>
              <a:t>Duke Energy Progress must receive and approve application before installation.   All non-energy benefits (environmental, RECs, etc) are passed onto Duke Energy Progress under terms of the program.</a:t>
            </a:r>
          </a:p>
          <a:p>
            <a:pPr marL="0" indent="0">
              <a:lnSpc>
                <a:spcPct val="80000"/>
              </a:lnSpc>
              <a:buNone/>
            </a:pPr>
            <a:endParaRPr lang="en-US" sz="2400" dirty="0" smtClean="0">
              <a:ea typeface="ＭＳ Ｐゴシック" pitchFamily="34" charset="-128"/>
            </a:endParaRPr>
          </a:p>
        </p:txBody>
      </p:sp>
      <p:sp>
        <p:nvSpPr>
          <p:cNvPr id="2" name="AutoShape 2" descr="https://www.progress-energy.com/assets/www/images/content/home/sunsenseSolarPVCampaign674x120CA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s://www.progress-energy.com/assets/www/images/content/home/sunsenseSolarPVCampaign674x120C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410200"/>
            <a:ext cx="641985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756789"/>
      </p:ext>
    </p:extLst>
  </p:cSld>
  <p:clrMapOvr>
    <a:masterClrMapping/>
  </p:clrMapOvr>
  <p:transition advClick="0" advTm="3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dirty="0" smtClean="0">
                <a:solidFill>
                  <a:schemeClr val="tx1"/>
                </a:solidFill>
                <a:ea typeface="ＭＳ Ｐゴシック" pitchFamily="34" charset="-128"/>
              </a:rPr>
              <a:t>Tennessee Valley Authority</a:t>
            </a:r>
          </a:p>
        </p:txBody>
      </p:sp>
      <p:sp>
        <p:nvSpPr>
          <p:cNvPr id="143363" name="Rectangle 3"/>
          <p:cNvSpPr>
            <a:spLocks noGrp="1" noChangeArrowheads="1"/>
          </p:cNvSpPr>
          <p:nvPr>
            <p:ph idx="1"/>
          </p:nvPr>
        </p:nvSpPr>
        <p:spPr>
          <a:xfrm>
            <a:off x="228600" y="1752600"/>
            <a:ext cx="8610600" cy="4114800"/>
          </a:xfrm>
        </p:spPr>
        <p:txBody>
          <a:bodyPr/>
          <a:lstStyle/>
          <a:p>
            <a:r>
              <a:rPr lang="en-US" sz="2400" dirty="0" smtClean="0">
                <a:ea typeface="ＭＳ Ｐゴシック" pitchFamily="34" charset="-128"/>
              </a:rPr>
              <a:t>Generation Partners</a:t>
            </a:r>
          </a:p>
          <a:p>
            <a:pPr lvl="1"/>
            <a:r>
              <a:rPr lang="en-US" sz="2000" dirty="0" smtClean="0">
                <a:ea typeface="ＭＳ Ｐゴシック" pitchFamily="34" charset="-128"/>
              </a:rPr>
              <a:t>Eligible size less 50 kW DC or less</a:t>
            </a:r>
          </a:p>
          <a:p>
            <a:pPr lvl="1"/>
            <a:r>
              <a:rPr lang="en-US" sz="2000" dirty="0" smtClean="0">
                <a:ea typeface="ＭＳ Ｐゴシック" pitchFamily="34" charset="-128"/>
                <a:hlinkClick r:id="rId2"/>
              </a:rPr>
              <a:t>www.tva.com/greenpowerswitch/partners/</a:t>
            </a:r>
            <a:endParaRPr lang="en-US" sz="2400" dirty="0" smtClean="0">
              <a:ea typeface="ＭＳ Ｐゴシック" pitchFamily="34" charset="-128"/>
            </a:endParaRPr>
          </a:p>
          <a:p>
            <a:r>
              <a:rPr lang="en-US" sz="2400" dirty="0" smtClean="0">
                <a:ea typeface="ＭＳ Ｐゴシック" pitchFamily="34" charset="-128"/>
              </a:rPr>
              <a:t>Solar Solutions Initiative; started February 2012</a:t>
            </a:r>
          </a:p>
          <a:p>
            <a:pPr lvl="1"/>
            <a:r>
              <a:rPr lang="en-US" sz="2000" dirty="0" smtClean="0"/>
              <a:t>Eligible Size &gt;50 kW up to 1 MW DC</a:t>
            </a:r>
            <a:endParaRPr lang="en-US" sz="2000" dirty="0" smtClean="0">
              <a:ea typeface="ＭＳ Ｐゴシック" pitchFamily="34" charset="-128"/>
            </a:endParaRPr>
          </a:p>
          <a:p>
            <a:pPr lvl="1"/>
            <a:r>
              <a:rPr lang="en-US" sz="2000" dirty="0" smtClean="0">
                <a:ea typeface="ＭＳ Ｐゴシック" pitchFamily="34" charset="-128"/>
                <a:hlinkClick r:id="rId3"/>
              </a:rPr>
              <a:t>http://www.tva.com/renewablestandardoffer/ssi.htm</a:t>
            </a:r>
            <a:endParaRPr lang="en-US" sz="2000" dirty="0" smtClean="0">
              <a:ea typeface="ＭＳ Ｐゴシック" pitchFamily="34" charset="-128"/>
            </a:endParaRPr>
          </a:p>
          <a:p>
            <a:r>
              <a:rPr lang="en-US" sz="2400" dirty="0" smtClean="0">
                <a:ea typeface="ＭＳ Ｐゴシック" pitchFamily="34" charset="-128"/>
              </a:rPr>
              <a:t>Renewable Standard Offer</a:t>
            </a:r>
          </a:p>
          <a:p>
            <a:pPr lvl="1"/>
            <a:r>
              <a:rPr lang="en-US" sz="2000" dirty="0" smtClean="0">
                <a:ea typeface="ＭＳ Ｐゴシック" pitchFamily="34" charset="-128"/>
              </a:rPr>
              <a:t>Eligible Size </a:t>
            </a:r>
            <a:r>
              <a:rPr lang="en-US" sz="2000" dirty="0" smtClean="0"/>
              <a:t>&gt;50 kW up to 20 MW DC</a:t>
            </a:r>
            <a:endParaRPr lang="en-US" sz="2000" dirty="0" smtClean="0">
              <a:ea typeface="ＭＳ Ｐゴシック" pitchFamily="34" charset="-128"/>
            </a:endParaRPr>
          </a:p>
          <a:p>
            <a:pPr lvl="1"/>
            <a:r>
              <a:rPr lang="en-US" sz="2000" dirty="0" smtClean="0">
                <a:ea typeface="ＭＳ Ｐゴシック" pitchFamily="34" charset="-128"/>
                <a:hlinkClick r:id="rId4"/>
              </a:rPr>
              <a:t>http://www.tva.com/renewablestandardoffer/</a:t>
            </a:r>
            <a:endParaRPr lang="en-US" sz="2000" dirty="0" smtClean="0">
              <a:ea typeface="ＭＳ Ｐゴシック" pitchFamily="34" charset="-128"/>
            </a:endParaRPr>
          </a:p>
          <a:p>
            <a:pPr marL="0" indent="0">
              <a:buNone/>
            </a:pPr>
            <a:endParaRPr lang="en-US" sz="2400" dirty="0" smtClean="0">
              <a:ea typeface="ＭＳ Ｐゴシック" pitchFamily="34" charset="-128"/>
            </a:endParaRPr>
          </a:p>
        </p:txBody>
      </p:sp>
    </p:spTree>
    <p:extLst>
      <p:ext uri="{BB962C8B-B14F-4D97-AF65-F5344CB8AC3E}">
        <p14:creationId xmlns:p14="http://schemas.microsoft.com/office/powerpoint/2010/main" val="2388714378"/>
      </p:ext>
    </p:extLst>
  </p:cSld>
  <p:clrMapOvr>
    <a:masterClrMapping/>
  </p:clrMapOvr>
  <p:transition advClick="0" advTm="3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728663"/>
            <a:ext cx="9115425"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9518"/>
      </p:ext>
    </p:extLst>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Web Resources</a:t>
            </a:r>
            <a:endParaRPr lang="en-US" dirty="0">
              <a:solidFill>
                <a:schemeClr val="accent1">
                  <a:satMod val="150000"/>
                </a:schemeClr>
              </a:solidFill>
            </a:endParaRPr>
          </a:p>
        </p:txBody>
      </p:sp>
      <p:sp>
        <p:nvSpPr>
          <p:cNvPr id="5" name="Slide Number Placeholder 3"/>
          <p:cNvSpPr>
            <a:spLocks noGrp="1"/>
          </p:cNvSpPr>
          <p:nvPr>
            <p:ph type="sldNum" sz="quarter" idx="11"/>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D256AFBC-DC02-40E7-B128-A0801EB7FD08}" type="slidenum">
              <a:rPr lang="en-US"/>
              <a:pPr fontAlgn="base">
                <a:spcBef>
                  <a:spcPct val="0"/>
                </a:spcBef>
                <a:spcAft>
                  <a:spcPct val="0"/>
                </a:spcAft>
                <a:defRPr/>
              </a:pPr>
              <a:t>50</a:t>
            </a:fld>
            <a:endParaRPr lang="en-US" dirty="0"/>
          </a:p>
        </p:txBody>
      </p:sp>
      <p:sp>
        <p:nvSpPr>
          <p:cNvPr id="14339" name="Rectangle 2"/>
          <p:cNvSpPr>
            <a:spLocks noChangeArrowheads="1"/>
          </p:cNvSpPr>
          <p:nvPr/>
        </p:nvSpPr>
        <p:spPr bwMode="auto">
          <a:xfrm>
            <a:off x="533400" y="1600200"/>
            <a:ext cx="7848600" cy="5016500"/>
          </a:xfrm>
          <a:prstGeom prst="rect">
            <a:avLst/>
          </a:prstGeom>
          <a:noFill/>
          <a:ln w="9525">
            <a:noFill/>
            <a:miter lim="800000"/>
            <a:headEnd/>
            <a:tailEnd/>
          </a:ln>
        </p:spPr>
        <p:txBody>
          <a:bodyPr>
            <a:spAutoFit/>
          </a:bodyPr>
          <a:lstStyle/>
          <a:p>
            <a:pPr marL="319088" indent="-319088">
              <a:buFont typeface="Arial" charset="0"/>
              <a:buChar char="•"/>
            </a:pPr>
            <a:r>
              <a:rPr lang="en-US" sz="2000">
                <a:latin typeface="Corbel" pitchFamily="34" charset="0"/>
              </a:rPr>
              <a:t>NC Installers</a:t>
            </a:r>
            <a:br>
              <a:rPr lang="en-US" sz="2000">
                <a:latin typeface="Corbel" pitchFamily="34" charset="0"/>
              </a:rPr>
            </a:br>
            <a:r>
              <a:rPr lang="en-US" sz="2000">
                <a:latin typeface="Corbel" pitchFamily="34" charset="0"/>
                <a:hlinkClick r:id="rId2"/>
              </a:rPr>
              <a:t>www.greenprofessionals.org</a:t>
            </a:r>
            <a:endParaRPr lang="en-US" sz="2000">
              <a:latin typeface="Corbel" pitchFamily="34" charset="0"/>
            </a:endParaRPr>
          </a:p>
          <a:p>
            <a:pPr marL="319088" indent="-319088">
              <a:buFont typeface="Arial" charset="0"/>
              <a:buChar char="•"/>
            </a:pPr>
            <a:r>
              <a:rPr lang="en-US" sz="2000">
                <a:latin typeface="Corbel" pitchFamily="34" charset="0"/>
              </a:rPr>
              <a:t>Incentives</a:t>
            </a:r>
            <a:br>
              <a:rPr lang="en-US" sz="2000">
                <a:latin typeface="Corbel" pitchFamily="34" charset="0"/>
              </a:rPr>
            </a:br>
            <a:r>
              <a:rPr lang="en-US" sz="2000">
                <a:latin typeface="Corbel" pitchFamily="34" charset="0"/>
                <a:hlinkClick r:id="rId3"/>
              </a:rPr>
              <a:t>www.dsireusa.org</a:t>
            </a:r>
            <a:endParaRPr lang="en-US" sz="2000">
              <a:latin typeface="Corbel" pitchFamily="34" charset="0"/>
            </a:endParaRPr>
          </a:p>
          <a:p>
            <a:pPr marL="319088" indent="-319088">
              <a:buFont typeface="Arial" charset="0"/>
              <a:buChar char="•"/>
            </a:pPr>
            <a:r>
              <a:rPr lang="en-US" sz="2000">
                <a:latin typeface="Corbel" pitchFamily="34" charset="0"/>
              </a:rPr>
              <a:t>NC Solar Center</a:t>
            </a:r>
            <a:br>
              <a:rPr lang="en-US" sz="2000">
                <a:latin typeface="Corbel" pitchFamily="34" charset="0"/>
              </a:rPr>
            </a:br>
            <a:r>
              <a:rPr lang="en-US" sz="2000">
                <a:latin typeface="Corbel" pitchFamily="34" charset="0"/>
                <a:hlinkClick r:id="rId4"/>
              </a:rPr>
              <a:t>www.ncsc.ncsu.edu</a:t>
            </a:r>
            <a:endParaRPr lang="en-US" sz="2000">
              <a:latin typeface="Corbel" pitchFamily="34" charset="0"/>
            </a:endParaRPr>
          </a:p>
          <a:p>
            <a:pPr marL="319088" indent="-319088">
              <a:buFont typeface="Arial" charset="0"/>
              <a:buChar char="•"/>
            </a:pPr>
            <a:r>
              <a:rPr lang="en-US" sz="2000">
                <a:latin typeface="Corbel" pitchFamily="34" charset="0"/>
              </a:rPr>
              <a:t>ASU Energy Center</a:t>
            </a:r>
            <a:br>
              <a:rPr lang="en-US" sz="2000">
                <a:latin typeface="Corbel" pitchFamily="34" charset="0"/>
              </a:rPr>
            </a:br>
            <a:r>
              <a:rPr lang="en-US" sz="2000">
                <a:latin typeface="Corbel" pitchFamily="34" charset="0"/>
                <a:hlinkClick r:id="rId5"/>
              </a:rPr>
              <a:t>www.energy.appstate.edu</a:t>
            </a:r>
            <a:endParaRPr lang="en-US" sz="2000">
              <a:latin typeface="Corbel" pitchFamily="34" charset="0"/>
            </a:endParaRPr>
          </a:p>
          <a:p>
            <a:pPr marL="319088" indent="-319088">
              <a:buFont typeface="Arial" charset="0"/>
              <a:buChar char="•"/>
            </a:pPr>
            <a:r>
              <a:rPr lang="en-US" sz="2000">
                <a:latin typeface="Corbel" pitchFamily="34" charset="0"/>
              </a:rPr>
              <a:t>USDA Farm Bill (grants and loans)</a:t>
            </a:r>
            <a:br>
              <a:rPr lang="en-US" sz="2000">
                <a:latin typeface="Corbel" pitchFamily="34" charset="0"/>
              </a:rPr>
            </a:br>
            <a:r>
              <a:rPr lang="en-US" sz="2000" u="sng">
                <a:latin typeface="Corbel" pitchFamily="34" charset="0"/>
                <a:hlinkClick r:id="rId6"/>
              </a:rPr>
              <a:t>www.farmenergy.org</a:t>
            </a:r>
            <a:endParaRPr lang="en-US" sz="2000" u="sng">
              <a:latin typeface="Corbel" pitchFamily="34" charset="0"/>
            </a:endParaRPr>
          </a:p>
          <a:p>
            <a:pPr marL="319088" indent="-319088">
              <a:buFont typeface="Arial" charset="0"/>
              <a:buChar char="•"/>
            </a:pPr>
            <a:r>
              <a:rPr lang="en-US" sz="2000">
                <a:latin typeface="Corbel" pitchFamily="34" charset="0"/>
              </a:rPr>
              <a:t>Home Power Magazine</a:t>
            </a:r>
            <a:br>
              <a:rPr lang="en-US" sz="2000">
                <a:latin typeface="Corbel" pitchFamily="34" charset="0"/>
              </a:rPr>
            </a:br>
            <a:r>
              <a:rPr lang="en-US" sz="2000" u="sng">
                <a:latin typeface="Corbel" pitchFamily="34" charset="0"/>
                <a:hlinkClick r:id="rId7"/>
              </a:rPr>
              <a:t>www.homepower.com</a:t>
            </a:r>
            <a:endParaRPr lang="en-US" sz="2000" u="sng">
              <a:latin typeface="Corbel" pitchFamily="34" charset="0"/>
            </a:endParaRPr>
          </a:p>
          <a:p>
            <a:pPr marL="319088" indent="-319088">
              <a:buFont typeface="Arial" charset="0"/>
              <a:buChar char="•"/>
            </a:pPr>
            <a:r>
              <a:rPr lang="en-US" sz="2000">
                <a:latin typeface="Corbel" pitchFamily="34" charset="0"/>
              </a:rPr>
              <a:t>American Solar Energy Society (ASES)</a:t>
            </a:r>
            <a:br>
              <a:rPr lang="en-US" sz="2000">
                <a:latin typeface="Corbel" pitchFamily="34" charset="0"/>
              </a:rPr>
            </a:br>
            <a:r>
              <a:rPr lang="en-US" sz="2000">
                <a:latin typeface="Corbel" pitchFamily="34" charset="0"/>
                <a:hlinkClick r:id="rId8"/>
              </a:rPr>
              <a:t>www.ases.org</a:t>
            </a:r>
            <a:endParaRPr lang="en-US" sz="2000">
              <a:latin typeface="Corbel" pitchFamily="34" charset="0"/>
            </a:endParaRPr>
          </a:p>
          <a:p>
            <a:pPr marL="319088" indent="-319088">
              <a:buFont typeface="Arial" charset="0"/>
              <a:buChar char="•"/>
            </a:pPr>
            <a:r>
              <a:rPr lang="en-US" sz="2000">
                <a:latin typeface="Corbel" pitchFamily="34" charset="0"/>
              </a:rPr>
              <a:t>Solar Energy Industries Association (SEIA)</a:t>
            </a:r>
            <a:br>
              <a:rPr lang="en-US" sz="2000">
                <a:latin typeface="Corbel" pitchFamily="34" charset="0"/>
              </a:rPr>
            </a:br>
            <a:r>
              <a:rPr lang="en-US" sz="2000">
                <a:latin typeface="Corbel" pitchFamily="34" charset="0"/>
                <a:hlinkClick r:id="rId9"/>
              </a:rPr>
              <a:t>www.seia.org</a:t>
            </a:r>
            <a:endParaRPr lang="en-US" sz="2000">
              <a:latin typeface="Corbe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lstStyle/>
          <a:p>
            <a:r>
              <a:rPr lang="en-US" dirty="0" smtClean="0"/>
              <a:t>Database of State Incentives For </a:t>
            </a:r>
            <a:r>
              <a:rPr lang="en-US" dirty="0" err="1" smtClean="0"/>
              <a:t>Renewables</a:t>
            </a:r>
            <a:r>
              <a:rPr lang="en-US" dirty="0" smtClean="0"/>
              <a:t> and Efficiency (DSIRE)</a:t>
            </a:r>
          </a:p>
          <a:p>
            <a:pPr lvl="1"/>
            <a:r>
              <a:rPr lang="en-US" dirty="0" smtClean="0">
                <a:hlinkClick r:id="rId2"/>
              </a:rPr>
              <a:t>www.dsireusa.org</a:t>
            </a:r>
            <a:endParaRPr lang="en-US" dirty="0" smtClean="0"/>
          </a:p>
          <a:p>
            <a:pPr lvl="1"/>
            <a:r>
              <a:rPr lang="en-US" dirty="0" smtClean="0"/>
              <a:t>Provides information on State and Federal tax incentives</a:t>
            </a:r>
          </a:p>
          <a:p>
            <a:r>
              <a:rPr lang="en-US" dirty="0" smtClean="0"/>
              <a:t>NC Solar Center</a:t>
            </a:r>
          </a:p>
          <a:p>
            <a:pPr lvl="1"/>
            <a:r>
              <a:rPr lang="en-US" dirty="0" smtClean="0">
                <a:hlinkClick r:id="rId3"/>
              </a:rPr>
              <a:t>www.ncsc.ncsu.edu</a:t>
            </a:r>
            <a:endParaRPr lang="en-US" dirty="0" smtClean="0"/>
          </a:p>
          <a:p>
            <a:pPr lvl="1"/>
            <a:r>
              <a:rPr lang="en-US" dirty="0" smtClean="0"/>
              <a:t>Provides updated fact sheets on incentives for renewable energy in North Carolina</a:t>
            </a:r>
          </a:p>
          <a:p>
            <a:r>
              <a:rPr lang="en-US" dirty="0" smtClean="0"/>
              <a:t>North Carolina Sustainable Energy Association</a:t>
            </a:r>
          </a:p>
          <a:p>
            <a:pPr lvl="1"/>
            <a:r>
              <a:rPr lang="en-US" dirty="0" smtClean="0">
                <a:hlinkClick r:id="rId4"/>
              </a:rPr>
              <a:t>http://www.ncsustainableenergy.org/</a:t>
            </a:r>
            <a:endParaRPr lang="en-US" dirty="0" smtClean="0"/>
          </a:p>
        </p:txBody>
      </p:sp>
    </p:spTree>
    <p:extLst>
      <p:ext uri="{BB962C8B-B14F-4D97-AF65-F5344CB8AC3E}">
        <p14:creationId xmlns:p14="http://schemas.microsoft.com/office/powerpoint/2010/main" val="29651648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r>
              <a:rPr lang="en-US" sz="4800" b="1" dirty="0" smtClean="0">
                <a:ea typeface="ＭＳ Ｐゴシック" pitchFamily="34" charset="-128"/>
              </a:rPr>
              <a:t>Questions &amp; Comments</a:t>
            </a:r>
          </a:p>
        </p:txBody>
      </p:sp>
      <p:sp>
        <p:nvSpPr>
          <p:cNvPr id="147459" name="Rectangle 4"/>
          <p:cNvSpPr>
            <a:spLocks noGrp="1" noChangeArrowheads="1"/>
          </p:cNvSpPr>
          <p:nvPr>
            <p:ph idx="1"/>
          </p:nvPr>
        </p:nvSpPr>
        <p:spPr>
          <a:xfrm>
            <a:off x="152400" y="2819400"/>
            <a:ext cx="4953000" cy="2246769"/>
          </a:xfrm>
          <a:effectLst>
            <a:prstShdw prst="shdw17" dist="17961" dir="2700000">
              <a:srgbClr val="007A5C"/>
            </a:prstShdw>
          </a:effectLst>
        </p:spPr>
        <p:txBody>
          <a:bodyPr wrap="square" anchor="ctr">
            <a:spAutoFit/>
          </a:bodyPr>
          <a:lstStyle/>
          <a:p>
            <a:pPr marL="0" indent="0">
              <a:spcBef>
                <a:spcPct val="0"/>
              </a:spcBef>
              <a:buFontTx/>
              <a:buNone/>
            </a:pPr>
            <a:r>
              <a:rPr lang="en-US" sz="2800" i="1" dirty="0" smtClean="0">
                <a:latin typeface="Calibri" pitchFamily="34" charset="0"/>
                <a:ea typeface="ＭＳ Ｐゴシック" pitchFamily="34" charset="-128"/>
                <a:cs typeface="Times New Roman" pitchFamily="18" charset="0"/>
              </a:rPr>
              <a:t>Betsy McCorkle</a:t>
            </a:r>
          </a:p>
          <a:p>
            <a:pPr marL="0" indent="0">
              <a:spcBef>
                <a:spcPct val="0"/>
              </a:spcBef>
              <a:buFontTx/>
              <a:buNone/>
            </a:pPr>
            <a:r>
              <a:rPr lang="en-US" sz="2800" i="1" dirty="0" smtClean="0">
                <a:latin typeface="Calibri" pitchFamily="34" charset="0"/>
                <a:ea typeface="ＭＳ Ｐゴシック" pitchFamily="34" charset="-128"/>
                <a:cs typeface="Times New Roman" pitchFamily="18" charset="0"/>
              </a:rPr>
              <a:t>Director of Government Affairs</a:t>
            </a:r>
          </a:p>
          <a:p>
            <a:pPr marL="0" indent="0">
              <a:spcBef>
                <a:spcPct val="0"/>
              </a:spcBef>
              <a:buFontTx/>
              <a:buNone/>
            </a:pPr>
            <a:r>
              <a:rPr lang="en-US" sz="2800" i="1" dirty="0" smtClean="0">
                <a:latin typeface="Calibri" pitchFamily="34" charset="0"/>
                <a:ea typeface="ＭＳ Ｐゴシック" pitchFamily="34" charset="-128"/>
                <a:cs typeface="Times New Roman" pitchFamily="18" charset="0"/>
              </a:rPr>
              <a:t>NCSEA</a:t>
            </a:r>
          </a:p>
          <a:p>
            <a:pPr marL="0" indent="0">
              <a:spcBef>
                <a:spcPct val="0"/>
              </a:spcBef>
              <a:buFontTx/>
              <a:buNone/>
            </a:pPr>
            <a:r>
              <a:rPr lang="en-US" sz="2800" i="1" dirty="0" smtClean="0">
                <a:latin typeface="Calibri" pitchFamily="34" charset="0"/>
                <a:ea typeface="ＭＳ Ｐゴシック" pitchFamily="34" charset="-128"/>
                <a:cs typeface="Times New Roman" pitchFamily="18" charset="0"/>
              </a:rPr>
              <a:t>(919) 832-7601 ext. 108</a:t>
            </a:r>
            <a:endParaRPr lang="en-US" sz="2800" dirty="0" smtClean="0">
              <a:latin typeface="Times New Roman" pitchFamily="18" charset="0"/>
              <a:ea typeface="ＭＳ Ｐゴシック" pitchFamily="34" charset="-128"/>
            </a:endParaRPr>
          </a:p>
          <a:p>
            <a:pPr marL="0" indent="0">
              <a:spcBef>
                <a:spcPct val="0"/>
              </a:spcBef>
              <a:buFontTx/>
              <a:buNone/>
            </a:pPr>
            <a:r>
              <a:rPr lang="en-US" sz="2800" i="1" dirty="0" smtClean="0">
                <a:latin typeface="Calibri" pitchFamily="34" charset="0"/>
                <a:ea typeface="ＭＳ Ｐゴシック" pitchFamily="34" charset="-128"/>
                <a:cs typeface="Times New Roman" pitchFamily="18" charset="0"/>
              </a:rPr>
              <a:t>betsy@energync.org</a:t>
            </a:r>
            <a:endParaRPr lang="en-US" sz="2800" dirty="0" smtClean="0">
              <a:latin typeface="Times New Roman" pitchFamily="18" charset="0"/>
              <a:ea typeface="ＭＳ Ｐゴシック" pitchFamily="34" charset="-128"/>
            </a:endParaRPr>
          </a:p>
        </p:txBody>
      </p:sp>
      <p:sp>
        <p:nvSpPr>
          <p:cNvPr id="147460" name="Rectangle 4"/>
          <p:cNvSpPr>
            <a:spLocks noGrp="1" noChangeArrowheads="1"/>
          </p:cNvSpPr>
          <p:nvPr>
            <p:ph type="body" sz="half" idx="4294967295"/>
          </p:nvPr>
        </p:nvSpPr>
        <p:spPr>
          <a:xfrm>
            <a:off x="5372100" y="2819400"/>
            <a:ext cx="3771900" cy="2590800"/>
          </a:xfrm>
          <a:prstGeom prst="rect">
            <a:avLst/>
          </a:prstGeom>
        </p:spPr>
        <p:txBody>
          <a:bodyPr/>
          <a:lstStyle/>
          <a:p>
            <a:pPr>
              <a:spcBef>
                <a:spcPct val="0"/>
              </a:spcBef>
              <a:buFontTx/>
              <a:buNone/>
            </a:pPr>
            <a:r>
              <a:rPr lang="en-US" sz="2800" i="1" dirty="0" smtClean="0">
                <a:latin typeface="Calibri" pitchFamily="34" charset="0"/>
                <a:ea typeface="ＭＳ Ｐゴシック" pitchFamily="34" charset="-128"/>
                <a:cs typeface="Times New Roman" pitchFamily="18" charset="0"/>
              </a:rPr>
              <a:t>Brian Lips</a:t>
            </a:r>
            <a:endParaRPr lang="en-US" sz="2800" dirty="0" smtClean="0">
              <a:latin typeface="Times New Roman" pitchFamily="18" charset="0"/>
              <a:ea typeface="ＭＳ Ｐゴシック" pitchFamily="34" charset="-128"/>
            </a:endParaRPr>
          </a:p>
          <a:p>
            <a:pPr>
              <a:spcBef>
                <a:spcPct val="0"/>
              </a:spcBef>
              <a:buFontTx/>
              <a:buNone/>
            </a:pPr>
            <a:r>
              <a:rPr lang="en-US" sz="2800" i="1" dirty="0" smtClean="0">
                <a:latin typeface="Calibri" pitchFamily="34" charset="0"/>
                <a:ea typeface="ＭＳ Ｐゴシック" pitchFamily="34" charset="-128"/>
                <a:cs typeface="Times New Roman" pitchFamily="18" charset="0"/>
              </a:rPr>
              <a:t>Senior Policy Analyst</a:t>
            </a:r>
            <a:endParaRPr lang="en-US" sz="2800" dirty="0" smtClean="0">
              <a:latin typeface="Times New Roman" pitchFamily="18" charset="0"/>
              <a:ea typeface="ＭＳ Ｐゴシック" pitchFamily="34" charset="-128"/>
            </a:endParaRPr>
          </a:p>
          <a:p>
            <a:pPr>
              <a:spcBef>
                <a:spcPct val="0"/>
              </a:spcBef>
              <a:buFontTx/>
              <a:buNone/>
            </a:pPr>
            <a:r>
              <a:rPr lang="en-US" sz="2800" i="1" dirty="0" smtClean="0">
                <a:latin typeface="Calibri" pitchFamily="34" charset="0"/>
                <a:ea typeface="ＭＳ Ｐゴシック" pitchFamily="34" charset="-128"/>
                <a:cs typeface="Times New Roman" pitchFamily="18" charset="0"/>
              </a:rPr>
              <a:t>NC Solar Center - NCSU</a:t>
            </a:r>
            <a:endParaRPr lang="en-US" sz="2800" dirty="0" smtClean="0">
              <a:latin typeface="Times New Roman" pitchFamily="18" charset="0"/>
              <a:ea typeface="ＭＳ Ｐゴシック" pitchFamily="34" charset="-128"/>
            </a:endParaRPr>
          </a:p>
          <a:p>
            <a:pPr>
              <a:spcBef>
                <a:spcPct val="0"/>
              </a:spcBef>
              <a:buFontTx/>
              <a:buNone/>
            </a:pPr>
            <a:r>
              <a:rPr lang="en-US" sz="2800" i="1" dirty="0" smtClean="0">
                <a:latin typeface="Calibri" pitchFamily="34" charset="0"/>
                <a:ea typeface="ＭＳ Ｐゴシック" pitchFamily="34" charset="-128"/>
                <a:cs typeface="Times New Roman" pitchFamily="18" charset="0"/>
              </a:rPr>
              <a:t>(919) 515-3954</a:t>
            </a:r>
            <a:endParaRPr lang="en-US" sz="2800" dirty="0" smtClean="0">
              <a:latin typeface="Times New Roman" pitchFamily="18" charset="0"/>
              <a:ea typeface="ＭＳ Ｐゴシック" pitchFamily="34" charset="-128"/>
            </a:endParaRPr>
          </a:p>
          <a:p>
            <a:pPr>
              <a:spcBef>
                <a:spcPct val="0"/>
              </a:spcBef>
              <a:buFontTx/>
              <a:buNone/>
            </a:pPr>
            <a:r>
              <a:rPr lang="en-US" sz="2800" i="1" dirty="0" smtClean="0">
                <a:latin typeface="Calibri" pitchFamily="34" charset="0"/>
                <a:ea typeface="ＭＳ Ｐゴシック" pitchFamily="34" charset="-128"/>
                <a:cs typeface="Times New Roman" pitchFamily="18" charset="0"/>
              </a:rPr>
              <a:t>Brian_Lips@ncsu.edu</a:t>
            </a:r>
            <a:endParaRPr lang="en-US" sz="2800" dirty="0" smtClean="0">
              <a:latin typeface="Times New Roman" pitchFamily="18" charset="0"/>
              <a:ea typeface="ＭＳ Ｐゴシック" pitchFamily="34" charset="-128"/>
            </a:endParaRPr>
          </a:p>
          <a:p>
            <a:pPr>
              <a:buFontTx/>
              <a:buNone/>
            </a:pPr>
            <a:endParaRPr lang="en-US" sz="2800" dirty="0" smtClean="0">
              <a:ea typeface="ＭＳ Ｐゴシック" pitchFamily="34" charset="-128"/>
            </a:endParaRPr>
          </a:p>
        </p:txBody>
      </p:sp>
    </p:spTree>
    <p:extLst>
      <p:ext uri="{BB962C8B-B14F-4D97-AF65-F5344CB8AC3E}">
        <p14:creationId xmlns:p14="http://schemas.microsoft.com/office/powerpoint/2010/main" val="155323632"/>
      </p:ext>
    </p:extLst>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10"/>
          <p:cNvSpPr txBox="1">
            <a:spLocks noChangeArrowheads="1"/>
          </p:cNvSpPr>
          <p:nvPr/>
        </p:nvSpPr>
        <p:spPr bwMode="auto">
          <a:xfrm>
            <a:off x="1524000" y="2111514"/>
            <a:ext cx="6286500" cy="707886"/>
          </a:xfrm>
          <a:prstGeom prst="rect">
            <a:avLst/>
          </a:prstGeom>
          <a:noFill/>
          <a:ln w="9525">
            <a:noFill/>
            <a:miter lim="800000"/>
            <a:headEnd/>
            <a:tailEnd/>
          </a:ln>
        </p:spPr>
        <p:txBody>
          <a:bodyPr wrap="square">
            <a:spAutoFit/>
          </a:bodyPr>
          <a:lstStyle/>
          <a:p>
            <a:pPr algn="ctr">
              <a:spcBef>
                <a:spcPct val="50000"/>
              </a:spcBef>
              <a:defRPr/>
            </a:pPr>
            <a:r>
              <a:rPr lang="en-US" sz="2000" dirty="0">
                <a:solidFill>
                  <a:srgbClr val="000000">
                    <a:lumMod val="65000"/>
                    <a:lumOff val="35000"/>
                  </a:srgbClr>
                </a:solidFill>
                <a:latin typeface="Arial"/>
                <a:cs typeface="65 Helvetica Medium"/>
              </a:rPr>
              <a:t>This concludes The American Institute of Architects Continuing Education Systems Course</a:t>
            </a:r>
          </a:p>
        </p:txBody>
      </p:sp>
      <p:sp>
        <p:nvSpPr>
          <p:cNvPr id="5127" name="Text Box 13"/>
          <p:cNvSpPr txBox="1">
            <a:spLocks noChangeArrowheads="1"/>
          </p:cNvSpPr>
          <p:nvPr/>
        </p:nvSpPr>
        <p:spPr bwMode="auto">
          <a:xfrm>
            <a:off x="3124200" y="4264222"/>
            <a:ext cx="2971800" cy="1061829"/>
          </a:xfrm>
          <a:prstGeom prst="rect">
            <a:avLst/>
          </a:prstGeom>
          <a:noFill/>
          <a:ln w="9525">
            <a:noFill/>
            <a:miter lim="800000"/>
            <a:headEnd/>
            <a:tailEnd/>
          </a:ln>
        </p:spPr>
        <p:txBody>
          <a:bodyPr wrap="square">
            <a:spAutoFit/>
          </a:bodyPr>
          <a:lstStyle/>
          <a:p>
            <a:pPr algn="ctr">
              <a:spcBef>
                <a:spcPct val="50000"/>
              </a:spcBef>
              <a:defRPr/>
            </a:pPr>
            <a:r>
              <a:rPr lang="en-US" sz="1400" dirty="0">
                <a:solidFill>
                  <a:srgbClr val="595959"/>
                </a:solidFill>
                <a:latin typeface="Arial"/>
                <a:cs typeface="65 Helvetica Medium"/>
              </a:rPr>
              <a:t>Contact </a:t>
            </a:r>
            <a:r>
              <a:rPr lang="en-US" sz="1400" dirty="0" smtClean="0">
                <a:solidFill>
                  <a:srgbClr val="595959"/>
                </a:solidFill>
                <a:latin typeface="Arial"/>
                <a:cs typeface="65 Helvetica Medium"/>
              </a:rPr>
              <a:t>Information:</a:t>
            </a:r>
          </a:p>
          <a:p>
            <a:pPr algn="ctr">
              <a:spcBef>
                <a:spcPct val="50000"/>
              </a:spcBef>
              <a:defRPr/>
            </a:pPr>
            <a:r>
              <a:rPr lang="en-US" sz="1400" dirty="0" smtClean="0">
                <a:solidFill>
                  <a:srgbClr val="595959"/>
                </a:solidFill>
                <a:latin typeface="Arial"/>
                <a:cs typeface="65 Helvetica Medium"/>
              </a:rPr>
              <a:t>Energy.appstate.edu</a:t>
            </a:r>
            <a:br>
              <a:rPr lang="en-US" sz="1400" dirty="0" smtClean="0">
                <a:solidFill>
                  <a:srgbClr val="595959"/>
                </a:solidFill>
                <a:latin typeface="Arial"/>
                <a:cs typeface="65 Helvetica Medium"/>
              </a:rPr>
            </a:br>
            <a:r>
              <a:rPr lang="en-US" sz="1400" dirty="0" smtClean="0">
                <a:solidFill>
                  <a:srgbClr val="595959"/>
                </a:solidFill>
                <a:latin typeface="Arial"/>
                <a:cs typeface="65 Helvetica Medium"/>
              </a:rPr>
              <a:t>Janet Miller, millerjm1@appstate.edu</a:t>
            </a:r>
            <a:endParaRPr lang="en-US" sz="1400" dirty="0">
              <a:solidFill>
                <a:srgbClr val="595959"/>
              </a:solidFill>
              <a:latin typeface="Arial"/>
              <a:cs typeface="65 Helvetica Medium"/>
            </a:endParaRPr>
          </a:p>
        </p:txBody>
      </p:sp>
      <p:pic>
        <p:nvPicPr>
          <p:cNvPr id="10" name="Picture 9"/>
          <p:cNvPicPr>
            <a:picLocks noChangeAspect="1"/>
          </p:cNvPicPr>
          <p:nvPr/>
        </p:nvPicPr>
        <p:blipFill>
          <a:blip r:embed="rId3" cstate="print"/>
          <a:stretch>
            <a:fillRect/>
          </a:stretch>
        </p:blipFill>
        <p:spPr>
          <a:xfrm>
            <a:off x="8318500" y="6019800"/>
            <a:ext cx="673100" cy="685800"/>
          </a:xfrm>
          <a:prstGeom prst="rect">
            <a:avLst/>
          </a:prstGeom>
        </p:spPr>
      </p:pic>
      <p:pic>
        <p:nvPicPr>
          <p:cNvPr id="11" name="Picture 10"/>
          <p:cNvPicPr>
            <a:picLocks noChangeAspect="1"/>
          </p:cNvPicPr>
          <p:nvPr/>
        </p:nvPicPr>
        <p:blipFill>
          <a:blip r:embed="rId4" cstate="print"/>
          <a:stretch>
            <a:fillRect/>
          </a:stretch>
        </p:blipFill>
        <p:spPr>
          <a:xfrm>
            <a:off x="0" y="0"/>
            <a:ext cx="9144000" cy="193524"/>
          </a:xfrm>
          <a:prstGeom prst="rect">
            <a:avLst/>
          </a:prstGeom>
        </p:spPr>
      </p:pic>
      <p:cxnSp>
        <p:nvCxnSpPr>
          <p:cNvPr id="15" name="Straight Connector 14"/>
          <p:cNvCxnSpPr/>
          <p:nvPr/>
        </p:nvCxnSpPr>
        <p:spPr>
          <a:xfrm flipH="1">
            <a:off x="2152650" y="3048000"/>
            <a:ext cx="5029200" cy="1905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2150" y="2930519"/>
            <a:ext cx="5219700" cy="996962"/>
          </a:xfrm>
          <a:prstGeom prst="rect">
            <a:avLst/>
          </a:prstGeom>
        </p:spPr>
      </p:pic>
    </p:spTree>
    <p:extLst>
      <p:ext uri="{BB962C8B-B14F-4D97-AF65-F5344CB8AC3E}">
        <p14:creationId xmlns:p14="http://schemas.microsoft.com/office/powerpoint/2010/main" val="3314227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ctrTitle"/>
          </p:nvPr>
        </p:nvSpPr>
        <p:spPr/>
        <p:txBody>
          <a:bodyPr>
            <a:normAutofit fontScale="90000"/>
          </a:bodyPr>
          <a:lstStyle/>
          <a:p>
            <a:r>
              <a:rPr lang="en-US" sz="3600" smtClean="0">
                <a:ea typeface="ＭＳ Ｐゴシック" pitchFamily="34" charset="-128"/>
              </a:rPr>
              <a:t>North Carolina Renewable Energy and Energy Efficiency Portfolio Standard (REPS)</a:t>
            </a:r>
          </a:p>
        </p:txBody>
      </p:sp>
      <p:sp>
        <p:nvSpPr>
          <p:cNvPr id="110595" name="Rectangle 5"/>
          <p:cNvSpPr>
            <a:spLocks noGrp="1" noChangeArrowheads="1"/>
          </p:cNvSpPr>
          <p:nvPr>
            <p:ph type="subTitle" idx="1"/>
          </p:nvPr>
        </p:nvSpPr>
        <p:spPr/>
        <p:txBody>
          <a:bodyPr/>
          <a:lstStyle/>
          <a:p>
            <a:r>
              <a:rPr lang="en-US" dirty="0" smtClean="0">
                <a:ea typeface="ＭＳ Ｐゴシック" pitchFamily="34" charset="-128"/>
              </a:rPr>
              <a:t>Senate Bill 3 or “SB3”</a:t>
            </a:r>
          </a:p>
          <a:p>
            <a:r>
              <a:rPr lang="en-US" dirty="0" smtClean="0">
                <a:ea typeface="ＭＳ Ｐゴシック" pitchFamily="34" charset="-128"/>
              </a:rPr>
              <a:t>Passed August 2007</a:t>
            </a:r>
          </a:p>
          <a:p>
            <a:endParaRPr lang="en-US" dirty="0" smtClean="0">
              <a:ea typeface="ＭＳ Ｐゴシック" pitchFamily="34" charset="-128"/>
            </a:endParaRPr>
          </a:p>
        </p:txBody>
      </p:sp>
    </p:spTree>
    <p:extLst>
      <p:ext uri="{BB962C8B-B14F-4D97-AF65-F5344CB8AC3E}">
        <p14:creationId xmlns:p14="http://schemas.microsoft.com/office/powerpoint/2010/main" val="1629164676"/>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z="3600" smtClean="0">
                <a:ea typeface="ＭＳ Ｐゴシック" pitchFamily="34" charset="-128"/>
              </a:rPr>
              <a:t>Key Features of NC REPS</a:t>
            </a:r>
          </a:p>
        </p:txBody>
      </p:sp>
      <p:sp>
        <p:nvSpPr>
          <p:cNvPr id="111619" name="Rectangle 3"/>
          <p:cNvSpPr>
            <a:spLocks noGrp="1" noChangeArrowheads="1"/>
          </p:cNvSpPr>
          <p:nvPr>
            <p:ph idx="1"/>
          </p:nvPr>
        </p:nvSpPr>
        <p:spPr>
          <a:xfrm>
            <a:off x="266700" y="1905000"/>
            <a:ext cx="8610600" cy="4800600"/>
          </a:xfrm>
          <a:solidFill>
            <a:schemeClr val="bg1"/>
          </a:solidFill>
        </p:spPr>
        <p:txBody>
          <a:bodyPr/>
          <a:lstStyle/>
          <a:p>
            <a:r>
              <a:rPr lang="en-US" dirty="0" smtClean="0">
                <a:ea typeface="ＭＳ Ｐゴシック" pitchFamily="34" charset="-128"/>
              </a:rPr>
              <a:t>12.5% Renewable Energy and Energy Efficiency Portfolio Standard</a:t>
            </a:r>
          </a:p>
          <a:p>
            <a:pPr lvl="1"/>
            <a:r>
              <a:rPr lang="en-US" dirty="0" smtClean="0">
                <a:ea typeface="ＭＳ Ｐゴシック" pitchFamily="34" charset="-128"/>
              </a:rPr>
              <a:t>Based on 2006 North Carolina Utilities Commission (NCUC) Study (“</a:t>
            </a:r>
            <a:r>
              <a:rPr lang="en-US" dirty="0" err="1" smtClean="0">
                <a:ea typeface="ＭＳ Ｐゴシック" pitchFamily="34" charset="-128"/>
              </a:rPr>
              <a:t>LaCapra</a:t>
            </a:r>
            <a:r>
              <a:rPr lang="en-US" dirty="0" smtClean="0">
                <a:ea typeface="ＭＳ Ｐゴシック" pitchFamily="34" charset="-128"/>
              </a:rPr>
              <a:t> Report”)</a:t>
            </a:r>
          </a:p>
          <a:p>
            <a:r>
              <a:rPr lang="en-US" dirty="0" smtClean="0">
                <a:ea typeface="ＭＳ Ｐゴシック" pitchFamily="34" charset="-128"/>
              </a:rPr>
              <a:t>Major Cost Recovery Provisions to Utilities for EE, Clean Smokestacks, Potential New Coal/Nuke Plants</a:t>
            </a:r>
          </a:p>
          <a:p>
            <a:r>
              <a:rPr lang="en-US" dirty="0" smtClean="0">
                <a:ea typeface="ＭＳ Ｐゴシック" pitchFamily="34" charset="-128"/>
              </a:rPr>
              <a:t>Tax Relief to Industrials for Electricity</a:t>
            </a:r>
          </a:p>
        </p:txBody>
      </p:sp>
    </p:spTree>
    <p:extLst>
      <p:ext uri="{BB962C8B-B14F-4D97-AF65-F5344CB8AC3E}">
        <p14:creationId xmlns:p14="http://schemas.microsoft.com/office/powerpoint/2010/main" val="3446194960"/>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762000"/>
            <a:ext cx="8229600" cy="1143000"/>
          </a:xfrm>
        </p:spPr>
        <p:txBody>
          <a:bodyPr/>
          <a:lstStyle/>
          <a:p>
            <a:r>
              <a:rPr lang="en-US" smtClean="0">
                <a:ea typeface="ＭＳ Ｐゴシック" pitchFamily="34" charset="-128"/>
              </a:rPr>
              <a:t>Key Features of NC REPS</a:t>
            </a:r>
          </a:p>
        </p:txBody>
      </p:sp>
      <p:sp>
        <p:nvSpPr>
          <p:cNvPr id="113667" name="Rectangle 3"/>
          <p:cNvSpPr>
            <a:spLocks noGrp="1" noChangeArrowheads="1"/>
          </p:cNvSpPr>
          <p:nvPr>
            <p:ph idx="1"/>
          </p:nvPr>
        </p:nvSpPr>
        <p:spPr>
          <a:xfrm>
            <a:off x="266700" y="1676400"/>
            <a:ext cx="8610600" cy="4343400"/>
          </a:xfrm>
        </p:spPr>
        <p:txBody>
          <a:bodyPr/>
          <a:lstStyle/>
          <a:p>
            <a:pPr>
              <a:lnSpc>
                <a:spcPct val="90000"/>
              </a:lnSpc>
            </a:pPr>
            <a:r>
              <a:rPr lang="en-US" sz="2800" b="1" dirty="0" smtClean="0">
                <a:ea typeface="ＭＳ Ｐゴシック" pitchFamily="34" charset="-128"/>
              </a:rPr>
              <a:t>Target Percentages &amp; Applicability</a:t>
            </a:r>
          </a:p>
          <a:p>
            <a:pPr lvl="1">
              <a:lnSpc>
                <a:spcPct val="90000"/>
              </a:lnSpc>
            </a:pPr>
            <a:r>
              <a:rPr lang="en-US" sz="2400" dirty="0" smtClean="0">
                <a:ea typeface="ＭＳ Ｐゴシック" pitchFamily="34" charset="-128"/>
              </a:rPr>
              <a:t>10% by 2018 – all electric service providers in state</a:t>
            </a:r>
          </a:p>
          <a:p>
            <a:pPr lvl="1">
              <a:lnSpc>
                <a:spcPct val="90000"/>
              </a:lnSpc>
            </a:pPr>
            <a:r>
              <a:rPr lang="en-US" sz="2400" dirty="0" smtClean="0">
                <a:ea typeface="ＭＳ Ｐゴシック" pitchFamily="34" charset="-128"/>
              </a:rPr>
              <a:t>12.5% by 2021 – only investor owned electric utilities (Duke, Progress, &amp; Dominion)</a:t>
            </a:r>
          </a:p>
          <a:p>
            <a:pPr>
              <a:lnSpc>
                <a:spcPct val="90000"/>
              </a:lnSpc>
            </a:pPr>
            <a:r>
              <a:rPr lang="en-US" sz="2800" b="1" dirty="0" smtClean="0">
                <a:ea typeface="ＭＳ Ｐゴシック" pitchFamily="34" charset="-128"/>
              </a:rPr>
              <a:t>Eligible Technologies </a:t>
            </a:r>
          </a:p>
          <a:p>
            <a:pPr lvl="1">
              <a:lnSpc>
                <a:spcPct val="90000"/>
              </a:lnSpc>
            </a:pPr>
            <a:r>
              <a:rPr lang="en-US" sz="2400" dirty="0" smtClean="0">
                <a:ea typeface="ＭＳ Ｐゴシック" pitchFamily="34" charset="-128"/>
              </a:rPr>
              <a:t>Wide range of renewable, energy efficiency, &amp; thermal technologies (solar thermal &amp; CHP)</a:t>
            </a:r>
          </a:p>
          <a:p>
            <a:pPr lvl="1">
              <a:lnSpc>
                <a:spcPct val="90000"/>
              </a:lnSpc>
            </a:pPr>
            <a:r>
              <a:rPr lang="en-US" sz="2400" dirty="0" smtClean="0">
                <a:ea typeface="ＭＳ Ｐゴシック" pitchFamily="34" charset="-128"/>
              </a:rPr>
              <a:t>IOUs - Up to 25% of REPS from efficiency by 2018; Up to 40% of REPS from efficiency by 2021</a:t>
            </a:r>
          </a:p>
          <a:p>
            <a:pPr lvl="1">
              <a:lnSpc>
                <a:spcPct val="90000"/>
              </a:lnSpc>
            </a:pPr>
            <a:r>
              <a:rPr lang="en-US" sz="2400" dirty="0" smtClean="0">
                <a:ea typeface="ＭＳ Ｐゴシック" pitchFamily="34" charset="-128"/>
              </a:rPr>
              <a:t>Coops &amp; </a:t>
            </a:r>
            <a:r>
              <a:rPr lang="en-US" sz="2400" dirty="0" err="1" smtClean="0">
                <a:ea typeface="ＭＳ Ｐゴシック" pitchFamily="34" charset="-128"/>
              </a:rPr>
              <a:t>Munis</a:t>
            </a:r>
            <a:r>
              <a:rPr lang="en-US" sz="2400" dirty="0" smtClean="0">
                <a:ea typeface="ＭＳ Ｐゴシック" pitchFamily="34" charset="-128"/>
              </a:rPr>
              <a:t> - Can meet entire standard (other than Solar, Poultry, &amp; Hog Set Aside) with efficiency</a:t>
            </a:r>
          </a:p>
        </p:txBody>
      </p:sp>
    </p:spTree>
    <p:extLst>
      <p:ext uri="{BB962C8B-B14F-4D97-AF65-F5344CB8AC3E}">
        <p14:creationId xmlns:p14="http://schemas.microsoft.com/office/powerpoint/2010/main" val="2139408195"/>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ea typeface="ＭＳ Ｐゴシック" pitchFamily="34" charset="-128"/>
              </a:rPr>
              <a:t>Key Features of NC REPS</a:t>
            </a:r>
          </a:p>
        </p:txBody>
      </p:sp>
      <p:sp>
        <p:nvSpPr>
          <p:cNvPr id="114691" name="Rectangle 3"/>
          <p:cNvSpPr>
            <a:spLocks noGrp="1" noChangeArrowheads="1"/>
          </p:cNvSpPr>
          <p:nvPr>
            <p:ph idx="1"/>
          </p:nvPr>
        </p:nvSpPr>
        <p:spPr>
          <a:xfrm>
            <a:off x="304800" y="1600200"/>
            <a:ext cx="8724900" cy="4343400"/>
          </a:xfrm>
        </p:spPr>
        <p:txBody>
          <a:bodyPr/>
          <a:lstStyle/>
          <a:p>
            <a:pPr>
              <a:lnSpc>
                <a:spcPct val="90000"/>
              </a:lnSpc>
            </a:pPr>
            <a:r>
              <a:rPr lang="en-US" sz="2800" b="1" dirty="0" smtClean="0">
                <a:ea typeface="ＭＳ Ｐゴシック" pitchFamily="34" charset="-128"/>
              </a:rPr>
              <a:t>Existing renewable sources </a:t>
            </a:r>
          </a:p>
          <a:p>
            <a:pPr lvl="1">
              <a:lnSpc>
                <a:spcPct val="90000"/>
              </a:lnSpc>
            </a:pPr>
            <a:r>
              <a:rPr lang="en-US" sz="2400" dirty="0" smtClean="0">
                <a:ea typeface="ＭＳ Ｐゴシック" pitchFamily="34" charset="-128"/>
              </a:rPr>
              <a:t>Existing Small Hydro (&lt;10MW) eligible</a:t>
            </a:r>
          </a:p>
          <a:p>
            <a:pPr lvl="1">
              <a:lnSpc>
                <a:spcPct val="90000"/>
              </a:lnSpc>
            </a:pPr>
            <a:r>
              <a:rPr lang="en-US" sz="2400" dirty="0" smtClean="0">
                <a:ea typeface="ＭＳ Ｐゴシック" pitchFamily="34" charset="-128"/>
              </a:rPr>
              <a:t>Coops and </a:t>
            </a:r>
            <a:r>
              <a:rPr lang="en-US" sz="2400" dirty="0" err="1" smtClean="0">
                <a:ea typeface="ＭＳ Ｐゴシック" pitchFamily="34" charset="-128"/>
              </a:rPr>
              <a:t>Munis</a:t>
            </a:r>
            <a:r>
              <a:rPr lang="en-US" sz="2400" dirty="0" smtClean="0">
                <a:ea typeface="ＭＳ Ｐゴシック" pitchFamily="34" charset="-128"/>
              </a:rPr>
              <a:t> only - Up to 30% of REPS with existing large hydro (Southeastern Power Administration)</a:t>
            </a:r>
          </a:p>
          <a:p>
            <a:pPr lvl="1">
              <a:lnSpc>
                <a:spcPct val="90000"/>
              </a:lnSpc>
            </a:pPr>
            <a:endParaRPr lang="en-US" sz="1200" dirty="0" smtClean="0">
              <a:ea typeface="ＭＳ Ｐゴシック" pitchFamily="34" charset="-128"/>
            </a:endParaRPr>
          </a:p>
          <a:p>
            <a:pPr>
              <a:lnSpc>
                <a:spcPct val="90000"/>
              </a:lnSpc>
            </a:pPr>
            <a:r>
              <a:rPr lang="en-US" sz="2800" b="1" dirty="0" smtClean="0">
                <a:ea typeface="ＭＳ Ｐゴシック" pitchFamily="34" charset="-128"/>
              </a:rPr>
              <a:t>Geographic areas eligible</a:t>
            </a:r>
            <a:r>
              <a:rPr lang="en-US" sz="2800" dirty="0" smtClean="0">
                <a:ea typeface="ＭＳ Ｐゴシック" pitchFamily="34" charset="-128"/>
              </a:rPr>
              <a:t> </a:t>
            </a:r>
          </a:p>
          <a:p>
            <a:pPr lvl="1">
              <a:lnSpc>
                <a:spcPct val="90000"/>
              </a:lnSpc>
            </a:pPr>
            <a:r>
              <a:rPr lang="en-US" sz="2400" dirty="0" smtClean="0">
                <a:ea typeface="ＭＳ Ｐゴシック" pitchFamily="34" charset="-128"/>
              </a:rPr>
              <a:t>Up to ¼ of REPS can be met with out-of-state RECs</a:t>
            </a:r>
          </a:p>
          <a:p>
            <a:pPr lvl="1">
              <a:lnSpc>
                <a:spcPct val="90000"/>
              </a:lnSpc>
            </a:pPr>
            <a:r>
              <a:rPr lang="en-US" sz="2400" dirty="0" smtClean="0">
                <a:ea typeface="ＭＳ Ｐゴシック" pitchFamily="34" charset="-128"/>
              </a:rPr>
              <a:t>Electric power purchased from a new renewable energy facility located outside the State are eligible if the electric power and RECs can be delivered to retail electric customers in North Carolina.</a:t>
            </a:r>
          </a:p>
          <a:p>
            <a:pPr>
              <a:lnSpc>
                <a:spcPct val="90000"/>
              </a:lnSpc>
            </a:pPr>
            <a:endParaRPr lang="en-US" sz="2800" dirty="0" smtClean="0">
              <a:ea typeface="ＭＳ Ｐゴシック" pitchFamily="34" charset="-128"/>
            </a:endParaRPr>
          </a:p>
        </p:txBody>
      </p:sp>
    </p:spTree>
    <p:extLst>
      <p:ext uri="{BB962C8B-B14F-4D97-AF65-F5344CB8AC3E}">
        <p14:creationId xmlns:p14="http://schemas.microsoft.com/office/powerpoint/2010/main" val="2193826968"/>
      </p:ext>
    </p:extLst>
  </p:cSld>
  <p:clrMapOvr>
    <a:masterClrMapping/>
  </p:clrMapOvr>
  <p:transition>
    <p:zoom/>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heme3">
  <a:themeElements>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tp939[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Presentation_no watermark">
  <a:themeElements>
    <a:clrScheme name="NC Solar Center">
      <a:dk1>
        <a:sysClr val="windowText" lastClr="000000"/>
      </a:dk1>
      <a:lt1>
        <a:sysClr val="window" lastClr="FFFFFF"/>
      </a:lt1>
      <a:dk2>
        <a:srgbClr val="CC0000"/>
      </a:dk2>
      <a:lt2>
        <a:srgbClr val="718674"/>
      </a:lt2>
      <a:accent1>
        <a:srgbClr val="CC0000"/>
      </a:accent1>
      <a:accent2>
        <a:srgbClr val="000000"/>
      </a:accent2>
      <a:accent3>
        <a:srgbClr val="718674"/>
      </a:accent3>
      <a:accent4>
        <a:srgbClr val="FFFFFF"/>
      </a:accent4>
      <a:accent5>
        <a:srgbClr val="FFFFFF"/>
      </a:accent5>
      <a:accent6>
        <a:srgbClr val="FFFFFF"/>
      </a:accent6>
      <a:hlink>
        <a:srgbClr val="CC0000"/>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1602</TotalTime>
  <Words>2844</Words>
  <Application>Microsoft Office PowerPoint</Application>
  <PresentationFormat>On-screen Show (4:3)</PresentationFormat>
  <Paragraphs>371</Paragraphs>
  <Slides>53</Slides>
  <Notes>17</Notes>
  <HiddenSlides>0</HiddenSlides>
  <MMClips>0</MMClips>
  <ScaleCrop>false</ScaleCrop>
  <HeadingPairs>
    <vt:vector size="4" baseType="variant">
      <vt:variant>
        <vt:lpstr>Theme</vt:lpstr>
      </vt:variant>
      <vt:variant>
        <vt:i4>4</vt:i4>
      </vt:variant>
      <vt:variant>
        <vt:lpstr>Slide Titles</vt:lpstr>
      </vt:variant>
      <vt:variant>
        <vt:i4>53</vt:i4>
      </vt:variant>
    </vt:vector>
  </HeadingPairs>
  <TitlesOfParts>
    <vt:vector size="57" baseType="lpstr">
      <vt:lpstr>Theme3</vt:lpstr>
      <vt:lpstr>Oriel</vt:lpstr>
      <vt:lpstr>Presentation_no watermark</vt:lpstr>
      <vt:lpstr>Default Design</vt:lpstr>
      <vt:lpstr>Public Policy &amp; Economics</vt:lpstr>
      <vt:lpstr>The DSIRE Project</vt:lpstr>
      <vt:lpstr>PURPA</vt:lpstr>
      <vt:lpstr>Renewable Portfolio Standards (RPS)</vt:lpstr>
      <vt:lpstr>PowerPoint Presentation</vt:lpstr>
      <vt:lpstr>North Carolina Renewable Energy and Energy Efficiency Portfolio Standard (REPS)</vt:lpstr>
      <vt:lpstr>Key Features of NC REPS</vt:lpstr>
      <vt:lpstr>Key Features of NC REPS</vt:lpstr>
      <vt:lpstr>Key Features of NC REPS</vt:lpstr>
      <vt:lpstr>PowerPoint Presentation</vt:lpstr>
      <vt:lpstr>Feed-In Tariffs</vt:lpstr>
      <vt:lpstr>PowerPoint Presentation</vt:lpstr>
      <vt:lpstr>Tax Credit  vs.  Tax Deduction</vt:lpstr>
      <vt:lpstr>NC RE Tax Credit</vt:lpstr>
      <vt:lpstr>NC RE Tax Credit – Residential</vt:lpstr>
      <vt:lpstr>NC RE Tax Credit – Non-residential</vt:lpstr>
      <vt:lpstr>Non-Profit Eligibility?</vt:lpstr>
      <vt:lpstr>Federal Tax Incentives</vt:lpstr>
      <vt:lpstr>PowerPoint Presentation</vt:lpstr>
      <vt:lpstr>Modified Accelerated Cost Recovery System (MACRS) </vt:lpstr>
      <vt:lpstr>Example 1: 2-kW Residential PV system</vt:lpstr>
      <vt:lpstr>Example 2: 10-kW commercial pv system</vt:lpstr>
      <vt:lpstr>Interconnection &amp;  Net Metering</vt:lpstr>
      <vt:lpstr>Interconnection and Net Metering</vt:lpstr>
      <vt:lpstr>NC Interconnection Standards</vt:lpstr>
      <vt:lpstr>NC Interconnection Standards</vt:lpstr>
      <vt:lpstr>NC Interconnection Standards</vt:lpstr>
      <vt:lpstr>PowerPoint Presentation</vt:lpstr>
      <vt:lpstr>Interconnection Standards:  Best Practices</vt:lpstr>
      <vt:lpstr>Net Metering</vt:lpstr>
      <vt:lpstr>Net Metering</vt:lpstr>
      <vt:lpstr>Net Metering</vt:lpstr>
      <vt:lpstr>PowerPoint Presentation</vt:lpstr>
      <vt:lpstr>PowerPoint Presentation</vt:lpstr>
      <vt:lpstr>PowerPoint Presentation</vt:lpstr>
      <vt:lpstr>Solar Access Laws</vt:lpstr>
      <vt:lpstr>PowerPoint Presentation</vt:lpstr>
      <vt:lpstr>PowerPoint Presentation</vt:lpstr>
      <vt:lpstr>Prohibiting Unreasonable Restrictions  by HOAs and Local Governments</vt:lpstr>
      <vt:lpstr>PowerPoint Presentation</vt:lpstr>
      <vt:lpstr>PowerPoint Presentation</vt:lpstr>
      <vt:lpstr>NC GreenPower</vt:lpstr>
      <vt:lpstr>NC GreenPower</vt:lpstr>
      <vt:lpstr>NC GreenPower</vt:lpstr>
      <vt:lpstr>Other NC Energy Policies</vt:lpstr>
      <vt:lpstr>Project Registration</vt:lpstr>
      <vt:lpstr>Property Tax Abatement for PV Systems</vt:lpstr>
      <vt:lpstr> Duke Energy Progress SunSense Solar PV </vt:lpstr>
      <vt:lpstr>Tennessee Valley Authority</vt:lpstr>
      <vt:lpstr>Web Resources</vt:lpstr>
      <vt:lpstr>Resources</vt:lpstr>
      <vt:lpstr>Questions &amp; Comments</vt:lpstr>
      <vt:lpstr>PowerPoint Presentation</vt:lpstr>
    </vt:vector>
  </TitlesOfParts>
  <Company>Appalachian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PV Economics in the High Country</dc:title>
  <dc:creator>Appstate User</dc:creator>
  <cp:lastModifiedBy>Miller, Janet Mackin</cp:lastModifiedBy>
  <cp:revision>24</cp:revision>
  <dcterms:created xsi:type="dcterms:W3CDTF">2008-11-21T14:33:17Z</dcterms:created>
  <dcterms:modified xsi:type="dcterms:W3CDTF">2014-06-10T16:03:34Z</dcterms:modified>
</cp:coreProperties>
</file>