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87"/>
  </p:notesMasterIdLst>
  <p:handoutMasterIdLst>
    <p:handoutMasterId r:id="rId88"/>
  </p:handoutMasterIdLst>
  <p:sldIdLst>
    <p:sldId id="291" r:id="rId2"/>
    <p:sldId id="435" r:id="rId3"/>
    <p:sldId id="412" r:id="rId4"/>
    <p:sldId id="310" r:id="rId5"/>
    <p:sldId id="391" r:id="rId6"/>
    <p:sldId id="312" r:id="rId7"/>
    <p:sldId id="392" r:id="rId8"/>
    <p:sldId id="303" r:id="rId9"/>
    <p:sldId id="393" r:id="rId10"/>
    <p:sldId id="400" r:id="rId11"/>
    <p:sldId id="422" r:id="rId12"/>
    <p:sldId id="449" r:id="rId13"/>
    <p:sldId id="452" r:id="rId14"/>
    <p:sldId id="466" r:id="rId15"/>
    <p:sldId id="467" r:id="rId16"/>
    <p:sldId id="515" r:id="rId17"/>
    <p:sldId id="514" r:id="rId18"/>
    <p:sldId id="516" r:id="rId19"/>
    <p:sldId id="434" r:id="rId20"/>
    <p:sldId id="547" r:id="rId21"/>
    <p:sldId id="548" r:id="rId22"/>
    <p:sldId id="549" r:id="rId23"/>
    <p:sldId id="550" r:id="rId24"/>
    <p:sldId id="551" r:id="rId25"/>
    <p:sldId id="552" r:id="rId26"/>
    <p:sldId id="553" r:id="rId27"/>
    <p:sldId id="554" r:id="rId28"/>
    <p:sldId id="555" r:id="rId29"/>
    <p:sldId id="556" r:id="rId30"/>
    <p:sldId id="557" r:id="rId31"/>
    <p:sldId id="511" r:id="rId32"/>
    <p:sldId id="512" r:id="rId33"/>
    <p:sldId id="513" r:id="rId34"/>
    <p:sldId id="472" r:id="rId35"/>
    <p:sldId id="473" r:id="rId36"/>
    <p:sldId id="474" r:id="rId37"/>
    <p:sldId id="475" r:id="rId38"/>
    <p:sldId id="476" r:id="rId39"/>
    <p:sldId id="477" r:id="rId40"/>
    <p:sldId id="448" r:id="rId41"/>
    <p:sldId id="488" r:id="rId42"/>
    <p:sldId id="489" r:id="rId43"/>
    <p:sldId id="395" r:id="rId44"/>
    <p:sldId id="455" r:id="rId45"/>
    <p:sldId id="394" r:id="rId46"/>
    <p:sldId id="459" r:id="rId47"/>
    <p:sldId id="485" r:id="rId48"/>
    <p:sldId id="486" r:id="rId49"/>
    <p:sldId id="487" r:id="rId50"/>
    <p:sldId id="524" r:id="rId51"/>
    <p:sldId id="525" r:id="rId52"/>
    <p:sldId id="526" r:id="rId53"/>
    <p:sldId id="545" r:id="rId54"/>
    <p:sldId id="527" r:id="rId55"/>
    <p:sldId id="528" r:id="rId56"/>
    <p:sldId id="529" r:id="rId57"/>
    <p:sldId id="530" r:id="rId58"/>
    <p:sldId id="531" r:id="rId59"/>
    <p:sldId id="532" r:id="rId60"/>
    <p:sldId id="533" r:id="rId61"/>
    <p:sldId id="534" r:id="rId62"/>
    <p:sldId id="539" r:id="rId63"/>
    <p:sldId id="542" r:id="rId64"/>
    <p:sldId id="543" r:id="rId65"/>
    <p:sldId id="544" r:id="rId66"/>
    <p:sldId id="460" r:id="rId67"/>
    <p:sldId id="458" r:id="rId68"/>
    <p:sldId id="461" r:id="rId69"/>
    <p:sldId id="462" r:id="rId70"/>
    <p:sldId id="463" r:id="rId71"/>
    <p:sldId id="464" r:id="rId72"/>
    <p:sldId id="366" r:id="rId73"/>
    <p:sldId id="424" r:id="rId74"/>
    <p:sldId id="288" r:id="rId75"/>
    <p:sldId id="428" r:id="rId76"/>
    <p:sldId id="429" r:id="rId77"/>
    <p:sldId id="430" r:id="rId78"/>
    <p:sldId id="436" r:id="rId79"/>
    <p:sldId id="431" r:id="rId80"/>
    <p:sldId id="432" r:id="rId81"/>
    <p:sldId id="510" r:id="rId82"/>
    <p:sldId id="433" r:id="rId83"/>
    <p:sldId id="398" r:id="rId84"/>
    <p:sldId id="482" r:id="rId85"/>
    <p:sldId id="418" r:id="rId8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53" autoAdjust="0"/>
    <p:restoredTop sz="94660"/>
  </p:normalViewPr>
  <p:slideViewPr>
    <p:cSldViewPr>
      <p:cViewPr>
        <p:scale>
          <a:sx n="76" d="100"/>
          <a:sy n="76" d="100"/>
        </p:scale>
        <p:origin x="-1914" y="-756"/>
      </p:cViewPr>
      <p:guideLst>
        <p:guide orient="horz" pos="2496"/>
        <p:guide pos="336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234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F87B7C6-40A8-4D0C-B3C9-FF38DBB612A1}" type="datetimeFigureOut">
              <a:rPr lang="en-US"/>
              <a:pPr>
                <a:defRPr/>
              </a:pPr>
              <a:t>6/2/2014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D3F6D2C-B678-43DB-AF8B-57146AB1F7F9}" type="slidenum">
              <a:rPr lang="en-US"/>
              <a:pPr>
                <a:defRPr/>
              </a:pPr>
              <a:t>‹#›</a:t>
            </a:fld>
            <a:endParaRPr lang="en-US"/>
          </a:p>
        </p:txBody>
      </p:sp>
    </p:spTree>
    <p:extLst>
      <p:ext uri="{BB962C8B-B14F-4D97-AF65-F5344CB8AC3E}">
        <p14:creationId xmlns:p14="http://schemas.microsoft.com/office/powerpoint/2010/main" val="29712195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r>
              <a:rPr lang="en-US">
                <a:latin typeface="Times New Roman" charset="0"/>
              </a:rPr>
              <a:t>The main purpose of this and the subsequent slides is to show the students photos of the different technologies and how they appear when installed. Point out the physical characteristics (the dead white space in the mono panels for example).</a:t>
            </a:r>
          </a:p>
          <a:p>
            <a:endParaRPr lang="en-US">
              <a:latin typeface="Times New Roman" charset="0"/>
            </a:endParaRPr>
          </a:p>
          <a:p>
            <a:r>
              <a:rPr lang="en-US">
                <a:latin typeface="Times New Roman" charset="0"/>
              </a:rPr>
              <a:t>The white box with the statistics is there to give the students a feel for the overall similarities and differences. Don’t spend too much time getting into the meanings of all the items, just relate them all to one another.</a:t>
            </a:r>
          </a:p>
        </p:txBody>
      </p:sp>
      <p:sp>
        <p:nvSpPr>
          <p:cNvPr id="300036" name="Slide Number Placeholder 3"/>
          <p:cNvSpPr>
            <a:spLocks noGrp="1"/>
          </p:cNvSpPr>
          <p:nvPr>
            <p:ph type="sldNum" sz="quarter" idx="5"/>
          </p:nvPr>
        </p:nvSpPr>
        <p:spPr/>
        <p:txBody>
          <a:bodyPr/>
          <a:lstStyle/>
          <a:p>
            <a:fld id="{EDA5FFC2-AE98-214B-9BD3-F5C77C33F9FE}" type="slidenum">
              <a:rPr lang="en-US"/>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p:spPr>
        <p:txBody>
          <a:bodyPr/>
          <a:lstStyle/>
          <a:p>
            <a:r>
              <a:rPr lang="en-US">
                <a:latin typeface="Times New Roman" charset="0"/>
              </a:rPr>
              <a:t>It is good to point out that this is just one type of amorphous panel, this manufacturer, Unisolar, makes framed versions as well that are mounted like crystalline framed modules.</a:t>
            </a:r>
          </a:p>
        </p:txBody>
      </p:sp>
      <p:sp>
        <p:nvSpPr>
          <p:cNvPr id="301060" name="Slide Number Placeholder 3"/>
          <p:cNvSpPr>
            <a:spLocks noGrp="1"/>
          </p:cNvSpPr>
          <p:nvPr>
            <p:ph type="sldNum" sz="quarter" idx="5"/>
          </p:nvPr>
        </p:nvSpPr>
        <p:spPr/>
        <p:txBody>
          <a:bodyPr/>
          <a:lstStyle/>
          <a:p>
            <a:fld id="{8FCB54D2-0BF1-014E-9DDB-8B4221826390}" type="slidenum">
              <a:rPr lang="en-US"/>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r>
              <a:rPr lang="en-US">
                <a:latin typeface="Times New Roman" charset="0"/>
              </a:rPr>
              <a:t>This is the first demonstration of how temperature affects voltage and current. The point of this slide is to show how voltage has a dramatic change with temperature while current change is minimal.</a:t>
            </a:r>
          </a:p>
          <a:p>
            <a:endParaRPr lang="en-US">
              <a:latin typeface="Times New Roman" charset="0"/>
            </a:endParaRPr>
          </a:p>
          <a:p>
            <a:r>
              <a:rPr lang="en-US">
                <a:latin typeface="Times New Roman" charset="0"/>
              </a:rPr>
              <a:t>This is a good place to introduce the term “inversely proportional”  in respect to temperature and voltage. We don’t need to get too far into specifics here, just show the general concept and how the IV curves move around.</a:t>
            </a:r>
          </a:p>
        </p:txBody>
      </p:sp>
      <p:sp>
        <p:nvSpPr>
          <p:cNvPr id="315396" name="Slide Number Placeholder 3"/>
          <p:cNvSpPr>
            <a:spLocks noGrp="1"/>
          </p:cNvSpPr>
          <p:nvPr>
            <p:ph type="sldNum" sz="quarter" idx="5"/>
          </p:nvPr>
        </p:nvSpPr>
        <p:spPr/>
        <p:txBody>
          <a:bodyPr/>
          <a:lstStyle/>
          <a:p>
            <a:fld id="{693BC38C-F71B-0F40-B76B-53188EA8E87E}" type="slidenum">
              <a:rPr lang="en-US"/>
              <a:pPr/>
              <a:t>26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r>
              <a:rPr lang="en-US">
                <a:latin typeface="Times New Roman" charset="0"/>
              </a:rPr>
              <a:t>Another way to look at the effect of irradiance on current values. Since they got the concept in the last slide, this slide is intended to get them to evaluate how the IV curve is changed and even apply some math to determine the current values over varying irradiance values. Point out how the curves are shifting in the vertical dimension much more than the horizontal. You can even give a Isc value for a module at STC conditions and get them to calculate the new values for different irradiance values. This will come up again in the next slide so make sure they are aware of the way to accomplish it. Ask students to ID different points on the curves (Voc, Isc…)</a:t>
            </a:r>
          </a:p>
        </p:txBody>
      </p:sp>
      <p:sp>
        <p:nvSpPr>
          <p:cNvPr id="313348" name="Slide Number Placeholder 3"/>
          <p:cNvSpPr>
            <a:spLocks noGrp="1"/>
          </p:cNvSpPr>
          <p:nvPr>
            <p:ph type="sldNum" sz="quarter" idx="5"/>
          </p:nvPr>
        </p:nvSpPr>
        <p:spPr/>
        <p:txBody>
          <a:bodyPr/>
          <a:lstStyle/>
          <a:p>
            <a:fld id="{A85732E1-973B-E843-A662-822C7BA5A7E8}" type="slidenum">
              <a:rPr lang="en-US"/>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r>
              <a:rPr lang="en-US">
                <a:latin typeface="Times New Roman" charset="0"/>
              </a:rPr>
              <a:t>This is a curve they need to know in their sleep. It will come up again many times in the class and in one form or another it will be on the test. The five major points on the graph are called out individually and need to be explained one by one. </a:t>
            </a:r>
          </a:p>
          <a:p>
            <a:endParaRPr lang="en-US">
              <a:latin typeface="Times New Roman" charset="0"/>
            </a:endParaRPr>
          </a:p>
          <a:p>
            <a:r>
              <a:rPr lang="en-US">
                <a:latin typeface="Times New Roman" charset="0"/>
              </a:rPr>
              <a:t>This is a good time to introduce the fact that PV modules are current limited and can be place in a short circuit situation without harming the modules. Isc is where the voltage = 0.</a:t>
            </a:r>
          </a:p>
          <a:p>
            <a:endParaRPr lang="en-US">
              <a:latin typeface="Times New Roman" charset="0"/>
            </a:endParaRPr>
          </a:p>
          <a:p>
            <a:endParaRPr lang="en-US">
              <a:latin typeface="Times New Roman" charset="0"/>
            </a:endParaRPr>
          </a:p>
        </p:txBody>
      </p:sp>
      <p:sp>
        <p:nvSpPr>
          <p:cNvPr id="304132" name="Slide Number Placeholder 3"/>
          <p:cNvSpPr>
            <a:spLocks noGrp="1"/>
          </p:cNvSpPr>
          <p:nvPr>
            <p:ph type="sldNum" sz="quarter" idx="5"/>
          </p:nvPr>
        </p:nvSpPr>
        <p:spPr/>
        <p:txBody>
          <a:bodyPr/>
          <a:lstStyle/>
          <a:p>
            <a:fld id="{CC9A70D6-7619-0747-A14B-1B281A488735}" type="slidenum">
              <a:rPr lang="en-US"/>
              <a:pPr/>
              <a:t>45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D3F6D2C-B678-43DB-AF8B-57146AB1F7F9}" type="slidenum">
              <a:rPr lang="en-US" smtClean="0"/>
              <a:pPr>
                <a:defRPr/>
              </a:pPr>
              <a:t>61</a:t>
            </a:fld>
            <a:endParaRPr lang="en-US"/>
          </a:p>
        </p:txBody>
      </p:sp>
    </p:spTree>
    <p:extLst>
      <p:ext uri="{BB962C8B-B14F-4D97-AF65-F5344CB8AC3E}">
        <p14:creationId xmlns:p14="http://schemas.microsoft.com/office/powerpoint/2010/main" val="2309158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lvl1pPr>
              <a:buClr>
                <a:schemeClr val="tx1"/>
              </a:buClr>
              <a:buSzPct val="75000"/>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fld id="{25FABA5F-98D6-4728-9E5F-F56394902438}" type="datetimeFigureOut">
              <a:rPr lang="en-US"/>
              <a:pPr>
                <a:defRPr/>
              </a:pPr>
              <a:t>6/2/2014</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B22B53FF-F00C-415E-803E-B72FC7B27DC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E5FC081-AEE9-44FE-9323-8C709046B5B1}" type="datetimeFigureOut">
              <a:rPr lang="en-US"/>
              <a:pPr>
                <a:defRPr/>
              </a:pPr>
              <a:t>6/2/2014</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81B936EA-FE4A-4E19-ADE3-F1A4ECF49F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5973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fld id="{F6EEFE61-9828-4583-8848-5AEA8C981D32}" type="datetimeFigureOut">
              <a:rPr lang="en-US"/>
              <a:pPr>
                <a:defRPr/>
              </a:pPr>
              <a:t>6/2/2014</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C7E170C2-4EC1-41B0-8C3A-9C470379D2D0}"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6"/>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latinLnBrk="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dirty="0"/>
          </a:p>
        </p:txBody>
      </p:sp>
      <p:sp>
        <p:nvSpPr>
          <p:cNvPr id="3" name="Text Placeholder 2"/>
          <p:cNvSpPr>
            <a:spLocks noGrp="1"/>
          </p:cNvSpPr>
          <p:nvPr>
            <p:ph type="body" idx="1"/>
          </p:nvPr>
        </p:nvSpPr>
        <p:spPr>
          <a:xfrm>
            <a:off x="685800" y="4958864"/>
            <a:ext cx="7924800" cy="984736"/>
          </a:xfrm>
        </p:spPr>
        <p:txBody>
          <a:bodyPr/>
          <a:lstStyle>
            <a:lvl1pPr>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B5465B-8581-4058-BABD-A71AD589CE2B}" type="datetimeFigureOut">
              <a:rPr lang="en-US"/>
              <a:pPr>
                <a:defRPr/>
              </a:pPr>
              <a:t>6/2/2014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904B38F-F2D9-4C57-A096-CE7690224A4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23"/>
          <p:cNvSpPr>
            <a:spLocks noGrp="1"/>
          </p:cNvSpPr>
          <p:nvPr>
            <p:ph type="dt" sz="half" idx="10"/>
          </p:nvPr>
        </p:nvSpPr>
        <p:spPr/>
        <p:txBody>
          <a:bodyPr/>
          <a:lstStyle>
            <a:lvl1pPr>
              <a:defRPr/>
            </a:lvl1pPr>
          </a:lstStyle>
          <a:p>
            <a:pPr>
              <a:defRPr/>
            </a:pPr>
            <a:fld id="{D486AB99-F9ED-4EA1-88BA-204EB5D02CB6}" type="datetimeFigureOut">
              <a:rPr lang="en-US"/>
              <a:pPr>
                <a:defRPr/>
              </a:pPr>
              <a:t>6/2/2014</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AF32FCA4-54F8-4F36-BFE5-C7B05EBD22D1}"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9"/>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16"/>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dirty="0"/>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1612FDA3-24C3-452F-B1EA-68D41C59CF5A}" type="slidenum">
              <a:rPr lang="en-US"/>
              <a:pPr>
                <a:defRPr/>
              </a:pPr>
              <a:t>‹#›</a:t>
            </a:fld>
            <a:endParaRPr lang="en-US" dirty="0"/>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fld id="{2CB739A3-821E-40E4-A12C-339DFCABFDE1}" type="datetimeFigureOut">
              <a:rPr lang="en-US"/>
              <a:pPr>
                <a:defRPr/>
              </a:pPr>
              <a:t>6/2/2014</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3"/>
          <p:cNvSpPr>
            <a:spLocks noGrp="1"/>
          </p:cNvSpPr>
          <p:nvPr>
            <p:ph type="dt" sz="half" idx="10"/>
          </p:nvPr>
        </p:nvSpPr>
        <p:spPr/>
        <p:txBody>
          <a:bodyPr/>
          <a:lstStyle>
            <a:lvl1pPr>
              <a:defRPr/>
            </a:lvl1pPr>
          </a:lstStyle>
          <a:p>
            <a:pPr>
              <a:defRPr/>
            </a:pPr>
            <a:fld id="{1C0F2A56-4605-469B-AD9B-A172AD6B1C27}" type="datetimeFigureOut">
              <a:rPr lang="en-US"/>
              <a:pPr>
                <a:defRPr/>
              </a:pPr>
              <a:t>6/2/2014</a:t>
            </a:fld>
            <a:endParaRPr lang="en-US" dirty="0"/>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F2277AB-75C3-4CDE-8A2F-9AD783E2AB0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fld id="{9BA76D5F-9929-4DAC-87F0-03ABCF4F3832}" type="datetimeFigureOut">
              <a:rPr lang="en-US"/>
              <a:pPr>
                <a:defRPr/>
              </a:pPr>
              <a:t>6/2/2014</a:t>
            </a:fld>
            <a:endParaRPr lang="en-US" dirty="0"/>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B26DA2B4-3E1D-416B-8269-11FCA7F8794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2"/>
          <p:cNvSpPr>
            <a:spLocks noGrp="1"/>
          </p:cNvSpPr>
          <p:nvPr>
            <p:ph type="body" idx="2"/>
          </p:nvPr>
        </p:nvSpPr>
        <p:spPr>
          <a:xfrm>
            <a:off x="6781800" y="1600200"/>
            <a:ext cx="1984248" cy="3733800"/>
          </a:xfrm>
        </p:spPr>
        <p:txBody>
          <a:bodyPr/>
          <a:lstStyle>
            <a:lvl1pPr marL="0" indent="0">
              <a:lnSpc>
                <a:spcPts val="24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lt"/>
                <a:cs typeface="+mn-lt"/>
              </a:defRPr>
            </a:lvl1pPr>
          </a:lstStyle>
          <a:p>
            <a:r>
              <a:rPr lang="en-US" smtClean="0"/>
              <a:t>Click to edit Master title style</a:t>
            </a:r>
            <a:endParaRPr lang="en-US" dirty="0"/>
          </a:p>
        </p:txBody>
      </p:sp>
      <p:sp>
        <p:nvSpPr>
          <p:cNvPr id="5" name="Date Placeholder 23"/>
          <p:cNvSpPr>
            <a:spLocks noGrp="1"/>
          </p:cNvSpPr>
          <p:nvPr>
            <p:ph type="dt" sz="half" idx="10"/>
          </p:nvPr>
        </p:nvSpPr>
        <p:spPr/>
        <p:txBody>
          <a:bodyPr/>
          <a:lstStyle>
            <a:lvl1pPr>
              <a:defRPr/>
            </a:lvl1pPr>
          </a:lstStyle>
          <a:p>
            <a:pPr>
              <a:defRPr/>
            </a:pPr>
            <a:fld id="{01C08EEB-C1CB-4206-96E2-E19797DE8366}" type="datetimeFigureOut">
              <a:rPr lang="en-US"/>
              <a:pPr>
                <a:defRPr/>
              </a:pPr>
              <a:t>6/2/2014</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C5F3A27-944C-4A11-9179-5F11B0048B4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lt"/>
                <a:cs typeface="+mn-l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629400" y="1600200"/>
            <a:ext cx="2057400" cy="4419600"/>
          </a:xfrm>
        </p:spPr>
        <p:txBody>
          <a:bodyPr/>
          <a:lstStyle>
            <a:lvl1pPr marL="0" indent="0">
              <a:lnSpc>
                <a:spcPts val="24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fld id="{4FCB21BE-AD9F-49D0-AC6C-22DB1F06B443}" type="datetimeFigureOut">
              <a:rPr lang="en-US"/>
              <a:pPr>
                <a:defRPr/>
              </a:pPr>
              <a:t>6/2/2014</a:t>
            </a:fld>
            <a:endParaRPr lang="en-US" dirty="0"/>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E44E12DB-FDCA-4730-B026-11371C8809E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5CB38A79-DC8C-4A4B-9B66-015C714C8C87}" type="datetimeFigureOut">
              <a:rPr lang="en-US"/>
              <a:pPr>
                <a:defRPr/>
              </a:pPr>
              <a:t>6/2/2014</a:t>
            </a:fld>
            <a:endParaRPr lang="en-US" dirty="0"/>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1826CEEB-732B-4999-B69D-40D582DA0492}"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fontAlgn="auto">
              <a:spcBef>
                <a:spcPts val="0"/>
              </a:spcBef>
              <a:spcAft>
                <a:spcPts val="0"/>
              </a:spcAft>
              <a:defRPr sz="1200">
                <a:solidFill>
                  <a:schemeClr val="tx2"/>
                </a:solidFill>
                <a:latin typeface="+mn-lt"/>
              </a:defRPr>
            </a:lvl1pPr>
          </a:lstStyle>
          <a:p>
            <a:pPr>
              <a:defRPr/>
            </a:pPr>
            <a:fld id="{F26E3239-8E1E-442C-9EB1-C22743364161}" type="datetimeFigureOut">
              <a:rPr lang="en-US"/>
              <a:pPr>
                <a:defRPr/>
              </a:pPr>
              <a:t>6/2/2014</a:t>
            </a:fld>
            <a:endParaRPr lang="en-US" dirty="0"/>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fontAlgn="auto">
              <a:spcBef>
                <a:spcPts val="0"/>
              </a:spcBef>
              <a:spcAft>
                <a:spcPts val="0"/>
              </a:spcAft>
              <a:defRPr sz="1200">
                <a:solidFill>
                  <a:schemeClr val="tx2"/>
                </a:solidFill>
                <a:latin typeface="+mn-lt"/>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fontAlgn="auto">
              <a:spcBef>
                <a:spcPts val="0"/>
              </a:spcBef>
              <a:spcAft>
                <a:spcPts val="0"/>
              </a:spcAft>
              <a:defRPr sz="1600" baseline="0">
                <a:solidFill>
                  <a:schemeClr val="tx2"/>
                </a:solidFill>
                <a:latin typeface="+mn-lt"/>
              </a:defRPr>
            </a:lvl1pPr>
          </a:lstStyle>
          <a:p>
            <a:pPr>
              <a:defRPr/>
            </a:pPr>
            <a:fld id="{B6488D6E-4EC5-488D-88F0-8F51AC0E8771}" type="slidenum">
              <a:rPr lang="en-US"/>
              <a:pPr>
                <a:defRPr/>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80" r:id="rId1"/>
    <p:sldLayoutId id="2147483692" r:id="rId2"/>
    <p:sldLayoutId id="2147483679" r:id="rId3"/>
    <p:sldLayoutId id="2147483693"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tx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tx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tx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tx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tx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slideLayout" Target="../slideLayouts/slideLayout11.xml"/><Relationship Id="rId6" Type="http://schemas.openxmlformats.org/officeDocument/2006/relationships/image" Target="../media/image23.png"/><Relationship Id="rId5" Type="http://schemas.openxmlformats.org/officeDocument/2006/relationships/image" Target="../media/image22.wmf"/><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wmf"/></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www.weather.com/weather/climatology"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wmf"/><Relationship Id="rId1" Type="http://schemas.openxmlformats.org/officeDocument/2006/relationships/slideLayout" Target="../slideLayouts/slideLayout4.xml"/><Relationship Id="rId4" Type="http://schemas.openxmlformats.org/officeDocument/2006/relationships/image" Target="../media/image29.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2667000"/>
          </a:xfrm>
        </p:spPr>
        <p:txBody>
          <a:bodyPr>
            <a:noAutofit/>
          </a:bodyPr>
          <a:lstStyle/>
          <a:p>
            <a:pPr algn="ctr"/>
            <a:r>
              <a:rPr lang="en-US" sz="4400">
                <a:solidFill>
                  <a:srgbClr val="FFFFFF"/>
                </a:solidFill>
              </a:rPr>
              <a:t>PV Cell &amp; Module Types, Specifications,</a:t>
            </a:r>
            <a:br>
              <a:rPr lang="en-US" sz="4400">
                <a:solidFill>
                  <a:srgbClr val="FFFFFF"/>
                </a:solidFill>
              </a:rPr>
            </a:br>
            <a:r>
              <a:rPr lang="en-US" sz="4400">
                <a:solidFill>
                  <a:srgbClr val="FFFFFF"/>
                </a:solidFill>
              </a:rPr>
              <a:t>&amp; Environmental Responses</a:t>
            </a:r>
            <a:br>
              <a:rPr lang="en-US" sz="4400">
                <a:solidFill>
                  <a:srgbClr val="FFFFFF"/>
                </a:solidFill>
              </a:rPr>
            </a:br>
            <a:endParaRPr lang="en-US" sz="4400">
              <a:solidFill>
                <a:srgbClr val="FFFFFF"/>
              </a:solidFill>
            </a:endParaRPr>
          </a:p>
        </p:txBody>
      </p:sp>
      <p:pic>
        <p:nvPicPr>
          <p:cNvPr id="6" name="Picture 5"/>
          <p:cNvPicPr>
            <a:picLocks noChangeAspect="1"/>
          </p:cNvPicPr>
          <p:nvPr/>
        </p:nvPicPr>
        <p:blipFill>
          <a:blip r:embed="rId2"/>
          <a:stretch>
            <a:fillRect/>
          </a:stretch>
        </p:blipFill>
        <p:spPr>
          <a:xfrm>
            <a:off x="533400" y="2514600"/>
            <a:ext cx="2836186" cy="2413122"/>
          </a:xfrm>
          <a:prstGeom prst="rect">
            <a:avLst/>
          </a:prstGeom>
        </p:spPr>
      </p:pic>
      <p:pic>
        <p:nvPicPr>
          <p:cNvPr id="7" name="Picture 6"/>
          <p:cNvPicPr>
            <a:picLocks noChangeAspect="1" noChangeArrowheads="1"/>
          </p:cNvPicPr>
          <p:nvPr/>
        </p:nvPicPr>
        <p:blipFill>
          <a:blip r:embed="rId3"/>
          <a:srcRect/>
          <a:stretch>
            <a:fillRect/>
          </a:stretch>
        </p:blipFill>
        <p:spPr bwMode="auto">
          <a:xfrm>
            <a:off x="5638800" y="2362200"/>
            <a:ext cx="2088931" cy="40386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rot="5400000">
            <a:off x="2880075" y="3673124"/>
            <a:ext cx="2066927" cy="401707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2"/>
          <p:cNvPicPr>
            <a:picLocks noGrp="1" noChangeAspect="1" noChangeArrowheads="1"/>
          </p:cNvPicPr>
          <p:nvPr>
            <p:ph/>
          </p:nvPr>
        </p:nvPicPr>
        <p:blipFill>
          <a:blip r:embed="rId2" cstate="print"/>
          <a:srcRect/>
          <a:stretch>
            <a:fillRect/>
          </a:stretch>
        </p:blipFill>
        <p:spPr>
          <a:xfrm>
            <a:off x="381000" y="1905000"/>
            <a:ext cx="5391150" cy="4481513"/>
          </a:xfrm>
        </p:spPr>
      </p:pic>
      <p:pic>
        <p:nvPicPr>
          <p:cNvPr id="99330" name="Picture 13"/>
          <p:cNvPicPr>
            <a:picLocks noChangeAspect="1" noChangeArrowheads="1"/>
          </p:cNvPicPr>
          <p:nvPr/>
        </p:nvPicPr>
        <p:blipFill>
          <a:blip r:embed="rId3" cstate="print"/>
          <a:srcRect/>
          <a:stretch>
            <a:fillRect/>
          </a:stretch>
        </p:blipFill>
        <p:spPr bwMode="auto">
          <a:xfrm>
            <a:off x="304800" y="422275"/>
            <a:ext cx="3146425" cy="1141413"/>
          </a:xfrm>
          <a:prstGeom prst="rect">
            <a:avLst/>
          </a:prstGeom>
          <a:noFill/>
          <a:ln w="9525">
            <a:noFill/>
            <a:miter lim="800000"/>
            <a:headEnd/>
            <a:tailEnd/>
          </a:ln>
        </p:spPr>
      </p:pic>
      <p:pic>
        <p:nvPicPr>
          <p:cNvPr id="99331" name="Picture 14"/>
          <p:cNvPicPr>
            <a:picLocks noChangeAspect="1" noChangeArrowheads="1"/>
          </p:cNvPicPr>
          <p:nvPr/>
        </p:nvPicPr>
        <p:blipFill>
          <a:blip r:embed="rId4" cstate="print"/>
          <a:srcRect/>
          <a:stretch>
            <a:fillRect/>
          </a:stretch>
        </p:blipFill>
        <p:spPr bwMode="auto">
          <a:xfrm>
            <a:off x="6096000" y="1828800"/>
            <a:ext cx="2276475" cy="4519613"/>
          </a:xfrm>
          <a:prstGeom prst="rect">
            <a:avLst/>
          </a:prstGeom>
          <a:noFill/>
          <a:ln w="25400">
            <a:solidFill>
              <a:schemeClr val="bg1"/>
            </a:solidFill>
            <a:miter lim="800000"/>
            <a:headEnd/>
            <a:tailEnd/>
          </a:ln>
        </p:spPr>
      </p:pic>
      <p:pic>
        <p:nvPicPr>
          <p:cNvPr id="99332" name="Picture 15"/>
          <p:cNvPicPr>
            <a:picLocks noChangeAspect="1" noChangeArrowheads="1"/>
          </p:cNvPicPr>
          <p:nvPr/>
        </p:nvPicPr>
        <p:blipFill>
          <a:blip r:embed="rId5" cstate="print"/>
          <a:srcRect/>
          <a:stretch>
            <a:fillRect/>
          </a:stretch>
        </p:blipFill>
        <p:spPr bwMode="auto">
          <a:xfrm>
            <a:off x="3657600" y="381000"/>
            <a:ext cx="5138738" cy="1169988"/>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7473" y="4343400"/>
            <a:ext cx="3346527"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157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Grp="1" noChangeAspect="1" noChangeArrowheads="1"/>
          </p:cNvPicPr>
          <p:nvPr>
            <p:ph idx="1"/>
          </p:nvPr>
        </p:nvPicPr>
        <p:blipFill>
          <a:blip r:embed="rId2" cstate="print"/>
          <a:srcRect/>
          <a:stretch>
            <a:fillRect/>
          </a:stretch>
        </p:blipFill>
        <p:spPr>
          <a:xfrm>
            <a:off x="76200" y="2362200"/>
            <a:ext cx="4800600" cy="2727325"/>
          </a:xfrm>
          <a:noFill/>
          <a:ln w="25400">
            <a:solidFill>
              <a:schemeClr val="bg1"/>
            </a:solidFill>
            <a:miter lim="800000"/>
            <a:headEnd/>
            <a:tailEnd/>
          </a:ln>
        </p:spPr>
      </p:pic>
      <p:sp>
        <p:nvSpPr>
          <p:cNvPr id="111620" name="Rectangle 4"/>
          <p:cNvSpPr>
            <a:spLocks noGrp="1"/>
          </p:cNvSpPr>
          <p:nvPr>
            <p:ph type="title"/>
          </p:nvPr>
        </p:nvSpPr>
        <p:spPr bwMode="auto">
          <a:xfrm>
            <a:off x="457200" y="0"/>
            <a:ext cx="8229600" cy="1219200"/>
          </a:xfrm>
          <a:ln w="9525"/>
        </p:spPr>
        <p:txBody>
          <a:bodyPr wrap="square" lIns="91440" tIns="45720" rIns="91440" bIns="45720" numCol="1" compatLnSpc="1">
            <a:prstTxWarp prst="textNoShape">
              <a:avLst/>
            </a:prstTxWarp>
            <a:normAutofit/>
          </a:bodyPr>
          <a:lstStyle/>
          <a:p>
            <a:pPr>
              <a:defRPr/>
            </a:pPr>
            <a:r>
              <a:rPr dirty="0" smtClean="0">
                <a:ln>
                  <a:noFill/>
                </a:ln>
                <a:effectLst/>
              </a:rPr>
              <a:t>Concentrating PV</a:t>
            </a:r>
          </a:p>
        </p:txBody>
      </p:sp>
      <p:pic>
        <p:nvPicPr>
          <p:cNvPr id="40963" name="Picture 7"/>
          <p:cNvPicPr>
            <a:picLocks noChangeAspect="1" noChangeArrowheads="1"/>
          </p:cNvPicPr>
          <p:nvPr/>
        </p:nvPicPr>
        <p:blipFill>
          <a:blip r:embed="rId3" cstate="print"/>
          <a:srcRect/>
          <a:stretch>
            <a:fillRect/>
          </a:stretch>
        </p:blipFill>
        <p:spPr bwMode="auto">
          <a:xfrm>
            <a:off x="5029200" y="1981200"/>
            <a:ext cx="3786188" cy="3448050"/>
          </a:xfrm>
          <a:prstGeom prst="rect">
            <a:avLst/>
          </a:prstGeom>
          <a:noFill/>
          <a:ln w="25400">
            <a:solidFill>
              <a:schemeClr val="bg1"/>
            </a:solidFill>
            <a:miter lim="800000"/>
            <a:headEnd/>
            <a:tailEnd/>
          </a:ln>
        </p:spPr>
      </p:pic>
      <p:sp>
        <p:nvSpPr>
          <p:cNvPr id="5" name="TextBox 4"/>
          <p:cNvSpPr txBox="1"/>
          <p:nvPr/>
        </p:nvSpPr>
        <p:spPr>
          <a:xfrm>
            <a:off x="1676400" y="5715000"/>
            <a:ext cx="5562600" cy="677108"/>
          </a:xfrm>
          <a:prstGeom prst="rect">
            <a:avLst/>
          </a:prstGeom>
          <a:noFill/>
        </p:spPr>
        <p:txBody>
          <a:bodyPr wrap="square" rtlCol="0">
            <a:spAutoFit/>
          </a:bodyPr>
          <a:lstStyle/>
          <a:p>
            <a:r>
              <a:rPr lang="en-US" sz="3600" dirty="0" smtClean="0"/>
              <a:t>Must Dual Axis-Track </a:t>
            </a:r>
            <a:r>
              <a:rPr lang="en-US" sz="3800" spc="-100" dirty="0" smtClean="0">
                <a:solidFill>
                  <a:srgbClr val="F9F9F9"/>
                </a:solidFill>
                <a:latin typeface="+mj-lt"/>
                <a:ea typeface="+mj-ea"/>
                <a:cs typeface="+mj-cs"/>
              </a:rPr>
              <a:t>CPV</a:t>
            </a:r>
          </a:p>
        </p:txBody>
      </p:sp>
    </p:spTree>
    <p:extLst>
      <p:ext uri="{BB962C8B-B14F-4D97-AF65-F5344CB8AC3E}">
        <p14:creationId xmlns:p14="http://schemas.microsoft.com/office/powerpoint/2010/main" val="124936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bwMode="auto">
          <a:xfrm>
            <a:off x="533400" y="304800"/>
            <a:ext cx="8229600" cy="1219200"/>
          </a:xfrm>
          <a:ln w="9525"/>
        </p:spPr>
        <p:txBody>
          <a:bodyPr wrap="square" lIns="91440" tIns="45720" rIns="91440" bIns="45720" numCol="1" compatLnSpc="1">
            <a:prstTxWarp prst="textNoShape">
              <a:avLst/>
            </a:prstTxWarp>
          </a:bodyPr>
          <a:lstStyle/>
          <a:p>
            <a:pPr eaLnBrk="1" hangingPunct="1">
              <a:defRPr/>
            </a:pPr>
            <a:r>
              <a:rPr smtClean="0">
                <a:ln>
                  <a:noFill/>
                </a:ln>
                <a:effectLst/>
              </a:rPr>
              <a:t>PV Materials &amp; Efficiencies</a:t>
            </a:r>
          </a:p>
        </p:txBody>
      </p:sp>
      <p:pic>
        <p:nvPicPr>
          <p:cNvPr id="36866" name="Picture 4"/>
          <p:cNvPicPr>
            <a:picLocks noChangeAspect="1" noChangeArrowheads="1"/>
          </p:cNvPicPr>
          <p:nvPr/>
        </p:nvPicPr>
        <p:blipFill>
          <a:blip r:embed="rId2" cstate="print"/>
          <a:srcRect/>
          <a:stretch>
            <a:fillRect/>
          </a:stretch>
        </p:blipFill>
        <p:spPr bwMode="auto">
          <a:xfrm>
            <a:off x="-69728" y="1600200"/>
            <a:ext cx="9292642" cy="3962400"/>
          </a:xfrm>
          <a:prstGeom prst="rect">
            <a:avLst/>
          </a:prstGeom>
          <a:noFill/>
          <a:ln w="9525">
            <a:noFill/>
            <a:miter lim="800000"/>
            <a:headEnd/>
            <a:tailEnd/>
          </a:ln>
        </p:spPr>
      </p:pic>
    </p:spTree>
    <p:extLst>
      <p:ext uri="{BB962C8B-B14F-4D97-AF65-F5344CB8AC3E}">
        <p14:creationId xmlns:p14="http://schemas.microsoft.com/office/powerpoint/2010/main" val="3744352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bwMode="auto">
          <a:ln w="9525"/>
        </p:spPr>
        <p:txBody>
          <a:bodyPr wrap="square" lIns="91440" tIns="45720" rIns="91440" bIns="45720" numCol="1" anchor="ctr" compatLnSpc="1">
            <a:prstTxWarp prst="textNoShape">
              <a:avLst/>
            </a:prstTxWarp>
          </a:bodyPr>
          <a:lstStyle/>
          <a:p>
            <a:pPr eaLnBrk="1" hangingPunct="1">
              <a:defRPr/>
            </a:pPr>
            <a:r>
              <a:rPr smtClean="0">
                <a:ln>
                  <a:noFill/>
                </a:ln>
                <a:effectLst/>
              </a:rPr>
              <a:t>PV Efficiencies </a:t>
            </a:r>
            <a:r>
              <a:rPr sz="1900" smtClean="0">
                <a:ln>
                  <a:noFill/>
                </a:ln>
                <a:effectLst/>
              </a:rPr>
              <a:t>(www.wikipedia.com)</a:t>
            </a:r>
          </a:p>
        </p:txBody>
      </p:sp>
      <p:sp>
        <p:nvSpPr>
          <p:cNvPr id="38914" name="Rectangle 3"/>
          <p:cNvSpPr>
            <a:spLocks noGrp="1" noChangeArrowheads="1"/>
          </p:cNvSpPr>
          <p:nvPr>
            <p:ph type="body" idx="4294967295"/>
          </p:nvPr>
        </p:nvSpPr>
        <p:spPr/>
        <p:txBody>
          <a:bodyPr/>
          <a:lstStyle/>
          <a:p>
            <a:pPr eaLnBrk="1" hangingPunct="1">
              <a:lnSpc>
                <a:spcPct val="80000"/>
              </a:lnSpc>
            </a:pPr>
            <a:r>
              <a:rPr lang="en-US" sz="2000" smtClean="0"/>
              <a:t>1883 - less than 1% efficiency</a:t>
            </a:r>
          </a:p>
          <a:p>
            <a:pPr eaLnBrk="1" hangingPunct="1">
              <a:lnSpc>
                <a:spcPct val="80000"/>
              </a:lnSpc>
            </a:pPr>
            <a:r>
              <a:rPr lang="en-US" sz="2000" smtClean="0"/>
              <a:t>1954 – AT&amp;T labs marks 6% efficiency.</a:t>
            </a:r>
          </a:p>
          <a:p>
            <a:pPr eaLnBrk="1" hangingPunct="1">
              <a:lnSpc>
                <a:spcPct val="80000"/>
              </a:lnSpc>
            </a:pPr>
            <a:r>
              <a:rPr lang="en-US" sz="2000" smtClean="0"/>
              <a:t>1955 - 2% efficient commercial solar cell for $25/cell or $1,785/Watt.</a:t>
            </a:r>
          </a:p>
          <a:p>
            <a:pPr eaLnBrk="1" hangingPunct="1">
              <a:lnSpc>
                <a:spcPct val="80000"/>
              </a:lnSpc>
            </a:pPr>
            <a:r>
              <a:rPr lang="en-US" sz="2000" smtClean="0"/>
              <a:t>1957 - 8% efficient commercial solar cell</a:t>
            </a:r>
          </a:p>
          <a:p>
            <a:pPr eaLnBrk="1" hangingPunct="1">
              <a:lnSpc>
                <a:spcPct val="80000"/>
              </a:lnSpc>
            </a:pPr>
            <a:r>
              <a:rPr lang="en-US" sz="2000" smtClean="0"/>
              <a:t>1958 - 9% efficient commercial solar cells</a:t>
            </a:r>
          </a:p>
          <a:p>
            <a:pPr eaLnBrk="1" hangingPunct="1">
              <a:lnSpc>
                <a:spcPct val="80000"/>
              </a:lnSpc>
            </a:pPr>
            <a:r>
              <a:rPr lang="en-US" sz="2000" smtClean="0"/>
              <a:t>1959 - 10% efficient commercial solar cell</a:t>
            </a:r>
          </a:p>
          <a:p>
            <a:pPr eaLnBrk="1" hangingPunct="1">
              <a:lnSpc>
                <a:spcPct val="80000"/>
              </a:lnSpc>
            </a:pPr>
            <a:r>
              <a:rPr lang="en-US" sz="2000" smtClean="0"/>
              <a:t>1960 - 14% efficient commercial solar cell</a:t>
            </a:r>
          </a:p>
          <a:p>
            <a:pPr eaLnBrk="1" hangingPunct="1">
              <a:lnSpc>
                <a:spcPct val="80000"/>
              </a:lnSpc>
            </a:pPr>
            <a:r>
              <a:rPr lang="en-US" sz="2000" smtClean="0"/>
              <a:t>1976 - first amorphous silicon PV cells have an efficiency of 1.1% </a:t>
            </a:r>
          </a:p>
          <a:p>
            <a:pPr eaLnBrk="1" hangingPunct="1">
              <a:lnSpc>
                <a:spcPct val="80000"/>
              </a:lnSpc>
            </a:pPr>
            <a:r>
              <a:rPr lang="en-US" sz="2000" smtClean="0"/>
              <a:t>1980 - thin-film solar cell exceeding 10% efficiency</a:t>
            </a:r>
          </a:p>
          <a:p>
            <a:pPr eaLnBrk="1" hangingPunct="1">
              <a:lnSpc>
                <a:spcPct val="80000"/>
              </a:lnSpc>
            </a:pPr>
            <a:r>
              <a:rPr lang="en-US" sz="2000" smtClean="0"/>
              <a:t>1985 - 20% efficient silicon cell</a:t>
            </a:r>
          </a:p>
          <a:p>
            <a:pPr eaLnBrk="1" hangingPunct="1">
              <a:lnSpc>
                <a:spcPct val="80000"/>
              </a:lnSpc>
            </a:pPr>
            <a:r>
              <a:rPr lang="en-US" sz="2000" smtClean="0"/>
              <a:t>1989 - Reflective solar concentrators are first used with solar cells.</a:t>
            </a:r>
          </a:p>
          <a:p>
            <a:pPr eaLnBrk="1" hangingPunct="1">
              <a:lnSpc>
                <a:spcPct val="80000"/>
              </a:lnSpc>
            </a:pPr>
            <a:r>
              <a:rPr lang="en-US" sz="2000" smtClean="0"/>
              <a:t>1994 - concentrator cell (180 suns) becomes the first solar cell to exceed 30% conversion efficiency</a:t>
            </a:r>
          </a:p>
          <a:p>
            <a:pPr eaLnBrk="1" hangingPunct="1">
              <a:lnSpc>
                <a:spcPct val="80000"/>
              </a:lnSpc>
            </a:pPr>
            <a:r>
              <a:rPr lang="en-US" sz="2000" smtClean="0"/>
              <a:t>2005 - Solar cells in modules convert around 17% of visible incidental radiant energy</a:t>
            </a:r>
          </a:p>
          <a:p>
            <a:pPr eaLnBrk="1" hangingPunct="1">
              <a:lnSpc>
                <a:spcPct val="80000"/>
              </a:lnSpc>
            </a:pPr>
            <a:endParaRPr lang="en-US" sz="2000" smtClean="0"/>
          </a:p>
        </p:txBody>
      </p:sp>
    </p:spTree>
    <p:extLst>
      <p:ext uri="{BB962C8B-B14F-4D97-AF65-F5344CB8AC3E}">
        <p14:creationId xmlns:p14="http://schemas.microsoft.com/office/powerpoint/2010/main" val="29109911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Rectangle 2"/>
          <p:cNvSpPr>
            <a:spLocks noChangeArrowheads="1"/>
          </p:cNvSpPr>
          <p:nvPr/>
        </p:nvSpPr>
        <p:spPr bwMode="auto">
          <a:xfrm>
            <a:off x="914400" y="1295400"/>
            <a:ext cx="8020050" cy="4941888"/>
          </a:xfrm>
          <a:prstGeom prst="rect">
            <a:avLst/>
          </a:prstGeom>
          <a:noFill/>
          <a:ln w="25400">
            <a:solidFill>
              <a:schemeClr val="bg1"/>
            </a:solidFill>
            <a:miter lim="800000"/>
            <a:headEnd/>
            <a:tailEnd/>
          </a:ln>
        </p:spPr>
        <p:txBody>
          <a:bodyPr wrap="none" anchor="ctr"/>
          <a:lstStyle/>
          <a:p>
            <a:pPr algn="ctr" eaLnBrk="0" hangingPunct="0"/>
            <a:endParaRPr lang="en-US" sz="2400">
              <a:latin typeface="Arial Narrow" pitchFamily="34" charset="0"/>
            </a:endParaRPr>
          </a:p>
        </p:txBody>
      </p:sp>
      <p:sp>
        <p:nvSpPr>
          <p:cNvPr id="39938" name="Freeform 3"/>
          <p:cNvSpPr>
            <a:spLocks/>
          </p:cNvSpPr>
          <p:nvPr/>
        </p:nvSpPr>
        <p:spPr bwMode="auto">
          <a:xfrm>
            <a:off x="6965950" y="5916613"/>
            <a:ext cx="1416050" cy="357187"/>
          </a:xfrm>
          <a:custGeom>
            <a:avLst/>
            <a:gdLst>
              <a:gd name="T0" fmla="*/ 0 w 892"/>
              <a:gd name="T1" fmla="*/ 2147483647 h 225"/>
              <a:gd name="T2" fmla="*/ 2147483647 w 892"/>
              <a:gd name="T3" fmla="*/ 2147483647 h 225"/>
              <a:gd name="T4" fmla="*/ 2147483647 w 892"/>
              <a:gd name="T5" fmla="*/ 2147483647 h 225"/>
              <a:gd name="T6" fmla="*/ 2147483647 w 892"/>
              <a:gd name="T7" fmla="*/ 2147483647 h 225"/>
              <a:gd name="T8" fmla="*/ 2147483647 w 892"/>
              <a:gd name="T9" fmla="*/ 2147483647 h 225"/>
              <a:gd name="T10" fmla="*/ 2147483647 w 892"/>
              <a:gd name="T11" fmla="*/ 2147483647 h 225"/>
              <a:gd name="T12" fmla="*/ 0 60000 65536"/>
              <a:gd name="T13" fmla="*/ 0 60000 65536"/>
              <a:gd name="T14" fmla="*/ 0 60000 65536"/>
              <a:gd name="T15" fmla="*/ 0 60000 65536"/>
              <a:gd name="T16" fmla="*/ 0 60000 65536"/>
              <a:gd name="T17" fmla="*/ 0 60000 65536"/>
              <a:gd name="T18" fmla="*/ 0 w 892"/>
              <a:gd name="T19" fmla="*/ 0 h 225"/>
              <a:gd name="T20" fmla="*/ 892 w 892"/>
              <a:gd name="T21" fmla="*/ 225 h 225"/>
            </a:gdLst>
            <a:ahLst/>
            <a:cxnLst>
              <a:cxn ang="T12">
                <a:pos x="T0" y="T1"/>
              </a:cxn>
              <a:cxn ang="T13">
                <a:pos x="T2" y="T3"/>
              </a:cxn>
              <a:cxn ang="T14">
                <a:pos x="T4" y="T5"/>
              </a:cxn>
              <a:cxn ang="T15">
                <a:pos x="T6" y="T7"/>
              </a:cxn>
              <a:cxn ang="T16">
                <a:pos x="T8" y="T9"/>
              </a:cxn>
              <a:cxn ang="T17">
                <a:pos x="T10" y="T11"/>
              </a:cxn>
            </a:cxnLst>
            <a:rect l="T18" t="T19" r="T20" b="T21"/>
            <a:pathLst>
              <a:path w="892" h="225">
                <a:moveTo>
                  <a:pt x="0" y="225"/>
                </a:moveTo>
                <a:lnTo>
                  <a:pt x="92" y="193"/>
                </a:lnTo>
                <a:lnTo>
                  <a:pt x="480" y="125"/>
                </a:lnTo>
                <a:lnTo>
                  <a:pt x="700" y="85"/>
                </a:lnTo>
                <a:lnTo>
                  <a:pt x="800" y="69"/>
                </a:lnTo>
                <a:cubicBezTo>
                  <a:pt x="889" y="0"/>
                  <a:pt x="850" y="1"/>
                  <a:pt x="892" y="1"/>
                </a:cubicBezTo>
              </a:path>
            </a:pathLst>
          </a:custGeom>
          <a:noFill/>
          <a:ln w="19050">
            <a:solidFill>
              <a:srgbClr val="D0462C"/>
            </a:solidFill>
            <a:round/>
            <a:headEnd/>
            <a:tailEnd/>
          </a:ln>
        </p:spPr>
        <p:txBody>
          <a:bodyPr wrap="none" anchor="ctr"/>
          <a:lstStyle/>
          <a:p>
            <a:endParaRPr lang="en-US"/>
          </a:p>
        </p:txBody>
      </p:sp>
      <p:sp>
        <p:nvSpPr>
          <p:cNvPr id="39939" name="Freeform 4"/>
          <p:cNvSpPr>
            <a:spLocks/>
          </p:cNvSpPr>
          <p:nvPr/>
        </p:nvSpPr>
        <p:spPr bwMode="auto">
          <a:xfrm>
            <a:off x="1358900" y="3917950"/>
            <a:ext cx="7099300" cy="1714500"/>
          </a:xfrm>
          <a:custGeom>
            <a:avLst/>
            <a:gdLst>
              <a:gd name="T0" fmla="*/ 0 w 4472"/>
              <a:gd name="T1" fmla="*/ 2147483647 h 1080"/>
              <a:gd name="T2" fmla="*/ 2147483647 w 4472"/>
              <a:gd name="T3" fmla="*/ 2147483647 h 1080"/>
              <a:gd name="T4" fmla="*/ 2147483647 w 4472"/>
              <a:gd name="T5" fmla="*/ 2147483647 h 1080"/>
              <a:gd name="T6" fmla="*/ 2147483647 w 4472"/>
              <a:gd name="T7" fmla="*/ 2147483647 h 1080"/>
              <a:gd name="T8" fmla="*/ 2147483647 w 4472"/>
              <a:gd name="T9" fmla="*/ 2147483647 h 1080"/>
              <a:gd name="T10" fmla="*/ 2147483647 w 4472"/>
              <a:gd name="T11" fmla="*/ 2147483647 h 1080"/>
              <a:gd name="T12" fmla="*/ 2147483647 w 4472"/>
              <a:gd name="T13" fmla="*/ 2147483647 h 1080"/>
              <a:gd name="T14" fmla="*/ 2147483647 w 4472"/>
              <a:gd name="T15" fmla="*/ 2147483647 h 1080"/>
              <a:gd name="T16" fmla="*/ 2147483647 w 4472"/>
              <a:gd name="T17" fmla="*/ 2147483647 h 1080"/>
              <a:gd name="T18" fmla="*/ 2147483647 w 4472"/>
              <a:gd name="T19" fmla="*/ 2147483647 h 1080"/>
              <a:gd name="T20" fmla="*/ 2147483647 w 4472"/>
              <a:gd name="T21" fmla="*/ 2147483647 h 1080"/>
              <a:gd name="T22" fmla="*/ 2147483647 w 4472"/>
              <a:gd name="T23" fmla="*/ 2147483647 h 1080"/>
              <a:gd name="T24" fmla="*/ 2147483647 w 4472"/>
              <a:gd name="T25" fmla="*/ 2147483647 h 1080"/>
              <a:gd name="T26" fmla="*/ 2147483647 w 4472"/>
              <a:gd name="T27" fmla="*/ 2147483647 h 1080"/>
              <a:gd name="T28" fmla="*/ 2147483647 w 4472"/>
              <a:gd name="T29" fmla="*/ 2147483647 h 1080"/>
              <a:gd name="T30" fmla="*/ 2147483647 w 4472"/>
              <a:gd name="T31" fmla="*/ 2147483647 h 1080"/>
              <a:gd name="T32" fmla="*/ 2147483647 w 4472"/>
              <a:gd name="T33" fmla="*/ 2147483647 h 1080"/>
              <a:gd name="T34" fmla="*/ 2147483647 w 4472"/>
              <a:gd name="T35" fmla="*/ 2147483647 h 1080"/>
              <a:gd name="T36" fmla="*/ 2147483647 w 4472"/>
              <a:gd name="T37" fmla="*/ 2147483647 h 1080"/>
              <a:gd name="T38" fmla="*/ 2147483647 w 4472"/>
              <a:gd name="T39" fmla="*/ 2147483647 h 1080"/>
              <a:gd name="T40" fmla="*/ 2147483647 w 4472"/>
              <a:gd name="T41" fmla="*/ 0 h 10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72"/>
              <a:gd name="T64" fmla="*/ 0 h 1080"/>
              <a:gd name="T65" fmla="*/ 4472 w 4472"/>
              <a:gd name="T66" fmla="*/ 1080 h 10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72" h="1080">
                <a:moveTo>
                  <a:pt x="0" y="1080"/>
                </a:moveTo>
                <a:lnTo>
                  <a:pt x="176" y="1048"/>
                </a:lnTo>
                <a:lnTo>
                  <a:pt x="512" y="1044"/>
                </a:lnTo>
                <a:lnTo>
                  <a:pt x="608" y="800"/>
                </a:lnTo>
                <a:lnTo>
                  <a:pt x="704" y="768"/>
                </a:lnTo>
                <a:lnTo>
                  <a:pt x="872" y="760"/>
                </a:lnTo>
                <a:lnTo>
                  <a:pt x="1348" y="752"/>
                </a:lnTo>
                <a:lnTo>
                  <a:pt x="1568" y="656"/>
                </a:lnTo>
                <a:lnTo>
                  <a:pt x="1988" y="628"/>
                </a:lnTo>
                <a:lnTo>
                  <a:pt x="2048" y="552"/>
                </a:lnTo>
                <a:lnTo>
                  <a:pt x="2528" y="480"/>
                </a:lnTo>
                <a:lnTo>
                  <a:pt x="2688" y="456"/>
                </a:lnTo>
                <a:lnTo>
                  <a:pt x="2752" y="424"/>
                </a:lnTo>
                <a:lnTo>
                  <a:pt x="2872" y="384"/>
                </a:lnTo>
                <a:lnTo>
                  <a:pt x="2912" y="256"/>
                </a:lnTo>
                <a:lnTo>
                  <a:pt x="3160" y="168"/>
                </a:lnTo>
                <a:lnTo>
                  <a:pt x="3384" y="128"/>
                </a:lnTo>
                <a:lnTo>
                  <a:pt x="3800" y="32"/>
                </a:lnTo>
                <a:lnTo>
                  <a:pt x="3888" y="24"/>
                </a:lnTo>
                <a:lnTo>
                  <a:pt x="4176" y="16"/>
                </a:lnTo>
                <a:lnTo>
                  <a:pt x="4472" y="0"/>
                </a:lnTo>
              </a:path>
            </a:pathLst>
          </a:custGeom>
          <a:noFill/>
          <a:ln w="19050">
            <a:solidFill>
              <a:srgbClr val="008001"/>
            </a:solidFill>
            <a:round/>
            <a:headEnd/>
            <a:tailEnd/>
          </a:ln>
        </p:spPr>
        <p:txBody>
          <a:bodyPr wrap="none" anchor="ctr"/>
          <a:lstStyle/>
          <a:p>
            <a:endParaRPr lang="en-US"/>
          </a:p>
        </p:txBody>
      </p:sp>
      <p:sp>
        <p:nvSpPr>
          <p:cNvPr id="39940" name="AutoShape 5"/>
          <p:cNvSpPr>
            <a:spLocks noChangeArrowheads="1"/>
          </p:cNvSpPr>
          <p:nvPr/>
        </p:nvSpPr>
        <p:spPr bwMode="auto">
          <a:xfrm rot="10800000">
            <a:off x="8550275" y="180340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39941" name="Freeform 6"/>
          <p:cNvSpPr>
            <a:spLocks/>
          </p:cNvSpPr>
          <p:nvPr/>
        </p:nvSpPr>
        <p:spPr bwMode="auto">
          <a:xfrm>
            <a:off x="1079500" y="4787900"/>
            <a:ext cx="6324600" cy="1498600"/>
          </a:xfrm>
          <a:custGeom>
            <a:avLst/>
            <a:gdLst>
              <a:gd name="T0" fmla="*/ 0 w 3984"/>
              <a:gd name="T1" fmla="*/ 2147483647 h 944"/>
              <a:gd name="T2" fmla="*/ 2147483647 w 3984"/>
              <a:gd name="T3" fmla="*/ 2147483647 h 944"/>
              <a:gd name="T4" fmla="*/ 2147483647 w 3984"/>
              <a:gd name="T5" fmla="*/ 2147483647 h 944"/>
              <a:gd name="T6" fmla="*/ 2147483647 w 3984"/>
              <a:gd name="T7" fmla="*/ 2147483647 h 944"/>
              <a:gd name="T8" fmla="*/ 2147483647 w 3984"/>
              <a:gd name="T9" fmla="*/ 2147483647 h 944"/>
              <a:gd name="T10" fmla="*/ 2147483647 w 3984"/>
              <a:gd name="T11" fmla="*/ 2147483647 h 944"/>
              <a:gd name="T12" fmla="*/ 2147483647 w 3984"/>
              <a:gd name="T13" fmla="*/ 2147483647 h 944"/>
              <a:gd name="T14" fmla="*/ 2147483647 w 3984"/>
              <a:gd name="T15" fmla="*/ 2147483647 h 944"/>
              <a:gd name="T16" fmla="*/ 2147483647 w 3984"/>
              <a:gd name="T17" fmla="*/ 2147483647 h 944"/>
              <a:gd name="T18" fmla="*/ 2147483647 w 3984"/>
              <a:gd name="T19" fmla="*/ 2147483647 h 944"/>
              <a:gd name="T20" fmla="*/ 2147483647 w 3984"/>
              <a:gd name="T21" fmla="*/ 2147483647 h 944"/>
              <a:gd name="T22" fmla="*/ 2147483647 w 3984"/>
              <a:gd name="T23" fmla="*/ 2147483647 h 944"/>
              <a:gd name="T24" fmla="*/ 2147483647 w 3984"/>
              <a:gd name="T25" fmla="*/ 2147483647 h 944"/>
              <a:gd name="T26" fmla="*/ 2147483647 w 3984"/>
              <a:gd name="T27" fmla="*/ 0 h 9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84"/>
              <a:gd name="T43" fmla="*/ 0 h 944"/>
              <a:gd name="T44" fmla="*/ 3984 w 3984"/>
              <a:gd name="T45" fmla="*/ 944 h 9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84" h="944">
                <a:moveTo>
                  <a:pt x="0" y="944"/>
                </a:moveTo>
                <a:lnTo>
                  <a:pt x="336" y="896"/>
                </a:lnTo>
                <a:lnTo>
                  <a:pt x="520" y="832"/>
                </a:lnTo>
                <a:lnTo>
                  <a:pt x="712" y="752"/>
                </a:lnTo>
                <a:lnTo>
                  <a:pt x="880" y="712"/>
                </a:lnTo>
                <a:lnTo>
                  <a:pt x="1064" y="648"/>
                </a:lnTo>
                <a:lnTo>
                  <a:pt x="1240" y="536"/>
                </a:lnTo>
                <a:lnTo>
                  <a:pt x="1752" y="432"/>
                </a:lnTo>
                <a:lnTo>
                  <a:pt x="2800" y="192"/>
                </a:lnTo>
                <a:lnTo>
                  <a:pt x="2984" y="128"/>
                </a:lnTo>
                <a:lnTo>
                  <a:pt x="3160" y="104"/>
                </a:lnTo>
                <a:lnTo>
                  <a:pt x="3328" y="80"/>
                </a:lnTo>
                <a:lnTo>
                  <a:pt x="3512" y="24"/>
                </a:lnTo>
                <a:lnTo>
                  <a:pt x="3984" y="0"/>
                </a:lnTo>
              </a:path>
            </a:pathLst>
          </a:custGeom>
          <a:noFill/>
          <a:ln w="19050">
            <a:solidFill>
              <a:srgbClr val="008001"/>
            </a:solidFill>
            <a:round/>
            <a:headEnd/>
            <a:tailEnd/>
          </a:ln>
        </p:spPr>
        <p:txBody>
          <a:bodyPr wrap="none" anchor="ctr"/>
          <a:lstStyle/>
          <a:p>
            <a:endParaRPr lang="en-US"/>
          </a:p>
        </p:txBody>
      </p:sp>
      <p:sp>
        <p:nvSpPr>
          <p:cNvPr id="39942" name="Freeform 7"/>
          <p:cNvSpPr>
            <a:spLocks/>
          </p:cNvSpPr>
          <p:nvPr/>
        </p:nvSpPr>
        <p:spPr bwMode="auto">
          <a:xfrm>
            <a:off x="1079500" y="4267200"/>
            <a:ext cx="7010400" cy="1003300"/>
          </a:xfrm>
          <a:custGeom>
            <a:avLst/>
            <a:gdLst>
              <a:gd name="T0" fmla="*/ 0 w 4416"/>
              <a:gd name="T1" fmla="*/ 2147483647 h 632"/>
              <a:gd name="T2" fmla="*/ 2147483647 w 4416"/>
              <a:gd name="T3" fmla="*/ 2147483647 h 632"/>
              <a:gd name="T4" fmla="*/ 2147483647 w 4416"/>
              <a:gd name="T5" fmla="*/ 2147483647 h 632"/>
              <a:gd name="T6" fmla="*/ 2147483647 w 4416"/>
              <a:gd name="T7" fmla="*/ 2147483647 h 632"/>
              <a:gd name="T8" fmla="*/ 2147483647 w 4416"/>
              <a:gd name="T9" fmla="*/ 2147483647 h 632"/>
              <a:gd name="T10" fmla="*/ 2147483647 w 4416"/>
              <a:gd name="T11" fmla="*/ 2147483647 h 632"/>
              <a:gd name="T12" fmla="*/ 2147483647 w 4416"/>
              <a:gd name="T13" fmla="*/ 2147483647 h 632"/>
              <a:gd name="T14" fmla="*/ 2147483647 w 4416"/>
              <a:gd name="T15" fmla="*/ 2147483647 h 632"/>
              <a:gd name="T16" fmla="*/ 2147483647 w 4416"/>
              <a:gd name="T17" fmla="*/ 2147483647 h 632"/>
              <a:gd name="T18" fmla="*/ 2147483647 w 4416"/>
              <a:gd name="T19" fmla="*/ 2147483647 h 632"/>
              <a:gd name="T20" fmla="*/ 2147483647 w 4416"/>
              <a:gd name="T21" fmla="*/ 2147483647 h 632"/>
              <a:gd name="T22" fmla="*/ 2147483647 w 4416"/>
              <a:gd name="T23" fmla="*/ 2147483647 h 632"/>
              <a:gd name="T24" fmla="*/ 2147483647 w 4416"/>
              <a:gd name="T25" fmla="*/ 2147483647 h 632"/>
              <a:gd name="T26" fmla="*/ 2147483647 w 4416"/>
              <a:gd name="T27" fmla="*/ 0 h 632"/>
              <a:gd name="T28" fmla="*/ 2147483647 w 4416"/>
              <a:gd name="T29" fmla="*/ 0 h 6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16"/>
              <a:gd name="T46" fmla="*/ 0 h 632"/>
              <a:gd name="T47" fmla="*/ 4416 w 4416"/>
              <a:gd name="T48" fmla="*/ 632 h 6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16" h="632">
                <a:moveTo>
                  <a:pt x="0" y="632"/>
                </a:moveTo>
                <a:lnTo>
                  <a:pt x="640" y="624"/>
                </a:lnTo>
                <a:lnTo>
                  <a:pt x="744" y="616"/>
                </a:lnTo>
                <a:lnTo>
                  <a:pt x="984" y="480"/>
                </a:lnTo>
                <a:lnTo>
                  <a:pt x="1304" y="472"/>
                </a:lnTo>
                <a:lnTo>
                  <a:pt x="1408" y="448"/>
                </a:lnTo>
                <a:lnTo>
                  <a:pt x="2040" y="408"/>
                </a:lnTo>
                <a:lnTo>
                  <a:pt x="2336" y="360"/>
                </a:lnTo>
                <a:lnTo>
                  <a:pt x="2616" y="312"/>
                </a:lnTo>
                <a:lnTo>
                  <a:pt x="2752" y="216"/>
                </a:lnTo>
                <a:lnTo>
                  <a:pt x="2760" y="144"/>
                </a:lnTo>
                <a:lnTo>
                  <a:pt x="2880" y="88"/>
                </a:lnTo>
                <a:lnTo>
                  <a:pt x="4016" y="72"/>
                </a:lnTo>
                <a:lnTo>
                  <a:pt x="4312" y="0"/>
                </a:lnTo>
                <a:lnTo>
                  <a:pt x="4416" y="0"/>
                </a:lnTo>
              </a:path>
            </a:pathLst>
          </a:custGeom>
          <a:noFill/>
          <a:ln w="19050">
            <a:solidFill>
              <a:srgbClr val="008001"/>
            </a:solidFill>
            <a:round/>
            <a:headEnd/>
            <a:tailEnd/>
          </a:ln>
        </p:spPr>
        <p:txBody>
          <a:bodyPr wrap="none" anchor="ctr"/>
          <a:lstStyle/>
          <a:p>
            <a:endParaRPr lang="en-US"/>
          </a:p>
        </p:txBody>
      </p:sp>
      <p:sp>
        <p:nvSpPr>
          <p:cNvPr id="39943" name="Freeform 8"/>
          <p:cNvSpPr>
            <a:spLocks/>
          </p:cNvSpPr>
          <p:nvPr/>
        </p:nvSpPr>
        <p:spPr bwMode="auto">
          <a:xfrm>
            <a:off x="3340100" y="3886200"/>
            <a:ext cx="3911600" cy="622300"/>
          </a:xfrm>
          <a:custGeom>
            <a:avLst/>
            <a:gdLst>
              <a:gd name="T0" fmla="*/ 0 w 2464"/>
              <a:gd name="T1" fmla="*/ 2147483647 h 392"/>
              <a:gd name="T2" fmla="*/ 2147483647 w 2464"/>
              <a:gd name="T3" fmla="*/ 2147483647 h 392"/>
              <a:gd name="T4" fmla="*/ 2147483647 w 2464"/>
              <a:gd name="T5" fmla="*/ 2147483647 h 392"/>
              <a:gd name="T6" fmla="*/ 2147483647 w 2464"/>
              <a:gd name="T7" fmla="*/ 2147483647 h 392"/>
              <a:gd name="T8" fmla="*/ 2147483647 w 2464"/>
              <a:gd name="T9" fmla="*/ 2147483647 h 392"/>
              <a:gd name="T10" fmla="*/ 2147483647 w 2464"/>
              <a:gd name="T11" fmla="*/ 0 h 392"/>
              <a:gd name="T12" fmla="*/ 0 60000 65536"/>
              <a:gd name="T13" fmla="*/ 0 60000 65536"/>
              <a:gd name="T14" fmla="*/ 0 60000 65536"/>
              <a:gd name="T15" fmla="*/ 0 60000 65536"/>
              <a:gd name="T16" fmla="*/ 0 60000 65536"/>
              <a:gd name="T17" fmla="*/ 0 60000 65536"/>
              <a:gd name="T18" fmla="*/ 0 w 2464"/>
              <a:gd name="T19" fmla="*/ 0 h 392"/>
              <a:gd name="T20" fmla="*/ 2464 w 2464"/>
              <a:gd name="T21" fmla="*/ 392 h 392"/>
            </a:gdLst>
            <a:ahLst/>
            <a:cxnLst>
              <a:cxn ang="T12">
                <a:pos x="T0" y="T1"/>
              </a:cxn>
              <a:cxn ang="T13">
                <a:pos x="T2" y="T3"/>
              </a:cxn>
              <a:cxn ang="T14">
                <a:pos x="T4" y="T5"/>
              </a:cxn>
              <a:cxn ang="T15">
                <a:pos x="T6" y="T7"/>
              </a:cxn>
              <a:cxn ang="T16">
                <a:pos x="T8" y="T9"/>
              </a:cxn>
              <a:cxn ang="T17">
                <a:pos x="T10" y="T11"/>
              </a:cxn>
            </a:cxnLst>
            <a:rect l="T18" t="T19" r="T20" b="T21"/>
            <a:pathLst>
              <a:path w="2464" h="392">
                <a:moveTo>
                  <a:pt x="0" y="392"/>
                </a:moveTo>
                <a:lnTo>
                  <a:pt x="200" y="360"/>
                </a:lnTo>
                <a:lnTo>
                  <a:pt x="1208" y="144"/>
                </a:lnTo>
                <a:lnTo>
                  <a:pt x="1568" y="112"/>
                </a:lnTo>
                <a:lnTo>
                  <a:pt x="2072" y="40"/>
                </a:lnTo>
                <a:lnTo>
                  <a:pt x="2464" y="0"/>
                </a:lnTo>
              </a:path>
            </a:pathLst>
          </a:custGeom>
          <a:noFill/>
          <a:ln w="19050">
            <a:solidFill>
              <a:srgbClr val="0000CC"/>
            </a:solidFill>
            <a:round/>
            <a:headEnd/>
            <a:tailEnd/>
          </a:ln>
        </p:spPr>
        <p:txBody>
          <a:bodyPr wrap="none" anchor="ctr"/>
          <a:lstStyle/>
          <a:p>
            <a:endParaRPr lang="en-US"/>
          </a:p>
        </p:txBody>
      </p:sp>
      <p:sp>
        <p:nvSpPr>
          <p:cNvPr id="39944" name="Freeform 9"/>
          <p:cNvSpPr>
            <a:spLocks/>
          </p:cNvSpPr>
          <p:nvPr/>
        </p:nvSpPr>
        <p:spPr bwMode="auto">
          <a:xfrm>
            <a:off x="3949700" y="4305300"/>
            <a:ext cx="2971800" cy="901700"/>
          </a:xfrm>
          <a:custGeom>
            <a:avLst/>
            <a:gdLst>
              <a:gd name="T0" fmla="*/ 0 w 1872"/>
              <a:gd name="T1" fmla="*/ 2147483647 h 560"/>
              <a:gd name="T2" fmla="*/ 2147483647 w 1872"/>
              <a:gd name="T3" fmla="*/ 2147483647 h 560"/>
              <a:gd name="T4" fmla="*/ 2147483647 w 1872"/>
              <a:gd name="T5" fmla="*/ 0 h 560"/>
              <a:gd name="T6" fmla="*/ 0 60000 65536"/>
              <a:gd name="T7" fmla="*/ 0 60000 65536"/>
              <a:gd name="T8" fmla="*/ 0 60000 65536"/>
              <a:gd name="T9" fmla="*/ 0 w 1872"/>
              <a:gd name="T10" fmla="*/ 0 h 560"/>
              <a:gd name="T11" fmla="*/ 1872 w 1872"/>
              <a:gd name="T12" fmla="*/ 560 h 560"/>
            </a:gdLst>
            <a:ahLst/>
            <a:cxnLst>
              <a:cxn ang="T6">
                <a:pos x="T0" y="T1"/>
              </a:cxn>
              <a:cxn ang="T7">
                <a:pos x="T2" y="T3"/>
              </a:cxn>
              <a:cxn ang="T8">
                <a:pos x="T4" y="T5"/>
              </a:cxn>
            </a:cxnLst>
            <a:rect l="T9" t="T10" r="T11" b="T12"/>
            <a:pathLst>
              <a:path w="1872" h="560">
                <a:moveTo>
                  <a:pt x="0" y="560"/>
                </a:moveTo>
                <a:lnTo>
                  <a:pt x="1576" y="264"/>
                </a:lnTo>
                <a:lnTo>
                  <a:pt x="1872" y="0"/>
                </a:lnTo>
              </a:path>
            </a:pathLst>
          </a:custGeom>
          <a:noFill/>
          <a:ln w="19050">
            <a:solidFill>
              <a:srgbClr val="0000CC"/>
            </a:solidFill>
            <a:round/>
            <a:headEnd/>
            <a:tailEnd/>
          </a:ln>
        </p:spPr>
        <p:txBody>
          <a:bodyPr wrap="none" anchor="ctr"/>
          <a:lstStyle/>
          <a:p>
            <a:endParaRPr lang="en-US"/>
          </a:p>
        </p:txBody>
      </p:sp>
      <p:sp>
        <p:nvSpPr>
          <p:cNvPr id="39945" name="Freeform 10"/>
          <p:cNvSpPr>
            <a:spLocks/>
          </p:cNvSpPr>
          <p:nvPr/>
        </p:nvSpPr>
        <p:spPr bwMode="auto">
          <a:xfrm>
            <a:off x="2997200" y="1828800"/>
            <a:ext cx="5613400" cy="2476500"/>
          </a:xfrm>
          <a:custGeom>
            <a:avLst/>
            <a:gdLst>
              <a:gd name="T0" fmla="*/ 0 w 3536"/>
              <a:gd name="T1" fmla="*/ 2147483647 h 1560"/>
              <a:gd name="T2" fmla="*/ 2147483647 w 3536"/>
              <a:gd name="T3" fmla="*/ 2147483647 h 1560"/>
              <a:gd name="T4" fmla="*/ 2147483647 w 3536"/>
              <a:gd name="T5" fmla="*/ 2147483647 h 1560"/>
              <a:gd name="T6" fmla="*/ 2147483647 w 3536"/>
              <a:gd name="T7" fmla="*/ 2147483647 h 1560"/>
              <a:gd name="T8" fmla="*/ 2147483647 w 3536"/>
              <a:gd name="T9" fmla="*/ 2147483647 h 1560"/>
              <a:gd name="T10" fmla="*/ 2147483647 w 3536"/>
              <a:gd name="T11" fmla="*/ 2147483647 h 1560"/>
              <a:gd name="T12" fmla="*/ 2147483647 w 3536"/>
              <a:gd name="T13" fmla="*/ 2147483647 h 1560"/>
              <a:gd name="T14" fmla="*/ 2147483647 w 3536"/>
              <a:gd name="T15" fmla="*/ 0 h 1560"/>
              <a:gd name="T16" fmla="*/ 0 60000 65536"/>
              <a:gd name="T17" fmla="*/ 0 60000 65536"/>
              <a:gd name="T18" fmla="*/ 0 60000 65536"/>
              <a:gd name="T19" fmla="*/ 0 60000 65536"/>
              <a:gd name="T20" fmla="*/ 0 60000 65536"/>
              <a:gd name="T21" fmla="*/ 0 60000 65536"/>
              <a:gd name="T22" fmla="*/ 0 60000 65536"/>
              <a:gd name="T23" fmla="*/ 0 60000 65536"/>
              <a:gd name="T24" fmla="*/ 0 w 3536"/>
              <a:gd name="T25" fmla="*/ 0 h 1560"/>
              <a:gd name="T26" fmla="*/ 3536 w 3536"/>
              <a:gd name="T27" fmla="*/ 1560 h 15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36" h="1560">
                <a:moveTo>
                  <a:pt x="0" y="1560"/>
                </a:moveTo>
                <a:lnTo>
                  <a:pt x="936" y="1464"/>
                </a:lnTo>
                <a:lnTo>
                  <a:pt x="1144" y="936"/>
                </a:lnTo>
                <a:lnTo>
                  <a:pt x="1736" y="496"/>
                </a:lnTo>
                <a:lnTo>
                  <a:pt x="2184" y="392"/>
                </a:lnTo>
                <a:lnTo>
                  <a:pt x="2848" y="232"/>
                </a:lnTo>
                <a:lnTo>
                  <a:pt x="3032" y="128"/>
                </a:lnTo>
                <a:lnTo>
                  <a:pt x="3536" y="0"/>
                </a:lnTo>
              </a:path>
            </a:pathLst>
          </a:custGeom>
          <a:noFill/>
          <a:ln w="19050">
            <a:solidFill>
              <a:srgbClr val="990099"/>
            </a:solidFill>
            <a:round/>
            <a:headEnd/>
            <a:tailEnd/>
          </a:ln>
        </p:spPr>
        <p:txBody>
          <a:bodyPr wrap="none" anchor="ctr"/>
          <a:lstStyle/>
          <a:p>
            <a:endParaRPr lang="en-US"/>
          </a:p>
        </p:txBody>
      </p:sp>
      <p:sp>
        <p:nvSpPr>
          <p:cNvPr id="39946" name="Freeform 11"/>
          <p:cNvSpPr>
            <a:spLocks/>
          </p:cNvSpPr>
          <p:nvPr/>
        </p:nvSpPr>
        <p:spPr bwMode="auto">
          <a:xfrm>
            <a:off x="2794000" y="3276600"/>
            <a:ext cx="4330700" cy="990600"/>
          </a:xfrm>
          <a:custGeom>
            <a:avLst/>
            <a:gdLst>
              <a:gd name="T0" fmla="*/ 0 w 2728"/>
              <a:gd name="T1" fmla="*/ 2147483647 h 624"/>
              <a:gd name="T2" fmla="*/ 2147483647 w 2728"/>
              <a:gd name="T3" fmla="*/ 2147483647 h 624"/>
              <a:gd name="T4" fmla="*/ 2147483647 w 2728"/>
              <a:gd name="T5" fmla="*/ 2147483647 h 624"/>
              <a:gd name="T6" fmla="*/ 2147483647 w 2728"/>
              <a:gd name="T7" fmla="*/ 2147483647 h 624"/>
              <a:gd name="T8" fmla="*/ 2147483647 w 2728"/>
              <a:gd name="T9" fmla="*/ 2147483647 h 624"/>
              <a:gd name="T10" fmla="*/ 2147483647 w 2728"/>
              <a:gd name="T11" fmla="*/ 2147483647 h 624"/>
              <a:gd name="T12" fmla="*/ 2147483647 w 2728"/>
              <a:gd name="T13" fmla="*/ 2147483647 h 624"/>
              <a:gd name="T14" fmla="*/ 2147483647 w 2728"/>
              <a:gd name="T15" fmla="*/ 2147483647 h 624"/>
              <a:gd name="T16" fmla="*/ 2147483647 w 2728"/>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28"/>
              <a:gd name="T28" fmla="*/ 0 h 624"/>
              <a:gd name="T29" fmla="*/ 2728 w 2728"/>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28" h="624">
                <a:moveTo>
                  <a:pt x="0" y="624"/>
                </a:moveTo>
                <a:lnTo>
                  <a:pt x="192" y="496"/>
                </a:lnTo>
                <a:lnTo>
                  <a:pt x="616" y="336"/>
                </a:lnTo>
                <a:lnTo>
                  <a:pt x="928" y="288"/>
                </a:lnTo>
                <a:lnTo>
                  <a:pt x="1424" y="256"/>
                </a:lnTo>
                <a:lnTo>
                  <a:pt x="1920" y="208"/>
                </a:lnTo>
                <a:lnTo>
                  <a:pt x="2232" y="80"/>
                </a:lnTo>
                <a:lnTo>
                  <a:pt x="2504" y="40"/>
                </a:lnTo>
                <a:lnTo>
                  <a:pt x="2728" y="0"/>
                </a:lnTo>
              </a:path>
            </a:pathLst>
          </a:custGeom>
          <a:noFill/>
          <a:ln w="19050">
            <a:solidFill>
              <a:srgbClr val="0000CC"/>
            </a:solidFill>
            <a:round/>
            <a:headEnd/>
            <a:tailEnd/>
          </a:ln>
        </p:spPr>
        <p:txBody>
          <a:bodyPr wrap="none" anchor="ctr"/>
          <a:lstStyle/>
          <a:p>
            <a:endParaRPr lang="en-US"/>
          </a:p>
        </p:txBody>
      </p:sp>
      <p:sp>
        <p:nvSpPr>
          <p:cNvPr id="39947" name="Line 13"/>
          <p:cNvSpPr>
            <a:spLocks noChangeShapeType="1"/>
          </p:cNvSpPr>
          <p:nvPr/>
        </p:nvSpPr>
        <p:spPr bwMode="auto">
          <a:xfrm flipH="1">
            <a:off x="6034088" y="4281488"/>
            <a:ext cx="496887" cy="114300"/>
          </a:xfrm>
          <a:prstGeom prst="line">
            <a:avLst/>
          </a:prstGeom>
          <a:noFill/>
          <a:ln w="6350">
            <a:solidFill>
              <a:schemeClr val="tx2"/>
            </a:solidFill>
            <a:round/>
            <a:headEnd/>
            <a:tailEnd/>
          </a:ln>
        </p:spPr>
        <p:txBody>
          <a:bodyPr/>
          <a:lstStyle/>
          <a:p>
            <a:endParaRPr lang="en-US"/>
          </a:p>
        </p:txBody>
      </p:sp>
      <p:sp>
        <p:nvSpPr>
          <p:cNvPr id="39948" name="Line 14"/>
          <p:cNvSpPr>
            <a:spLocks noChangeShapeType="1"/>
          </p:cNvSpPr>
          <p:nvPr/>
        </p:nvSpPr>
        <p:spPr bwMode="auto">
          <a:xfrm flipH="1">
            <a:off x="6121400" y="4284663"/>
            <a:ext cx="400050" cy="17462"/>
          </a:xfrm>
          <a:prstGeom prst="line">
            <a:avLst/>
          </a:prstGeom>
          <a:noFill/>
          <a:ln w="6350">
            <a:solidFill>
              <a:schemeClr val="tx2"/>
            </a:solidFill>
            <a:round/>
            <a:headEnd/>
            <a:tailEnd/>
          </a:ln>
        </p:spPr>
        <p:txBody>
          <a:bodyPr/>
          <a:lstStyle/>
          <a:p>
            <a:endParaRPr lang="en-US"/>
          </a:p>
        </p:txBody>
      </p:sp>
      <p:sp>
        <p:nvSpPr>
          <p:cNvPr id="39949" name="Line 15"/>
          <p:cNvSpPr>
            <a:spLocks noChangeShapeType="1"/>
          </p:cNvSpPr>
          <p:nvPr/>
        </p:nvSpPr>
        <p:spPr bwMode="auto">
          <a:xfrm flipH="1">
            <a:off x="6040438" y="4281488"/>
            <a:ext cx="488950" cy="65087"/>
          </a:xfrm>
          <a:prstGeom prst="line">
            <a:avLst/>
          </a:prstGeom>
          <a:noFill/>
          <a:ln w="6350">
            <a:solidFill>
              <a:schemeClr val="tx2"/>
            </a:solidFill>
            <a:round/>
            <a:headEnd/>
            <a:tailEnd/>
          </a:ln>
        </p:spPr>
        <p:txBody>
          <a:bodyPr/>
          <a:lstStyle/>
          <a:p>
            <a:endParaRPr lang="en-US"/>
          </a:p>
        </p:txBody>
      </p:sp>
      <p:sp>
        <p:nvSpPr>
          <p:cNvPr id="39950" name="Line 16"/>
          <p:cNvSpPr>
            <a:spLocks noChangeShapeType="1"/>
          </p:cNvSpPr>
          <p:nvPr/>
        </p:nvSpPr>
        <p:spPr bwMode="auto">
          <a:xfrm flipH="1" flipV="1">
            <a:off x="6303963" y="4254500"/>
            <a:ext cx="209550" cy="26988"/>
          </a:xfrm>
          <a:prstGeom prst="line">
            <a:avLst/>
          </a:prstGeom>
          <a:noFill/>
          <a:ln w="6350">
            <a:solidFill>
              <a:schemeClr val="tx2"/>
            </a:solidFill>
            <a:round/>
            <a:headEnd/>
            <a:tailEnd/>
          </a:ln>
        </p:spPr>
        <p:txBody>
          <a:bodyPr/>
          <a:lstStyle/>
          <a:p>
            <a:endParaRPr lang="en-US"/>
          </a:p>
        </p:txBody>
      </p:sp>
      <p:sp>
        <p:nvSpPr>
          <p:cNvPr id="39951" name="Line 17"/>
          <p:cNvSpPr>
            <a:spLocks noChangeShapeType="1"/>
          </p:cNvSpPr>
          <p:nvPr/>
        </p:nvSpPr>
        <p:spPr bwMode="auto">
          <a:xfrm flipH="1" flipV="1">
            <a:off x="6421438" y="4222750"/>
            <a:ext cx="101600" cy="53975"/>
          </a:xfrm>
          <a:prstGeom prst="line">
            <a:avLst/>
          </a:prstGeom>
          <a:noFill/>
          <a:ln w="6350">
            <a:solidFill>
              <a:schemeClr val="tx2"/>
            </a:solidFill>
            <a:round/>
            <a:headEnd/>
            <a:tailEnd/>
          </a:ln>
        </p:spPr>
        <p:txBody>
          <a:bodyPr/>
          <a:lstStyle/>
          <a:p>
            <a:endParaRPr lang="en-US"/>
          </a:p>
        </p:txBody>
      </p:sp>
      <p:sp>
        <p:nvSpPr>
          <p:cNvPr id="39952" name="Line 18"/>
          <p:cNvSpPr>
            <a:spLocks noChangeShapeType="1"/>
          </p:cNvSpPr>
          <p:nvPr/>
        </p:nvSpPr>
        <p:spPr bwMode="auto">
          <a:xfrm flipV="1">
            <a:off x="6526213" y="4160838"/>
            <a:ext cx="160337" cy="115887"/>
          </a:xfrm>
          <a:prstGeom prst="line">
            <a:avLst/>
          </a:prstGeom>
          <a:noFill/>
          <a:ln w="6350">
            <a:solidFill>
              <a:schemeClr val="tx2"/>
            </a:solidFill>
            <a:round/>
            <a:headEnd/>
            <a:tailEnd/>
          </a:ln>
        </p:spPr>
        <p:txBody>
          <a:bodyPr/>
          <a:lstStyle/>
          <a:p>
            <a:endParaRPr lang="en-US"/>
          </a:p>
        </p:txBody>
      </p:sp>
      <p:sp>
        <p:nvSpPr>
          <p:cNvPr id="39953" name="Line 19"/>
          <p:cNvSpPr>
            <a:spLocks noChangeShapeType="1"/>
          </p:cNvSpPr>
          <p:nvPr/>
        </p:nvSpPr>
        <p:spPr bwMode="auto">
          <a:xfrm flipV="1">
            <a:off x="6007100" y="4017963"/>
            <a:ext cx="1347788" cy="433387"/>
          </a:xfrm>
          <a:prstGeom prst="line">
            <a:avLst/>
          </a:prstGeom>
          <a:noFill/>
          <a:ln w="6350">
            <a:solidFill>
              <a:schemeClr val="tx2"/>
            </a:solidFill>
            <a:round/>
            <a:headEnd/>
            <a:tailEnd/>
          </a:ln>
        </p:spPr>
        <p:txBody>
          <a:bodyPr/>
          <a:lstStyle/>
          <a:p>
            <a:endParaRPr lang="en-US"/>
          </a:p>
        </p:txBody>
      </p:sp>
      <p:sp>
        <p:nvSpPr>
          <p:cNvPr id="39954" name="Rectangle 20"/>
          <p:cNvSpPr>
            <a:spLocks noChangeArrowheads="1"/>
          </p:cNvSpPr>
          <p:nvPr/>
        </p:nvSpPr>
        <p:spPr bwMode="auto">
          <a:xfrm rot="-5400000">
            <a:off x="-2181224" y="3810000"/>
            <a:ext cx="4964112" cy="274637"/>
          </a:xfrm>
          <a:prstGeom prst="rect">
            <a:avLst/>
          </a:prstGeom>
          <a:noFill/>
          <a:ln w="9525">
            <a:noFill/>
            <a:miter lim="800000"/>
            <a:headEnd/>
            <a:tailEnd/>
          </a:ln>
        </p:spPr>
        <p:txBody>
          <a:bodyPr lIns="0" tIns="0" rIns="0" bIns="0">
            <a:spAutoFit/>
          </a:bodyPr>
          <a:lstStyle/>
          <a:p>
            <a:pPr algn="ctr" eaLnBrk="0" hangingPunct="0"/>
            <a:r>
              <a:rPr lang="en-US">
                <a:latin typeface="Arial Narrow" pitchFamily="34" charset="0"/>
              </a:rPr>
              <a:t>Efficiency (%)</a:t>
            </a:r>
          </a:p>
        </p:txBody>
      </p:sp>
      <p:sp>
        <p:nvSpPr>
          <p:cNvPr id="39955" name="Rectangle 21"/>
          <p:cNvSpPr>
            <a:spLocks noChangeArrowheads="1"/>
          </p:cNvSpPr>
          <p:nvPr/>
        </p:nvSpPr>
        <p:spPr bwMode="auto">
          <a:xfrm>
            <a:off x="1428750" y="5753100"/>
            <a:ext cx="414338" cy="273050"/>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University</a:t>
            </a:r>
          </a:p>
          <a:p>
            <a:pPr algn="ctr" eaLnBrk="0" hangingPunct="0"/>
            <a:r>
              <a:rPr lang="en-US" sz="900">
                <a:latin typeface="Arial Narrow" pitchFamily="34" charset="0"/>
              </a:rPr>
              <a:t>of Maine</a:t>
            </a:r>
          </a:p>
        </p:txBody>
      </p:sp>
      <p:sp>
        <p:nvSpPr>
          <p:cNvPr id="39956" name="Rectangle 22"/>
          <p:cNvSpPr>
            <a:spLocks noChangeArrowheads="1"/>
          </p:cNvSpPr>
          <p:nvPr/>
        </p:nvSpPr>
        <p:spPr bwMode="auto">
          <a:xfrm>
            <a:off x="2235200" y="5527675"/>
            <a:ext cx="292100"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Boeing</a:t>
            </a:r>
          </a:p>
        </p:txBody>
      </p:sp>
      <p:sp>
        <p:nvSpPr>
          <p:cNvPr id="39957" name="Rectangle 23"/>
          <p:cNvSpPr>
            <a:spLocks noChangeArrowheads="1"/>
          </p:cNvSpPr>
          <p:nvPr/>
        </p:nvSpPr>
        <p:spPr bwMode="auto">
          <a:xfrm>
            <a:off x="2171700" y="4813300"/>
            <a:ext cx="292100"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Boeing</a:t>
            </a:r>
          </a:p>
        </p:txBody>
      </p:sp>
      <p:sp>
        <p:nvSpPr>
          <p:cNvPr id="39958" name="Rectangle 24"/>
          <p:cNvSpPr>
            <a:spLocks noChangeArrowheads="1"/>
          </p:cNvSpPr>
          <p:nvPr/>
        </p:nvSpPr>
        <p:spPr bwMode="auto">
          <a:xfrm>
            <a:off x="2932113" y="5214938"/>
            <a:ext cx="292100"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Boeing</a:t>
            </a:r>
          </a:p>
        </p:txBody>
      </p:sp>
      <p:sp>
        <p:nvSpPr>
          <p:cNvPr id="39959" name="Rectangle 25"/>
          <p:cNvSpPr>
            <a:spLocks noChangeArrowheads="1"/>
          </p:cNvSpPr>
          <p:nvPr/>
        </p:nvSpPr>
        <p:spPr bwMode="auto">
          <a:xfrm>
            <a:off x="4452938" y="4605338"/>
            <a:ext cx="292100"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Boeing</a:t>
            </a:r>
          </a:p>
        </p:txBody>
      </p:sp>
      <p:sp>
        <p:nvSpPr>
          <p:cNvPr id="39960" name="Rectangle 26"/>
          <p:cNvSpPr>
            <a:spLocks noChangeArrowheads="1"/>
          </p:cNvSpPr>
          <p:nvPr/>
        </p:nvSpPr>
        <p:spPr bwMode="auto">
          <a:xfrm>
            <a:off x="4013200" y="4630738"/>
            <a:ext cx="271463"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ARCO</a:t>
            </a:r>
          </a:p>
        </p:txBody>
      </p:sp>
      <p:sp>
        <p:nvSpPr>
          <p:cNvPr id="39961" name="Rectangle 27"/>
          <p:cNvSpPr>
            <a:spLocks noChangeArrowheads="1"/>
          </p:cNvSpPr>
          <p:nvPr/>
        </p:nvSpPr>
        <p:spPr bwMode="auto">
          <a:xfrm>
            <a:off x="6573838" y="4257675"/>
            <a:ext cx="250825"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NREL</a:t>
            </a:r>
          </a:p>
        </p:txBody>
      </p:sp>
      <p:sp>
        <p:nvSpPr>
          <p:cNvPr id="39962" name="Rectangle 28"/>
          <p:cNvSpPr>
            <a:spLocks noChangeArrowheads="1"/>
          </p:cNvSpPr>
          <p:nvPr/>
        </p:nvSpPr>
        <p:spPr bwMode="auto">
          <a:xfrm>
            <a:off x="5329238" y="4741863"/>
            <a:ext cx="292100"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Boeing</a:t>
            </a:r>
          </a:p>
        </p:txBody>
      </p:sp>
      <p:sp>
        <p:nvSpPr>
          <p:cNvPr id="39963" name="Rectangle 29"/>
          <p:cNvSpPr>
            <a:spLocks noChangeArrowheads="1"/>
          </p:cNvSpPr>
          <p:nvPr/>
        </p:nvSpPr>
        <p:spPr bwMode="auto">
          <a:xfrm>
            <a:off x="6054725" y="4524375"/>
            <a:ext cx="385763"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Euro-CIS</a:t>
            </a:r>
          </a:p>
        </p:txBody>
      </p:sp>
      <p:sp>
        <p:nvSpPr>
          <p:cNvPr id="39964" name="Rectangle 30"/>
          <p:cNvSpPr>
            <a:spLocks noChangeArrowheads="1"/>
          </p:cNvSpPr>
          <p:nvPr/>
        </p:nvSpPr>
        <p:spPr bwMode="auto">
          <a:xfrm>
            <a:off x="7523163"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2000</a:t>
            </a:r>
          </a:p>
        </p:txBody>
      </p:sp>
      <p:sp>
        <p:nvSpPr>
          <p:cNvPr id="39965" name="Rectangle 31"/>
          <p:cNvSpPr>
            <a:spLocks noChangeArrowheads="1"/>
          </p:cNvSpPr>
          <p:nvPr/>
        </p:nvSpPr>
        <p:spPr bwMode="auto">
          <a:xfrm>
            <a:off x="6138863"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1995</a:t>
            </a:r>
          </a:p>
        </p:txBody>
      </p:sp>
      <p:sp>
        <p:nvSpPr>
          <p:cNvPr id="39966" name="Rectangle 32"/>
          <p:cNvSpPr>
            <a:spLocks noChangeArrowheads="1"/>
          </p:cNvSpPr>
          <p:nvPr/>
        </p:nvSpPr>
        <p:spPr bwMode="auto">
          <a:xfrm>
            <a:off x="4756150"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1990</a:t>
            </a:r>
          </a:p>
        </p:txBody>
      </p:sp>
      <p:sp>
        <p:nvSpPr>
          <p:cNvPr id="39967" name="Rectangle 33"/>
          <p:cNvSpPr>
            <a:spLocks noChangeArrowheads="1"/>
          </p:cNvSpPr>
          <p:nvPr/>
        </p:nvSpPr>
        <p:spPr bwMode="auto">
          <a:xfrm>
            <a:off x="3359150"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1985</a:t>
            </a:r>
          </a:p>
        </p:txBody>
      </p:sp>
      <p:sp>
        <p:nvSpPr>
          <p:cNvPr id="39968" name="Rectangle 34"/>
          <p:cNvSpPr>
            <a:spLocks noChangeArrowheads="1"/>
          </p:cNvSpPr>
          <p:nvPr/>
        </p:nvSpPr>
        <p:spPr bwMode="auto">
          <a:xfrm>
            <a:off x="1976438"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1980</a:t>
            </a:r>
          </a:p>
        </p:txBody>
      </p:sp>
      <p:sp>
        <p:nvSpPr>
          <p:cNvPr id="39969" name="Rectangle 35"/>
          <p:cNvSpPr>
            <a:spLocks noChangeArrowheads="1"/>
          </p:cNvSpPr>
          <p:nvPr/>
        </p:nvSpPr>
        <p:spPr bwMode="auto">
          <a:xfrm>
            <a:off x="544513" y="6472238"/>
            <a:ext cx="419100" cy="274637"/>
          </a:xfrm>
          <a:prstGeom prst="rect">
            <a:avLst/>
          </a:prstGeom>
          <a:noFill/>
          <a:ln w="9525">
            <a:noFill/>
            <a:miter lim="800000"/>
            <a:headEnd/>
            <a:tailEnd/>
          </a:ln>
        </p:spPr>
        <p:txBody>
          <a:bodyPr wrap="none" lIns="0" tIns="0" rIns="0" bIns="0">
            <a:spAutoFit/>
          </a:bodyPr>
          <a:lstStyle/>
          <a:p>
            <a:pPr algn="ctr" eaLnBrk="0" hangingPunct="0"/>
            <a:r>
              <a:rPr lang="en-US">
                <a:latin typeface="Arial Narrow" pitchFamily="34" charset="0"/>
              </a:rPr>
              <a:t>1975</a:t>
            </a:r>
          </a:p>
        </p:txBody>
      </p:sp>
      <p:sp>
        <p:nvSpPr>
          <p:cNvPr id="39970" name="Freeform 36"/>
          <p:cNvSpPr>
            <a:spLocks/>
          </p:cNvSpPr>
          <p:nvPr/>
        </p:nvSpPr>
        <p:spPr bwMode="auto">
          <a:xfrm>
            <a:off x="2792413" y="5140325"/>
            <a:ext cx="657225" cy="84138"/>
          </a:xfrm>
          <a:custGeom>
            <a:avLst/>
            <a:gdLst>
              <a:gd name="T0" fmla="*/ 0 w 430"/>
              <a:gd name="T1" fmla="*/ 2147483647 h 55"/>
              <a:gd name="T2" fmla="*/ 2147483647 w 430"/>
              <a:gd name="T3" fmla="*/ 2147483647 h 55"/>
              <a:gd name="T4" fmla="*/ 2147483647 w 430"/>
              <a:gd name="T5" fmla="*/ 0 h 55"/>
              <a:gd name="T6" fmla="*/ 0 60000 65536"/>
              <a:gd name="T7" fmla="*/ 0 60000 65536"/>
              <a:gd name="T8" fmla="*/ 0 60000 65536"/>
              <a:gd name="T9" fmla="*/ 0 w 430"/>
              <a:gd name="T10" fmla="*/ 0 h 55"/>
              <a:gd name="T11" fmla="*/ 430 w 430"/>
              <a:gd name="T12" fmla="*/ 55 h 55"/>
            </a:gdLst>
            <a:ahLst/>
            <a:cxnLst>
              <a:cxn ang="T6">
                <a:pos x="T0" y="T1"/>
              </a:cxn>
              <a:cxn ang="T7">
                <a:pos x="T2" y="T3"/>
              </a:cxn>
              <a:cxn ang="T8">
                <a:pos x="T4" y="T5"/>
              </a:cxn>
            </a:cxnLst>
            <a:rect l="T9" t="T10" r="T11" b="T12"/>
            <a:pathLst>
              <a:path w="430" h="55">
                <a:moveTo>
                  <a:pt x="0" y="16"/>
                </a:moveTo>
                <a:lnTo>
                  <a:pt x="189" y="55"/>
                </a:lnTo>
                <a:lnTo>
                  <a:pt x="430" y="0"/>
                </a:lnTo>
              </a:path>
            </a:pathLst>
          </a:custGeom>
          <a:noFill/>
          <a:ln w="6350">
            <a:solidFill>
              <a:schemeClr val="tx2"/>
            </a:solidFill>
            <a:round/>
            <a:headEnd/>
            <a:tailEnd/>
          </a:ln>
        </p:spPr>
        <p:txBody>
          <a:bodyPr wrap="none" anchor="ctr"/>
          <a:lstStyle/>
          <a:p>
            <a:endParaRPr lang="en-US"/>
          </a:p>
        </p:txBody>
      </p:sp>
      <p:sp>
        <p:nvSpPr>
          <p:cNvPr id="39971" name="Text Box 37"/>
          <p:cNvSpPr txBox="1">
            <a:spLocks noChangeArrowheads="1"/>
          </p:cNvSpPr>
          <p:nvPr/>
        </p:nvSpPr>
        <p:spPr bwMode="auto">
          <a:xfrm>
            <a:off x="2738438" y="2776538"/>
            <a:ext cx="184150" cy="244475"/>
          </a:xfrm>
          <a:prstGeom prst="rect">
            <a:avLst/>
          </a:prstGeom>
          <a:noFill/>
          <a:ln w="12700">
            <a:noFill/>
            <a:miter lim="800000"/>
            <a:headEnd/>
            <a:tailEnd/>
          </a:ln>
        </p:spPr>
        <p:txBody>
          <a:bodyPr wrap="none">
            <a:spAutoFit/>
          </a:bodyPr>
          <a:lstStyle/>
          <a:p>
            <a:pPr eaLnBrk="0" hangingPunct="0"/>
            <a:endParaRPr lang="en-US" sz="1000">
              <a:solidFill>
                <a:schemeClr val="bg2"/>
              </a:solidFill>
              <a:latin typeface="Arial Narrow" pitchFamily="34" charset="0"/>
              <a:sym typeface="Zapf Dingbats"/>
            </a:endParaRPr>
          </a:p>
        </p:txBody>
      </p:sp>
      <p:sp>
        <p:nvSpPr>
          <p:cNvPr id="39972" name="Text Box 38"/>
          <p:cNvSpPr txBox="1">
            <a:spLocks noChangeArrowheads="1"/>
          </p:cNvSpPr>
          <p:nvPr/>
        </p:nvSpPr>
        <p:spPr bwMode="auto">
          <a:xfrm>
            <a:off x="7199313" y="2211388"/>
            <a:ext cx="633412" cy="365125"/>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NREL/</a:t>
            </a:r>
          </a:p>
          <a:p>
            <a:pPr algn="ctr" eaLnBrk="0" hangingPunct="0"/>
            <a:r>
              <a:rPr lang="en-US" sz="900">
                <a:latin typeface="Arial Narrow" pitchFamily="34" charset="0"/>
              </a:rPr>
              <a:t>Spectrolab</a:t>
            </a:r>
          </a:p>
        </p:txBody>
      </p:sp>
      <p:sp>
        <p:nvSpPr>
          <p:cNvPr id="39973" name="Text Box 39"/>
          <p:cNvSpPr txBox="1">
            <a:spLocks noChangeArrowheads="1"/>
          </p:cNvSpPr>
          <p:nvPr/>
        </p:nvSpPr>
        <p:spPr bwMode="auto">
          <a:xfrm>
            <a:off x="6084888" y="2495550"/>
            <a:ext cx="434975"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NREL</a:t>
            </a:r>
          </a:p>
        </p:txBody>
      </p:sp>
      <p:sp>
        <p:nvSpPr>
          <p:cNvPr id="39974" name="Text Box 40"/>
          <p:cNvSpPr txBox="1">
            <a:spLocks noChangeArrowheads="1"/>
          </p:cNvSpPr>
          <p:nvPr/>
        </p:nvSpPr>
        <p:spPr bwMode="auto">
          <a:xfrm>
            <a:off x="5591175" y="2643188"/>
            <a:ext cx="434975"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NREL</a:t>
            </a:r>
          </a:p>
        </p:txBody>
      </p:sp>
      <p:sp>
        <p:nvSpPr>
          <p:cNvPr id="39975" name="Text Box 41"/>
          <p:cNvSpPr txBox="1">
            <a:spLocks noChangeArrowheads="1"/>
          </p:cNvSpPr>
          <p:nvPr/>
        </p:nvSpPr>
        <p:spPr bwMode="auto">
          <a:xfrm>
            <a:off x="6226175" y="2070100"/>
            <a:ext cx="482600" cy="365125"/>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Japan</a:t>
            </a:r>
          </a:p>
          <a:p>
            <a:pPr algn="ctr" eaLnBrk="0" hangingPunct="0"/>
            <a:r>
              <a:rPr lang="en-US" sz="900">
                <a:latin typeface="Arial Narrow" pitchFamily="34" charset="0"/>
              </a:rPr>
              <a:t>Energy</a:t>
            </a:r>
          </a:p>
        </p:txBody>
      </p:sp>
      <p:sp>
        <p:nvSpPr>
          <p:cNvPr id="39976" name="Text Box 42"/>
          <p:cNvSpPr txBox="1">
            <a:spLocks noChangeArrowheads="1"/>
          </p:cNvSpPr>
          <p:nvPr/>
        </p:nvSpPr>
        <p:spPr bwMode="auto">
          <a:xfrm>
            <a:off x="4810125" y="3205163"/>
            <a:ext cx="403225" cy="228600"/>
          </a:xfrm>
          <a:prstGeom prst="rect">
            <a:avLst/>
          </a:prstGeom>
          <a:noFill/>
          <a:ln w="12700">
            <a:noFill/>
            <a:miter lim="800000"/>
            <a:headEnd/>
            <a:tailEnd/>
          </a:ln>
        </p:spPr>
        <p:txBody>
          <a:bodyPr wrap="none">
            <a:spAutoFit/>
          </a:bodyPr>
          <a:lstStyle/>
          <a:p>
            <a:pPr eaLnBrk="0" hangingPunct="0"/>
            <a:r>
              <a:rPr lang="en-US" sz="900">
                <a:latin typeface="Arial Narrow" pitchFamily="34" charset="0"/>
              </a:rPr>
              <a:t>Spire</a:t>
            </a:r>
            <a:endParaRPr lang="en-US" sz="900">
              <a:solidFill>
                <a:schemeClr val="bg2"/>
              </a:solidFill>
              <a:latin typeface="Arial Narrow" pitchFamily="34" charset="0"/>
            </a:endParaRPr>
          </a:p>
        </p:txBody>
      </p:sp>
      <p:sp>
        <p:nvSpPr>
          <p:cNvPr id="39977" name="Text Box 43"/>
          <p:cNvSpPr txBox="1">
            <a:spLocks noChangeArrowheads="1"/>
          </p:cNvSpPr>
          <p:nvPr/>
        </p:nvSpPr>
        <p:spPr bwMode="auto">
          <a:xfrm>
            <a:off x="2425700" y="4302125"/>
            <a:ext cx="841375" cy="323850"/>
          </a:xfrm>
          <a:prstGeom prst="rect">
            <a:avLst/>
          </a:prstGeom>
          <a:noFill/>
          <a:ln w="12700">
            <a:noFill/>
            <a:miter lim="800000"/>
            <a:headEnd/>
            <a:tailEnd/>
          </a:ln>
        </p:spPr>
        <p:txBody>
          <a:bodyPr wrap="none">
            <a:spAutoFit/>
          </a:bodyPr>
          <a:lstStyle/>
          <a:p>
            <a:pPr algn="ctr" eaLnBrk="0" hangingPunct="0">
              <a:lnSpc>
                <a:spcPct val="85000"/>
              </a:lnSpc>
            </a:pPr>
            <a:r>
              <a:rPr lang="en-US" sz="900">
                <a:latin typeface="Arial Narrow" pitchFamily="34" charset="0"/>
              </a:rPr>
              <a:t>No. Carolina</a:t>
            </a:r>
          </a:p>
          <a:p>
            <a:pPr algn="ctr" eaLnBrk="0" hangingPunct="0">
              <a:lnSpc>
                <a:spcPct val="85000"/>
              </a:lnSpc>
            </a:pPr>
            <a:r>
              <a:rPr lang="en-US" sz="900">
                <a:latin typeface="Arial Narrow" pitchFamily="34" charset="0"/>
              </a:rPr>
              <a:t>State</a:t>
            </a:r>
            <a:r>
              <a:rPr lang="en-US" sz="900">
                <a:solidFill>
                  <a:schemeClr val="bg2"/>
                </a:solidFill>
                <a:latin typeface="Arial Narrow" pitchFamily="34" charset="0"/>
              </a:rPr>
              <a:t> </a:t>
            </a:r>
            <a:r>
              <a:rPr lang="en-US" sz="900">
                <a:latin typeface="Arial Narrow" pitchFamily="34" charset="0"/>
              </a:rPr>
              <a:t>University</a:t>
            </a:r>
            <a:endParaRPr lang="en-US" sz="900">
              <a:solidFill>
                <a:schemeClr val="bg2"/>
              </a:solidFill>
              <a:latin typeface="Arial Narrow" pitchFamily="34" charset="0"/>
            </a:endParaRPr>
          </a:p>
        </p:txBody>
      </p:sp>
      <p:sp>
        <p:nvSpPr>
          <p:cNvPr id="39978" name="Text Box 44"/>
          <p:cNvSpPr txBox="1">
            <a:spLocks noChangeArrowheads="1"/>
          </p:cNvSpPr>
          <p:nvPr/>
        </p:nvSpPr>
        <p:spPr bwMode="auto">
          <a:xfrm>
            <a:off x="1068388" y="1566863"/>
            <a:ext cx="2457450" cy="2603500"/>
          </a:xfrm>
          <a:prstGeom prst="rect">
            <a:avLst/>
          </a:prstGeom>
          <a:noFill/>
          <a:ln w="12700">
            <a:noFill/>
            <a:miter lim="800000"/>
            <a:headEnd/>
            <a:tailEnd/>
          </a:ln>
        </p:spPr>
        <p:txBody>
          <a:bodyPr wrap="none">
            <a:spAutoFit/>
          </a:bodyPr>
          <a:lstStyle/>
          <a:p>
            <a:pPr marL="169863" indent="-169863" eaLnBrk="0" hangingPunct="0">
              <a:spcBef>
                <a:spcPct val="25000"/>
              </a:spcBef>
            </a:pPr>
            <a:r>
              <a:rPr lang="en-US" sz="1200" b="1">
                <a:solidFill>
                  <a:srgbClr val="990099"/>
                </a:solidFill>
                <a:latin typeface="Arial Narrow" pitchFamily="34" charset="0"/>
              </a:rPr>
              <a:t>Multijunction Concentrators</a:t>
            </a:r>
            <a:br>
              <a:rPr lang="en-US" sz="1200" b="1">
                <a:solidFill>
                  <a:srgbClr val="990099"/>
                </a:solidFill>
                <a:latin typeface="Arial Narrow" pitchFamily="34" charset="0"/>
              </a:rPr>
            </a:br>
            <a:r>
              <a:rPr lang="en-US" sz="1200">
                <a:solidFill>
                  <a:srgbClr val="990099"/>
                </a:solidFill>
                <a:latin typeface="Arial Narrow" pitchFamily="34" charset="0"/>
              </a:rPr>
              <a:t>Three-junction (2-terminal, monolithic)</a:t>
            </a:r>
            <a:br>
              <a:rPr lang="en-US" sz="1200">
                <a:solidFill>
                  <a:srgbClr val="990099"/>
                </a:solidFill>
                <a:latin typeface="Arial Narrow" pitchFamily="34" charset="0"/>
              </a:rPr>
            </a:br>
            <a:r>
              <a:rPr lang="en-US" sz="1200">
                <a:solidFill>
                  <a:srgbClr val="990099"/>
                </a:solidFill>
                <a:latin typeface="Arial Narrow" pitchFamily="34" charset="0"/>
              </a:rPr>
              <a:t>Two-junction (2-terminal, monolithic)</a:t>
            </a:r>
            <a:endParaRPr lang="en-US" sz="1200">
              <a:latin typeface="Arial Narrow" pitchFamily="34" charset="0"/>
            </a:endParaRPr>
          </a:p>
          <a:p>
            <a:pPr marL="169863" indent="-169863" eaLnBrk="0" hangingPunct="0">
              <a:spcBef>
                <a:spcPct val="25000"/>
              </a:spcBef>
            </a:pPr>
            <a:r>
              <a:rPr lang="en-US" sz="1200" b="1">
                <a:solidFill>
                  <a:srgbClr val="0000CC"/>
                </a:solidFill>
                <a:latin typeface="Arial Narrow" pitchFamily="34" charset="0"/>
              </a:rPr>
              <a:t>Crystalline Si Cells</a:t>
            </a:r>
            <a:r>
              <a:rPr lang="en-US" sz="1200">
                <a:solidFill>
                  <a:srgbClr val="0000CC"/>
                </a:solidFill>
                <a:latin typeface="Arial Narrow" pitchFamily="34" charset="0"/>
              </a:rPr>
              <a:t/>
            </a:r>
            <a:br>
              <a:rPr lang="en-US" sz="1200">
                <a:solidFill>
                  <a:srgbClr val="0000CC"/>
                </a:solidFill>
                <a:latin typeface="Arial Narrow" pitchFamily="34" charset="0"/>
              </a:rPr>
            </a:br>
            <a:r>
              <a:rPr lang="en-US" sz="1200">
                <a:solidFill>
                  <a:srgbClr val="0000CC"/>
                </a:solidFill>
                <a:latin typeface="Arial Narrow" pitchFamily="34" charset="0"/>
              </a:rPr>
              <a:t>Single crystal</a:t>
            </a:r>
            <a:br>
              <a:rPr lang="en-US" sz="1200">
                <a:solidFill>
                  <a:srgbClr val="0000CC"/>
                </a:solidFill>
                <a:latin typeface="Arial Narrow" pitchFamily="34" charset="0"/>
              </a:rPr>
            </a:br>
            <a:r>
              <a:rPr lang="en-US" sz="1200">
                <a:solidFill>
                  <a:srgbClr val="0000CC"/>
                </a:solidFill>
                <a:latin typeface="Arial Narrow" pitchFamily="34" charset="0"/>
              </a:rPr>
              <a:t>Multicrystalline</a:t>
            </a:r>
            <a:br>
              <a:rPr lang="en-US" sz="1200">
                <a:solidFill>
                  <a:srgbClr val="0000CC"/>
                </a:solidFill>
                <a:latin typeface="Arial Narrow" pitchFamily="34" charset="0"/>
              </a:rPr>
            </a:br>
            <a:r>
              <a:rPr lang="en-US" sz="1200">
                <a:solidFill>
                  <a:srgbClr val="0000CC"/>
                </a:solidFill>
                <a:latin typeface="Arial Narrow" pitchFamily="34" charset="0"/>
              </a:rPr>
              <a:t>Thin Si</a:t>
            </a:r>
            <a:endParaRPr lang="en-US" sz="1200">
              <a:latin typeface="Arial Narrow" pitchFamily="34" charset="0"/>
            </a:endParaRPr>
          </a:p>
          <a:p>
            <a:pPr marL="169863" indent="-169863" eaLnBrk="0" hangingPunct="0">
              <a:spcBef>
                <a:spcPct val="25000"/>
              </a:spcBef>
            </a:pPr>
            <a:r>
              <a:rPr lang="en-US" sz="1200" b="1">
                <a:solidFill>
                  <a:srgbClr val="008001"/>
                </a:solidFill>
                <a:latin typeface="Arial Narrow" pitchFamily="34" charset="0"/>
              </a:rPr>
              <a:t>Thin Film Technologies</a:t>
            </a:r>
            <a:br>
              <a:rPr lang="en-US" sz="1200" b="1">
                <a:solidFill>
                  <a:srgbClr val="008001"/>
                </a:solidFill>
                <a:latin typeface="Arial Narrow" pitchFamily="34" charset="0"/>
              </a:rPr>
            </a:br>
            <a:r>
              <a:rPr lang="en-US" sz="1200">
                <a:solidFill>
                  <a:srgbClr val="008001"/>
                </a:solidFill>
                <a:latin typeface="Arial Narrow" pitchFamily="34" charset="0"/>
              </a:rPr>
              <a:t>Cu(In,Ga)Se</a:t>
            </a:r>
            <a:r>
              <a:rPr lang="en-US" sz="1200" baseline="-25000">
                <a:solidFill>
                  <a:srgbClr val="008001"/>
                </a:solidFill>
                <a:latin typeface="Arial Narrow" pitchFamily="34" charset="0"/>
              </a:rPr>
              <a:t>2</a:t>
            </a:r>
            <a:br>
              <a:rPr lang="en-US" sz="1200" baseline="-25000">
                <a:solidFill>
                  <a:srgbClr val="008001"/>
                </a:solidFill>
                <a:latin typeface="Arial Narrow" pitchFamily="34" charset="0"/>
              </a:rPr>
            </a:br>
            <a:r>
              <a:rPr lang="en-US" sz="1200">
                <a:solidFill>
                  <a:srgbClr val="008001"/>
                </a:solidFill>
                <a:latin typeface="Arial Narrow" pitchFamily="34" charset="0"/>
              </a:rPr>
              <a:t>CdTe</a:t>
            </a:r>
            <a:r>
              <a:rPr lang="en-US" sz="1200" baseline="-25000">
                <a:solidFill>
                  <a:srgbClr val="008001"/>
                </a:solidFill>
                <a:latin typeface="Arial Narrow" pitchFamily="34" charset="0"/>
              </a:rPr>
              <a:t> </a:t>
            </a:r>
            <a:r>
              <a:rPr lang="en-US" sz="1200">
                <a:solidFill>
                  <a:srgbClr val="008001"/>
                </a:solidFill>
                <a:latin typeface="Arial Narrow" pitchFamily="34" charset="0"/>
              </a:rPr>
              <a:t/>
            </a:r>
            <a:br>
              <a:rPr lang="en-US" sz="1200">
                <a:solidFill>
                  <a:srgbClr val="008001"/>
                </a:solidFill>
                <a:latin typeface="Arial Narrow" pitchFamily="34" charset="0"/>
              </a:rPr>
            </a:br>
            <a:r>
              <a:rPr lang="en-US" sz="1200">
                <a:solidFill>
                  <a:srgbClr val="008001"/>
                </a:solidFill>
                <a:latin typeface="Arial Narrow" pitchFamily="34" charset="0"/>
              </a:rPr>
              <a:t>Amorphous Si:H (stabilized)</a:t>
            </a:r>
            <a:endParaRPr lang="en-US" sz="1200">
              <a:latin typeface="Arial Narrow" pitchFamily="34" charset="0"/>
            </a:endParaRPr>
          </a:p>
          <a:p>
            <a:pPr marL="169863" indent="-169863" eaLnBrk="0" hangingPunct="0">
              <a:spcBef>
                <a:spcPct val="25000"/>
              </a:spcBef>
            </a:pPr>
            <a:r>
              <a:rPr lang="en-US" sz="1200" b="1">
                <a:solidFill>
                  <a:srgbClr val="D0462C"/>
                </a:solidFill>
                <a:latin typeface="Arial Narrow" pitchFamily="34" charset="0"/>
              </a:rPr>
              <a:t>Emerging PV</a:t>
            </a:r>
            <a:r>
              <a:rPr lang="en-US" sz="1200">
                <a:solidFill>
                  <a:srgbClr val="D0462C"/>
                </a:solidFill>
                <a:latin typeface="Arial Narrow" pitchFamily="34" charset="0"/>
              </a:rPr>
              <a:t/>
            </a:r>
            <a:br>
              <a:rPr lang="en-US" sz="1200">
                <a:solidFill>
                  <a:srgbClr val="D0462C"/>
                </a:solidFill>
                <a:latin typeface="Arial Narrow" pitchFamily="34" charset="0"/>
              </a:rPr>
            </a:br>
            <a:r>
              <a:rPr lang="en-US" sz="1200">
                <a:solidFill>
                  <a:srgbClr val="D0462C"/>
                </a:solidFill>
                <a:latin typeface="Arial Narrow" pitchFamily="34" charset="0"/>
              </a:rPr>
              <a:t>Organic cells</a:t>
            </a:r>
          </a:p>
        </p:txBody>
      </p:sp>
      <p:sp>
        <p:nvSpPr>
          <p:cNvPr id="39979" name="Text Box 45"/>
          <p:cNvSpPr txBox="1">
            <a:spLocks noChangeArrowheads="1"/>
          </p:cNvSpPr>
          <p:nvPr/>
        </p:nvSpPr>
        <p:spPr bwMode="auto">
          <a:xfrm>
            <a:off x="4075113" y="3962400"/>
            <a:ext cx="455612" cy="228600"/>
          </a:xfrm>
          <a:prstGeom prst="rect">
            <a:avLst/>
          </a:prstGeom>
          <a:noFill/>
          <a:ln w="12700">
            <a:noFill/>
            <a:miter lim="800000"/>
            <a:headEnd/>
            <a:tailEnd/>
          </a:ln>
        </p:spPr>
        <p:txBody>
          <a:bodyPr wrap="none">
            <a:spAutoFit/>
          </a:bodyPr>
          <a:lstStyle/>
          <a:p>
            <a:pPr eaLnBrk="0" hangingPunct="0"/>
            <a:r>
              <a:rPr lang="en-US" sz="900">
                <a:latin typeface="Arial Narrow" pitchFamily="34" charset="0"/>
              </a:rPr>
              <a:t>Varian</a:t>
            </a:r>
            <a:endParaRPr lang="en-US" sz="900">
              <a:solidFill>
                <a:schemeClr val="bg2"/>
              </a:solidFill>
              <a:latin typeface="Arial Narrow" pitchFamily="34" charset="0"/>
            </a:endParaRPr>
          </a:p>
        </p:txBody>
      </p:sp>
      <p:sp>
        <p:nvSpPr>
          <p:cNvPr id="39980" name="Text Box 46"/>
          <p:cNvSpPr txBox="1">
            <a:spLocks noChangeArrowheads="1"/>
          </p:cNvSpPr>
          <p:nvPr/>
        </p:nvSpPr>
        <p:spPr bwMode="auto">
          <a:xfrm>
            <a:off x="906463" y="606742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39981" name="Text Box 47"/>
          <p:cNvSpPr txBox="1">
            <a:spLocks noChangeArrowheads="1"/>
          </p:cNvSpPr>
          <p:nvPr/>
        </p:nvSpPr>
        <p:spPr bwMode="auto">
          <a:xfrm>
            <a:off x="3603625" y="5465763"/>
            <a:ext cx="503238"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Solarex</a:t>
            </a:r>
          </a:p>
        </p:txBody>
      </p:sp>
      <p:sp>
        <p:nvSpPr>
          <p:cNvPr id="39982" name="Text Box 48"/>
          <p:cNvSpPr txBox="1">
            <a:spLocks noChangeArrowheads="1"/>
          </p:cNvSpPr>
          <p:nvPr/>
        </p:nvSpPr>
        <p:spPr bwMode="auto">
          <a:xfrm>
            <a:off x="6272213" y="3108325"/>
            <a:ext cx="979487" cy="228600"/>
          </a:xfrm>
          <a:prstGeom prst="rect">
            <a:avLst/>
          </a:prstGeom>
          <a:noFill/>
          <a:ln w="12700">
            <a:noFill/>
            <a:miter lim="800000"/>
            <a:headEnd/>
            <a:tailEnd/>
          </a:ln>
        </p:spPr>
        <p:txBody>
          <a:bodyPr>
            <a:spAutoFit/>
          </a:bodyPr>
          <a:lstStyle/>
          <a:p>
            <a:pPr algn="ctr" eaLnBrk="0" hangingPunct="0"/>
            <a:r>
              <a:rPr lang="en-US" sz="900">
                <a:latin typeface="Arial Narrow" pitchFamily="34" charset="0"/>
              </a:rPr>
              <a:t>UNSW</a:t>
            </a:r>
          </a:p>
        </p:txBody>
      </p:sp>
      <p:sp>
        <p:nvSpPr>
          <p:cNvPr id="39983" name="Text Box 49"/>
          <p:cNvSpPr txBox="1">
            <a:spLocks noChangeArrowheads="1"/>
          </p:cNvSpPr>
          <p:nvPr/>
        </p:nvSpPr>
        <p:spPr bwMode="auto">
          <a:xfrm>
            <a:off x="5472113" y="3362325"/>
            <a:ext cx="698500" cy="228600"/>
          </a:xfrm>
          <a:prstGeom prst="rect">
            <a:avLst/>
          </a:prstGeom>
          <a:noFill/>
          <a:ln w="12700">
            <a:noFill/>
            <a:miter lim="800000"/>
            <a:headEnd/>
            <a:tailEnd/>
          </a:ln>
        </p:spPr>
        <p:txBody>
          <a:bodyPr>
            <a:spAutoFit/>
          </a:bodyPr>
          <a:lstStyle/>
          <a:p>
            <a:pPr algn="ctr" eaLnBrk="0" hangingPunct="0"/>
            <a:r>
              <a:rPr lang="en-US" sz="900">
                <a:latin typeface="Arial Narrow" pitchFamily="34" charset="0"/>
              </a:rPr>
              <a:t>UNSW</a:t>
            </a:r>
          </a:p>
        </p:txBody>
      </p:sp>
      <p:sp>
        <p:nvSpPr>
          <p:cNvPr id="39984" name="Text Box 50"/>
          <p:cNvSpPr txBox="1">
            <a:spLocks noChangeArrowheads="1"/>
          </p:cNvSpPr>
          <p:nvPr/>
        </p:nvSpPr>
        <p:spPr bwMode="auto">
          <a:xfrm>
            <a:off x="2835275" y="3695700"/>
            <a:ext cx="455613" cy="365125"/>
          </a:xfrm>
          <a:prstGeom prst="rect">
            <a:avLst/>
          </a:prstGeom>
          <a:noFill/>
          <a:ln w="12700">
            <a:noFill/>
            <a:miter lim="800000"/>
            <a:headEnd/>
            <a:tailEnd/>
          </a:ln>
        </p:spPr>
        <p:txBody>
          <a:bodyPr wrap="none">
            <a:spAutoFit/>
          </a:bodyPr>
          <a:lstStyle/>
          <a:p>
            <a:pPr eaLnBrk="0" hangingPunct="0"/>
            <a:endParaRPr lang="en-US" sz="900">
              <a:latin typeface="Arial Narrow" pitchFamily="34" charset="0"/>
              <a:sym typeface="Zapf Dingbats"/>
            </a:endParaRPr>
          </a:p>
          <a:p>
            <a:pPr eaLnBrk="0" hangingPunct="0"/>
            <a:r>
              <a:rPr lang="en-US" sz="900">
                <a:latin typeface="Arial Narrow" pitchFamily="34" charset="0"/>
              </a:rPr>
              <a:t>ARCO</a:t>
            </a:r>
          </a:p>
        </p:txBody>
      </p:sp>
      <p:sp>
        <p:nvSpPr>
          <p:cNvPr id="39985" name="Text Box 51"/>
          <p:cNvSpPr txBox="1">
            <a:spLocks noChangeArrowheads="1"/>
          </p:cNvSpPr>
          <p:nvPr/>
        </p:nvSpPr>
        <p:spPr bwMode="auto">
          <a:xfrm>
            <a:off x="6883400" y="3033713"/>
            <a:ext cx="471488"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UNSW</a:t>
            </a:r>
          </a:p>
        </p:txBody>
      </p:sp>
      <p:sp>
        <p:nvSpPr>
          <p:cNvPr id="39986" name="Text Box 52"/>
          <p:cNvSpPr txBox="1">
            <a:spLocks noChangeArrowheads="1"/>
          </p:cNvSpPr>
          <p:nvPr/>
        </p:nvSpPr>
        <p:spPr bwMode="auto">
          <a:xfrm>
            <a:off x="6086475" y="3178175"/>
            <a:ext cx="471488"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UNSW</a:t>
            </a:r>
          </a:p>
        </p:txBody>
      </p:sp>
      <p:sp>
        <p:nvSpPr>
          <p:cNvPr id="39987" name="Text Box 53"/>
          <p:cNvSpPr txBox="1">
            <a:spLocks noChangeArrowheads="1"/>
          </p:cNvSpPr>
          <p:nvPr/>
        </p:nvSpPr>
        <p:spPr bwMode="auto">
          <a:xfrm>
            <a:off x="4797425" y="3446463"/>
            <a:ext cx="471488"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UNSW</a:t>
            </a:r>
          </a:p>
        </p:txBody>
      </p:sp>
      <p:sp>
        <p:nvSpPr>
          <p:cNvPr id="39988" name="Text Box 54"/>
          <p:cNvSpPr txBox="1">
            <a:spLocks noChangeArrowheads="1"/>
          </p:cNvSpPr>
          <p:nvPr/>
        </p:nvSpPr>
        <p:spPr bwMode="auto">
          <a:xfrm>
            <a:off x="3568700" y="3563938"/>
            <a:ext cx="403225"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Spire</a:t>
            </a:r>
          </a:p>
        </p:txBody>
      </p:sp>
      <p:sp>
        <p:nvSpPr>
          <p:cNvPr id="39989" name="Text Box 55"/>
          <p:cNvSpPr txBox="1">
            <a:spLocks noChangeArrowheads="1"/>
          </p:cNvSpPr>
          <p:nvPr/>
        </p:nvSpPr>
        <p:spPr bwMode="auto">
          <a:xfrm>
            <a:off x="3995738" y="3513138"/>
            <a:ext cx="538162"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Stanford</a:t>
            </a:r>
          </a:p>
        </p:txBody>
      </p:sp>
      <p:sp>
        <p:nvSpPr>
          <p:cNvPr id="39990" name="Text Box 56"/>
          <p:cNvSpPr txBox="1">
            <a:spLocks noChangeArrowheads="1"/>
          </p:cNvSpPr>
          <p:nvPr/>
        </p:nvSpPr>
        <p:spPr bwMode="auto">
          <a:xfrm>
            <a:off x="2436813" y="3911600"/>
            <a:ext cx="555625" cy="365125"/>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Westing-</a:t>
            </a:r>
          </a:p>
          <a:p>
            <a:pPr algn="ctr" eaLnBrk="0" hangingPunct="0"/>
            <a:r>
              <a:rPr lang="en-US" sz="900">
                <a:latin typeface="Arial Narrow" pitchFamily="34" charset="0"/>
              </a:rPr>
              <a:t>house</a:t>
            </a:r>
          </a:p>
        </p:txBody>
      </p:sp>
      <p:sp>
        <p:nvSpPr>
          <p:cNvPr id="39991" name="Text Box 57"/>
          <p:cNvSpPr txBox="1">
            <a:spLocks noChangeArrowheads="1"/>
          </p:cNvSpPr>
          <p:nvPr/>
        </p:nvSpPr>
        <p:spPr bwMode="auto">
          <a:xfrm>
            <a:off x="7015163" y="3657600"/>
            <a:ext cx="4714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UNSW</a:t>
            </a:r>
          </a:p>
        </p:txBody>
      </p:sp>
      <p:sp>
        <p:nvSpPr>
          <p:cNvPr id="39992" name="Text Box 58"/>
          <p:cNvSpPr txBox="1">
            <a:spLocks noChangeArrowheads="1"/>
          </p:cNvSpPr>
          <p:nvPr/>
        </p:nvSpPr>
        <p:spPr bwMode="auto">
          <a:xfrm>
            <a:off x="6251575" y="3694113"/>
            <a:ext cx="754063"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Georgia Tech</a:t>
            </a:r>
          </a:p>
        </p:txBody>
      </p:sp>
      <p:sp>
        <p:nvSpPr>
          <p:cNvPr id="39993" name="Text Box 59"/>
          <p:cNvSpPr txBox="1">
            <a:spLocks noChangeArrowheads="1"/>
          </p:cNvSpPr>
          <p:nvPr/>
        </p:nvSpPr>
        <p:spPr bwMode="auto">
          <a:xfrm>
            <a:off x="4864100" y="3862388"/>
            <a:ext cx="754063"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Georgia Tech</a:t>
            </a:r>
          </a:p>
        </p:txBody>
      </p:sp>
      <p:sp>
        <p:nvSpPr>
          <p:cNvPr id="39994" name="Text Box 60"/>
          <p:cNvSpPr txBox="1">
            <a:spLocks noChangeArrowheads="1"/>
          </p:cNvSpPr>
          <p:nvPr/>
        </p:nvSpPr>
        <p:spPr bwMode="auto">
          <a:xfrm>
            <a:off x="5589588" y="3821113"/>
            <a:ext cx="434975"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Sharp</a:t>
            </a:r>
          </a:p>
        </p:txBody>
      </p:sp>
      <p:sp>
        <p:nvSpPr>
          <p:cNvPr id="39995" name="Text Box 61"/>
          <p:cNvSpPr txBox="1">
            <a:spLocks noChangeArrowheads="1"/>
          </p:cNvSpPr>
          <p:nvPr/>
        </p:nvSpPr>
        <p:spPr bwMode="auto">
          <a:xfrm>
            <a:off x="7051675" y="4445000"/>
            <a:ext cx="669925" cy="228600"/>
          </a:xfrm>
          <a:prstGeom prst="rect">
            <a:avLst/>
          </a:prstGeom>
          <a:noFill/>
          <a:ln w="12700">
            <a:noFill/>
            <a:miter lim="800000"/>
            <a:headEnd/>
            <a:tailEnd/>
          </a:ln>
        </p:spPr>
        <p:txBody>
          <a:bodyPr wrap="none">
            <a:spAutoFit/>
          </a:bodyPr>
          <a:lstStyle/>
          <a:p>
            <a:pPr eaLnBrk="0" hangingPunct="0"/>
            <a:r>
              <a:rPr lang="en-US" sz="900">
                <a:latin typeface="Arial Narrow" pitchFamily="34" charset="0"/>
              </a:rPr>
              <a:t>AstroPower</a:t>
            </a:r>
          </a:p>
        </p:txBody>
      </p:sp>
      <p:sp>
        <p:nvSpPr>
          <p:cNvPr id="39996" name="Rectangle 62"/>
          <p:cNvSpPr>
            <a:spLocks noChangeArrowheads="1"/>
          </p:cNvSpPr>
          <p:nvPr/>
        </p:nvSpPr>
        <p:spPr bwMode="auto">
          <a:xfrm>
            <a:off x="7400925" y="3786188"/>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39997" name="Text Box 63"/>
          <p:cNvSpPr txBox="1">
            <a:spLocks noChangeArrowheads="1"/>
          </p:cNvSpPr>
          <p:nvPr/>
        </p:nvSpPr>
        <p:spPr bwMode="auto">
          <a:xfrm>
            <a:off x="3603625" y="5194300"/>
            <a:ext cx="669925"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AstroPower</a:t>
            </a:r>
          </a:p>
        </p:txBody>
      </p:sp>
      <p:sp>
        <p:nvSpPr>
          <p:cNvPr id="39998" name="Text Box 64"/>
          <p:cNvSpPr txBox="1">
            <a:spLocks noChangeArrowheads="1"/>
          </p:cNvSpPr>
          <p:nvPr/>
        </p:nvSpPr>
        <p:spPr bwMode="auto">
          <a:xfrm>
            <a:off x="7459663" y="1784350"/>
            <a:ext cx="658812"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 Spectrolab</a:t>
            </a:r>
          </a:p>
        </p:txBody>
      </p:sp>
      <p:sp>
        <p:nvSpPr>
          <p:cNvPr id="39999" name="Rectangle 65"/>
          <p:cNvSpPr>
            <a:spLocks noChangeArrowheads="1"/>
          </p:cNvSpPr>
          <p:nvPr/>
        </p:nvSpPr>
        <p:spPr bwMode="auto">
          <a:xfrm>
            <a:off x="8340725" y="3973513"/>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40000" name="Rectangle 66"/>
          <p:cNvSpPr>
            <a:spLocks noChangeArrowheads="1"/>
          </p:cNvSpPr>
          <p:nvPr/>
        </p:nvSpPr>
        <p:spPr bwMode="auto">
          <a:xfrm>
            <a:off x="944563" y="5089525"/>
            <a:ext cx="4286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Masushita</a:t>
            </a:r>
          </a:p>
        </p:txBody>
      </p:sp>
      <p:sp>
        <p:nvSpPr>
          <p:cNvPr id="40001" name="Rectangle 67"/>
          <p:cNvSpPr>
            <a:spLocks noChangeArrowheads="1"/>
          </p:cNvSpPr>
          <p:nvPr/>
        </p:nvSpPr>
        <p:spPr bwMode="auto">
          <a:xfrm>
            <a:off x="1776413" y="5286375"/>
            <a:ext cx="439737"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Monosolar</a:t>
            </a:r>
          </a:p>
        </p:txBody>
      </p:sp>
      <p:sp>
        <p:nvSpPr>
          <p:cNvPr id="40002" name="Rectangle 68"/>
          <p:cNvSpPr>
            <a:spLocks noChangeArrowheads="1"/>
          </p:cNvSpPr>
          <p:nvPr/>
        </p:nvSpPr>
        <p:spPr bwMode="auto">
          <a:xfrm>
            <a:off x="2320925" y="5207000"/>
            <a:ext cx="266700"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Kodak</a:t>
            </a:r>
          </a:p>
        </p:txBody>
      </p:sp>
      <p:sp>
        <p:nvSpPr>
          <p:cNvPr id="40003" name="Rectangle 69"/>
          <p:cNvSpPr>
            <a:spLocks noChangeArrowheads="1"/>
          </p:cNvSpPr>
          <p:nvPr/>
        </p:nvSpPr>
        <p:spPr bwMode="auto">
          <a:xfrm>
            <a:off x="2890838" y="4746625"/>
            <a:ext cx="266700"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Kodak</a:t>
            </a:r>
          </a:p>
        </p:txBody>
      </p:sp>
      <p:sp>
        <p:nvSpPr>
          <p:cNvPr id="40004" name="Rectangle 70"/>
          <p:cNvSpPr>
            <a:spLocks noChangeArrowheads="1"/>
          </p:cNvSpPr>
          <p:nvPr/>
        </p:nvSpPr>
        <p:spPr bwMode="auto">
          <a:xfrm>
            <a:off x="4132263" y="4953000"/>
            <a:ext cx="382587" cy="136525"/>
          </a:xfrm>
          <a:prstGeom prst="rect">
            <a:avLst/>
          </a:prstGeom>
          <a:noFill/>
          <a:ln w="9525">
            <a:noFill/>
            <a:miter lim="800000"/>
            <a:headEnd/>
            <a:tailEnd/>
          </a:ln>
        </p:spPr>
        <p:txBody>
          <a:bodyPr wrap="none" lIns="0" tIns="0" rIns="0" bIns="0">
            <a:spAutoFit/>
          </a:bodyPr>
          <a:lstStyle/>
          <a:p>
            <a:pPr eaLnBrk="0" hangingPunct="0"/>
            <a:r>
              <a:rPr lang="en-US" sz="900">
                <a:latin typeface="Arial Narrow" pitchFamily="34" charset="0"/>
              </a:rPr>
              <a:t>AMETEK</a:t>
            </a:r>
          </a:p>
        </p:txBody>
      </p:sp>
      <p:sp>
        <p:nvSpPr>
          <p:cNvPr id="40005" name="Rectangle 71"/>
          <p:cNvSpPr>
            <a:spLocks noChangeArrowheads="1"/>
          </p:cNvSpPr>
          <p:nvPr/>
        </p:nvSpPr>
        <p:spPr bwMode="auto">
          <a:xfrm>
            <a:off x="5013325" y="5395913"/>
            <a:ext cx="298450" cy="231775"/>
          </a:xfrm>
          <a:prstGeom prst="rect">
            <a:avLst/>
          </a:prstGeom>
          <a:noFill/>
          <a:ln w="9525">
            <a:noFill/>
            <a:miter lim="800000"/>
            <a:headEnd/>
            <a:tailEnd/>
          </a:ln>
        </p:spPr>
        <p:txBody>
          <a:bodyPr wrap="none" lIns="0" tIns="0" rIns="0" bIns="0">
            <a:spAutoFit/>
          </a:bodyPr>
          <a:lstStyle/>
          <a:p>
            <a:pPr algn="ctr" eaLnBrk="0" hangingPunct="0">
              <a:lnSpc>
                <a:spcPct val="85000"/>
              </a:lnSpc>
            </a:pPr>
            <a:r>
              <a:rPr lang="en-US" sz="900">
                <a:latin typeface="Arial Narrow" pitchFamily="34" charset="0"/>
              </a:rPr>
              <a:t>Photon</a:t>
            </a:r>
          </a:p>
          <a:p>
            <a:pPr algn="ctr" eaLnBrk="0" hangingPunct="0">
              <a:lnSpc>
                <a:spcPct val="85000"/>
              </a:lnSpc>
            </a:pPr>
            <a:r>
              <a:rPr lang="en-US" sz="900">
                <a:latin typeface="Arial Narrow" pitchFamily="34" charset="0"/>
              </a:rPr>
              <a:t>Energy</a:t>
            </a:r>
          </a:p>
        </p:txBody>
      </p:sp>
      <p:sp>
        <p:nvSpPr>
          <p:cNvPr id="40006" name="Rectangle 72"/>
          <p:cNvSpPr>
            <a:spLocks noChangeArrowheads="1"/>
          </p:cNvSpPr>
          <p:nvPr/>
        </p:nvSpPr>
        <p:spPr bwMode="auto">
          <a:xfrm>
            <a:off x="4772025" y="4252913"/>
            <a:ext cx="452438" cy="231775"/>
          </a:xfrm>
          <a:prstGeom prst="rect">
            <a:avLst/>
          </a:prstGeom>
          <a:noFill/>
          <a:ln w="9525">
            <a:noFill/>
            <a:miter lim="800000"/>
            <a:headEnd/>
            <a:tailEnd/>
          </a:ln>
        </p:spPr>
        <p:txBody>
          <a:bodyPr wrap="none" lIns="0" tIns="0" rIns="0" bIns="0">
            <a:spAutoFit/>
          </a:bodyPr>
          <a:lstStyle/>
          <a:p>
            <a:pPr algn="r" eaLnBrk="0" hangingPunct="0">
              <a:lnSpc>
                <a:spcPct val="85000"/>
              </a:lnSpc>
            </a:pPr>
            <a:r>
              <a:rPr lang="en-US" sz="900">
                <a:latin typeface="Arial Narrow" pitchFamily="34" charset="0"/>
              </a:rPr>
              <a:t>University</a:t>
            </a:r>
            <a:br>
              <a:rPr lang="en-US" sz="900">
                <a:latin typeface="Arial Narrow" pitchFamily="34" charset="0"/>
              </a:rPr>
            </a:br>
            <a:r>
              <a:rPr lang="en-US" sz="900">
                <a:latin typeface="Arial Narrow" pitchFamily="34" charset="0"/>
              </a:rPr>
              <a:t>So. Florida</a:t>
            </a:r>
          </a:p>
        </p:txBody>
      </p:sp>
      <p:sp>
        <p:nvSpPr>
          <p:cNvPr id="40007" name="Rectangle 73"/>
          <p:cNvSpPr>
            <a:spLocks noChangeArrowheads="1"/>
          </p:cNvSpPr>
          <p:nvPr/>
        </p:nvSpPr>
        <p:spPr bwMode="auto">
          <a:xfrm>
            <a:off x="7318375" y="4205288"/>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40008" name="Rectangle 74"/>
          <p:cNvSpPr>
            <a:spLocks noChangeArrowheads="1"/>
          </p:cNvSpPr>
          <p:nvPr/>
        </p:nvSpPr>
        <p:spPr bwMode="auto">
          <a:xfrm>
            <a:off x="7874000" y="4419600"/>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40009" name="Rectangle 75"/>
          <p:cNvSpPr>
            <a:spLocks noChangeArrowheads="1"/>
          </p:cNvSpPr>
          <p:nvPr/>
        </p:nvSpPr>
        <p:spPr bwMode="auto">
          <a:xfrm>
            <a:off x="8158163" y="5730875"/>
            <a:ext cx="42227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Princeton </a:t>
            </a:r>
          </a:p>
        </p:txBody>
      </p:sp>
      <p:sp>
        <p:nvSpPr>
          <p:cNvPr id="40010" name="Rectangle 76"/>
          <p:cNvSpPr>
            <a:spLocks noChangeArrowheads="1"/>
          </p:cNvSpPr>
          <p:nvPr/>
        </p:nvSpPr>
        <p:spPr bwMode="auto">
          <a:xfrm>
            <a:off x="6881813" y="5930900"/>
            <a:ext cx="414337" cy="231775"/>
          </a:xfrm>
          <a:prstGeom prst="rect">
            <a:avLst/>
          </a:prstGeom>
          <a:noFill/>
          <a:ln w="9525">
            <a:noFill/>
            <a:miter lim="800000"/>
            <a:headEnd/>
            <a:tailEnd/>
          </a:ln>
        </p:spPr>
        <p:txBody>
          <a:bodyPr wrap="none" lIns="0" tIns="0" rIns="0" bIns="0">
            <a:spAutoFit/>
          </a:bodyPr>
          <a:lstStyle/>
          <a:p>
            <a:pPr algn="ctr" eaLnBrk="0" hangingPunct="0">
              <a:lnSpc>
                <a:spcPct val="85000"/>
              </a:lnSpc>
            </a:pPr>
            <a:r>
              <a:rPr lang="en-US" sz="900">
                <a:latin typeface="Arial Narrow" pitchFamily="34" charset="0"/>
              </a:rPr>
              <a:t>University</a:t>
            </a:r>
            <a:br>
              <a:rPr lang="en-US" sz="900">
                <a:latin typeface="Arial Narrow" pitchFamily="34" charset="0"/>
              </a:rPr>
            </a:br>
            <a:r>
              <a:rPr lang="en-US" sz="900">
                <a:latin typeface="Arial Narrow" pitchFamily="34" charset="0"/>
              </a:rPr>
              <a:t>Konstanz</a:t>
            </a:r>
          </a:p>
        </p:txBody>
      </p:sp>
      <p:sp>
        <p:nvSpPr>
          <p:cNvPr id="40011" name="Rectangle 77"/>
          <p:cNvSpPr>
            <a:spLocks noChangeArrowheads="1"/>
          </p:cNvSpPr>
          <p:nvPr/>
        </p:nvSpPr>
        <p:spPr bwMode="auto">
          <a:xfrm>
            <a:off x="8169275" y="6081713"/>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40012" name="Rectangle 78"/>
          <p:cNvSpPr>
            <a:spLocks noChangeArrowheads="1"/>
          </p:cNvSpPr>
          <p:nvPr/>
        </p:nvSpPr>
        <p:spPr bwMode="auto">
          <a:xfrm>
            <a:off x="7637463" y="3392488"/>
            <a:ext cx="742950" cy="347662"/>
          </a:xfrm>
          <a:prstGeom prst="rect">
            <a:avLst/>
          </a:prstGeom>
          <a:noFill/>
          <a:ln w="9525">
            <a:noFill/>
            <a:miter lim="800000"/>
            <a:headEnd/>
            <a:tailEnd/>
          </a:ln>
        </p:spPr>
        <p:txBody>
          <a:bodyPr wrap="none" lIns="0" tIns="0" rIns="0" bIns="0">
            <a:spAutoFit/>
          </a:bodyPr>
          <a:lstStyle/>
          <a:p>
            <a:pPr algn="ctr" eaLnBrk="0" hangingPunct="0">
              <a:lnSpc>
                <a:spcPct val="85000"/>
              </a:lnSpc>
            </a:pPr>
            <a:r>
              <a:rPr lang="en-US" sz="900">
                <a:latin typeface="Arial Narrow" pitchFamily="34" charset="0"/>
              </a:rPr>
              <a:t>NREL</a:t>
            </a:r>
          </a:p>
          <a:p>
            <a:pPr algn="ctr" eaLnBrk="0" hangingPunct="0">
              <a:lnSpc>
                <a:spcPct val="85000"/>
              </a:lnSpc>
            </a:pPr>
            <a:r>
              <a:rPr lang="en-US" sz="900">
                <a:latin typeface="Arial Narrow" pitchFamily="34" charset="0"/>
              </a:rPr>
              <a:t>Cu(In,Ga)Se</a:t>
            </a:r>
            <a:r>
              <a:rPr lang="en-US" sz="900" baseline="-25000">
                <a:latin typeface="Arial Narrow" pitchFamily="34" charset="0"/>
              </a:rPr>
              <a:t>2</a:t>
            </a:r>
            <a:endParaRPr lang="en-US" sz="900">
              <a:latin typeface="Arial Narrow" pitchFamily="34" charset="0"/>
            </a:endParaRPr>
          </a:p>
          <a:p>
            <a:pPr algn="ctr" eaLnBrk="0" hangingPunct="0">
              <a:lnSpc>
                <a:spcPct val="85000"/>
              </a:lnSpc>
            </a:pPr>
            <a:r>
              <a:rPr lang="en-US" sz="900">
                <a:latin typeface="Arial Narrow" pitchFamily="34" charset="0"/>
              </a:rPr>
              <a:t>14x concentration</a:t>
            </a:r>
          </a:p>
        </p:txBody>
      </p:sp>
      <p:sp>
        <p:nvSpPr>
          <p:cNvPr id="40013" name="Line 79"/>
          <p:cNvSpPr>
            <a:spLocks noChangeShapeType="1"/>
          </p:cNvSpPr>
          <p:nvPr/>
        </p:nvSpPr>
        <p:spPr bwMode="auto">
          <a:xfrm flipV="1">
            <a:off x="8610600" y="1624013"/>
            <a:ext cx="63500" cy="211137"/>
          </a:xfrm>
          <a:prstGeom prst="line">
            <a:avLst/>
          </a:prstGeom>
          <a:noFill/>
          <a:ln w="19050">
            <a:solidFill>
              <a:srgbClr val="990099"/>
            </a:solidFill>
            <a:round/>
            <a:headEnd/>
            <a:tailEnd/>
          </a:ln>
        </p:spPr>
        <p:txBody>
          <a:bodyPr wrap="none" anchor="ctr"/>
          <a:lstStyle/>
          <a:p>
            <a:endParaRPr lang="en-US"/>
          </a:p>
        </p:txBody>
      </p:sp>
      <p:sp>
        <p:nvSpPr>
          <p:cNvPr id="40014" name="AutoShape 80"/>
          <p:cNvSpPr>
            <a:spLocks noChangeArrowheads="1"/>
          </p:cNvSpPr>
          <p:nvPr/>
        </p:nvSpPr>
        <p:spPr bwMode="auto">
          <a:xfrm>
            <a:off x="2965450" y="424180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15" name="AutoShape 81"/>
          <p:cNvSpPr>
            <a:spLocks noChangeArrowheads="1"/>
          </p:cNvSpPr>
          <p:nvPr/>
        </p:nvSpPr>
        <p:spPr bwMode="auto">
          <a:xfrm>
            <a:off x="4419600" y="40830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16" name="AutoShape 82"/>
          <p:cNvSpPr>
            <a:spLocks noChangeArrowheads="1"/>
          </p:cNvSpPr>
          <p:nvPr/>
        </p:nvSpPr>
        <p:spPr bwMode="auto">
          <a:xfrm>
            <a:off x="4762500" y="32575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17" name="AutoShape 83"/>
          <p:cNvSpPr>
            <a:spLocks noChangeArrowheads="1"/>
          </p:cNvSpPr>
          <p:nvPr/>
        </p:nvSpPr>
        <p:spPr bwMode="auto">
          <a:xfrm>
            <a:off x="5684838" y="256540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18" name="AutoShape 84"/>
          <p:cNvSpPr>
            <a:spLocks noChangeArrowheads="1"/>
          </p:cNvSpPr>
          <p:nvPr/>
        </p:nvSpPr>
        <p:spPr bwMode="auto">
          <a:xfrm>
            <a:off x="6249988" y="24320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19" name="AutoShape 85"/>
          <p:cNvSpPr>
            <a:spLocks noChangeArrowheads="1"/>
          </p:cNvSpPr>
          <p:nvPr/>
        </p:nvSpPr>
        <p:spPr bwMode="auto">
          <a:xfrm>
            <a:off x="6411913" y="23939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20" name="AutoShape 86"/>
          <p:cNvSpPr>
            <a:spLocks noChangeArrowheads="1"/>
          </p:cNvSpPr>
          <p:nvPr/>
        </p:nvSpPr>
        <p:spPr bwMode="auto">
          <a:xfrm rot="10800000">
            <a:off x="7459663" y="21526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21" name="AutoShape 87"/>
          <p:cNvSpPr>
            <a:spLocks noChangeArrowheads="1"/>
          </p:cNvSpPr>
          <p:nvPr/>
        </p:nvSpPr>
        <p:spPr bwMode="auto">
          <a:xfrm rot="10800000">
            <a:off x="7739063" y="20002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22" name="AutoShape 88"/>
          <p:cNvSpPr>
            <a:spLocks noChangeArrowheads="1"/>
          </p:cNvSpPr>
          <p:nvPr/>
        </p:nvSpPr>
        <p:spPr bwMode="auto">
          <a:xfrm rot="10800000">
            <a:off x="8609013" y="1598613"/>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023" name="Rectangle 89"/>
          <p:cNvSpPr>
            <a:spLocks noChangeArrowheads="1"/>
          </p:cNvSpPr>
          <p:nvPr/>
        </p:nvSpPr>
        <p:spPr bwMode="auto">
          <a:xfrm>
            <a:off x="2762250" y="4222750"/>
            <a:ext cx="82550" cy="82550"/>
          </a:xfrm>
          <a:prstGeom prst="rect">
            <a:avLst/>
          </a:prstGeom>
          <a:solidFill>
            <a:srgbClr val="0000CC"/>
          </a:solidFill>
          <a:ln w="12700">
            <a:noFill/>
            <a:miter lim="800000"/>
            <a:headEnd/>
            <a:tailEnd/>
          </a:ln>
        </p:spPr>
        <p:txBody>
          <a:bodyPr wrap="none" anchor="ctr"/>
          <a:lstStyle/>
          <a:p>
            <a:endParaRPr lang="en-US"/>
          </a:p>
        </p:txBody>
      </p:sp>
      <p:sp>
        <p:nvSpPr>
          <p:cNvPr id="40024" name="Rectangle 90"/>
          <p:cNvSpPr>
            <a:spLocks noChangeArrowheads="1"/>
          </p:cNvSpPr>
          <p:nvPr/>
        </p:nvSpPr>
        <p:spPr bwMode="auto">
          <a:xfrm>
            <a:off x="3048000" y="4019550"/>
            <a:ext cx="82550" cy="82550"/>
          </a:xfrm>
          <a:prstGeom prst="rect">
            <a:avLst/>
          </a:prstGeom>
          <a:solidFill>
            <a:srgbClr val="0000CC"/>
          </a:solidFill>
          <a:ln w="12700">
            <a:noFill/>
            <a:miter lim="800000"/>
            <a:headEnd/>
            <a:tailEnd/>
          </a:ln>
        </p:spPr>
        <p:txBody>
          <a:bodyPr wrap="none" anchor="ctr"/>
          <a:lstStyle/>
          <a:p>
            <a:endParaRPr lang="en-US"/>
          </a:p>
        </p:txBody>
      </p:sp>
      <p:sp>
        <p:nvSpPr>
          <p:cNvPr id="40025" name="Rectangle 91"/>
          <p:cNvSpPr>
            <a:spLocks noChangeArrowheads="1"/>
          </p:cNvSpPr>
          <p:nvPr/>
        </p:nvSpPr>
        <p:spPr bwMode="auto">
          <a:xfrm>
            <a:off x="3727450" y="3771900"/>
            <a:ext cx="82550" cy="82550"/>
          </a:xfrm>
          <a:prstGeom prst="rect">
            <a:avLst/>
          </a:prstGeom>
          <a:solidFill>
            <a:srgbClr val="0000CC"/>
          </a:solidFill>
          <a:ln w="12700">
            <a:noFill/>
            <a:miter lim="800000"/>
            <a:headEnd/>
            <a:tailEnd/>
          </a:ln>
        </p:spPr>
        <p:txBody>
          <a:bodyPr wrap="none" anchor="ctr"/>
          <a:lstStyle/>
          <a:p>
            <a:endParaRPr lang="en-US"/>
          </a:p>
        </p:txBody>
      </p:sp>
      <p:sp>
        <p:nvSpPr>
          <p:cNvPr id="40026" name="Rectangle 92"/>
          <p:cNvSpPr>
            <a:spLocks noChangeArrowheads="1"/>
          </p:cNvSpPr>
          <p:nvPr/>
        </p:nvSpPr>
        <p:spPr bwMode="auto">
          <a:xfrm>
            <a:off x="4229100" y="3695700"/>
            <a:ext cx="82550" cy="82550"/>
          </a:xfrm>
          <a:prstGeom prst="rect">
            <a:avLst/>
          </a:prstGeom>
          <a:solidFill>
            <a:srgbClr val="0000CC"/>
          </a:solidFill>
          <a:ln w="12700">
            <a:noFill/>
            <a:miter lim="800000"/>
            <a:headEnd/>
            <a:tailEnd/>
          </a:ln>
        </p:spPr>
        <p:txBody>
          <a:bodyPr wrap="none" anchor="ctr"/>
          <a:lstStyle/>
          <a:p>
            <a:endParaRPr lang="en-US"/>
          </a:p>
        </p:txBody>
      </p:sp>
      <p:sp>
        <p:nvSpPr>
          <p:cNvPr id="40027" name="Rectangle 93"/>
          <p:cNvSpPr>
            <a:spLocks noChangeArrowheads="1"/>
          </p:cNvSpPr>
          <p:nvPr/>
        </p:nvSpPr>
        <p:spPr bwMode="auto">
          <a:xfrm>
            <a:off x="4997450" y="3638550"/>
            <a:ext cx="82550" cy="82550"/>
          </a:xfrm>
          <a:prstGeom prst="rect">
            <a:avLst/>
          </a:prstGeom>
          <a:solidFill>
            <a:srgbClr val="0000CC"/>
          </a:solidFill>
          <a:ln w="12700">
            <a:noFill/>
            <a:miter lim="800000"/>
            <a:headEnd/>
            <a:tailEnd/>
          </a:ln>
        </p:spPr>
        <p:txBody>
          <a:bodyPr wrap="none" anchor="ctr"/>
          <a:lstStyle/>
          <a:p>
            <a:endParaRPr lang="en-US"/>
          </a:p>
        </p:txBody>
      </p:sp>
      <p:sp>
        <p:nvSpPr>
          <p:cNvPr id="40028" name="Rectangle 94"/>
          <p:cNvSpPr>
            <a:spLocks noChangeArrowheads="1"/>
          </p:cNvSpPr>
          <p:nvPr/>
        </p:nvSpPr>
        <p:spPr bwMode="auto">
          <a:xfrm>
            <a:off x="5784850" y="3562350"/>
            <a:ext cx="82550" cy="82550"/>
          </a:xfrm>
          <a:prstGeom prst="rect">
            <a:avLst/>
          </a:prstGeom>
          <a:solidFill>
            <a:srgbClr val="0000CC"/>
          </a:solidFill>
          <a:ln w="12700">
            <a:noFill/>
            <a:miter lim="800000"/>
            <a:headEnd/>
            <a:tailEnd/>
          </a:ln>
        </p:spPr>
        <p:txBody>
          <a:bodyPr wrap="none" anchor="ctr"/>
          <a:lstStyle/>
          <a:p>
            <a:endParaRPr lang="en-US"/>
          </a:p>
        </p:txBody>
      </p:sp>
      <p:sp>
        <p:nvSpPr>
          <p:cNvPr id="40029" name="Rectangle 95"/>
          <p:cNvSpPr>
            <a:spLocks noChangeArrowheads="1"/>
          </p:cNvSpPr>
          <p:nvPr/>
        </p:nvSpPr>
        <p:spPr bwMode="auto">
          <a:xfrm>
            <a:off x="6294438" y="3365500"/>
            <a:ext cx="82550" cy="82550"/>
          </a:xfrm>
          <a:prstGeom prst="rect">
            <a:avLst/>
          </a:prstGeom>
          <a:solidFill>
            <a:srgbClr val="0000CC"/>
          </a:solidFill>
          <a:ln w="12700">
            <a:noFill/>
            <a:miter lim="800000"/>
            <a:headEnd/>
            <a:tailEnd/>
          </a:ln>
        </p:spPr>
        <p:txBody>
          <a:bodyPr wrap="none" anchor="ctr"/>
          <a:lstStyle/>
          <a:p>
            <a:endParaRPr lang="en-US"/>
          </a:p>
        </p:txBody>
      </p:sp>
      <p:sp>
        <p:nvSpPr>
          <p:cNvPr id="40030" name="Rectangle 96"/>
          <p:cNvSpPr>
            <a:spLocks noChangeArrowheads="1"/>
          </p:cNvSpPr>
          <p:nvPr/>
        </p:nvSpPr>
        <p:spPr bwMode="auto">
          <a:xfrm>
            <a:off x="6721475" y="3302000"/>
            <a:ext cx="82550" cy="82550"/>
          </a:xfrm>
          <a:prstGeom prst="rect">
            <a:avLst/>
          </a:prstGeom>
          <a:solidFill>
            <a:srgbClr val="0000CC"/>
          </a:solidFill>
          <a:ln w="12700">
            <a:noFill/>
            <a:miter lim="800000"/>
            <a:headEnd/>
            <a:tailEnd/>
          </a:ln>
        </p:spPr>
        <p:txBody>
          <a:bodyPr wrap="none" anchor="ctr"/>
          <a:lstStyle/>
          <a:p>
            <a:endParaRPr lang="en-US"/>
          </a:p>
        </p:txBody>
      </p:sp>
      <p:sp>
        <p:nvSpPr>
          <p:cNvPr id="40031" name="Rectangle 97"/>
          <p:cNvSpPr>
            <a:spLocks noChangeArrowheads="1"/>
          </p:cNvSpPr>
          <p:nvPr/>
        </p:nvSpPr>
        <p:spPr bwMode="auto">
          <a:xfrm>
            <a:off x="7072313" y="3238500"/>
            <a:ext cx="82550" cy="82550"/>
          </a:xfrm>
          <a:prstGeom prst="rect">
            <a:avLst/>
          </a:prstGeom>
          <a:solidFill>
            <a:srgbClr val="0000CC"/>
          </a:solidFill>
          <a:ln w="12700">
            <a:noFill/>
            <a:miter lim="800000"/>
            <a:headEnd/>
            <a:tailEnd/>
          </a:ln>
        </p:spPr>
        <p:txBody>
          <a:bodyPr wrap="none" anchor="ctr"/>
          <a:lstStyle/>
          <a:p>
            <a:endParaRPr lang="en-US"/>
          </a:p>
        </p:txBody>
      </p:sp>
      <p:sp>
        <p:nvSpPr>
          <p:cNvPr id="40032" name="Rectangle 98"/>
          <p:cNvSpPr>
            <a:spLocks noChangeArrowheads="1"/>
          </p:cNvSpPr>
          <p:nvPr/>
        </p:nvSpPr>
        <p:spPr bwMode="auto">
          <a:xfrm>
            <a:off x="3308350" y="447040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3" name="Rectangle 99"/>
          <p:cNvSpPr>
            <a:spLocks noChangeArrowheads="1"/>
          </p:cNvSpPr>
          <p:nvPr/>
        </p:nvSpPr>
        <p:spPr bwMode="auto">
          <a:xfrm>
            <a:off x="3600450" y="441325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4" name="Rectangle 100"/>
          <p:cNvSpPr>
            <a:spLocks noChangeArrowheads="1"/>
          </p:cNvSpPr>
          <p:nvPr/>
        </p:nvSpPr>
        <p:spPr bwMode="auto">
          <a:xfrm>
            <a:off x="5213350" y="407035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5" name="Rectangle 101"/>
          <p:cNvSpPr>
            <a:spLocks noChangeArrowheads="1"/>
          </p:cNvSpPr>
          <p:nvPr/>
        </p:nvSpPr>
        <p:spPr bwMode="auto">
          <a:xfrm>
            <a:off x="5770563" y="401955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6" name="Rectangle 102"/>
          <p:cNvSpPr>
            <a:spLocks noChangeArrowheads="1"/>
          </p:cNvSpPr>
          <p:nvPr/>
        </p:nvSpPr>
        <p:spPr bwMode="auto">
          <a:xfrm>
            <a:off x="6589713" y="390525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7" name="Rectangle 103"/>
          <p:cNvSpPr>
            <a:spLocks noChangeArrowheads="1"/>
          </p:cNvSpPr>
          <p:nvPr/>
        </p:nvSpPr>
        <p:spPr bwMode="auto">
          <a:xfrm>
            <a:off x="7205663" y="3848100"/>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038" name="AutoShape 104"/>
          <p:cNvSpPr>
            <a:spLocks noChangeArrowheads="1"/>
          </p:cNvSpPr>
          <p:nvPr/>
        </p:nvSpPr>
        <p:spPr bwMode="auto">
          <a:xfrm>
            <a:off x="3892550" y="5137150"/>
            <a:ext cx="114300" cy="114300"/>
          </a:xfrm>
          <a:prstGeom prst="diamond">
            <a:avLst/>
          </a:prstGeom>
          <a:solidFill>
            <a:srgbClr val="0000CC"/>
          </a:solidFill>
          <a:ln w="12700">
            <a:noFill/>
            <a:miter lim="800000"/>
            <a:headEnd/>
            <a:tailEnd/>
          </a:ln>
        </p:spPr>
        <p:txBody>
          <a:bodyPr wrap="none" anchor="ctr"/>
          <a:lstStyle/>
          <a:p>
            <a:endParaRPr lang="en-US"/>
          </a:p>
        </p:txBody>
      </p:sp>
      <p:sp>
        <p:nvSpPr>
          <p:cNvPr id="40039" name="AutoShape 105"/>
          <p:cNvSpPr>
            <a:spLocks noChangeArrowheads="1"/>
          </p:cNvSpPr>
          <p:nvPr/>
        </p:nvSpPr>
        <p:spPr bwMode="auto">
          <a:xfrm>
            <a:off x="6405563" y="4667250"/>
            <a:ext cx="114300" cy="114300"/>
          </a:xfrm>
          <a:prstGeom prst="diamond">
            <a:avLst/>
          </a:prstGeom>
          <a:solidFill>
            <a:srgbClr val="0000CC"/>
          </a:solidFill>
          <a:ln w="12700">
            <a:noFill/>
            <a:miter lim="800000"/>
            <a:headEnd/>
            <a:tailEnd/>
          </a:ln>
        </p:spPr>
        <p:txBody>
          <a:bodyPr wrap="none" anchor="ctr"/>
          <a:lstStyle/>
          <a:p>
            <a:endParaRPr lang="en-US"/>
          </a:p>
        </p:txBody>
      </p:sp>
      <p:sp>
        <p:nvSpPr>
          <p:cNvPr id="40040" name="AutoShape 106"/>
          <p:cNvSpPr>
            <a:spLocks noChangeArrowheads="1"/>
          </p:cNvSpPr>
          <p:nvPr/>
        </p:nvSpPr>
        <p:spPr bwMode="auto">
          <a:xfrm>
            <a:off x="6873875" y="4260850"/>
            <a:ext cx="114300" cy="114300"/>
          </a:xfrm>
          <a:prstGeom prst="diamond">
            <a:avLst/>
          </a:prstGeom>
          <a:solidFill>
            <a:srgbClr val="0000CC"/>
          </a:solidFill>
          <a:ln w="12700">
            <a:noFill/>
            <a:miter lim="800000"/>
            <a:headEnd/>
            <a:tailEnd/>
          </a:ln>
        </p:spPr>
        <p:txBody>
          <a:bodyPr wrap="none" anchor="ctr"/>
          <a:lstStyle/>
          <a:p>
            <a:endParaRPr lang="en-US"/>
          </a:p>
        </p:txBody>
      </p:sp>
      <p:sp>
        <p:nvSpPr>
          <p:cNvPr id="40041" name="Oval 107"/>
          <p:cNvSpPr>
            <a:spLocks noChangeArrowheads="1"/>
          </p:cNvSpPr>
          <p:nvPr/>
        </p:nvSpPr>
        <p:spPr bwMode="auto">
          <a:xfrm>
            <a:off x="7975600" y="37655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2" name="Oval 108"/>
          <p:cNvSpPr>
            <a:spLocks noChangeArrowheads="1"/>
          </p:cNvSpPr>
          <p:nvPr/>
        </p:nvSpPr>
        <p:spPr bwMode="auto">
          <a:xfrm>
            <a:off x="8426450" y="38798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3" name="Oval 109"/>
          <p:cNvSpPr>
            <a:spLocks noChangeArrowheads="1"/>
          </p:cNvSpPr>
          <p:nvPr/>
        </p:nvSpPr>
        <p:spPr bwMode="auto">
          <a:xfrm>
            <a:off x="7943850" y="39052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4" name="Oval 110"/>
          <p:cNvSpPr>
            <a:spLocks noChangeArrowheads="1"/>
          </p:cNvSpPr>
          <p:nvPr/>
        </p:nvSpPr>
        <p:spPr bwMode="auto">
          <a:xfrm>
            <a:off x="7486650" y="39243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5" name="Oval 111"/>
          <p:cNvSpPr>
            <a:spLocks noChangeArrowheads="1"/>
          </p:cNvSpPr>
          <p:nvPr/>
        </p:nvSpPr>
        <p:spPr bwMode="auto">
          <a:xfrm>
            <a:off x="7346950" y="39306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6" name="Oval 112"/>
          <p:cNvSpPr>
            <a:spLocks noChangeArrowheads="1"/>
          </p:cNvSpPr>
          <p:nvPr/>
        </p:nvSpPr>
        <p:spPr bwMode="auto">
          <a:xfrm>
            <a:off x="6692900" y="40830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7" name="Oval 113"/>
          <p:cNvSpPr>
            <a:spLocks noChangeArrowheads="1"/>
          </p:cNvSpPr>
          <p:nvPr/>
        </p:nvSpPr>
        <p:spPr bwMode="auto">
          <a:xfrm>
            <a:off x="6342063" y="41465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8" name="Oval 114"/>
          <p:cNvSpPr>
            <a:spLocks noChangeArrowheads="1"/>
          </p:cNvSpPr>
          <p:nvPr/>
        </p:nvSpPr>
        <p:spPr bwMode="auto">
          <a:xfrm>
            <a:off x="4576763" y="47625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49" name="Oval 115"/>
          <p:cNvSpPr>
            <a:spLocks noChangeArrowheads="1"/>
          </p:cNvSpPr>
          <p:nvPr/>
        </p:nvSpPr>
        <p:spPr bwMode="auto">
          <a:xfrm>
            <a:off x="1344613" y="55880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0" name="Oval 116"/>
          <p:cNvSpPr>
            <a:spLocks noChangeArrowheads="1"/>
          </p:cNvSpPr>
          <p:nvPr/>
        </p:nvSpPr>
        <p:spPr bwMode="auto">
          <a:xfrm>
            <a:off x="1604963" y="55435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1" name="Oval 117"/>
          <p:cNvSpPr>
            <a:spLocks noChangeArrowheads="1"/>
          </p:cNvSpPr>
          <p:nvPr/>
        </p:nvSpPr>
        <p:spPr bwMode="auto">
          <a:xfrm>
            <a:off x="2138363" y="55245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2" name="Oval 118"/>
          <p:cNvSpPr>
            <a:spLocks noChangeArrowheads="1"/>
          </p:cNvSpPr>
          <p:nvPr/>
        </p:nvSpPr>
        <p:spPr bwMode="auto">
          <a:xfrm>
            <a:off x="2297113" y="51371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3" name="Oval 119"/>
          <p:cNvSpPr>
            <a:spLocks noChangeArrowheads="1"/>
          </p:cNvSpPr>
          <p:nvPr/>
        </p:nvSpPr>
        <p:spPr bwMode="auto">
          <a:xfrm>
            <a:off x="2436813" y="51054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4" name="Oval 120"/>
          <p:cNvSpPr>
            <a:spLocks noChangeArrowheads="1"/>
          </p:cNvSpPr>
          <p:nvPr/>
        </p:nvSpPr>
        <p:spPr bwMode="auto">
          <a:xfrm>
            <a:off x="2697163" y="50927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5" name="Oval 121"/>
          <p:cNvSpPr>
            <a:spLocks noChangeArrowheads="1"/>
          </p:cNvSpPr>
          <p:nvPr/>
        </p:nvSpPr>
        <p:spPr bwMode="auto">
          <a:xfrm>
            <a:off x="3465513" y="50609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6" name="Oval 122"/>
          <p:cNvSpPr>
            <a:spLocks noChangeArrowheads="1"/>
          </p:cNvSpPr>
          <p:nvPr/>
        </p:nvSpPr>
        <p:spPr bwMode="auto">
          <a:xfrm>
            <a:off x="3814763" y="49212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7" name="Oval 123"/>
          <p:cNvSpPr>
            <a:spLocks noChangeArrowheads="1"/>
          </p:cNvSpPr>
          <p:nvPr/>
        </p:nvSpPr>
        <p:spPr bwMode="auto">
          <a:xfrm>
            <a:off x="4475163" y="48641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8" name="Oval 124"/>
          <p:cNvSpPr>
            <a:spLocks noChangeArrowheads="1"/>
          </p:cNvSpPr>
          <p:nvPr/>
        </p:nvSpPr>
        <p:spPr bwMode="auto">
          <a:xfrm>
            <a:off x="5326063" y="46418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59" name="Oval 125"/>
          <p:cNvSpPr>
            <a:spLocks noChangeArrowheads="1"/>
          </p:cNvSpPr>
          <p:nvPr/>
        </p:nvSpPr>
        <p:spPr bwMode="auto">
          <a:xfrm>
            <a:off x="5605463" y="46101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0" name="Oval 126"/>
          <p:cNvSpPr>
            <a:spLocks noChangeArrowheads="1"/>
          </p:cNvSpPr>
          <p:nvPr/>
        </p:nvSpPr>
        <p:spPr bwMode="auto">
          <a:xfrm>
            <a:off x="5688013" y="45593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1" name="Oval 127"/>
          <p:cNvSpPr>
            <a:spLocks noChangeArrowheads="1"/>
          </p:cNvSpPr>
          <p:nvPr/>
        </p:nvSpPr>
        <p:spPr bwMode="auto">
          <a:xfrm>
            <a:off x="5878513" y="44894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2" name="Oval 128"/>
          <p:cNvSpPr>
            <a:spLocks noChangeArrowheads="1"/>
          </p:cNvSpPr>
          <p:nvPr/>
        </p:nvSpPr>
        <p:spPr bwMode="auto">
          <a:xfrm>
            <a:off x="5916613" y="44323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3" name="Oval 129"/>
          <p:cNvSpPr>
            <a:spLocks noChangeArrowheads="1"/>
          </p:cNvSpPr>
          <p:nvPr/>
        </p:nvSpPr>
        <p:spPr bwMode="auto">
          <a:xfrm>
            <a:off x="5922963" y="43624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4" name="Oval 130"/>
          <p:cNvSpPr>
            <a:spLocks noChangeArrowheads="1"/>
          </p:cNvSpPr>
          <p:nvPr/>
        </p:nvSpPr>
        <p:spPr bwMode="auto">
          <a:xfrm>
            <a:off x="5948363" y="43053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5" name="Oval 131"/>
          <p:cNvSpPr>
            <a:spLocks noChangeArrowheads="1"/>
          </p:cNvSpPr>
          <p:nvPr/>
        </p:nvSpPr>
        <p:spPr bwMode="auto">
          <a:xfrm>
            <a:off x="6030913" y="424815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6" name="Oval 132"/>
          <p:cNvSpPr>
            <a:spLocks noChangeArrowheads="1"/>
          </p:cNvSpPr>
          <p:nvPr/>
        </p:nvSpPr>
        <p:spPr bwMode="auto">
          <a:xfrm>
            <a:off x="6215063" y="4191000"/>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067" name="Oval 133"/>
          <p:cNvSpPr>
            <a:spLocks noChangeArrowheads="1"/>
          </p:cNvSpPr>
          <p:nvPr/>
        </p:nvSpPr>
        <p:spPr bwMode="auto">
          <a:xfrm>
            <a:off x="1052513" y="6248400"/>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68" name="Oval 134"/>
          <p:cNvSpPr>
            <a:spLocks noChangeArrowheads="1"/>
          </p:cNvSpPr>
          <p:nvPr/>
        </p:nvSpPr>
        <p:spPr bwMode="auto">
          <a:xfrm>
            <a:off x="1585913" y="6178550"/>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69" name="Oval 135"/>
          <p:cNvSpPr>
            <a:spLocks noChangeArrowheads="1"/>
          </p:cNvSpPr>
          <p:nvPr/>
        </p:nvSpPr>
        <p:spPr bwMode="auto">
          <a:xfrm>
            <a:off x="1871663" y="6083300"/>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0" name="Oval 136"/>
          <p:cNvSpPr>
            <a:spLocks noChangeArrowheads="1"/>
          </p:cNvSpPr>
          <p:nvPr/>
        </p:nvSpPr>
        <p:spPr bwMode="auto">
          <a:xfrm>
            <a:off x="2157413" y="595471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1" name="Oval 137"/>
          <p:cNvSpPr>
            <a:spLocks noChangeArrowheads="1"/>
          </p:cNvSpPr>
          <p:nvPr/>
        </p:nvSpPr>
        <p:spPr bwMode="auto">
          <a:xfrm>
            <a:off x="2430463" y="589121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2" name="Oval 138"/>
          <p:cNvSpPr>
            <a:spLocks noChangeArrowheads="1"/>
          </p:cNvSpPr>
          <p:nvPr/>
        </p:nvSpPr>
        <p:spPr bwMode="auto">
          <a:xfrm>
            <a:off x="2728913" y="578961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3" name="Oval 139"/>
          <p:cNvSpPr>
            <a:spLocks noChangeArrowheads="1"/>
          </p:cNvSpPr>
          <p:nvPr/>
        </p:nvSpPr>
        <p:spPr bwMode="auto">
          <a:xfrm>
            <a:off x="2989263" y="56181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4" name="Oval 140"/>
          <p:cNvSpPr>
            <a:spLocks noChangeArrowheads="1"/>
          </p:cNvSpPr>
          <p:nvPr/>
        </p:nvSpPr>
        <p:spPr bwMode="auto">
          <a:xfrm>
            <a:off x="3814763" y="544671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5" name="Oval 141"/>
          <p:cNvSpPr>
            <a:spLocks noChangeArrowheads="1"/>
          </p:cNvSpPr>
          <p:nvPr/>
        </p:nvSpPr>
        <p:spPr bwMode="auto">
          <a:xfrm>
            <a:off x="5484813" y="50593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6" name="Oval 142"/>
          <p:cNvSpPr>
            <a:spLocks noChangeArrowheads="1"/>
          </p:cNvSpPr>
          <p:nvPr/>
        </p:nvSpPr>
        <p:spPr bwMode="auto">
          <a:xfrm>
            <a:off x="5776913" y="49577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7" name="Oval 143"/>
          <p:cNvSpPr>
            <a:spLocks noChangeArrowheads="1"/>
          </p:cNvSpPr>
          <p:nvPr/>
        </p:nvSpPr>
        <p:spPr bwMode="auto">
          <a:xfrm>
            <a:off x="6049963" y="49196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8" name="Oval 144"/>
          <p:cNvSpPr>
            <a:spLocks noChangeArrowheads="1"/>
          </p:cNvSpPr>
          <p:nvPr/>
        </p:nvSpPr>
        <p:spPr bwMode="auto">
          <a:xfrm>
            <a:off x="6323013" y="48815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79" name="Oval 145"/>
          <p:cNvSpPr>
            <a:spLocks noChangeArrowheads="1"/>
          </p:cNvSpPr>
          <p:nvPr/>
        </p:nvSpPr>
        <p:spPr bwMode="auto">
          <a:xfrm>
            <a:off x="6621463" y="479901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80" name="Oval 146"/>
          <p:cNvSpPr>
            <a:spLocks noChangeArrowheads="1"/>
          </p:cNvSpPr>
          <p:nvPr/>
        </p:nvSpPr>
        <p:spPr bwMode="auto">
          <a:xfrm>
            <a:off x="7364413" y="4741863"/>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081" name="Oval 147"/>
          <p:cNvSpPr>
            <a:spLocks noChangeArrowheads="1"/>
          </p:cNvSpPr>
          <p:nvPr/>
        </p:nvSpPr>
        <p:spPr bwMode="auto">
          <a:xfrm>
            <a:off x="6938963" y="622935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2" name="Oval 148"/>
          <p:cNvSpPr>
            <a:spLocks noChangeArrowheads="1"/>
          </p:cNvSpPr>
          <p:nvPr/>
        </p:nvSpPr>
        <p:spPr bwMode="auto">
          <a:xfrm>
            <a:off x="7072313" y="619125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3" name="Oval 149"/>
          <p:cNvSpPr>
            <a:spLocks noChangeArrowheads="1"/>
          </p:cNvSpPr>
          <p:nvPr/>
        </p:nvSpPr>
        <p:spPr bwMode="auto">
          <a:xfrm>
            <a:off x="7681913" y="607695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4" name="Oval 150"/>
          <p:cNvSpPr>
            <a:spLocks noChangeArrowheads="1"/>
          </p:cNvSpPr>
          <p:nvPr/>
        </p:nvSpPr>
        <p:spPr bwMode="auto">
          <a:xfrm>
            <a:off x="8037513" y="601980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5" name="Oval 151"/>
          <p:cNvSpPr>
            <a:spLocks noChangeArrowheads="1"/>
          </p:cNvSpPr>
          <p:nvPr/>
        </p:nvSpPr>
        <p:spPr bwMode="auto">
          <a:xfrm>
            <a:off x="8208963" y="598805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6" name="Oval 152"/>
          <p:cNvSpPr>
            <a:spLocks noChangeArrowheads="1"/>
          </p:cNvSpPr>
          <p:nvPr/>
        </p:nvSpPr>
        <p:spPr bwMode="auto">
          <a:xfrm>
            <a:off x="8329613" y="5880100"/>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087" name="Oval 153"/>
          <p:cNvSpPr>
            <a:spLocks noChangeArrowheads="1"/>
          </p:cNvSpPr>
          <p:nvPr/>
        </p:nvSpPr>
        <p:spPr bwMode="auto">
          <a:xfrm>
            <a:off x="1046163" y="52324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88" name="Oval 154"/>
          <p:cNvSpPr>
            <a:spLocks noChangeArrowheads="1"/>
          </p:cNvSpPr>
          <p:nvPr/>
        </p:nvSpPr>
        <p:spPr bwMode="auto">
          <a:xfrm>
            <a:off x="2062163" y="52197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89" name="Oval 155"/>
          <p:cNvSpPr>
            <a:spLocks noChangeArrowheads="1"/>
          </p:cNvSpPr>
          <p:nvPr/>
        </p:nvSpPr>
        <p:spPr bwMode="auto">
          <a:xfrm>
            <a:off x="2220913" y="52133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0" name="Oval 156"/>
          <p:cNvSpPr>
            <a:spLocks noChangeArrowheads="1"/>
          </p:cNvSpPr>
          <p:nvPr/>
        </p:nvSpPr>
        <p:spPr bwMode="auto">
          <a:xfrm>
            <a:off x="2608263" y="50038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1" name="Oval 157"/>
          <p:cNvSpPr>
            <a:spLocks noChangeArrowheads="1"/>
          </p:cNvSpPr>
          <p:nvPr/>
        </p:nvSpPr>
        <p:spPr bwMode="auto">
          <a:xfrm>
            <a:off x="3116263" y="49720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2" name="Oval 158"/>
          <p:cNvSpPr>
            <a:spLocks noChangeArrowheads="1"/>
          </p:cNvSpPr>
          <p:nvPr/>
        </p:nvSpPr>
        <p:spPr bwMode="auto">
          <a:xfrm>
            <a:off x="3268663" y="49593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3" name="Oval 159"/>
          <p:cNvSpPr>
            <a:spLocks noChangeArrowheads="1"/>
          </p:cNvSpPr>
          <p:nvPr/>
        </p:nvSpPr>
        <p:spPr bwMode="auto">
          <a:xfrm>
            <a:off x="4291013" y="48768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4" name="Oval 160"/>
          <p:cNvSpPr>
            <a:spLocks noChangeArrowheads="1"/>
          </p:cNvSpPr>
          <p:nvPr/>
        </p:nvSpPr>
        <p:spPr bwMode="auto">
          <a:xfrm>
            <a:off x="4741863" y="48069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5" name="Oval 161"/>
          <p:cNvSpPr>
            <a:spLocks noChangeArrowheads="1"/>
          </p:cNvSpPr>
          <p:nvPr/>
        </p:nvSpPr>
        <p:spPr bwMode="auto">
          <a:xfrm>
            <a:off x="5199063" y="47307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6" name="Oval 162"/>
          <p:cNvSpPr>
            <a:spLocks noChangeArrowheads="1"/>
          </p:cNvSpPr>
          <p:nvPr/>
        </p:nvSpPr>
        <p:spPr bwMode="auto">
          <a:xfrm>
            <a:off x="5395913" y="45720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7" name="Oval 163"/>
          <p:cNvSpPr>
            <a:spLocks noChangeArrowheads="1"/>
          </p:cNvSpPr>
          <p:nvPr/>
        </p:nvSpPr>
        <p:spPr bwMode="auto">
          <a:xfrm>
            <a:off x="5414963" y="44767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8" name="Oval 164"/>
          <p:cNvSpPr>
            <a:spLocks noChangeArrowheads="1"/>
          </p:cNvSpPr>
          <p:nvPr/>
        </p:nvSpPr>
        <p:spPr bwMode="auto">
          <a:xfrm>
            <a:off x="7402513" y="43434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099" name="Oval 165"/>
          <p:cNvSpPr>
            <a:spLocks noChangeArrowheads="1"/>
          </p:cNvSpPr>
          <p:nvPr/>
        </p:nvSpPr>
        <p:spPr bwMode="auto">
          <a:xfrm>
            <a:off x="7891463" y="42418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100" name="Oval 166"/>
          <p:cNvSpPr>
            <a:spLocks noChangeArrowheads="1"/>
          </p:cNvSpPr>
          <p:nvPr/>
        </p:nvSpPr>
        <p:spPr bwMode="auto">
          <a:xfrm>
            <a:off x="8037513" y="423545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101" name="Freeform 167"/>
          <p:cNvSpPr>
            <a:spLocks/>
          </p:cNvSpPr>
          <p:nvPr/>
        </p:nvSpPr>
        <p:spPr bwMode="auto">
          <a:xfrm>
            <a:off x="6524625" y="4349750"/>
            <a:ext cx="606425" cy="393700"/>
          </a:xfrm>
          <a:custGeom>
            <a:avLst/>
            <a:gdLst>
              <a:gd name="T0" fmla="*/ 2147483647 w 388"/>
              <a:gd name="T1" fmla="*/ 0 h 248"/>
              <a:gd name="T2" fmla="*/ 2147483647 w 388"/>
              <a:gd name="T3" fmla="*/ 2147483647 h 248"/>
              <a:gd name="T4" fmla="*/ 0 w 388"/>
              <a:gd name="T5" fmla="*/ 2147483647 h 248"/>
              <a:gd name="T6" fmla="*/ 0 60000 65536"/>
              <a:gd name="T7" fmla="*/ 0 60000 65536"/>
              <a:gd name="T8" fmla="*/ 0 60000 65536"/>
              <a:gd name="T9" fmla="*/ 0 w 388"/>
              <a:gd name="T10" fmla="*/ 0 h 248"/>
              <a:gd name="T11" fmla="*/ 388 w 388"/>
              <a:gd name="T12" fmla="*/ 248 h 248"/>
            </a:gdLst>
            <a:ahLst/>
            <a:cxnLst>
              <a:cxn ang="T6">
                <a:pos x="T0" y="T1"/>
              </a:cxn>
              <a:cxn ang="T7">
                <a:pos x="T2" y="T3"/>
              </a:cxn>
              <a:cxn ang="T8">
                <a:pos x="T4" y="T5"/>
              </a:cxn>
            </a:cxnLst>
            <a:rect l="T9" t="T10" r="T11" b="T12"/>
            <a:pathLst>
              <a:path w="388" h="248">
                <a:moveTo>
                  <a:pt x="292" y="0"/>
                </a:moveTo>
                <a:lnTo>
                  <a:pt x="388" y="132"/>
                </a:lnTo>
                <a:lnTo>
                  <a:pt x="0" y="248"/>
                </a:lnTo>
              </a:path>
            </a:pathLst>
          </a:custGeom>
          <a:noFill/>
          <a:ln w="6350">
            <a:solidFill>
              <a:schemeClr val="tx1"/>
            </a:solidFill>
            <a:round/>
            <a:headEnd/>
            <a:tailEnd/>
          </a:ln>
        </p:spPr>
        <p:txBody>
          <a:bodyPr wrap="none" anchor="ctr"/>
          <a:lstStyle/>
          <a:p>
            <a:endParaRPr lang="en-US"/>
          </a:p>
        </p:txBody>
      </p:sp>
      <p:sp>
        <p:nvSpPr>
          <p:cNvPr id="40102" name="Freeform 168"/>
          <p:cNvSpPr>
            <a:spLocks/>
          </p:cNvSpPr>
          <p:nvPr/>
        </p:nvSpPr>
        <p:spPr bwMode="auto">
          <a:xfrm>
            <a:off x="5772150" y="4559300"/>
            <a:ext cx="258763" cy="69850"/>
          </a:xfrm>
          <a:custGeom>
            <a:avLst/>
            <a:gdLst>
              <a:gd name="T0" fmla="*/ 2147483647 w 151"/>
              <a:gd name="T1" fmla="*/ 0 h 40"/>
              <a:gd name="T2" fmla="*/ 2147483647 w 151"/>
              <a:gd name="T3" fmla="*/ 2147483647 h 40"/>
              <a:gd name="T4" fmla="*/ 0 w 151"/>
              <a:gd name="T5" fmla="*/ 2147483647 h 40"/>
              <a:gd name="T6" fmla="*/ 0 60000 65536"/>
              <a:gd name="T7" fmla="*/ 0 60000 65536"/>
              <a:gd name="T8" fmla="*/ 0 60000 65536"/>
              <a:gd name="T9" fmla="*/ 0 w 151"/>
              <a:gd name="T10" fmla="*/ 0 h 40"/>
              <a:gd name="T11" fmla="*/ 151 w 151"/>
              <a:gd name="T12" fmla="*/ 40 h 40"/>
            </a:gdLst>
            <a:ahLst/>
            <a:cxnLst>
              <a:cxn ang="T6">
                <a:pos x="T0" y="T1"/>
              </a:cxn>
              <a:cxn ang="T7">
                <a:pos x="T2" y="T3"/>
              </a:cxn>
              <a:cxn ang="T8">
                <a:pos x="T4" y="T5"/>
              </a:cxn>
            </a:cxnLst>
            <a:rect l="T9" t="T10" r="T11" b="T12"/>
            <a:pathLst>
              <a:path w="151" h="40">
                <a:moveTo>
                  <a:pt x="116" y="0"/>
                </a:moveTo>
                <a:lnTo>
                  <a:pt x="151" y="20"/>
                </a:lnTo>
                <a:lnTo>
                  <a:pt x="0" y="40"/>
                </a:lnTo>
              </a:path>
            </a:pathLst>
          </a:custGeom>
          <a:noFill/>
          <a:ln w="6350">
            <a:solidFill>
              <a:schemeClr val="tx1"/>
            </a:solidFill>
            <a:round/>
            <a:headEnd/>
            <a:tailEnd/>
          </a:ln>
        </p:spPr>
        <p:txBody>
          <a:bodyPr wrap="none" anchor="ctr"/>
          <a:lstStyle/>
          <a:p>
            <a:endParaRPr lang="en-US"/>
          </a:p>
        </p:txBody>
      </p:sp>
      <p:sp>
        <p:nvSpPr>
          <p:cNvPr id="40103" name="Oval 169"/>
          <p:cNvSpPr>
            <a:spLocks noChangeArrowheads="1"/>
          </p:cNvSpPr>
          <p:nvPr/>
        </p:nvSpPr>
        <p:spPr bwMode="auto">
          <a:xfrm>
            <a:off x="5611813" y="43688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104" name="Freeform 170"/>
          <p:cNvSpPr>
            <a:spLocks/>
          </p:cNvSpPr>
          <p:nvPr/>
        </p:nvSpPr>
        <p:spPr bwMode="auto">
          <a:xfrm>
            <a:off x="5410200" y="4699000"/>
            <a:ext cx="209550" cy="57150"/>
          </a:xfrm>
          <a:custGeom>
            <a:avLst/>
            <a:gdLst>
              <a:gd name="T0" fmla="*/ 2147483647 w 152"/>
              <a:gd name="T1" fmla="*/ 0 h 36"/>
              <a:gd name="T2" fmla="*/ 2147483647 w 152"/>
              <a:gd name="T3" fmla="*/ 2147483647 h 36"/>
              <a:gd name="T4" fmla="*/ 0 w 152"/>
              <a:gd name="T5" fmla="*/ 2147483647 h 36"/>
              <a:gd name="T6" fmla="*/ 0 60000 65536"/>
              <a:gd name="T7" fmla="*/ 0 60000 65536"/>
              <a:gd name="T8" fmla="*/ 0 60000 65536"/>
              <a:gd name="T9" fmla="*/ 0 w 152"/>
              <a:gd name="T10" fmla="*/ 0 h 36"/>
              <a:gd name="T11" fmla="*/ 152 w 152"/>
              <a:gd name="T12" fmla="*/ 36 h 36"/>
            </a:gdLst>
            <a:ahLst/>
            <a:cxnLst>
              <a:cxn ang="T6">
                <a:pos x="T0" y="T1"/>
              </a:cxn>
              <a:cxn ang="T7">
                <a:pos x="T2" y="T3"/>
              </a:cxn>
              <a:cxn ang="T8">
                <a:pos x="T4" y="T5"/>
              </a:cxn>
            </a:cxnLst>
            <a:rect l="T9" t="T10" r="T11" b="T12"/>
            <a:pathLst>
              <a:path w="152" h="36">
                <a:moveTo>
                  <a:pt x="152" y="0"/>
                </a:moveTo>
                <a:lnTo>
                  <a:pt x="90" y="36"/>
                </a:lnTo>
                <a:lnTo>
                  <a:pt x="0" y="4"/>
                </a:lnTo>
              </a:path>
            </a:pathLst>
          </a:custGeom>
          <a:noFill/>
          <a:ln w="6350">
            <a:solidFill>
              <a:schemeClr val="tx1"/>
            </a:solidFill>
            <a:round/>
            <a:headEnd/>
            <a:tailEnd/>
          </a:ln>
        </p:spPr>
        <p:txBody>
          <a:bodyPr wrap="none" anchor="ctr"/>
          <a:lstStyle/>
          <a:p>
            <a:endParaRPr lang="en-US"/>
          </a:p>
        </p:txBody>
      </p:sp>
      <p:sp>
        <p:nvSpPr>
          <p:cNvPr id="40105" name="Freeform 171"/>
          <p:cNvSpPr>
            <a:spLocks/>
          </p:cNvSpPr>
          <p:nvPr/>
        </p:nvSpPr>
        <p:spPr bwMode="auto">
          <a:xfrm>
            <a:off x="3892550" y="4775200"/>
            <a:ext cx="577850" cy="133350"/>
          </a:xfrm>
          <a:custGeom>
            <a:avLst/>
            <a:gdLst>
              <a:gd name="T0" fmla="*/ 2147483647 w 364"/>
              <a:gd name="T1" fmla="*/ 2147483647 h 96"/>
              <a:gd name="T2" fmla="*/ 2147483647 w 364"/>
              <a:gd name="T3" fmla="*/ 0 h 96"/>
              <a:gd name="T4" fmla="*/ 0 w 364"/>
              <a:gd name="T5" fmla="*/ 2147483647 h 96"/>
              <a:gd name="T6" fmla="*/ 0 60000 65536"/>
              <a:gd name="T7" fmla="*/ 0 60000 65536"/>
              <a:gd name="T8" fmla="*/ 0 60000 65536"/>
              <a:gd name="T9" fmla="*/ 0 w 364"/>
              <a:gd name="T10" fmla="*/ 0 h 96"/>
              <a:gd name="T11" fmla="*/ 364 w 364"/>
              <a:gd name="T12" fmla="*/ 96 h 96"/>
            </a:gdLst>
            <a:ahLst/>
            <a:cxnLst>
              <a:cxn ang="T6">
                <a:pos x="T0" y="T1"/>
              </a:cxn>
              <a:cxn ang="T7">
                <a:pos x="T2" y="T3"/>
              </a:cxn>
              <a:cxn ang="T8">
                <a:pos x="T4" y="T5"/>
              </a:cxn>
            </a:cxnLst>
            <a:rect l="T9" t="T10" r="T11" b="T12"/>
            <a:pathLst>
              <a:path w="364" h="96">
                <a:moveTo>
                  <a:pt x="364" y="64"/>
                </a:moveTo>
                <a:lnTo>
                  <a:pt x="164" y="0"/>
                </a:lnTo>
                <a:lnTo>
                  <a:pt x="0" y="96"/>
                </a:lnTo>
              </a:path>
            </a:pathLst>
          </a:custGeom>
          <a:noFill/>
          <a:ln w="6350">
            <a:solidFill>
              <a:schemeClr val="tx1"/>
            </a:solidFill>
            <a:round/>
            <a:headEnd/>
            <a:tailEnd/>
          </a:ln>
        </p:spPr>
        <p:txBody>
          <a:bodyPr wrap="none" anchor="ctr"/>
          <a:lstStyle/>
          <a:p>
            <a:endParaRPr lang="en-US"/>
          </a:p>
        </p:txBody>
      </p:sp>
      <p:sp>
        <p:nvSpPr>
          <p:cNvPr id="40106" name="Rectangle 172"/>
          <p:cNvSpPr>
            <a:spLocks noChangeArrowheads="1"/>
          </p:cNvSpPr>
          <p:nvPr/>
        </p:nvSpPr>
        <p:spPr bwMode="auto">
          <a:xfrm>
            <a:off x="7851775" y="3986213"/>
            <a:ext cx="250825"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NREL</a:t>
            </a:r>
          </a:p>
        </p:txBody>
      </p:sp>
      <p:sp>
        <p:nvSpPr>
          <p:cNvPr id="40107" name="Rectangle 173"/>
          <p:cNvSpPr>
            <a:spLocks noChangeArrowheads="1"/>
          </p:cNvSpPr>
          <p:nvPr/>
        </p:nvSpPr>
        <p:spPr bwMode="auto">
          <a:xfrm>
            <a:off x="7261225" y="4833938"/>
            <a:ext cx="271463" cy="231775"/>
          </a:xfrm>
          <a:prstGeom prst="rect">
            <a:avLst/>
          </a:prstGeom>
          <a:noFill/>
          <a:ln w="9525">
            <a:noFill/>
            <a:miter lim="800000"/>
            <a:headEnd/>
            <a:tailEnd/>
          </a:ln>
        </p:spPr>
        <p:txBody>
          <a:bodyPr wrap="none" lIns="0" tIns="0" rIns="0" bIns="0">
            <a:spAutoFit/>
          </a:bodyPr>
          <a:lstStyle/>
          <a:p>
            <a:pPr algn="ctr" eaLnBrk="0" hangingPunct="0">
              <a:lnSpc>
                <a:spcPct val="85000"/>
              </a:lnSpc>
            </a:pPr>
            <a:r>
              <a:rPr lang="en-US" sz="900">
                <a:latin typeface="Arial Narrow" pitchFamily="34" charset="0"/>
              </a:rPr>
              <a:t>United</a:t>
            </a:r>
            <a:br>
              <a:rPr lang="en-US" sz="900">
                <a:latin typeface="Arial Narrow" pitchFamily="34" charset="0"/>
              </a:rPr>
            </a:br>
            <a:r>
              <a:rPr lang="en-US" sz="900">
                <a:latin typeface="Arial Narrow" pitchFamily="34" charset="0"/>
              </a:rPr>
              <a:t>Solar</a:t>
            </a:r>
          </a:p>
        </p:txBody>
      </p:sp>
      <p:sp>
        <p:nvSpPr>
          <p:cNvPr id="40108" name="Rectangle 174"/>
          <p:cNvSpPr>
            <a:spLocks noChangeArrowheads="1"/>
          </p:cNvSpPr>
          <p:nvPr/>
        </p:nvSpPr>
        <p:spPr bwMode="auto">
          <a:xfrm>
            <a:off x="6408738" y="5126038"/>
            <a:ext cx="515937" cy="136525"/>
          </a:xfrm>
          <a:prstGeom prst="rect">
            <a:avLst/>
          </a:prstGeom>
          <a:noFill/>
          <a:ln w="9525">
            <a:noFill/>
            <a:miter lim="800000"/>
            <a:headEnd/>
            <a:tailEnd/>
          </a:ln>
        </p:spPr>
        <p:txBody>
          <a:bodyPr wrap="none" lIns="0" tIns="0" rIns="0" bIns="0">
            <a:spAutoFit/>
          </a:bodyPr>
          <a:lstStyle/>
          <a:p>
            <a:pPr algn="ctr" eaLnBrk="0" hangingPunct="0"/>
            <a:r>
              <a:rPr lang="en-US" sz="900">
                <a:latin typeface="Arial Narrow" pitchFamily="34" charset="0"/>
              </a:rPr>
              <a:t>United Solar</a:t>
            </a:r>
          </a:p>
        </p:txBody>
      </p:sp>
      <p:sp>
        <p:nvSpPr>
          <p:cNvPr id="40109" name="Freeform 175"/>
          <p:cNvSpPr>
            <a:spLocks/>
          </p:cNvSpPr>
          <p:nvPr/>
        </p:nvSpPr>
        <p:spPr bwMode="auto">
          <a:xfrm>
            <a:off x="5594350" y="4902200"/>
            <a:ext cx="1066800" cy="209550"/>
          </a:xfrm>
          <a:custGeom>
            <a:avLst/>
            <a:gdLst>
              <a:gd name="T0" fmla="*/ 0 w 676"/>
              <a:gd name="T1" fmla="*/ 2147483647 h 136"/>
              <a:gd name="T2" fmla="*/ 2147483647 w 676"/>
              <a:gd name="T3" fmla="*/ 2147483647 h 136"/>
              <a:gd name="T4" fmla="*/ 2147483647 w 676"/>
              <a:gd name="T5" fmla="*/ 0 h 136"/>
              <a:gd name="T6" fmla="*/ 0 60000 65536"/>
              <a:gd name="T7" fmla="*/ 0 60000 65536"/>
              <a:gd name="T8" fmla="*/ 0 60000 65536"/>
              <a:gd name="T9" fmla="*/ 0 w 676"/>
              <a:gd name="T10" fmla="*/ 0 h 136"/>
              <a:gd name="T11" fmla="*/ 676 w 676"/>
              <a:gd name="T12" fmla="*/ 136 h 136"/>
            </a:gdLst>
            <a:ahLst/>
            <a:cxnLst>
              <a:cxn ang="T6">
                <a:pos x="T0" y="T1"/>
              </a:cxn>
              <a:cxn ang="T7">
                <a:pos x="T2" y="T3"/>
              </a:cxn>
              <a:cxn ang="T8">
                <a:pos x="T4" y="T5"/>
              </a:cxn>
            </a:cxnLst>
            <a:rect l="T9" t="T10" r="T11" b="T12"/>
            <a:pathLst>
              <a:path w="676" h="136">
                <a:moveTo>
                  <a:pt x="0" y="136"/>
                </a:moveTo>
                <a:lnTo>
                  <a:pt x="676" y="136"/>
                </a:lnTo>
                <a:lnTo>
                  <a:pt x="676" y="0"/>
                </a:lnTo>
              </a:path>
            </a:pathLst>
          </a:custGeom>
          <a:noFill/>
          <a:ln w="6350">
            <a:solidFill>
              <a:schemeClr val="tx1"/>
            </a:solidFill>
            <a:round/>
            <a:headEnd/>
            <a:tailEnd/>
          </a:ln>
        </p:spPr>
        <p:txBody>
          <a:bodyPr wrap="none" anchor="ctr"/>
          <a:lstStyle/>
          <a:p>
            <a:endParaRPr lang="en-US"/>
          </a:p>
        </p:txBody>
      </p:sp>
      <p:sp>
        <p:nvSpPr>
          <p:cNvPr id="40110" name="Line 176"/>
          <p:cNvSpPr>
            <a:spLocks noChangeShapeType="1"/>
          </p:cNvSpPr>
          <p:nvPr/>
        </p:nvSpPr>
        <p:spPr bwMode="auto">
          <a:xfrm>
            <a:off x="6413500" y="4959350"/>
            <a:ext cx="246063" cy="147638"/>
          </a:xfrm>
          <a:prstGeom prst="line">
            <a:avLst/>
          </a:prstGeom>
          <a:noFill/>
          <a:ln w="6350">
            <a:solidFill>
              <a:schemeClr val="tx1"/>
            </a:solidFill>
            <a:round/>
            <a:headEnd/>
            <a:tailEnd/>
          </a:ln>
        </p:spPr>
        <p:txBody>
          <a:bodyPr wrap="none" anchor="ctr"/>
          <a:lstStyle/>
          <a:p>
            <a:endParaRPr lang="en-US"/>
          </a:p>
        </p:txBody>
      </p:sp>
      <p:sp>
        <p:nvSpPr>
          <p:cNvPr id="40111" name="Line 177"/>
          <p:cNvSpPr>
            <a:spLocks noChangeShapeType="1"/>
          </p:cNvSpPr>
          <p:nvPr/>
        </p:nvSpPr>
        <p:spPr bwMode="auto">
          <a:xfrm>
            <a:off x="6134100" y="4997450"/>
            <a:ext cx="527050" cy="107950"/>
          </a:xfrm>
          <a:prstGeom prst="line">
            <a:avLst/>
          </a:prstGeom>
          <a:noFill/>
          <a:ln w="6350">
            <a:solidFill>
              <a:schemeClr val="tx1"/>
            </a:solidFill>
            <a:round/>
            <a:headEnd/>
            <a:tailEnd/>
          </a:ln>
        </p:spPr>
        <p:txBody>
          <a:bodyPr wrap="none" anchor="ctr"/>
          <a:lstStyle/>
          <a:p>
            <a:endParaRPr lang="en-US"/>
          </a:p>
        </p:txBody>
      </p:sp>
      <p:sp>
        <p:nvSpPr>
          <p:cNvPr id="40112" name="Line 178"/>
          <p:cNvSpPr>
            <a:spLocks noChangeShapeType="1"/>
          </p:cNvSpPr>
          <p:nvPr/>
        </p:nvSpPr>
        <p:spPr bwMode="auto">
          <a:xfrm>
            <a:off x="5880100" y="5029200"/>
            <a:ext cx="777875" cy="80963"/>
          </a:xfrm>
          <a:prstGeom prst="line">
            <a:avLst/>
          </a:prstGeom>
          <a:noFill/>
          <a:ln w="6350">
            <a:solidFill>
              <a:schemeClr val="tx1"/>
            </a:solidFill>
            <a:round/>
            <a:headEnd/>
            <a:tailEnd/>
          </a:ln>
        </p:spPr>
        <p:txBody>
          <a:bodyPr wrap="none" anchor="ctr"/>
          <a:lstStyle/>
          <a:p>
            <a:endParaRPr lang="en-US"/>
          </a:p>
        </p:txBody>
      </p:sp>
      <p:sp>
        <p:nvSpPr>
          <p:cNvPr id="40113" name="Freeform 179"/>
          <p:cNvSpPr>
            <a:spLocks/>
          </p:cNvSpPr>
          <p:nvPr/>
        </p:nvSpPr>
        <p:spPr bwMode="auto">
          <a:xfrm>
            <a:off x="4813300" y="4826000"/>
            <a:ext cx="438150" cy="552450"/>
          </a:xfrm>
          <a:custGeom>
            <a:avLst/>
            <a:gdLst>
              <a:gd name="T0" fmla="*/ 2147483647 w 276"/>
              <a:gd name="T1" fmla="*/ 0 h 348"/>
              <a:gd name="T2" fmla="*/ 2147483647 w 276"/>
              <a:gd name="T3" fmla="*/ 2147483647 h 348"/>
              <a:gd name="T4" fmla="*/ 0 w 276"/>
              <a:gd name="T5" fmla="*/ 2147483647 h 348"/>
              <a:gd name="T6" fmla="*/ 0 60000 65536"/>
              <a:gd name="T7" fmla="*/ 0 60000 65536"/>
              <a:gd name="T8" fmla="*/ 0 60000 65536"/>
              <a:gd name="T9" fmla="*/ 0 w 276"/>
              <a:gd name="T10" fmla="*/ 0 h 348"/>
              <a:gd name="T11" fmla="*/ 276 w 276"/>
              <a:gd name="T12" fmla="*/ 348 h 348"/>
            </a:gdLst>
            <a:ahLst/>
            <a:cxnLst>
              <a:cxn ang="T6">
                <a:pos x="T0" y="T1"/>
              </a:cxn>
              <a:cxn ang="T7">
                <a:pos x="T2" y="T3"/>
              </a:cxn>
              <a:cxn ang="T8">
                <a:pos x="T4" y="T5"/>
              </a:cxn>
            </a:cxnLst>
            <a:rect l="T9" t="T10" r="T11" b="T12"/>
            <a:pathLst>
              <a:path w="276" h="348">
                <a:moveTo>
                  <a:pt x="276" y="0"/>
                </a:moveTo>
                <a:lnTo>
                  <a:pt x="220" y="348"/>
                </a:lnTo>
                <a:lnTo>
                  <a:pt x="0" y="48"/>
                </a:lnTo>
              </a:path>
            </a:pathLst>
          </a:custGeom>
          <a:noFill/>
          <a:ln w="6350">
            <a:solidFill>
              <a:schemeClr val="tx1"/>
            </a:solidFill>
            <a:round/>
            <a:headEnd/>
            <a:tailEnd/>
          </a:ln>
        </p:spPr>
        <p:txBody>
          <a:bodyPr wrap="none" anchor="ctr"/>
          <a:lstStyle/>
          <a:p>
            <a:endParaRPr lang="en-US"/>
          </a:p>
        </p:txBody>
      </p:sp>
      <p:sp>
        <p:nvSpPr>
          <p:cNvPr id="40114" name="Freeform 180"/>
          <p:cNvSpPr>
            <a:spLocks/>
          </p:cNvSpPr>
          <p:nvPr/>
        </p:nvSpPr>
        <p:spPr bwMode="auto">
          <a:xfrm>
            <a:off x="5226050" y="4368800"/>
            <a:ext cx="368300" cy="190500"/>
          </a:xfrm>
          <a:custGeom>
            <a:avLst/>
            <a:gdLst>
              <a:gd name="T0" fmla="*/ 2147483647 w 232"/>
              <a:gd name="T1" fmla="*/ 0 h 120"/>
              <a:gd name="T2" fmla="*/ 0 w 232"/>
              <a:gd name="T3" fmla="*/ 0 h 120"/>
              <a:gd name="T4" fmla="*/ 2147483647 w 232"/>
              <a:gd name="T5" fmla="*/ 2147483647 h 120"/>
              <a:gd name="T6" fmla="*/ 0 60000 65536"/>
              <a:gd name="T7" fmla="*/ 0 60000 65536"/>
              <a:gd name="T8" fmla="*/ 0 60000 65536"/>
              <a:gd name="T9" fmla="*/ 0 w 232"/>
              <a:gd name="T10" fmla="*/ 0 h 120"/>
              <a:gd name="T11" fmla="*/ 232 w 232"/>
              <a:gd name="T12" fmla="*/ 120 h 120"/>
            </a:gdLst>
            <a:ahLst/>
            <a:cxnLst>
              <a:cxn ang="T6">
                <a:pos x="T0" y="T1"/>
              </a:cxn>
              <a:cxn ang="T7">
                <a:pos x="T2" y="T3"/>
              </a:cxn>
              <a:cxn ang="T8">
                <a:pos x="T4" y="T5"/>
              </a:cxn>
            </a:cxnLst>
            <a:rect l="T9" t="T10" r="T11" b="T12"/>
            <a:pathLst>
              <a:path w="232" h="120">
                <a:moveTo>
                  <a:pt x="232" y="0"/>
                </a:moveTo>
                <a:lnTo>
                  <a:pt x="0" y="0"/>
                </a:lnTo>
                <a:lnTo>
                  <a:pt x="100" y="120"/>
                </a:lnTo>
              </a:path>
            </a:pathLst>
          </a:custGeom>
          <a:noFill/>
          <a:ln w="6350">
            <a:solidFill>
              <a:schemeClr val="tx1"/>
            </a:solidFill>
            <a:round/>
            <a:headEnd/>
            <a:tailEnd/>
          </a:ln>
        </p:spPr>
        <p:txBody>
          <a:bodyPr wrap="none" anchor="ctr"/>
          <a:lstStyle/>
          <a:p>
            <a:endParaRPr lang="en-US"/>
          </a:p>
        </p:txBody>
      </p:sp>
      <p:sp>
        <p:nvSpPr>
          <p:cNvPr id="40115" name="Line 181"/>
          <p:cNvSpPr>
            <a:spLocks noChangeShapeType="1"/>
          </p:cNvSpPr>
          <p:nvPr/>
        </p:nvSpPr>
        <p:spPr bwMode="auto">
          <a:xfrm>
            <a:off x="5232400" y="4368800"/>
            <a:ext cx="165100" cy="95250"/>
          </a:xfrm>
          <a:prstGeom prst="line">
            <a:avLst/>
          </a:prstGeom>
          <a:noFill/>
          <a:ln w="6350">
            <a:solidFill>
              <a:schemeClr val="tx1"/>
            </a:solidFill>
            <a:round/>
            <a:headEnd/>
            <a:tailEnd/>
          </a:ln>
        </p:spPr>
        <p:txBody>
          <a:bodyPr wrap="none" anchor="ctr"/>
          <a:lstStyle/>
          <a:p>
            <a:endParaRPr lang="en-US"/>
          </a:p>
        </p:txBody>
      </p:sp>
      <p:sp>
        <p:nvSpPr>
          <p:cNvPr id="40116" name="Text Box 182"/>
          <p:cNvSpPr txBox="1">
            <a:spLocks noChangeArrowheads="1"/>
          </p:cNvSpPr>
          <p:nvPr/>
        </p:nvSpPr>
        <p:spPr bwMode="auto">
          <a:xfrm>
            <a:off x="2830513" y="543242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17" name="Freeform 183"/>
          <p:cNvSpPr>
            <a:spLocks/>
          </p:cNvSpPr>
          <p:nvPr/>
        </p:nvSpPr>
        <p:spPr bwMode="auto">
          <a:xfrm>
            <a:off x="1422400" y="5638800"/>
            <a:ext cx="214313" cy="133350"/>
          </a:xfrm>
          <a:custGeom>
            <a:avLst/>
            <a:gdLst>
              <a:gd name="T0" fmla="*/ 0 w 131"/>
              <a:gd name="T1" fmla="*/ 2147483647 h 100"/>
              <a:gd name="T2" fmla="*/ 2147483647 w 131"/>
              <a:gd name="T3" fmla="*/ 2147483647 h 100"/>
              <a:gd name="T4" fmla="*/ 2147483647 w 131"/>
              <a:gd name="T5" fmla="*/ 0 h 100"/>
              <a:gd name="T6" fmla="*/ 0 60000 65536"/>
              <a:gd name="T7" fmla="*/ 0 60000 65536"/>
              <a:gd name="T8" fmla="*/ 0 60000 65536"/>
              <a:gd name="T9" fmla="*/ 0 w 131"/>
              <a:gd name="T10" fmla="*/ 0 h 100"/>
              <a:gd name="T11" fmla="*/ 131 w 131"/>
              <a:gd name="T12" fmla="*/ 100 h 100"/>
            </a:gdLst>
            <a:ahLst/>
            <a:cxnLst>
              <a:cxn ang="T6">
                <a:pos x="T0" y="T1"/>
              </a:cxn>
              <a:cxn ang="T7">
                <a:pos x="T2" y="T3"/>
              </a:cxn>
              <a:cxn ang="T8">
                <a:pos x="T4" y="T5"/>
              </a:cxn>
            </a:cxnLst>
            <a:rect l="T9" t="T10" r="T11" b="T12"/>
            <a:pathLst>
              <a:path w="131" h="100">
                <a:moveTo>
                  <a:pt x="0" y="16"/>
                </a:moveTo>
                <a:lnTo>
                  <a:pt x="131" y="100"/>
                </a:lnTo>
                <a:lnTo>
                  <a:pt x="131" y="0"/>
                </a:lnTo>
              </a:path>
            </a:pathLst>
          </a:custGeom>
          <a:noFill/>
          <a:ln w="6350">
            <a:solidFill>
              <a:schemeClr val="tx1"/>
            </a:solidFill>
            <a:round/>
            <a:headEnd/>
            <a:tailEnd/>
          </a:ln>
        </p:spPr>
        <p:txBody>
          <a:bodyPr wrap="none" anchor="ctr"/>
          <a:lstStyle/>
          <a:p>
            <a:endParaRPr lang="en-US"/>
          </a:p>
        </p:txBody>
      </p:sp>
      <p:sp>
        <p:nvSpPr>
          <p:cNvPr id="40118" name="Freeform 184"/>
          <p:cNvSpPr>
            <a:spLocks/>
          </p:cNvSpPr>
          <p:nvPr/>
        </p:nvSpPr>
        <p:spPr bwMode="auto">
          <a:xfrm>
            <a:off x="2336800" y="4953000"/>
            <a:ext cx="107950" cy="152400"/>
          </a:xfrm>
          <a:custGeom>
            <a:avLst/>
            <a:gdLst>
              <a:gd name="T0" fmla="*/ 2147483647 w 68"/>
              <a:gd name="T1" fmla="*/ 2147483647 h 96"/>
              <a:gd name="T2" fmla="*/ 0 w 68"/>
              <a:gd name="T3" fmla="*/ 0 h 96"/>
              <a:gd name="T4" fmla="*/ 0 w 68"/>
              <a:gd name="T5" fmla="*/ 2147483647 h 96"/>
              <a:gd name="T6" fmla="*/ 0 60000 65536"/>
              <a:gd name="T7" fmla="*/ 0 60000 65536"/>
              <a:gd name="T8" fmla="*/ 0 60000 65536"/>
              <a:gd name="T9" fmla="*/ 0 w 68"/>
              <a:gd name="T10" fmla="*/ 0 h 96"/>
              <a:gd name="T11" fmla="*/ 68 w 68"/>
              <a:gd name="T12" fmla="*/ 96 h 96"/>
            </a:gdLst>
            <a:ahLst/>
            <a:cxnLst>
              <a:cxn ang="T6">
                <a:pos x="T0" y="T1"/>
              </a:cxn>
              <a:cxn ang="T7">
                <a:pos x="T2" y="T3"/>
              </a:cxn>
              <a:cxn ang="T8">
                <a:pos x="T4" y="T5"/>
              </a:cxn>
            </a:cxnLst>
            <a:rect l="T9" t="T10" r="T11" b="T12"/>
            <a:pathLst>
              <a:path w="68" h="96">
                <a:moveTo>
                  <a:pt x="68" y="88"/>
                </a:moveTo>
                <a:lnTo>
                  <a:pt x="0" y="0"/>
                </a:lnTo>
                <a:lnTo>
                  <a:pt x="0" y="96"/>
                </a:lnTo>
              </a:path>
            </a:pathLst>
          </a:custGeom>
          <a:noFill/>
          <a:ln w="6350">
            <a:solidFill>
              <a:schemeClr val="tx1"/>
            </a:solidFill>
            <a:round/>
            <a:headEnd/>
            <a:tailEnd/>
          </a:ln>
        </p:spPr>
        <p:txBody>
          <a:bodyPr wrap="none" anchor="ctr"/>
          <a:lstStyle/>
          <a:p>
            <a:endParaRPr lang="en-US"/>
          </a:p>
        </p:txBody>
      </p:sp>
      <p:sp>
        <p:nvSpPr>
          <p:cNvPr id="40119" name="Text Box 185"/>
          <p:cNvSpPr txBox="1">
            <a:spLocks noChangeArrowheads="1"/>
          </p:cNvSpPr>
          <p:nvPr/>
        </p:nvSpPr>
        <p:spPr bwMode="auto">
          <a:xfrm>
            <a:off x="1433513" y="598487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20" name="Text Box 186"/>
          <p:cNvSpPr txBox="1">
            <a:spLocks noChangeArrowheads="1"/>
          </p:cNvSpPr>
          <p:nvPr/>
        </p:nvSpPr>
        <p:spPr bwMode="auto">
          <a:xfrm>
            <a:off x="1725613" y="611187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21" name="Text Box 187"/>
          <p:cNvSpPr txBox="1">
            <a:spLocks noChangeArrowheads="1"/>
          </p:cNvSpPr>
          <p:nvPr/>
        </p:nvSpPr>
        <p:spPr bwMode="auto">
          <a:xfrm>
            <a:off x="2005013" y="599757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22" name="Text Box 188"/>
          <p:cNvSpPr txBox="1">
            <a:spLocks noChangeArrowheads="1"/>
          </p:cNvSpPr>
          <p:nvPr/>
        </p:nvSpPr>
        <p:spPr bwMode="auto">
          <a:xfrm>
            <a:off x="2271713" y="591502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23" name="Text Box 189"/>
          <p:cNvSpPr txBox="1">
            <a:spLocks noChangeArrowheads="1"/>
          </p:cNvSpPr>
          <p:nvPr/>
        </p:nvSpPr>
        <p:spPr bwMode="auto">
          <a:xfrm>
            <a:off x="2576513" y="5826125"/>
            <a:ext cx="38258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RCA</a:t>
            </a:r>
          </a:p>
        </p:txBody>
      </p:sp>
      <p:sp>
        <p:nvSpPr>
          <p:cNvPr id="40124" name="Freeform 190"/>
          <p:cNvSpPr>
            <a:spLocks/>
          </p:cNvSpPr>
          <p:nvPr/>
        </p:nvSpPr>
        <p:spPr bwMode="auto">
          <a:xfrm>
            <a:off x="2686050" y="4883150"/>
            <a:ext cx="577850" cy="101600"/>
          </a:xfrm>
          <a:custGeom>
            <a:avLst/>
            <a:gdLst>
              <a:gd name="T0" fmla="*/ 2147483647 w 364"/>
              <a:gd name="T1" fmla="*/ 2147483647 h 64"/>
              <a:gd name="T2" fmla="*/ 2147483647 w 364"/>
              <a:gd name="T3" fmla="*/ 0 h 64"/>
              <a:gd name="T4" fmla="*/ 0 w 364"/>
              <a:gd name="T5" fmla="*/ 2147483647 h 64"/>
              <a:gd name="T6" fmla="*/ 0 60000 65536"/>
              <a:gd name="T7" fmla="*/ 0 60000 65536"/>
              <a:gd name="T8" fmla="*/ 0 60000 65536"/>
              <a:gd name="T9" fmla="*/ 0 w 364"/>
              <a:gd name="T10" fmla="*/ 0 h 64"/>
              <a:gd name="T11" fmla="*/ 364 w 364"/>
              <a:gd name="T12" fmla="*/ 64 h 64"/>
            </a:gdLst>
            <a:ahLst/>
            <a:cxnLst>
              <a:cxn ang="T6">
                <a:pos x="T0" y="T1"/>
              </a:cxn>
              <a:cxn ang="T7">
                <a:pos x="T2" y="T3"/>
              </a:cxn>
              <a:cxn ang="T8">
                <a:pos x="T4" y="T5"/>
              </a:cxn>
            </a:cxnLst>
            <a:rect l="T9" t="T10" r="T11" b="T12"/>
            <a:pathLst>
              <a:path w="364" h="64">
                <a:moveTo>
                  <a:pt x="364" y="48"/>
                </a:moveTo>
                <a:lnTo>
                  <a:pt x="201" y="0"/>
                </a:lnTo>
                <a:lnTo>
                  <a:pt x="0" y="64"/>
                </a:lnTo>
              </a:path>
            </a:pathLst>
          </a:custGeom>
          <a:noFill/>
          <a:ln w="6350">
            <a:solidFill>
              <a:schemeClr val="tx1"/>
            </a:solidFill>
            <a:round/>
            <a:headEnd/>
            <a:tailEnd/>
          </a:ln>
        </p:spPr>
        <p:txBody>
          <a:bodyPr wrap="none" anchor="ctr"/>
          <a:lstStyle/>
          <a:p>
            <a:endParaRPr lang="en-US"/>
          </a:p>
        </p:txBody>
      </p:sp>
      <p:sp>
        <p:nvSpPr>
          <p:cNvPr id="40125" name="Oval 191"/>
          <p:cNvSpPr>
            <a:spLocks noChangeArrowheads="1"/>
          </p:cNvSpPr>
          <p:nvPr/>
        </p:nvSpPr>
        <p:spPr bwMode="auto">
          <a:xfrm>
            <a:off x="1211263" y="3998913"/>
            <a:ext cx="76200" cy="76200"/>
          </a:xfrm>
          <a:prstGeom prst="ellipse">
            <a:avLst/>
          </a:prstGeom>
          <a:solidFill>
            <a:srgbClr val="D0462C"/>
          </a:solidFill>
          <a:ln w="12700">
            <a:solidFill>
              <a:srgbClr val="D0462C"/>
            </a:solidFill>
            <a:round/>
            <a:headEnd/>
            <a:tailEnd/>
          </a:ln>
        </p:spPr>
        <p:txBody>
          <a:bodyPr wrap="none" anchor="ctr"/>
          <a:lstStyle/>
          <a:p>
            <a:endParaRPr lang="en-US"/>
          </a:p>
        </p:txBody>
      </p:sp>
      <p:sp>
        <p:nvSpPr>
          <p:cNvPr id="40126" name="Oval 192"/>
          <p:cNvSpPr>
            <a:spLocks noChangeArrowheads="1"/>
          </p:cNvSpPr>
          <p:nvPr/>
        </p:nvSpPr>
        <p:spPr bwMode="auto">
          <a:xfrm>
            <a:off x="1206500" y="3214688"/>
            <a:ext cx="76200" cy="76200"/>
          </a:xfrm>
          <a:prstGeom prst="ellipse">
            <a:avLst/>
          </a:prstGeom>
          <a:solidFill>
            <a:srgbClr val="008001"/>
          </a:solidFill>
          <a:ln w="12700">
            <a:solidFill>
              <a:srgbClr val="008001"/>
            </a:solidFill>
            <a:round/>
            <a:headEnd/>
            <a:tailEnd/>
          </a:ln>
        </p:spPr>
        <p:txBody>
          <a:bodyPr wrap="none" anchor="ctr"/>
          <a:lstStyle/>
          <a:p>
            <a:endParaRPr lang="en-US"/>
          </a:p>
        </p:txBody>
      </p:sp>
      <p:sp>
        <p:nvSpPr>
          <p:cNvPr id="40127" name="Oval 193"/>
          <p:cNvSpPr>
            <a:spLocks noChangeArrowheads="1"/>
          </p:cNvSpPr>
          <p:nvPr/>
        </p:nvSpPr>
        <p:spPr bwMode="auto">
          <a:xfrm>
            <a:off x="1209675" y="3403600"/>
            <a:ext cx="76200" cy="76200"/>
          </a:xfrm>
          <a:prstGeom prst="ellipse">
            <a:avLst/>
          </a:prstGeom>
          <a:solidFill>
            <a:srgbClr val="FFFF00"/>
          </a:solidFill>
          <a:ln w="12700">
            <a:solidFill>
              <a:srgbClr val="008001"/>
            </a:solidFill>
            <a:round/>
            <a:headEnd/>
            <a:tailEnd/>
          </a:ln>
        </p:spPr>
        <p:txBody>
          <a:bodyPr wrap="none" anchor="ctr"/>
          <a:lstStyle/>
          <a:p>
            <a:endParaRPr lang="en-US"/>
          </a:p>
        </p:txBody>
      </p:sp>
      <p:sp>
        <p:nvSpPr>
          <p:cNvPr id="40128" name="Oval 194"/>
          <p:cNvSpPr>
            <a:spLocks noChangeArrowheads="1"/>
          </p:cNvSpPr>
          <p:nvPr/>
        </p:nvSpPr>
        <p:spPr bwMode="auto">
          <a:xfrm>
            <a:off x="1209675" y="3587750"/>
            <a:ext cx="76200" cy="76200"/>
          </a:xfrm>
          <a:prstGeom prst="ellipse">
            <a:avLst/>
          </a:prstGeom>
          <a:solidFill>
            <a:schemeClr val="bg1"/>
          </a:solidFill>
          <a:ln w="12700">
            <a:solidFill>
              <a:srgbClr val="008001"/>
            </a:solidFill>
            <a:round/>
            <a:headEnd/>
            <a:tailEnd/>
          </a:ln>
        </p:spPr>
        <p:txBody>
          <a:bodyPr wrap="none" anchor="ctr"/>
          <a:lstStyle/>
          <a:p>
            <a:endParaRPr lang="en-US"/>
          </a:p>
        </p:txBody>
      </p:sp>
      <p:sp>
        <p:nvSpPr>
          <p:cNvPr id="40129" name="Rectangle 195"/>
          <p:cNvSpPr>
            <a:spLocks noChangeArrowheads="1"/>
          </p:cNvSpPr>
          <p:nvPr/>
        </p:nvSpPr>
        <p:spPr bwMode="auto">
          <a:xfrm>
            <a:off x="1203325" y="2446338"/>
            <a:ext cx="82550" cy="82550"/>
          </a:xfrm>
          <a:prstGeom prst="rect">
            <a:avLst/>
          </a:prstGeom>
          <a:solidFill>
            <a:srgbClr val="0000CC"/>
          </a:solidFill>
          <a:ln w="12700">
            <a:noFill/>
            <a:miter lim="800000"/>
            <a:headEnd/>
            <a:tailEnd/>
          </a:ln>
        </p:spPr>
        <p:txBody>
          <a:bodyPr wrap="none" anchor="ctr"/>
          <a:lstStyle/>
          <a:p>
            <a:endParaRPr lang="en-US"/>
          </a:p>
        </p:txBody>
      </p:sp>
      <p:sp>
        <p:nvSpPr>
          <p:cNvPr id="40130" name="Rectangle 196"/>
          <p:cNvSpPr>
            <a:spLocks noChangeArrowheads="1"/>
          </p:cNvSpPr>
          <p:nvPr/>
        </p:nvSpPr>
        <p:spPr bwMode="auto">
          <a:xfrm>
            <a:off x="1204913" y="2630488"/>
            <a:ext cx="82550" cy="82550"/>
          </a:xfrm>
          <a:prstGeom prst="rect">
            <a:avLst/>
          </a:prstGeom>
          <a:solidFill>
            <a:schemeClr val="bg1"/>
          </a:solidFill>
          <a:ln w="9525">
            <a:solidFill>
              <a:srgbClr val="0000CC"/>
            </a:solidFill>
            <a:miter lim="800000"/>
            <a:headEnd/>
            <a:tailEnd/>
          </a:ln>
        </p:spPr>
        <p:txBody>
          <a:bodyPr wrap="none" anchor="ctr"/>
          <a:lstStyle/>
          <a:p>
            <a:endParaRPr lang="en-US"/>
          </a:p>
        </p:txBody>
      </p:sp>
      <p:sp>
        <p:nvSpPr>
          <p:cNvPr id="40131" name="AutoShape 197"/>
          <p:cNvSpPr>
            <a:spLocks noChangeArrowheads="1"/>
          </p:cNvSpPr>
          <p:nvPr/>
        </p:nvSpPr>
        <p:spPr bwMode="auto">
          <a:xfrm>
            <a:off x="1195388" y="2787650"/>
            <a:ext cx="114300" cy="114300"/>
          </a:xfrm>
          <a:prstGeom prst="diamond">
            <a:avLst/>
          </a:prstGeom>
          <a:solidFill>
            <a:srgbClr val="0000CC"/>
          </a:solidFill>
          <a:ln w="12700">
            <a:noFill/>
            <a:miter lim="800000"/>
            <a:headEnd/>
            <a:tailEnd/>
          </a:ln>
        </p:spPr>
        <p:txBody>
          <a:bodyPr wrap="none" anchor="ctr"/>
          <a:lstStyle/>
          <a:p>
            <a:endParaRPr lang="en-US"/>
          </a:p>
        </p:txBody>
      </p:sp>
      <p:sp>
        <p:nvSpPr>
          <p:cNvPr id="40132" name="Freeform 198"/>
          <p:cNvSpPr>
            <a:spLocks/>
          </p:cNvSpPr>
          <p:nvPr/>
        </p:nvSpPr>
        <p:spPr bwMode="auto">
          <a:xfrm rot="10800000">
            <a:off x="7937500" y="4330700"/>
            <a:ext cx="139700" cy="88900"/>
          </a:xfrm>
          <a:custGeom>
            <a:avLst/>
            <a:gdLst>
              <a:gd name="T0" fmla="*/ 2147483647 w 88"/>
              <a:gd name="T1" fmla="*/ 2147483647 h 80"/>
              <a:gd name="T2" fmla="*/ 2147483647 w 88"/>
              <a:gd name="T3" fmla="*/ 0 h 80"/>
              <a:gd name="T4" fmla="*/ 0 w 88"/>
              <a:gd name="T5" fmla="*/ 2147483647 h 80"/>
              <a:gd name="T6" fmla="*/ 0 60000 65536"/>
              <a:gd name="T7" fmla="*/ 0 60000 65536"/>
              <a:gd name="T8" fmla="*/ 0 60000 65536"/>
              <a:gd name="T9" fmla="*/ 0 w 88"/>
              <a:gd name="T10" fmla="*/ 0 h 80"/>
              <a:gd name="T11" fmla="*/ 88 w 88"/>
              <a:gd name="T12" fmla="*/ 80 h 80"/>
            </a:gdLst>
            <a:ahLst/>
            <a:cxnLst>
              <a:cxn ang="T6">
                <a:pos x="T0" y="T1"/>
              </a:cxn>
              <a:cxn ang="T7">
                <a:pos x="T2" y="T3"/>
              </a:cxn>
              <a:cxn ang="T8">
                <a:pos x="T4" y="T5"/>
              </a:cxn>
            </a:cxnLst>
            <a:rect l="T9" t="T10" r="T11" b="T12"/>
            <a:pathLst>
              <a:path w="88" h="80">
                <a:moveTo>
                  <a:pt x="88" y="72"/>
                </a:moveTo>
                <a:lnTo>
                  <a:pt x="46" y="0"/>
                </a:lnTo>
                <a:lnTo>
                  <a:pt x="0" y="80"/>
                </a:lnTo>
              </a:path>
            </a:pathLst>
          </a:custGeom>
          <a:noFill/>
          <a:ln w="6350">
            <a:solidFill>
              <a:schemeClr val="tx1"/>
            </a:solidFill>
            <a:round/>
            <a:headEnd/>
            <a:tailEnd/>
          </a:ln>
        </p:spPr>
        <p:txBody>
          <a:bodyPr wrap="none" anchor="ctr"/>
          <a:lstStyle/>
          <a:p>
            <a:endParaRPr lang="en-US"/>
          </a:p>
        </p:txBody>
      </p:sp>
      <p:sp>
        <p:nvSpPr>
          <p:cNvPr id="40133" name="Rectangle 199"/>
          <p:cNvSpPr>
            <a:spLocks noChangeArrowheads="1"/>
          </p:cNvSpPr>
          <p:nvPr/>
        </p:nvSpPr>
        <p:spPr bwMode="auto">
          <a:xfrm>
            <a:off x="8345488" y="6577013"/>
            <a:ext cx="698500" cy="214312"/>
          </a:xfrm>
          <a:prstGeom prst="rect">
            <a:avLst/>
          </a:prstGeom>
          <a:noFill/>
          <a:ln w="12700">
            <a:noFill/>
            <a:miter lim="800000"/>
            <a:headEnd/>
            <a:tailEnd/>
          </a:ln>
        </p:spPr>
        <p:txBody>
          <a:bodyPr wrap="none">
            <a:spAutoFit/>
          </a:bodyPr>
          <a:lstStyle/>
          <a:p>
            <a:pPr eaLnBrk="0" hangingPunct="0"/>
            <a:r>
              <a:rPr lang="en-US" sz="800">
                <a:solidFill>
                  <a:srgbClr val="000000"/>
                </a:solidFill>
              </a:rPr>
              <a:t>026587136</a:t>
            </a:r>
          </a:p>
        </p:txBody>
      </p:sp>
      <p:sp>
        <p:nvSpPr>
          <p:cNvPr id="40134" name="Text Box 200"/>
          <p:cNvSpPr txBox="1">
            <a:spLocks noChangeArrowheads="1"/>
          </p:cNvSpPr>
          <p:nvPr/>
        </p:nvSpPr>
        <p:spPr bwMode="auto">
          <a:xfrm>
            <a:off x="7802563" y="1492250"/>
            <a:ext cx="658812" cy="228600"/>
          </a:xfrm>
          <a:prstGeom prst="rect">
            <a:avLst/>
          </a:prstGeom>
          <a:noFill/>
          <a:ln w="12700">
            <a:noFill/>
            <a:miter lim="800000"/>
            <a:headEnd/>
            <a:tailEnd/>
          </a:ln>
        </p:spPr>
        <p:txBody>
          <a:bodyPr wrap="none">
            <a:spAutoFit/>
          </a:bodyPr>
          <a:lstStyle/>
          <a:p>
            <a:pPr algn="r" eaLnBrk="0" hangingPunct="0"/>
            <a:r>
              <a:rPr lang="en-US" sz="900">
                <a:latin typeface="Arial Narrow" pitchFamily="34" charset="0"/>
              </a:rPr>
              <a:t> Spectrolab</a:t>
            </a:r>
          </a:p>
        </p:txBody>
      </p:sp>
      <p:sp>
        <p:nvSpPr>
          <p:cNvPr id="40135" name="Rectangle 201"/>
          <p:cNvSpPr>
            <a:spLocks noChangeArrowheads="1"/>
          </p:cNvSpPr>
          <p:nvPr/>
        </p:nvSpPr>
        <p:spPr bwMode="auto">
          <a:xfrm>
            <a:off x="7453313" y="5502275"/>
            <a:ext cx="730250" cy="347663"/>
          </a:xfrm>
          <a:prstGeom prst="rect">
            <a:avLst/>
          </a:prstGeom>
          <a:noFill/>
          <a:ln w="9525">
            <a:noFill/>
            <a:miter lim="800000"/>
            <a:headEnd/>
            <a:tailEnd/>
          </a:ln>
        </p:spPr>
        <p:txBody>
          <a:bodyPr lIns="0" tIns="0" rIns="0" bIns="0">
            <a:spAutoFit/>
          </a:bodyPr>
          <a:lstStyle/>
          <a:p>
            <a:pPr algn="ctr" eaLnBrk="0" hangingPunct="0">
              <a:lnSpc>
                <a:spcPct val="85000"/>
              </a:lnSpc>
            </a:pPr>
            <a:r>
              <a:rPr lang="en-US" sz="900">
                <a:latin typeface="Arial Narrow" pitchFamily="34" charset="0"/>
              </a:rPr>
              <a:t>University California</a:t>
            </a:r>
          </a:p>
          <a:p>
            <a:pPr algn="ctr" eaLnBrk="0" hangingPunct="0">
              <a:lnSpc>
                <a:spcPct val="85000"/>
              </a:lnSpc>
            </a:pPr>
            <a:r>
              <a:rPr lang="en-US" sz="900">
                <a:latin typeface="Arial Narrow" pitchFamily="34" charset="0"/>
              </a:rPr>
              <a:t>Berkeley</a:t>
            </a:r>
          </a:p>
        </p:txBody>
      </p:sp>
      <p:sp>
        <p:nvSpPr>
          <p:cNvPr id="40136" name="Freeform 202"/>
          <p:cNvSpPr>
            <a:spLocks/>
          </p:cNvSpPr>
          <p:nvPr/>
        </p:nvSpPr>
        <p:spPr bwMode="auto">
          <a:xfrm>
            <a:off x="7727950" y="5862638"/>
            <a:ext cx="304800" cy="192087"/>
          </a:xfrm>
          <a:custGeom>
            <a:avLst/>
            <a:gdLst>
              <a:gd name="T0" fmla="*/ 2147483647 w 204"/>
              <a:gd name="T1" fmla="*/ 2147483647 h 121"/>
              <a:gd name="T2" fmla="*/ 2147483647 w 204"/>
              <a:gd name="T3" fmla="*/ 0 h 121"/>
              <a:gd name="T4" fmla="*/ 0 w 204"/>
              <a:gd name="T5" fmla="*/ 2147483647 h 121"/>
              <a:gd name="T6" fmla="*/ 0 60000 65536"/>
              <a:gd name="T7" fmla="*/ 0 60000 65536"/>
              <a:gd name="T8" fmla="*/ 0 60000 65536"/>
              <a:gd name="T9" fmla="*/ 0 w 204"/>
              <a:gd name="T10" fmla="*/ 0 h 121"/>
              <a:gd name="T11" fmla="*/ 204 w 204"/>
              <a:gd name="T12" fmla="*/ 121 h 121"/>
            </a:gdLst>
            <a:ahLst/>
            <a:cxnLst>
              <a:cxn ang="T6">
                <a:pos x="T0" y="T1"/>
              </a:cxn>
              <a:cxn ang="T7">
                <a:pos x="T2" y="T3"/>
              </a:cxn>
              <a:cxn ang="T8">
                <a:pos x="T4" y="T5"/>
              </a:cxn>
            </a:cxnLst>
            <a:rect l="T9" t="T10" r="T11" b="T12"/>
            <a:pathLst>
              <a:path w="204" h="121">
                <a:moveTo>
                  <a:pt x="204" y="85"/>
                </a:moveTo>
                <a:lnTo>
                  <a:pt x="56" y="0"/>
                </a:lnTo>
                <a:lnTo>
                  <a:pt x="0" y="121"/>
                </a:lnTo>
              </a:path>
            </a:pathLst>
          </a:custGeom>
          <a:noFill/>
          <a:ln w="6350">
            <a:solidFill>
              <a:schemeClr val="tx1"/>
            </a:solidFill>
            <a:round/>
            <a:headEnd/>
            <a:tailEnd/>
          </a:ln>
        </p:spPr>
        <p:txBody>
          <a:bodyPr wrap="none" anchor="ctr"/>
          <a:lstStyle/>
          <a:p>
            <a:endParaRPr lang="en-US"/>
          </a:p>
        </p:txBody>
      </p:sp>
      <p:sp>
        <p:nvSpPr>
          <p:cNvPr id="40137" name="Line 203"/>
          <p:cNvSpPr>
            <a:spLocks noChangeShapeType="1"/>
          </p:cNvSpPr>
          <p:nvPr/>
        </p:nvSpPr>
        <p:spPr bwMode="auto">
          <a:xfrm flipV="1">
            <a:off x="787400" y="4867275"/>
            <a:ext cx="122238" cy="1588"/>
          </a:xfrm>
          <a:prstGeom prst="line">
            <a:avLst/>
          </a:prstGeom>
          <a:noFill/>
          <a:ln w="12700">
            <a:solidFill>
              <a:schemeClr val="tx1"/>
            </a:solidFill>
            <a:round/>
            <a:headEnd/>
            <a:tailEnd/>
          </a:ln>
        </p:spPr>
        <p:txBody>
          <a:bodyPr/>
          <a:lstStyle/>
          <a:p>
            <a:endParaRPr lang="en-US"/>
          </a:p>
        </p:txBody>
      </p:sp>
      <p:sp>
        <p:nvSpPr>
          <p:cNvPr id="40138" name="Line 204"/>
          <p:cNvSpPr>
            <a:spLocks noChangeShapeType="1"/>
          </p:cNvSpPr>
          <p:nvPr/>
        </p:nvSpPr>
        <p:spPr bwMode="auto">
          <a:xfrm>
            <a:off x="787400" y="5911850"/>
            <a:ext cx="117475" cy="0"/>
          </a:xfrm>
          <a:prstGeom prst="line">
            <a:avLst/>
          </a:prstGeom>
          <a:noFill/>
          <a:ln w="12700">
            <a:solidFill>
              <a:schemeClr val="tx1"/>
            </a:solidFill>
            <a:round/>
            <a:headEnd/>
            <a:tailEnd/>
          </a:ln>
        </p:spPr>
        <p:txBody>
          <a:bodyPr/>
          <a:lstStyle/>
          <a:p>
            <a:endParaRPr lang="en-US"/>
          </a:p>
        </p:txBody>
      </p:sp>
      <p:sp>
        <p:nvSpPr>
          <p:cNvPr id="40139" name="Line 205"/>
          <p:cNvSpPr>
            <a:spLocks noChangeShapeType="1"/>
          </p:cNvSpPr>
          <p:nvPr/>
        </p:nvSpPr>
        <p:spPr bwMode="auto">
          <a:xfrm flipV="1">
            <a:off x="787400" y="3835400"/>
            <a:ext cx="111125" cy="0"/>
          </a:xfrm>
          <a:prstGeom prst="line">
            <a:avLst/>
          </a:prstGeom>
          <a:noFill/>
          <a:ln w="12700">
            <a:solidFill>
              <a:schemeClr val="tx1"/>
            </a:solidFill>
            <a:round/>
            <a:headEnd/>
            <a:tailEnd/>
          </a:ln>
        </p:spPr>
        <p:txBody>
          <a:bodyPr/>
          <a:lstStyle/>
          <a:p>
            <a:endParaRPr lang="en-US"/>
          </a:p>
        </p:txBody>
      </p:sp>
      <p:sp>
        <p:nvSpPr>
          <p:cNvPr id="40140" name="Line 206"/>
          <p:cNvSpPr>
            <a:spLocks noChangeShapeType="1"/>
          </p:cNvSpPr>
          <p:nvPr/>
        </p:nvSpPr>
        <p:spPr bwMode="auto">
          <a:xfrm>
            <a:off x="787400" y="4364038"/>
            <a:ext cx="130175" cy="0"/>
          </a:xfrm>
          <a:prstGeom prst="line">
            <a:avLst/>
          </a:prstGeom>
          <a:noFill/>
          <a:ln w="12700">
            <a:solidFill>
              <a:schemeClr val="tx1"/>
            </a:solidFill>
            <a:round/>
            <a:headEnd/>
            <a:tailEnd/>
          </a:ln>
        </p:spPr>
        <p:txBody>
          <a:bodyPr/>
          <a:lstStyle/>
          <a:p>
            <a:endParaRPr lang="en-US"/>
          </a:p>
        </p:txBody>
      </p:sp>
      <p:sp>
        <p:nvSpPr>
          <p:cNvPr id="40141" name="Line 207"/>
          <p:cNvSpPr>
            <a:spLocks noChangeShapeType="1"/>
          </p:cNvSpPr>
          <p:nvPr/>
        </p:nvSpPr>
        <p:spPr bwMode="auto">
          <a:xfrm>
            <a:off x="787400" y="5384800"/>
            <a:ext cx="120650" cy="0"/>
          </a:xfrm>
          <a:prstGeom prst="line">
            <a:avLst/>
          </a:prstGeom>
          <a:noFill/>
          <a:ln w="12700">
            <a:solidFill>
              <a:schemeClr val="tx1"/>
            </a:solidFill>
            <a:round/>
            <a:headEnd/>
            <a:tailEnd/>
          </a:ln>
        </p:spPr>
        <p:txBody>
          <a:bodyPr wrap="none" anchor="ctr"/>
          <a:lstStyle/>
          <a:p>
            <a:endParaRPr lang="en-US"/>
          </a:p>
        </p:txBody>
      </p:sp>
      <p:sp>
        <p:nvSpPr>
          <p:cNvPr id="40142" name="Line 208"/>
          <p:cNvSpPr>
            <a:spLocks noChangeShapeType="1"/>
          </p:cNvSpPr>
          <p:nvPr/>
        </p:nvSpPr>
        <p:spPr bwMode="auto">
          <a:xfrm>
            <a:off x="788988" y="3190875"/>
            <a:ext cx="0" cy="641350"/>
          </a:xfrm>
          <a:prstGeom prst="line">
            <a:avLst/>
          </a:prstGeom>
          <a:noFill/>
          <a:ln w="12700">
            <a:solidFill>
              <a:schemeClr val="tx1"/>
            </a:solidFill>
            <a:round/>
            <a:headEnd/>
            <a:tailEnd/>
          </a:ln>
        </p:spPr>
        <p:txBody>
          <a:bodyPr wrap="none" anchor="ctr"/>
          <a:lstStyle/>
          <a:p>
            <a:endParaRPr lang="en-US"/>
          </a:p>
        </p:txBody>
      </p:sp>
      <p:sp>
        <p:nvSpPr>
          <p:cNvPr id="40143" name="Line 209"/>
          <p:cNvSpPr>
            <a:spLocks noChangeShapeType="1"/>
          </p:cNvSpPr>
          <p:nvPr/>
        </p:nvSpPr>
        <p:spPr bwMode="auto">
          <a:xfrm flipV="1">
            <a:off x="787400" y="3313113"/>
            <a:ext cx="120650" cy="3175"/>
          </a:xfrm>
          <a:prstGeom prst="line">
            <a:avLst/>
          </a:prstGeom>
          <a:noFill/>
          <a:ln w="12700">
            <a:solidFill>
              <a:schemeClr val="tx1"/>
            </a:solidFill>
            <a:round/>
            <a:headEnd/>
            <a:tailEnd/>
          </a:ln>
        </p:spPr>
        <p:txBody>
          <a:bodyPr/>
          <a:lstStyle/>
          <a:p>
            <a:endParaRPr lang="en-US"/>
          </a:p>
        </p:txBody>
      </p:sp>
      <p:sp>
        <p:nvSpPr>
          <p:cNvPr id="40144" name="Line 210"/>
          <p:cNvSpPr>
            <a:spLocks noChangeShapeType="1"/>
          </p:cNvSpPr>
          <p:nvPr/>
        </p:nvSpPr>
        <p:spPr bwMode="auto">
          <a:xfrm flipV="1">
            <a:off x="785813" y="2803525"/>
            <a:ext cx="131762" cy="0"/>
          </a:xfrm>
          <a:prstGeom prst="line">
            <a:avLst/>
          </a:prstGeom>
          <a:noFill/>
          <a:ln w="12700">
            <a:solidFill>
              <a:schemeClr val="tx1"/>
            </a:solidFill>
            <a:round/>
            <a:headEnd/>
            <a:tailEnd/>
          </a:ln>
        </p:spPr>
        <p:txBody>
          <a:bodyPr/>
          <a:lstStyle/>
          <a:p>
            <a:endParaRPr lang="en-US"/>
          </a:p>
        </p:txBody>
      </p:sp>
      <p:sp>
        <p:nvSpPr>
          <p:cNvPr id="40145" name="Line 211"/>
          <p:cNvSpPr>
            <a:spLocks noChangeShapeType="1"/>
          </p:cNvSpPr>
          <p:nvPr/>
        </p:nvSpPr>
        <p:spPr bwMode="auto">
          <a:xfrm flipV="1">
            <a:off x="790575" y="2274888"/>
            <a:ext cx="127000" cy="0"/>
          </a:xfrm>
          <a:prstGeom prst="line">
            <a:avLst/>
          </a:prstGeom>
          <a:noFill/>
          <a:ln w="12700">
            <a:solidFill>
              <a:schemeClr val="tx1"/>
            </a:solidFill>
            <a:round/>
            <a:headEnd/>
            <a:tailEnd/>
          </a:ln>
        </p:spPr>
        <p:txBody>
          <a:bodyPr/>
          <a:lstStyle/>
          <a:p>
            <a:endParaRPr lang="en-US"/>
          </a:p>
        </p:txBody>
      </p:sp>
      <p:sp>
        <p:nvSpPr>
          <p:cNvPr id="40146" name="Line 212"/>
          <p:cNvSpPr>
            <a:spLocks noChangeShapeType="1"/>
          </p:cNvSpPr>
          <p:nvPr/>
        </p:nvSpPr>
        <p:spPr bwMode="auto">
          <a:xfrm flipV="1">
            <a:off x="4965700" y="6316663"/>
            <a:ext cx="1588" cy="115887"/>
          </a:xfrm>
          <a:prstGeom prst="line">
            <a:avLst/>
          </a:prstGeom>
          <a:noFill/>
          <a:ln w="12700">
            <a:solidFill>
              <a:schemeClr val="tx1"/>
            </a:solidFill>
            <a:round/>
            <a:headEnd/>
            <a:tailEnd/>
          </a:ln>
        </p:spPr>
        <p:txBody>
          <a:bodyPr/>
          <a:lstStyle/>
          <a:p>
            <a:endParaRPr lang="en-US"/>
          </a:p>
        </p:txBody>
      </p:sp>
      <p:sp>
        <p:nvSpPr>
          <p:cNvPr id="40147" name="Line 213"/>
          <p:cNvSpPr>
            <a:spLocks noChangeShapeType="1"/>
          </p:cNvSpPr>
          <p:nvPr/>
        </p:nvSpPr>
        <p:spPr bwMode="auto">
          <a:xfrm flipV="1">
            <a:off x="3567113" y="6316663"/>
            <a:ext cx="1587" cy="115887"/>
          </a:xfrm>
          <a:prstGeom prst="line">
            <a:avLst/>
          </a:prstGeom>
          <a:noFill/>
          <a:ln w="12700">
            <a:solidFill>
              <a:schemeClr val="tx1"/>
            </a:solidFill>
            <a:round/>
            <a:headEnd/>
            <a:tailEnd/>
          </a:ln>
        </p:spPr>
        <p:txBody>
          <a:bodyPr/>
          <a:lstStyle/>
          <a:p>
            <a:endParaRPr lang="en-US"/>
          </a:p>
        </p:txBody>
      </p:sp>
      <p:sp>
        <p:nvSpPr>
          <p:cNvPr id="40148" name="Line 214"/>
          <p:cNvSpPr>
            <a:spLocks noChangeShapeType="1"/>
          </p:cNvSpPr>
          <p:nvPr/>
        </p:nvSpPr>
        <p:spPr bwMode="auto">
          <a:xfrm flipV="1">
            <a:off x="2182813" y="6316663"/>
            <a:ext cx="1587" cy="115887"/>
          </a:xfrm>
          <a:prstGeom prst="line">
            <a:avLst/>
          </a:prstGeom>
          <a:noFill/>
          <a:ln w="12700">
            <a:solidFill>
              <a:schemeClr val="tx1"/>
            </a:solidFill>
            <a:round/>
            <a:headEnd/>
            <a:tailEnd/>
          </a:ln>
        </p:spPr>
        <p:txBody>
          <a:bodyPr/>
          <a:lstStyle/>
          <a:p>
            <a:endParaRPr lang="en-US"/>
          </a:p>
        </p:txBody>
      </p:sp>
      <p:sp>
        <p:nvSpPr>
          <p:cNvPr id="40149" name="Line 215"/>
          <p:cNvSpPr>
            <a:spLocks noChangeShapeType="1"/>
          </p:cNvSpPr>
          <p:nvPr/>
        </p:nvSpPr>
        <p:spPr bwMode="auto">
          <a:xfrm flipV="1">
            <a:off x="6330950" y="6321425"/>
            <a:ext cx="1588" cy="114300"/>
          </a:xfrm>
          <a:prstGeom prst="line">
            <a:avLst/>
          </a:prstGeom>
          <a:noFill/>
          <a:ln w="12700">
            <a:solidFill>
              <a:schemeClr val="tx1"/>
            </a:solidFill>
            <a:round/>
            <a:headEnd/>
            <a:tailEnd/>
          </a:ln>
        </p:spPr>
        <p:txBody>
          <a:bodyPr/>
          <a:lstStyle/>
          <a:p>
            <a:endParaRPr lang="en-US"/>
          </a:p>
        </p:txBody>
      </p:sp>
      <p:sp>
        <p:nvSpPr>
          <p:cNvPr id="40150" name="Line 216"/>
          <p:cNvSpPr>
            <a:spLocks noChangeShapeType="1"/>
          </p:cNvSpPr>
          <p:nvPr/>
        </p:nvSpPr>
        <p:spPr bwMode="auto">
          <a:xfrm flipV="1">
            <a:off x="7700963" y="6315075"/>
            <a:ext cx="1587" cy="120650"/>
          </a:xfrm>
          <a:prstGeom prst="line">
            <a:avLst/>
          </a:prstGeom>
          <a:noFill/>
          <a:ln w="12700">
            <a:solidFill>
              <a:schemeClr val="tx1"/>
            </a:solidFill>
            <a:round/>
            <a:headEnd/>
            <a:tailEnd/>
          </a:ln>
        </p:spPr>
        <p:txBody>
          <a:bodyPr/>
          <a:lstStyle/>
          <a:p>
            <a:endParaRPr lang="en-US"/>
          </a:p>
        </p:txBody>
      </p:sp>
      <p:sp>
        <p:nvSpPr>
          <p:cNvPr id="40151" name="Line 217"/>
          <p:cNvSpPr>
            <a:spLocks noChangeShapeType="1"/>
          </p:cNvSpPr>
          <p:nvPr/>
        </p:nvSpPr>
        <p:spPr bwMode="auto">
          <a:xfrm flipV="1">
            <a:off x="792163" y="1751013"/>
            <a:ext cx="125412" cy="3175"/>
          </a:xfrm>
          <a:prstGeom prst="line">
            <a:avLst/>
          </a:prstGeom>
          <a:noFill/>
          <a:ln w="12700">
            <a:solidFill>
              <a:schemeClr val="tx1"/>
            </a:solidFill>
            <a:round/>
            <a:headEnd/>
            <a:tailEnd/>
          </a:ln>
        </p:spPr>
        <p:txBody>
          <a:bodyPr/>
          <a:lstStyle/>
          <a:p>
            <a:endParaRPr lang="en-US"/>
          </a:p>
        </p:txBody>
      </p:sp>
      <p:sp>
        <p:nvSpPr>
          <p:cNvPr id="40152" name="Line 218"/>
          <p:cNvSpPr>
            <a:spLocks noChangeShapeType="1"/>
          </p:cNvSpPr>
          <p:nvPr/>
        </p:nvSpPr>
        <p:spPr bwMode="auto">
          <a:xfrm>
            <a:off x="787400" y="4611688"/>
            <a:ext cx="92075" cy="0"/>
          </a:xfrm>
          <a:prstGeom prst="line">
            <a:avLst/>
          </a:prstGeom>
          <a:noFill/>
          <a:ln w="12700">
            <a:solidFill>
              <a:schemeClr val="tx1"/>
            </a:solidFill>
            <a:round/>
            <a:headEnd/>
            <a:tailEnd/>
          </a:ln>
        </p:spPr>
        <p:txBody>
          <a:bodyPr/>
          <a:lstStyle/>
          <a:p>
            <a:endParaRPr lang="en-US"/>
          </a:p>
        </p:txBody>
      </p:sp>
      <p:sp>
        <p:nvSpPr>
          <p:cNvPr id="40153" name="Line 219"/>
          <p:cNvSpPr>
            <a:spLocks noChangeShapeType="1"/>
          </p:cNvSpPr>
          <p:nvPr/>
        </p:nvSpPr>
        <p:spPr bwMode="auto">
          <a:xfrm>
            <a:off x="787400" y="5132388"/>
            <a:ext cx="92075" cy="0"/>
          </a:xfrm>
          <a:prstGeom prst="line">
            <a:avLst/>
          </a:prstGeom>
          <a:noFill/>
          <a:ln w="12700">
            <a:solidFill>
              <a:schemeClr val="tx1"/>
            </a:solidFill>
            <a:round/>
            <a:headEnd/>
            <a:tailEnd/>
          </a:ln>
        </p:spPr>
        <p:txBody>
          <a:bodyPr/>
          <a:lstStyle/>
          <a:p>
            <a:endParaRPr lang="en-US"/>
          </a:p>
        </p:txBody>
      </p:sp>
      <p:sp>
        <p:nvSpPr>
          <p:cNvPr id="40154" name="Line 220"/>
          <p:cNvSpPr>
            <a:spLocks noChangeShapeType="1"/>
          </p:cNvSpPr>
          <p:nvPr/>
        </p:nvSpPr>
        <p:spPr bwMode="auto">
          <a:xfrm>
            <a:off x="787400" y="5654675"/>
            <a:ext cx="87313" cy="0"/>
          </a:xfrm>
          <a:prstGeom prst="line">
            <a:avLst/>
          </a:prstGeom>
          <a:noFill/>
          <a:ln w="12700">
            <a:solidFill>
              <a:schemeClr val="tx1"/>
            </a:solidFill>
            <a:round/>
            <a:headEnd/>
            <a:tailEnd/>
          </a:ln>
        </p:spPr>
        <p:txBody>
          <a:bodyPr/>
          <a:lstStyle/>
          <a:p>
            <a:endParaRPr lang="en-US"/>
          </a:p>
        </p:txBody>
      </p:sp>
      <p:sp>
        <p:nvSpPr>
          <p:cNvPr id="40155" name="Line 221"/>
          <p:cNvSpPr>
            <a:spLocks noChangeShapeType="1"/>
          </p:cNvSpPr>
          <p:nvPr/>
        </p:nvSpPr>
        <p:spPr bwMode="auto">
          <a:xfrm>
            <a:off x="788988" y="4100513"/>
            <a:ext cx="90487" cy="3175"/>
          </a:xfrm>
          <a:prstGeom prst="line">
            <a:avLst/>
          </a:prstGeom>
          <a:noFill/>
          <a:ln w="12700">
            <a:solidFill>
              <a:schemeClr val="tx1"/>
            </a:solidFill>
            <a:round/>
            <a:headEnd/>
            <a:tailEnd/>
          </a:ln>
        </p:spPr>
        <p:txBody>
          <a:bodyPr/>
          <a:lstStyle/>
          <a:p>
            <a:endParaRPr lang="en-US"/>
          </a:p>
        </p:txBody>
      </p:sp>
      <p:sp>
        <p:nvSpPr>
          <p:cNvPr id="40156" name="Line 222"/>
          <p:cNvSpPr>
            <a:spLocks noChangeShapeType="1"/>
          </p:cNvSpPr>
          <p:nvPr/>
        </p:nvSpPr>
        <p:spPr bwMode="auto">
          <a:xfrm>
            <a:off x="788988" y="6173788"/>
            <a:ext cx="82550" cy="0"/>
          </a:xfrm>
          <a:prstGeom prst="line">
            <a:avLst/>
          </a:prstGeom>
          <a:noFill/>
          <a:ln w="12700">
            <a:solidFill>
              <a:schemeClr val="tx1"/>
            </a:solidFill>
            <a:round/>
            <a:headEnd/>
            <a:tailEnd/>
          </a:ln>
        </p:spPr>
        <p:txBody>
          <a:bodyPr wrap="none" anchor="ctr"/>
          <a:lstStyle/>
          <a:p>
            <a:endParaRPr lang="en-US"/>
          </a:p>
        </p:txBody>
      </p:sp>
      <p:sp>
        <p:nvSpPr>
          <p:cNvPr id="40157" name="Line 223"/>
          <p:cNvSpPr>
            <a:spLocks noChangeShapeType="1"/>
          </p:cNvSpPr>
          <p:nvPr/>
        </p:nvSpPr>
        <p:spPr bwMode="auto">
          <a:xfrm flipV="1">
            <a:off x="787400" y="3576638"/>
            <a:ext cx="85725" cy="1587"/>
          </a:xfrm>
          <a:prstGeom prst="line">
            <a:avLst/>
          </a:prstGeom>
          <a:noFill/>
          <a:ln w="12700">
            <a:solidFill>
              <a:schemeClr val="tx1"/>
            </a:solidFill>
            <a:round/>
            <a:headEnd/>
            <a:tailEnd/>
          </a:ln>
        </p:spPr>
        <p:txBody>
          <a:bodyPr/>
          <a:lstStyle/>
          <a:p>
            <a:endParaRPr lang="en-US"/>
          </a:p>
        </p:txBody>
      </p:sp>
      <p:sp>
        <p:nvSpPr>
          <p:cNvPr id="40158" name="Line 224"/>
          <p:cNvSpPr>
            <a:spLocks noChangeShapeType="1"/>
          </p:cNvSpPr>
          <p:nvPr/>
        </p:nvSpPr>
        <p:spPr bwMode="auto">
          <a:xfrm>
            <a:off x="795338" y="3060700"/>
            <a:ext cx="84137" cy="0"/>
          </a:xfrm>
          <a:prstGeom prst="line">
            <a:avLst/>
          </a:prstGeom>
          <a:noFill/>
          <a:ln w="12700">
            <a:solidFill>
              <a:schemeClr val="tx1"/>
            </a:solidFill>
            <a:round/>
            <a:headEnd/>
            <a:tailEnd/>
          </a:ln>
        </p:spPr>
        <p:txBody>
          <a:bodyPr/>
          <a:lstStyle/>
          <a:p>
            <a:endParaRPr lang="en-US"/>
          </a:p>
        </p:txBody>
      </p:sp>
      <p:sp>
        <p:nvSpPr>
          <p:cNvPr id="40159" name="Line 225"/>
          <p:cNvSpPr>
            <a:spLocks noChangeShapeType="1"/>
          </p:cNvSpPr>
          <p:nvPr/>
        </p:nvSpPr>
        <p:spPr bwMode="auto">
          <a:xfrm flipV="1">
            <a:off x="790575" y="2541588"/>
            <a:ext cx="90488" cy="0"/>
          </a:xfrm>
          <a:prstGeom prst="line">
            <a:avLst/>
          </a:prstGeom>
          <a:noFill/>
          <a:ln w="12700">
            <a:solidFill>
              <a:schemeClr val="tx1"/>
            </a:solidFill>
            <a:round/>
            <a:headEnd/>
            <a:tailEnd/>
          </a:ln>
        </p:spPr>
        <p:txBody>
          <a:bodyPr/>
          <a:lstStyle/>
          <a:p>
            <a:endParaRPr lang="en-US"/>
          </a:p>
        </p:txBody>
      </p:sp>
      <p:sp>
        <p:nvSpPr>
          <p:cNvPr id="40160" name="Line 226"/>
          <p:cNvSpPr>
            <a:spLocks noChangeShapeType="1"/>
          </p:cNvSpPr>
          <p:nvPr/>
        </p:nvSpPr>
        <p:spPr bwMode="auto">
          <a:xfrm flipV="1">
            <a:off x="790575" y="2020888"/>
            <a:ext cx="88900" cy="0"/>
          </a:xfrm>
          <a:prstGeom prst="line">
            <a:avLst/>
          </a:prstGeom>
          <a:noFill/>
          <a:ln w="12700">
            <a:solidFill>
              <a:schemeClr val="tx1"/>
            </a:solidFill>
            <a:round/>
            <a:headEnd/>
            <a:tailEnd/>
          </a:ln>
        </p:spPr>
        <p:txBody>
          <a:bodyPr/>
          <a:lstStyle/>
          <a:p>
            <a:endParaRPr lang="en-US"/>
          </a:p>
        </p:txBody>
      </p:sp>
      <p:sp>
        <p:nvSpPr>
          <p:cNvPr id="40161" name="Line 227"/>
          <p:cNvSpPr>
            <a:spLocks noChangeShapeType="1"/>
          </p:cNvSpPr>
          <p:nvPr/>
        </p:nvSpPr>
        <p:spPr bwMode="auto">
          <a:xfrm rot="-5400000">
            <a:off x="2432050" y="6392863"/>
            <a:ext cx="79375" cy="3175"/>
          </a:xfrm>
          <a:prstGeom prst="line">
            <a:avLst/>
          </a:prstGeom>
          <a:noFill/>
          <a:ln w="12700">
            <a:solidFill>
              <a:schemeClr val="tx1"/>
            </a:solidFill>
            <a:round/>
            <a:headEnd/>
            <a:tailEnd/>
          </a:ln>
        </p:spPr>
        <p:txBody>
          <a:bodyPr wrap="none" anchor="ctr"/>
          <a:lstStyle/>
          <a:p>
            <a:endParaRPr lang="en-US"/>
          </a:p>
        </p:txBody>
      </p:sp>
      <p:sp>
        <p:nvSpPr>
          <p:cNvPr id="40162" name="Line 228"/>
          <p:cNvSpPr>
            <a:spLocks noChangeShapeType="1"/>
          </p:cNvSpPr>
          <p:nvPr/>
        </p:nvSpPr>
        <p:spPr bwMode="auto">
          <a:xfrm rot="-5400000">
            <a:off x="2994025" y="6394451"/>
            <a:ext cx="79375" cy="0"/>
          </a:xfrm>
          <a:prstGeom prst="line">
            <a:avLst/>
          </a:prstGeom>
          <a:noFill/>
          <a:ln w="12700">
            <a:solidFill>
              <a:schemeClr val="tx1"/>
            </a:solidFill>
            <a:round/>
            <a:headEnd/>
            <a:tailEnd/>
          </a:ln>
        </p:spPr>
        <p:txBody>
          <a:bodyPr wrap="none" anchor="ctr"/>
          <a:lstStyle/>
          <a:p>
            <a:endParaRPr lang="en-US"/>
          </a:p>
        </p:txBody>
      </p:sp>
      <p:sp>
        <p:nvSpPr>
          <p:cNvPr id="40163" name="Line 229"/>
          <p:cNvSpPr>
            <a:spLocks noChangeShapeType="1"/>
          </p:cNvSpPr>
          <p:nvPr/>
        </p:nvSpPr>
        <p:spPr bwMode="auto">
          <a:xfrm rot="-5400000">
            <a:off x="4097337" y="6394451"/>
            <a:ext cx="79375" cy="0"/>
          </a:xfrm>
          <a:prstGeom prst="line">
            <a:avLst/>
          </a:prstGeom>
          <a:noFill/>
          <a:ln w="12700">
            <a:solidFill>
              <a:schemeClr val="tx1"/>
            </a:solidFill>
            <a:round/>
            <a:headEnd/>
            <a:tailEnd/>
          </a:ln>
        </p:spPr>
        <p:txBody>
          <a:bodyPr wrap="none" anchor="ctr"/>
          <a:lstStyle/>
          <a:p>
            <a:endParaRPr lang="en-US"/>
          </a:p>
        </p:txBody>
      </p:sp>
      <p:sp>
        <p:nvSpPr>
          <p:cNvPr id="40164" name="Line 230"/>
          <p:cNvSpPr>
            <a:spLocks noChangeShapeType="1"/>
          </p:cNvSpPr>
          <p:nvPr/>
        </p:nvSpPr>
        <p:spPr bwMode="auto">
          <a:xfrm rot="-5400000">
            <a:off x="4368800" y="6394451"/>
            <a:ext cx="79375" cy="0"/>
          </a:xfrm>
          <a:prstGeom prst="line">
            <a:avLst/>
          </a:prstGeom>
          <a:noFill/>
          <a:ln w="12700">
            <a:solidFill>
              <a:schemeClr val="tx1"/>
            </a:solidFill>
            <a:round/>
            <a:headEnd/>
            <a:tailEnd/>
          </a:ln>
        </p:spPr>
        <p:txBody>
          <a:bodyPr wrap="none" anchor="ctr"/>
          <a:lstStyle/>
          <a:p>
            <a:endParaRPr lang="en-US"/>
          </a:p>
        </p:txBody>
      </p:sp>
      <p:sp>
        <p:nvSpPr>
          <p:cNvPr id="40165" name="Line 231"/>
          <p:cNvSpPr>
            <a:spLocks noChangeShapeType="1"/>
          </p:cNvSpPr>
          <p:nvPr/>
        </p:nvSpPr>
        <p:spPr bwMode="auto">
          <a:xfrm rot="-5400000">
            <a:off x="2703512" y="6394451"/>
            <a:ext cx="79375" cy="0"/>
          </a:xfrm>
          <a:prstGeom prst="line">
            <a:avLst/>
          </a:prstGeom>
          <a:noFill/>
          <a:ln w="12700">
            <a:solidFill>
              <a:schemeClr val="tx1"/>
            </a:solidFill>
            <a:round/>
            <a:headEnd/>
            <a:tailEnd/>
          </a:ln>
        </p:spPr>
        <p:txBody>
          <a:bodyPr wrap="none" anchor="ctr"/>
          <a:lstStyle/>
          <a:p>
            <a:endParaRPr lang="en-US"/>
          </a:p>
        </p:txBody>
      </p:sp>
      <p:sp>
        <p:nvSpPr>
          <p:cNvPr id="40166" name="Line 232"/>
          <p:cNvSpPr>
            <a:spLocks noChangeShapeType="1"/>
          </p:cNvSpPr>
          <p:nvPr/>
        </p:nvSpPr>
        <p:spPr bwMode="auto">
          <a:xfrm rot="-5400000">
            <a:off x="3270250" y="6392863"/>
            <a:ext cx="79375" cy="3175"/>
          </a:xfrm>
          <a:prstGeom prst="line">
            <a:avLst/>
          </a:prstGeom>
          <a:noFill/>
          <a:ln w="12700">
            <a:solidFill>
              <a:schemeClr val="tx1"/>
            </a:solidFill>
            <a:round/>
            <a:headEnd/>
            <a:tailEnd/>
          </a:ln>
        </p:spPr>
        <p:txBody>
          <a:bodyPr wrap="none" anchor="ctr"/>
          <a:lstStyle/>
          <a:p>
            <a:endParaRPr lang="en-US"/>
          </a:p>
        </p:txBody>
      </p:sp>
      <p:sp>
        <p:nvSpPr>
          <p:cNvPr id="40167" name="Line 233"/>
          <p:cNvSpPr>
            <a:spLocks noChangeShapeType="1"/>
          </p:cNvSpPr>
          <p:nvPr/>
        </p:nvSpPr>
        <p:spPr bwMode="auto">
          <a:xfrm rot="-5400000">
            <a:off x="3806825" y="6394451"/>
            <a:ext cx="79375" cy="0"/>
          </a:xfrm>
          <a:prstGeom prst="line">
            <a:avLst/>
          </a:prstGeom>
          <a:noFill/>
          <a:ln w="12700">
            <a:solidFill>
              <a:schemeClr val="tx1"/>
            </a:solidFill>
            <a:round/>
            <a:headEnd/>
            <a:tailEnd/>
          </a:ln>
        </p:spPr>
        <p:txBody>
          <a:bodyPr wrap="none" anchor="ctr"/>
          <a:lstStyle/>
          <a:p>
            <a:endParaRPr lang="en-US"/>
          </a:p>
        </p:txBody>
      </p:sp>
      <p:sp>
        <p:nvSpPr>
          <p:cNvPr id="40168" name="Line 234"/>
          <p:cNvSpPr>
            <a:spLocks noChangeShapeType="1"/>
          </p:cNvSpPr>
          <p:nvPr/>
        </p:nvSpPr>
        <p:spPr bwMode="auto">
          <a:xfrm rot="-5400000">
            <a:off x="4643437" y="6394451"/>
            <a:ext cx="79375" cy="0"/>
          </a:xfrm>
          <a:prstGeom prst="line">
            <a:avLst/>
          </a:prstGeom>
          <a:noFill/>
          <a:ln w="12700">
            <a:solidFill>
              <a:schemeClr val="tx1"/>
            </a:solidFill>
            <a:round/>
            <a:headEnd/>
            <a:tailEnd/>
          </a:ln>
        </p:spPr>
        <p:txBody>
          <a:bodyPr wrap="none" anchor="ctr"/>
          <a:lstStyle/>
          <a:p>
            <a:endParaRPr lang="en-US"/>
          </a:p>
        </p:txBody>
      </p:sp>
      <p:sp>
        <p:nvSpPr>
          <p:cNvPr id="40169" name="Line 235"/>
          <p:cNvSpPr>
            <a:spLocks noChangeShapeType="1"/>
          </p:cNvSpPr>
          <p:nvPr/>
        </p:nvSpPr>
        <p:spPr bwMode="auto">
          <a:xfrm rot="-5400000">
            <a:off x="5472906" y="6393657"/>
            <a:ext cx="77787" cy="0"/>
          </a:xfrm>
          <a:prstGeom prst="line">
            <a:avLst/>
          </a:prstGeom>
          <a:noFill/>
          <a:ln w="12700">
            <a:solidFill>
              <a:schemeClr val="tx1"/>
            </a:solidFill>
            <a:round/>
            <a:headEnd/>
            <a:tailEnd/>
          </a:ln>
        </p:spPr>
        <p:txBody>
          <a:bodyPr wrap="none" anchor="ctr"/>
          <a:lstStyle/>
          <a:p>
            <a:endParaRPr lang="en-US"/>
          </a:p>
        </p:txBody>
      </p:sp>
      <p:sp>
        <p:nvSpPr>
          <p:cNvPr id="40170" name="Line 236"/>
          <p:cNvSpPr>
            <a:spLocks noChangeShapeType="1"/>
          </p:cNvSpPr>
          <p:nvPr/>
        </p:nvSpPr>
        <p:spPr bwMode="auto">
          <a:xfrm rot="-5400000">
            <a:off x="6039644" y="6392069"/>
            <a:ext cx="77787" cy="3175"/>
          </a:xfrm>
          <a:prstGeom prst="line">
            <a:avLst/>
          </a:prstGeom>
          <a:noFill/>
          <a:ln w="12700">
            <a:solidFill>
              <a:schemeClr val="tx1"/>
            </a:solidFill>
            <a:round/>
            <a:headEnd/>
            <a:tailEnd/>
          </a:ln>
        </p:spPr>
        <p:txBody>
          <a:bodyPr wrap="none" anchor="ctr"/>
          <a:lstStyle/>
          <a:p>
            <a:endParaRPr lang="en-US"/>
          </a:p>
        </p:txBody>
      </p:sp>
      <p:sp>
        <p:nvSpPr>
          <p:cNvPr id="40171" name="Line 237"/>
          <p:cNvSpPr>
            <a:spLocks noChangeShapeType="1"/>
          </p:cNvSpPr>
          <p:nvPr/>
        </p:nvSpPr>
        <p:spPr bwMode="auto">
          <a:xfrm rot="-5400000">
            <a:off x="5206206" y="6395244"/>
            <a:ext cx="77788" cy="0"/>
          </a:xfrm>
          <a:prstGeom prst="line">
            <a:avLst/>
          </a:prstGeom>
          <a:noFill/>
          <a:ln w="12700">
            <a:solidFill>
              <a:schemeClr val="tx1"/>
            </a:solidFill>
            <a:round/>
            <a:headEnd/>
            <a:tailEnd/>
          </a:ln>
        </p:spPr>
        <p:txBody>
          <a:bodyPr wrap="none" anchor="ctr"/>
          <a:lstStyle/>
          <a:p>
            <a:endParaRPr lang="en-US"/>
          </a:p>
        </p:txBody>
      </p:sp>
      <p:sp>
        <p:nvSpPr>
          <p:cNvPr id="40172" name="Line 238"/>
          <p:cNvSpPr>
            <a:spLocks noChangeShapeType="1"/>
          </p:cNvSpPr>
          <p:nvPr/>
        </p:nvSpPr>
        <p:spPr bwMode="auto">
          <a:xfrm rot="-5400000">
            <a:off x="5747544" y="6392069"/>
            <a:ext cx="77787" cy="3175"/>
          </a:xfrm>
          <a:prstGeom prst="line">
            <a:avLst/>
          </a:prstGeom>
          <a:noFill/>
          <a:ln w="12700">
            <a:solidFill>
              <a:schemeClr val="tx1"/>
            </a:solidFill>
            <a:round/>
            <a:headEnd/>
            <a:tailEnd/>
          </a:ln>
        </p:spPr>
        <p:txBody>
          <a:bodyPr wrap="none" anchor="ctr"/>
          <a:lstStyle/>
          <a:p>
            <a:endParaRPr lang="en-US"/>
          </a:p>
        </p:txBody>
      </p:sp>
      <p:sp>
        <p:nvSpPr>
          <p:cNvPr id="40173" name="Line 239"/>
          <p:cNvSpPr>
            <a:spLocks noChangeShapeType="1"/>
          </p:cNvSpPr>
          <p:nvPr/>
        </p:nvSpPr>
        <p:spPr bwMode="auto">
          <a:xfrm rot="-5400000">
            <a:off x="1027112" y="6394451"/>
            <a:ext cx="79375" cy="0"/>
          </a:xfrm>
          <a:prstGeom prst="line">
            <a:avLst/>
          </a:prstGeom>
          <a:noFill/>
          <a:ln w="12700">
            <a:solidFill>
              <a:schemeClr val="tx1"/>
            </a:solidFill>
            <a:round/>
            <a:headEnd/>
            <a:tailEnd/>
          </a:ln>
        </p:spPr>
        <p:txBody>
          <a:bodyPr wrap="none" anchor="ctr"/>
          <a:lstStyle/>
          <a:p>
            <a:endParaRPr lang="en-US"/>
          </a:p>
        </p:txBody>
      </p:sp>
      <p:sp>
        <p:nvSpPr>
          <p:cNvPr id="40174" name="Line 240"/>
          <p:cNvSpPr>
            <a:spLocks noChangeShapeType="1"/>
          </p:cNvSpPr>
          <p:nvPr/>
        </p:nvSpPr>
        <p:spPr bwMode="auto">
          <a:xfrm rot="-5400000">
            <a:off x="1600200" y="6394451"/>
            <a:ext cx="79375" cy="0"/>
          </a:xfrm>
          <a:prstGeom prst="line">
            <a:avLst/>
          </a:prstGeom>
          <a:noFill/>
          <a:ln w="12700">
            <a:solidFill>
              <a:schemeClr val="tx1"/>
            </a:solidFill>
            <a:round/>
            <a:headEnd/>
            <a:tailEnd/>
          </a:ln>
        </p:spPr>
        <p:txBody>
          <a:bodyPr wrap="none" anchor="ctr"/>
          <a:lstStyle/>
          <a:p>
            <a:endParaRPr lang="en-US"/>
          </a:p>
        </p:txBody>
      </p:sp>
      <p:sp>
        <p:nvSpPr>
          <p:cNvPr id="40175" name="Line 241"/>
          <p:cNvSpPr>
            <a:spLocks noChangeShapeType="1"/>
          </p:cNvSpPr>
          <p:nvPr/>
        </p:nvSpPr>
        <p:spPr bwMode="auto">
          <a:xfrm rot="-5400000">
            <a:off x="1309687" y="6394451"/>
            <a:ext cx="79375" cy="0"/>
          </a:xfrm>
          <a:prstGeom prst="line">
            <a:avLst/>
          </a:prstGeom>
          <a:noFill/>
          <a:ln w="12700">
            <a:solidFill>
              <a:schemeClr val="tx1"/>
            </a:solidFill>
            <a:round/>
            <a:headEnd/>
            <a:tailEnd/>
          </a:ln>
        </p:spPr>
        <p:txBody>
          <a:bodyPr wrap="none" anchor="ctr"/>
          <a:lstStyle/>
          <a:p>
            <a:endParaRPr lang="en-US"/>
          </a:p>
        </p:txBody>
      </p:sp>
      <p:sp>
        <p:nvSpPr>
          <p:cNvPr id="40176" name="Line 242"/>
          <p:cNvSpPr>
            <a:spLocks noChangeShapeType="1"/>
          </p:cNvSpPr>
          <p:nvPr/>
        </p:nvSpPr>
        <p:spPr bwMode="auto">
          <a:xfrm rot="-5400000">
            <a:off x="1874837" y="6394451"/>
            <a:ext cx="79375" cy="0"/>
          </a:xfrm>
          <a:prstGeom prst="line">
            <a:avLst/>
          </a:prstGeom>
          <a:noFill/>
          <a:ln w="12700">
            <a:solidFill>
              <a:schemeClr val="tx1"/>
            </a:solidFill>
            <a:round/>
            <a:headEnd/>
            <a:tailEnd/>
          </a:ln>
        </p:spPr>
        <p:txBody>
          <a:bodyPr wrap="none" anchor="ctr"/>
          <a:lstStyle/>
          <a:p>
            <a:endParaRPr lang="en-US"/>
          </a:p>
        </p:txBody>
      </p:sp>
      <p:sp>
        <p:nvSpPr>
          <p:cNvPr id="40177" name="Line 243"/>
          <p:cNvSpPr>
            <a:spLocks noChangeShapeType="1"/>
          </p:cNvSpPr>
          <p:nvPr/>
        </p:nvSpPr>
        <p:spPr bwMode="auto">
          <a:xfrm rot="-5400000">
            <a:off x="6834982" y="6398419"/>
            <a:ext cx="80962" cy="0"/>
          </a:xfrm>
          <a:prstGeom prst="line">
            <a:avLst/>
          </a:prstGeom>
          <a:noFill/>
          <a:ln w="12700">
            <a:solidFill>
              <a:schemeClr val="tx1"/>
            </a:solidFill>
            <a:round/>
            <a:headEnd/>
            <a:tailEnd/>
          </a:ln>
        </p:spPr>
        <p:txBody>
          <a:bodyPr wrap="none" anchor="ctr"/>
          <a:lstStyle/>
          <a:p>
            <a:endParaRPr lang="en-US"/>
          </a:p>
        </p:txBody>
      </p:sp>
      <p:sp>
        <p:nvSpPr>
          <p:cNvPr id="40178" name="Line 244"/>
          <p:cNvSpPr>
            <a:spLocks noChangeShapeType="1"/>
          </p:cNvSpPr>
          <p:nvPr/>
        </p:nvSpPr>
        <p:spPr bwMode="auto">
          <a:xfrm rot="-5400000">
            <a:off x="7400132" y="6398419"/>
            <a:ext cx="80962" cy="0"/>
          </a:xfrm>
          <a:prstGeom prst="line">
            <a:avLst/>
          </a:prstGeom>
          <a:noFill/>
          <a:ln w="12700">
            <a:solidFill>
              <a:schemeClr val="tx1"/>
            </a:solidFill>
            <a:round/>
            <a:headEnd/>
            <a:tailEnd/>
          </a:ln>
        </p:spPr>
        <p:txBody>
          <a:bodyPr wrap="none" anchor="ctr"/>
          <a:lstStyle/>
          <a:p>
            <a:endParaRPr lang="en-US"/>
          </a:p>
        </p:txBody>
      </p:sp>
      <p:sp>
        <p:nvSpPr>
          <p:cNvPr id="40179" name="Line 245"/>
          <p:cNvSpPr>
            <a:spLocks noChangeShapeType="1"/>
          </p:cNvSpPr>
          <p:nvPr/>
        </p:nvSpPr>
        <p:spPr bwMode="auto">
          <a:xfrm rot="-5400000">
            <a:off x="6561932" y="6395244"/>
            <a:ext cx="93662" cy="0"/>
          </a:xfrm>
          <a:prstGeom prst="line">
            <a:avLst/>
          </a:prstGeom>
          <a:noFill/>
          <a:ln w="12700">
            <a:solidFill>
              <a:schemeClr val="tx1"/>
            </a:solidFill>
            <a:round/>
            <a:headEnd/>
            <a:tailEnd/>
          </a:ln>
        </p:spPr>
        <p:txBody>
          <a:bodyPr wrap="none" anchor="ctr"/>
          <a:lstStyle/>
          <a:p>
            <a:endParaRPr lang="en-US"/>
          </a:p>
        </p:txBody>
      </p:sp>
      <p:sp>
        <p:nvSpPr>
          <p:cNvPr id="40180" name="Line 246"/>
          <p:cNvSpPr>
            <a:spLocks noChangeShapeType="1"/>
          </p:cNvSpPr>
          <p:nvPr/>
        </p:nvSpPr>
        <p:spPr bwMode="auto">
          <a:xfrm rot="-5400000">
            <a:off x="7108032" y="6398419"/>
            <a:ext cx="80962" cy="0"/>
          </a:xfrm>
          <a:prstGeom prst="line">
            <a:avLst/>
          </a:prstGeom>
          <a:noFill/>
          <a:ln w="12700">
            <a:solidFill>
              <a:schemeClr val="tx1"/>
            </a:solidFill>
            <a:round/>
            <a:headEnd/>
            <a:tailEnd/>
          </a:ln>
        </p:spPr>
        <p:txBody>
          <a:bodyPr wrap="none" anchor="ctr"/>
          <a:lstStyle/>
          <a:p>
            <a:endParaRPr lang="en-US"/>
          </a:p>
        </p:txBody>
      </p:sp>
      <p:sp>
        <p:nvSpPr>
          <p:cNvPr id="40181" name="Line 247"/>
          <p:cNvSpPr>
            <a:spLocks noChangeShapeType="1"/>
          </p:cNvSpPr>
          <p:nvPr/>
        </p:nvSpPr>
        <p:spPr bwMode="auto">
          <a:xfrm rot="-5400000">
            <a:off x="8228806" y="6398419"/>
            <a:ext cx="77788" cy="0"/>
          </a:xfrm>
          <a:prstGeom prst="line">
            <a:avLst/>
          </a:prstGeom>
          <a:noFill/>
          <a:ln w="12700">
            <a:solidFill>
              <a:schemeClr val="tx1"/>
            </a:solidFill>
            <a:round/>
            <a:headEnd/>
            <a:tailEnd/>
          </a:ln>
        </p:spPr>
        <p:txBody>
          <a:bodyPr wrap="none" anchor="ctr"/>
          <a:lstStyle/>
          <a:p>
            <a:endParaRPr lang="en-US"/>
          </a:p>
        </p:txBody>
      </p:sp>
      <p:sp>
        <p:nvSpPr>
          <p:cNvPr id="40182" name="Line 248"/>
          <p:cNvSpPr>
            <a:spLocks noChangeShapeType="1"/>
          </p:cNvSpPr>
          <p:nvPr/>
        </p:nvSpPr>
        <p:spPr bwMode="auto">
          <a:xfrm rot="-5400000">
            <a:off x="7936706" y="6398419"/>
            <a:ext cx="77788" cy="0"/>
          </a:xfrm>
          <a:prstGeom prst="line">
            <a:avLst/>
          </a:prstGeom>
          <a:noFill/>
          <a:ln w="12700">
            <a:solidFill>
              <a:schemeClr val="tx1"/>
            </a:solidFill>
            <a:round/>
            <a:headEnd/>
            <a:tailEnd/>
          </a:ln>
        </p:spPr>
        <p:txBody>
          <a:bodyPr wrap="none" anchor="ctr"/>
          <a:lstStyle/>
          <a:p>
            <a:endParaRPr lang="en-US"/>
          </a:p>
        </p:txBody>
      </p:sp>
      <p:sp>
        <p:nvSpPr>
          <p:cNvPr id="40183" name="Line 249"/>
          <p:cNvSpPr>
            <a:spLocks noChangeShapeType="1"/>
          </p:cNvSpPr>
          <p:nvPr/>
        </p:nvSpPr>
        <p:spPr bwMode="auto">
          <a:xfrm rot="-5400000">
            <a:off x="8506619" y="6393656"/>
            <a:ext cx="71438" cy="3175"/>
          </a:xfrm>
          <a:prstGeom prst="line">
            <a:avLst/>
          </a:prstGeom>
          <a:noFill/>
          <a:ln w="12700">
            <a:solidFill>
              <a:schemeClr val="tx1"/>
            </a:solidFill>
            <a:round/>
            <a:headEnd/>
            <a:tailEnd/>
          </a:ln>
        </p:spPr>
        <p:txBody>
          <a:bodyPr wrap="none" anchor="ctr"/>
          <a:lstStyle/>
          <a:p>
            <a:endParaRPr lang="en-US"/>
          </a:p>
        </p:txBody>
      </p:sp>
      <p:sp>
        <p:nvSpPr>
          <p:cNvPr id="40184" name="Text Box 250"/>
          <p:cNvSpPr txBox="1">
            <a:spLocks noChangeArrowheads="1"/>
          </p:cNvSpPr>
          <p:nvPr/>
        </p:nvSpPr>
        <p:spPr bwMode="auto">
          <a:xfrm>
            <a:off x="3262313" y="4625975"/>
            <a:ext cx="503237" cy="228600"/>
          </a:xfrm>
          <a:prstGeom prst="rect">
            <a:avLst/>
          </a:prstGeom>
          <a:noFill/>
          <a:ln w="12700">
            <a:noFill/>
            <a:miter lim="800000"/>
            <a:headEnd/>
            <a:tailEnd/>
          </a:ln>
        </p:spPr>
        <p:txBody>
          <a:bodyPr wrap="none">
            <a:spAutoFit/>
          </a:bodyPr>
          <a:lstStyle/>
          <a:p>
            <a:pPr algn="ctr" eaLnBrk="0" hangingPunct="0"/>
            <a:r>
              <a:rPr lang="en-US" sz="900">
                <a:latin typeface="Arial Narrow" pitchFamily="34" charset="0"/>
              </a:rPr>
              <a:t>Solarex</a:t>
            </a:r>
          </a:p>
        </p:txBody>
      </p:sp>
      <p:sp>
        <p:nvSpPr>
          <p:cNvPr id="40185" name="Freeform 251"/>
          <p:cNvSpPr>
            <a:spLocks/>
          </p:cNvSpPr>
          <p:nvPr/>
        </p:nvSpPr>
        <p:spPr bwMode="auto">
          <a:xfrm>
            <a:off x="3403600" y="4508500"/>
            <a:ext cx="222250" cy="171450"/>
          </a:xfrm>
          <a:custGeom>
            <a:avLst/>
            <a:gdLst>
              <a:gd name="T0" fmla="*/ 0 w 140"/>
              <a:gd name="T1" fmla="*/ 2147483647 h 108"/>
              <a:gd name="T2" fmla="*/ 2147483647 w 140"/>
              <a:gd name="T3" fmla="*/ 2147483647 h 108"/>
              <a:gd name="T4" fmla="*/ 2147483647 w 140"/>
              <a:gd name="T5" fmla="*/ 0 h 108"/>
              <a:gd name="T6" fmla="*/ 0 60000 65536"/>
              <a:gd name="T7" fmla="*/ 0 60000 65536"/>
              <a:gd name="T8" fmla="*/ 0 60000 65536"/>
              <a:gd name="T9" fmla="*/ 0 w 140"/>
              <a:gd name="T10" fmla="*/ 0 h 108"/>
              <a:gd name="T11" fmla="*/ 140 w 140"/>
              <a:gd name="T12" fmla="*/ 108 h 108"/>
            </a:gdLst>
            <a:ahLst/>
            <a:cxnLst>
              <a:cxn ang="T6">
                <a:pos x="T0" y="T1"/>
              </a:cxn>
              <a:cxn ang="T7">
                <a:pos x="T2" y="T3"/>
              </a:cxn>
              <a:cxn ang="T8">
                <a:pos x="T4" y="T5"/>
              </a:cxn>
            </a:cxnLst>
            <a:rect l="T9" t="T10" r="T11" b="T12"/>
            <a:pathLst>
              <a:path w="140" h="108">
                <a:moveTo>
                  <a:pt x="0" y="40"/>
                </a:moveTo>
                <a:lnTo>
                  <a:pt x="68" y="108"/>
                </a:lnTo>
                <a:lnTo>
                  <a:pt x="140" y="0"/>
                </a:lnTo>
              </a:path>
            </a:pathLst>
          </a:custGeom>
          <a:noFill/>
          <a:ln w="6350">
            <a:solidFill>
              <a:schemeClr val="tx1"/>
            </a:solidFill>
            <a:round/>
            <a:headEnd/>
            <a:tailEnd/>
          </a:ln>
        </p:spPr>
        <p:txBody>
          <a:bodyPr wrap="none" anchor="ctr"/>
          <a:lstStyle/>
          <a:p>
            <a:endParaRPr lang="en-US"/>
          </a:p>
        </p:txBody>
      </p:sp>
      <p:sp>
        <p:nvSpPr>
          <p:cNvPr id="40186" name="Line 252"/>
          <p:cNvSpPr>
            <a:spLocks noChangeShapeType="1"/>
          </p:cNvSpPr>
          <p:nvPr/>
        </p:nvSpPr>
        <p:spPr bwMode="auto">
          <a:xfrm>
            <a:off x="3003550" y="4883150"/>
            <a:ext cx="114300" cy="76200"/>
          </a:xfrm>
          <a:prstGeom prst="line">
            <a:avLst/>
          </a:prstGeom>
          <a:noFill/>
          <a:ln w="6350">
            <a:solidFill>
              <a:schemeClr val="tx1"/>
            </a:solidFill>
            <a:round/>
            <a:headEnd/>
            <a:tailEnd/>
          </a:ln>
        </p:spPr>
        <p:txBody>
          <a:bodyPr wrap="none" anchor="ctr"/>
          <a:lstStyle/>
          <a:p>
            <a:endParaRPr lang="en-US"/>
          </a:p>
        </p:txBody>
      </p:sp>
      <p:sp>
        <p:nvSpPr>
          <p:cNvPr id="40187" name="Rectangle 253"/>
          <p:cNvSpPr>
            <a:spLocks noChangeArrowheads="1"/>
          </p:cNvSpPr>
          <p:nvPr/>
        </p:nvSpPr>
        <p:spPr bwMode="auto">
          <a:xfrm>
            <a:off x="501650" y="4746625"/>
            <a:ext cx="209550" cy="274638"/>
          </a:xfrm>
          <a:prstGeom prst="rect">
            <a:avLst/>
          </a:prstGeom>
          <a:noFill/>
          <a:ln w="9525">
            <a:noFill/>
            <a:miter lim="800000"/>
            <a:headEnd/>
            <a:tailEnd/>
          </a:ln>
        </p:spPr>
        <p:txBody>
          <a:bodyPr wrap="none" lIns="0" tIns="0" rIns="0" bIns="0">
            <a:spAutoFit/>
          </a:bodyPr>
          <a:lstStyle/>
          <a:p>
            <a:pPr algn="r" eaLnBrk="0" hangingPunct="0"/>
            <a:r>
              <a:rPr lang="en-US">
                <a:latin typeface="Arial Narrow" pitchFamily="34" charset="0"/>
              </a:rPr>
              <a:t>12</a:t>
            </a:r>
          </a:p>
        </p:txBody>
      </p:sp>
      <p:sp>
        <p:nvSpPr>
          <p:cNvPr id="40188" name="Rectangle 254"/>
          <p:cNvSpPr>
            <a:spLocks noChangeArrowheads="1"/>
          </p:cNvSpPr>
          <p:nvPr/>
        </p:nvSpPr>
        <p:spPr bwMode="auto">
          <a:xfrm>
            <a:off x="466725" y="5260975"/>
            <a:ext cx="244475" cy="274638"/>
          </a:xfrm>
          <a:prstGeom prst="rect">
            <a:avLst/>
          </a:prstGeom>
          <a:noFill/>
          <a:ln w="9525">
            <a:noFill/>
            <a:miter lim="800000"/>
            <a:headEnd/>
            <a:tailEnd/>
          </a:ln>
        </p:spPr>
        <p:txBody>
          <a:bodyPr lIns="0" tIns="0" rIns="0" bIns="0">
            <a:spAutoFit/>
          </a:bodyPr>
          <a:lstStyle/>
          <a:p>
            <a:pPr algn="r" eaLnBrk="0" hangingPunct="0"/>
            <a:r>
              <a:rPr lang="en-US">
                <a:latin typeface="Arial Narrow" pitchFamily="34" charset="0"/>
              </a:rPr>
              <a:t>8</a:t>
            </a:r>
          </a:p>
        </p:txBody>
      </p:sp>
      <p:sp>
        <p:nvSpPr>
          <p:cNvPr id="40189" name="Rectangle 255"/>
          <p:cNvSpPr>
            <a:spLocks noChangeArrowheads="1"/>
          </p:cNvSpPr>
          <p:nvPr/>
        </p:nvSpPr>
        <p:spPr bwMode="auto">
          <a:xfrm>
            <a:off x="481013" y="5781675"/>
            <a:ext cx="231775" cy="274638"/>
          </a:xfrm>
          <a:prstGeom prst="rect">
            <a:avLst/>
          </a:prstGeom>
          <a:noFill/>
          <a:ln w="9525">
            <a:noFill/>
            <a:miter lim="800000"/>
            <a:headEnd/>
            <a:tailEnd/>
          </a:ln>
        </p:spPr>
        <p:txBody>
          <a:bodyPr lIns="0" tIns="0" rIns="0" bIns="0">
            <a:spAutoFit/>
          </a:bodyPr>
          <a:lstStyle/>
          <a:p>
            <a:pPr algn="r" eaLnBrk="0" hangingPunct="0"/>
            <a:r>
              <a:rPr lang="en-US">
                <a:latin typeface="Arial Narrow" pitchFamily="34" charset="0"/>
              </a:rPr>
              <a:t>4</a:t>
            </a:r>
          </a:p>
        </p:txBody>
      </p:sp>
      <p:sp>
        <p:nvSpPr>
          <p:cNvPr id="40190" name="Rectangle 256"/>
          <p:cNvSpPr>
            <a:spLocks noChangeArrowheads="1"/>
          </p:cNvSpPr>
          <p:nvPr/>
        </p:nvSpPr>
        <p:spPr bwMode="auto">
          <a:xfrm>
            <a:off x="538163" y="6234113"/>
            <a:ext cx="180975" cy="274637"/>
          </a:xfrm>
          <a:prstGeom prst="rect">
            <a:avLst/>
          </a:prstGeom>
          <a:noFill/>
          <a:ln w="9525">
            <a:noFill/>
            <a:miter lim="800000"/>
            <a:headEnd/>
            <a:tailEnd/>
          </a:ln>
        </p:spPr>
        <p:txBody>
          <a:bodyPr lIns="0" tIns="0" rIns="0" bIns="0">
            <a:spAutoFit/>
          </a:bodyPr>
          <a:lstStyle/>
          <a:p>
            <a:pPr algn="r" eaLnBrk="0" hangingPunct="0"/>
            <a:r>
              <a:rPr lang="en-US">
                <a:latin typeface="Arial Narrow" pitchFamily="34" charset="0"/>
              </a:rPr>
              <a:t>0</a:t>
            </a:r>
          </a:p>
        </p:txBody>
      </p:sp>
      <p:sp>
        <p:nvSpPr>
          <p:cNvPr id="40191" name="Rectangle 257"/>
          <p:cNvSpPr>
            <a:spLocks noChangeArrowheads="1"/>
          </p:cNvSpPr>
          <p:nvPr/>
        </p:nvSpPr>
        <p:spPr bwMode="auto">
          <a:xfrm>
            <a:off x="501650" y="4240213"/>
            <a:ext cx="209550" cy="274637"/>
          </a:xfrm>
          <a:prstGeom prst="rect">
            <a:avLst/>
          </a:prstGeom>
          <a:noFill/>
          <a:ln w="9525">
            <a:noFill/>
            <a:miter lim="800000"/>
            <a:headEnd/>
            <a:tailEnd/>
          </a:ln>
        </p:spPr>
        <p:txBody>
          <a:bodyPr wrap="none" lIns="0" tIns="0" rIns="0" bIns="0">
            <a:spAutoFit/>
          </a:bodyPr>
          <a:lstStyle/>
          <a:p>
            <a:pPr algn="r" eaLnBrk="0" hangingPunct="0"/>
            <a:r>
              <a:rPr lang="en-US">
                <a:latin typeface="Arial Narrow" pitchFamily="34" charset="0"/>
              </a:rPr>
              <a:t>16</a:t>
            </a:r>
          </a:p>
        </p:txBody>
      </p:sp>
      <p:sp>
        <p:nvSpPr>
          <p:cNvPr id="40192" name="Rectangle 258"/>
          <p:cNvSpPr>
            <a:spLocks noChangeArrowheads="1"/>
          </p:cNvSpPr>
          <p:nvPr/>
        </p:nvSpPr>
        <p:spPr bwMode="auto">
          <a:xfrm>
            <a:off x="503238" y="3719513"/>
            <a:ext cx="209550" cy="274637"/>
          </a:xfrm>
          <a:prstGeom prst="rect">
            <a:avLst/>
          </a:prstGeom>
          <a:noFill/>
          <a:ln w="9525">
            <a:noFill/>
            <a:miter lim="800000"/>
            <a:headEnd/>
            <a:tailEnd/>
          </a:ln>
        </p:spPr>
        <p:txBody>
          <a:bodyPr wrap="none" lIns="0" tIns="0" rIns="0" bIns="0">
            <a:spAutoFit/>
          </a:bodyPr>
          <a:lstStyle/>
          <a:p>
            <a:pPr algn="r" eaLnBrk="0" hangingPunct="0"/>
            <a:r>
              <a:rPr lang="en-US">
                <a:latin typeface="Arial Narrow" pitchFamily="34" charset="0"/>
              </a:rPr>
              <a:t>20</a:t>
            </a:r>
          </a:p>
        </p:txBody>
      </p:sp>
      <p:sp>
        <p:nvSpPr>
          <p:cNvPr id="40193" name="Text Box 259"/>
          <p:cNvSpPr txBox="1">
            <a:spLocks noChangeArrowheads="1"/>
          </p:cNvSpPr>
          <p:nvPr/>
        </p:nvSpPr>
        <p:spPr bwMode="auto">
          <a:xfrm>
            <a:off x="387350" y="3149600"/>
            <a:ext cx="430213" cy="366713"/>
          </a:xfrm>
          <a:prstGeom prst="rect">
            <a:avLst/>
          </a:prstGeom>
          <a:noFill/>
          <a:ln w="12700">
            <a:noFill/>
            <a:miter lim="800000"/>
            <a:headEnd/>
            <a:tailEnd/>
          </a:ln>
        </p:spPr>
        <p:txBody>
          <a:bodyPr>
            <a:spAutoFit/>
          </a:bodyPr>
          <a:lstStyle/>
          <a:p>
            <a:pPr algn="r" eaLnBrk="0" hangingPunct="0"/>
            <a:r>
              <a:rPr lang="en-US">
                <a:latin typeface="Arial Narrow" pitchFamily="34" charset="0"/>
              </a:rPr>
              <a:t>24</a:t>
            </a:r>
          </a:p>
        </p:txBody>
      </p:sp>
      <p:sp>
        <p:nvSpPr>
          <p:cNvPr id="40194" name="Text Box 260"/>
          <p:cNvSpPr txBox="1">
            <a:spLocks noChangeArrowheads="1"/>
          </p:cNvSpPr>
          <p:nvPr/>
        </p:nvSpPr>
        <p:spPr bwMode="auto">
          <a:xfrm>
            <a:off x="415925" y="2628900"/>
            <a:ext cx="393700" cy="366713"/>
          </a:xfrm>
          <a:prstGeom prst="rect">
            <a:avLst/>
          </a:prstGeom>
          <a:noFill/>
          <a:ln w="12700">
            <a:noFill/>
            <a:miter lim="800000"/>
            <a:headEnd/>
            <a:tailEnd/>
          </a:ln>
        </p:spPr>
        <p:txBody>
          <a:bodyPr wrap="none">
            <a:spAutoFit/>
          </a:bodyPr>
          <a:lstStyle/>
          <a:p>
            <a:pPr algn="r" eaLnBrk="0" hangingPunct="0"/>
            <a:r>
              <a:rPr lang="en-US">
                <a:latin typeface="Arial Narrow" pitchFamily="34" charset="0"/>
              </a:rPr>
              <a:t>28</a:t>
            </a:r>
          </a:p>
        </p:txBody>
      </p:sp>
      <p:sp>
        <p:nvSpPr>
          <p:cNvPr id="40195" name="Text Box 261"/>
          <p:cNvSpPr txBox="1">
            <a:spLocks noChangeArrowheads="1"/>
          </p:cNvSpPr>
          <p:nvPr/>
        </p:nvSpPr>
        <p:spPr bwMode="auto">
          <a:xfrm>
            <a:off x="415925" y="2098675"/>
            <a:ext cx="393700" cy="366713"/>
          </a:xfrm>
          <a:prstGeom prst="rect">
            <a:avLst/>
          </a:prstGeom>
          <a:noFill/>
          <a:ln w="12700">
            <a:noFill/>
            <a:miter lim="800000"/>
            <a:headEnd/>
            <a:tailEnd/>
          </a:ln>
        </p:spPr>
        <p:txBody>
          <a:bodyPr wrap="none">
            <a:spAutoFit/>
          </a:bodyPr>
          <a:lstStyle/>
          <a:p>
            <a:pPr algn="r" eaLnBrk="0" hangingPunct="0"/>
            <a:r>
              <a:rPr lang="en-US">
                <a:latin typeface="Arial Narrow" pitchFamily="34" charset="0"/>
              </a:rPr>
              <a:t>32</a:t>
            </a:r>
          </a:p>
        </p:txBody>
      </p:sp>
      <p:sp>
        <p:nvSpPr>
          <p:cNvPr id="40196" name="Text Box 262"/>
          <p:cNvSpPr txBox="1">
            <a:spLocks noChangeArrowheads="1"/>
          </p:cNvSpPr>
          <p:nvPr/>
        </p:nvSpPr>
        <p:spPr bwMode="auto">
          <a:xfrm>
            <a:off x="415925" y="1576388"/>
            <a:ext cx="393700" cy="366712"/>
          </a:xfrm>
          <a:prstGeom prst="rect">
            <a:avLst/>
          </a:prstGeom>
          <a:noFill/>
          <a:ln w="12700">
            <a:noFill/>
            <a:miter lim="800000"/>
            <a:headEnd/>
            <a:tailEnd/>
          </a:ln>
        </p:spPr>
        <p:txBody>
          <a:bodyPr wrap="none">
            <a:spAutoFit/>
          </a:bodyPr>
          <a:lstStyle/>
          <a:p>
            <a:pPr algn="r" eaLnBrk="0" hangingPunct="0"/>
            <a:r>
              <a:rPr lang="en-US">
                <a:latin typeface="Arial Narrow" pitchFamily="34" charset="0"/>
              </a:rPr>
              <a:t>36</a:t>
            </a:r>
          </a:p>
        </p:txBody>
      </p:sp>
      <p:sp>
        <p:nvSpPr>
          <p:cNvPr id="40197" name="Freeform 263"/>
          <p:cNvSpPr>
            <a:spLocks/>
          </p:cNvSpPr>
          <p:nvPr/>
        </p:nvSpPr>
        <p:spPr bwMode="auto">
          <a:xfrm>
            <a:off x="8375650" y="1612900"/>
            <a:ext cx="203200" cy="171450"/>
          </a:xfrm>
          <a:custGeom>
            <a:avLst/>
            <a:gdLst>
              <a:gd name="T0" fmla="*/ 2147483647 w 128"/>
              <a:gd name="T1" fmla="*/ 0 h 108"/>
              <a:gd name="T2" fmla="*/ 0 w 128"/>
              <a:gd name="T3" fmla="*/ 0 h 108"/>
              <a:gd name="T4" fmla="*/ 2147483647 w 128"/>
              <a:gd name="T5" fmla="*/ 2147483647 h 108"/>
              <a:gd name="T6" fmla="*/ 0 60000 65536"/>
              <a:gd name="T7" fmla="*/ 0 60000 65536"/>
              <a:gd name="T8" fmla="*/ 0 60000 65536"/>
              <a:gd name="T9" fmla="*/ 0 w 128"/>
              <a:gd name="T10" fmla="*/ 0 h 108"/>
              <a:gd name="T11" fmla="*/ 128 w 128"/>
              <a:gd name="T12" fmla="*/ 108 h 108"/>
            </a:gdLst>
            <a:ahLst/>
            <a:cxnLst>
              <a:cxn ang="T6">
                <a:pos x="T0" y="T1"/>
              </a:cxn>
              <a:cxn ang="T7">
                <a:pos x="T2" y="T3"/>
              </a:cxn>
              <a:cxn ang="T8">
                <a:pos x="T4" y="T5"/>
              </a:cxn>
            </a:cxnLst>
            <a:rect l="T9" t="T10" r="T11" b="T12"/>
            <a:pathLst>
              <a:path w="128" h="108">
                <a:moveTo>
                  <a:pt x="128" y="0"/>
                </a:moveTo>
                <a:lnTo>
                  <a:pt x="0" y="0"/>
                </a:lnTo>
                <a:lnTo>
                  <a:pt x="108" y="108"/>
                </a:lnTo>
              </a:path>
            </a:pathLst>
          </a:custGeom>
          <a:noFill/>
          <a:ln w="6350">
            <a:solidFill>
              <a:schemeClr val="tx1"/>
            </a:solidFill>
            <a:round/>
            <a:headEnd/>
            <a:tailEnd/>
          </a:ln>
        </p:spPr>
        <p:txBody>
          <a:bodyPr wrap="none" anchor="ctr"/>
          <a:lstStyle/>
          <a:p>
            <a:endParaRPr lang="en-US"/>
          </a:p>
        </p:txBody>
      </p:sp>
      <p:sp>
        <p:nvSpPr>
          <p:cNvPr id="40198" name="AutoShape 264"/>
          <p:cNvSpPr>
            <a:spLocks noChangeArrowheads="1"/>
          </p:cNvSpPr>
          <p:nvPr/>
        </p:nvSpPr>
        <p:spPr bwMode="auto">
          <a:xfrm>
            <a:off x="1190625" y="2025650"/>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40199" name="AutoShape 265"/>
          <p:cNvSpPr>
            <a:spLocks noChangeArrowheads="1"/>
          </p:cNvSpPr>
          <p:nvPr/>
        </p:nvSpPr>
        <p:spPr bwMode="auto">
          <a:xfrm rot="10800000">
            <a:off x="1192213" y="1855788"/>
            <a:ext cx="120650" cy="104775"/>
          </a:xfrm>
          <a:prstGeom prst="triangle">
            <a:avLst>
              <a:gd name="adj" fmla="val 50000"/>
            </a:avLst>
          </a:prstGeom>
          <a:solidFill>
            <a:srgbClr val="990099"/>
          </a:solidFill>
          <a:ln w="12700">
            <a:noFill/>
            <a:miter lim="800000"/>
            <a:headEnd/>
            <a:tailEnd/>
          </a:ln>
        </p:spPr>
        <p:txBody>
          <a:bodyPr wrap="none" anchor="ctr"/>
          <a:lstStyle/>
          <a:p>
            <a:endParaRPr lang="en-US"/>
          </a:p>
        </p:txBody>
      </p:sp>
      <p:sp>
        <p:nvSpPr>
          <p:cNvPr id="110857" name="Rectangle 270"/>
          <p:cNvSpPr>
            <a:spLocks noGrp="1" noChangeArrowheads="1"/>
          </p:cNvSpPr>
          <p:nvPr>
            <p:ph type="title" idx="4294967295"/>
          </p:nvPr>
        </p:nvSpPr>
        <p:spPr bwMode="auto">
          <a:xfrm>
            <a:off x="0" y="0"/>
            <a:ext cx="8229600" cy="1219200"/>
          </a:xfrm>
          <a:ln w="9525"/>
        </p:spPr>
        <p:txBody>
          <a:bodyPr wrap="square" lIns="91440" tIns="45720" rIns="91440" bIns="45720" numCol="1" anchor="ctr" compatLnSpc="1">
            <a:prstTxWarp prst="textNoShape">
              <a:avLst/>
            </a:prstTxWarp>
          </a:bodyPr>
          <a:lstStyle/>
          <a:p>
            <a:pPr eaLnBrk="1" hangingPunct="1">
              <a:defRPr/>
            </a:pPr>
            <a:r>
              <a:rPr dirty="0" smtClean="0">
                <a:ln>
                  <a:noFill/>
                </a:ln>
                <a:solidFill>
                  <a:schemeClr val="tx1"/>
                </a:solidFill>
                <a:effectLst/>
              </a:rPr>
              <a:t>Best Research-Cell Efficiencies</a:t>
            </a:r>
          </a:p>
        </p:txBody>
      </p:sp>
    </p:spTree>
    <p:extLst>
      <p:ext uri="{BB962C8B-B14F-4D97-AF65-F5344CB8AC3E}">
        <p14:creationId xmlns:p14="http://schemas.microsoft.com/office/powerpoint/2010/main" val="15927695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14400" y="304800"/>
            <a:ext cx="8229600" cy="1143000"/>
          </a:xfrm>
        </p:spPr>
        <p:txBody>
          <a:bodyPr/>
          <a:lstStyle/>
          <a:p>
            <a:pPr eaLnBrk="1" fontAlgn="auto" hangingPunct="1">
              <a:spcAft>
                <a:spcPts val="0"/>
              </a:spcAft>
              <a:defRPr/>
            </a:pPr>
            <a:r>
              <a:rPr b="1" smtClean="0"/>
              <a:t>PV Modules</a:t>
            </a:r>
          </a:p>
        </p:txBody>
      </p:sp>
      <p:sp>
        <p:nvSpPr>
          <p:cNvPr id="54274" name="Rectangle 8"/>
          <p:cNvSpPr>
            <a:spLocks noGrp="1" noChangeArrowheads="1"/>
          </p:cNvSpPr>
          <p:nvPr>
            <p:ph type="body" sz="half" idx="4294967295"/>
          </p:nvPr>
        </p:nvSpPr>
        <p:spPr>
          <a:xfrm>
            <a:off x="0" y="1676400"/>
            <a:ext cx="5105400" cy="4525963"/>
          </a:xfrm>
        </p:spPr>
        <p:txBody>
          <a:bodyPr/>
          <a:lstStyle/>
          <a:p>
            <a:pPr eaLnBrk="1" hangingPunct="1">
              <a:lnSpc>
                <a:spcPct val="110000"/>
              </a:lnSpc>
            </a:pPr>
            <a:r>
              <a:rPr lang="en-US" sz="2800" dirty="0" smtClean="0"/>
              <a:t>Many sizes and types available (5 – 435 watts)</a:t>
            </a:r>
          </a:p>
          <a:p>
            <a:pPr eaLnBrk="1" hangingPunct="1">
              <a:lnSpc>
                <a:spcPct val="110000"/>
              </a:lnSpc>
            </a:pPr>
            <a:r>
              <a:rPr lang="en-US" sz="2800" dirty="0" smtClean="0"/>
              <a:t>Efficiencies 6 – 21%</a:t>
            </a:r>
          </a:p>
          <a:p>
            <a:pPr eaLnBrk="1" hangingPunct="1">
              <a:lnSpc>
                <a:spcPct val="110000"/>
              </a:lnSpc>
            </a:pPr>
            <a:r>
              <a:rPr lang="en-US" sz="2800" dirty="0" smtClean="0"/>
              <a:t>Cells in series: 36 </a:t>
            </a:r>
            <a:r>
              <a:rPr lang="en-US" sz="2800" dirty="0" smtClean="0"/>
              <a:t>– 150</a:t>
            </a:r>
          </a:p>
          <a:p>
            <a:pPr eaLnBrk="1" hangingPunct="1">
              <a:lnSpc>
                <a:spcPct val="110000"/>
              </a:lnSpc>
            </a:pPr>
            <a:r>
              <a:rPr lang="en-US" sz="2800" dirty="0"/>
              <a:t> </a:t>
            </a:r>
            <a:r>
              <a:rPr lang="en-US" sz="2800" dirty="0" smtClean="0"/>
              <a:t>36 – 60 – 72 cells most common</a:t>
            </a:r>
            <a:endParaRPr lang="en-US" sz="2800" dirty="0" smtClean="0"/>
          </a:p>
          <a:p>
            <a:pPr eaLnBrk="1" hangingPunct="1">
              <a:lnSpc>
                <a:spcPct val="110000"/>
              </a:lnSpc>
            </a:pPr>
            <a:r>
              <a:rPr lang="en-US" sz="2800" dirty="0" smtClean="0"/>
              <a:t>25 year warranties</a:t>
            </a:r>
          </a:p>
          <a:p>
            <a:pPr eaLnBrk="1" hangingPunct="1">
              <a:lnSpc>
                <a:spcPct val="110000"/>
              </a:lnSpc>
            </a:pPr>
            <a:r>
              <a:rPr lang="en-US" sz="2800" dirty="0" smtClean="0"/>
              <a:t>Currently ~$1/watt or less for most large modules bought in significant quantities </a:t>
            </a:r>
          </a:p>
        </p:txBody>
      </p:sp>
      <p:pic>
        <p:nvPicPr>
          <p:cNvPr id="54275" name="Picture 7" descr="SM-MIT-PV-MF125UE4N-011-08825"/>
          <p:cNvPicPr>
            <a:picLocks noChangeAspect="1" noChangeArrowheads="1"/>
          </p:cNvPicPr>
          <p:nvPr/>
        </p:nvPicPr>
        <p:blipFill>
          <a:blip r:embed="rId2" cstate="print"/>
          <a:srcRect/>
          <a:stretch>
            <a:fillRect/>
          </a:stretch>
        </p:blipFill>
        <p:spPr bwMode="auto">
          <a:xfrm>
            <a:off x="5334000" y="1295400"/>
            <a:ext cx="2660650" cy="5165725"/>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3113904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1738365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Grp="1" noChangeAspect="1" noChangeArrowheads="1"/>
          </p:cNvPicPr>
          <p:nvPr>
            <p:ph idx="4294967295"/>
          </p:nvPr>
        </p:nvPicPr>
        <p:blipFill>
          <a:blip r:embed="rId2" cstate="print"/>
          <a:srcRect/>
          <a:stretch>
            <a:fillRect/>
          </a:stretch>
        </p:blipFill>
        <p:spPr>
          <a:xfrm>
            <a:off x="914400" y="381000"/>
            <a:ext cx="2276475" cy="5973763"/>
          </a:xfrm>
        </p:spPr>
      </p:pic>
      <p:pic>
        <p:nvPicPr>
          <p:cNvPr id="58370" name="Picture 3"/>
          <p:cNvPicPr>
            <a:picLocks noChangeAspect="1" noChangeArrowheads="1"/>
          </p:cNvPicPr>
          <p:nvPr/>
        </p:nvPicPr>
        <p:blipFill>
          <a:blip r:embed="rId3" cstate="print"/>
          <a:srcRect/>
          <a:stretch>
            <a:fillRect/>
          </a:stretch>
        </p:blipFill>
        <p:spPr bwMode="auto">
          <a:xfrm>
            <a:off x="3657600" y="304800"/>
            <a:ext cx="4778375" cy="6119813"/>
          </a:xfrm>
          <a:prstGeom prst="rect">
            <a:avLst/>
          </a:prstGeom>
          <a:noFill/>
          <a:ln w="9525">
            <a:noFill/>
            <a:miter lim="800000"/>
            <a:headEnd/>
            <a:tailEnd/>
          </a:ln>
        </p:spPr>
      </p:pic>
    </p:spTree>
    <p:extLst>
      <p:ext uri="{BB962C8B-B14F-4D97-AF65-F5344CB8AC3E}">
        <p14:creationId xmlns:p14="http://schemas.microsoft.com/office/powerpoint/2010/main" val="13104182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Grp="1" noChangeAspect="1" noChangeArrowheads="1"/>
          </p:cNvPicPr>
          <p:nvPr>
            <p:ph/>
          </p:nvPr>
        </p:nvPicPr>
        <p:blipFill>
          <a:blip r:embed="rId2" cstate="print"/>
          <a:srcRect/>
          <a:stretch>
            <a:fillRect/>
          </a:stretch>
        </p:blipFill>
        <p:spPr>
          <a:xfrm>
            <a:off x="533400" y="0"/>
            <a:ext cx="4040188" cy="6858000"/>
          </a:xfrm>
        </p:spPr>
      </p:pic>
      <p:pic>
        <p:nvPicPr>
          <p:cNvPr id="66562" name="Picture 3"/>
          <p:cNvPicPr>
            <a:picLocks noChangeAspect="1" noChangeArrowheads="1"/>
          </p:cNvPicPr>
          <p:nvPr/>
        </p:nvPicPr>
        <p:blipFill>
          <a:blip r:embed="rId3" cstate="print"/>
          <a:srcRect/>
          <a:stretch>
            <a:fillRect/>
          </a:stretch>
        </p:blipFill>
        <p:spPr bwMode="auto">
          <a:xfrm>
            <a:off x="4979988" y="0"/>
            <a:ext cx="3162300" cy="6858000"/>
          </a:xfrm>
          <a:prstGeom prst="rect">
            <a:avLst/>
          </a:prstGeom>
          <a:noFill/>
          <a:ln w="9525">
            <a:noFill/>
            <a:miter lim="800000"/>
            <a:headEnd/>
            <a:tailEnd/>
          </a:ln>
        </p:spPr>
      </p:pic>
    </p:spTree>
    <p:extLst>
      <p:ext uri="{BB962C8B-B14F-4D97-AF65-F5344CB8AC3E}">
        <p14:creationId xmlns:p14="http://schemas.microsoft.com/office/powerpoint/2010/main" val="2455346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14400" y="-152400"/>
            <a:ext cx="8229600" cy="1143000"/>
          </a:xfrm>
        </p:spPr>
        <p:txBody>
          <a:bodyPr/>
          <a:lstStyle/>
          <a:p>
            <a:pPr eaLnBrk="1" fontAlgn="auto" hangingPunct="1">
              <a:spcAft>
                <a:spcPts val="0"/>
              </a:spcAft>
              <a:defRPr/>
            </a:pPr>
            <a:r>
              <a:rPr b="1" smtClean="0"/>
              <a:t>PV Modules</a:t>
            </a:r>
          </a:p>
        </p:txBody>
      </p:sp>
      <p:pic>
        <p:nvPicPr>
          <p:cNvPr id="2" name="Picture 1" descr="Screen Shot 2012-11-04 at 11.30.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90600"/>
            <a:ext cx="6108700" cy="5372100"/>
          </a:xfrm>
          <a:prstGeom prst="rect">
            <a:avLst/>
          </a:prstGeom>
        </p:spPr>
      </p:pic>
      <p:sp>
        <p:nvSpPr>
          <p:cNvPr id="3" name="TextBox 2"/>
          <p:cNvSpPr txBox="1"/>
          <p:nvPr/>
        </p:nvSpPr>
        <p:spPr>
          <a:xfrm>
            <a:off x="2740276" y="6400800"/>
            <a:ext cx="3546050" cy="646331"/>
          </a:xfrm>
          <a:prstGeom prst="rect">
            <a:avLst/>
          </a:prstGeom>
          <a:noFill/>
        </p:spPr>
        <p:txBody>
          <a:bodyPr wrap="none" rtlCol="0">
            <a:spAutoFit/>
          </a:bodyPr>
          <a:lstStyle/>
          <a:p>
            <a:r>
              <a:rPr lang="en-US"/>
              <a:t>Courtesy Home Power Magazine</a:t>
            </a:r>
          </a:p>
          <a:p>
            <a:endParaRPr lang="en-US"/>
          </a:p>
        </p:txBody>
      </p:sp>
    </p:spTree>
    <p:extLst>
      <p:ext uri="{BB962C8B-B14F-4D97-AF65-F5344CB8AC3E}">
        <p14:creationId xmlns:p14="http://schemas.microsoft.com/office/powerpoint/2010/main" val="189077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8"/>
          <p:cNvSpPr>
            <a:spLocks noGrp="1"/>
          </p:cNvSpPr>
          <p:nvPr>
            <p:ph type="title"/>
          </p:nvPr>
        </p:nvSpPr>
        <p:spPr bwMode="auto">
          <a:xfrm>
            <a:off x="381000" y="0"/>
            <a:ext cx="8229600" cy="1219200"/>
          </a:xfrm>
          <a:ln w="9525"/>
        </p:spPr>
        <p:txBody>
          <a:bodyPr wrap="square" lIns="91440" tIns="45720" rIns="91440" bIns="45720" numCol="1" compatLnSpc="1">
            <a:prstTxWarp prst="textNoShape">
              <a:avLst/>
            </a:prstTxWarp>
          </a:bodyPr>
          <a:lstStyle/>
          <a:p>
            <a:pPr eaLnBrk="1" hangingPunct="1">
              <a:defRPr/>
            </a:pPr>
            <a:r>
              <a:rPr dirty="0" smtClean="0">
                <a:ln>
                  <a:noFill/>
                </a:ln>
                <a:effectLst/>
              </a:rPr>
              <a:t>Cells, Modules, &amp; Arrays</a:t>
            </a:r>
          </a:p>
        </p:txBody>
      </p:sp>
      <p:pic>
        <p:nvPicPr>
          <p:cNvPr id="28674" name="Picture 7"/>
          <p:cNvPicPr>
            <a:picLocks noGrp="1" noChangeAspect="1" noChangeArrowheads="1"/>
          </p:cNvPicPr>
          <p:nvPr>
            <p:ph idx="4294967295"/>
          </p:nvPr>
        </p:nvPicPr>
        <p:blipFill>
          <a:blip r:embed="rId2" cstate="print"/>
          <a:srcRect/>
          <a:stretch>
            <a:fillRect/>
          </a:stretch>
        </p:blipFill>
        <p:spPr>
          <a:xfrm>
            <a:off x="0" y="1371600"/>
            <a:ext cx="6400800" cy="4979988"/>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1916980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p:cNvSpPr>
          <p:nvPr>
            <p:ph type="title" idx="4294967295"/>
          </p:nvPr>
        </p:nvSpPr>
        <p:spPr bwMode="auto">
          <a:xfrm>
            <a:off x="609600" y="152400"/>
            <a:ext cx="8229600" cy="1219200"/>
          </a:xfrm>
          <a:ln w="9525"/>
        </p:spPr>
        <p:txBody>
          <a:bodyPr wrap="square" lIns="91440" tIns="45720" rIns="91440" bIns="45720" numCol="1" compatLnSpc="1">
            <a:prstTxWarp prst="textNoShape">
              <a:avLst/>
            </a:prstTxWarp>
          </a:bodyPr>
          <a:lstStyle/>
          <a:p>
            <a:pPr>
              <a:defRPr/>
            </a:pPr>
            <a:r>
              <a:rPr smtClean="0">
                <a:ln>
                  <a:noFill/>
                </a:ln>
                <a:effectLst/>
              </a:rPr>
              <a:t>Silicon Cell Voltage</a:t>
            </a:r>
          </a:p>
        </p:txBody>
      </p:sp>
      <p:sp>
        <p:nvSpPr>
          <p:cNvPr id="41986" name="Rectangle 6"/>
          <p:cNvSpPr>
            <a:spLocks noGrp="1"/>
          </p:cNvSpPr>
          <p:nvPr>
            <p:ph type="body" sz="half" idx="4294967295"/>
          </p:nvPr>
        </p:nvSpPr>
        <p:spPr>
          <a:xfrm>
            <a:off x="5334000" y="1676400"/>
            <a:ext cx="4038600" cy="4678363"/>
          </a:xfrm>
        </p:spPr>
        <p:txBody>
          <a:bodyPr/>
          <a:lstStyle/>
          <a:p>
            <a:r>
              <a:rPr lang="en-US" sz="2200" dirty="0" smtClean="0"/>
              <a:t> .5 - .6 volts/cell</a:t>
            </a:r>
          </a:p>
          <a:p>
            <a:r>
              <a:rPr lang="en-US" sz="2200" dirty="0" smtClean="0"/>
              <a:t>Not related to size</a:t>
            </a:r>
          </a:p>
          <a:p>
            <a:r>
              <a:rPr lang="en-US" sz="2200" dirty="0" smtClean="0"/>
              <a:t>Voltage affected by temperature</a:t>
            </a:r>
          </a:p>
          <a:p>
            <a:r>
              <a:rPr lang="en-US" sz="2200" dirty="0" smtClean="0"/>
              <a:t>Open circuit voltage</a:t>
            </a:r>
          </a:p>
          <a:p>
            <a:r>
              <a:rPr lang="en-US" sz="2200" dirty="0" smtClean="0"/>
              <a:t>Maximum power voltage</a:t>
            </a:r>
          </a:p>
          <a:p>
            <a:r>
              <a:rPr lang="en-US" sz="2200" dirty="0" smtClean="0"/>
              <a:t>For Sharp 80 watt (36 cells)</a:t>
            </a:r>
          </a:p>
          <a:p>
            <a:r>
              <a:rPr lang="en-US" sz="2200" dirty="0" smtClean="0"/>
              <a:t>Voc = 21.6/36 = .6 Voc/cell</a:t>
            </a:r>
          </a:p>
          <a:p>
            <a:endParaRPr lang="en-US" sz="2200" dirty="0" smtClean="0"/>
          </a:p>
        </p:txBody>
      </p:sp>
      <p:pic>
        <p:nvPicPr>
          <p:cNvPr id="41987" name="Picture 5"/>
          <p:cNvPicPr>
            <a:picLocks noGrp="1" noChangeAspect="1" noChangeArrowheads="1"/>
          </p:cNvPicPr>
          <p:nvPr>
            <p:ph sz="half"/>
          </p:nvPr>
        </p:nvPicPr>
        <p:blipFill>
          <a:blip r:embed="rId2" cstate="print"/>
          <a:srcRect/>
          <a:stretch>
            <a:fillRect/>
          </a:stretch>
        </p:blipFill>
        <p:spPr>
          <a:xfrm>
            <a:off x="609600" y="1676400"/>
            <a:ext cx="4648200" cy="4108450"/>
          </a:xfrm>
        </p:spPr>
      </p:pic>
    </p:spTree>
    <p:extLst>
      <p:ext uri="{BB962C8B-B14F-4D97-AF65-F5344CB8AC3E}">
        <p14:creationId xmlns:p14="http://schemas.microsoft.com/office/powerpoint/2010/main" val="592466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19756394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title" idx="4294967295"/>
          </p:nvPr>
        </p:nvSpPr>
        <p:spPr bwMode="auto">
          <a:xfrm>
            <a:off x="457200" y="152400"/>
            <a:ext cx="8229600" cy="1219200"/>
          </a:xfrm>
          <a:ln w="9525"/>
        </p:spPr>
        <p:txBody>
          <a:bodyPr wrap="square" lIns="91440" tIns="45720" rIns="91440" bIns="45720" numCol="1" compatLnSpc="1">
            <a:prstTxWarp prst="textNoShape">
              <a:avLst/>
            </a:prstTxWarp>
            <a:normAutofit/>
          </a:bodyPr>
          <a:lstStyle/>
          <a:p>
            <a:pPr>
              <a:defRPr/>
            </a:pPr>
            <a:r>
              <a:rPr lang="en-US" dirty="0" smtClean="0">
                <a:ln>
                  <a:noFill/>
                </a:ln>
                <a:effectLst/>
              </a:rPr>
              <a:t>Silicon Cell </a:t>
            </a:r>
            <a:r>
              <a:rPr dirty="0" smtClean="0">
                <a:ln>
                  <a:noFill/>
                </a:ln>
                <a:effectLst/>
              </a:rPr>
              <a:t>Current Production</a:t>
            </a:r>
          </a:p>
        </p:txBody>
      </p:sp>
      <p:sp>
        <p:nvSpPr>
          <p:cNvPr id="43010" name="Rectangle 7"/>
          <p:cNvSpPr>
            <a:spLocks noGrp="1"/>
          </p:cNvSpPr>
          <p:nvPr>
            <p:ph type="body" sz="half" idx="4294967295"/>
          </p:nvPr>
        </p:nvSpPr>
        <p:spPr>
          <a:xfrm>
            <a:off x="5562600" y="1524000"/>
            <a:ext cx="3581400" cy="4678363"/>
          </a:xfrm>
        </p:spPr>
        <p:txBody>
          <a:bodyPr/>
          <a:lstStyle/>
          <a:p>
            <a:r>
              <a:rPr lang="en-US" sz="2200" dirty="0" smtClean="0"/>
              <a:t>Related to size of cell</a:t>
            </a:r>
          </a:p>
          <a:p>
            <a:r>
              <a:rPr lang="en-US" sz="2200" dirty="0" smtClean="0"/>
              <a:t>.2 amps/square inch or .03 amps (30 milliamps) per square centimeter</a:t>
            </a:r>
          </a:p>
          <a:p>
            <a:r>
              <a:rPr lang="en-US" sz="2200" dirty="0" smtClean="0"/>
              <a:t>Affected by irradiance primarily</a:t>
            </a:r>
          </a:p>
          <a:p>
            <a:r>
              <a:rPr lang="en-US" sz="2200" dirty="0" smtClean="0"/>
              <a:t>Short Circuit Current</a:t>
            </a:r>
          </a:p>
          <a:p>
            <a:pPr lvl="1"/>
            <a:r>
              <a:rPr lang="en-US" sz="2000" dirty="0" smtClean="0"/>
              <a:t>Used to determine maximum current</a:t>
            </a:r>
          </a:p>
          <a:p>
            <a:pPr lvl="1"/>
            <a:r>
              <a:rPr lang="en-US" sz="2000" dirty="0" err="1" smtClean="0"/>
              <a:t>Isc</a:t>
            </a:r>
            <a:r>
              <a:rPr lang="en-US" sz="2000" dirty="0" smtClean="0"/>
              <a:t> X 1.56 to estimate maximum current for wire sizing</a:t>
            </a:r>
          </a:p>
          <a:p>
            <a:r>
              <a:rPr lang="en-US" sz="2200" dirty="0" smtClean="0"/>
              <a:t>Maximum Power Current</a:t>
            </a:r>
          </a:p>
          <a:p>
            <a:pPr>
              <a:buFont typeface="Wingdings 2" pitchFamily="18" charset="2"/>
              <a:buNone/>
            </a:pPr>
            <a:endParaRPr lang="en-US" sz="2200" dirty="0" smtClean="0"/>
          </a:p>
        </p:txBody>
      </p:sp>
      <p:pic>
        <p:nvPicPr>
          <p:cNvPr id="43011" name="Picture 5"/>
          <p:cNvPicPr>
            <a:picLocks noGrp="1" noChangeAspect="1" noChangeArrowheads="1"/>
          </p:cNvPicPr>
          <p:nvPr>
            <p:ph/>
          </p:nvPr>
        </p:nvPicPr>
        <p:blipFill>
          <a:blip r:embed="rId2" cstate="print"/>
          <a:srcRect/>
          <a:stretch>
            <a:fillRect/>
          </a:stretch>
        </p:blipFill>
        <p:spPr>
          <a:xfrm>
            <a:off x="-152400" y="1600200"/>
            <a:ext cx="5410200" cy="4525695"/>
          </a:xfrm>
        </p:spPr>
      </p:pic>
    </p:spTree>
    <p:extLst>
      <p:ext uri="{BB962C8B-B14F-4D97-AF65-F5344CB8AC3E}">
        <p14:creationId xmlns:p14="http://schemas.microsoft.com/office/powerpoint/2010/main" val="1492607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p:cNvSpPr>
          <p:nvPr>
            <p:ph idx="1"/>
          </p:nvPr>
        </p:nvSpPr>
        <p:spPr>
          <a:xfrm>
            <a:off x="76200" y="1981200"/>
            <a:ext cx="5562600" cy="4876800"/>
          </a:xfrm>
        </p:spPr>
        <p:txBody>
          <a:bodyPr/>
          <a:lstStyle/>
          <a:p>
            <a:pPr marL="0" indent="0">
              <a:buNone/>
            </a:pPr>
            <a:r>
              <a:rPr lang="en-US" dirty="0" smtClean="0"/>
              <a:t>If </a:t>
            </a:r>
            <a:r>
              <a:rPr lang="en-US" sz="2800" dirty="0" smtClean="0"/>
              <a:t>a module has a short-circuit current of 8 amps at 1000 w/m2, what would the short circuit current be at 623 watts/m</a:t>
            </a:r>
            <a:r>
              <a:rPr lang="en-US" sz="2800" baseline="30000" dirty="0" smtClean="0"/>
              <a:t>2</a:t>
            </a:r>
            <a:r>
              <a:rPr lang="en-US" sz="2800" dirty="0" smtClean="0"/>
              <a:t>?</a:t>
            </a:r>
          </a:p>
          <a:p>
            <a:endParaRPr lang="en-US" sz="2800" dirty="0" smtClean="0"/>
          </a:p>
          <a:p>
            <a:pPr lvl="1"/>
            <a:r>
              <a:rPr lang="en-US" sz="2800" dirty="0" smtClean="0"/>
              <a:t>623 watts/m</a:t>
            </a:r>
            <a:r>
              <a:rPr lang="en-US" sz="2800" baseline="30000" dirty="0" smtClean="0"/>
              <a:t>2</a:t>
            </a:r>
            <a:r>
              <a:rPr lang="en-US" sz="2800" dirty="0" smtClean="0"/>
              <a:t> ÷ 1000 </a:t>
            </a:r>
            <a:r>
              <a:rPr lang="en-US" sz="2800" dirty="0"/>
              <a:t>watts/m</a:t>
            </a:r>
            <a:r>
              <a:rPr lang="en-US" sz="2800" baseline="30000" dirty="0"/>
              <a:t>2</a:t>
            </a:r>
            <a:r>
              <a:rPr lang="en-US" sz="2800" dirty="0"/>
              <a:t>  </a:t>
            </a:r>
            <a:r>
              <a:rPr lang="en-US" sz="2800" dirty="0" smtClean="0"/>
              <a:t>= .623 or 62.3%</a:t>
            </a:r>
          </a:p>
          <a:p>
            <a:pPr lvl="1"/>
            <a:r>
              <a:rPr lang="en-US" sz="2800" dirty="0" smtClean="0"/>
              <a:t>8 A x .623 = 4.98 A</a:t>
            </a:r>
          </a:p>
        </p:txBody>
      </p:sp>
      <p:sp>
        <p:nvSpPr>
          <p:cNvPr id="148482" name="Rectangle 2"/>
          <p:cNvSpPr>
            <a:spLocks noGrp="1"/>
          </p:cNvSpPr>
          <p:nvPr>
            <p:ph type="title"/>
          </p:nvPr>
        </p:nvSpPr>
        <p:spPr bwMode="auto">
          <a:xfrm>
            <a:off x="457200" y="228600"/>
            <a:ext cx="8229600" cy="1219200"/>
          </a:xfrm>
          <a:ln w="9525"/>
        </p:spPr>
        <p:txBody>
          <a:bodyPr wrap="square" lIns="91440" tIns="45720" rIns="91440" bIns="45720" numCol="1" compatLnSpc="1">
            <a:prstTxWarp prst="textNoShape">
              <a:avLst/>
            </a:prstTxWarp>
            <a:normAutofit/>
          </a:bodyPr>
          <a:lstStyle/>
          <a:p>
            <a:pPr>
              <a:defRPr/>
            </a:pPr>
            <a:r>
              <a:rPr lang="en-US" sz="3800" dirty="0" smtClean="0">
                <a:ln>
                  <a:noFill/>
                </a:ln>
                <a:effectLst/>
              </a:rPr>
              <a:t>Amperage is proportional to irradiance</a:t>
            </a:r>
            <a:endParaRPr sz="3800" dirty="0" smtClean="0">
              <a:ln>
                <a:noFill/>
              </a:ln>
              <a:effectLst/>
            </a:endParaRPr>
          </a:p>
        </p:txBody>
      </p:sp>
      <p:pic>
        <p:nvPicPr>
          <p:cNvPr id="2" name="Picture 1" descr="dayst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2209800"/>
            <a:ext cx="3345564" cy="3267986"/>
          </a:xfrm>
          <a:prstGeom prst="rect">
            <a:avLst/>
          </a:prstGeom>
          <a:ln w="12700">
            <a:solidFill>
              <a:schemeClr val="bg1"/>
            </a:solidFill>
          </a:ln>
        </p:spPr>
      </p:pic>
    </p:spTree>
    <p:extLst>
      <p:ext uri="{BB962C8B-B14F-4D97-AF65-F5344CB8AC3E}">
        <p14:creationId xmlns:p14="http://schemas.microsoft.com/office/powerpoint/2010/main" val="619561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49154">
                                            <p:txEl>
                                              <p:pRg st="2" end="2"/>
                                            </p:txEl>
                                          </p:spTgt>
                                        </p:tgtEl>
                                        <p:attrNameLst>
                                          <p:attrName>style.visibility</p:attrName>
                                        </p:attrNameLst>
                                      </p:cBhvr>
                                      <p:to>
                                        <p:strVal val="visible"/>
                                      </p:to>
                                    </p:set>
                                    <p:anim calcmode="lin" valueType="num">
                                      <p:cBhvr>
                                        <p:cTn id="7" dur="500" fill="hold"/>
                                        <p:tgtEl>
                                          <p:spTgt spid="491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9154">
                                            <p:txEl>
                                              <p:pRg st="2" end="2"/>
                                            </p:txEl>
                                          </p:spTgt>
                                        </p:tgtEl>
                                        <p:attrNameLst>
                                          <p:attrName>ppt_y</p:attrName>
                                        </p:attrNameLst>
                                      </p:cBhvr>
                                      <p:tavLst>
                                        <p:tav tm="0">
                                          <p:val>
                                            <p:strVal val="#ppt_y"/>
                                          </p:val>
                                        </p:tav>
                                        <p:tav tm="100000">
                                          <p:val>
                                            <p:strVal val="#ppt_y"/>
                                          </p:val>
                                        </p:tav>
                                      </p:tavLst>
                                    </p:anim>
                                    <p:anim calcmode="lin" valueType="num">
                                      <p:cBhvr>
                                        <p:cTn id="9" dur="500" fill="hold"/>
                                        <p:tgtEl>
                                          <p:spTgt spid="491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91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9154">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nodeType="clickEffect">
                                  <p:stCondLst>
                                    <p:cond delay="0"/>
                                  </p:stCondLst>
                                  <p:iterate type="lt">
                                    <p:tmPct val="10000"/>
                                  </p:iterate>
                                  <p:childTnLst>
                                    <p:set>
                                      <p:cBhvr>
                                        <p:cTn id="15" dur="1" fill="hold">
                                          <p:stCondLst>
                                            <p:cond delay="0"/>
                                          </p:stCondLst>
                                        </p:cTn>
                                        <p:tgtEl>
                                          <p:spTgt spid="49154">
                                            <p:txEl>
                                              <p:pRg st="3" end="3"/>
                                            </p:txEl>
                                          </p:spTgt>
                                        </p:tgtEl>
                                        <p:attrNameLst>
                                          <p:attrName>style.visibility</p:attrName>
                                        </p:attrNameLst>
                                      </p:cBhvr>
                                      <p:to>
                                        <p:strVal val="visible"/>
                                      </p:to>
                                    </p:set>
                                    <p:anim calcmode="lin" valueType="num">
                                      <p:cBhvr>
                                        <p:cTn id="16" dur="500" fill="hold"/>
                                        <p:tgtEl>
                                          <p:spTgt spid="4915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49154">
                                            <p:txEl>
                                              <p:pRg st="3" end="3"/>
                                            </p:txEl>
                                          </p:spTgt>
                                        </p:tgtEl>
                                        <p:attrNameLst>
                                          <p:attrName>ppt_y</p:attrName>
                                        </p:attrNameLst>
                                      </p:cBhvr>
                                      <p:tavLst>
                                        <p:tav tm="0">
                                          <p:val>
                                            <p:strVal val="#ppt_y"/>
                                          </p:val>
                                        </p:tav>
                                        <p:tav tm="100000">
                                          <p:val>
                                            <p:strVal val="#ppt_y"/>
                                          </p:val>
                                        </p:tav>
                                      </p:tavLst>
                                    </p:anim>
                                    <p:anim calcmode="lin" valueType="num">
                                      <p:cBhvr>
                                        <p:cTn id="18" dur="500" fill="hold"/>
                                        <p:tgtEl>
                                          <p:spTgt spid="4915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4915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491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Two factors that affect PV Module Performance</a:t>
            </a:r>
            <a:endParaRPr lang="en-US" dirty="0"/>
          </a:p>
        </p:txBody>
      </p:sp>
      <p:sp>
        <p:nvSpPr>
          <p:cNvPr id="5" name="Content Placeholder 4"/>
          <p:cNvSpPr>
            <a:spLocks noGrp="1"/>
          </p:cNvSpPr>
          <p:nvPr>
            <p:ph sz="half" idx="1"/>
          </p:nvPr>
        </p:nvSpPr>
        <p:spPr>
          <a:xfrm>
            <a:off x="2286000" y="1371600"/>
            <a:ext cx="4059936" cy="4572000"/>
          </a:xfrm>
        </p:spPr>
        <p:txBody>
          <a:bodyPr/>
          <a:lstStyle/>
          <a:p>
            <a:pPr marL="1050925" lvl="3" indent="0">
              <a:buNone/>
            </a:pPr>
            <a:endParaRPr lang="en-US" dirty="0" smtClean="0"/>
          </a:p>
          <a:p>
            <a:pPr marL="1050925" lvl="3" indent="0">
              <a:buNone/>
            </a:pPr>
            <a:endParaRPr lang="en-US" dirty="0"/>
          </a:p>
          <a:p>
            <a:pPr marL="1050925" lvl="3" indent="0">
              <a:buNone/>
            </a:pPr>
            <a:endParaRPr lang="en-US" dirty="0"/>
          </a:p>
        </p:txBody>
      </p:sp>
      <p:sp>
        <p:nvSpPr>
          <p:cNvPr id="8" name="Content Placeholder 7"/>
          <p:cNvSpPr>
            <a:spLocks noGrp="1"/>
          </p:cNvSpPr>
          <p:nvPr>
            <p:ph sz="half" idx="2"/>
          </p:nvPr>
        </p:nvSpPr>
        <p:spPr>
          <a:xfrm>
            <a:off x="2438400" y="1600200"/>
            <a:ext cx="4059936" cy="4572000"/>
          </a:xfrm>
        </p:spPr>
        <p:txBody>
          <a:bodyPr/>
          <a:lstStyle/>
          <a:p>
            <a:endParaRPr lang="en-US" dirty="0" smtClean="0"/>
          </a:p>
          <a:p>
            <a:endParaRPr lang="en-US" dirty="0"/>
          </a:p>
          <a:p>
            <a:r>
              <a:rPr lang="en-US" dirty="0" smtClean="0"/>
              <a:t>Temperature</a:t>
            </a:r>
          </a:p>
          <a:p>
            <a:endParaRPr lang="en-US" dirty="0" smtClean="0"/>
          </a:p>
          <a:p>
            <a:r>
              <a:rPr lang="en-US" dirty="0" smtClean="0"/>
              <a:t>Irradiance (solar power)</a:t>
            </a:r>
            <a:endParaRPr lang="en-US" dirty="0"/>
          </a:p>
        </p:txBody>
      </p:sp>
    </p:spTree>
    <p:extLst>
      <p:ext uri="{BB962C8B-B14F-4D97-AF65-F5344CB8AC3E}">
        <p14:creationId xmlns:p14="http://schemas.microsoft.com/office/powerpoint/2010/main" val="3442258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4" name="Rectangle 6"/>
          <p:cNvSpPr>
            <a:spLocks noGrp="1"/>
          </p:cNvSpPr>
          <p:nvPr>
            <p:ph type="title"/>
          </p:nvPr>
        </p:nvSpPr>
        <p:spPr bwMode="auto">
          <a:xfrm>
            <a:off x="914400" y="228600"/>
            <a:ext cx="8229600" cy="1219200"/>
          </a:xfrm>
          <a:ln w="9525"/>
        </p:spPr>
        <p:txBody>
          <a:bodyPr wrap="square" lIns="91440" tIns="45720" rIns="91440" bIns="45720" numCol="1" compatLnSpc="1">
            <a:prstTxWarp prst="textNoShape">
              <a:avLst/>
            </a:prstTxWarp>
          </a:bodyPr>
          <a:lstStyle/>
          <a:p>
            <a:pPr eaLnBrk="1" hangingPunct="1">
              <a:defRPr/>
            </a:pPr>
            <a:r>
              <a:rPr sz="3200" dirty="0" smtClean="0">
                <a:ln>
                  <a:noFill/>
                </a:ln>
                <a:effectLst/>
              </a:rPr>
              <a:t>Temperature’s Impact on Voltage &amp; Current</a:t>
            </a:r>
          </a:p>
        </p:txBody>
      </p:sp>
      <p:pic>
        <p:nvPicPr>
          <p:cNvPr id="50178" name="Picture 5"/>
          <p:cNvPicPr>
            <a:picLocks noGrp="1" noChangeAspect="1" noChangeArrowheads="1"/>
          </p:cNvPicPr>
          <p:nvPr>
            <p:ph idx="1"/>
          </p:nvPr>
        </p:nvPicPr>
        <p:blipFill>
          <a:blip r:embed="rId2" cstate="print"/>
          <a:srcRect/>
          <a:stretch>
            <a:fillRect/>
          </a:stretch>
        </p:blipFill>
        <p:spPr>
          <a:xfrm>
            <a:off x="1990725" y="1733550"/>
            <a:ext cx="5162550" cy="4105275"/>
          </a:xfrm>
        </p:spPr>
      </p:pic>
    </p:spTree>
    <p:extLst>
      <p:ext uri="{BB962C8B-B14F-4D97-AF65-F5344CB8AC3E}">
        <p14:creationId xmlns:p14="http://schemas.microsoft.com/office/powerpoint/2010/main" val="169949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0946" name="Rectangle 2"/>
          <p:cNvSpPr>
            <a:spLocks noGrp="1" noChangeArrowheads="1"/>
          </p:cNvSpPr>
          <p:nvPr>
            <p:ph type="title"/>
          </p:nvPr>
        </p:nvSpPr>
        <p:spPr/>
        <p:txBody>
          <a:bodyPr/>
          <a:lstStyle/>
          <a:p>
            <a:pPr>
              <a:defRPr/>
            </a:pPr>
            <a:r>
              <a:rPr lang="en-US" smtClean="0"/>
              <a:t>Response to Temperature</a:t>
            </a:r>
          </a:p>
        </p:txBody>
      </p:sp>
      <p:sp>
        <p:nvSpPr>
          <p:cNvPr id="59395" name="Rectangle 3"/>
          <p:cNvSpPr>
            <a:spLocks noChangeArrowheads="1"/>
          </p:cNvSpPr>
          <p:nvPr/>
        </p:nvSpPr>
        <p:spPr bwMode="auto">
          <a:xfrm>
            <a:off x="1482725" y="1597025"/>
            <a:ext cx="6388100" cy="4192588"/>
          </a:xfrm>
          <a:prstGeom prst="rect">
            <a:avLst/>
          </a:prstGeom>
          <a:noFill/>
          <a:ln w="28575">
            <a:solidFill>
              <a:schemeClr val="tx1"/>
            </a:solidFill>
            <a:miter lim="800000"/>
            <a:headEnd/>
            <a:tailEnd/>
          </a:ln>
        </p:spPr>
        <p:txBody>
          <a:bodyPr wrap="none" anchor="ctr">
            <a:prstTxWarp prst="textNoShape">
              <a:avLst/>
            </a:prstTxWarp>
          </a:bodyPr>
          <a:lstStyle/>
          <a:p>
            <a:pPr eaLnBrk="0" hangingPunct="0"/>
            <a:endParaRPr lang="en-US"/>
          </a:p>
        </p:txBody>
      </p:sp>
      <p:sp>
        <p:nvSpPr>
          <p:cNvPr id="59396" name="Text Box 4"/>
          <p:cNvSpPr txBox="1">
            <a:spLocks noChangeArrowheads="1"/>
          </p:cNvSpPr>
          <p:nvPr/>
        </p:nvSpPr>
        <p:spPr bwMode="auto">
          <a:xfrm>
            <a:off x="3708400" y="6096000"/>
            <a:ext cx="2246313"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Voltage</a:t>
            </a:r>
          </a:p>
        </p:txBody>
      </p:sp>
      <p:sp>
        <p:nvSpPr>
          <p:cNvPr id="59397" name="Text Box 5"/>
          <p:cNvSpPr txBox="1">
            <a:spLocks noChangeArrowheads="1"/>
          </p:cNvSpPr>
          <p:nvPr/>
        </p:nvSpPr>
        <p:spPr bwMode="auto">
          <a:xfrm rot="-5374608">
            <a:off x="-1050925" y="3560763"/>
            <a:ext cx="3781425"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Current</a:t>
            </a:r>
          </a:p>
        </p:txBody>
      </p:sp>
      <p:grpSp>
        <p:nvGrpSpPr>
          <p:cNvPr id="2" name="Group 6"/>
          <p:cNvGrpSpPr>
            <a:grpSpLocks/>
          </p:cNvGrpSpPr>
          <p:nvPr/>
        </p:nvGrpSpPr>
        <p:grpSpPr bwMode="auto">
          <a:xfrm>
            <a:off x="1482725" y="2517775"/>
            <a:ext cx="5516563" cy="3271838"/>
            <a:chOff x="934" y="1586"/>
            <a:chExt cx="3475" cy="2061"/>
          </a:xfrm>
        </p:grpSpPr>
        <p:sp>
          <p:nvSpPr>
            <p:cNvPr id="59413" name="Freeform 7"/>
            <p:cNvSpPr>
              <a:spLocks/>
            </p:cNvSpPr>
            <p:nvPr/>
          </p:nvSpPr>
          <p:spPr bwMode="auto">
            <a:xfrm>
              <a:off x="934" y="1586"/>
              <a:ext cx="3475" cy="2061"/>
            </a:xfrm>
            <a:custGeom>
              <a:avLst/>
              <a:gdLst>
                <a:gd name="T0" fmla="*/ 0 w 2064"/>
                <a:gd name="T1" fmla="*/ 0 h 1344"/>
                <a:gd name="T2" fmla="*/ 30526689 w 2064"/>
                <a:gd name="T3" fmla="*/ 247604 h 1344"/>
                <a:gd name="T4" fmla="*/ 48213757 w 2064"/>
                <a:gd name="T5" fmla="*/ 494795 h 1344"/>
                <a:gd name="T6" fmla="*/ 56249300 w 2064"/>
                <a:gd name="T7" fmla="*/ 992114 h 1344"/>
                <a:gd name="T8" fmla="*/ 61076706 w 2064"/>
                <a:gd name="T9" fmla="*/ 1986204 h 1344"/>
                <a:gd name="T10" fmla="*/ 65899734 w 2064"/>
                <a:gd name="T11" fmla="*/ 4468024 h 1344"/>
                <a:gd name="T12" fmla="*/ 69125933 w 2064"/>
                <a:gd name="T13" fmla="*/ 6950576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3333CC"/>
              </a:solidFill>
              <a:round/>
              <a:headEnd/>
              <a:tailEnd/>
            </a:ln>
          </p:spPr>
          <p:txBody>
            <a:bodyPr wrap="none" anchor="ctr">
              <a:prstTxWarp prst="textNoShape">
                <a:avLst/>
              </a:prstTxWarp>
            </a:bodyPr>
            <a:lstStyle/>
            <a:p>
              <a:endParaRPr lang="en-US"/>
            </a:p>
          </p:txBody>
        </p:sp>
        <p:sp>
          <p:nvSpPr>
            <p:cNvPr id="59414" name="Text Box 8"/>
            <p:cNvSpPr txBox="1">
              <a:spLocks noChangeArrowheads="1"/>
            </p:cNvSpPr>
            <p:nvPr/>
          </p:nvSpPr>
          <p:spPr bwMode="auto">
            <a:xfrm>
              <a:off x="2663" y="2803"/>
              <a:ext cx="553"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0 </a:t>
              </a:r>
              <a:r>
                <a:rPr lang="en-US" sz="1200" baseline="30000">
                  <a:latin typeface="Arial" charset="0"/>
                </a:rPr>
                <a:t>o</a:t>
              </a:r>
              <a:r>
                <a:rPr lang="en-US" sz="1200">
                  <a:latin typeface="Arial" charset="0"/>
                </a:rPr>
                <a:t>C</a:t>
              </a:r>
            </a:p>
          </p:txBody>
        </p:sp>
        <p:sp>
          <p:nvSpPr>
            <p:cNvPr id="59415" name="Line 9"/>
            <p:cNvSpPr>
              <a:spLocks noChangeShapeType="1"/>
            </p:cNvSpPr>
            <p:nvPr/>
          </p:nvSpPr>
          <p:spPr bwMode="auto">
            <a:xfrm>
              <a:off x="3129" y="2880"/>
              <a:ext cx="1097"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grpSp>
        <p:nvGrpSpPr>
          <p:cNvPr id="3" name="Group 10"/>
          <p:cNvGrpSpPr>
            <a:grpSpLocks/>
          </p:cNvGrpSpPr>
          <p:nvPr/>
        </p:nvGrpSpPr>
        <p:grpSpPr bwMode="auto">
          <a:xfrm>
            <a:off x="1482725" y="2414588"/>
            <a:ext cx="5032375" cy="3375025"/>
            <a:chOff x="934" y="1521"/>
            <a:chExt cx="3170" cy="2126"/>
          </a:xfrm>
        </p:grpSpPr>
        <p:sp>
          <p:nvSpPr>
            <p:cNvPr id="59410" name="Freeform 11"/>
            <p:cNvSpPr>
              <a:spLocks/>
            </p:cNvSpPr>
            <p:nvPr/>
          </p:nvSpPr>
          <p:spPr bwMode="auto">
            <a:xfrm>
              <a:off x="934" y="1521"/>
              <a:ext cx="3170" cy="2126"/>
            </a:xfrm>
            <a:custGeom>
              <a:avLst/>
              <a:gdLst>
                <a:gd name="T0" fmla="*/ 0 w 2064"/>
                <a:gd name="T1" fmla="*/ 0 h 1344"/>
                <a:gd name="T2" fmla="*/ 4865495 w 2064"/>
                <a:gd name="T3" fmla="*/ 462426 h 1344"/>
                <a:gd name="T4" fmla="*/ 7680750 w 2064"/>
                <a:gd name="T5" fmla="*/ 923519 h 1344"/>
                <a:gd name="T6" fmla="*/ 8958013 w 2064"/>
                <a:gd name="T7" fmla="*/ 1850541 h 1344"/>
                <a:gd name="T8" fmla="*/ 9725847 w 2064"/>
                <a:gd name="T9" fmla="*/ 3693343 h 1344"/>
                <a:gd name="T10" fmla="*/ 10497914 w 2064"/>
                <a:gd name="T11" fmla="*/ 8313869 h 1344"/>
                <a:gd name="T12" fmla="*/ 11008320 w 2064"/>
                <a:gd name="T13" fmla="*/ 12932203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006600"/>
              </a:solidFill>
              <a:round/>
              <a:headEnd/>
              <a:tailEnd/>
            </a:ln>
          </p:spPr>
          <p:txBody>
            <a:bodyPr wrap="none" anchor="ctr">
              <a:prstTxWarp prst="textNoShape">
                <a:avLst/>
              </a:prstTxWarp>
            </a:bodyPr>
            <a:lstStyle/>
            <a:p>
              <a:endParaRPr lang="en-US"/>
            </a:p>
          </p:txBody>
        </p:sp>
        <p:sp>
          <p:nvSpPr>
            <p:cNvPr id="59411" name="Text Box 12"/>
            <p:cNvSpPr txBox="1">
              <a:spLocks noChangeArrowheads="1"/>
            </p:cNvSpPr>
            <p:nvPr/>
          </p:nvSpPr>
          <p:spPr bwMode="auto">
            <a:xfrm>
              <a:off x="2640" y="3043"/>
              <a:ext cx="792"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25 </a:t>
              </a:r>
              <a:r>
                <a:rPr lang="en-US" sz="1200" baseline="30000">
                  <a:latin typeface="Arial" charset="0"/>
                </a:rPr>
                <a:t>o</a:t>
              </a:r>
              <a:r>
                <a:rPr lang="en-US" sz="1200">
                  <a:latin typeface="Arial" charset="0"/>
                </a:rPr>
                <a:t>C</a:t>
              </a:r>
            </a:p>
          </p:txBody>
        </p:sp>
        <p:sp>
          <p:nvSpPr>
            <p:cNvPr id="59412" name="Line 13"/>
            <p:cNvSpPr>
              <a:spLocks noChangeShapeType="1"/>
            </p:cNvSpPr>
            <p:nvPr/>
          </p:nvSpPr>
          <p:spPr bwMode="auto">
            <a:xfrm>
              <a:off x="3168" y="3120"/>
              <a:ext cx="813" cy="12"/>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grpSp>
        <p:nvGrpSpPr>
          <p:cNvPr id="4" name="Group 14"/>
          <p:cNvGrpSpPr>
            <a:grpSpLocks/>
          </p:cNvGrpSpPr>
          <p:nvPr/>
        </p:nvGrpSpPr>
        <p:grpSpPr bwMode="auto">
          <a:xfrm>
            <a:off x="1482725" y="2312988"/>
            <a:ext cx="4549775" cy="3476625"/>
            <a:chOff x="934" y="1457"/>
            <a:chExt cx="2866" cy="2190"/>
          </a:xfrm>
        </p:grpSpPr>
        <p:sp>
          <p:nvSpPr>
            <p:cNvPr id="59407" name="Freeform 15"/>
            <p:cNvSpPr>
              <a:spLocks/>
            </p:cNvSpPr>
            <p:nvPr/>
          </p:nvSpPr>
          <p:spPr bwMode="auto">
            <a:xfrm>
              <a:off x="934" y="1457"/>
              <a:ext cx="2866" cy="2190"/>
            </a:xfrm>
            <a:custGeom>
              <a:avLst/>
              <a:gdLst>
                <a:gd name="T0" fmla="*/ 0 w 2064"/>
                <a:gd name="T1" fmla="*/ 0 h 1344"/>
                <a:gd name="T2" fmla="*/ 647388 w 2064"/>
                <a:gd name="T3" fmla="*/ 832524 h 1344"/>
                <a:gd name="T4" fmla="*/ 1022666 w 2064"/>
                <a:gd name="T5" fmla="*/ 1667097 h 1344"/>
                <a:gd name="T6" fmla="*/ 1193143 w 2064"/>
                <a:gd name="T7" fmla="*/ 3344346 h 1344"/>
                <a:gd name="T8" fmla="*/ 1295415 w 2064"/>
                <a:gd name="T9" fmla="*/ 6689504 h 1344"/>
                <a:gd name="T10" fmla="*/ 1397956 w 2064"/>
                <a:gd name="T11" fmla="*/ 15045210 h 1344"/>
                <a:gd name="T12" fmla="*/ 1465567 w 2064"/>
                <a:gd name="T13" fmla="*/ 23408908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FF0000"/>
              </a:solidFill>
              <a:round/>
              <a:headEnd/>
              <a:tailEnd/>
            </a:ln>
          </p:spPr>
          <p:txBody>
            <a:bodyPr wrap="none" anchor="ctr">
              <a:prstTxWarp prst="textNoShape">
                <a:avLst/>
              </a:prstTxWarp>
            </a:bodyPr>
            <a:lstStyle/>
            <a:p>
              <a:endParaRPr lang="en-US"/>
            </a:p>
          </p:txBody>
        </p:sp>
        <p:sp>
          <p:nvSpPr>
            <p:cNvPr id="59408" name="Text Box 16"/>
            <p:cNvSpPr txBox="1">
              <a:spLocks noChangeArrowheads="1"/>
            </p:cNvSpPr>
            <p:nvPr/>
          </p:nvSpPr>
          <p:spPr bwMode="auto">
            <a:xfrm>
              <a:off x="2663" y="3312"/>
              <a:ext cx="553" cy="173"/>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200">
                  <a:latin typeface="Arial" charset="0"/>
                </a:rPr>
                <a:t>T = 50 </a:t>
              </a:r>
              <a:r>
                <a:rPr lang="en-US" sz="1200" baseline="30000">
                  <a:latin typeface="Arial" charset="0"/>
                </a:rPr>
                <a:t>o</a:t>
              </a:r>
              <a:r>
                <a:rPr lang="en-US" sz="1200">
                  <a:latin typeface="Arial" charset="0"/>
                </a:rPr>
                <a:t>C</a:t>
              </a:r>
            </a:p>
          </p:txBody>
        </p:sp>
        <p:sp>
          <p:nvSpPr>
            <p:cNvPr id="59409" name="Line 17"/>
            <p:cNvSpPr>
              <a:spLocks noChangeShapeType="1"/>
            </p:cNvSpPr>
            <p:nvPr/>
          </p:nvSpPr>
          <p:spPr bwMode="auto">
            <a:xfrm>
              <a:off x="3189" y="3390"/>
              <a:ext cx="549" cy="0"/>
            </a:xfrm>
            <a:prstGeom prst="line">
              <a:avLst/>
            </a:prstGeom>
            <a:noFill/>
            <a:ln w="28575">
              <a:solidFill>
                <a:schemeClr val="tx1"/>
              </a:solidFill>
              <a:round/>
              <a:headEnd/>
              <a:tailEnd type="triangle" w="med" len="med"/>
            </a:ln>
          </p:spPr>
          <p:txBody>
            <a:bodyPr wrap="none" anchor="ctr">
              <a:prstTxWarp prst="textNoShape">
                <a:avLst/>
              </a:prstTxWarp>
            </a:bodyPr>
            <a:lstStyle/>
            <a:p>
              <a:endParaRPr lang="en-US"/>
            </a:p>
          </p:txBody>
        </p:sp>
      </p:grpSp>
      <p:sp>
        <p:nvSpPr>
          <p:cNvPr id="70665" name="Text Box 18"/>
          <p:cNvSpPr txBox="1">
            <a:spLocks noChangeArrowheads="1"/>
          </p:cNvSpPr>
          <p:nvPr/>
        </p:nvSpPr>
        <p:spPr bwMode="auto">
          <a:xfrm>
            <a:off x="3048000" y="4724400"/>
            <a:ext cx="1143000" cy="94297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reduces voltage</a:t>
            </a:r>
            <a:endParaRPr lang="en-US" sz="1200">
              <a:latin typeface="Arial" charset="0"/>
            </a:endParaRPr>
          </a:p>
        </p:txBody>
      </p:sp>
      <p:sp>
        <p:nvSpPr>
          <p:cNvPr id="2770963" name="Line 19"/>
          <p:cNvSpPr>
            <a:spLocks noChangeShapeType="1"/>
          </p:cNvSpPr>
          <p:nvPr/>
        </p:nvSpPr>
        <p:spPr bwMode="auto">
          <a:xfrm>
            <a:off x="2449513" y="2006600"/>
            <a:ext cx="0" cy="919163"/>
          </a:xfrm>
          <a:prstGeom prst="line">
            <a:avLst/>
          </a:prstGeom>
          <a:noFill/>
          <a:ln w="28575">
            <a:solidFill>
              <a:schemeClr val="tx1"/>
            </a:solidFill>
            <a:round/>
            <a:headEnd type="triangle" w="med" len="med"/>
            <a:tailEnd type="none" w="sm" len="sm"/>
          </a:ln>
        </p:spPr>
        <p:txBody>
          <a:bodyPr wrap="none" anchor="ctr">
            <a:prstTxWarp prst="textNoShape">
              <a:avLst/>
            </a:prstTxWarp>
          </a:bodyPr>
          <a:lstStyle/>
          <a:p>
            <a:endParaRPr lang="en-US"/>
          </a:p>
        </p:txBody>
      </p:sp>
      <p:sp>
        <p:nvSpPr>
          <p:cNvPr id="2770964" name="Line 20"/>
          <p:cNvSpPr>
            <a:spLocks noChangeShapeType="1"/>
          </p:cNvSpPr>
          <p:nvPr/>
        </p:nvSpPr>
        <p:spPr bwMode="auto">
          <a:xfrm>
            <a:off x="5430838" y="3028950"/>
            <a:ext cx="1741487" cy="0"/>
          </a:xfrm>
          <a:prstGeom prst="line">
            <a:avLst/>
          </a:prstGeom>
          <a:noFill/>
          <a:ln w="28575">
            <a:solidFill>
              <a:schemeClr val="tx1"/>
            </a:solidFill>
            <a:round/>
            <a:headEnd type="triangle" w="med" len="med"/>
            <a:tailEnd/>
          </a:ln>
        </p:spPr>
        <p:txBody>
          <a:bodyPr wrap="none" anchor="ctr">
            <a:prstTxWarp prst="textNoShape">
              <a:avLst/>
            </a:prstTxWarp>
          </a:bodyPr>
          <a:lstStyle/>
          <a:p>
            <a:endParaRPr lang="en-US"/>
          </a:p>
        </p:txBody>
      </p:sp>
      <p:sp>
        <p:nvSpPr>
          <p:cNvPr id="2770965" name="Text Box 21"/>
          <p:cNvSpPr txBox="1">
            <a:spLocks noChangeArrowheads="1"/>
          </p:cNvSpPr>
          <p:nvPr/>
        </p:nvSpPr>
        <p:spPr bwMode="auto">
          <a:xfrm>
            <a:off x="5005388" y="2108200"/>
            <a:ext cx="2309812" cy="51752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reduces power output</a:t>
            </a:r>
            <a:endParaRPr lang="en-US" sz="1200">
              <a:latin typeface="Arial" charset="0"/>
            </a:endParaRPr>
          </a:p>
        </p:txBody>
      </p:sp>
      <p:sp>
        <p:nvSpPr>
          <p:cNvPr id="2770966" name="Text Box 22"/>
          <p:cNvSpPr txBox="1">
            <a:spLocks noChangeArrowheads="1"/>
          </p:cNvSpPr>
          <p:nvPr/>
        </p:nvSpPr>
        <p:spPr bwMode="auto">
          <a:xfrm>
            <a:off x="1828800" y="2819400"/>
            <a:ext cx="2730500" cy="517525"/>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Increasing temperature increases current slightly</a:t>
            </a:r>
            <a:endParaRPr lang="en-US" sz="1200">
              <a:latin typeface="Arial" charset="0"/>
            </a:endParaRPr>
          </a:p>
        </p:txBody>
      </p:sp>
      <p:sp>
        <p:nvSpPr>
          <p:cNvPr id="23" name="Text Box 18"/>
          <p:cNvSpPr txBox="1">
            <a:spLocks noChangeArrowheads="1"/>
          </p:cNvSpPr>
          <p:nvPr/>
        </p:nvSpPr>
        <p:spPr bwMode="auto">
          <a:xfrm>
            <a:off x="6781800" y="4038600"/>
            <a:ext cx="1143000" cy="954088"/>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Decreasing temperature increases voltage</a:t>
            </a:r>
            <a:endParaRPr lang="en-US" sz="1200">
              <a:latin typeface="Arial" charset="0"/>
            </a:endParaRPr>
          </a:p>
        </p:txBody>
      </p:sp>
    </p:spTree>
    <p:extLst>
      <p:ext uri="{BB962C8B-B14F-4D97-AF65-F5344CB8AC3E}">
        <p14:creationId xmlns:p14="http://schemas.microsoft.com/office/powerpoint/2010/main" val="888887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70665"/>
                                        </p:tgtEl>
                                        <p:attrNameLst>
                                          <p:attrName>style.visibility</p:attrName>
                                        </p:attrNameLst>
                                      </p:cBhvr>
                                      <p:to>
                                        <p:strVal val="visible"/>
                                      </p:to>
                                    </p:set>
                                  </p:childTnLst>
                                  <p:subTnLst>
                                    <p:set>
                                      <p:cBhvr override="childStyle">
                                        <p:cTn dur="1" fill="hold" display="0" masterRel="nextClick" afterEffect="1"/>
                                        <p:tgtEl>
                                          <p:spTgt spid="7066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70966"/>
                                        </p:tgtEl>
                                        <p:attrNameLst>
                                          <p:attrName>style.visibility</p:attrName>
                                        </p:attrNameLst>
                                      </p:cBhvr>
                                      <p:to>
                                        <p:strVal val="visible"/>
                                      </p:to>
                                    </p:set>
                                    <p:animEffect transition="in" filter="wipe(down)">
                                      <p:cBhvr>
                                        <p:cTn id="26" dur="500"/>
                                        <p:tgtEl>
                                          <p:spTgt spid="277096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770963"/>
                                        </p:tgtEl>
                                        <p:attrNameLst>
                                          <p:attrName>style.visibility</p:attrName>
                                        </p:attrNameLst>
                                      </p:cBhvr>
                                      <p:to>
                                        <p:strVal val="visible"/>
                                      </p:to>
                                    </p:set>
                                    <p:animEffect transition="in" filter="wipe(down)">
                                      <p:cBhvr>
                                        <p:cTn id="29" dur="500"/>
                                        <p:tgtEl>
                                          <p:spTgt spid="27709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770965"/>
                                        </p:tgtEl>
                                        <p:attrNameLst>
                                          <p:attrName>style.visibility</p:attrName>
                                        </p:attrNameLst>
                                      </p:cBhvr>
                                      <p:to>
                                        <p:strVal val="visible"/>
                                      </p:to>
                                    </p:set>
                                    <p:animEffect transition="in" filter="wipe(right)">
                                      <p:cBhvr>
                                        <p:cTn id="34" dur="500"/>
                                        <p:tgtEl>
                                          <p:spTgt spid="2770965"/>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2770964"/>
                                        </p:tgtEl>
                                        <p:attrNameLst>
                                          <p:attrName>style.visibility</p:attrName>
                                        </p:attrNameLst>
                                      </p:cBhvr>
                                      <p:to>
                                        <p:strVal val="visible"/>
                                      </p:to>
                                    </p:set>
                                    <p:animEffect transition="in" filter="wipe(right)">
                                      <p:cBhvr>
                                        <p:cTn id="37" dur="500"/>
                                        <p:tgtEl>
                                          <p:spTgt spid="277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5" grpId="0"/>
      <p:bldP spid="2770963" grpId="0" animBg="1"/>
      <p:bldP spid="2770964" grpId="0" animBg="1"/>
      <p:bldP spid="2770965" grpId="0" autoUpdateAnimBg="0"/>
      <p:bldP spid="2770966" grpId="0" autoUpdateAnimBg="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9922" name="Rectangle 2"/>
          <p:cNvSpPr>
            <a:spLocks noGrp="1" noChangeArrowheads="1"/>
          </p:cNvSpPr>
          <p:nvPr>
            <p:ph type="title"/>
          </p:nvPr>
        </p:nvSpPr>
        <p:spPr/>
        <p:txBody>
          <a:bodyPr>
            <a:normAutofit/>
          </a:bodyPr>
          <a:lstStyle/>
          <a:p>
            <a:pPr>
              <a:defRPr/>
            </a:pPr>
            <a:r>
              <a:rPr lang="en-US" b="1" dirty="0" smtClean="0"/>
              <a:t>Response to Irradiance</a:t>
            </a:r>
          </a:p>
        </p:txBody>
      </p:sp>
      <p:sp>
        <p:nvSpPr>
          <p:cNvPr id="57347" name="Rectangle 3"/>
          <p:cNvSpPr>
            <a:spLocks noChangeArrowheads="1"/>
          </p:cNvSpPr>
          <p:nvPr/>
        </p:nvSpPr>
        <p:spPr bwMode="auto">
          <a:xfrm>
            <a:off x="1666875" y="2219325"/>
            <a:ext cx="5429250" cy="3709988"/>
          </a:xfrm>
          <a:prstGeom prst="rect">
            <a:avLst/>
          </a:prstGeom>
          <a:noFill/>
          <a:ln w="28575">
            <a:solidFill>
              <a:schemeClr val="tx1"/>
            </a:solidFill>
            <a:miter lim="800000"/>
            <a:headEnd/>
            <a:tailEnd/>
          </a:ln>
        </p:spPr>
        <p:txBody>
          <a:bodyPr wrap="none" anchor="ctr">
            <a:prstTxWarp prst="textNoShape">
              <a:avLst/>
            </a:prstTxWarp>
          </a:bodyPr>
          <a:lstStyle/>
          <a:p>
            <a:pPr eaLnBrk="0" hangingPunct="0"/>
            <a:endParaRPr lang="en-US"/>
          </a:p>
        </p:txBody>
      </p:sp>
      <p:sp>
        <p:nvSpPr>
          <p:cNvPr id="57348" name="Text Box 4"/>
          <p:cNvSpPr txBox="1">
            <a:spLocks noChangeArrowheads="1"/>
          </p:cNvSpPr>
          <p:nvPr/>
        </p:nvSpPr>
        <p:spPr bwMode="auto">
          <a:xfrm>
            <a:off x="3549650" y="6200775"/>
            <a:ext cx="1909763" cy="45720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Voltage</a:t>
            </a:r>
          </a:p>
        </p:txBody>
      </p:sp>
      <p:sp>
        <p:nvSpPr>
          <p:cNvPr id="57349" name="Text Box 5"/>
          <p:cNvSpPr txBox="1">
            <a:spLocks noChangeArrowheads="1"/>
          </p:cNvSpPr>
          <p:nvPr/>
        </p:nvSpPr>
        <p:spPr bwMode="auto">
          <a:xfrm rot="-5374608">
            <a:off x="-531019" y="3933032"/>
            <a:ext cx="3349625" cy="458788"/>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a:latin typeface="Arial" charset="0"/>
              </a:rPr>
              <a:t>Current</a:t>
            </a:r>
          </a:p>
        </p:txBody>
      </p:sp>
      <p:sp>
        <p:nvSpPr>
          <p:cNvPr id="68614" name="Freeform 6"/>
          <p:cNvSpPr>
            <a:spLocks/>
          </p:cNvSpPr>
          <p:nvPr/>
        </p:nvSpPr>
        <p:spPr bwMode="auto">
          <a:xfrm>
            <a:off x="1658938" y="2852738"/>
            <a:ext cx="5016500" cy="3076575"/>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00CC"/>
            </a:solidFill>
            <a:round/>
            <a:headEnd/>
            <a:tailEnd/>
          </a:ln>
        </p:spPr>
        <p:txBody>
          <a:bodyPr wrap="none" anchor="ctr">
            <a:prstTxWarp prst="textNoShape">
              <a:avLst/>
            </a:prstTxWarp>
          </a:bodyPr>
          <a:lstStyle/>
          <a:p>
            <a:endParaRPr lang="en-US"/>
          </a:p>
        </p:txBody>
      </p:sp>
      <p:sp>
        <p:nvSpPr>
          <p:cNvPr id="68615" name="Freeform 7"/>
          <p:cNvSpPr>
            <a:spLocks/>
          </p:cNvSpPr>
          <p:nvPr/>
        </p:nvSpPr>
        <p:spPr bwMode="auto">
          <a:xfrm>
            <a:off x="1658938" y="4391025"/>
            <a:ext cx="4852987" cy="15382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66FF"/>
            </a:solidFill>
            <a:round/>
            <a:headEnd/>
            <a:tailEnd/>
          </a:ln>
        </p:spPr>
        <p:txBody>
          <a:bodyPr wrap="none" anchor="ctr">
            <a:prstTxWarp prst="textNoShape">
              <a:avLst/>
            </a:prstTxWarp>
          </a:bodyPr>
          <a:lstStyle/>
          <a:p>
            <a:endParaRPr lang="en-US"/>
          </a:p>
        </p:txBody>
      </p:sp>
      <p:sp>
        <p:nvSpPr>
          <p:cNvPr id="68616" name="Freeform 8"/>
          <p:cNvSpPr>
            <a:spLocks/>
          </p:cNvSpPr>
          <p:nvPr/>
        </p:nvSpPr>
        <p:spPr bwMode="auto">
          <a:xfrm>
            <a:off x="1658938" y="5114925"/>
            <a:ext cx="4689475" cy="8143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3399FF"/>
            </a:solidFill>
            <a:round/>
            <a:headEnd/>
            <a:tailEnd/>
          </a:ln>
        </p:spPr>
        <p:txBody>
          <a:bodyPr wrap="none" anchor="ctr">
            <a:prstTxWarp prst="textNoShape">
              <a:avLst/>
            </a:prstTxWarp>
          </a:bodyPr>
          <a:lstStyle/>
          <a:p>
            <a:endParaRPr lang="en-US"/>
          </a:p>
        </p:txBody>
      </p:sp>
      <p:sp>
        <p:nvSpPr>
          <p:cNvPr id="68617" name="Freeform 9"/>
          <p:cNvSpPr>
            <a:spLocks/>
          </p:cNvSpPr>
          <p:nvPr/>
        </p:nvSpPr>
        <p:spPr bwMode="auto">
          <a:xfrm>
            <a:off x="1658938" y="3667125"/>
            <a:ext cx="4975225" cy="2262188"/>
          </a:xfrm>
          <a:custGeom>
            <a:avLst/>
            <a:gdLst>
              <a:gd name="T0" fmla="*/ 0 w 2064"/>
              <a:gd name="T1" fmla="*/ 0 h 1344"/>
              <a:gd name="T2" fmla="*/ 2147483647 w 2064"/>
              <a:gd name="T3" fmla="*/ 2147483647 h 1344"/>
              <a:gd name="T4" fmla="*/ 2147483647 w 2064"/>
              <a:gd name="T5" fmla="*/ 2147483647 h 1344"/>
              <a:gd name="T6" fmla="*/ 2147483647 w 2064"/>
              <a:gd name="T7" fmla="*/ 2147483647 h 1344"/>
              <a:gd name="T8" fmla="*/ 2147483647 w 2064"/>
              <a:gd name="T9" fmla="*/ 2147483647 h 1344"/>
              <a:gd name="T10" fmla="*/ 2147483647 w 2064"/>
              <a:gd name="T11" fmla="*/ 2147483647 h 1344"/>
              <a:gd name="T12" fmla="*/ 2147483647 w 2064"/>
              <a:gd name="T13" fmla="*/ 2147483647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38100">
            <a:solidFill>
              <a:srgbClr val="0000FF"/>
            </a:solidFill>
            <a:round/>
            <a:headEnd/>
            <a:tailEnd/>
          </a:ln>
        </p:spPr>
        <p:txBody>
          <a:bodyPr wrap="none" anchor="ctr">
            <a:prstTxWarp prst="textNoShape">
              <a:avLst/>
            </a:prstTxWarp>
          </a:bodyPr>
          <a:lstStyle/>
          <a:p>
            <a:endParaRPr lang="en-US"/>
          </a:p>
        </p:txBody>
      </p:sp>
      <p:sp>
        <p:nvSpPr>
          <p:cNvPr id="68618" name="Text Box 10"/>
          <p:cNvSpPr txBox="1">
            <a:spLocks noChangeArrowheads="1"/>
          </p:cNvSpPr>
          <p:nvPr/>
        </p:nvSpPr>
        <p:spPr bwMode="auto">
          <a:xfrm>
            <a:off x="1739900" y="2490788"/>
            <a:ext cx="1374775"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1000 W/m</a:t>
            </a:r>
            <a:r>
              <a:rPr lang="en-US" sz="1400" b="0" baseline="30000">
                <a:latin typeface="Arial" charset="0"/>
              </a:rPr>
              <a:t>2</a:t>
            </a:r>
            <a:endParaRPr lang="en-US" sz="1400" b="0">
              <a:latin typeface="Arial" charset="0"/>
            </a:endParaRPr>
          </a:p>
        </p:txBody>
      </p:sp>
      <p:sp>
        <p:nvSpPr>
          <p:cNvPr id="68619" name="Text Box 11"/>
          <p:cNvSpPr txBox="1">
            <a:spLocks noChangeArrowheads="1"/>
          </p:cNvSpPr>
          <p:nvPr/>
        </p:nvSpPr>
        <p:spPr bwMode="auto">
          <a:xfrm>
            <a:off x="1739900" y="33051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750 W/m</a:t>
            </a:r>
            <a:r>
              <a:rPr lang="en-US" sz="1400" b="0" baseline="30000">
                <a:latin typeface="Arial" charset="0"/>
              </a:rPr>
              <a:t>2</a:t>
            </a:r>
            <a:endParaRPr lang="en-US" sz="1400" b="0">
              <a:latin typeface="Arial" charset="0"/>
            </a:endParaRPr>
          </a:p>
        </p:txBody>
      </p:sp>
      <p:sp>
        <p:nvSpPr>
          <p:cNvPr id="68620" name="Text Box 12"/>
          <p:cNvSpPr txBox="1">
            <a:spLocks noChangeArrowheads="1"/>
          </p:cNvSpPr>
          <p:nvPr/>
        </p:nvSpPr>
        <p:spPr bwMode="auto">
          <a:xfrm>
            <a:off x="1739900" y="40290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500 W/m</a:t>
            </a:r>
            <a:r>
              <a:rPr lang="en-US" sz="1400" b="0" baseline="30000">
                <a:latin typeface="Arial" charset="0"/>
              </a:rPr>
              <a:t>2</a:t>
            </a:r>
            <a:endParaRPr lang="en-US" sz="1400" b="0">
              <a:latin typeface="Arial" charset="0"/>
            </a:endParaRPr>
          </a:p>
        </p:txBody>
      </p:sp>
      <p:sp>
        <p:nvSpPr>
          <p:cNvPr id="68621" name="Text Box 13"/>
          <p:cNvSpPr txBox="1">
            <a:spLocks noChangeArrowheads="1"/>
          </p:cNvSpPr>
          <p:nvPr/>
        </p:nvSpPr>
        <p:spPr bwMode="auto">
          <a:xfrm>
            <a:off x="1739900" y="4752975"/>
            <a:ext cx="1071563" cy="30480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400" b="0">
                <a:latin typeface="Arial" charset="0"/>
              </a:rPr>
              <a:t>250 W/m</a:t>
            </a:r>
            <a:r>
              <a:rPr lang="en-US" sz="1400" b="0" baseline="30000">
                <a:latin typeface="Arial" charset="0"/>
              </a:rPr>
              <a:t>2</a:t>
            </a:r>
            <a:endParaRPr lang="en-US" sz="1400" b="0">
              <a:latin typeface="Arial" charset="0"/>
            </a:endParaRPr>
          </a:p>
        </p:txBody>
      </p:sp>
      <p:grpSp>
        <p:nvGrpSpPr>
          <p:cNvPr id="2" name="Group 14"/>
          <p:cNvGrpSpPr>
            <a:grpSpLocks/>
          </p:cNvGrpSpPr>
          <p:nvPr/>
        </p:nvGrpSpPr>
        <p:grpSpPr bwMode="auto">
          <a:xfrm>
            <a:off x="2743200" y="2133600"/>
            <a:ext cx="3505200" cy="2443163"/>
            <a:chOff x="2076" y="1455"/>
            <a:chExt cx="1572" cy="1539"/>
          </a:xfrm>
        </p:grpSpPr>
        <p:sp>
          <p:nvSpPr>
            <p:cNvPr id="57366" name="Line 15"/>
            <p:cNvSpPr>
              <a:spLocks noChangeShapeType="1"/>
            </p:cNvSpPr>
            <p:nvPr/>
          </p:nvSpPr>
          <p:spPr bwMode="auto">
            <a:xfrm flipV="1">
              <a:off x="2589" y="1797"/>
              <a:ext cx="0" cy="1197"/>
            </a:xfrm>
            <a:prstGeom prst="line">
              <a:avLst/>
            </a:prstGeom>
            <a:noFill/>
            <a:ln w="57150">
              <a:solidFill>
                <a:srgbClr val="CC0000"/>
              </a:solidFill>
              <a:round/>
              <a:headEnd type="none" w="sm" len="sm"/>
              <a:tailEnd type="stealth" w="lg" len="lg"/>
            </a:ln>
          </p:spPr>
          <p:txBody>
            <a:bodyPr wrap="none" anchor="ctr">
              <a:prstTxWarp prst="textNoShape">
                <a:avLst/>
              </a:prstTxWarp>
            </a:bodyPr>
            <a:lstStyle/>
            <a:p>
              <a:endParaRPr lang="en-US"/>
            </a:p>
          </p:txBody>
        </p:sp>
        <p:sp>
          <p:nvSpPr>
            <p:cNvPr id="57367" name="Text Box 16"/>
            <p:cNvSpPr txBox="1">
              <a:spLocks noChangeArrowheads="1"/>
            </p:cNvSpPr>
            <p:nvPr/>
          </p:nvSpPr>
          <p:spPr bwMode="auto">
            <a:xfrm>
              <a:off x="2076" y="1455"/>
              <a:ext cx="1572" cy="366"/>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a:solidFill>
                    <a:srgbClr val="CC0000"/>
                  </a:solidFill>
                  <a:latin typeface="Arial" charset="0"/>
                </a:rPr>
                <a:t>Current increases proportionally increasing irradiance</a:t>
              </a:r>
              <a:endParaRPr lang="en-US" sz="1400" b="0">
                <a:latin typeface="Arial" charset="0"/>
              </a:endParaRPr>
            </a:p>
          </p:txBody>
        </p:sp>
      </p:grpSp>
      <p:grpSp>
        <p:nvGrpSpPr>
          <p:cNvPr id="3" name="Group 17"/>
          <p:cNvGrpSpPr>
            <a:grpSpLocks/>
          </p:cNvGrpSpPr>
          <p:nvPr/>
        </p:nvGrpSpPr>
        <p:grpSpPr bwMode="auto">
          <a:xfrm>
            <a:off x="1905000" y="5105400"/>
            <a:ext cx="3886200" cy="825500"/>
            <a:chOff x="1278" y="3336"/>
            <a:chExt cx="2370" cy="520"/>
          </a:xfrm>
        </p:grpSpPr>
        <p:sp>
          <p:nvSpPr>
            <p:cNvPr id="57364" name="Line 18"/>
            <p:cNvSpPr>
              <a:spLocks noChangeShapeType="1"/>
            </p:cNvSpPr>
            <p:nvPr/>
          </p:nvSpPr>
          <p:spPr bwMode="auto">
            <a:xfrm flipH="1">
              <a:off x="2256" y="3550"/>
              <a:ext cx="1392" cy="2"/>
            </a:xfrm>
            <a:prstGeom prst="line">
              <a:avLst/>
            </a:prstGeom>
            <a:noFill/>
            <a:ln w="57150">
              <a:solidFill>
                <a:srgbClr val="006600"/>
              </a:solidFill>
              <a:round/>
              <a:headEnd type="stealth" w="lg" len="lg"/>
              <a:tailEnd type="none" w="lg" len="lg"/>
            </a:ln>
          </p:spPr>
          <p:txBody>
            <a:bodyPr wrap="none" anchor="ctr">
              <a:prstTxWarp prst="textNoShape">
                <a:avLst/>
              </a:prstTxWarp>
            </a:bodyPr>
            <a:lstStyle/>
            <a:p>
              <a:endParaRPr lang="en-US"/>
            </a:p>
          </p:txBody>
        </p:sp>
        <p:sp>
          <p:nvSpPr>
            <p:cNvPr id="57365" name="Text Box 19"/>
            <p:cNvSpPr txBox="1">
              <a:spLocks noChangeArrowheads="1"/>
            </p:cNvSpPr>
            <p:nvPr/>
          </p:nvSpPr>
          <p:spPr bwMode="auto">
            <a:xfrm>
              <a:off x="1278" y="3336"/>
              <a:ext cx="1602" cy="520"/>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dirty="0">
                  <a:solidFill>
                    <a:srgbClr val="000000"/>
                  </a:solidFill>
                  <a:latin typeface="Arial" charset="0"/>
                </a:rPr>
                <a:t>Voltage changes insignificantly with irradiance</a:t>
              </a:r>
              <a:endParaRPr lang="en-US" sz="1400" b="0" dirty="0">
                <a:solidFill>
                  <a:srgbClr val="000000"/>
                </a:solidFill>
                <a:latin typeface="Arial" charset="0"/>
              </a:endParaRPr>
            </a:p>
          </p:txBody>
        </p:sp>
      </p:grpSp>
      <p:grpSp>
        <p:nvGrpSpPr>
          <p:cNvPr id="4" name="Group 20"/>
          <p:cNvGrpSpPr>
            <a:grpSpLocks/>
          </p:cNvGrpSpPr>
          <p:nvPr/>
        </p:nvGrpSpPr>
        <p:grpSpPr bwMode="auto">
          <a:xfrm>
            <a:off x="5557838" y="2514600"/>
            <a:ext cx="2900362" cy="2962275"/>
            <a:chOff x="3501" y="1584"/>
            <a:chExt cx="1827" cy="1866"/>
          </a:xfrm>
        </p:grpSpPr>
        <p:sp>
          <p:nvSpPr>
            <p:cNvPr id="57362" name="Line 21"/>
            <p:cNvSpPr>
              <a:spLocks noChangeShapeType="1"/>
            </p:cNvSpPr>
            <p:nvPr/>
          </p:nvSpPr>
          <p:spPr bwMode="auto">
            <a:xfrm flipH="1">
              <a:off x="3501" y="1854"/>
              <a:ext cx="171" cy="1596"/>
            </a:xfrm>
            <a:prstGeom prst="line">
              <a:avLst/>
            </a:prstGeom>
            <a:noFill/>
            <a:ln w="57150">
              <a:solidFill>
                <a:schemeClr val="accent2"/>
              </a:solidFill>
              <a:prstDash val="sysDot"/>
              <a:round/>
              <a:headEnd type="none" w="sm" len="sm"/>
              <a:tailEnd type="none" w="sm" len="sm"/>
            </a:ln>
          </p:spPr>
          <p:txBody>
            <a:bodyPr wrap="none" anchor="ctr">
              <a:prstTxWarp prst="textNoShape">
                <a:avLst/>
              </a:prstTxWarp>
            </a:bodyPr>
            <a:lstStyle/>
            <a:p>
              <a:endParaRPr lang="en-US"/>
            </a:p>
          </p:txBody>
        </p:sp>
        <p:sp>
          <p:nvSpPr>
            <p:cNvPr id="57363" name="Text Box 22"/>
            <p:cNvSpPr txBox="1">
              <a:spLocks noChangeArrowheads="1"/>
            </p:cNvSpPr>
            <p:nvPr/>
          </p:nvSpPr>
          <p:spPr bwMode="auto">
            <a:xfrm>
              <a:off x="3732" y="1584"/>
              <a:ext cx="1596" cy="520"/>
            </a:xfrm>
            <a:prstGeom prst="rect">
              <a:avLst/>
            </a:prstGeom>
            <a:solidFill>
              <a:schemeClr val="bg1"/>
            </a:solidFill>
            <a:ln w="12700">
              <a:noFill/>
              <a:miter lim="800000"/>
              <a:headEnd/>
              <a:tailEnd/>
            </a:ln>
          </p:spPr>
          <p:txBody>
            <a:bodyPr>
              <a:prstTxWarp prst="textNoShape">
                <a:avLst/>
              </a:prstTxWarp>
              <a:spAutoFit/>
            </a:bodyPr>
            <a:lstStyle/>
            <a:p>
              <a:pPr eaLnBrk="0" hangingPunct="0">
                <a:spcBef>
                  <a:spcPct val="50000"/>
                </a:spcBef>
              </a:pPr>
              <a:r>
                <a:rPr lang="en-US" sz="1600">
                  <a:solidFill>
                    <a:schemeClr val="accent2"/>
                  </a:solidFill>
                  <a:latin typeface="Arial" charset="0"/>
                </a:rPr>
                <a:t>Maximum power voltage changes little with irradiance</a:t>
              </a:r>
            </a:p>
          </p:txBody>
        </p:sp>
      </p:grpSp>
      <p:sp>
        <p:nvSpPr>
          <p:cNvPr id="57361" name="Text Box 23"/>
          <p:cNvSpPr txBox="1">
            <a:spLocks noChangeArrowheads="1"/>
          </p:cNvSpPr>
          <p:nvPr/>
        </p:nvSpPr>
        <p:spPr bwMode="auto">
          <a:xfrm>
            <a:off x="1600200" y="1676400"/>
            <a:ext cx="5559425" cy="457200"/>
          </a:xfrm>
          <a:prstGeom prst="rect">
            <a:avLst/>
          </a:prstGeom>
          <a:noFill/>
          <a:ln w="12700">
            <a:noFill/>
            <a:miter lim="800000"/>
            <a:headEnd type="none" w="sm" len="sm"/>
            <a:tailEnd type="none" w="sm" len="sm"/>
          </a:ln>
        </p:spPr>
        <p:txBody>
          <a:bodyPr>
            <a:prstTxWarp prst="textNoShape">
              <a:avLst/>
            </a:prstTxWarp>
            <a:spAutoFit/>
          </a:bodyPr>
          <a:lstStyle/>
          <a:p>
            <a:pPr eaLnBrk="0" hangingPunct="0"/>
            <a:r>
              <a:rPr lang="en-US">
                <a:latin typeface="Arial" charset="0"/>
              </a:rPr>
              <a:t>IV Curves at Constant Temperature</a:t>
            </a:r>
          </a:p>
        </p:txBody>
      </p:sp>
    </p:spTree>
    <p:extLst>
      <p:ext uri="{BB962C8B-B14F-4D97-AF65-F5344CB8AC3E}">
        <p14:creationId xmlns:p14="http://schemas.microsoft.com/office/powerpoint/2010/main" val="117090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wipe(left)">
                                      <p:cBhvr>
                                        <p:cTn id="7" dur="500"/>
                                        <p:tgtEl>
                                          <p:spTgt spid="686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86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861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86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861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86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86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86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animBg="1"/>
      <p:bldP spid="68615" grpId="0" animBg="1"/>
      <p:bldP spid="68616" grpId="0" animBg="1"/>
      <p:bldP spid="68617" grpId="0" animBg="1"/>
      <p:bldP spid="68618" grpId="0"/>
      <p:bldP spid="68619" grpId="0"/>
      <p:bldP spid="68620" grpId="0"/>
      <p:bldP spid="686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77837" y="-146050"/>
            <a:ext cx="8229601" cy="1219200"/>
          </a:xfrm>
        </p:spPr>
        <p:txBody>
          <a:bodyPr rtlCol="0"/>
          <a:lstStyle/>
          <a:p>
            <a:pPr eaLnBrk="1" fontAlgn="auto" hangingPunct="1">
              <a:spcAft>
                <a:spcPts val="0"/>
              </a:spcAft>
              <a:defRPr/>
            </a:pPr>
            <a:r>
              <a:rPr smtClean="0"/>
              <a:t>IV Curve</a:t>
            </a:r>
          </a:p>
        </p:txBody>
      </p:sp>
      <p:pic>
        <p:nvPicPr>
          <p:cNvPr id="48130" name="Picture 4"/>
          <p:cNvPicPr>
            <a:picLocks noGrp="1" noChangeAspect="1" noChangeArrowheads="1"/>
          </p:cNvPicPr>
          <p:nvPr>
            <p:ph type="body" idx="4294967295"/>
          </p:nvPr>
        </p:nvPicPr>
        <p:blipFill>
          <a:blip r:embed="rId2" cstate="print"/>
          <a:srcRect/>
          <a:stretch>
            <a:fillRect/>
          </a:stretch>
        </p:blipFill>
        <p:spPr>
          <a:xfrm>
            <a:off x="1676400" y="1295400"/>
            <a:ext cx="5305425" cy="5256213"/>
          </a:xfrm>
        </p:spPr>
      </p:pic>
    </p:spTree>
    <p:extLst>
      <p:ext uri="{BB962C8B-B14F-4D97-AF65-F5344CB8AC3E}">
        <p14:creationId xmlns:p14="http://schemas.microsoft.com/office/powerpoint/2010/main" val="1383528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p:cNvSpPr>
            <a:spLocks noGrp="1"/>
          </p:cNvSpPr>
          <p:nvPr>
            <p:ph type="title"/>
          </p:nvPr>
        </p:nvSpPr>
        <p:spPr bwMode="auto">
          <a:xfrm>
            <a:off x="609600" y="152400"/>
            <a:ext cx="8229600" cy="1219200"/>
          </a:xfrm>
          <a:ln w="9525"/>
        </p:spPr>
        <p:txBody>
          <a:bodyPr wrap="square" lIns="91440" tIns="45720" rIns="91440" bIns="45720" numCol="1" compatLnSpc="1">
            <a:prstTxWarp prst="textNoShape">
              <a:avLst/>
            </a:prstTxWarp>
            <a:noAutofit/>
          </a:bodyPr>
          <a:lstStyle/>
          <a:p>
            <a:pPr eaLnBrk="1" hangingPunct="1">
              <a:defRPr/>
            </a:pPr>
            <a:r>
              <a:rPr dirty="0" smtClean="0">
                <a:ln>
                  <a:noFill/>
                </a:ln>
                <a:effectLst/>
              </a:rPr>
              <a:t>Impact of Irradiance on Voltage &amp; Current</a:t>
            </a:r>
          </a:p>
        </p:txBody>
      </p:sp>
      <p:sp>
        <p:nvSpPr>
          <p:cNvPr id="7" name="Rectangle 8"/>
          <p:cNvSpPr txBox="1">
            <a:spLocks noChangeArrowheads="1"/>
          </p:cNvSpPr>
          <p:nvPr/>
        </p:nvSpPr>
        <p:spPr bwMode="auto">
          <a:xfrm>
            <a:off x="304800" y="2286000"/>
            <a:ext cx="2514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rgbClr val="FFFFFF"/>
                </a:solidFill>
                <a:effectLst/>
                <a:uLnTx/>
                <a:uFillTx/>
                <a:latin typeface="+mn-lt"/>
                <a:ea typeface="+mn-ea"/>
                <a:cs typeface="+mn-cs"/>
              </a:rPr>
              <a:t>Voltage increases rapidly,</a:t>
            </a:r>
            <a:r>
              <a:rPr kumimoji="0" lang="en-US" sz="2400" b="0" i="0" u="none" strike="noStrike" kern="0" cap="none" spc="0" normalizeH="0" noProof="0" dirty="0" smtClean="0">
                <a:ln>
                  <a:noFill/>
                </a:ln>
                <a:solidFill>
                  <a:srgbClr val="FFFFFF"/>
                </a:solidFill>
                <a:effectLst/>
                <a:uLnTx/>
                <a:uFillTx/>
                <a:latin typeface="+mn-lt"/>
                <a:ea typeface="+mn-ea"/>
                <a:cs typeface="+mn-cs"/>
              </a:rPr>
              <a:t> </a:t>
            </a:r>
            <a:r>
              <a:rPr lang="en-US" sz="2400" kern="0" dirty="0">
                <a:solidFill>
                  <a:srgbClr val="FFFFFF"/>
                </a:solidFill>
                <a:latin typeface="+mn-lt"/>
              </a:rPr>
              <a:t>c</a:t>
            </a:r>
            <a:r>
              <a:rPr kumimoji="0" lang="en-US" sz="2400" b="0" i="0" u="none" strike="noStrike" kern="0" cap="none" spc="0" normalizeH="0" baseline="0" noProof="0" dirty="0" smtClean="0">
                <a:ln>
                  <a:noFill/>
                </a:ln>
                <a:solidFill>
                  <a:srgbClr val="FFFFFF"/>
                </a:solidFill>
                <a:effectLst/>
                <a:uLnTx/>
                <a:uFillTx/>
                <a:latin typeface="+mn-lt"/>
                <a:ea typeface="+mn-ea"/>
                <a:cs typeface="+mn-cs"/>
              </a:rPr>
              <a:t>urrent increases proportionally w/ irradiance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99"/>
              </a:solidFill>
              <a:effectLst/>
              <a:uLnTx/>
              <a:uFillTx/>
              <a:latin typeface="+mn-lt"/>
              <a:ea typeface="+mn-ea"/>
              <a:cs typeface="+mn-cs"/>
            </a:endParaRPr>
          </a:p>
        </p:txBody>
      </p:sp>
      <p:pic>
        <p:nvPicPr>
          <p:cNvPr id="8" name="Picture 6" descr="Irradiance IV curve with clouds"/>
          <p:cNvPicPr>
            <a:picLocks noChangeAspect="1" noChangeArrowheads="1"/>
          </p:cNvPicPr>
          <p:nvPr/>
        </p:nvPicPr>
        <p:blipFill>
          <a:blip r:embed="rId2"/>
          <a:srcRect/>
          <a:stretch>
            <a:fillRect/>
          </a:stretch>
        </p:blipFill>
        <p:spPr bwMode="auto">
          <a:xfrm>
            <a:off x="3090863" y="1879600"/>
            <a:ext cx="5808662" cy="3606800"/>
          </a:xfrm>
          <a:prstGeom prst="rect">
            <a:avLst/>
          </a:prstGeom>
          <a:noFill/>
          <a:ln w="9525">
            <a:noFill/>
            <a:miter lim="800000"/>
            <a:headEnd/>
            <a:tailEnd/>
          </a:ln>
        </p:spPr>
      </p:pic>
    </p:spTree>
    <p:extLst>
      <p:ext uri="{BB962C8B-B14F-4D97-AF65-F5344CB8AC3E}">
        <p14:creationId xmlns:p14="http://schemas.microsoft.com/office/powerpoint/2010/main" val="3137746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2-11-04 at 11.31.17 AM.png"/>
          <p:cNvPicPr>
            <a:picLocks noChangeAspect="1"/>
          </p:cNvPicPr>
          <p:nvPr/>
        </p:nvPicPr>
        <p:blipFill rotWithShape="1">
          <a:blip r:embed="rId2">
            <a:extLst>
              <a:ext uri="{28A0092B-C50C-407E-A947-70E740481C1C}">
                <a14:useLocalDpi xmlns:a14="http://schemas.microsoft.com/office/drawing/2010/main" val="0"/>
              </a:ext>
            </a:extLst>
          </a:blip>
          <a:srcRect t="3928"/>
          <a:stretch/>
        </p:blipFill>
        <p:spPr>
          <a:xfrm>
            <a:off x="0" y="1119673"/>
            <a:ext cx="9144000" cy="4913549"/>
          </a:xfrm>
          <a:prstGeom prst="rect">
            <a:avLst/>
          </a:prstGeom>
        </p:spPr>
      </p:pic>
      <p:sp>
        <p:nvSpPr>
          <p:cNvPr id="4" name="TextBox 3"/>
          <p:cNvSpPr txBox="1"/>
          <p:nvPr/>
        </p:nvSpPr>
        <p:spPr>
          <a:xfrm>
            <a:off x="2971800" y="6324600"/>
            <a:ext cx="3571636" cy="646331"/>
          </a:xfrm>
          <a:prstGeom prst="rect">
            <a:avLst/>
          </a:prstGeom>
          <a:noFill/>
        </p:spPr>
        <p:txBody>
          <a:bodyPr wrap="none" rtlCol="0">
            <a:spAutoFit/>
          </a:bodyPr>
          <a:lstStyle/>
          <a:p>
            <a:r>
              <a:rPr lang="en-US"/>
              <a:t>Courtesy Home Power Magazine</a:t>
            </a:r>
          </a:p>
          <a:p>
            <a:endParaRPr lang="en-US"/>
          </a:p>
        </p:txBody>
      </p:sp>
      <p:sp>
        <p:nvSpPr>
          <p:cNvPr id="5" name="Rectangle 2"/>
          <p:cNvSpPr txBox="1">
            <a:spLocks noChangeArrowheads="1"/>
          </p:cNvSpPr>
          <p:nvPr/>
        </p:nvSpPr>
        <p:spPr>
          <a:xfrm>
            <a:off x="609600" y="-152400"/>
            <a:ext cx="8229600" cy="1143000"/>
          </a:xfrm>
          <a:prstGeom prst="rect">
            <a:avLst/>
          </a:prstGeom>
          <a:ln w="6350" cap="rnd">
            <a:noFill/>
          </a:ln>
        </p:spPr>
        <p:txBody>
          <a:bodyPr vert="horz" anchor="b" anchorCtr="0">
            <a:normAutofit/>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fontAlgn="auto" hangingPunct="1">
              <a:spcAft>
                <a:spcPts val="0"/>
              </a:spcAft>
              <a:defRPr/>
            </a:pPr>
            <a:r>
              <a:rPr lang="en-US" b="1" smtClean="0"/>
              <a:t>PV Cells – Operate at ~.5 volts</a:t>
            </a:r>
          </a:p>
        </p:txBody>
      </p:sp>
    </p:spTree>
    <p:extLst>
      <p:ext uri="{BB962C8B-B14F-4D97-AF65-F5344CB8AC3E}">
        <p14:creationId xmlns:p14="http://schemas.microsoft.com/office/powerpoint/2010/main" val="2844906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p:cNvSpPr>
            <a:spLocks noGrp="1"/>
          </p:cNvSpPr>
          <p:nvPr>
            <p:ph type="title"/>
          </p:nvPr>
        </p:nvSpPr>
        <p:spPr bwMode="auto">
          <a:xfrm>
            <a:off x="609600" y="152400"/>
            <a:ext cx="8229600" cy="1219200"/>
          </a:xfrm>
          <a:ln w="9525"/>
        </p:spPr>
        <p:txBody>
          <a:bodyPr wrap="square" lIns="91440" tIns="45720" rIns="91440" bIns="45720" numCol="1" compatLnSpc="1">
            <a:prstTxWarp prst="textNoShape">
              <a:avLst/>
            </a:prstTxWarp>
          </a:bodyPr>
          <a:lstStyle/>
          <a:p>
            <a:pPr eaLnBrk="1" hangingPunct="1">
              <a:defRPr/>
            </a:pPr>
            <a:r>
              <a:rPr sz="3200" smtClean="0">
                <a:ln>
                  <a:noFill/>
                </a:ln>
                <a:effectLst/>
              </a:rPr>
              <a:t>Impact of Irradiance on Voltage &amp; Current</a:t>
            </a:r>
          </a:p>
        </p:txBody>
      </p:sp>
      <p:pic>
        <p:nvPicPr>
          <p:cNvPr id="47106" name="Picture 8"/>
          <p:cNvPicPr>
            <a:picLocks noGrp="1" noChangeAspect="1" noChangeArrowheads="1"/>
          </p:cNvPicPr>
          <p:nvPr>
            <p:ph sz="half" idx="1"/>
          </p:nvPr>
        </p:nvPicPr>
        <p:blipFill>
          <a:blip r:embed="rId2" cstate="print"/>
          <a:srcRect/>
          <a:stretch>
            <a:fillRect/>
          </a:stretch>
        </p:blipFill>
        <p:spPr>
          <a:xfrm>
            <a:off x="457200" y="1981200"/>
            <a:ext cx="3800475" cy="3173413"/>
          </a:xfrm>
        </p:spPr>
      </p:pic>
      <p:pic>
        <p:nvPicPr>
          <p:cNvPr id="47107" name="Picture 9"/>
          <p:cNvPicPr>
            <a:picLocks noGrp="1" noChangeAspect="1" noChangeArrowheads="1"/>
          </p:cNvPicPr>
          <p:nvPr>
            <p:ph sz="half" idx="2"/>
          </p:nvPr>
        </p:nvPicPr>
        <p:blipFill>
          <a:blip r:embed="rId3" cstate="print"/>
          <a:srcRect/>
          <a:stretch>
            <a:fillRect/>
          </a:stretch>
        </p:blipFill>
        <p:spPr>
          <a:xfrm>
            <a:off x="4419600" y="1981200"/>
            <a:ext cx="4343400" cy="3165475"/>
          </a:xfrm>
        </p:spPr>
      </p:pic>
    </p:spTree>
    <p:extLst>
      <p:ext uri="{BB962C8B-B14F-4D97-AF65-F5344CB8AC3E}">
        <p14:creationId xmlns:p14="http://schemas.microsoft.com/office/powerpoint/2010/main" val="16688990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dirty="0" smtClean="0">
                <a:ln>
                  <a:noFill/>
                </a:ln>
                <a:effectLst/>
              </a:rPr>
              <a:t>Efficiency</a:t>
            </a:r>
          </a:p>
        </p:txBody>
      </p:sp>
      <p:sp>
        <p:nvSpPr>
          <p:cNvPr id="37890" name="Rectangle 3"/>
          <p:cNvSpPr>
            <a:spLocks noGrp="1"/>
          </p:cNvSpPr>
          <p:nvPr>
            <p:ph type="body" idx="1"/>
          </p:nvPr>
        </p:nvSpPr>
        <p:spPr>
          <a:xfrm>
            <a:off x="457200" y="1447800"/>
            <a:ext cx="8229600" cy="4678363"/>
          </a:xfrm>
        </p:spPr>
        <p:txBody>
          <a:bodyPr/>
          <a:lstStyle/>
          <a:p>
            <a:r>
              <a:rPr lang="en-US" dirty="0" smtClean="0"/>
              <a:t>Ratio of power out put to solar power input</a:t>
            </a:r>
          </a:p>
          <a:p>
            <a:r>
              <a:rPr lang="en-US" dirty="0" smtClean="0"/>
              <a:t>Multiply full sun irradiance (1000 watts/m</a:t>
            </a:r>
            <a:r>
              <a:rPr lang="en-US" baseline="30000" dirty="0" smtClean="0"/>
              <a:t>2</a:t>
            </a:r>
            <a:r>
              <a:rPr lang="en-US" dirty="0" smtClean="0"/>
              <a:t>) by area of module in m</a:t>
            </a:r>
            <a:r>
              <a:rPr lang="en-US" baseline="30000" dirty="0" smtClean="0"/>
              <a:t>2</a:t>
            </a:r>
            <a:r>
              <a:rPr lang="en-US" dirty="0" smtClean="0"/>
              <a:t>  and divide into rated power of module in watts</a:t>
            </a:r>
          </a:p>
          <a:p>
            <a:r>
              <a:rPr lang="en-US" dirty="0" smtClean="0"/>
              <a:t>Example</a:t>
            </a:r>
          </a:p>
          <a:p>
            <a:pPr lvl="1"/>
            <a:r>
              <a:rPr lang="en-US" dirty="0" smtClean="0"/>
              <a:t>Efficiency = P </a:t>
            </a:r>
            <a:r>
              <a:rPr lang="en-US" baseline="-25000" dirty="0" smtClean="0"/>
              <a:t>mp </a:t>
            </a:r>
            <a:r>
              <a:rPr lang="en-US" dirty="0" smtClean="0"/>
              <a:t> / solar irradiance  x  area (m2)</a:t>
            </a:r>
          </a:p>
          <a:p>
            <a:pPr lvl="1"/>
            <a:r>
              <a:rPr lang="en-US" dirty="0" smtClean="0"/>
              <a:t>What is efficiency of module with a surface area of 1.2 m</a:t>
            </a:r>
            <a:r>
              <a:rPr lang="en-US" baseline="30000" dirty="0" smtClean="0"/>
              <a:t>2</a:t>
            </a:r>
            <a:r>
              <a:rPr lang="en-US" dirty="0" smtClean="0"/>
              <a:t> and maximum power output of 160 W when exposed to 1000 w/m</a:t>
            </a:r>
            <a:r>
              <a:rPr lang="en-US" baseline="30000" dirty="0" smtClean="0"/>
              <a:t>2</a:t>
            </a:r>
          </a:p>
          <a:p>
            <a:pPr lvl="1"/>
            <a:r>
              <a:rPr lang="en-US" dirty="0" smtClean="0"/>
              <a:t>160/(1000 x 1.2) = .133 0r 13.3%</a:t>
            </a:r>
          </a:p>
          <a:p>
            <a:pPr lvl="1">
              <a:buFont typeface="Wingdings 2" pitchFamily="18" charset="2"/>
              <a:buNone/>
            </a:pPr>
            <a:r>
              <a:rPr lang="en-US" baseline="-25000" dirty="0" smtClean="0"/>
              <a:t>			</a:t>
            </a:r>
          </a:p>
        </p:txBody>
      </p:sp>
    </p:spTree>
    <p:extLst>
      <p:ext uri="{BB962C8B-B14F-4D97-AF65-F5344CB8AC3E}">
        <p14:creationId xmlns:p14="http://schemas.microsoft.com/office/powerpoint/2010/main" val="5197205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3131817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3"/>
          <p:cNvSpPr>
            <a:spLocks noGrp="1"/>
          </p:cNvSpPr>
          <p:nvPr>
            <p:ph idx="1"/>
          </p:nvPr>
        </p:nvSpPr>
        <p:spPr>
          <a:xfrm>
            <a:off x="457200" y="1447800"/>
            <a:ext cx="8229600" cy="9372600"/>
          </a:xfrm>
        </p:spPr>
        <p:txBody>
          <a:bodyPr/>
          <a:lstStyle/>
          <a:p>
            <a:r>
              <a:rPr lang="en-US" sz="2200" dirty="0"/>
              <a:t>To calculate “power density”, first consider the units</a:t>
            </a:r>
          </a:p>
          <a:p>
            <a:pPr lvl="1"/>
            <a:r>
              <a:rPr lang="en-US" sz="2000" dirty="0"/>
              <a:t>Watts/area   =   Watts/ft</a:t>
            </a:r>
            <a:r>
              <a:rPr lang="en-US" sz="2000" baseline="30000" dirty="0"/>
              <a:t>2</a:t>
            </a:r>
            <a:r>
              <a:rPr lang="en-US" sz="2000" dirty="0"/>
              <a:t> or Watts/m</a:t>
            </a:r>
            <a:r>
              <a:rPr lang="en-US" sz="2000" baseline="30000" dirty="0"/>
              <a:t>2</a:t>
            </a:r>
            <a:r>
              <a:rPr lang="en-US" sz="2000" dirty="0"/>
              <a:t>  </a:t>
            </a:r>
          </a:p>
          <a:p>
            <a:r>
              <a:rPr lang="en-US" sz="2400" dirty="0"/>
              <a:t>Watts is the nameplate rating of the module</a:t>
            </a:r>
          </a:p>
          <a:p>
            <a:r>
              <a:rPr lang="en-US" sz="2400" dirty="0"/>
              <a:t>The area is the length times the width of the entire module</a:t>
            </a:r>
          </a:p>
          <a:p>
            <a:pPr lvl="1"/>
            <a:r>
              <a:rPr lang="en-US" sz="2000" dirty="0"/>
              <a:t>These measurements are found on the module spec sheet.</a:t>
            </a:r>
          </a:p>
          <a:p>
            <a:r>
              <a:rPr lang="en-US" sz="2400" dirty="0"/>
              <a:t>Example:   200 Watt Evergreen ES-A 195-f2</a:t>
            </a:r>
          </a:p>
          <a:p>
            <a:pPr marL="0" indent="0">
              <a:buNone/>
            </a:pPr>
            <a:r>
              <a:rPr lang="en-US" sz="2400" dirty="0"/>
              <a:t>	65 inches in length and 37.5 inches in width</a:t>
            </a:r>
          </a:p>
          <a:p>
            <a:r>
              <a:rPr lang="en-US" sz="2400" dirty="0"/>
              <a:t>Area = 65 in </a:t>
            </a:r>
            <a:r>
              <a:rPr lang="en-US" sz="2400" dirty="0" err="1"/>
              <a:t>x</a:t>
            </a:r>
            <a:r>
              <a:rPr lang="en-US" sz="2400" dirty="0"/>
              <a:t> 37.5 in = 2,437.5 in</a:t>
            </a:r>
            <a:r>
              <a:rPr lang="en-US" sz="2400" baseline="30000" dirty="0"/>
              <a:t>2  </a:t>
            </a:r>
            <a:r>
              <a:rPr lang="en-US" sz="2400" dirty="0"/>
              <a:t>and 144 in</a:t>
            </a:r>
            <a:r>
              <a:rPr lang="en-US" sz="2400" baseline="30000" dirty="0"/>
              <a:t>2 </a:t>
            </a:r>
            <a:r>
              <a:rPr lang="en-US" sz="2400" dirty="0"/>
              <a:t>= 1 ft</a:t>
            </a:r>
            <a:r>
              <a:rPr lang="en-US" sz="2400" baseline="30000" dirty="0"/>
              <a:t>2</a:t>
            </a:r>
          </a:p>
          <a:p>
            <a:r>
              <a:rPr lang="en-US" sz="2400" dirty="0"/>
              <a:t>Area =( 2,437.5 in</a:t>
            </a:r>
            <a:r>
              <a:rPr lang="en-US" sz="2400" baseline="30000" dirty="0"/>
              <a:t>2</a:t>
            </a:r>
            <a:r>
              <a:rPr lang="en-US" sz="2400" dirty="0"/>
              <a:t>) ÷ (144 in</a:t>
            </a:r>
            <a:r>
              <a:rPr lang="en-US" sz="2400" baseline="30000" dirty="0"/>
              <a:t>2</a:t>
            </a:r>
            <a:r>
              <a:rPr lang="en-US" sz="2400" dirty="0"/>
              <a:t>/ft</a:t>
            </a:r>
            <a:r>
              <a:rPr lang="en-US" sz="2400" baseline="30000" dirty="0"/>
              <a:t>2</a:t>
            </a:r>
            <a:r>
              <a:rPr lang="en-US" sz="2400" dirty="0"/>
              <a:t>) = 16.93 ft</a:t>
            </a:r>
            <a:r>
              <a:rPr lang="en-US" sz="2400" baseline="30000" dirty="0"/>
              <a:t>2</a:t>
            </a:r>
            <a:r>
              <a:rPr lang="en-US" sz="2400" dirty="0"/>
              <a:t> </a:t>
            </a:r>
          </a:p>
          <a:p>
            <a:r>
              <a:rPr lang="en-US" sz="2400" dirty="0" smtClean="0"/>
              <a:t>Power Density = </a:t>
            </a:r>
            <a:r>
              <a:rPr lang="en-US" sz="2400" dirty="0"/>
              <a:t>200 Watts ÷ 16.93 ft</a:t>
            </a:r>
            <a:r>
              <a:rPr lang="en-US" sz="2400" baseline="30000" dirty="0"/>
              <a:t>2</a:t>
            </a:r>
            <a:r>
              <a:rPr lang="en-US" sz="2400" dirty="0"/>
              <a:t> = 11.81 W/ft</a:t>
            </a:r>
            <a:r>
              <a:rPr lang="en-US" sz="2400" baseline="30000" dirty="0"/>
              <a:t>2</a:t>
            </a:r>
            <a:r>
              <a:rPr lang="en-US" sz="2400" dirty="0"/>
              <a:t> </a:t>
            </a:r>
          </a:p>
          <a:p>
            <a:pPr lvl="1">
              <a:buClr>
                <a:schemeClr val="tx1"/>
              </a:buClr>
              <a:buFont typeface="Wingdings" charset="2"/>
              <a:buChar char=""/>
            </a:pPr>
            <a:r>
              <a:rPr lang="en-US" sz="2000" baseline="-25000" dirty="0" smtClean="0">
                <a:solidFill>
                  <a:schemeClr val="bg1"/>
                </a:solidFill>
              </a:rPr>
              <a:t>	</a:t>
            </a:r>
          </a:p>
        </p:txBody>
      </p:sp>
      <p:sp>
        <p:nvSpPr>
          <p:cNvPr id="14745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lang="en-US" dirty="0" smtClean="0">
                <a:ln>
                  <a:noFill/>
                </a:ln>
                <a:effectLst/>
              </a:rPr>
              <a:t>Power Density</a:t>
            </a:r>
            <a:endParaRPr dirty="0" smtClean="0">
              <a:ln>
                <a:noFill/>
              </a:ln>
              <a:effectLst/>
            </a:endParaRPr>
          </a:p>
        </p:txBody>
      </p:sp>
    </p:spTree>
    <p:extLst>
      <p:ext uri="{BB962C8B-B14F-4D97-AF65-F5344CB8AC3E}">
        <p14:creationId xmlns:p14="http://schemas.microsoft.com/office/powerpoint/2010/main" val="27058059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4"/>
          <p:cNvPicPr>
            <a:picLocks noChangeAspect="1" noChangeArrowheads="1"/>
          </p:cNvPicPr>
          <p:nvPr/>
        </p:nvPicPr>
        <p:blipFill>
          <a:blip r:embed="rId2" cstate="print"/>
          <a:srcRect/>
          <a:stretch>
            <a:fillRect/>
          </a:stretch>
        </p:blipFill>
        <p:spPr bwMode="auto">
          <a:xfrm>
            <a:off x="762000" y="1447800"/>
            <a:ext cx="7772400" cy="4733925"/>
          </a:xfrm>
          <a:prstGeom prst="rect">
            <a:avLst/>
          </a:prstGeom>
          <a:noFill/>
          <a:ln w="9525">
            <a:noFill/>
            <a:miter lim="800000"/>
            <a:headEnd/>
            <a:tailEnd/>
          </a:ln>
        </p:spPr>
      </p:pic>
      <p:sp>
        <p:nvSpPr>
          <p:cNvPr id="38915"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mtClean="0">
                <a:ln>
                  <a:noFill/>
                </a:ln>
                <a:effectLst/>
              </a:rPr>
              <a:t>Series Wiring (Voltage Increases)</a:t>
            </a:r>
          </a:p>
        </p:txBody>
      </p:sp>
    </p:spTree>
    <p:extLst>
      <p:ext uri="{BB962C8B-B14F-4D97-AF65-F5344CB8AC3E}">
        <p14:creationId xmlns:p14="http://schemas.microsoft.com/office/powerpoint/2010/main" val="5961326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noChangeArrowheads="1"/>
          </p:cNvPicPr>
          <p:nvPr/>
        </p:nvPicPr>
        <p:blipFill>
          <a:blip r:embed="rId2" cstate="print"/>
          <a:srcRect/>
          <a:stretch>
            <a:fillRect/>
          </a:stretch>
        </p:blipFill>
        <p:spPr bwMode="auto">
          <a:xfrm>
            <a:off x="1600200" y="1676400"/>
            <a:ext cx="6019800" cy="4867275"/>
          </a:xfrm>
          <a:prstGeom prst="rect">
            <a:avLst/>
          </a:prstGeom>
          <a:noFill/>
          <a:ln w="9525">
            <a:noFill/>
            <a:miter lim="800000"/>
            <a:headEnd/>
            <a:tailEnd/>
          </a:ln>
        </p:spPr>
      </p:pic>
      <p:sp>
        <p:nvSpPr>
          <p:cNvPr id="40963"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mtClean="0">
                <a:ln>
                  <a:noFill/>
                </a:ln>
                <a:effectLst/>
              </a:rPr>
              <a:t>Series Wiring </a:t>
            </a:r>
          </a:p>
        </p:txBody>
      </p:sp>
    </p:spTree>
    <p:extLst>
      <p:ext uri="{BB962C8B-B14F-4D97-AF65-F5344CB8AC3E}">
        <p14:creationId xmlns:p14="http://schemas.microsoft.com/office/powerpoint/2010/main" val="2604902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4"/>
          <p:cNvPicPr>
            <a:picLocks noChangeAspect="1" noChangeArrowheads="1"/>
          </p:cNvPicPr>
          <p:nvPr/>
        </p:nvPicPr>
        <p:blipFill>
          <a:blip r:embed="rId2" cstate="print"/>
          <a:srcRect/>
          <a:stretch>
            <a:fillRect/>
          </a:stretch>
        </p:blipFill>
        <p:spPr bwMode="auto">
          <a:xfrm>
            <a:off x="1143000" y="1524000"/>
            <a:ext cx="6705600" cy="4997450"/>
          </a:xfrm>
          <a:prstGeom prst="rect">
            <a:avLst/>
          </a:prstGeom>
          <a:noFill/>
          <a:ln w="9525">
            <a:noFill/>
            <a:miter lim="800000"/>
            <a:headEnd/>
            <a:tailEnd/>
          </a:ln>
        </p:spPr>
      </p:pic>
      <p:sp>
        <p:nvSpPr>
          <p:cNvPr id="37893" name="Rectangle 5"/>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z="3800" smtClean="0">
                <a:ln>
                  <a:noFill/>
                </a:ln>
                <a:effectLst/>
              </a:rPr>
              <a:t>Parallel Wiring (Amperage Increases)</a:t>
            </a:r>
          </a:p>
        </p:txBody>
      </p:sp>
    </p:spTree>
    <p:extLst>
      <p:ext uri="{BB962C8B-B14F-4D97-AF65-F5344CB8AC3E}">
        <p14:creationId xmlns:p14="http://schemas.microsoft.com/office/powerpoint/2010/main" val="245037872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p:cNvPicPr>
            <a:picLocks noChangeAspect="1" noChangeArrowheads="1"/>
          </p:cNvPicPr>
          <p:nvPr/>
        </p:nvPicPr>
        <p:blipFill>
          <a:blip r:embed="rId2" cstate="print"/>
          <a:srcRect/>
          <a:stretch>
            <a:fillRect/>
          </a:stretch>
        </p:blipFill>
        <p:spPr bwMode="auto">
          <a:xfrm>
            <a:off x="1600200" y="1371600"/>
            <a:ext cx="6477000" cy="4949825"/>
          </a:xfrm>
          <a:prstGeom prst="rect">
            <a:avLst/>
          </a:prstGeom>
          <a:noFill/>
          <a:ln w="9525">
            <a:noFill/>
            <a:miter lim="800000"/>
            <a:headEnd/>
            <a:tailEnd/>
          </a:ln>
        </p:spPr>
      </p:pic>
      <p:sp>
        <p:nvSpPr>
          <p:cNvPr id="39939" name="Rectangle 3"/>
          <p:cNvSpPr>
            <a:spLocks noGrp="1"/>
          </p:cNvSpPr>
          <p:nvPr>
            <p:ph type="title" idx="4294967295"/>
          </p:nvPr>
        </p:nvSpPr>
        <p:spPr bwMode="auto">
          <a:ln w="9525"/>
        </p:spPr>
        <p:txBody>
          <a:bodyPr wrap="square" lIns="91440" tIns="45720" rIns="91440" bIns="45720" numCol="1" compatLnSpc="1">
            <a:prstTxWarp prst="textNoShape">
              <a:avLst/>
            </a:prstTxWarp>
          </a:bodyPr>
          <a:lstStyle/>
          <a:p>
            <a:pPr>
              <a:defRPr/>
            </a:pPr>
            <a:r>
              <a:rPr smtClean="0">
                <a:ln>
                  <a:noFill/>
                </a:ln>
                <a:effectLst/>
              </a:rPr>
              <a:t>Series &amp; Parallel</a:t>
            </a:r>
          </a:p>
        </p:txBody>
      </p:sp>
    </p:spTree>
    <p:extLst>
      <p:ext uri="{BB962C8B-B14F-4D97-AF65-F5344CB8AC3E}">
        <p14:creationId xmlns:p14="http://schemas.microsoft.com/office/powerpoint/2010/main" val="3751175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p:cNvPicPr>
            <a:picLocks noGrp="1" noChangeAspect="1" noChangeArrowheads="1"/>
          </p:cNvPicPr>
          <p:nvPr>
            <p:ph/>
          </p:nvPr>
        </p:nvPicPr>
        <p:blipFill>
          <a:blip r:embed="rId2" cstate="print"/>
          <a:srcRect/>
          <a:stretch>
            <a:fillRect/>
          </a:stretch>
        </p:blipFill>
        <p:spPr>
          <a:xfrm>
            <a:off x="1981200" y="609600"/>
            <a:ext cx="5084763" cy="5486400"/>
          </a:xfrm>
        </p:spPr>
      </p:pic>
    </p:spTree>
    <p:extLst>
      <p:ext uri="{BB962C8B-B14F-4D97-AF65-F5344CB8AC3E}">
        <p14:creationId xmlns:p14="http://schemas.microsoft.com/office/powerpoint/2010/main" val="927062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p:cNvPicPr>
            <a:picLocks noChangeAspect="1" noChangeArrowheads="1"/>
          </p:cNvPicPr>
          <p:nvPr/>
        </p:nvPicPr>
        <p:blipFill>
          <a:blip r:embed="rId2" cstate="print"/>
          <a:srcRect/>
          <a:stretch>
            <a:fillRect/>
          </a:stretch>
        </p:blipFill>
        <p:spPr bwMode="auto">
          <a:xfrm>
            <a:off x="2133600" y="228600"/>
            <a:ext cx="4576763" cy="6477000"/>
          </a:xfrm>
          <a:prstGeom prst="rect">
            <a:avLst/>
          </a:prstGeom>
          <a:noFill/>
          <a:ln w="9525">
            <a:noFill/>
            <a:miter lim="800000"/>
            <a:headEnd/>
            <a:tailEnd/>
          </a:ln>
        </p:spPr>
      </p:pic>
    </p:spTree>
    <p:extLst>
      <p:ext uri="{BB962C8B-B14F-4D97-AF65-F5344CB8AC3E}">
        <p14:creationId xmlns:p14="http://schemas.microsoft.com/office/powerpoint/2010/main" val="1338105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7"/>
          <p:cNvPicPr>
            <a:picLocks noChangeAspect="1" noChangeArrowheads="1"/>
          </p:cNvPicPr>
          <p:nvPr/>
        </p:nvPicPr>
        <p:blipFill>
          <a:blip r:embed="rId2" cstate="print"/>
          <a:srcRect/>
          <a:stretch>
            <a:fillRect/>
          </a:stretch>
        </p:blipFill>
        <p:spPr bwMode="auto">
          <a:xfrm>
            <a:off x="4572000" y="2286000"/>
            <a:ext cx="3429000" cy="1838325"/>
          </a:xfrm>
          <a:prstGeom prst="rect">
            <a:avLst/>
          </a:prstGeom>
          <a:noFill/>
          <a:ln w="9525">
            <a:noFill/>
            <a:miter lim="800000"/>
            <a:headEnd/>
            <a:tailEnd/>
          </a:ln>
        </p:spPr>
      </p:pic>
      <p:sp>
        <p:nvSpPr>
          <p:cNvPr id="81923" name="Rectangle 4"/>
          <p:cNvSpPr>
            <a:spLocks noGrp="1" noChangeArrowheads="1"/>
          </p:cNvSpPr>
          <p:nvPr>
            <p:ph type="title" idx="4294967295"/>
          </p:nvPr>
        </p:nvSpPr>
        <p:spPr bwMode="auto">
          <a:xfrm>
            <a:off x="0" y="152400"/>
            <a:ext cx="8229600" cy="1219200"/>
          </a:xfrm>
          <a:ln w="9525"/>
        </p:spPr>
        <p:txBody>
          <a:bodyPr wrap="square" lIns="91440" tIns="45720" rIns="91440" bIns="45720" numCol="1" anchor="ctr" compatLnSpc="1">
            <a:prstTxWarp prst="textNoShape">
              <a:avLst/>
            </a:prstTxWarp>
          </a:bodyPr>
          <a:lstStyle/>
          <a:p>
            <a:pPr eaLnBrk="1" hangingPunct="1">
              <a:defRPr/>
            </a:pPr>
            <a:r>
              <a:rPr smtClean="0">
                <a:ln>
                  <a:noFill/>
                </a:ln>
                <a:effectLst/>
              </a:rPr>
              <a:t>Types of PV Cells/Products</a:t>
            </a:r>
          </a:p>
        </p:txBody>
      </p:sp>
      <p:sp>
        <p:nvSpPr>
          <p:cNvPr id="29699" name="Rectangle 5"/>
          <p:cNvSpPr>
            <a:spLocks noGrp="1" noChangeArrowheads="1"/>
          </p:cNvSpPr>
          <p:nvPr>
            <p:ph type="body" sz="half" idx="4294967295"/>
          </p:nvPr>
        </p:nvSpPr>
        <p:spPr>
          <a:xfrm>
            <a:off x="0" y="1722438"/>
            <a:ext cx="4038600" cy="4525962"/>
          </a:xfrm>
        </p:spPr>
        <p:txBody>
          <a:bodyPr/>
          <a:lstStyle/>
          <a:p>
            <a:pPr eaLnBrk="1" hangingPunct="1"/>
            <a:r>
              <a:rPr lang="en-US" sz="2800" dirty="0" smtClean="0">
                <a:solidFill>
                  <a:srgbClr val="FFFFFF"/>
                </a:solidFill>
              </a:rPr>
              <a:t>Mono</a:t>
            </a:r>
            <a:r>
              <a:rPr lang="en-US" sz="2800" dirty="0" smtClean="0"/>
              <a:t> or Single Crystalline</a:t>
            </a:r>
          </a:p>
          <a:p>
            <a:pPr eaLnBrk="1" hangingPunct="1">
              <a:buFont typeface="Wingdings 2" pitchFamily="18" charset="2"/>
              <a:buNone/>
            </a:pPr>
            <a:endParaRPr lang="en-US" sz="2800" dirty="0" smtClean="0"/>
          </a:p>
          <a:p>
            <a:pPr eaLnBrk="1" hangingPunct="1"/>
            <a:r>
              <a:rPr lang="en-US" sz="2800" dirty="0" smtClean="0"/>
              <a:t>Multi or Polycrystalline</a:t>
            </a:r>
          </a:p>
          <a:p>
            <a:pPr eaLnBrk="1" hangingPunct="1">
              <a:buFont typeface="Wingdings 2" pitchFamily="18" charset="2"/>
              <a:buNone/>
            </a:pPr>
            <a:endParaRPr lang="en-US" sz="2800" dirty="0" smtClean="0"/>
          </a:p>
          <a:p>
            <a:pPr eaLnBrk="1" hangingPunct="1"/>
            <a:r>
              <a:rPr lang="en-US" sz="2800" dirty="0" smtClean="0"/>
              <a:t>Thin Film /Amorphous Silicon</a:t>
            </a:r>
          </a:p>
          <a:p>
            <a:pPr marL="0" indent="0" eaLnBrk="1" hangingPunct="1">
              <a:buNone/>
            </a:pPr>
            <a:r>
              <a:rPr lang="en-US" sz="2200" dirty="0" smtClean="0"/>
              <a:t> </a:t>
            </a:r>
          </a:p>
        </p:txBody>
      </p:sp>
      <p:pic>
        <p:nvPicPr>
          <p:cNvPr id="29700" name="Picture 5" descr="SM-AEE-ST10-011-08275"/>
          <p:cNvPicPr>
            <a:picLocks noChangeAspect="1" noChangeArrowheads="1"/>
          </p:cNvPicPr>
          <p:nvPr/>
        </p:nvPicPr>
        <p:blipFill>
          <a:blip r:embed="rId3" cstate="print"/>
          <a:srcRect/>
          <a:stretch>
            <a:fillRect/>
          </a:stretch>
        </p:blipFill>
        <p:spPr bwMode="auto">
          <a:xfrm>
            <a:off x="6400800" y="3962400"/>
            <a:ext cx="2136775" cy="2209800"/>
          </a:xfrm>
          <a:prstGeom prst="rect">
            <a:avLst/>
          </a:prstGeom>
          <a:noFill/>
          <a:ln w="9525">
            <a:noFill/>
            <a:miter lim="800000"/>
            <a:headEnd/>
            <a:tailEnd/>
          </a:ln>
        </p:spPr>
      </p:pic>
      <p:pic>
        <p:nvPicPr>
          <p:cNvPr id="2" name="Picture 1" descr="220px-Solar_cell.png"/>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621" r="100000"/>
                    </a14:imgEffect>
                  </a14:imgLayer>
                </a14:imgProps>
              </a:ext>
              <a:ext uri="{28A0092B-C50C-407E-A947-70E740481C1C}">
                <a14:useLocalDpi xmlns:a14="http://schemas.microsoft.com/office/drawing/2010/main" val="0"/>
              </a:ext>
            </a:extLst>
          </a:blip>
          <a:stretch>
            <a:fillRect/>
          </a:stretch>
        </p:blipFill>
        <p:spPr>
          <a:xfrm>
            <a:off x="4146518" y="4017125"/>
            <a:ext cx="2406682" cy="215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p:cNvSpPr>
          <p:nvPr>
            <p:ph type="title"/>
          </p:nvPr>
        </p:nvSpPr>
        <p:spPr>
          <a:xfrm>
            <a:off x="301752" y="841248"/>
            <a:ext cx="8534400" cy="758952"/>
          </a:xfrm>
        </p:spPr>
        <p:txBody>
          <a:bodyPr>
            <a:noAutofit/>
          </a:bodyPr>
          <a:lstStyle/>
          <a:p>
            <a:pPr eaLnBrk="1" hangingPunct="1"/>
            <a:r>
              <a:rPr lang="en-US" b="1" dirty="0">
                <a:solidFill>
                  <a:schemeClr val="tx1"/>
                </a:solidFill>
                <a:latin typeface="Constantia"/>
                <a:cs typeface="Constantia"/>
              </a:rPr>
              <a:t>Wiring Exercise Tips</a:t>
            </a:r>
            <a:br>
              <a:rPr lang="en-US" b="1" dirty="0">
                <a:solidFill>
                  <a:schemeClr val="tx1"/>
                </a:solidFill>
                <a:latin typeface="Constantia"/>
                <a:cs typeface="Constantia"/>
              </a:rPr>
            </a:br>
            <a:r>
              <a:rPr lang="en-US" b="1" dirty="0">
                <a:solidFill>
                  <a:schemeClr val="tx1"/>
                </a:solidFill>
                <a:latin typeface="Constantia"/>
                <a:cs typeface="Constantia"/>
              </a:rPr>
              <a:t> for Batteries and PV Modules</a:t>
            </a:r>
            <a:endParaRPr lang="en-US" dirty="0">
              <a:latin typeface="Constantia"/>
              <a:cs typeface="Constantia"/>
            </a:endParaRPr>
          </a:p>
        </p:txBody>
      </p:sp>
      <p:sp>
        <p:nvSpPr>
          <p:cNvPr id="50179" name="Rectangle 3"/>
          <p:cNvSpPr>
            <a:spLocks noChangeArrowheads="1"/>
          </p:cNvSpPr>
          <p:nvPr/>
        </p:nvSpPr>
        <p:spPr bwMode="auto">
          <a:xfrm>
            <a:off x="454152" y="2345591"/>
            <a:ext cx="8232648" cy="3293209"/>
          </a:xfrm>
          <a:prstGeom prst="rect">
            <a:avLst/>
          </a:prstGeom>
          <a:noFill/>
          <a:ln w="9525">
            <a:noFill/>
            <a:miter lim="800000"/>
            <a:headEnd/>
            <a:tailEnd/>
          </a:ln>
        </p:spPr>
        <p:txBody>
          <a:bodyPr wrap="square">
            <a:prstTxWarp prst="textNoShape">
              <a:avLst/>
            </a:prstTxWarp>
            <a:spAutoFit/>
          </a:bodyPr>
          <a:lstStyle/>
          <a:p>
            <a:pPr marL="457200" indent="-457200" eaLnBrk="0" hangingPunct="0">
              <a:buFont typeface="Georgia" charset="0"/>
              <a:buAutoNum type="arabicPeriod"/>
            </a:pPr>
            <a:r>
              <a:rPr lang="en-US" sz="2600" dirty="0">
                <a:solidFill>
                  <a:srgbClr val="FFFFFF"/>
                </a:solidFill>
                <a:latin typeface="Constantia"/>
                <a:cs typeface="Constantia"/>
              </a:rPr>
              <a:t>Make series connections, positive to negative terminals, building voltage to system voltage.</a:t>
            </a:r>
          </a:p>
          <a:p>
            <a:pPr marL="457200" indent="-457200" eaLnBrk="0" hangingPunct="0">
              <a:buFont typeface="Georgia" charset="0"/>
              <a:buAutoNum type="arabicPeriod"/>
            </a:pPr>
            <a:r>
              <a:rPr lang="en-US" sz="2600" dirty="0">
                <a:solidFill>
                  <a:srgbClr val="FFFFFF"/>
                </a:solidFill>
                <a:latin typeface="Constantia"/>
                <a:cs typeface="Constantia"/>
              </a:rPr>
              <a:t>Never return to these terminals.</a:t>
            </a:r>
          </a:p>
          <a:p>
            <a:pPr marL="457200" indent="-457200" eaLnBrk="0" hangingPunct="0">
              <a:buFont typeface="Georgia" charset="0"/>
              <a:buAutoNum type="arabicPeriod"/>
            </a:pPr>
            <a:r>
              <a:rPr lang="en-US" sz="2600" dirty="0">
                <a:solidFill>
                  <a:srgbClr val="FFFFFF"/>
                </a:solidFill>
                <a:latin typeface="Constantia"/>
                <a:cs typeface="Constantia"/>
              </a:rPr>
              <a:t>Circle ‘open’ terminals.</a:t>
            </a:r>
          </a:p>
          <a:p>
            <a:pPr marL="457200" indent="-457200" eaLnBrk="0" hangingPunct="0">
              <a:buFont typeface="Georgia" charset="0"/>
              <a:buAutoNum type="arabicPeriod"/>
            </a:pPr>
            <a:r>
              <a:rPr lang="en-US" sz="2600" dirty="0">
                <a:solidFill>
                  <a:srgbClr val="FFFFFF"/>
                </a:solidFill>
                <a:latin typeface="Constantia"/>
                <a:cs typeface="Constantia"/>
              </a:rPr>
              <a:t>Make parallel connections, positive to positive and negative to negative  (in a combiner box).</a:t>
            </a:r>
          </a:p>
          <a:p>
            <a:pPr marL="457200" indent="-457200" eaLnBrk="0" hangingPunct="0">
              <a:buFont typeface="Georgia" charset="0"/>
              <a:buAutoNum type="arabicPeriod"/>
            </a:pPr>
            <a:r>
              <a:rPr lang="en-US" sz="2600" dirty="0">
                <a:solidFill>
                  <a:srgbClr val="FFFFFF"/>
                </a:solidFill>
                <a:latin typeface="Constantia"/>
                <a:cs typeface="Constantia"/>
              </a:rPr>
              <a:t>Wire a single pair, positive and negative, to next piece of equipment.</a:t>
            </a:r>
          </a:p>
        </p:txBody>
      </p:sp>
    </p:spTree>
    <p:extLst>
      <p:ext uri="{BB962C8B-B14F-4D97-AF65-F5344CB8AC3E}">
        <p14:creationId xmlns:p14="http://schemas.microsoft.com/office/powerpoint/2010/main" val="31819402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2" cstate="print"/>
          <a:srcRect/>
          <a:stretch>
            <a:fillRect/>
          </a:stretch>
        </p:blipFill>
        <p:spPr bwMode="auto">
          <a:xfrm>
            <a:off x="3078163" y="0"/>
            <a:ext cx="6065837" cy="6858000"/>
          </a:xfrm>
          <a:prstGeom prst="rect">
            <a:avLst/>
          </a:prstGeom>
          <a:noFill/>
          <a:ln w="9525">
            <a:noFill/>
            <a:miter lim="800000"/>
            <a:headEnd/>
            <a:tailEnd/>
          </a:ln>
        </p:spPr>
      </p:pic>
      <p:sp>
        <p:nvSpPr>
          <p:cNvPr id="93186" name="Text Box 3"/>
          <p:cNvSpPr txBox="1">
            <a:spLocks noChangeArrowheads="1"/>
          </p:cNvSpPr>
          <p:nvPr/>
        </p:nvSpPr>
        <p:spPr bwMode="auto">
          <a:xfrm>
            <a:off x="517525" y="1179513"/>
            <a:ext cx="1844675" cy="2041525"/>
          </a:xfrm>
          <a:prstGeom prst="rect">
            <a:avLst/>
          </a:prstGeom>
          <a:noFill/>
          <a:ln w="9525">
            <a:noFill/>
            <a:miter lim="800000"/>
            <a:headEnd/>
            <a:tailEnd/>
          </a:ln>
        </p:spPr>
        <p:txBody>
          <a:bodyPr>
            <a:spAutoFit/>
          </a:bodyPr>
          <a:lstStyle/>
          <a:p>
            <a:r>
              <a:rPr lang="en-US" sz="3200"/>
              <a:t>48 Volt battery charging system</a:t>
            </a:r>
          </a:p>
        </p:txBody>
      </p:sp>
    </p:spTree>
    <p:extLst>
      <p:ext uri="{BB962C8B-B14F-4D97-AF65-F5344CB8AC3E}">
        <p14:creationId xmlns:p14="http://schemas.microsoft.com/office/powerpoint/2010/main" val="25373467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cstate="print"/>
          <a:srcRect/>
          <a:stretch>
            <a:fillRect/>
          </a:stretch>
        </p:blipFill>
        <p:spPr bwMode="auto">
          <a:xfrm>
            <a:off x="0" y="1524000"/>
            <a:ext cx="9144000" cy="4953000"/>
          </a:xfrm>
          <a:prstGeom prst="rect">
            <a:avLst/>
          </a:prstGeom>
          <a:noFill/>
          <a:ln w="9525">
            <a:noFill/>
            <a:miter lim="800000"/>
            <a:headEnd/>
            <a:tailEnd/>
          </a:ln>
        </p:spPr>
      </p:pic>
      <p:sp>
        <p:nvSpPr>
          <p:cNvPr id="173059" name="Rectangle 3"/>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Direct Grid Tie System</a:t>
            </a:r>
          </a:p>
        </p:txBody>
      </p:sp>
    </p:spTree>
    <p:extLst>
      <p:ext uri="{BB962C8B-B14F-4D97-AF65-F5344CB8AC3E}">
        <p14:creationId xmlns:p14="http://schemas.microsoft.com/office/powerpoint/2010/main" val="3124414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Screen shot 2011-10-13 at 4.13.28 PM.png"/>
          <p:cNvPicPr>
            <a:picLocks noGrp="1" noChangeAspect="1"/>
          </p:cNvPicPr>
          <p:nvPr>
            <p:ph/>
          </p:nvPr>
        </p:nvPicPr>
        <p:blipFill rotWithShape="1">
          <a:blip r:embed="rId2">
            <a:extLst>
              <a:ext uri="{28A0092B-C50C-407E-A947-70E740481C1C}">
                <a14:useLocalDpi xmlns:a14="http://schemas.microsoft.com/office/drawing/2010/main" val="0"/>
              </a:ext>
            </a:extLst>
          </a:blip>
          <a:srcRect t="-2789" b="-3448"/>
          <a:stretch/>
        </p:blipFill>
        <p:spPr>
          <a:xfrm>
            <a:off x="180670" y="1465109"/>
            <a:ext cx="3400730" cy="5451781"/>
          </a:xfrm>
        </p:spPr>
      </p:pic>
      <p:pic>
        <p:nvPicPr>
          <p:cNvPr id="9" name="Picture 8" descr="Screen shot 2011-10-13 at 4.14.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3975100" cy="381000"/>
          </a:xfrm>
          <a:prstGeom prst="rect">
            <a:avLst/>
          </a:prstGeom>
        </p:spPr>
      </p:pic>
      <p:sp>
        <p:nvSpPr>
          <p:cNvPr id="5" name="TextBox 4"/>
          <p:cNvSpPr txBox="1"/>
          <p:nvPr/>
        </p:nvSpPr>
        <p:spPr>
          <a:xfrm>
            <a:off x="1981200" y="1115973"/>
            <a:ext cx="7543800" cy="4370427"/>
          </a:xfrm>
          <a:prstGeom prst="rect">
            <a:avLst/>
          </a:prstGeom>
          <a:noFill/>
        </p:spPr>
        <p:txBody>
          <a:bodyPr wrap="square" rtlCol="0">
            <a:spAutoFit/>
          </a:bodyPr>
          <a:lstStyle/>
          <a:p>
            <a:endParaRPr lang="en-US" sz="4000" dirty="0" smtClean="0"/>
          </a:p>
          <a:p>
            <a:pPr lvl="1">
              <a:buClr>
                <a:schemeClr val="tx1"/>
              </a:buClr>
              <a:buSzPct val="75000"/>
            </a:pPr>
            <a:endParaRPr lang="en-US" sz="4000" dirty="0" smtClean="0"/>
          </a:p>
          <a:p>
            <a:pPr marL="2286000" lvl="4" indent="-457200" eaLnBrk="0" hangingPunct="0">
              <a:spcBef>
                <a:spcPts val="600"/>
              </a:spcBef>
              <a:buClr>
                <a:schemeClr val="tx1"/>
              </a:buClr>
              <a:buSzPct val="75000"/>
              <a:buFont typeface="Wingdings" charset="2"/>
              <a:buChar char="u"/>
            </a:pPr>
            <a:r>
              <a:rPr lang="en-US" sz="3200" dirty="0">
                <a:latin typeface="+mn-lt"/>
              </a:rPr>
              <a:t>STC (Name Plate </a:t>
            </a:r>
            <a:r>
              <a:rPr lang="en-US" sz="3200" dirty="0" smtClean="0">
                <a:latin typeface="+mn-lt"/>
              </a:rPr>
              <a:t>Rating</a:t>
            </a:r>
            <a:r>
              <a:rPr lang="en-US" sz="3200" dirty="0">
                <a:latin typeface="+mn-lt"/>
              </a:rPr>
              <a:t>)</a:t>
            </a:r>
          </a:p>
          <a:p>
            <a:pPr marL="2286000" lvl="4" indent="-457200" eaLnBrk="0" hangingPunct="0">
              <a:spcBef>
                <a:spcPts val="600"/>
              </a:spcBef>
              <a:buClr>
                <a:schemeClr val="tx1"/>
              </a:buClr>
              <a:buSzPct val="75000"/>
              <a:buFont typeface="Wingdings" charset="2"/>
              <a:buChar char="u"/>
            </a:pPr>
            <a:r>
              <a:rPr lang="en-US" sz="3200" dirty="0">
                <a:latin typeface="+mn-lt"/>
              </a:rPr>
              <a:t>Cell temp 25 Degree C</a:t>
            </a:r>
          </a:p>
          <a:p>
            <a:pPr marL="2286000" lvl="4" indent="-457200" eaLnBrk="0" hangingPunct="0">
              <a:spcBef>
                <a:spcPts val="600"/>
              </a:spcBef>
              <a:buClr>
                <a:schemeClr val="tx1"/>
              </a:buClr>
              <a:buSzPct val="75000"/>
              <a:buFont typeface="Wingdings" charset="2"/>
              <a:buChar char="u"/>
            </a:pPr>
            <a:r>
              <a:rPr lang="en-US" sz="3200" dirty="0">
                <a:latin typeface="+mn-lt"/>
              </a:rPr>
              <a:t>Irradiance 1000 W/square meter</a:t>
            </a:r>
          </a:p>
          <a:p>
            <a:pPr marL="2286000" lvl="4" indent="-457200" eaLnBrk="0" hangingPunct="0">
              <a:spcBef>
                <a:spcPts val="600"/>
              </a:spcBef>
              <a:buClr>
                <a:schemeClr val="tx1"/>
              </a:buClr>
              <a:buSzPct val="75000"/>
              <a:buFont typeface="Wingdings" charset="2"/>
              <a:buChar char="u"/>
            </a:pPr>
            <a:r>
              <a:rPr lang="en-US" sz="3200" dirty="0">
                <a:latin typeface="+mn-lt"/>
              </a:rPr>
              <a:t>Air Mass Index 1.5</a:t>
            </a:r>
          </a:p>
          <a:p>
            <a:endParaRPr lang="en-US" dirty="0"/>
          </a:p>
        </p:txBody>
      </p:sp>
      <p:sp>
        <p:nvSpPr>
          <p:cNvPr id="6" name="Rectangle 4"/>
          <p:cNvSpPr txBox="1">
            <a:spLocks/>
          </p:cNvSpPr>
          <p:nvPr/>
        </p:nvSpPr>
        <p:spPr bwMode="auto">
          <a:xfrm>
            <a:off x="152400" y="228600"/>
            <a:ext cx="8229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bg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bg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bg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bg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bg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buNone/>
              <a:defRPr/>
            </a:pPr>
            <a:r>
              <a:rPr lang="en-US" sz="4000" dirty="0" smtClean="0">
                <a:latin typeface="+mj-lt"/>
              </a:rPr>
              <a:t>Standard Test Conditions (STC)</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Rectangle 5"/>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eaLnBrk="1" hangingPunct="1">
              <a:defRPr/>
            </a:pPr>
            <a:r>
              <a:rPr dirty="0" smtClean="0">
                <a:ln>
                  <a:noFill/>
                </a:ln>
                <a:effectLst/>
              </a:rPr>
              <a:t>Photovoltaic Device IV Curve at STC</a:t>
            </a:r>
            <a:br>
              <a:rPr dirty="0" smtClean="0">
                <a:ln>
                  <a:noFill/>
                </a:ln>
                <a:effectLst/>
              </a:rPr>
            </a:br>
            <a:r>
              <a:rPr dirty="0" smtClean="0">
                <a:ln>
                  <a:noFill/>
                </a:ln>
                <a:effectLst/>
              </a:rPr>
              <a:t>(</a:t>
            </a:r>
            <a:r>
              <a:rPr lang="en-US" dirty="0" smtClean="0">
                <a:ln>
                  <a:noFill/>
                </a:ln>
                <a:effectLst/>
              </a:rPr>
              <a:t>25 C (77 F) and 100 watts/m</a:t>
            </a:r>
            <a:r>
              <a:rPr lang="en-US" baseline="30000" dirty="0" smtClean="0">
                <a:ln>
                  <a:noFill/>
                </a:ln>
                <a:effectLst/>
              </a:rPr>
              <a:t>2</a:t>
            </a:r>
            <a:r>
              <a:rPr lang="en-US" dirty="0" smtClean="0">
                <a:ln>
                  <a:noFill/>
                </a:ln>
                <a:effectLst/>
              </a:rPr>
              <a:t>)</a:t>
            </a:r>
            <a:endParaRPr dirty="0" smtClean="0">
              <a:ln>
                <a:noFill/>
              </a:ln>
              <a:effectLst/>
            </a:endParaRPr>
          </a:p>
        </p:txBody>
      </p:sp>
      <p:pic>
        <p:nvPicPr>
          <p:cNvPr id="44034" name="Picture 4"/>
          <p:cNvPicPr>
            <a:picLocks noChangeAspect="1" noChangeArrowheads="1"/>
          </p:cNvPicPr>
          <p:nvPr/>
        </p:nvPicPr>
        <p:blipFill>
          <a:blip r:embed="rId2" cstate="print"/>
          <a:srcRect/>
          <a:stretch>
            <a:fillRect/>
          </a:stretch>
        </p:blipFill>
        <p:spPr bwMode="auto">
          <a:xfrm>
            <a:off x="1676400" y="1524000"/>
            <a:ext cx="5486400" cy="4438650"/>
          </a:xfrm>
          <a:prstGeom prst="rect">
            <a:avLst/>
          </a:prstGeom>
          <a:noFill/>
          <a:ln w="9525">
            <a:noFill/>
            <a:miter lim="800000"/>
            <a:headEnd/>
            <a:tailEnd/>
          </a:ln>
        </p:spPr>
      </p:pic>
    </p:spTree>
    <p:extLst>
      <p:ext uri="{BB962C8B-B14F-4D97-AF65-F5344CB8AC3E}">
        <p14:creationId xmlns:p14="http://schemas.microsoft.com/office/powerpoint/2010/main" val="6662935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1666875" y="2219325"/>
            <a:ext cx="5429250" cy="3709988"/>
          </a:xfrm>
          <a:prstGeom prst="rect">
            <a:avLst/>
          </a:prstGeom>
          <a:noFill/>
          <a:ln w="28575">
            <a:solidFill>
              <a:schemeClr val="tx1"/>
            </a:solidFill>
            <a:miter lim="800000"/>
            <a:headEnd/>
            <a:tailEnd/>
          </a:ln>
        </p:spPr>
        <p:txBody>
          <a:bodyPr wrap="none" anchor="ctr">
            <a:prstTxWarp prst="textNoShape">
              <a:avLst/>
            </a:prstTxWarp>
          </a:bodyPr>
          <a:lstStyle/>
          <a:p>
            <a:pPr eaLnBrk="0" hangingPunct="0"/>
            <a:endParaRPr lang="en-US">
              <a:latin typeface="Constantia"/>
              <a:cs typeface="Constantia"/>
            </a:endParaRPr>
          </a:p>
        </p:txBody>
      </p:sp>
      <p:sp>
        <p:nvSpPr>
          <p:cNvPr id="53252" name="Text Box 4"/>
          <p:cNvSpPr txBox="1">
            <a:spLocks noChangeArrowheads="1"/>
          </p:cNvSpPr>
          <p:nvPr/>
        </p:nvSpPr>
        <p:spPr bwMode="auto">
          <a:xfrm>
            <a:off x="1981200" y="6019800"/>
            <a:ext cx="1909763" cy="523220"/>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sz="2800" dirty="0">
                <a:latin typeface="Constantia"/>
                <a:cs typeface="Constantia"/>
              </a:rPr>
              <a:t>Voltage</a:t>
            </a:r>
          </a:p>
        </p:txBody>
      </p:sp>
      <p:sp>
        <p:nvSpPr>
          <p:cNvPr id="53253" name="Text Box 5"/>
          <p:cNvSpPr txBox="1">
            <a:spLocks noChangeArrowheads="1"/>
          </p:cNvSpPr>
          <p:nvPr/>
        </p:nvSpPr>
        <p:spPr bwMode="auto">
          <a:xfrm rot="-5374608">
            <a:off x="-316371" y="4647468"/>
            <a:ext cx="3349625" cy="458788"/>
          </a:xfrm>
          <a:prstGeom prst="rect">
            <a:avLst/>
          </a:prstGeom>
          <a:noFill/>
          <a:ln w="12700">
            <a:noFill/>
            <a:miter lim="800000"/>
            <a:headEnd/>
            <a:tailEnd/>
          </a:ln>
        </p:spPr>
        <p:txBody>
          <a:bodyPr>
            <a:prstTxWarp prst="textNoShape">
              <a:avLst/>
            </a:prstTxWarp>
            <a:spAutoFit/>
          </a:bodyPr>
          <a:lstStyle/>
          <a:p>
            <a:pPr algn="ctr" eaLnBrk="0" hangingPunct="0">
              <a:spcBef>
                <a:spcPct val="50000"/>
              </a:spcBef>
            </a:pPr>
            <a:r>
              <a:rPr lang="en-US" sz="2400" dirty="0">
                <a:latin typeface="Constantia"/>
                <a:cs typeface="Constantia"/>
              </a:rPr>
              <a:t>Current</a:t>
            </a:r>
          </a:p>
        </p:txBody>
      </p:sp>
      <p:sp>
        <p:nvSpPr>
          <p:cNvPr id="2767880" name="Line 8"/>
          <p:cNvSpPr>
            <a:spLocks noChangeShapeType="1"/>
          </p:cNvSpPr>
          <p:nvPr/>
        </p:nvSpPr>
        <p:spPr bwMode="auto">
          <a:xfrm>
            <a:off x="5562600" y="3276600"/>
            <a:ext cx="0" cy="2667000"/>
          </a:xfrm>
          <a:prstGeom prst="line">
            <a:avLst/>
          </a:prstGeom>
          <a:noFill/>
          <a:ln w="57150">
            <a:solidFill>
              <a:schemeClr val="accent2"/>
            </a:solidFill>
            <a:prstDash val="sysDot"/>
            <a:round/>
            <a:headEnd type="none" w="sm" len="sm"/>
            <a:tailEnd type="none" w="sm" len="sm"/>
          </a:ln>
        </p:spPr>
        <p:txBody>
          <a:bodyPr wrap="none" anchor="ctr">
            <a:prstTxWarp prst="textNoShape">
              <a:avLst/>
            </a:prstTxWarp>
          </a:bodyPr>
          <a:lstStyle/>
          <a:p>
            <a:endParaRPr lang="en-US">
              <a:latin typeface="Constantia"/>
              <a:cs typeface="Constantia"/>
            </a:endParaRPr>
          </a:p>
        </p:txBody>
      </p:sp>
      <p:sp>
        <p:nvSpPr>
          <p:cNvPr id="67593" name="Text Box 9"/>
          <p:cNvSpPr txBox="1">
            <a:spLocks noChangeArrowheads="1"/>
          </p:cNvSpPr>
          <p:nvPr/>
        </p:nvSpPr>
        <p:spPr bwMode="auto">
          <a:xfrm>
            <a:off x="6248400" y="2362200"/>
            <a:ext cx="1752600" cy="830997"/>
          </a:xfrm>
          <a:prstGeom prst="rect">
            <a:avLst/>
          </a:prstGeom>
          <a:solidFill>
            <a:schemeClr val="bg1"/>
          </a:solidFill>
          <a:ln w="12700">
            <a:noFill/>
            <a:miter lim="800000"/>
            <a:headEnd/>
            <a:tailEnd/>
          </a:ln>
        </p:spPr>
        <p:txBody>
          <a:bodyPr wrap="square">
            <a:prstTxWarp prst="textNoShape">
              <a:avLst/>
            </a:prstTxWarp>
            <a:spAutoFit/>
          </a:bodyPr>
          <a:lstStyle/>
          <a:p>
            <a:pPr eaLnBrk="0" hangingPunct="0">
              <a:spcBef>
                <a:spcPct val="50000"/>
              </a:spcBef>
            </a:pPr>
            <a:r>
              <a:rPr lang="en-US" sz="1600">
                <a:solidFill>
                  <a:schemeClr val="accent2"/>
                </a:solidFill>
                <a:latin typeface="Constantia"/>
                <a:cs typeface="Constantia"/>
              </a:rPr>
              <a:t>Maximum Power Point (MPP) in Watts</a:t>
            </a:r>
          </a:p>
        </p:txBody>
      </p:sp>
      <p:sp>
        <p:nvSpPr>
          <p:cNvPr id="2767882" name="Line 10"/>
          <p:cNvSpPr>
            <a:spLocks noChangeShapeType="1"/>
          </p:cNvSpPr>
          <p:nvPr/>
        </p:nvSpPr>
        <p:spPr bwMode="auto">
          <a:xfrm flipH="1">
            <a:off x="1676400" y="3200400"/>
            <a:ext cx="3886200" cy="0"/>
          </a:xfrm>
          <a:prstGeom prst="line">
            <a:avLst/>
          </a:prstGeom>
          <a:noFill/>
          <a:ln w="57150">
            <a:solidFill>
              <a:schemeClr val="accent2"/>
            </a:solidFill>
            <a:prstDash val="sysDot"/>
            <a:round/>
            <a:headEnd type="none" w="sm" len="sm"/>
            <a:tailEnd type="none" w="sm" len="sm"/>
          </a:ln>
        </p:spPr>
        <p:txBody>
          <a:bodyPr wrap="none" anchor="ctr">
            <a:prstTxWarp prst="textNoShape">
              <a:avLst/>
            </a:prstTxWarp>
          </a:bodyPr>
          <a:lstStyle/>
          <a:p>
            <a:endParaRPr lang="en-US">
              <a:latin typeface="Constantia"/>
              <a:cs typeface="Constantia"/>
            </a:endParaRPr>
          </a:p>
        </p:txBody>
      </p:sp>
      <p:sp>
        <p:nvSpPr>
          <p:cNvPr id="2767883" name="Rectangle 11"/>
          <p:cNvSpPr>
            <a:spLocks noChangeArrowheads="1"/>
          </p:cNvSpPr>
          <p:nvPr/>
        </p:nvSpPr>
        <p:spPr bwMode="auto">
          <a:xfrm>
            <a:off x="1676400" y="3200400"/>
            <a:ext cx="3886200" cy="2743200"/>
          </a:xfrm>
          <a:prstGeom prst="rect">
            <a:avLst/>
          </a:prstGeom>
          <a:solidFill>
            <a:schemeClr val="bg1"/>
          </a:solidFill>
          <a:ln w="9525">
            <a:solidFill>
              <a:srgbClr val="006600"/>
            </a:solidFill>
            <a:miter lim="800000"/>
            <a:headEnd/>
            <a:tailEnd/>
          </a:ln>
        </p:spPr>
        <p:txBody>
          <a:bodyPr wrap="none" anchor="ctr">
            <a:prstTxWarp prst="textNoShape">
              <a:avLst/>
            </a:prstTxWarp>
          </a:bodyPr>
          <a:lstStyle/>
          <a:p>
            <a:pPr algn="ctr" eaLnBrk="0" hangingPunct="0"/>
            <a:r>
              <a:rPr lang="en-US">
                <a:solidFill>
                  <a:srgbClr val="FFFF00"/>
                </a:solidFill>
                <a:latin typeface="Constantia"/>
                <a:cs typeface="Constantia"/>
              </a:rPr>
              <a:t>Area Under Curve = Watts</a:t>
            </a:r>
          </a:p>
        </p:txBody>
      </p:sp>
      <p:sp>
        <p:nvSpPr>
          <p:cNvPr id="67596" name="Line 12"/>
          <p:cNvSpPr>
            <a:spLocks noChangeShapeType="1"/>
          </p:cNvSpPr>
          <p:nvPr/>
        </p:nvSpPr>
        <p:spPr bwMode="auto">
          <a:xfrm flipH="1">
            <a:off x="5562600" y="2743200"/>
            <a:ext cx="685800" cy="457200"/>
          </a:xfrm>
          <a:prstGeom prst="line">
            <a:avLst/>
          </a:prstGeom>
          <a:noFill/>
          <a:ln w="57150">
            <a:solidFill>
              <a:schemeClr val="accent2"/>
            </a:solidFill>
            <a:round/>
            <a:headEnd/>
            <a:tailEnd type="triangle" w="med" len="med"/>
          </a:ln>
        </p:spPr>
        <p:txBody>
          <a:bodyPr wrap="none" anchor="ctr">
            <a:prstTxWarp prst="textNoShape">
              <a:avLst/>
            </a:prstTxWarp>
          </a:bodyPr>
          <a:lstStyle/>
          <a:p>
            <a:endParaRPr lang="en-US">
              <a:latin typeface="Constantia"/>
              <a:cs typeface="Constantia"/>
            </a:endParaRPr>
          </a:p>
        </p:txBody>
      </p:sp>
      <p:sp>
        <p:nvSpPr>
          <p:cNvPr id="13" name="Text Box 7"/>
          <p:cNvSpPr txBox="1">
            <a:spLocks noChangeArrowheads="1"/>
          </p:cNvSpPr>
          <p:nvPr/>
        </p:nvSpPr>
        <p:spPr bwMode="auto">
          <a:xfrm>
            <a:off x="1219200" y="2480846"/>
            <a:ext cx="533400" cy="338554"/>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b="1">
                <a:solidFill>
                  <a:srgbClr val="FFFFFF"/>
                </a:solidFill>
                <a:latin typeface="Constantia"/>
                <a:cs typeface="Constantia"/>
              </a:rPr>
              <a:t>Isc</a:t>
            </a:r>
          </a:p>
        </p:txBody>
      </p:sp>
      <p:sp>
        <p:nvSpPr>
          <p:cNvPr id="14" name="Text Box 7"/>
          <p:cNvSpPr txBox="1">
            <a:spLocks noChangeArrowheads="1"/>
          </p:cNvSpPr>
          <p:nvPr/>
        </p:nvSpPr>
        <p:spPr bwMode="auto">
          <a:xfrm>
            <a:off x="1143000" y="2971800"/>
            <a:ext cx="685800" cy="338554"/>
          </a:xfrm>
          <a:prstGeom prst="rect">
            <a:avLst/>
          </a:prstGeom>
          <a:noFill/>
          <a:ln w="12700">
            <a:noFill/>
            <a:miter lim="800000"/>
            <a:headEnd/>
            <a:tailEnd/>
          </a:ln>
        </p:spPr>
        <p:txBody>
          <a:bodyPr wrap="square">
            <a:prstTxWarp prst="textNoShape">
              <a:avLst/>
            </a:prstTxWarp>
            <a:spAutoFit/>
          </a:bodyPr>
          <a:lstStyle/>
          <a:p>
            <a:pPr eaLnBrk="0" hangingPunct="0">
              <a:spcBef>
                <a:spcPct val="50000"/>
              </a:spcBef>
            </a:pPr>
            <a:r>
              <a:rPr lang="en-US" sz="1600" b="1">
                <a:solidFill>
                  <a:srgbClr val="FFFFFF"/>
                </a:solidFill>
                <a:latin typeface="Constantia"/>
                <a:cs typeface="Constantia"/>
              </a:rPr>
              <a:t>Imp</a:t>
            </a:r>
          </a:p>
        </p:txBody>
      </p:sp>
      <p:sp>
        <p:nvSpPr>
          <p:cNvPr id="15" name="Text Box 7"/>
          <p:cNvSpPr txBox="1">
            <a:spLocks noChangeArrowheads="1"/>
          </p:cNvSpPr>
          <p:nvPr/>
        </p:nvSpPr>
        <p:spPr bwMode="auto">
          <a:xfrm>
            <a:off x="5257800" y="5943600"/>
            <a:ext cx="685800" cy="307777"/>
          </a:xfrm>
          <a:prstGeom prst="rect">
            <a:avLst/>
          </a:prstGeom>
          <a:noFill/>
          <a:ln w="12700">
            <a:noFill/>
            <a:miter lim="800000"/>
            <a:headEnd/>
            <a:tailEnd/>
          </a:ln>
        </p:spPr>
        <p:txBody>
          <a:bodyPr wrap="square">
            <a:prstTxWarp prst="textNoShape">
              <a:avLst/>
            </a:prstTxWarp>
            <a:spAutoFit/>
          </a:bodyPr>
          <a:lstStyle/>
          <a:p>
            <a:pPr eaLnBrk="0" hangingPunct="0">
              <a:spcBef>
                <a:spcPct val="50000"/>
              </a:spcBef>
            </a:pPr>
            <a:endParaRPr lang="en-US" sz="1400" b="1">
              <a:solidFill>
                <a:srgbClr val="FF0000"/>
              </a:solidFill>
              <a:latin typeface="Constantia"/>
              <a:cs typeface="Constantia"/>
            </a:endParaRPr>
          </a:p>
        </p:txBody>
      </p:sp>
      <p:sp>
        <p:nvSpPr>
          <p:cNvPr id="16" name="Text Box 7"/>
          <p:cNvSpPr txBox="1">
            <a:spLocks noChangeArrowheads="1"/>
          </p:cNvSpPr>
          <p:nvPr/>
        </p:nvSpPr>
        <p:spPr bwMode="auto">
          <a:xfrm>
            <a:off x="6400800" y="5943600"/>
            <a:ext cx="609600" cy="338554"/>
          </a:xfrm>
          <a:prstGeom prst="rect">
            <a:avLst/>
          </a:prstGeom>
          <a:noFill/>
          <a:ln w="12700">
            <a:noFill/>
            <a:miter lim="800000"/>
            <a:headEnd/>
            <a:tailEnd/>
          </a:ln>
        </p:spPr>
        <p:txBody>
          <a:bodyPr>
            <a:prstTxWarp prst="textNoShape">
              <a:avLst/>
            </a:prstTxWarp>
            <a:spAutoFit/>
          </a:bodyPr>
          <a:lstStyle/>
          <a:p>
            <a:pPr eaLnBrk="0" hangingPunct="0">
              <a:spcBef>
                <a:spcPct val="50000"/>
              </a:spcBef>
            </a:pPr>
            <a:r>
              <a:rPr lang="en-US" sz="1600" b="1">
                <a:solidFill>
                  <a:srgbClr val="FFFFFF"/>
                </a:solidFill>
                <a:latin typeface="Constantia"/>
                <a:cs typeface="Constantia"/>
              </a:rPr>
              <a:t>Voc</a:t>
            </a:r>
            <a:endParaRPr lang="en-US" sz="1400" b="1">
              <a:solidFill>
                <a:srgbClr val="FFFFFF"/>
              </a:solidFill>
              <a:latin typeface="Constantia"/>
              <a:cs typeface="Constantia"/>
            </a:endParaRPr>
          </a:p>
        </p:txBody>
      </p:sp>
      <p:grpSp>
        <p:nvGrpSpPr>
          <p:cNvPr id="2" name="Group 6"/>
          <p:cNvGrpSpPr>
            <a:grpSpLocks/>
          </p:cNvGrpSpPr>
          <p:nvPr/>
        </p:nvGrpSpPr>
        <p:grpSpPr bwMode="auto">
          <a:xfrm>
            <a:off x="1676400" y="2743200"/>
            <a:ext cx="4830763" cy="3200400"/>
            <a:chOff x="934" y="1586"/>
            <a:chExt cx="3475" cy="2061"/>
          </a:xfrm>
        </p:grpSpPr>
        <p:sp>
          <p:nvSpPr>
            <p:cNvPr id="53268" name="Freeform 7"/>
            <p:cNvSpPr>
              <a:spLocks/>
            </p:cNvSpPr>
            <p:nvPr/>
          </p:nvSpPr>
          <p:spPr bwMode="auto">
            <a:xfrm>
              <a:off x="934" y="1586"/>
              <a:ext cx="3475" cy="2061"/>
            </a:xfrm>
            <a:custGeom>
              <a:avLst/>
              <a:gdLst>
                <a:gd name="T0" fmla="*/ 0 w 2064"/>
                <a:gd name="T1" fmla="*/ 0 h 1344"/>
                <a:gd name="T2" fmla="*/ 18131538 w 2064"/>
                <a:gd name="T3" fmla="*/ 161465 h 1344"/>
                <a:gd name="T4" fmla="*/ 28636909 w 2064"/>
                <a:gd name="T5" fmla="*/ 322661 h 1344"/>
                <a:gd name="T6" fmla="*/ 33409671 w 2064"/>
                <a:gd name="T7" fmla="*/ 646968 h 1344"/>
                <a:gd name="T8" fmla="*/ 36276949 w 2064"/>
                <a:gd name="T9" fmla="*/ 1295225 h 1344"/>
                <a:gd name="T10" fmla="*/ 39141614 w 2064"/>
                <a:gd name="T11" fmla="*/ 2913646 h 1344"/>
                <a:gd name="T12" fmla="*/ 41057846 w 2064"/>
                <a:gd name="T13" fmla="*/ 4532544 h 1344"/>
                <a:gd name="T14" fmla="*/ 0 60000 65536"/>
                <a:gd name="T15" fmla="*/ 0 60000 65536"/>
                <a:gd name="T16" fmla="*/ 0 60000 65536"/>
                <a:gd name="T17" fmla="*/ 0 60000 65536"/>
                <a:gd name="T18" fmla="*/ 0 60000 65536"/>
                <a:gd name="T19" fmla="*/ 0 60000 65536"/>
                <a:gd name="T20" fmla="*/ 0 60000 65536"/>
                <a:gd name="T21" fmla="*/ 0 w 2064"/>
                <a:gd name="T22" fmla="*/ 0 h 1344"/>
                <a:gd name="T23" fmla="*/ 2064 w 2064"/>
                <a:gd name="T24" fmla="*/ 1344 h 13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64" h="1344">
                  <a:moveTo>
                    <a:pt x="0" y="0"/>
                  </a:moveTo>
                  <a:cubicBezTo>
                    <a:pt x="336" y="16"/>
                    <a:pt x="672" y="32"/>
                    <a:pt x="912" y="48"/>
                  </a:cubicBezTo>
                  <a:cubicBezTo>
                    <a:pt x="1152" y="64"/>
                    <a:pt x="1312" y="72"/>
                    <a:pt x="1440" y="96"/>
                  </a:cubicBezTo>
                  <a:cubicBezTo>
                    <a:pt x="1568" y="120"/>
                    <a:pt x="1616" y="144"/>
                    <a:pt x="1680" y="192"/>
                  </a:cubicBezTo>
                  <a:cubicBezTo>
                    <a:pt x="1744" y="240"/>
                    <a:pt x="1776" y="272"/>
                    <a:pt x="1824" y="384"/>
                  </a:cubicBezTo>
                  <a:cubicBezTo>
                    <a:pt x="1872" y="496"/>
                    <a:pt x="1928" y="704"/>
                    <a:pt x="1968" y="864"/>
                  </a:cubicBezTo>
                  <a:cubicBezTo>
                    <a:pt x="2008" y="1024"/>
                    <a:pt x="2048" y="1264"/>
                    <a:pt x="2064" y="1344"/>
                  </a:cubicBezTo>
                </a:path>
              </a:pathLst>
            </a:custGeom>
            <a:noFill/>
            <a:ln w="57150">
              <a:solidFill>
                <a:srgbClr val="3333CC"/>
              </a:solidFill>
              <a:round/>
              <a:headEnd/>
              <a:tailEnd/>
            </a:ln>
          </p:spPr>
          <p:txBody>
            <a:bodyPr wrap="none" anchor="ctr">
              <a:prstTxWarp prst="textNoShape">
                <a:avLst/>
              </a:prstTxWarp>
            </a:bodyPr>
            <a:lstStyle/>
            <a:p>
              <a:endParaRPr lang="en-US">
                <a:latin typeface="Constantia"/>
                <a:cs typeface="Constantia"/>
              </a:endParaRPr>
            </a:p>
          </p:txBody>
        </p:sp>
        <p:sp>
          <p:nvSpPr>
            <p:cNvPr id="53269" name="Text Box 8"/>
            <p:cNvSpPr txBox="1">
              <a:spLocks noChangeArrowheads="1"/>
            </p:cNvSpPr>
            <p:nvPr/>
          </p:nvSpPr>
          <p:spPr bwMode="auto">
            <a:xfrm>
              <a:off x="2592" y="2544"/>
              <a:ext cx="553" cy="178"/>
            </a:xfrm>
            <a:prstGeom prst="rect">
              <a:avLst/>
            </a:prstGeom>
            <a:noFill/>
            <a:ln w="12700">
              <a:noFill/>
              <a:miter lim="800000"/>
              <a:headEnd/>
              <a:tailEnd/>
            </a:ln>
          </p:spPr>
          <p:txBody>
            <a:bodyPr>
              <a:prstTxWarp prst="textNoShape">
                <a:avLst/>
              </a:prstTxWarp>
              <a:spAutoFit/>
            </a:bodyPr>
            <a:lstStyle/>
            <a:p>
              <a:pPr eaLnBrk="0" hangingPunct="0">
                <a:spcBef>
                  <a:spcPct val="50000"/>
                </a:spcBef>
              </a:pPr>
              <a:endParaRPr lang="en-US" sz="1200">
                <a:latin typeface="Constantia"/>
                <a:cs typeface="Constantia"/>
              </a:endParaRPr>
            </a:p>
          </p:txBody>
        </p:sp>
      </p:grpSp>
      <p:sp>
        <p:nvSpPr>
          <p:cNvPr id="20" name="TextBox 19"/>
          <p:cNvSpPr txBox="1"/>
          <p:nvPr/>
        </p:nvSpPr>
        <p:spPr>
          <a:xfrm>
            <a:off x="76200" y="2209800"/>
            <a:ext cx="2595562" cy="369888"/>
          </a:xfrm>
          <a:prstGeom prst="rect">
            <a:avLst/>
          </a:prstGeom>
          <a:noFill/>
        </p:spPr>
        <p:txBody>
          <a:bodyPr>
            <a:spAutoFit/>
          </a:bodyPr>
          <a:lstStyle/>
          <a:p>
            <a:pPr eaLnBrk="0" hangingPunct="0">
              <a:defRPr/>
            </a:pPr>
            <a:r>
              <a:rPr lang="en-US" sz="1800" dirty="0">
                <a:solidFill>
                  <a:srgbClr val="FFFFFF"/>
                </a:solidFill>
                <a:latin typeface="Constantia"/>
                <a:ea typeface="+mn-ea"/>
                <a:cs typeface="Constantia"/>
              </a:rPr>
              <a:t>Short Circuit Current</a:t>
            </a:r>
          </a:p>
        </p:txBody>
      </p:sp>
      <p:sp>
        <p:nvSpPr>
          <p:cNvPr id="21" name="TextBox 20"/>
          <p:cNvSpPr txBox="1"/>
          <p:nvPr/>
        </p:nvSpPr>
        <p:spPr>
          <a:xfrm>
            <a:off x="5867400" y="6177395"/>
            <a:ext cx="1755775" cy="646112"/>
          </a:xfrm>
          <a:prstGeom prst="rect">
            <a:avLst/>
          </a:prstGeom>
          <a:noFill/>
        </p:spPr>
        <p:txBody>
          <a:bodyPr>
            <a:spAutoFit/>
          </a:bodyPr>
          <a:lstStyle/>
          <a:p>
            <a:pPr algn="ctr" eaLnBrk="0" hangingPunct="0">
              <a:defRPr/>
            </a:pPr>
            <a:r>
              <a:rPr lang="en-US" sz="1800" dirty="0">
                <a:solidFill>
                  <a:srgbClr val="FFFFFF"/>
                </a:solidFill>
                <a:latin typeface="Constantia"/>
                <a:ea typeface="+mn-ea"/>
                <a:cs typeface="Constantia"/>
              </a:rPr>
              <a:t>Open Circuit Voltage</a:t>
            </a:r>
          </a:p>
        </p:txBody>
      </p:sp>
      <p:sp>
        <p:nvSpPr>
          <p:cNvPr id="22" name="TextBox 21"/>
          <p:cNvSpPr txBox="1"/>
          <p:nvPr/>
        </p:nvSpPr>
        <p:spPr>
          <a:xfrm>
            <a:off x="457200" y="2895600"/>
            <a:ext cx="1219200" cy="923330"/>
          </a:xfrm>
          <a:prstGeom prst="rect">
            <a:avLst/>
          </a:prstGeom>
          <a:noFill/>
        </p:spPr>
        <p:txBody>
          <a:bodyPr>
            <a:spAutoFit/>
          </a:bodyPr>
          <a:lstStyle/>
          <a:p>
            <a:pPr eaLnBrk="0" hangingPunct="0">
              <a:defRPr/>
            </a:pPr>
            <a:r>
              <a:rPr lang="en-US" sz="1800" dirty="0">
                <a:solidFill>
                  <a:srgbClr val="FFFFFF"/>
                </a:solidFill>
                <a:latin typeface="Constantia"/>
                <a:ea typeface="+mn-ea"/>
                <a:cs typeface="Constantia"/>
              </a:rPr>
              <a:t>Max Power Current</a:t>
            </a:r>
          </a:p>
        </p:txBody>
      </p:sp>
      <p:sp>
        <p:nvSpPr>
          <p:cNvPr id="23" name="TextBox 22"/>
          <p:cNvSpPr txBox="1"/>
          <p:nvPr/>
        </p:nvSpPr>
        <p:spPr>
          <a:xfrm>
            <a:off x="4419600" y="6211888"/>
            <a:ext cx="1755775" cy="646112"/>
          </a:xfrm>
          <a:prstGeom prst="rect">
            <a:avLst/>
          </a:prstGeom>
          <a:noFill/>
        </p:spPr>
        <p:txBody>
          <a:bodyPr>
            <a:spAutoFit/>
          </a:bodyPr>
          <a:lstStyle/>
          <a:p>
            <a:pPr algn="ctr" eaLnBrk="0" hangingPunct="0">
              <a:defRPr/>
            </a:pPr>
            <a:r>
              <a:rPr lang="en-US" sz="1800" dirty="0">
                <a:solidFill>
                  <a:srgbClr val="FFFFFF"/>
                </a:solidFill>
                <a:latin typeface="Constantia"/>
                <a:ea typeface="+mn-ea"/>
                <a:cs typeface="Constantia"/>
              </a:rPr>
              <a:t>Max Power Voltage</a:t>
            </a:r>
          </a:p>
        </p:txBody>
      </p:sp>
      <p:sp>
        <p:nvSpPr>
          <p:cNvPr id="24" name="Text Box 7"/>
          <p:cNvSpPr txBox="1">
            <a:spLocks noChangeArrowheads="1"/>
          </p:cNvSpPr>
          <p:nvPr/>
        </p:nvSpPr>
        <p:spPr bwMode="auto">
          <a:xfrm>
            <a:off x="4953000" y="5943600"/>
            <a:ext cx="762000" cy="338554"/>
          </a:xfrm>
          <a:prstGeom prst="rect">
            <a:avLst/>
          </a:prstGeom>
          <a:noFill/>
          <a:ln w="12700">
            <a:noFill/>
            <a:miter lim="800000"/>
            <a:headEnd/>
            <a:tailEnd/>
          </a:ln>
        </p:spPr>
        <p:txBody>
          <a:bodyPr wrap="square">
            <a:prstTxWarp prst="textNoShape">
              <a:avLst/>
            </a:prstTxWarp>
            <a:spAutoFit/>
          </a:bodyPr>
          <a:lstStyle/>
          <a:p>
            <a:pPr eaLnBrk="0" hangingPunct="0">
              <a:spcBef>
                <a:spcPct val="50000"/>
              </a:spcBef>
            </a:pPr>
            <a:r>
              <a:rPr lang="en-US" sz="1600" b="1">
                <a:solidFill>
                  <a:srgbClr val="FFFFFF"/>
                </a:solidFill>
                <a:latin typeface="Constantia"/>
                <a:cs typeface="Constantia"/>
              </a:rPr>
              <a:t>Vmp</a:t>
            </a:r>
            <a:endParaRPr lang="en-US" sz="1400" b="1">
              <a:solidFill>
                <a:srgbClr val="FFFFFF"/>
              </a:solidFill>
              <a:latin typeface="Constantia"/>
              <a:cs typeface="Constantia"/>
            </a:endParaRPr>
          </a:p>
        </p:txBody>
      </p:sp>
      <p:sp>
        <p:nvSpPr>
          <p:cNvPr id="26" name="Rectangle 4"/>
          <p:cNvSpPr txBox="1">
            <a:spLocks/>
          </p:cNvSpPr>
          <p:nvPr/>
        </p:nvSpPr>
        <p:spPr bwMode="auto">
          <a:xfrm>
            <a:off x="152400" y="228600"/>
            <a:ext cx="8229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bg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bg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bg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bg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bg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buNone/>
              <a:defRPr/>
            </a:pPr>
            <a:r>
              <a:rPr lang="en-US" sz="4000" dirty="0" smtClean="0">
                <a:latin typeface="+mj-lt"/>
              </a:rPr>
              <a:t>The IV Curve</a:t>
            </a:r>
          </a:p>
          <a:p>
            <a:pPr marL="0" indent="0">
              <a:buNone/>
              <a:defRPr/>
            </a:pPr>
            <a:endParaRPr lang="en-US" sz="4000" dirty="0" smtClean="0">
              <a:latin typeface="+mj-l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subTnLst>
                                    <p:animClr clrSpc="rgb" dir="cw">
                                      <p:cBhvr override="childStyle">
                                        <p:cTn dur="1" fill="hold" display="0" masterRel="nextClick" afterEffect="1"/>
                                        <p:tgtEl>
                                          <p:spTgt spid="13"/>
                                        </p:tgtEl>
                                        <p:attrNameLst>
                                          <p:attrName>ppt_c</p:attrName>
                                        </p:attrNameLst>
                                      </p:cBhvr>
                                      <p:to>
                                        <a:schemeClr val="tx1"/>
                                      </p:to>
                                    </p:animClr>
                                  </p:sub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subTnLst>
                                    <p:animClr clrSpc="rgb" dir="cw">
                                      <p:cBhvr override="childStyle">
                                        <p:cTn dur="1" fill="hold" display="0" masterRel="nextClick" afterEffect="1"/>
                                        <p:tgtEl>
                                          <p:spTgt spid="16"/>
                                        </p:tgtEl>
                                        <p:attrNameLst>
                                          <p:attrName>ppt_c</p:attrName>
                                        </p:attrNameLst>
                                      </p:cBhvr>
                                      <p:to>
                                        <a:schemeClr val="tx1"/>
                                      </p:to>
                                    </p:animClr>
                                  </p:subTnLst>
                                </p:cTn>
                              </p:par>
                              <p:par>
                                <p:cTn id="18" presetID="3" presetClass="exit" presetSubtype="10" fill="hold" grpId="1" nodeType="withEffect">
                                  <p:stCondLst>
                                    <p:cond delay="0"/>
                                  </p:stCondLst>
                                  <p:childTnLst>
                                    <p:animEffect transition="out" filter="blinds(horizontal)">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96"/>
                                        </p:tgtEl>
                                        <p:attrNameLst>
                                          <p:attrName>style.visibility</p:attrName>
                                        </p:attrNameLst>
                                      </p:cBhvr>
                                      <p:to>
                                        <p:strVal val="visible"/>
                                      </p:to>
                                    </p:set>
                                  </p:childTnLst>
                                </p:cTn>
                              </p:par>
                              <p:par>
                                <p:cTn id="27" presetID="4" presetClass="exit" presetSubtype="16" fill="hold" grpId="1" nodeType="withEffect">
                                  <p:stCondLst>
                                    <p:cond delay="0"/>
                                  </p:stCondLst>
                                  <p:childTnLst>
                                    <p:animEffect transition="out" filter="box(in)">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6759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6788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subTnLst>
                                    <p:animClr clrSpc="rgb" dir="cw">
                                      <p:cBhvr override="childStyle">
                                        <p:cTn dur="1" fill="hold" display="0" masterRel="nextClick" afterEffect="1"/>
                                        <p:tgtEl>
                                          <p:spTgt spid="14"/>
                                        </p:tgtEl>
                                        <p:attrNameLst>
                                          <p:attrName>ppt_c</p:attrName>
                                        </p:attrNameLst>
                                      </p:cBhvr>
                                      <p:to>
                                        <a:schemeClr val="tx1"/>
                                      </p:to>
                                    </p:animClr>
                                  </p:subTnLst>
                                </p:cTn>
                              </p:par>
                              <p:par>
                                <p:cTn id="38" presetID="1"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67880"/>
                                        </p:tgtEl>
                                        <p:attrNameLst>
                                          <p:attrName>style.visibility</p:attrName>
                                        </p:attrNameLst>
                                      </p:cBhvr>
                                      <p:to>
                                        <p:strVal val="visible"/>
                                      </p:to>
                                    </p:set>
                                  </p:childTnLst>
                                </p:cTn>
                              </p:par>
                              <p:par>
                                <p:cTn id="44" presetID="4" presetClass="exit" presetSubtype="16" fill="hold" grpId="1" nodeType="withEffect">
                                  <p:stCondLst>
                                    <p:cond delay="0"/>
                                  </p:stCondLst>
                                  <p:childTnLst>
                                    <p:animEffect transition="out" filter="box(in)">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par>
                                <p:cTn id="47" presetID="1" presetClass="entr" presetSubtype="0" fill="hold" grpId="0" nodeType="withEffect" nodePh="1">
                                  <p:stCondLst>
                                    <p:cond delay="0"/>
                                  </p:stCondLst>
                                  <p:endCondLst>
                                    <p:cond evt="begin" delay="0">
                                      <p:tn val="47"/>
                                    </p:cond>
                                  </p:endCondLst>
                                  <p:childTnLst>
                                    <p:set>
                                      <p:cBhvr>
                                        <p:cTn id="48" dur="1" fill="hold">
                                          <p:stCondLst>
                                            <p:cond delay="0"/>
                                          </p:stCondLst>
                                        </p:cTn>
                                        <p:tgtEl>
                                          <p:spTgt spid="15"/>
                                        </p:tgtEl>
                                        <p:attrNameLst>
                                          <p:attrName>style.visibility</p:attrName>
                                        </p:attrNameLst>
                                      </p:cBhvr>
                                      <p:to>
                                        <p:strVal val="visible"/>
                                      </p:to>
                                    </p:set>
                                  </p:childTnLst>
                                  <p:subTnLst>
                                    <p:animClr clrSpc="rgb" dir="cw">
                                      <p:cBhvr override="childStyle">
                                        <p:cTn dur="1" fill="hold" display="0" masterRel="nextClick" afterEffect="1"/>
                                        <p:tgtEl>
                                          <p:spTgt spid="15"/>
                                        </p:tgtEl>
                                        <p:attrNameLst>
                                          <p:attrName>ppt_c</p:attrName>
                                        </p:attrNameLst>
                                      </p:cBhvr>
                                      <p:to>
                                        <a:schemeClr val="tx1"/>
                                      </p:to>
                                    </p:animClr>
                                  </p:sub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67883"/>
                                        </p:tgtEl>
                                        <p:attrNameLst>
                                          <p:attrName>style.visibility</p:attrName>
                                        </p:attrNameLst>
                                      </p:cBhvr>
                                      <p:to>
                                        <p:strVal val="visible"/>
                                      </p:to>
                                    </p:set>
                                    <p:animEffect transition="in" filter="wipe(left)">
                                      <p:cBhvr>
                                        <p:cTn id="55" dur="500"/>
                                        <p:tgtEl>
                                          <p:spTgt spid="2767883"/>
                                        </p:tgtEl>
                                      </p:cBhvr>
                                    </p:animEffect>
                                  </p:childTnLst>
                                </p:cTn>
                              </p:par>
                              <p:par>
                                <p:cTn id="56" presetID="4" presetClass="exit" presetSubtype="16" fill="hold" grpId="1" nodeType="withEffect">
                                  <p:stCondLst>
                                    <p:cond delay="0"/>
                                  </p:stCondLst>
                                  <p:childTnLst>
                                    <p:animEffect transition="out" filter="box(in)">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subTnLst>
                                    <p:animClr clrSpc="rgb" dir="cw">
                                      <p:cBhvr override="childStyle">
                                        <p:cTn dur="1" fill="hold" display="0" masterRel="nextClick" afterEffect="1"/>
                                        <p:tgtEl>
                                          <p:spTgt spid="24"/>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7880" grpId="0" animBg="1"/>
      <p:bldP spid="67593" grpId="0" animBg="1"/>
      <p:bldP spid="2767882" grpId="0" animBg="1"/>
      <p:bldP spid="2767883" grpId="0" animBg="1" autoUpdateAnimBg="0"/>
      <p:bldP spid="67596" grpId="0" animBg="1"/>
      <p:bldP spid="13" grpId="0"/>
      <p:bldP spid="14" grpId="0"/>
      <p:bldP spid="15" grpId="0"/>
      <p:bldP spid="16" grpId="0"/>
      <p:bldP spid="20" grpId="0"/>
      <p:bldP spid="20" grpId="1"/>
      <p:bldP spid="21" grpId="0"/>
      <p:bldP spid="21" grpId="1"/>
      <p:bldP spid="22" grpId="0"/>
      <p:bldP spid="22" grpId="1"/>
      <p:bldP spid="23" grpId="0"/>
      <p:bldP spid="23" grpId="1"/>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8377334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Test Conditions</a:t>
            </a:r>
          </a:p>
        </p:txBody>
      </p:sp>
      <p:sp>
        <p:nvSpPr>
          <p:cNvPr id="65538" name="Rectangle 4"/>
          <p:cNvSpPr>
            <a:spLocks noGrp="1"/>
          </p:cNvSpPr>
          <p:nvPr>
            <p:ph type="body" sz="half" idx="1"/>
          </p:nvPr>
        </p:nvSpPr>
        <p:spPr>
          <a:xfrm>
            <a:off x="457200" y="1447800"/>
            <a:ext cx="4038600" cy="4678363"/>
          </a:xfrm>
        </p:spPr>
        <p:txBody>
          <a:bodyPr/>
          <a:lstStyle/>
          <a:p>
            <a:r>
              <a:rPr lang="en-US" sz="2000" dirty="0" smtClean="0"/>
              <a:t>Standard Test Conditions (STC)</a:t>
            </a:r>
          </a:p>
          <a:p>
            <a:pPr lvl="1"/>
            <a:r>
              <a:rPr lang="en-US" sz="1800" dirty="0" smtClean="0"/>
              <a:t>1000 w/m</a:t>
            </a:r>
            <a:r>
              <a:rPr lang="en-US" sz="1800" baseline="30000" dirty="0" smtClean="0"/>
              <a:t>2</a:t>
            </a:r>
            <a:r>
              <a:rPr lang="en-US" sz="1800" dirty="0" smtClean="0"/>
              <a:t> &amp; cell temp of 25 C (77F)</a:t>
            </a:r>
          </a:p>
          <a:p>
            <a:r>
              <a:rPr lang="en-US" sz="2000" dirty="0" smtClean="0"/>
              <a:t>Standard Operating Conditions (SOC)</a:t>
            </a:r>
          </a:p>
          <a:p>
            <a:pPr lvl="1"/>
            <a:r>
              <a:rPr lang="en-US" sz="1800" dirty="0" smtClean="0"/>
              <a:t> 1000 w/m</a:t>
            </a:r>
            <a:r>
              <a:rPr lang="en-US" sz="1800" baseline="30000" dirty="0" smtClean="0"/>
              <a:t>2</a:t>
            </a:r>
            <a:r>
              <a:rPr lang="en-US" sz="1800" dirty="0" smtClean="0"/>
              <a:t> &amp; nominal operating cell  temperature (NOCT)</a:t>
            </a:r>
          </a:p>
          <a:p>
            <a:r>
              <a:rPr lang="en-US" sz="2000" dirty="0" smtClean="0"/>
              <a:t>Nominal Operating Cell Temperature (NOCT)</a:t>
            </a:r>
          </a:p>
          <a:p>
            <a:pPr lvl="1"/>
            <a:r>
              <a:rPr lang="en-US" sz="1800" dirty="0" smtClean="0"/>
              <a:t> temperature of open circuit module based on 800 w/m</a:t>
            </a:r>
            <a:r>
              <a:rPr lang="en-US" sz="1800" baseline="30000" dirty="0" smtClean="0"/>
              <a:t>2 </a:t>
            </a:r>
            <a:r>
              <a:rPr lang="en-US" sz="1800" dirty="0" smtClean="0"/>
              <a:t>, ambient temp of 20 C (68F) and wind speed of 1 m/s (varies by module)</a:t>
            </a:r>
          </a:p>
        </p:txBody>
      </p:sp>
      <p:sp>
        <p:nvSpPr>
          <p:cNvPr id="65539" name="Rectangle 5"/>
          <p:cNvSpPr>
            <a:spLocks noGrp="1"/>
          </p:cNvSpPr>
          <p:nvPr>
            <p:ph type="body" sz="half" idx="2"/>
          </p:nvPr>
        </p:nvSpPr>
        <p:spPr>
          <a:xfrm>
            <a:off x="4648200" y="1447800"/>
            <a:ext cx="4038600" cy="4678363"/>
          </a:xfrm>
        </p:spPr>
        <p:txBody>
          <a:bodyPr/>
          <a:lstStyle/>
          <a:p>
            <a:r>
              <a:rPr lang="en-US" sz="2000" dirty="0" smtClean="0"/>
              <a:t>Nominal Operating Conditions (NOC) </a:t>
            </a:r>
          </a:p>
          <a:p>
            <a:pPr lvl="1"/>
            <a:r>
              <a:rPr lang="en-US" sz="1800" dirty="0" smtClean="0"/>
              <a:t>800 w/m</a:t>
            </a:r>
            <a:r>
              <a:rPr lang="en-US" sz="1800" baseline="30000" dirty="0" smtClean="0"/>
              <a:t>2</a:t>
            </a:r>
            <a:r>
              <a:rPr lang="en-US" sz="1800" dirty="0" smtClean="0"/>
              <a:t> &amp; NOCT</a:t>
            </a:r>
          </a:p>
          <a:p>
            <a:r>
              <a:rPr lang="en-US" sz="2000" dirty="0" smtClean="0"/>
              <a:t>PVUSA Test Conditions (PTC) </a:t>
            </a:r>
          </a:p>
          <a:p>
            <a:pPr lvl="1"/>
            <a:r>
              <a:rPr lang="en-US" sz="1800" dirty="0" smtClean="0"/>
              <a:t>1000 w/m</a:t>
            </a:r>
            <a:r>
              <a:rPr lang="en-US" sz="1800" baseline="30000" dirty="0" smtClean="0"/>
              <a:t>2</a:t>
            </a:r>
            <a:r>
              <a:rPr lang="en-US" sz="1800" dirty="0" smtClean="0"/>
              <a:t> ; ambient air temperature of 20C (68F); and wind speed of 1 m/s</a:t>
            </a:r>
          </a:p>
        </p:txBody>
      </p:sp>
    </p:spTree>
    <p:extLst>
      <p:ext uri="{BB962C8B-B14F-4D97-AF65-F5344CB8AC3E}">
        <p14:creationId xmlns:p14="http://schemas.microsoft.com/office/powerpoint/2010/main" val="35829630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Grp="1" noChangeAspect="1" noChangeArrowheads="1"/>
          </p:cNvPicPr>
          <p:nvPr>
            <p:ph/>
          </p:nvPr>
        </p:nvPicPr>
        <p:blipFill>
          <a:blip r:embed="rId2" cstate="print"/>
          <a:srcRect/>
          <a:stretch>
            <a:fillRect/>
          </a:stretch>
        </p:blipFill>
        <p:spPr>
          <a:xfrm>
            <a:off x="533400" y="0"/>
            <a:ext cx="4040188" cy="6858000"/>
          </a:xfrm>
        </p:spPr>
      </p:pic>
      <p:pic>
        <p:nvPicPr>
          <p:cNvPr id="66562" name="Picture 3"/>
          <p:cNvPicPr>
            <a:picLocks noChangeAspect="1" noChangeArrowheads="1"/>
          </p:cNvPicPr>
          <p:nvPr/>
        </p:nvPicPr>
        <p:blipFill>
          <a:blip r:embed="rId3" cstate="print"/>
          <a:srcRect/>
          <a:stretch>
            <a:fillRect/>
          </a:stretch>
        </p:blipFill>
        <p:spPr bwMode="auto">
          <a:xfrm>
            <a:off x="4979988" y="0"/>
            <a:ext cx="3162300" cy="6858000"/>
          </a:xfrm>
          <a:prstGeom prst="rect">
            <a:avLst/>
          </a:prstGeom>
          <a:noFill/>
          <a:ln w="9525">
            <a:noFill/>
            <a:miter lim="800000"/>
            <a:headEnd/>
            <a:tailEnd/>
          </a:ln>
        </p:spPr>
      </p:pic>
    </p:spTree>
    <p:extLst>
      <p:ext uri="{BB962C8B-B14F-4D97-AF65-F5344CB8AC3E}">
        <p14:creationId xmlns:p14="http://schemas.microsoft.com/office/powerpoint/2010/main" val="23294882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p:cNvPicPr>
            <a:picLocks noGrp="1" noChangeAspect="1" noChangeArrowheads="1"/>
          </p:cNvPicPr>
          <p:nvPr>
            <p:ph/>
          </p:nvPr>
        </p:nvPicPr>
        <p:blipFill>
          <a:blip r:embed="rId2" cstate="print"/>
          <a:srcRect/>
          <a:stretch>
            <a:fillRect/>
          </a:stretch>
        </p:blipFill>
        <p:spPr>
          <a:xfrm>
            <a:off x="1066800" y="609600"/>
            <a:ext cx="7010400" cy="5597525"/>
          </a:xfrm>
        </p:spPr>
      </p:pic>
    </p:spTree>
    <p:extLst>
      <p:ext uri="{BB962C8B-B14F-4D97-AF65-F5344CB8AC3E}">
        <p14:creationId xmlns:p14="http://schemas.microsoft.com/office/powerpoint/2010/main" val="206096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rray and Pat"/>
          <p:cNvPicPr>
            <a:picLocks noChangeAspect="1" noChangeArrowheads="1"/>
          </p:cNvPicPr>
          <p:nvPr/>
        </p:nvPicPr>
        <p:blipFill>
          <a:blip r:embed="rId3"/>
          <a:srcRect t="11578"/>
          <a:stretch>
            <a:fillRect/>
          </a:stretch>
        </p:blipFill>
        <p:spPr bwMode="auto">
          <a:xfrm>
            <a:off x="228600" y="1219200"/>
            <a:ext cx="8763000" cy="5493071"/>
          </a:xfrm>
          <a:prstGeom prst="rect">
            <a:avLst/>
          </a:prstGeom>
          <a:noFill/>
          <a:ln w="25400">
            <a:solidFill>
              <a:schemeClr val="bg1"/>
            </a:solidFill>
            <a:miter lim="800000"/>
            <a:headEnd/>
            <a:tailEnd/>
          </a:ln>
        </p:spPr>
      </p:pic>
      <p:sp>
        <p:nvSpPr>
          <p:cNvPr id="2771971" name="Rectangle 3"/>
          <p:cNvSpPr>
            <a:spLocks noGrp="1" noChangeArrowheads="1"/>
          </p:cNvSpPr>
          <p:nvPr>
            <p:ph type="title"/>
          </p:nvPr>
        </p:nvSpPr>
        <p:spPr>
          <a:xfrm>
            <a:off x="457200" y="-457200"/>
            <a:ext cx="8229600" cy="1219200"/>
          </a:xfrm>
        </p:spPr>
        <p:txBody>
          <a:bodyPr/>
          <a:lstStyle/>
          <a:p>
            <a:pPr>
              <a:defRPr/>
            </a:pPr>
            <a:r>
              <a:rPr lang="en-US" dirty="0" err="1" smtClean="0"/>
              <a:t>Monocrystalline</a:t>
            </a:r>
            <a:r>
              <a:rPr lang="en-US" dirty="0" smtClean="0"/>
              <a:t> Silicon</a:t>
            </a:r>
          </a:p>
        </p:txBody>
      </p:sp>
      <p:sp>
        <p:nvSpPr>
          <p:cNvPr id="48132" name="Text Box 4"/>
          <p:cNvSpPr txBox="1">
            <a:spLocks noChangeArrowheads="1"/>
          </p:cNvSpPr>
          <p:nvPr/>
        </p:nvSpPr>
        <p:spPr bwMode="auto">
          <a:xfrm>
            <a:off x="5486400" y="1676400"/>
            <a:ext cx="3124200" cy="923330"/>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n-US" sz="1800" b="0" dirty="0"/>
              <a:t>Warranties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12-21%</a:t>
            </a:r>
            <a:endParaRPr lang="en-US" b="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Temperature Response</a:t>
            </a:r>
          </a:p>
        </p:txBody>
      </p:sp>
      <p:sp>
        <p:nvSpPr>
          <p:cNvPr id="83970" name="Rectangle 3"/>
          <p:cNvSpPr>
            <a:spLocks noGrp="1"/>
          </p:cNvSpPr>
          <p:nvPr>
            <p:ph type="body" idx="1"/>
          </p:nvPr>
        </p:nvSpPr>
        <p:spPr>
          <a:xfrm>
            <a:off x="457200" y="1447800"/>
            <a:ext cx="8229600" cy="4678363"/>
          </a:xfrm>
        </p:spPr>
        <p:txBody>
          <a:bodyPr/>
          <a:lstStyle/>
          <a:p>
            <a:r>
              <a:rPr lang="en-US" sz="2200" dirty="0" smtClean="0"/>
              <a:t>High temperatures significantly reduces voltage &amp; power</a:t>
            </a:r>
          </a:p>
          <a:p>
            <a:r>
              <a:rPr lang="en-US" sz="2200" dirty="0" smtClean="0"/>
              <a:t>High temperatures slightly increases amperage (often ignored)</a:t>
            </a:r>
          </a:p>
          <a:p>
            <a:r>
              <a:rPr lang="en-US" sz="2200" dirty="0" smtClean="0"/>
              <a:t>Low temperatures significantly increase voltage &amp; power</a:t>
            </a:r>
          </a:p>
          <a:p>
            <a:r>
              <a:rPr lang="en-US" sz="2200" dirty="0" smtClean="0"/>
              <a:t>Low temperatures slightly decrease amperage (often ignored)</a:t>
            </a:r>
          </a:p>
          <a:p>
            <a:r>
              <a:rPr lang="en-US" sz="2200" dirty="0" smtClean="0"/>
              <a:t>Focus is on internal cell temperatures at the P-N junction not ambient temperatures typically</a:t>
            </a:r>
          </a:p>
          <a:p>
            <a:r>
              <a:rPr lang="en-US" sz="2200" dirty="0" smtClean="0"/>
              <a:t>Cell temperature influenced by ambient temperature, wind speed, solar irradiance, thermal characteristics of module and installation method</a:t>
            </a:r>
          </a:p>
          <a:p>
            <a:r>
              <a:rPr lang="en-US" sz="2200" dirty="0" smtClean="0"/>
              <a:t>Cell temperatures of 25C (77F) over ambient are typical for most arrays at peak sun (1000 w/m2)</a:t>
            </a:r>
          </a:p>
        </p:txBody>
      </p:sp>
    </p:spTree>
    <p:extLst>
      <p:ext uri="{BB962C8B-B14F-4D97-AF65-F5344CB8AC3E}">
        <p14:creationId xmlns:p14="http://schemas.microsoft.com/office/powerpoint/2010/main" val="161989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xEl>
                                              <p:pRg st="1" end="1"/>
                                            </p:txEl>
                                          </p:spTgt>
                                        </p:tgtEl>
                                        <p:attrNameLst>
                                          <p:attrName>style.visibility</p:attrName>
                                        </p:attrNameLst>
                                      </p:cBhvr>
                                      <p:to>
                                        <p:strVal val="visible"/>
                                      </p:to>
                                    </p:set>
                                    <p:animEffect transition="in" filter="fade">
                                      <p:cBhvr>
                                        <p:cTn id="7" dur="500"/>
                                        <p:tgtEl>
                                          <p:spTgt spid="8397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970">
                                            <p:txEl>
                                              <p:pRg st="2" end="2"/>
                                            </p:txEl>
                                          </p:spTgt>
                                        </p:tgtEl>
                                        <p:attrNameLst>
                                          <p:attrName>style.visibility</p:attrName>
                                        </p:attrNameLst>
                                      </p:cBhvr>
                                      <p:to>
                                        <p:strVal val="visible"/>
                                      </p:to>
                                    </p:set>
                                    <p:animEffect transition="in" filter="fade">
                                      <p:cBhvr>
                                        <p:cTn id="12" dur="500"/>
                                        <p:tgtEl>
                                          <p:spTgt spid="8397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970">
                                            <p:txEl>
                                              <p:pRg st="3" end="3"/>
                                            </p:txEl>
                                          </p:spTgt>
                                        </p:tgtEl>
                                        <p:attrNameLst>
                                          <p:attrName>style.visibility</p:attrName>
                                        </p:attrNameLst>
                                      </p:cBhvr>
                                      <p:to>
                                        <p:strVal val="visible"/>
                                      </p:to>
                                    </p:set>
                                    <p:animEffect transition="in" filter="fade">
                                      <p:cBhvr>
                                        <p:cTn id="17" dur="500"/>
                                        <p:tgtEl>
                                          <p:spTgt spid="8397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970">
                                            <p:txEl>
                                              <p:pRg st="4" end="4"/>
                                            </p:txEl>
                                          </p:spTgt>
                                        </p:tgtEl>
                                        <p:attrNameLst>
                                          <p:attrName>style.visibility</p:attrName>
                                        </p:attrNameLst>
                                      </p:cBhvr>
                                      <p:to>
                                        <p:strVal val="visible"/>
                                      </p:to>
                                    </p:set>
                                    <p:animEffect transition="in" filter="fade">
                                      <p:cBhvr>
                                        <p:cTn id="22" dur="500"/>
                                        <p:tgtEl>
                                          <p:spTgt spid="8397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970">
                                            <p:txEl>
                                              <p:pRg st="5" end="5"/>
                                            </p:txEl>
                                          </p:spTgt>
                                        </p:tgtEl>
                                        <p:attrNameLst>
                                          <p:attrName>style.visibility</p:attrName>
                                        </p:attrNameLst>
                                      </p:cBhvr>
                                      <p:to>
                                        <p:strVal val="visible"/>
                                      </p:to>
                                    </p:set>
                                    <p:animEffect transition="in" filter="fade">
                                      <p:cBhvr>
                                        <p:cTn id="27" dur="500"/>
                                        <p:tgtEl>
                                          <p:spTgt spid="8397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970">
                                            <p:txEl>
                                              <p:pRg st="6" end="6"/>
                                            </p:txEl>
                                          </p:spTgt>
                                        </p:tgtEl>
                                        <p:attrNameLst>
                                          <p:attrName>style.visibility</p:attrName>
                                        </p:attrNameLst>
                                      </p:cBhvr>
                                      <p:to>
                                        <p:strVal val="visible"/>
                                      </p:to>
                                    </p:set>
                                    <p:animEffect transition="in" filter="fade">
                                      <p:cBhvr>
                                        <p:cTn id="32" dur="500"/>
                                        <p:tgtEl>
                                          <p:spTgt spid="839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bwMode="auto">
          <a:xfrm>
            <a:off x="685800" y="228600"/>
            <a:ext cx="8229600" cy="1219200"/>
          </a:xfrm>
          <a:noFill/>
          <a:ln w="9525"/>
        </p:spPr>
        <p:txBody>
          <a:bodyPr wrap="square" lIns="91440" tIns="45720" rIns="91440" bIns="45720" numCol="1" compatLnSpc="1">
            <a:prstTxWarp prst="textNoShape">
              <a:avLst/>
            </a:prstTxWarp>
            <a:normAutofit fontScale="90000"/>
          </a:bodyPr>
          <a:lstStyle/>
          <a:p>
            <a:r>
              <a:rPr sz="3800" dirty="0" smtClean="0">
                <a:ln>
                  <a:noFill/>
                </a:ln>
                <a:effectLst/>
              </a:rPr>
              <a:t>Calculating maximum voltage and 		maximum string size</a:t>
            </a:r>
          </a:p>
        </p:txBody>
      </p:sp>
      <p:pic>
        <p:nvPicPr>
          <p:cNvPr id="106502" name="Picture 4"/>
          <p:cNvPicPr>
            <a:picLocks noGrp="1" noChangeAspect="1" noChangeArrowheads="1"/>
          </p:cNvPicPr>
          <p:nvPr>
            <p:ph sz="half" idx="4294967295"/>
          </p:nvPr>
        </p:nvPicPr>
        <p:blipFill>
          <a:blip r:embed="rId2" cstate="print"/>
          <a:srcRect/>
          <a:stretch>
            <a:fillRect/>
          </a:stretch>
        </p:blipFill>
        <p:spPr>
          <a:xfrm>
            <a:off x="1828800" y="1524000"/>
            <a:ext cx="5257800" cy="2513013"/>
          </a:xfrm>
          <a:noFill/>
          <a:ln/>
        </p:spPr>
      </p:pic>
      <p:sp>
        <p:nvSpPr>
          <p:cNvPr id="106503" name="Text Box 7"/>
          <p:cNvSpPr txBox="1">
            <a:spLocks noChangeArrowheads="1"/>
          </p:cNvSpPr>
          <p:nvPr/>
        </p:nvSpPr>
        <p:spPr bwMode="auto">
          <a:xfrm>
            <a:off x="1295400" y="4267200"/>
            <a:ext cx="7010399" cy="2400657"/>
          </a:xfrm>
          <a:prstGeom prst="rect">
            <a:avLst/>
          </a:prstGeom>
          <a:noFill/>
          <a:ln w="9525">
            <a:noFill/>
            <a:miter lim="800000"/>
            <a:headEnd/>
            <a:tailEnd/>
          </a:ln>
          <a:effectLst/>
        </p:spPr>
        <p:txBody>
          <a:bodyPr wrap="square">
            <a:spAutoFit/>
          </a:bodyPr>
          <a:lstStyle/>
          <a:p>
            <a:pPr marL="0" lvl="1"/>
            <a:r>
              <a:rPr lang="en-US" sz="2400" dirty="0" smtClean="0"/>
              <a:t>Example: </a:t>
            </a:r>
            <a:r>
              <a:rPr lang="en-US" dirty="0" smtClean="0"/>
              <a:t>How many modules, each having a Voc of 36.5 V can be placed in a series string without exceeding the 600 volt limit of a grid tie inverter when the record low temperature is -30 C?</a:t>
            </a:r>
          </a:p>
          <a:p>
            <a:pPr marL="0" lvl="1"/>
            <a:r>
              <a:rPr lang="en-US" dirty="0" smtClean="0"/>
              <a:t>		</a:t>
            </a:r>
          </a:p>
          <a:p>
            <a:pPr>
              <a:buFont typeface="Wingdings" pitchFamily="2" charset="2"/>
              <a:buChar char="§"/>
            </a:pPr>
            <a:r>
              <a:rPr lang="en-US" sz="2400" dirty="0" smtClean="0"/>
              <a:t> Voc </a:t>
            </a:r>
            <a:r>
              <a:rPr lang="en-US" sz="2400" dirty="0"/>
              <a:t>= 36.5 volts x </a:t>
            </a:r>
            <a:r>
              <a:rPr lang="en-US" sz="2400" dirty="0" smtClean="0"/>
              <a:t>1.25 </a:t>
            </a:r>
            <a:r>
              <a:rPr lang="en-US" sz="2400" dirty="0"/>
              <a:t>= </a:t>
            </a:r>
            <a:r>
              <a:rPr lang="en-US" sz="2400" dirty="0" smtClean="0"/>
              <a:t>45.62 Voc</a:t>
            </a:r>
          </a:p>
          <a:p>
            <a:pPr>
              <a:buFont typeface="Wingdings" pitchFamily="2" charset="2"/>
              <a:buChar char="§"/>
            </a:pPr>
            <a:r>
              <a:rPr lang="en-US" sz="2400" dirty="0" smtClean="0"/>
              <a:t> 600 </a:t>
            </a:r>
            <a:r>
              <a:rPr lang="en-US" sz="2400" dirty="0"/>
              <a:t>volt </a:t>
            </a:r>
            <a:r>
              <a:rPr lang="en-US" sz="2400" dirty="0" smtClean="0"/>
              <a:t>inverter/45.62= 13 </a:t>
            </a:r>
            <a:r>
              <a:rPr lang="en-US" sz="2400" dirty="0"/>
              <a:t>modules</a:t>
            </a:r>
          </a:p>
          <a:p>
            <a:endParaRPr lang="en-US" sz="2400" dirty="0"/>
          </a:p>
        </p:txBody>
      </p:sp>
    </p:spTree>
    <p:extLst>
      <p:ext uri="{BB962C8B-B14F-4D97-AF65-F5344CB8AC3E}">
        <p14:creationId xmlns:p14="http://schemas.microsoft.com/office/powerpoint/2010/main" val="3889891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p:cNvSpPr>
          <p:nvPr>
            <p:ph type="title"/>
          </p:nvPr>
        </p:nvSpPr>
        <p:spPr bwMode="auto">
          <a:xfrm>
            <a:off x="685800" y="-609600"/>
            <a:ext cx="8229600" cy="1219200"/>
          </a:xfrm>
          <a:noFill/>
          <a:ln w="9525"/>
        </p:spPr>
        <p:txBody>
          <a:bodyPr wrap="square" lIns="91440" tIns="45720" rIns="91440" bIns="45720" numCol="1" compatLnSpc="1">
            <a:prstTxWarp prst="textNoShape">
              <a:avLst/>
            </a:prstTxWarp>
            <a:normAutofit/>
          </a:bodyPr>
          <a:lstStyle/>
          <a:p>
            <a:r>
              <a:rPr lang="en-US" sz="3800" dirty="0" smtClean="0">
                <a:ln>
                  <a:noFill/>
                </a:ln>
                <a:effectLst/>
              </a:rPr>
              <a:t>Quick Estimate per NEC 690.7. Chart</a:t>
            </a:r>
            <a:endParaRPr sz="3800" dirty="0" smtClean="0">
              <a:ln>
                <a:noFill/>
              </a:ln>
              <a:effectLst/>
            </a:endParaRPr>
          </a:p>
        </p:txBody>
      </p:sp>
      <p:sp>
        <p:nvSpPr>
          <p:cNvPr id="106503" name="Text Box 7"/>
          <p:cNvSpPr txBox="1">
            <a:spLocks noChangeArrowheads="1"/>
          </p:cNvSpPr>
          <p:nvPr/>
        </p:nvSpPr>
        <p:spPr bwMode="auto">
          <a:xfrm>
            <a:off x="228600" y="1066800"/>
            <a:ext cx="3657600" cy="5478422"/>
          </a:xfrm>
          <a:prstGeom prst="rect">
            <a:avLst/>
          </a:prstGeom>
          <a:noFill/>
          <a:ln w="9525">
            <a:noFill/>
            <a:miter lim="800000"/>
            <a:headEnd/>
            <a:tailEnd/>
          </a:ln>
          <a:effectLst/>
        </p:spPr>
        <p:txBody>
          <a:bodyPr wrap="square">
            <a:spAutoFit/>
          </a:bodyPr>
          <a:lstStyle/>
          <a:p>
            <a:pPr marL="0" lvl="1"/>
            <a:r>
              <a:rPr lang="en-US" sz="2400" dirty="0" smtClean="0">
                <a:solidFill>
                  <a:schemeClr val="tx2"/>
                </a:solidFill>
                <a:latin typeface="Constantia"/>
                <a:cs typeface="Constantia"/>
              </a:rPr>
              <a:t>Example: </a:t>
            </a:r>
            <a:r>
              <a:rPr lang="en-US" sz="2800" dirty="0" smtClean="0">
                <a:solidFill>
                  <a:schemeClr val="tx2"/>
                </a:solidFill>
                <a:latin typeface="Constantia"/>
                <a:cs typeface="Constantia"/>
              </a:rPr>
              <a:t/>
            </a:r>
            <a:br>
              <a:rPr lang="en-US" sz="2800" dirty="0" smtClean="0">
                <a:solidFill>
                  <a:schemeClr val="tx2"/>
                </a:solidFill>
                <a:latin typeface="Constantia"/>
                <a:cs typeface="Constantia"/>
              </a:rPr>
            </a:br>
            <a:r>
              <a:rPr lang="en-US" sz="2000" dirty="0" smtClean="0">
                <a:solidFill>
                  <a:schemeClr val="tx2"/>
                </a:solidFill>
                <a:latin typeface="Constantia"/>
                <a:cs typeface="Constantia"/>
              </a:rPr>
              <a:t>How many modules, each having a Voc of 36.5 V can be placed in a series string (</a:t>
            </a:r>
            <a:r>
              <a:rPr lang="en-US" sz="2000" u="sng" dirty="0" smtClean="0">
                <a:solidFill>
                  <a:schemeClr val="tx2"/>
                </a:solidFill>
                <a:latin typeface="Constantia"/>
                <a:cs typeface="Constantia"/>
              </a:rPr>
              <a:t>source circuit)</a:t>
            </a:r>
            <a:r>
              <a:rPr lang="en-US" sz="2000" dirty="0" smtClean="0">
                <a:solidFill>
                  <a:schemeClr val="tx2"/>
                </a:solidFill>
                <a:latin typeface="Constantia"/>
                <a:cs typeface="Constantia"/>
              </a:rPr>
              <a:t> without exceeding the 600 volt limit of a grid tied inverter when the record low temperature is -30 C?</a:t>
            </a:r>
            <a:endParaRPr lang="en-US" dirty="0" smtClean="0">
              <a:solidFill>
                <a:schemeClr val="tx2"/>
              </a:solidFill>
              <a:latin typeface="Constantia"/>
              <a:cs typeface="Constantia"/>
            </a:endParaRPr>
          </a:p>
          <a:p>
            <a:pPr marL="0" lvl="1"/>
            <a:r>
              <a:rPr lang="en-US" dirty="0" smtClean="0">
                <a:solidFill>
                  <a:schemeClr val="bg1"/>
                </a:solidFill>
                <a:latin typeface="Constantia"/>
                <a:cs typeface="Constantia"/>
              </a:rPr>
              <a:t>		</a:t>
            </a:r>
          </a:p>
          <a:p>
            <a:pPr marL="342900" indent="-342900">
              <a:buClr>
                <a:schemeClr val="tx1"/>
              </a:buClr>
              <a:buFont typeface="Wingdings" charset="2"/>
              <a:buChar char=""/>
            </a:pPr>
            <a:r>
              <a:rPr lang="en-US" sz="2400" dirty="0" smtClean="0">
                <a:latin typeface="Constantia"/>
                <a:cs typeface="Constantia"/>
              </a:rPr>
              <a:t> Voc </a:t>
            </a:r>
            <a:r>
              <a:rPr lang="en-US" sz="2400" dirty="0">
                <a:latin typeface="Constantia"/>
                <a:cs typeface="Constantia"/>
              </a:rPr>
              <a:t>= 36.5 volts x </a:t>
            </a:r>
            <a:r>
              <a:rPr lang="en-US" sz="2400" dirty="0" smtClean="0">
                <a:latin typeface="Constantia"/>
                <a:cs typeface="Constantia"/>
              </a:rPr>
              <a:t>1.21 </a:t>
            </a:r>
            <a:r>
              <a:rPr lang="en-US" sz="2400" dirty="0">
                <a:latin typeface="Constantia"/>
                <a:cs typeface="Constantia"/>
              </a:rPr>
              <a:t>= </a:t>
            </a:r>
            <a:r>
              <a:rPr lang="en-US" sz="2400" dirty="0" smtClean="0">
                <a:latin typeface="Constantia"/>
                <a:cs typeface="Constantia"/>
              </a:rPr>
              <a:t>44.16 Voc</a:t>
            </a:r>
          </a:p>
          <a:p>
            <a:pPr marL="342900" indent="-342900">
              <a:buClr>
                <a:schemeClr val="tx1"/>
              </a:buClr>
              <a:buFont typeface="Wingdings" charset="2"/>
              <a:buChar char=""/>
            </a:pPr>
            <a:r>
              <a:rPr lang="en-US" sz="2400" dirty="0" smtClean="0">
                <a:latin typeface="Constantia"/>
                <a:cs typeface="Constantia"/>
              </a:rPr>
              <a:t> 600 </a:t>
            </a:r>
            <a:r>
              <a:rPr lang="en-US" sz="2400" dirty="0">
                <a:latin typeface="Constantia"/>
                <a:cs typeface="Constantia"/>
              </a:rPr>
              <a:t>volt </a:t>
            </a:r>
            <a:r>
              <a:rPr lang="en-US" sz="2400" dirty="0" smtClean="0">
                <a:latin typeface="Constantia"/>
                <a:cs typeface="Constantia"/>
              </a:rPr>
              <a:t>inverter/44.16= 13.5 </a:t>
            </a:r>
            <a:r>
              <a:rPr lang="en-US" sz="2400" dirty="0">
                <a:latin typeface="Constantia"/>
                <a:cs typeface="Constantia"/>
              </a:rPr>
              <a:t>modules</a:t>
            </a:r>
          </a:p>
          <a:p>
            <a:pPr marL="342900" indent="-342900">
              <a:buClr>
                <a:schemeClr val="tx1"/>
              </a:buClr>
              <a:buFont typeface="Wingdings" charset="2"/>
              <a:buChar char=""/>
            </a:pPr>
            <a:r>
              <a:rPr lang="en-US" sz="2400" dirty="0">
                <a:latin typeface="Constantia"/>
                <a:cs typeface="Constantia"/>
              </a:rPr>
              <a:t>Round down to 13 modules</a:t>
            </a:r>
          </a:p>
          <a:p>
            <a:endParaRPr lang="en-US" sz="2400" dirty="0">
              <a:solidFill>
                <a:schemeClr val="bg1"/>
              </a:solidFill>
              <a:latin typeface="Constantia"/>
              <a:cs typeface="Constantia"/>
            </a:endParaRPr>
          </a:p>
        </p:txBody>
      </p:sp>
      <p:pic>
        <p:nvPicPr>
          <p:cNvPr id="2" name="Picture 1" descr="Screen Shot 2012-11-04 at 12.20.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416" y="914400"/>
            <a:ext cx="5078571" cy="5350464"/>
          </a:xfrm>
          <a:prstGeom prst="rect">
            <a:avLst/>
          </a:prstGeom>
        </p:spPr>
      </p:pic>
    </p:spTree>
    <p:extLst>
      <p:ext uri="{BB962C8B-B14F-4D97-AF65-F5344CB8AC3E}">
        <p14:creationId xmlns:p14="http://schemas.microsoft.com/office/powerpoint/2010/main" val="305183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p:cNvPicPr>
            <a:picLocks noChangeAspect="1" noChangeArrowheads="1"/>
          </p:cNvPicPr>
          <p:nvPr/>
        </p:nvPicPr>
        <p:blipFill>
          <a:blip r:embed="rId2" cstate="print"/>
          <a:srcRect/>
          <a:stretch>
            <a:fillRect/>
          </a:stretch>
        </p:blipFill>
        <p:spPr bwMode="auto">
          <a:xfrm>
            <a:off x="0" y="1524000"/>
            <a:ext cx="9144000" cy="4953000"/>
          </a:xfrm>
          <a:prstGeom prst="rect">
            <a:avLst/>
          </a:prstGeom>
          <a:noFill/>
          <a:ln w="9525">
            <a:noFill/>
            <a:miter lim="800000"/>
            <a:headEnd/>
            <a:tailEnd/>
          </a:ln>
        </p:spPr>
      </p:pic>
      <p:sp>
        <p:nvSpPr>
          <p:cNvPr id="173059" name="Rectangle 3"/>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Direct Grid Tie System</a:t>
            </a:r>
          </a:p>
        </p:txBody>
      </p:sp>
    </p:spTree>
    <p:extLst>
      <p:ext uri="{BB962C8B-B14F-4D97-AF65-F5344CB8AC3E}">
        <p14:creationId xmlns:p14="http://schemas.microsoft.com/office/powerpoint/2010/main" val="201817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4294967295"/>
          </p:nvPr>
        </p:nvPicPr>
        <p:blipFill>
          <a:blip r:embed="rId2" cstate="print"/>
          <a:srcRect/>
          <a:stretch>
            <a:fillRect/>
          </a:stretch>
        </p:blipFill>
        <p:spPr>
          <a:xfrm>
            <a:off x="533400" y="381000"/>
            <a:ext cx="2546350" cy="2141538"/>
          </a:xfrm>
        </p:spPr>
      </p:pic>
      <p:pic>
        <p:nvPicPr>
          <p:cNvPr id="57346" name="Picture 3"/>
          <p:cNvPicPr>
            <a:picLocks noChangeAspect="1" noChangeArrowheads="1"/>
          </p:cNvPicPr>
          <p:nvPr/>
        </p:nvPicPr>
        <p:blipFill>
          <a:blip r:embed="rId3" cstate="print"/>
          <a:srcRect/>
          <a:stretch>
            <a:fillRect/>
          </a:stretch>
        </p:blipFill>
        <p:spPr bwMode="auto">
          <a:xfrm>
            <a:off x="3276600" y="304800"/>
            <a:ext cx="5126038" cy="6019800"/>
          </a:xfrm>
          <a:prstGeom prst="rect">
            <a:avLst/>
          </a:prstGeom>
          <a:noFill/>
          <a:ln w="9525">
            <a:noFill/>
            <a:miter lim="800000"/>
            <a:headEnd/>
            <a:tailEnd/>
          </a:ln>
        </p:spPr>
      </p:pic>
      <p:pic>
        <p:nvPicPr>
          <p:cNvPr id="57347" name="Picture 4"/>
          <p:cNvPicPr>
            <a:picLocks noChangeAspect="1" noChangeArrowheads="1"/>
          </p:cNvPicPr>
          <p:nvPr/>
        </p:nvPicPr>
        <p:blipFill>
          <a:blip r:embed="rId4" cstate="print"/>
          <a:srcRect/>
          <a:stretch>
            <a:fillRect/>
          </a:stretch>
        </p:blipFill>
        <p:spPr bwMode="auto">
          <a:xfrm>
            <a:off x="990600" y="2590800"/>
            <a:ext cx="1771650" cy="3733800"/>
          </a:xfrm>
          <a:prstGeom prst="rect">
            <a:avLst/>
          </a:prstGeom>
          <a:noFill/>
          <a:ln w="9525">
            <a:noFill/>
            <a:miter lim="800000"/>
            <a:headEnd/>
            <a:tailEnd/>
          </a:ln>
        </p:spPr>
      </p:pic>
    </p:spTree>
    <p:extLst>
      <p:ext uri="{BB962C8B-B14F-4D97-AF65-F5344CB8AC3E}">
        <p14:creationId xmlns:p14="http://schemas.microsoft.com/office/powerpoint/2010/main" val="1427968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3"/>
          <p:cNvSpPr>
            <a:spLocks noGrp="1"/>
          </p:cNvSpPr>
          <p:nvPr>
            <p:ph idx="1"/>
          </p:nvPr>
        </p:nvSpPr>
        <p:spPr>
          <a:xfrm>
            <a:off x="457200" y="1371600"/>
            <a:ext cx="8229600" cy="4678363"/>
          </a:xfrm>
        </p:spPr>
        <p:txBody>
          <a:bodyPr/>
          <a:lstStyle/>
          <a:p>
            <a:r>
              <a:rPr lang="en-US" sz="2400" dirty="0" smtClean="0">
                <a:solidFill>
                  <a:srgbClr val="FFFFFF"/>
                </a:solidFill>
              </a:rPr>
              <a:t>Temperature Coefficients are the rate of change in voltage, current, or power output due to increasing cell temperature</a:t>
            </a:r>
          </a:p>
          <a:p>
            <a:pPr marL="366713" lvl="1" indent="0">
              <a:buNone/>
            </a:pPr>
            <a:r>
              <a:rPr lang="en-US" dirty="0" smtClean="0">
                <a:solidFill>
                  <a:schemeClr val="tx1"/>
                </a:solidFill>
              </a:rPr>
              <a:t>Can be expressed as unit change or percentage change (uses 25ºC as reference point)</a:t>
            </a:r>
          </a:p>
          <a:p>
            <a:pPr lvl="2"/>
            <a:r>
              <a:rPr lang="en-US" sz="2400" dirty="0" smtClean="0"/>
              <a:t>Typical percentage change coefficients</a:t>
            </a:r>
          </a:p>
          <a:p>
            <a:pPr lvl="3"/>
            <a:r>
              <a:rPr lang="en-US" sz="2400" dirty="0" smtClean="0"/>
              <a:t>-0.33%/C for open circuit voltage</a:t>
            </a:r>
          </a:p>
          <a:p>
            <a:pPr lvl="3"/>
            <a:r>
              <a:rPr lang="en-US" sz="2400" dirty="0" smtClean="0"/>
              <a:t>-0.45%/C for power</a:t>
            </a:r>
          </a:p>
          <a:p>
            <a:r>
              <a:rPr lang="en-US" sz="2000" dirty="0"/>
              <a:t>- 0.5% / °C</a:t>
            </a:r>
          </a:p>
          <a:p>
            <a:r>
              <a:rPr lang="en-US" sz="2000" dirty="0"/>
              <a:t>-0.5% / K</a:t>
            </a:r>
          </a:p>
          <a:p>
            <a:r>
              <a:rPr lang="en-US" sz="2000" dirty="0"/>
              <a:t>- 0.2 V / °C</a:t>
            </a:r>
          </a:p>
          <a:p>
            <a:r>
              <a:rPr lang="en-US" sz="2000" dirty="0"/>
              <a:t>- 100 mV / K</a:t>
            </a:r>
          </a:p>
          <a:p>
            <a:r>
              <a:rPr lang="en-US" sz="2000" dirty="0"/>
              <a:t>273 K = 0°C  ;  274 K = 1°C  ;   373 K = 100°C</a:t>
            </a:r>
          </a:p>
          <a:p>
            <a:pPr lvl="3"/>
            <a:endParaRPr lang="en-US" sz="2400" dirty="0" smtClean="0"/>
          </a:p>
        </p:txBody>
      </p:sp>
      <p:sp>
        <p:nvSpPr>
          <p:cNvPr id="149506" name="Rectangle 2"/>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a:defRPr/>
            </a:pPr>
            <a:r>
              <a:rPr lang="en-US" sz="3800" smtClean="0">
                <a:ln>
                  <a:noFill/>
                </a:ln>
                <a:effectLst/>
              </a:rPr>
              <a:t>Temperature Coefficients</a:t>
            </a:r>
            <a:br>
              <a:rPr lang="en-US" sz="3800" smtClean="0">
                <a:ln>
                  <a:noFill/>
                </a:ln>
                <a:effectLst/>
              </a:rPr>
            </a:br>
            <a:r>
              <a:rPr lang="en-US" sz="3800" smtClean="0">
                <a:ln>
                  <a:noFill/>
                </a:ln>
                <a:effectLst/>
              </a:rPr>
              <a:t>Voltage Change </a:t>
            </a:r>
            <a:r>
              <a:rPr lang="en-US" sz="3800">
                <a:ln>
                  <a:noFill/>
                </a:ln>
                <a:effectLst/>
              </a:rPr>
              <a:t>Due to</a:t>
            </a:r>
            <a:r>
              <a:rPr sz="3800" smtClean="0">
                <a:ln>
                  <a:noFill/>
                </a:ln>
                <a:effectLst/>
              </a:rPr>
              <a:t> Cell Temperature</a:t>
            </a:r>
          </a:p>
        </p:txBody>
      </p:sp>
    </p:spTree>
    <p:extLst>
      <p:ext uri="{BB962C8B-B14F-4D97-AF65-F5344CB8AC3E}">
        <p14:creationId xmlns:p14="http://schemas.microsoft.com/office/powerpoint/2010/main" val="64435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3"/>
          <p:cNvSpPr>
            <a:spLocks noGrp="1"/>
          </p:cNvSpPr>
          <p:nvPr>
            <p:ph idx="1"/>
          </p:nvPr>
        </p:nvSpPr>
        <p:spPr>
          <a:xfrm>
            <a:off x="457200" y="1447800"/>
            <a:ext cx="8229600" cy="5410200"/>
          </a:xfrm>
        </p:spPr>
        <p:txBody>
          <a:bodyPr/>
          <a:lstStyle/>
          <a:p>
            <a:r>
              <a:rPr lang="en-US" dirty="0"/>
              <a:t>U</a:t>
            </a:r>
            <a:r>
              <a:rPr lang="en-US" dirty="0" smtClean="0"/>
              <a:t>sed to calculate maximum system voltage and for series module string sizing</a:t>
            </a:r>
          </a:p>
          <a:p>
            <a:r>
              <a:rPr lang="en-US" dirty="0" smtClean="0">
                <a:solidFill>
                  <a:schemeClr val="tx2"/>
                </a:solidFill>
              </a:rPr>
              <a:t>Example: What will be maximum expected voltage if we have 10 modules with a Voc of 37 installed at site with record low of -10</a:t>
            </a:r>
            <a:r>
              <a:rPr lang="en-US" dirty="0">
                <a:solidFill>
                  <a:srgbClr val="FFFFFF"/>
                </a:solidFill>
                <a:latin typeface="Times"/>
                <a:cs typeface="Times"/>
              </a:rPr>
              <a:t>º</a:t>
            </a:r>
            <a:r>
              <a:rPr lang="en-US" dirty="0" smtClean="0">
                <a:solidFill>
                  <a:schemeClr val="tx2"/>
                </a:solidFill>
              </a:rPr>
              <a:t>C and a TkVoc -33%/ </a:t>
            </a:r>
            <a:r>
              <a:rPr lang="en-US" dirty="0">
                <a:solidFill>
                  <a:srgbClr val="FFFFFF"/>
                </a:solidFill>
                <a:latin typeface="Times"/>
                <a:cs typeface="Times"/>
              </a:rPr>
              <a:t>º</a:t>
            </a:r>
            <a:r>
              <a:rPr lang="en-US" dirty="0" smtClean="0">
                <a:solidFill>
                  <a:schemeClr val="tx2"/>
                </a:solidFill>
              </a:rPr>
              <a:t>C.</a:t>
            </a:r>
            <a:r>
              <a:rPr lang="en-US" dirty="0" smtClean="0">
                <a:solidFill>
                  <a:srgbClr val="FFFFFF"/>
                </a:solidFill>
              </a:rPr>
              <a:t>  </a:t>
            </a:r>
            <a:endParaRPr lang="en-US" dirty="0">
              <a:solidFill>
                <a:srgbClr val="FFFFFF"/>
              </a:solidFill>
            </a:endParaRPr>
          </a:p>
          <a:p>
            <a:pPr marL="0" indent="0">
              <a:buNone/>
            </a:pPr>
            <a:r>
              <a:rPr lang="en-US" dirty="0">
                <a:solidFill>
                  <a:srgbClr val="FFFFFF"/>
                </a:solidFill>
              </a:rPr>
              <a:t>1) Find the temperature change from STC (delta T)</a:t>
            </a:r>
          </a:p>
          <a:p>
            <a:pPr marL="366713" lvl="1" indent="0">
              <a:buNone/>
            </a:pPr>
            <a:r>
              <a:rPr lang="en-US" dirty="0">
                <a:solidFill>
                  <a:srgbClr val="FFFFFF"/>
                </a:solidFill>
              </a:rPr>
              <a:t>	-10ºC  - 25C = -35ºC</a:t>
            </a:r>
          </a:p>
          <a:p>
            <a:pPr marL="0" indent="0">
              <a:buNone/>
            </a:pPr>
            <a:r>
              <a:rPr lang="en-US" dirty="0">
                <a:solidFill>
                  <a:srgbClr val="FFFFFF"/>
                </a:solidFill>
              </a:rPr>
              <a:t>2) Find the percentage change</a:t>
            </a:r>
          </a:p>
          <a:p>
            <a:pPr marL="0" indent="0">
              <a:buNone/>
            </a:pPr>
            <a:r>
              <a:rPr lang="en-US" dirty="0">
                <a:solidFill>
                  <a:srgbClr val="FFFFFF"/>
                </a:solidFill>
              </a:rPr>
              <a:t>	-35º x -.33%/ºC = 11.55%</a:t>
            </a:r>
          </a:p>
          <a:p>
            <a:pPr marL="0" indent="0">
              <a:buNone/>
            </a:pPr>
            <a:r>
              <a:rPr lang="en-US" dirty="0">
                <a:solidFill>
                  <a:srgbClr val="FFFFFF"/>
                </a:solidFill>
              </a:rPr>
              <a:t>3) Find the maximum voltage</a:t>
            </a:r>
          </a:p>
          <a:p>
            <a:pPr marL="0" indent="0">
              <a:buNone/>
            </a:pPr>
            <a:r>
              <a:rPr lang="en-US" dirty="0">
                <a:solidFill>
                  <a:srgbClr val="FFFFFF"/>
                </a:solidFill>
              </a:rPr>
              <a:t> 10 modules x 37V = 370V</a:t>
            </a:r>
          </a:p>
          <a:p>
            <a:pPr marL="0" indent="0">
              <a:buNone/>
            </a:pPr>
            <a:r>
              <a:rPr lang="en-US" dirty="0">
                <a:solidFill>
                  <a:srgbClr val="FFFFFF"/>
                </a:solidFill>
              </a:rPr>
              <a:t>370V x 100% + 11.55% - 370 x 1.1155 = 412.75</a:t>
            </a:r>
          </a:p>
          <a:p>
            <a:pPr marL="0" indent="0">
              <a:buNone/>
            </a:pPr>
            <a:endParaRPr lang="en-US" dirty="0">
              <a:solidFill>
                <a:srgbClr val="FFFFFF"/>
              </a:solidFill>
            </a:endParaRPr>
          </a:p>
        </p:txBody>
      </p:sp>
      <p:sp>
        <p:nvSpPr>
          <p:cNvPr id="137218" name="Rectangle 2"/>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a:defRPr/>
            </a:pPr>
            <a:r>
              <a:rPr sz="3800" dirty="0" smtClean="0">
                <a:ln>
                  <a:noFill/>
                </a:ln>
                <a:effectLst/>
              </a:rPr>
              <a:t>Open Circuit Voltage Temperature Coefficient </a:t>
            </a:r>
            <a:r>
              <a:rPr lang="en-US" sz="3800" dirty="0" smtClean="0">
                <a:ln>
                  <a:noFill/>
                </a:ln>
                <a:effectLst/>
              </a:rPr>
              <a:t> - TkVoc</a:t>
            </a:r>
            <a:endParaRPr sz="3800" dirty="0" smtClean="0">
              <a:ln>
                <a:noFill/>
              </a:ln>
              <a:effectLst/>
            </a:endParaRPr>
          </a:p>
        </p:txBody>
      </p:sp>
    </p:spTree>
    <p:extLst>
      <p:ext uri="{BB962C8B-B14F-4D97-AF65-F5344CB8AC3E}">
        <p14:creationId xmlns:p14="http://schemas.microsoft.com/office/powerpoint/2010/main" val="2310761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p:cNvSpPr>
          <p:nvPr>
            <p:ph type="title"/>
          </p:nvPr>
        </p:nvSpPr>
        <p:spPr bwMode="auto">
          <a:ln w="9525"/>
        </p:spPr>
        <p:txBody>
          <a:bodyPr wrap="square" lIns="91440" tIns="45720" rIns="91440" bIns="45720" numCol="1" compatLnSpc="1">
            <a:prstTxWarp prst="textNoShape">
              <a:avLst/>
            </a:prstTxWarp>
            <a:normAutofit/>
          </a:bodyPr>
          <a:lstStyle/>
          <a:p>
            <a:pPr>
              <a:defRPr/>
            </a:pPr>
            <a:r>
              <a:rPr lang="en-US" sz="3800" dirty="0" smtClean="0">
                <a:ln>
                  <a:noFill/>
                </a:ln>
                <a:effectLst/>
              </a:rPr>
              <a:t>Using Temperature Coefficients </a:t>
            </a:r>
            <a:endParaRPr sz="3800" dirty="0" smtClean="0">
              <a:ln>
                <a:noFill/>
              </a:ln>
              <a:effectLst/>
            </a:endParaRPr>
          </a:p>
        </p:txBody>
      </p:sp>
      <p:sp>
        <p:nvSpPr>
          <p:cNvPr id="52226" name="Rectangle 3"/>
          <p:cNvSpPr>
            <a:spLocks noGrp="1"/>
          </p:cNvSpPr>
          <p:nvPr>
            <p:ph type="body" idx="1"/>
          </p:nvPr>
        </p:nvSpPr>
        <p:spPr>
          <a:xfrm>
            <a:off x="457200" y="1447800"/>
            <a:ext cx="8229600" cy="4678363"/>
          </a:xfrm>
        </p:spPr>
        <p:txBody>
          <a:bodyPr/>
          <a:lstStyle/>
          <a:p>
            <a:r>
              <a:rPr lang="en-US" sz="2200" dirty="0" smtClean="0"/>
              <a:t>Temperature Coefficients are the rate of change in voltage, current, or power output due to increasing or decreasing cell temperature in comparison with 25C or STC cell temperature.</a:t>
            </a:r>
          </a:p>
          <a:p>
            <a:pPr lvl="1"/>
            <a:r>
              <a:rPr lang="en-US" sz="2000" dirty="0" smtClean="0"/>
              <a:t>Negative coefficient means parameter (</a:t>
            </a:r>
            <a:r>
              <a:rPr lang="en-US" sz="2000" dirty="0" err="1" smtClean="0"/>
              <a:t>ie</a:t>
            </a:r>
            <a:r>
              <a:rPr lang="en-US" sz="2000" dirty="0" smtClean="0"/>
              <a:t>: voltage &amp; power) decreases with increasing cell temperature or increases with decreasing cell temperature</a:t>
            </a:r>
          </a:p>
          <a:p>
            <a:pPr lvl="1"/>
            <a:r>
              <a:rPr lang="en-US" sz="2000" dirty="0" smtClean="0"/>
              <a:t>Positive coefficient means parameter (</a:t>
            </a:r>
            <a:r>
              <a:rPr lang="en-US" sz="2000" dirty="0" err="1" smtClean="0"/>
              <a:t>ie</a:t>
            </a:r>
            <a:r>
              <a:rPr lang="en-US" sz="2000" dirty="0" smtClean="0"/>
              <a:t>: amperage) increases with increasing cell temperature</a:t>
            </a:r>
          </a:p>
          <a:p>
            <a:pPr lvl="1"/>
            <a:r>
              <a:rPr lang="en-US" sz="2000" dirty="0" smtClean="0"/>
              <a:t>Can be expressed as unit change or percentage change (typically uses 25C (77F) as reference</a:t>
            </a:r>
          </a:p>
          <a:p>
            <a:pPr lvl="2"/>
            <a:r>
              <a:rPr lang="en-US" sz="1900" dirty="0" smtClean="0"/>
              <a:t>Typical unit change values are .13V/C</a:t>
            </a:r>
          </a:p>
          <a:p>
            <a:pPr lvl="2"/>
            <a:r>
              <a:rPr lang="en-US" sz="1900" dirty="0" smtClean="0"/>
              <a:t>Typical percentage change coefficients</a:t>
            </a:r>
          </a:p>
          <a:p>
            <a:pPr lvl="3"/>
            <a:r>
              <a:rPr lang="en-US" sz="1700" dirty="0" smtClean="0"/>
              <a:t>-0.36%/C for voltage</a:t>
            </a:r>
          </a:p>
          <a:p>
            <a:pPr lvl="3"/>
            <a:r>
              <a:rPr lang="en-US" sz="1700" dirty="0" smtClean="0"/>
              <a:t>+ 0.10%/C for current</a:t>
            </a:r>
          </a:p>
          <a:p>
            <a:pPr lvl="3"/>
            <a:r>
              <a:rPr lang="en-US" sz="1700" dirty="0" smtClean="0"/>
              <a:t>-0.50%/C for power</a:t>
            </a:r>
          </a:p>
        </p:txBody>
      </p:sp>
      <p:sp>
        <p:nvSpPr>
          <p:cNvPr id="52227" name="Text Box 4"/>
          <p:cNvSpPr txBox="1">
            <a:spLocks noChangeArrowheads="1"/>
          </p:cNvSpPr>
          <p:nvPr/>
        </p:nvSpPr>
        <p:spPr bwMode="auto">
          <a:xfrm>
            <a:off x="1219200" y="6400800"/>
            <a:ext cx="1682750" cy="366712"/>
          </a:xfrm>
          <a:prstGeom prst="rect">
            <a:avLst/>
          </a:prstGeom>
          <a:noFill/>
          <a:ln w="9525">
            <a:noFill/>
            <a:miter lim="800000"/>
            <a:headEnd/>
            <a:tailEnd/>
          </a:ln>
        </p:spPr>
        <p:txBody>
          <a:bodyPr wrap="none">
            <a:spAutoFit/>
          </a:bodyPr>
          <a:lstStyle/>
          <a:p>
            <a:r>
              <a:rPr lang="en-US" dirty="0"/>
              <a:t>Weather data: </a:t>
            </a:r>
          </a:p>
        </p:txBody>
      </p:sp>
      <p:sp>
        <p:nvSpPr>
          <p:cNvPr id="52228" name="Rectangle 5"/>
          <p:cNvSpPr>
            <a:spLocks noChangeArrowheads="1"/>
          </p:cNvSpPr>
          <p:nvPr/>
        </p:nvSpPr>
        <p:spPr bwMode="auto">
          <a:xfrm>
            <a:off x="2766134" y="6400800"/>
            <a:ext cx="5226624" cy="400110"/>
          </a:xfrm>
          <a:prstGeom prst="rect">
            <a:avLst/>
          </a:prstGeom>
          <a:noFill/>
          <a:ln w="9525">
            <a:noFill/>
            <a:miter lim="800000"/>
            <a:headEnd/>
            <a:tailEnd/>
          </a:ln>
        </p:spPr>
        <p:txBody>
          <a:bodyPr wrap="none">
            <a:spAutoFit/>
          </a:bodyPr>
          <a:lstStyle/>
          <a:p>
            <a:r>
              <a:rPr lang="en-US" sz="2000" dirty="0">
                <a:solidFill>
                  <a:srgbClr val="FF0000"/>
                </a:solidFill>
                <a:hlinkClick r:id="rId2"/>
              </a:rPr>
              <a:t>http://www.weather.com/weather/climatology</a:t>
            </a:r>
            <a:endParaRPr lang="en-US" sz="2000" dirty="0">
              <a:solidFill>
                <a:srgbClr val="FF0000"/>
              </a:solidFill>
            </a:endParaRPr>
          </a:p>
        </p:txBody>
      </p:sp>
    </p:spTree>
    <p:extLst>
      <p:ext uri="{BB962C8B-B14F-4D97-AF65-F5344CB8AC3E}">
        <p14:creationId xmlns:p14="http://schemas.microsoft.com/office/powerpoint/2010/main" val="19870635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p:cNvSpPr>
          <p:nvPr>
            <p:ph type="title"/>
          </p:nvPr>
        </p:nvSpPr>
        <p:spPr bwMode="auto">
          <a:xfrm>
            <a:off x="304800" y="228600"/>
            <a:ext cx="8229600" cy="1219200"/>
          </a:xfrm>
          <a:ln w="9525"/>
        </p:spPr>
        <p:txBody>
          <a:bodyPr wrap="square" lIns="91440" tIns="45720" rIns="91440" bIns="45720" numCol="1" compatLnSpc="1">
            <a:prstTxWarp prst="textNoShape">
              <a:avLst/>
            </a:prstTxWarp>
            <a:normAutofit fontScale="90000"/>
          </a:bodyPr>
          <a:lstStyle/>
          <a:p>
            <a:pPr>
              <a:defRPr/>
            </a:pPr>
            <a:r>
              <a:rPr sz="3800" dirty="0" smtClean="0">
                <a:ln>
                  <a:noFill/>
                </a:ln>
                <a:effectLst/>
              </a:rPr>
              <a:t>Open Circuit Voltage Temperature Coefficient</a:t>
            </a:r>
            <a:br>
              <a:rPr sz="3800" dirty="0" smtClean="0">
                <a:ln>
                  <a:noFill/>
                </a:ln>
                <a:effectLst/>
              </a:rPr>
            </a:br>
            <a:r>
              <a:rPr sz="3800" dirty="0" smtClean="0">
                <a:ln>
                  <a:noFill/>
                </a:ln>
                <a:effectLst/>
              </a:rPr>
              <a:t>		</a:t>
            </a:r>
            <a:r>
              <a:rPr lang="en-US" sz="3800" dirty="0" smtClean="0">
                <a:ln>
                  <a:noFill/>
                </a:ln>
                <a:effectLst/>
              </a:rPr>
              <a:t>(% change per degree C) </a:t>
            </a:r>
            <a:endParaRPr sz="3800" dirty="0" smtClean="0">
              <a:ln>
                <a:noFill/>
              </a:ln>
              <a:effectLst/>
            </a:endParaRPr>
          </a:p>
        </p:txBody>
      </p:sp>
      <p:sp>
        <p:nvSpPr>
          <p:cNvPr id="90114" name="Rectangle 3"/>
          <p:cNvSpPr>
            <a:spLocks noGrp="1"/>
          </p:cNvSpPr>
          <p:nvPr>
            <p:ph type="body" idx="1"/>
          </p:nvPr>
        </p:nvSpPr>
        <p:spPr>
          <a:xfrm>
            <a:off x="457200" y="1447800"/>
            <a:ext cx="8229600" cy="4678363"/>
          </a:xfrm>
        </p:spPr>
        <p:txBody>
          <a:bodyPr/>
          <a:lstStyle/>
          <a:p>
            <a:pPr>
              <a:lnSpc>
                <a:spcPct val="90000"/>
              </a:lnSpc>
            </a:pPr>
            <a:r>
              <a:rPr lang="en-US" dirty="0" smtClean="0"/>
              <a:t>Example</a:t>
            </a:r>
          </a:p>
          <a:p>
            <a:pPr lvl="1">
              <a:lnSpc>
                <a:spcPct val="90000"/>
              </a:lnSpc>
            </a:pPr>
            <a:r>
              <a:rPr lang="en-US" dirty="0" smtClean="0"/>
              <a:t>How many Sharp 216 watt modules, each having a Voc of 36.5 V and temperature coefficient of -0.36%/C, can be placed in a series string without exceeding the 600 volt limit of a grid tie inverter when the record low temperature is -31 C?</a:t>
            </a:r>
          </a:p>
          <a:p>
            <a:pPr lvl="1">
              <a:lnSpc>
                <a:spcPct val="90000"/>
              </a:lnSpc>
              <a:buNone/>
            </a:pPr>
            <a:endParaRPr lang="en-US" dirty="0" smtClean="0"/>
          </a:p>
          <a:p>
            <a:pPr lvl="2">
              <a:lnSpc>
                <a:spcPct val="90000"/>
              </a:lnSpc>
            </a:pPr>
            <a:r>
              <a:rPr lang="en-US" dirty="0" smtClean="0"/>
              <a:t>-0.36%/C = .36/100 = .0036</a:t>
            </a:r>
          </a:p>
          <a:p>
            <a:pPr lvl="2">
              <a:lnSpc>
                <a:spcPct val="90000"/>
              </a:lnSpc>
            </a:pPr>
            <a:r>
              <a:rPr lang="en-US" dirty="0" smtClean="0"/>
              <a:t>.0036 x 36.5 V = .13 V/C</a:t>
            </a:r>
          </a:p>
          <a:p>
            <a:pPr lvl="2">
              <a:lnSpc>
                <a:spcPct val="90000"/>
              </a:lnSpc>
            </a:pPr>
            <a:r>
              <a:rPr lang="en-US" dirty="0" smtClean="0"/>
              <a:t>Delta T = 20C </a:t>
            </a:r>
            <a:r>
              <a:rPr lang="en-US" dirty="0"/>
              <a:t> </a:t>
            </a:r>
            <a:r>
              <a:rPr lang="en-US" dirty="0" smtClean="0"/>
              <a:t>to – 31 = 51 C</a:t>
            </a:r>
          </a:p>
          <a:p>
            <a:pPr lvl="2">
              <a:lnSpc>
                <a:spcPct val="90000"/>
              </a:lnSpc>
            </a:pPr>
            <a:r>
              <a:rPr lang="en-US" dirty="0" smtClean="0"/>
              <a:t>.13 V/C x 51 = 6.63 volts</a:t>
            </a:r>
          </a:p>
          <a:p>
            <a:pPr lvl="2">
              <a:lnSpc>
                <a:spcPct val="90000"/>
              </a:lnSpc>
            </a:pPr>
            <a:r>
              <a:rPr lang="en-US" dirty="0" smtClean="0"/>
              <a:t>36.5 Voc + 6.63 volts = 43.13 </a:t>
            </a:r>
            <a:r>
              <a:rPr lang="en-US" dirty="0" err="1" smtClean="0"/>
              <a:t>Voc</a:t>
            </a:r>
            <a:r>
              <a:rPr lang="en-US" dirty="0" smtClean="0"/>
              <a:t> @ -31C</a:t>
            </a:r>
          </a:p>
          <a:p>
            <a:pPr lvl="2">
              <a:lnSpc>
                <a:spcPct val="90000"/>
              </a:lnSpc>
            </a:pPr>
            <a:r>
              <a:rPr lang="en-US" dirty="0" smtClean="0"/>
              <a:t>600 V/43.13= 13.9  modules = </a:t>
            </a:r>
            <a:r>
              <a:rPr lang="en-US" b="1" dirty="0" smtClean="0"/>
              <a:t>13 modules</a:t>
            </a:r>
          </a:p>
        </p:txBody>
      </p:sp>
    </p:spTree>
    <p:extLst>
      <p:ext uri="{BB962C8B-B14F-4D97-AF65-F5344CB8AC3E}">
        <p14:creationId xmlns:p14="http://schemas.microsoft.com/office/powerpoint/2010/main" val="151899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114">
                                            <p:txEl>
                                              <p:pRg st="3" end="3"/>
                                            </p:txEl>
                                          </p:spTgt>
                                        </p:tgtEl>
                                        <p:attrNameLst>
                                          <p:attrName>style.visibility</p:attrName>
                                        </p:attrNameLst>
                                      </p:cBhvr>
                                      <p:to>
                                        <p:strVal val="visible"/>
                                      </p:to>
                                    </p:set>
                                    <p:animEffect transition="in" filter="fade">
                                      <p:cBhvr>
                                        <p:cTn id="7" dur="500"/>
                                        <p:tgtEl>
                                          <p:spTgt spid="901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0114">
                                            <p:txEl>
                                              <p:pRg st="4" end="4"/>
                                            </p:txEl>
                                          </p:spTgt>
                                        </p:tgtEl>
                                        <p:attrNameLst>
                                          <p:attrName>style.visibility</p:attrName>
                                        </p:attrNameLst>
                                      </p:cBhvr>
                                      <p:to>
                                        <p:strVal val="visible"/>
                                      </p:to>
                                    </p:set>
                                    <p:animEffect transition="in" filter="fade">
                                      <p:cBhvr>
                                        <p:cTn id="12" dur="500"/>
                                        <p:tgtEl>
                                          <p:spTgt spid="9011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0114">
                                            <p:txEl>
                                              <p:pRg st="5" end="5"/>
                                            </p:txEl>
                                          </p:spTgt>
                                        </p:tgtEl>
                                        <p:attrNameLst>
                                          <p:attrName>style.visibility</p:attrName>
                                        </p:attrNameLst>
                                      </p:cBhvr>
                                      <p:to>
                                        <p:strVal val="visible"/>
                                      </p:to>
                                    </p:set>
                                    <p:animEffect transition="in" filter="fade">
                                      <p:cBhvr>
                                        <p:cTn id="17" dur="500"/>
                                        <p:tgtEl>
                                          <p:spTgt spid="90114">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0114">
                                            <p:txEl>
                                              <p:pRg st="6" end="6"/>
                                            </p:txEl>
                                          </p:spTgt>
                                        </p:tgtEl>
                                        <p:attrNameLst>
                                          <p:attrName>style.visibility</p:attrName>
                                        </p:attrNameLst>
                                      </p:cBhvr>
                                      <p:to>
                                        <p:strVal val="visible"/>
                                      </p:to>
                                    </p:set>
                                    <p:animEffect transition="in" filter="fade">
                                      <p:cBhvr>
                                        <p:cTn id="22" dur="500"/>
                                        <p:tgtEl>
                                          <p:spTgt spid="9011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0114">
                                            <p:txEl>
                                              <p:pRg st="7" end="7"/>
                                            </p:txEl>
                                          </p:spTgt>
                                        </p:tgtEl>
                                        <p:attrNameLst>
                                          <p:attrName>style.visibility</p:attrName>
                                        </p:attrNameLst>
                                      </p:cBhvr>
                                      <p:to>
                                        <p:strVal val="visible"/>
                                      </p:to>
                                    </p:set>
                                    <p:animEffect transition="in" filter="fade">
                                      <p:cBhvr>
                                        <p:cTn id="27" dur="500"/>
                                        <p:tgtEl>
                                          <p:spTgt spid="90114">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0114">
                                            <p:txEl>
                                              <p:pRg st="8" end="8"/>
                                            </p:txEl>
                                          </p:spTgt>
                                        </p:tgtEl>
                                        <p:attrNameLst>
                                          <p:attrName>style.visibility</p:attrName>
                                        </p:attrNameLst>
                                      </p:cBhvr>
                                      <p:to>
                                        <p:strVal val="visible"/>
                                      </p:to>
                                    </p:set>
                                    <p:animEffect transition="in" filter="fade">
                                      <p:cBhvr>
                                        <p:cTn id="32" dur="500"/>
                                        <p:tgtEl>
                                          <p:spTgt spid="901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Grp="1" noChangeAspect="1" noChangeArrowheads="1"/>
          </p:cNvPicPr>
          <p:nvPr>
            <p:ph/>
          </p:nvPr>
        </p:nvPicPr>
        <p:blipFill>
          <a:blip r:embed="rId2" cstate="print"/>
          <a:srcRect/>
          <a:stretch>
            <a:fillRect/>
          </a:stretch>
        </p:blipFill>
        <p:spPr>
          <a:xfrm>
            <a:off x="1143000" y="228600"/>
            <a:ext cx="6934200" cy="6099175"/>
          </a:xfrm>
        </p:spPr>
      </p:pic>
    </p:spTree>
    <p:extLst>
      <p:ext uri="{BB962C8B-B14F-4D97-AF65-F5344CB8AC3E}">
        <p14:creationId xmlns:p14="http://schemas.microsoft.com/office/powerpoint/2010/main" val="23404321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p:cNvPicPr>
            <a:picLocks noGrp="1" noChangeAspect="1" noChangeArrowheads="1"/>
          </p:cNvPicPr>
          <p:nvPr>
            <p:ph/>
          </p:nvPr>
        </p:nvPicPr>
        <p:blipFill>
          <a:blip r:embed="rId2" cstate="print"/>
          <a:srcRect/>
          <a:stretch>
            <a:fillRect/>
          </a:stretch>
        </p:blipFill>
        <p:spPr>
          <a:xfrm>
            <a:off x="1066800" y="457200"/>
            <a:ext cx="1970088" cy="5715000"/>
          </a:xfrm>
          <a:prstGeom prst="rect">
            <a:avLst/>
          </a:prstGeom>
          <a:noFill/>
          <a:ln w="25400">
            <a:solidFill>
              <a:schemeClr val="bg1"/>
            </a:solidFill>
            <a:miter lim="800000"/>
            <a:headEnd/>
            <a:tailEnd/>
          </a:ln>
        </p:spPr>
      </p:pic>
      <p:pic>
        <p:nvPicPr>
          <p:cNvPr id="30722" name="Picture 6"/>
          <p:cNvPicPr>
            <a:picLocks noChangeAspect="1" noChangeArrowheads="1"/>
          </p:cNvPicPr>
          <p:nvPr/>
        </p:nvPicPr>
        <p:blipFill>
          <a:blip r:embed="rId3" cstate="print"/>
          <a:srcRect/>
          <a:stretch>
            <a:fillRect/>
          </a:stretch>
        </p:blipFill>
        <p:spPr bwMode="auto">
          <a:xfrm>
            <a:off x="3733800" y="304800"/>
            <a:ext cx="4038600" cy="3028950"/>
          </a:xfrm>
          <a:prstGeom prst="rect">
            <a:avLst/>
          </a:prstGeom>
          <a:noFill/>
          <a:ln w="25400">
            <a:solidFill>
              <a:schemeClr val="bg1"/>
            </a:solidFill>
            <a:miter lim="800000"/>
            <a:headEnd/>
            <a:tailEnd/>
          </a:ln>
        </p:spPr>
      </p:pic>
      <p:pic>
        <p:nvPicPr>
          <p:cNvPr id="30723" name="Picture 7"/>
          <p:cNvPicPr>
            <a:picLocks noChangeAspect="1" noChangeArrowheads="1"/>
          </p:cNvPicPr>
          <p:nvPr/>
        </p:nvPicPr>
        <p:blipFill>
          <a:blip r:embed="rId4" cstate="print"/>
          <a:srcRect/>
          <a:stretch>
            <a:fillRect/>
          </a:stretch>
        </p:blipFill>
        <p:spPr bwMode="auto">
          <a:xfrm>
            <a:off x="3581400" y="3505200"/>
            <a:ext cx="4314825" cy="2781300"/>
          </a:xfrm>
          <a:prstGeom prst="rect">
            <a:avLst/>
          </a:prstGeom>
          <a:noFill/>
          <a:ln w="25400">
            <a:solidFill>
              <a:schemeClr val="bg1"/>
            </a:solidFill>
            <a:miter lim="800000"/>
            <a:headEnd/>
            <a:tailEnd/>
          </a:ln>
        </p:spPr>
      </p:pic>
    </p:spTree>
  </p:cSld>
  <p:clrMapOvr>
    <a:masterClrMapping/>
  </p:clrMapOvr>
  <p:transition spd="slow">
    <p:pull/>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52400"/>
            <a:ext cx="8229600" cy="6477000"/>
          </a:xfrm>
        </p:spPr>
        <p:txBody>
          <a:bodyPr/>
          <a:lstStyle/>
          <a:p>
            <a:endParaRPr lang="en-US" dirty="0"/>
          </a:p>
          <a:p>
            <a:r>
              <a:rPr lang="en-US" b="1" dirty="0"/>
              <a:t>Calculation Method for Matching Array and Inverter Voltage Windows</a:t>
            </a:r>
            <a:r>
              <a:rPr lang="en-US" b="1" dirty="0" smtClean="0"/>
              <a:t>:</a:t>
            </a:r>
          </a:p>
          <a:p>
            <a:endParaRPr lang="en-US" b="1" dirty="0"/>
          </a:p>
          <a:p>
            <a:r>
              <a:rPr lang="en-US" dirty="0"/>
              <a:t>The solar array minimum and maximum voltages are calculated as follows: </a:t>
            </a:r>
            <a:endParaRPr lang="en-US" dirty="0" smtClean="0"/>
          </a:p>
          <a:p>
            <a:pPr marL="0" indent="0">
              <a:buNone/>
            </a:pPr>
            <a:endParaRPr lang="en-US" dirty="0" smtClean="0"/>
          </a:p>
          <a:p>
            <a:r>
              <a:rPr lang="en-US" dirty="0" smtClean="0"/>
              <a:t>Winter Time calculation for max voltage</a:t>
            </a:r>
            <a:endParaRPr lang="en-US" dirty="0"/>
          </a:p>
          <a:p>
            <a:pPr lvl="1"/>
            <a:r>
              <a:rPr lang="en-US" b="1" dirty="0" err="1" smtClean="0"/>
              <a:t>V</a:t>
            </a:r>
            <a:r>
              <a:rPr lang="en-US" b="1" baseline="-25000" dirty="0" err="1" smtClean="0"/>
              <a:t>max</a:t>
            </a:r>
            <a:r>
              <a:rPr lang="en-US" b="1" i="1" dirty="0" smtClean="0"/>
              <a:t>=</a:t>
            </a:r>
            <a:r>
              <a:rPr lang="en-US" b="1" i="1" dirty="0" err="1" smtClean="0"/>
              <a:t>X</a:t>
            </a:r>
            <a:r>
              <a:rPr lang="en-US" b="1" i="1" baseline="-25000" dirty="0" err="1" smtClean="0"/>
              <a:t>Series</a:t>
            </a:r>
            <a:r>
              <a:rPr lang="en-US" b="1" i="1" dirty="0" smtClean="0"/>
              <a:t>* </a:t>
            </a:r>
            <a:r>
              <a:rPr lang="en-US" b="1" i="1" dirty="0" err="1" smtClean="0"/>
              <a:t>V</a:t>
            </a:r>
            <a:r>
              <a:rPr lang="en-US" b="1" i="1" baseline="-25000" dirty="0" err="1" smtClean="0"/>
              <a:t>oc</a:t>
            </a:r>
            <a:r>
              <a:rPr lang="en-US" b="1" i="1" dirty="0" smtClean="0"/>
              <a:t>+ (</a:t>
            </a:r>
            <a:r>
              <a:rPr lang="en-US" b="1" i="1" dirty="0" err="1" smtClean="0"/>
              <a:t>L</a:t>
            </a:r>
            <a:r>
              <a:rPr lang="en-US" b="1" i="1" baseline="-25000" dirty="0" err="1" smtClean="0"/>
              <a:t>temp</a:t>
            </a:r>
            <a:r>
              <a:rPr lang="en-US" b="1" dirty="0" smtClean="0"/>
              <a:t> to 25C delta T) x </a:t>
            </a:r>
            <a:r>
              <a:rPr lang="en-US" b="1" i="1" dirty="0" smtClean="0"/>
              <a:t>V </a:t>
            </a:r>
            <a:r>
              <a:rPr lang="en-US" sz="1400" b="1" i="1" dirty="0" smtClean="0"/>
              <a:t>change/C</a:t>
            </a:r>
            <a:endParaRPr lang="en-US" b="1" i="1" dirty="0" smtClean="0"/>
          </a:p>
          <a:p>
            <a:pPr marL="366713" lvl="1" indent="0">
              <a:buNone/>
            </a:pPr>
            <a:endParaRPr lang="en-US" b="1" dirty="0" smtClean="0"/>
          </a:p>
          <a:p>
            <a:r>
              <a:rPr lang="en-US" dirty="0" smtClean="0"/>
              <a:t>Summer Time calculation for minimum voltage</a:t>
            </a:r>
            <a:endParaRPr lang="en-US" dirty="0"/>
          </a:p>
          <a:p>
            <a:pPr lvl="1"/>
            <a:r>
              <a:rPr lang="en-US" b="1" dirty="0" err="1" smtClean="0"/>
              <a:t>V</a:t>
            </a:r>
            <a:r>
              <a:rPr lang="en-US" b="1" baseline="-25000" dirty="0" err="1" smtClean="0"/>
              <a:t>min</a:t>
            </a:r>
            <a:r>
              <a:rPr lang="en-US" b="1" i="1" dirty="0" smtClean="0"/>
              <a:t>=</a:t>
            </a:r>
            <a:r>
              <a:rPr lang="en-US" b="1" i="1" dirty="0" err="1" smtClean="0"/>
              <a:t>X</a:t>
            </a:r>
            <a:r>
              <a:rPr lang="en-US" b="1" i="1" baseline="-25000" dirty="0" err="1" smtClean="0"/>
              <a:t>Series</a:t>
            </a:r>
            <a:r>
              <a:rPr lang="en-US" b="1" i="1" dirty="0" smtClean="0"/>
              <a:t>* </a:t>
            </a:r>
            <a:r>
              <a:rPr lang="en-US" b="1" i="1" dirty="0" err="1" smtClean="0"/>
              <a:t>V</a:t>
            </a:r>
            <a:r>
              <a:rPr lang="en-US" b="1" i="1" baseline="-25000" dirty="0" err="1" smtClean="0"/>
              <a:t>mp</a:t>
            </a:r>
            <a:r>
              <a:rPr lang="en-US" b="1" i="1" dirty="0" smtClean="0"/>
              <a:t>- (</a:t>
            </a:r>
            <a:r>
              <a:rPr lang="en-US" b="1" i="1" dirty="0" err="1" smtClean="0"/>
              <a:t>H</a:t>
            </a:r>
            <a:r>
              <a:rPr lang="en-US" b="1" i="1" baseline="-25000" dirty="0" err="1" smtClean="0"/>
              <a:t>temp</a:t>
            </a:r>
            <a:r>
              <a:rPr lang="en-US" b="1" i="1" dirty="0" smtClean="0"/>
              <a:t> to </a:t>
            </a:r>
            <a:r>
              <a:rPr lang="en-US" b="1" dirty="0" smtClean="0"/>
              <a:t>25°C delta T + 30) x </a:t>
            </a:r>
            <a:r>
              <a:rPr lang="en-US" b="1" i="1" dirty="0" err="1" smtClean="0"/>
              <a:t>V</a:t>
            </a:r>
            <a:r>
              <a:rPr lang="en-US" sz="1800" b="1" i="1" baseline="-25000" dirty="0" err="1" smtClean="0"/>
              <a:t>change</a:t>
            </a:r>
            <a:r>
              <a:rPr lang="en-US" sz="1800" b="1" i="1" baseline="-25000" dirty="0" smtClean="0"/>
              <a:t>/C</a:t>
            </a:r>
          </a:p>
          <a:p>
            <a:endParaRPr lang="en-US" b="1" i="1" baseline="-25000" dirty="0">
              <a:effectLst/>
            </a:endParaRPr>
          </a:p>
          <a:p>
            <a:pPr lvl="2"/>
            <a:r>
              <a:rPr lang="en-US" b="1" i="1" baseline="-25000" dirty="0" smtClean="0"/>
              <a:t>Add 30 C to summer delta T for ground mount</a:t>
            </a:r>
          </a:p>
          <a:p>
            <a:pPr lvl="2"/>
            <a:r>
              <a:rPr lang="en-US" b="1" i="1" baseline="-25000" dirty="0" smtClean="0">
                <a:effectLst/>
              </a:rPr>
              <a:t>Add 40 C to summer delta T for Roof mount (wiles reported temps between</a:t>
            </a:r>
            <a:r>
              <a:rPr lang="en-US" b="1" i="1" dirty="0" smtClean="0">
                <a:effectLst/>
              </a:rPr>
              <a:t> </a:t>
            </a:r>
            <a:r>
              <a:rPr lang="en-US" sz="1400" dirty="0" smtClean="0">
                <a:effectLst/>
              </a:rPr>
              <a:t>158 &amp; 176F)</a:t>
            </a:r>
            <a:endParaRPr lang="en-US" sz="1400" dirty="0">
              <a:effectLst/>
            </a:endParaRPr>
          </a:p>
        </p:txBody>
      </p:sp>
    </p:spTree>
    <p:extLst>
      <p:ext uri="{BB962C8B-B14F-4D97-AF65-F5344CB8AC3E}">
        <p14:creationId xmlns:p14="http://schemas.microsoft.com/office/powerpoint/2010/main" val="23658656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Use </a:t>
            </a:r>
            <a:r>
              <a:rPr lang="en-US" dirty="0" err="1" smtClean="0"/>
              <a:t>Vmp</a:t>
            </a:r>
            <a:r>
              <a:rPr lang="en-US" dirty="0" smtClean="0"/>
              <a:t> as reference (28.9 V) &amp; Record High Temp</a:t>
            </a:r>
          </a:p>
          <a:p>
            <a:pPr lvl="2">
              <a:lnSpc>
                <a:spcPct val="90000"/>
              </a:lnSpc>
            </a:pPr>
            <a:r>
              <a:rPr lang="en-US" dirty="0" smtClean="0"/>
              <a:t>  </a:t>
            </a:r>
            <a:r>
              <a:rPr lang="en-US" dirty="0"/>
              <a:t>-0.36%/C = .36/100 = .0036</a:t>
            </a:r>
          </a:p>
          <a:p>
            <a:pPr lvl="2">
              <a:lnSpc>
                <a:spcPct val="90000"/>
              </a:lnSpc>
            </a:pPr>
            <a:r>
              <a:rPr lang="en-US" dirty="0"/>
              <a:t>.0036 x </a:t>
            </a:r>
            <a:r>
              <a:rPr lang="en-US" dirty="0" smtClean="0"/>
              <a:t>28.9 </a:t>
            </a:r>
            <a:r>
              <a:rPr lang="en-US" dirty="0"/>
              <a:t>V = .</a:t>
            </a:r>
            <a:r>
              <a:rPr lang="en-US" dirty="0" smtClean="0"/>
              <a:t>10 </a:t>
            </a:r>
            <a:r>
              <a:rPr lang="en-US" dirty="0"/>
              <a:t>V/C</a:t>
            </a:r>
          </a:p>
          <a:p>
            <a:pPr lvl="2">
              <a:lnSpc>
                <a:spcPct val="90000"/>
              </a:lnSpc>
            </a:pPr>
            <a:r>
              <a:rPr lang="en-US" dirty="0"/>
              <a:t>Delta T = </a:t>
            </a:r>
            <a:r>
              <a:rPr lang="en-US" dirty="0" smtClean="0"/>
              <a:t>34– </a:t>
            </a:r>
            <a:r>
              <a:rPr lang="en-US" dirty="0"/>
              <a:t>25 = </a:t>
            </a:r>
            <a:r>
              <a:rPr lang="en-US" dirty="0" smtClean="0"/>
              <a:t>9 C</a:t>
            </a:r>
          </a:p>
          <a:p>
            <a:pPr lvl="2">
              <a:lnSpc>
                <a:spcPct val="90000"/>
              </a:lnSpc>
            </a:pPr>
            <a:r>
              <a:rPr lang="en-US" dirty="0" smtClean="0"/>
              <a:t>Add 30 C for ground mount and 40 C for roof mount</a:t>
            </a:r>
          </a:p>
          <a:p>
            <a:pPr lvl="2">
              <a:lnSpc>
                <a:spcPct val="90000"/>
              </a:lnSpc>
            </a:pPr>
            <a:r>
              <a:rPr lang="en-US" dirty="0" smtClean="0"/>
              <a:t>9 C + 40 C = 49 C is estimated temp inside module</a:t>
            </a:r>
            <a:endParaRPr lang="en-US" dirty="0"/>
          </a:p>
          <a:p>
            <a:pPr lvl="2">
              <a:lnSpc>
                <a:spcPct val="90000"/>
              </a:lnSpc>
            </a:pPr>
            <a:r>
              <a:rPr lang="en-US" dirty="0"/>
              <a:t>.</a:t>
            </a:r>
            <a:r>
              <a:rPr lang="en-US" dirty="0" smtClean="0"/>
              <a:t>10 </a:t>
            </a:r>
            <a:r>
              <a:rPr lang="en-US" dirty="0"/>
              <a:t>V/C x </a:t>
            </a:r>
            <a:r>
              <a:rPr lang="en-US" dirty="0" smtClean="0"/>
              <a:t>49 </a:t>
            </a:r>
            <a:r>
              <a:rPr lang="en-US" dirty="0"/>
              <a:t>= </a:t>
            </a:r>
            <a:r>
              <a:rPr lang="en-US" dirty="0" smtClean="0"/>
              <a:t>4.9 volts</a:t>
            </a:r>
          </a:p>
          <a:p>
            <a:pPr lvl="2">
              <a:lnSpc>
                <a:spcPct val="90000"/>
              </a:lnSpc>
            </a:pPr>
            <a:r>
              <a:rPr lang="en-US" dirty="0" smtClean="0"/>
              <a:t>28.9 </a:t>
            </a:r>
            <a:r>
              <a:rPr lang="en-US" dirty="0" err="1" smtClean="0"/>
              <a:t>Vmp</a:t>
            </a:r>
            <a:r>
              <a:rPr lang="en-US" dirty="0" smtClean="0"/>
              <a:t> – 4.9V = </a:t>
            </a:r>
            <a:r>
              <a:rPr lang="en-US" b="1" dirty="0" smtClean="0"/>
              <a:t>24 </a:t>
            </a:r>
            <a:r>
              <a:rPr lang="en-US" b="1" dirty="0" err="1" smtClean="0"/>
              <a:t>Vmp</a:t>
            </a:r>
            <a:r>
              <a:rPr lang="en-US" b="1" dirty="0" smtClean="0"/>
              <a:t> @ 34 C </a:t>
            </a:r>
          </a:p>
          <a:p>
            <a:pPr lvl="2">
              <a:lnSpc>
                <a:spcPct val="90000"/>
              </a:lnSpc>
            </a:pPr>
            <a:r>
              <a:rPr lang="en-US" b="1" dirty="0" smtClean="0"/>
              <a:t>If inverter minimum start voltage is 150V then:</a:t>
            </a:r>
          </a:p>
          <a:p>
            <a:pPr lvl="2">
              <a:lnSpc>
                <a:spcPct val="90000"/>
              </a:lnSpc>
            </a:pPr>
            <a:r>
              <a:rPr lang="en-US" b="1" dirty="0" smtClean="0"/>
              <a:t>150 / 24 V = 6.25 modules or rounding up 7</a:t>
            </a:r>
            <a:endParaRPr lang="en-US" b="1" dirty="0"/>
          </a:p>
          <a:p>
            <a:endParaRPr lang="en-US" b="1" dirty="0"/>
          </a:p>
        </p:txBody>
      </p:sp>
      <p:sp>
        <p:nvSpPr>
          <p:cNvPr id="3" name="Title 2"/>
          <p:cNvSpPr>
            <a:spLocks noGrp="1"/>
          </p:cNvSpPr>
          <p:nvPr>
            <p:ph type="title"/>
          </p:nvPr>
        </p:nvSpPr>
        <p:spPr/>
        <p:txBody>
          <a:bodyPr/>
          <a:lstStyle/>
          <a:p>
            <a:r>
              <a:rPr lang="en-US" dirty="0" smtClean="0"/>
              <a:t>Calculating Minimum Voltage</a:t>
            </a:r>
            <a:endParaRPr lang="en-US" dirty="0"/>
          </a:p>
        </p:txBody>
      </p:sp>
      <p:sp>
        <p:nvSpPr>
          <p:cNvPr id="5" name="TextBox 4"/>
          <p:cNvSpPr txBox="1"/>
          <p:nvPr/>
        </p:nvSpPr>
        <p:spPr>
          <a:xfrm>
            <a:off x="1752600" y="5562600"/>
            <a:ext cx="2326278" cy="646331"/>
          </a:xfrm>
          <a:prstGeom prst="rect">
            <a:avLst/>
          </a:prstGeom>
          <a:noFill/>
        </p:spPr>
        <p:txBody>
          <a:bodyPr wrap="none" rtlCol="0">
            <a:spAutoFit/>
          </a:bodyPr>
          <a:lstStyle/>
          <a:p>
            <a:r>
              <a:rPr lang="en-US" dirty="0" smtClean="0"/>
              <a:t>C to F = C x 9/5 + 32</a:t>
            </a:r>
          </a:p>
          <a:p>
            <a:r>
              <a:rPr lang="en-US" dirty="0" smtClean="0"/>
              <a:t>F to C = F – 32 x 5/9</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2798981"/>
            <a:ext cx="7524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440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4"/>
          <p:cNvPicPr>
            <a:picLocks noChangeAspect="1" noChangeArrowheads="1"/>
          </p:cNvPicPr>
          <p:nvPr/>
        </p:nvPicPr>
        <p:blipFill>
          <a:blip r:embed="rId2" cstate="print"/>
          <a:srcRect/>
          <a:stretch>
            <a:fillRect/>
          </a:stretch>
        </p:blipFill>
        <p:spPr bwMode="auto">
          <a:xfrm>
            <a:off x="1371600" y="3000896"/>
            <a:ext cx="1771650" cy="3733800"/>
          </a:xfrm>
          <a:prstGeom prst="rect">
            <a:avLst/>
          </a:prstGeom>
          <a:noFill/>
          <a:ln w="9525">
            <a:noFill/>
            <a:miter lim="800000"/>
            <a:headEnd/>
            <a:tailEnd/>
          </a:ln>
        </p:spPr>
      </p:pic>
      <p:pic>
        <p:nvPicPr>
          <p:cNvPr id="57345" name="Picture 2"/>
          <p:cNvPicPr>
            <a:picLocks noGrp="1" noChangeAspect="1" noChangeArrowheads="1"/>
          </p:cNvPicPr>
          <p:nvPr>
            <p:ph idx="4294967295"/>
          </p:nvPr>
        </p:nvPicPr>
        <p:blipFill>
          <a:blip r:embed="rId3" cstate="print"/>
          <a:srcRect/>
          <a:stretch>
            <a:fillRect/>
          </a:stretch>
        </p:blipFill>
        <p:spPr>
          <a:xfrm>
            <a:off x="304800" y="1467775"/>
            <a:ext cx="2546350" cy="2141538"/>
          </a:xfrm>
        </p:spPr>
      </p:pic>
      <p:pic>
        <p:nvPicPr>
          <p:cNvPr id="57346" name="Picture 3"/>
          <p:cNvPicPr>
            <a:picLocks noChangeAspect="1" noChangeArrowheads="1"/>
          </p:cNvPicPr>
          <p:nvPr/>
        </p:nvPicPr>
        <p:blipFill>
          <a:blip r:embed="rId4" cstate="print"/>
          <a:srcRect/>
          <a:stretch>
            <a:fillRect/>
          </a:stretch>
        </p:blipFill>
        <p:spPr bwMode="auto">
          <a:xfrm>
            <a:off x="3429000" y="1447800"/>
            <a:ext cx="4516438" cy="5303912"/>
          </a:xfrm>
          <a:prstGeom prst="rect">
            <a:avLst/>
          </a:prstGeom>
          <a:noFill/>
          <a:ln w="9525">
            <a:noFill/>
            <a:miter lim="800000"/>
            <a:headEnd/>
            <a:tailEnd/>
          </a:ln>
        </p:spPr>
      </p:pic>
      <p:sp>
        <p:nvSpPr>
          <p:cNvPr id="2" name="TextBox 1"/>
          <p:cNvSpPr txBox="1"/>
          <p:nvPr/>
        </p:nvSpPr>
        <p:spPr>
          <a:xfrm>
            <a:off x="54745" y="533400"/>
            <a:ext cx="8993168" cy="523220"/>
          </a:xfrm>
          <a:prstGeom prst="rect">
            <a:avLst/>
          </a:prstGeom>
          <a:noFill/>
        </p:spPr>
        <p:txBody>
          <a:bodyPr wrap="none" rtlCol="0">
            <a:spAutoFit/>
          </a:bodyPr>
          <a:lstStyle/>
          <a:p>
            <a:r>
              <a:rPr lang="en-US" sz="2800" dirty="0" smtClean="0"/>
              <a:t>PV Current: Short Circuit (</a:t>
            </a:r>
            <a:r>
              <a:rPr lang="en-US" sz="2800" dirty="0" err="1" smtClean="0"/>
              <a:t>Isc</a:t>
            </a:r>
            <a:r>
              <a:rPr lang="en-US" sz="2800" dirty="0" smtClean="0"/>
              <a:t>) &amp; Maximum Power (</a:t>
            </a:r>
            <a:r>
              <a:rPr lang="en-US" sz="2800" dirty="0" err="1" smtClean="0"/>
              <a:t>Ipm</a:t>
            </a:r>
            <a:r>
              <a:rPr lang="en-US" sz="2800" dirty="0" smtClean="0"/>
              <a:t>)</a:t>
            </a:r>
            <a:endParaRPr lang="en-US" sz="2800" dirty="0"/>
          </a:p>
        </p:txBody>
      </p:sp>
    </p:spTree>
    <p:extLst>
      <p:ext uri="{BB962C8B-B14F-4D97-AF65-F5344CB8AC3E}">
        <p14:creationId xmlns:p14="http://schemas.microsoft.com/office/powerpoint/2010/main" val="39857237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Rectangle 3"/>
          <p:cNvSpPr>
            <a:spLocks noGrp="1"/>
          </p:cNvSpPr>
          <p:nvPr>
            <p:ph idx="1"/>
          </p:nvPr>
        </p:nvSpPr>
        <p:spPr>
          <a:xfrm>
            <a:off x="457200" y="1371600"/>
            <a:ext cx="8229600" cy="4678363"/>
          </a:xfrm>
        </p:spPr>
        <p:txBody>
          <a:bodyPr/>
          <a:lstStyle/>
          <a:p>
            <a:r>
              <a:rPr lang="en-US" sz="2400" dirty="0" smtClean="0">
                <a:solidFill>
                  <a:srgbClr val="FFFFFF"/>
                </a:solidFill>
              </a:rPr>
              <a:t>Temperature Coefficients are the rate of change in voltage, current, or power output due to increasing cell temperature</a:t>
            </a:r>
          </a:p>
          <a:p>
            <a:pPr marL="366713" lvl="1" indent="0">
              <a:buNone/>
            </a:pPr>
            <a:r>
              <a:rPr lang="en-US" dirty="0" smtClean="0">
                <a:solidFill>
                  <a:schemeClr val="tx1"/>
                </a:solidFill>
              </a:rPr>
              <a:t>Can be expressed as unit change or percentage change (uses 25ºC as reference point)</a:t>
            </a:r>
          </a:p>
          <a:p>
            <a:pPr lvl="2"/>
            <a:r>
              <a:rPr lang="en-US" sz="2400" dirty="0" smtClean="0"/>
              <a:t>Typical percentage change coefficients</a:t>
            </a:r>
          </a:p>
          <a:p>
            <a:pPr lvl="3"/>
            <a:r>
              <a:rPr lang="en-US" sz="2400" dirty="0" smtClean="0"/>
              <a:t>-0.33%/C for open circuit voltage</a:t>
            </a:r>
          </a:p>
          <a:p>
            <a:pPr lvl="3"/>
            <a:r>
              <a:rPr lang="en-US" sz="2400" dirty="0" smtClean="0"/>
              <a:t>-0.45%/C for power</a:t>
            </a:r>
          </a:p>
          <a:p>
            <a:r>
              <a:rPr lang="en-US" sz="2000" dirty="0"/>
              <a:t>- 0.5% / °C</a:t>
            </a:r>
          </a:p>
          <a:p>
            <a:r>
              <a:rPr lang="en-US" sz="2000" dirty="0"/>
              <a:t>-0.5% / K</a:t>
            </a:r>
          </a:p>
          <a:p>
            <a:r>
              <a:rPr lang="en-US" sz="2000" dirty="0"/>
              <a:t>- 0.2 V / °C</a:t>
            </a:r>
          </a:p>
          <a:p>
            <a:r>
              <a:rPr lang="en-US" sz="2000" dirty="0"/>
              <a:t>- 100 mV / K</a:t>
            </a:r>
          </a:p>
          <a:p>
            <a:r>
              <a:rPr lang="en-US" sz="2000" dirty="0"/>
              <a:t>273 K = 0°C  ;  274 K = 1°C  ;   373 K = 100°C</a:t>
            </a:r>
          </a:p>
          <a:p>
            <a:pPr lvl="3"/>
            <a:endParaRPr lang="en-US" sz="2400" dirty="0" smtClean="0"/>
          </a:p>
        </p:txBody>
      </p:sp>
      <p:sp>
        <p:nvSpPr>
          <p:cNvPr id="149506" name="Rectangle 2"/>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a:defRPr/>
            </a:pPr>
            <a:r>
              <a:rPr lang="en-US" sz="3800" smtClean="0">
                <a:ln>
                  <a:noFill/>
                </a:ln>
                <a:effectLst/>
              </a:rPr>
              <a:t>Temperature Coefficients</a:t>
            </a:r>
            <a:br>
              <a:rPr lang="en-US" sz="3800" smtClean="0">
                <a:ln>
                  <a:noFill/>
                </a:ln>
                <a:effectLst/>
              </a:rPr>
            </a:br>
            <a:r>
              <a:rPr lang="en-US" sz="3800" smtClean="0">
                <a:ln>
                  <a:noFill/>
                </a:ln>
                <a:effectLst/>
              </a:rPr>
              <a:t>Voltage Change </a:t>
            </a:r>
            <a:r>
              <a:rPr lang="en-US" sz="3800">
                <a:ln>
                  <a:noFill/>
                </a:ln>
                <a:effectLst/>
              </a:rPr>
              <a:t>Due to</a:t>
            </a:r>
            <a:r>
              <a:rPr sz="3800" smtClean="0">
                <a:ln>
                  <a:noFill/>
                </a:ln>
                <a:effectLst/>
              </a:rPr>
              <a:t> Cell Temperature</a:t>
            </a:r>
          </a:p>
        </p:txBody>
      </p:sp>
    </p:spTree>
    <p:extLst>
      <p:ext uri="{BB962C8B-B14F-4D97-AF65-F5344CB8AC3E}">
        <p14:creationId xmlns:p14="http://schemas.microsoft.com/office/powerpoint/2010/main" val="242944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3"/>
          <p:cNvSpPr>
            <a:spLocks noGrp="1"/>
          </p:cNvSpPr>
          <p:nvPr>
            <p:ph idx="1"/>
          </p:nvPr>
        </p:nvSpPr>
        <p:spPr>
          <a:xfrm>
            <a:off x="457200" y="1447800"/>
            <a:ext cx="8229600" cy="5410200"/>
          </a:xfrm>
        </p:spPr>
        <p:txBody>
          <a:bodyPr/>
          <a:lstStyle/>
          <a:p>
            <a:r>
              <a:rPr lang="en-US" dirty="0"/>
              <a:t>U</a:t>
            </a:r>
            <a:r>
              <a:rPr lang="en-US" dirty="0" smtClean="0"/>
              <a:t>sed to calculate maximum system voltage and for series module string sizing</a:t>
            </a:r>
          </a:p>
          <a:p>
            <a:r>
              <a:rPr lang="en-US" dirty="0" smtClean="0">
                <a:solidFill>
                  <a:schemeClr val="tx2"/>
                </a:solidFill>
              </a:rPr>
              <a:t>Example: What will be maximum expected voltage if we have 10 modules with a Voc of 37 installed at site with record low of -10</a:t>
            </a:r>
            <a:r>
              <a:rPr lang="en-US" dirty="0">
                <a:solidFill>
                  <a:srgbClr val="FFFFFF"/>
                </a:solidFill>
                <a:latin typeface="Times"/>
                <a:cs typeface="Times"/>
              </a:rPr>
              <a:t>º</a:t>
            </a:r>
            <a:r>
              <a:rPr lang="en-US" dirty="0" smtClean="0">
                <a:solidFill>
                  <a:schemeClr val="tx2"/>
                </a:solidFill>
              </a:rPr>
              <a:t>C and a TkVoc -33%/ </a:t>
            </a:r>
            <a:r>
              <a:rPr lang="en-US" dirty="0">
                <a:solidFill>
                  <a:srgbClr val="FFFFFF"/>
                </a:solidFill>
                <a:latin typeface="Times"/>
                <a:cs typeface="Times"/>
              </a:rPr>
              <a:t>º</a:t>
            </a:r>
            <a:r>
              <a:rPr lang="en-US" dirty="0" smtClean="0">
                <a:solidFill>
                  <a:schemeClr val="tx2"/>
                </a:solidFill>
              </a:rPr>
              <a:t>C.</a:t>
            </a:r>
            <a:r>
              <a:rPr lang="en-US" dirty="0" smtClean="0">
                <a:solidFill>
                  <a:srgbClr val="FFFFFF"/>
                </a:solidFill>
              </a:rPr>
              <a:t>  </a:t>
            </a:r>
            <a:endParaRPr lang="en-US" dirty="0">
              <a:solidFill>
                <a:srgbClr val="FFFFFF"/>
              </a:solidFill>
            </a:endParaRPr>
          </a:p>
          <a:p>
            <a:pPr marL="0" indent="0">
              <a:buNone/>
            </a:pPr>
            <a:r>
              <a:rPr lang="en-US" dirty="0">
                <a:solidFill>
                  <a:srgbClr val="FFFFFF"/>
                </a:solidFill>
              </a:rPr>
              <a:t>1) Find the temperature change from STC (delta T)</a:t>
            </a:r>
          </a:p>
          <a:p>
            <a:pPr marL="366713" lvl="1" indent="0">
              <a:buNone/>
            </a:pPr>
            <a:r>
              <a:rPr lang="en-US" dirty="0">
                <a:solidFill>
                  <a:srgbClr val="FFFFFF"/>
                </a:solidFill>
              </a:rPr>
              <a:t>	-10ºC  - 25C = -35ºC</a:t>
            </a:r>
          </a:p>
          <a:p>
            <a:pPr marL="0" indent="0">
              <a:buNone/>
            </a:pPr>
            <a:r>
              <a:rPr lang="en-US" dirty="0">
                <a:solidFill>
                  <a:srgbClr val="FFFFFF"/>
                </a:solidFill>
              </a:rPr>
              <a:t>2) Find the percentage change</a:t>
            </a:r>
          </a:p>
          <a:p>
            <a:pPr marL="0" indent="0">
              <a:buNone/>
            </a:pPr>
            <a:r>
              <a:rPr lang="en-US" dirty="0">
                <a:solidFill>
                  <a:srgbClr val="FFFFFF"/>
                </a:solidFill>
              </a:rPr>
              <a:t>	-35º x -.33%/ºC = 11.55%</a:t>
            </a:r>
          </a:p>
          <a:p>
            <a:pPr marL="0" indent="0">
              <a:buNone/>
            </a:pPr>
            <a:r>
              <a:rPr lang="en-US" dirty="0">
                <a:solidFill>
                  <a:srgbClr val="FFFFFF"/>
                </a:solidFill>
              </a:rPr>
              <a:t>3) Find the maximum voltage</a:t>
            </a:r>
          </a:p>
          <a:p>
            <a:pPr marL="0" indent="0">
              <a:buNone/>
            </a:pPr>
            <a:r>
              <a:rPr lang="en-US" dirty="0">
                <a:solidFill>
                  <a:srgbClr val="FFFFFF"/>
                </a:solidFill>
              </a:rPr>
              <a:t> 10 modules x 37V = 370V</a:t>
            </a:r>
          </a:p>
          <a:p>
            <a:pPr marL="0" indent="0">
              <a:buNone/>
            </a:pPr>
            <a:r>
              <a:rPr lang="en-US" dirty="0">
                <a:solidFill>
                  <a:srgbClr val="FFFFFF"/>
                </a:solidFill>
              </a:rPr>
              <a:t>370V x 100% + 11.55% - 370 x 1.1155 = 412.75</a:t>
            </a:r>
          </a:p>
          <a:p>
            <a:pPr marL="0" indent="0">
              <a:buNone/>
            </a:pPr>
            <a:endParaRPr lang="en-US" dirty="0">
              <a:solidFill>
                <a:srgbClr val="FFFFFF"/>
              </a:solidFill>
            </a:endParaRPr>
          </a:p>
        </p:txBody>
      </p:sp>
      <p:sp>
        <p:nvSpPr>
          <p:cNvPr id="137218" name="Rectangle 2"/>
          <p:cNvSpPr>
            <a:spLocks noGrp="1"/>
          </p:cNvSpPr>
          <p:nvPr>
            <p:ph type="title"/>
          </p:nvPr>
        </p:nvSpPr>
        <p:spPr bwMode="auto">
          <a:ln w="9525"/>
        </p:spPr>
        <p:txBody>
          <a:bodyPr wrap="square" lIns="91440" tIns="45720" rIns="91440" bIns="45720" numCol="1" compatLnSpc="1">
            <a:prstTxWarp prst="textNoShape">
              <a:avLst/>
            </a:prstTxWarp>
            <a:normAutofit fontScale="90000"/>
          </a:bodyPr>
          <a:lstStyle/>
          <a:p>
            <a:pPr>
              <a:defRPr/>
            </a:pPr>
            <a:r>
              <a:rPr sz="3800" dirty="0" smtClean="0">
                <a:ln>
                  <a:noFill/>
                </a:ln>
                <a:effectLst/>
              </a:rPr>
              <a:t>Open Circuit Voltage Temperature Coefficient </a:t>
            </a:r>
            <a:r>
              <a:rPr lang="en-US" sz="3800" dirty="0" smtClean="0">
                <a:ln>
                  <a:noFill/>
                </a:ln>
                <a:effectLst/>
              </a:rPr>
              <a:t> - TkVoc</a:t>
            </a:r>
            <a:endParaRPr sz="3800" dirty="0" smtClean="0">
              <a:ln>
                <a:noFill/>
              </a:ln>
              <a:effectLst/>
            </a:endParaRPr>
          </a:p>
        </p:txBody>
      </p:sp>
    </p:spTree>
    <p:extLst>
      <p:ext uri="{BB962C8B-B14F-4D97-AF65-F5344CB8AC3E}">
        <p14:creationId xmlns:p14="http://schemas.microsoft.com/office/powerpoint/2010/main" val="3261858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p:cNvSpPr>
          <p:nvPr>
            <p:ph type="title"/>
          </p:nvPr>
        </p:nvSpPr>
        <p:spPr bwMode="auto">
          <a:xfrm>
            <a:off x="685800" y="-609600"/>
            <a:ext cx="8229600" cy="1219200"/>
          </a:xfrm>
          <a:noFill/>
          <a:ln w="9525"/>
        </p:spPr>
        <p:txBody>
          <a:bodyPr wrap="square" lIns="91440" tIns="45720" rIns="91440" bIns="45720" numCol="1" compatLnSpc="1">
            <a:prstTxWarp prst="textNoShape">
              <a:avLst/>
            </a:prstTxWarp>
            <a:normAutofit/>
          </a:bodyPr>
          <a:lstStyle/>
          <a:p>
            <a:r>
              <a:rPr lang="en-US" sz="3800" dirty="0" smtClean="0">
                <a:ln>
                  <a:noFill/>
                </a:ln>
                <a:effectLst/>
              </a:rPr>
              <a:t>Quick Estimate per NEC 690.7. Chart</a:t>
            </a:r>
            <a:endParaRPr sz="3800" dirty="0" smtClean="0">
              <a:ln>
                <a:noFill/>
              </a:ln>
              <a:effectLst/>
            </a:endParaRPr>
          </a:p>
        </p:txBody>
      </p:sp>
      <p:sp>
        <p:nvSpPr>
          <p:cNvPr id="106503" name="Text Box 7"/>
          <p:cNvSpPr txBox="1">
            <a:spLocks noChangeArrowheads="1"/>
          </p:cNvSpPr>
          <p:nvPr/>
        </p:nvSpPr>
        <p:spPr bwMode="auto">
          <a:xfrm>
            <a:off x="228600" y="1066800"/>
            <a:ext cx="3657600" cy="5478422"/>
          </a:xfrm>
          <a:prstGeom prst="rect">
            <a:avLst/>
          </a:prstGeom>
          <a:noFill/>
          <a:ln w="9525">
            <a:noFill/>
            <a:miter lim="800000"/>
            <a:headEnd/>
            <a:tailEnd/>
          </a:ln>
          <a:effectLst/>
        </p:spPr>
        <p:txBody>
          <a:bodyPr wrap="square">
            <a:spAutoFit/>
          </a:bodyPr>
          <a:lstStyle/>
          <a:p>
            <a:pPr marL="0" lvl="1"/>
            <a:r>
              <a:rPr lang="en-US" sz="2400" dirty="0" smtClean="0">
                <a:solidFill>
                  <a:schemeClr val="tx2"/>
                </a:solidFill>
                <a:latin typeface="Constantia"/>
                <a:cs typeface="Constantia"/>
              </a:rPr>
              <a:t>Example: </a:t>
            </a:r>
            <a:r>
              <a:rPr lang="en-US" sz="2800" dirty="0" smtClean="0">
                <a:solidFill>
                  <a:schemeClr val="tx2"/>
                </a:solidFill>
                <a:latin typeface="Constantia"/>
                <a:cs typeface="Constantia"/>
              </a:rPr>
              <a:t/>
            </a:r>
            <a:br>
              <a:rPr lang="en-US" sz="2800" dirty="0" smtClean="0">
                <a:solidFill>
                  <a:schemeClr val="tx2"/>
                </a:solidFill>
                <a:latin typeface="Constantia"/>
                <a:cs typeface="Constantia"/>
              </a:rPr>
            </a:br>
            <a:r>
              <a:rPr lang="en-US" sz="2000" dirty="0" smtClean="0">
                <a:solidFill>
                  <a:schemeClr val="tx2"/>
                </a:solidFill>
                <a:latin typeface="Constantia"/>
                <a:cs typeface="Constantia"/>
              </a:rPr>
              <a:t>How many modules, each having a Voc of 36.5 V can be placed in a series string (</a:t>
            </a:r>
            <a:r>
              <a:rPr lang="en-US" sz="2000" u="sng" dirty="0" smtClean="0">
                <a:solidFill>
                  <a:schemeClr val="tx2"/>
                </a:solidFill>
                <a:latin typeface="Constantia"/>
                <a:cs typeface="Constantia"/>
              </a:rPr>
              <a:t>source circuit)</a:t>
            </a:r>
            <a:r>
              <a:rPr lang="en-US" sz="2000" dirty="0" smtClean="0">
                <a:solidFill>
                  <a:schemeClr val="tx2"/>
                </a:solidFill>
                <a:latin typeface="Constantia"/>
                <a:cs typeface="Constantia"/>
              </a:rPr>
              <a:t> without exceeding the 600 volt limit of a grid tied inverter when the record low temperature is -30 C?</a:t>
            </a:r>
            <a:endParaRPr lang="en-US" dirty="0" smtClean="0">
              <a:solidFill>
                <a:schemeClr val="tx2"/>
              </a:solidFill>
              <a:latin typeface="Constantia"/>
              <a:cs typeface="Constantia"/>
            </a:endParaRPr>
          </a:p>
          <a:p>
            <a:pPr marL="0" lvl="1"/>
            <a:r>
              <a:rPr lang="en-US" dirty="0" smtClean="0">
                <a:solidFill>
                  <a:schemeClr val="bg1"/>
                </a:solidFill>
                <a:latin typeface="Constantia"/>
                <a:cs typeface="Constantia"/>
              </a:rPr>
              <a:t>		</a:t>
            </a:r>
          </a:p>
          <a:p>
            <a:pPr marL="342900" indent="-342900">
              <a:buClr>
                <a:schemeClr val="tx1"/>
              </a:buClr>
              <a:buFont typeface="Wingdings" charset="2"/>
              <a:buChar char=""/>
            </a:pPr>
            <a:r>
              <a:rPr lang="en-US" sz="2400" dirty="0" smtClean="0">
                <a:latin typeface="Constantia"/>
                <a:cs typeface="Constantia"/>
              </a:rPr>
              <a:t> Voc </a:t>
            </a:r>
            <a:r>
              <a:rPr lang="en-US" sz="2400" dirty="0">
                <a:latin typeface="Constantia"/>
                <a:cs typeface="Constantia"/>
              </a:rPr>
              <a:t>= 36.5 volts x </a:t>
            </a:r>
            <a:r>
              <a:rPr lang="en-US" sz="2400" dirty="0" smtClean="0">
                <a:latin typeface="Constantia"/>
                <a:cs typeface="Constantia"/>
              </a:rPr>
              <a:t>1.21 </a:t>
            </a:r>
            <a:r>
              <a:rPr lang="en-US" sz="2400" dirty="0">
                <a:latin typeface="Constantia"/>
                <a:cs typeface="Constantia"/>
              </a:rPr>
              <a:t>= </a:t>
            </a:r>
            <a:r>
              <a:rPr lang="en-US" sz="2400" dirty="0" smtClean="0">
                <a:latin typeface="Constantia"/>
                <a:cs typeface="Constantia"/>
              </a:rPr>
              <a:t>44.16 Voc</a:t>
            </a:r>
          </a:p>
          <a:p>
            <a:pPr marL="342900" indent="-342900">
              <a:buClr>
                <a:schemeClr val="tx1"/>
              </a:buClr>
              <a:buFont typeface="Wingdings" charset="2"/>
              <a:buChar char=""/>
            </a:pPr>
            <a:r>
              <a:rPr lang="en-US" sz="2400" dirty="0" smtClean="0">
                <a:latin typeface="Constantia"/>
                <a:cs typeface="Constantia"/>
              </a:rPr>
              <a:t> 600 </a:t>
            </a:r>
            <a:r>
              <a:rPr lang="en-US" sz="2400" dirty="0">
                <a:latin typeface="Constantia"/>
                <a:cs typeface="Constantia"/>
              </a:rPr>
              <a:t>volt </a:t>
            </a:r>
            <a:r>
              <a:rPr lang="en-US" sz="2400" dirty="0" smtClean="0">
                <a:latin typeface="Constantia"/>
                <a:cs typeface="Constantia"/>
              </a:rPr>
              <a:t>inverter/44.16= 13.5 </a:t>
            </a:r>
            <a:r>
              <a:rPr lang="en-US" sz="2400" dirty="0">
                <a:latin typeface="Constantia"/>
                <a:cs typeface="Constantia"/>
              </a:rPr>
              <a:t>modules</a:t>
            </a:r>
          </a:p>
          <a:p>
            <a:pPr marL="342900" indent="-342900">
              <a:buClr>
                <a:schemeClr val="tx1"/>
              </a:buClr>
              <a:buFont typeface="Wingdings" charset="2"/>
              <a:buChar char=""/>
            </a:pPr>
            <a:r>
              <a:rPr lang="en-US" sz="2400" dirty="0">
                <a:latin typeface="Constantia"/>
                <a:cs typeface="Constantia"/>
              </a:rPr>
              <a:t>Round down to 13 modules</a:t>
            </a:r>
          </a:p>
          <a:p>
            <a:endParaRPr lang="en-US" sz="2400" dirty="0">
              <a:solidFill>
                <a:schemeClr val="bg1"/>
              </a:solidFill>
              <a:latin typeface="Constantia"/>
              <a:cs typeface="Constantia"/>
            </a:endParaRPr>
          </a:p>
        </p:txBody>
      </p:sp>
      <p:pic>
        <p:nvPicPr>
          <p:cNvPr id="2" name="Picture 1" descr="Screen Shot 2012-11-04 at 12.20.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416" y="914400"/>
            <a:ext cx="5078571" cy="5350464"/>
          </a:xfrm>
          <a:prstGeom prst="rect">
            <a:avLst/>
          </a:prstGeom>
        </p:spPr>
      </p:pic>
    </p:spTree>
    <p:extLst>
      <p:ext uri="{BB962C8B-B14F-4D97-AF65-F5344CB8AC3E}">
        <p14:creationId xmlns:p14="http://schemas.microsoft.com/office/powerpoint/2010/main" val="214057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p:cNvSpPr>
          <p:nvPr>
            <p:ph idx="1"/>
          </p:nvPr>
        </p:nvSpPr>
        <p:spPr>
          <a:xfrm>
            <a:off x="152400" y="1447800"/>
            <a:ext cx="5791200" cy="5410200"/>
          </a:xfrm>
        </p:spPr>
        <p:txBody>
          <a:bodyPr/>
          <a:lstStyle/>
          <a:p>
            <a:pPr>
              <a:lnSpc>
                <a:spcPct val="90000"/>
              </a:lnSpc>
            </a:pPr>
            <a:r>
              <a:rPr lang="en-US" sz="2000" dirty="0" smtClean="0"/>
              <a:t>Rated Power at STC (watts)</a:t>
            </a:r>
          </a:p>
          <a:p>
            <a:pPr>
              <a:lnSpc>
                <a:spcPct val="90000"/>
              </a:lnSpc>
            </a:pPr>
            <a:r>
              <a:rPr lang="en-US" sz="2000" dirty="0" smtClean="0"/>
              <a:t>Rated Power Tolerance (%)</a:t>
            </a:r>
          </a:p>
          <a:p>
            <a:pPr lvl="1">
              <a:lnSpc>
                <a:spcPct val="90000"/>
              </a:lnSpc>
            </a:pPr>
            <a:r>
              <a:rPr lang="en-US" sz="1800" dirty="0" smtClean="0"/>
              <a:t>Look for small negative or positive only</a:t>
            </a:r>
          </a:p>
          <a:p>
            <a:pPr>
              <a:lnSpc>
                <a:spcPct val="90000"/>
              </a:lnSpc>
            </a:pPr>
            <a:r>
              <a:rPr lang="en-US" sz="2000" dirty="0" smtClean="0"/>
              <a:t>Rated Power per Square Foot (watts) &amp; Efficiency in %</a:t>
            </a:r>
          </a:p>
          <a:p>
            <a:pPr lvl="1">
              <a:lnSpc>
                <a:spcPct val="90000"/>
              </a:lnSpc>
            </a:pPr>
            <a:r>
              <a:rPr lang="en-US" sz="1800" dirty="0" smtClean="0"/>
              <a:t>Power density (5.6 – 19.6 watts/SF)</a:t>
            </a:r>
          </a:p>
          <a:p>
            <a:pPr lvl="1">
              <a:lnSpc>
                <a:spcPct val="90000"/>
              </a:lnSpc>
            </a:pPr>
            <a:r>
              <a:rPr lang="en-US" sz="1800" dirty="0" smtClean="0"/>
              <a:t>Efficiency is ratio </a:t>
            </a:r>
            <a:r>
              <a:rPr lang="en-US" sz="1800" dirty="0"/>
              <a:t>of output power to input power (6 -21%</a:t>
            </a:r>
            <a:r>
              <a:rPr lang="en-US" sz="1800" dirty="0" smtClean="0"/>
              <a:t>)</a:t>
            </a:r>
          </a:p>
          <a:p>
            <a:pPr>
              <a:lnSpc>
                <a:spcPct val="90000"/>
              </a:lnSpc>
            </a:pPr>
            <a:r>
              <a:rPr lang="en-US" sz="2000" dirty="0" smtClean="0"/>
              <a:t>Series Fuse Rating</a:t>
            </a:r>
          </a:p>
          <a:p>
            <a:pPr lvl="1">
              <a:lnSpc>
                <a:spcPct val="90000"/>
              </a:lnSpc>
            </a:pPr>
            <a:r>
              <a:rPr lang="en-US" sz="1800" dirty="0" smtClean="0"/>
              <a:t>Current rating of a series fuse used to protect module from </a:t>
            </a:r>
            <a:r>
              <a:rPr lang="en-US" sz="1800" dirty="0" err="1" smtClean="0"/>
              <a:t>overcurrent</a:t>
            </a:r>
            <a:r>
              <a:rPr lang="en-US" sz="1800" dirty="0" smtClean="0"/>
              <a:t> under fault condition (7 – 20 amps)</a:t>
            </a:r>
          </a:p>
          <a:p>
            <a:pPr>
              <a:lnSpc>
                <a:spcPct val="90000"/>
              </a:lnSpc>
            </a:pPr>
            <a:r>
              <a:rPr lang="en-US" sz="2000" dirty="0" smtClean="0"/>
              <a:t>Connector Type</a:t>
            </a:r>
          </a:p>
          <a:p>
            <a:pPr lvl="1">
              <a:lnSpc>
                <a:spcPct val="90000"/>
              </a:lnSpc>
            </a:pPr>
            <a:r>
              <a:rPr lang="en-US" sz="1800" dirty="0" smtClean="0"/>
              <a:t>Module output terminal or Junction box (J boxes) or cable/connector configuration (weather tight connectors</a:t>
            </a:r>
          </a:p>
          <a:p>
            <a:pPr lvl="1">
              <a:lnSpc>
                <a:spcPct val="90000"/>
              </a:lnSpc>
            </a:pPr>
            <a:r>
              <a:rPr lang="en-US" sz="1800" dirty="0" smtClean="0"/>
              <a:t>Lockable connectors required in readily accessible locales (Tyco or MC4)</a:t>
            </a:r>
          </a:p>
          <a:p>
            <a:pPr>
              <a:lnSpc>
                <a:spcPct val="90000"/>
              </a:lnSpc>
              <a:buNone/>
            </a:pPr>
            <a:endParaRPr lang="en-US" sz="2000" dirty="0" smtClean="0"/>
          </a:p>
          <a:p>
            <a:pPr lvl="1">
              <a:lnSpc>
                <a:spcPct val="90000"/>
              </a:lnSpc>
              <a:buFont typeface="Wingdings 2" pitchFamily="18" charset="2"/>
              <a:buNone/>
            </a:pPr>
            <a:r>
              <a:rPr lang="en-US" sz="1800" dirty="0" smtClean="0"/>
              <a:t>		 </a:t>
            </a:r>
          </a:p>
        </p:txBody>
      </p:sp>
      <p:sp>
        <p:nvSpPr>
          <p:cNvPr id="13107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Module Specifications</a:t>
            </a:r>
          </a:p>
        </p:txBody>
      </p:sp>
      <p:pic>
        <p:nvPicPr>
          <p:cNvPr id="4" name="Picture 3" descr="Screen Shot 2012-11-04 at 12.02.08 PM.png"/>
          <p:cNvPicPr>
            <a:picLocks noChangeAspect="1"/>
          </p:cNvPicPr>
          <p:nvPr/>
        </p:nvPicPr>
        <p:blipFill rotWithShape="1">
          <a:blip r:embed="rId2">
            <a:extLst>
              <a:ext uri="{28A0092B-C50C-407E-A947-70E740481C1C}">
                <a14:useLocalDpi xmlns:a14="http://schemas.microsoft.com/office/drawing/2010/main" val="0"/>
              </a:ext>
            </a:extLst>
          </a:blip>
          <a:srcRect l="5932" t="-1" r="11870" b="243"/>
          <a:stretch/>
        </p:blipFill>
        <p:spPr>
          <a:xfrm>
            <a:off x="6150596" y="16568"/>
            <a:ext cx="2982324" cy="6841431"/>
          </a:xfrm>
          <a:prstGeom prst="rect">
            <a:avLst/>
          </a:prstGeom>
        </p:spPr>
      </p:pic>
    </p:spTree>
    <p:extLst>
      <p:ext uri="{BB962C8B-B14F-4D97-AF65-F5344CB8AC3E}">
        <p14:creationId xmlns:p14="http://schemas.microsoft.com/office/powerpoint/2010/main" val="2323415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wipe(down)">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wipe(down)">
                                      <p:cBhvr>
                                        <p:cTn id="12" dur="500"/>
                                        <p:tgtEl>
                                          <p:spTgt spid="71682">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1682">
                                            <p:txEl>
                                              <p:pRg st="2" end="2"/>
                                            </p:txEl>
                                          </p:spTgt>
                                        </p:tgtEl>
                                        <p:attrNameLst>
                                          <p:attrName>style.visibility</p:attrName>
                                        </p:attrNameLst>
                                      </p:cBhvr>
                                      <p:to>
                                        <p:strVal val="visible"/>
                                      </p:to>
                                    </p:set>
                                    <p:animEffect transition="in" filter="wipe(down)">
                                      <p:cBhvr>
                                        <p:cTn id="15" dur="500"/>
                                        <p:tgtEl>
                                          <p:spTgt spid="7168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1682">
                                            <p:txEl>
                                              <p:pRg st="3" end="3"/>
                                            </p:txEl>
                                          </p:spTgt>
                                        </p:tgtEl>
                                        <p:attrNameLst>
                                          <p:attrName>style.visibility</p:attrName>
                                        </p:attrNameLst>
                                      </p:cBhvr>
                                      <p:to>
                                        <p:strVal val="visible"/>
                                      </p:to>
                                    </p:set>
                                    <p:animEffect transition="in" filter="wipe(down)">
                                      <p:cBhvr>
                                        <p:cTn id="20" dur="500"/>
                                        <p:tgtEl>
                                          <p:spTgt spid="71682">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1682">
                                            <p:txEl>
                                              <p:pRg st="4" end="4"/>
                                            </p:txEl>
                                          </p:spTgt>
                                        </p:tgtEl>
                                        <p:attrNameLst>
                                          <p:attrName>style.visibility</p:attrName>
                                        </p:attrNameLst>
                                      </p:cBhvr>
                                      <p:to>
                                        <p:strVal val="visible"/>
                                      </p:to>
                                    </p:set>
                                    <p:animEffect transition="in" filter="wipe(down)">
                                      <p:cBhvr>
                                        <p:cTn id="23" dur="500"/>
                                        <p:tgtEl>
                                          <p:spTgt spid="71682">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1682">
                                            <p:txEl>
                                              <p:pRg st="5" end="5"/>
                                            </p:txEl>
                                          </p:spTgt>
                                        </p:tgtEl>
                                        <p:attrNameLst>
                                          <p:attrName>style.visibility</p:attrName>
                                        </p:attrNameLst>
                                      </p:cBhvr>
                                      <p:to>
                                        <p:strVal val="visible"/>
                                      </p:to>
                                    </p:set>
                                    <p:animEffect transition="in" filter="wipe(down)">
                                      <p:cBhvr>
                                        <p:cTn id="26" dur="500"/>
                                        <p:tgtEl>
                                          <p:spTgt spid="7168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1682">
                                            <p:txEl>
                                              <p:pRg st="6" end="6"/>
                                            </p:txEl>
                                          </p:spTgt>
                                        </p:tgtEl>
                                        <p:attrNameLst>
                                          <p:attrName>style.visibility</p:attrName>
                                        </p:attrNameLst>
                                      </p:cBhvr>
                                      <p:to>
                                        <p:strVal val="visible"/>
                                      </p:to>
                                    </p:set>
                                    <p:animEffect transition="in" filter="wipe(down)">
                                      <p:cBhvr>
                                        <p:cTn id="31" dur="500"/>
                                        <p:tgtEl>
                                          <p:spTgt spid="71682">
                                            <p:txEl>
                                              <p:pRg st="6" end="6"/>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1682">
                                            <p:txEl>
                                              <p:pRg st="7" end="7"/>
                                            </p:txEl>
                                          </p:spTgt>
                                        </p:tgtEl>
                                        <p:attrNameLst>
                                          <p:attrName>style.visibility</p:attrName>
                                        </p:attrNameLst>
                                      </p:cBhvr>
                                      <p:to>
                                        <p:strVal val="visible"/>
                                      </p:to>
                                    </p:set>
                                    <p:animEffect transition="in" filter="wipe(down)">
                                      <p:cBhvr>
                                        <p:cTn id="34" dur="500"/>
                                        <p:tgtEl>
                                          <p:spTgt spid="7168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1682">
                                            <p:txEl>
                                              <p:pRg st="8" end="8"/>
                                            </p:txEl>
                                          </p:spTgt>
                                        </p:tgtEl>
                                        <p:attrNameLst>
                                          <p:attrName>style.visibility</p:attrName>
                                        </p:attrNameLst>
                                      </p:cBhvr>
                                      <p:to>
                                        <p:strVal val="visible"/>
                                      </p:to>
                                    </p:set>
                                    <p:animEffect transition="in" filter="wipe(down)">
                                      <p:cBhvr>
                                        <p:cTn id="39" dur="500"/>
                                        <p:tgtEl>
                                          <p:spTgt spid="71682">
                                            <p:txEl>
                                              <p:pRg st="8" end="8"/>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1682">
                                            <p:txEl>
                                              <p:pRg st="9" end="9"/>
                                            </p:txEl>
                                          </p:spTgt>
                                        </p:tgtEl>
                                        <p:attrNameLst>
                                          <p:attrName>style.visibility</p:attrName>
                                        </p:attrNameLst>
                                      </p:cBhvr>
                                      <p:to>
                                        <p:strVal val="visible"/>
                                      </p:to>
                                    </p:set>
                                    <p:animEffect transition="in" filter="wipe(down)">
                                      <p:cBhvr>
                                        <p:cTn id="42" dur="500"/>
                                        <p:tgtEl>
                                          <p:spTgt spid="71682">
                                            <p:txEl>
                                              <p:pRg st="9" end="9"/>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1682">
                                            <p:txEl>
                                              <p:pRg st="10" end="10"/>
                                            </p:txEl>
                                          </p:spTgt>
                                        </p:tgtEl>
                                        <p:attrNameLst>
                                          <p:attrName>style.visibility</p:attrName>
                                        </p:attrNameLst>
                                      </p:cBhvr>
                                      <p:to>
                                        <p:strVal val="visible"/>
                                      </p:to>
                                    </p:set>
                                    <p:animEffect transition="in" filter="wipe(down)">
                                      <p:cBhvr>
                                        <p:cTn id="45" dur="500"/>
                                        <p:tgtEl>
                                          <p:spTgt spid="71682">
                                            <p:txEl>
                                              <p:pRg st="10" end="10"/>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1682">
                                            <p:txEl>
                                              <p:pRg st="12" end="12"/>
                                            </p:txEl>
                                          </p:spTgt>
                                        </p:tgtEl>
                                        <p:attrNameLst>
                                          <p:attrName>style.visibility</p:attrName>
                                        </p:attrNameLst>
                                      </p:cBhvr>
                                      <p:to>
                                        <p:strVal val="visible"/>
                                      </p:to>
                                    </p:set>
                                    <p:animEffect transition="in" filter="wipe(down)">
                                      <p:cBhvr>
                                        <p:cTn id="48" dur="500"/>
                                        <p:tgtEl>
                                          <p:spTgt spid="7168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l="8333" t="12633" r="11667" b="15158"/>
          <a:stretch>
            <a:fillRect/>
          </a:stretch>
        </p:blipFill>
        <p:spPr bwMode="auto">
          <a:xfrm>
            <a:off x="1873250" y="951339"/>
            <a:ext cx="4832350" cy="5754261"/>
          </a:xfrm>
          <a:prstGeom prst="rect">
            <a:avLst/>
          </a:prstGeom>
          <a:noFill/>
          <a:ln w="9525">
            <a:noFill/>
            <a:miter lim="800000"/>
            <a:headEnd/>
            <a:tailEnd/>
          </a:ln>
        </p:spPr>
      </p:pic>
      <p:sp>
        <p:nvSpPr>
          <p:cNvPr id="4" name="Rectangle 2"/>
          <p:cNvSpPr txBox="1">
            <a:spLocks/>
          </p:cNvSpPr>
          <p:nvPr/>
        </p:nvSpPr>
        <p:spPr bwMode="auto">
          <a:xfrm>
            <a:off x="457200" y="152400"/>
            <a:ext cx="82296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smtClean="0">
                <a:ln>
                  <a:noFill/>
                </a:ln>
                <a:effectLst/>
              </a:rPr>
              <a:t>Module Namplate</a:t>
            </a:r>
          </a:p>
        </p:txBody>
      </p:sp>
    </p:spTree>
    <p:extLst>
      <p:ext uri="{BB962C8B-B14F-4D97-AF65-F5344CB8AC3E}">
        <p14:creationId xmlns:p14="http://schemas.microsoft.com/office/powerpoint/2010/main" val="481989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11 at 1.4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3013727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32" y="990600"/>
            <a:ext cx="3187700" cy="5178723"/>
          </a:xfrm>
          <a:prstGeom prst="rect">
            <a:avLst/>
          </a:prstGeom>
        </p:spPr>
      </p:pic>
      <p:pic>
        <p:nvPicPr>
          <p:cNvPr id="3" name="Picture 2" descr="Screen Shot 2012-11-04 at 12.01.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6" y="3352800"/>
            <a:ext cx="7710054" cy="3505704"/>
          </a:xfrm>
          <a:prstGeom prst="rect">
            <a:avLst/>
          </a:prstGeom>
        </p:spPr>
      </p:pic>
      <p:sp>
        <p:nvSpPr>
          <p:cNvPr id="8" name="Rectangle 4"/>
          <p:cNvSpPr txBox="1">
            <a:spLocks/>
          </p:cNvSpPr>
          <p:nvPr/>
        </p:nvSpPr>
        <p:spPr bwMode="auto">
          <a:xfrm>
            <a:off x="152400" y="228600"/>
            <a:ext cx="8229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bg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bg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bg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bg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bg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buNone/>
              <a:defRPr/>
            </a:pPr>
            <a:r>
              <a:rPr lang="en-US" sz="4000" dirty="0" smtClean="0">
                <a:latin typeface="+mj-lt"/>
              </a:rPr>
              <a:t>Module Specifications</a:t>
            </a:r>
          </a:p>
        </p:txBody>
      </p:sp>
    </p:spTree>
    <p:extLst>
      <p:ext uri="{BB962C8B-B14F-4D97-AF65-F5344CB8AC3E}">
        <p14:creationId xmlns:p14="http://schemas.microsoft.com/office/powerpoint/2010/main" val="1115570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DSC_4818"/>
          <p:cNvPicPr>
            <a:picLocks noChangeAspect="1" noChangeArrowheads="1"/>
          </p:cNvPicPr>
          <p:nvPr/>
        </p:nvPicPr>
        <p:blipFill>
          <a:blip r:embed="rId2"/>
          <a:srcRect/>
          <a:stretch>
            <a:fillRect/>
          </a:stretch>
        </p:blipFill>
        <p:spPr bwMode="auto">
          <a:xfrm>
            <a:off x="0" y="914400"/>
            <a:ext cx="9144000" cy="5910263"/>
          </a:xfrm>
          <a:prstGeom prst="rect">
            <a:avLst/>
          </a:prstGeom>
          <a:noFill/>
          <a:ln w="25400">
            <a:solidFill>
              <a:schemeClr val="bg1"/>
            </a:solidFill>
            <a:miter lim="800000"/>
            <a:headEnd/>
            <a:tailEnd/>
          </a:ln>
        </p:spPr>
      </p:pic>
      <p:sp>
        <p:nvSpPr>
          <p:cNvPr id="2772994" name="Rectangle 2"/>
          <p:cNvSpPr>
            <a:spLocks noGrp="1" noChangeArrowheads="1"/>
          </p:cNvSpPr>
          <p:nvPr>
            <p:ph type="title"/>
          </p:nvPr>
        </p:nvSpPr>
        <p:spPr>
          <a:xfrm>
            <a:off x="457200" y="-533400"/>
            <a:ext cx="8229600" cy="1219200"/>
          </a:xfrm>
        </p:spPr>
        <p:txBody>
          <a:bodyPr/>
          <a:lstStyle/>
          <a:p>
            <a:pPr>
              <a:defRPr/>
            </a:pPr>
            <a:r>
              <a:rPr lang="en-US" dirty="0" smtClean="0"/>
              <a:t>Multi or Polycrystalline Silicon</a:t>
            </a:r>
          </a:p>
        </p:txBody>
      </p:sp>
      <p:sp>
        <p:nvSpPr>
          <p:cNvPr id="49156" name="Text Box 4"/>
          <p:cNvSpPr txBox="1">
            <a:spLocks noChangeArrowheads="1"/>
          </p:cNvSpPr>
          <p:nvPr/>
        </p:nvSpPr>
        <p:spPr bwMode="auto">
          <a:xfrm>
            <a:off x="5181600" y="1600200"/>
            <a:ext cx="3200400" cy="923330"/>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n-US" sz="1800" b="0" dirty="0"/>
              <a:t>Warranties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11-16%</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620" name="Rectangle 6"/>
          <p:cNvSpPr>
            <a:spLocks noGrp="1"/>
          </p:cNvSpPr>
          <p:nvPr>
            <p:ph type="title"/>
          </p:nvPr>
        </p:nvSpPr>
        <p:spPr>
          <a:xfrm>
            <a:off x="457200" y="-304800"/>
            <a:ext cx="8229600" cy="1219200"/>
          </a:xfrm>
          <a:noFill/>
        </p:spPr>
        <p:txBody>
          <a:bodyPr>
            <a:normAutofit/>
          </a:bodyPr>
          <a:lstStyle/>
          <a:p>
            <a:r>
              <a:rPr lang="en-US" sz="4000" b="1">
                <a:solidFill>
                  <a:schemeClr val="tx1"/>
                </a:solidFill>
                <a:latin typeface="Constantia"/>
                <a:cs typeface="Constantia"/>
              </a:rPr>
              <a:t>Module Specification Terminology</a:t>
            </a:r>
            <a:endParaRPr lang="en-US" sz="4800" b="1">
              <a:latin typeface="Constantia"/>
              <a:cs typeface="Constantia"/>
            </a:endParaRPr>
          </a:p>
        </p:txBody>
      </p:sp>
      <p:sp>
        <p:nvSpPr>
          <p:cNvPr id="5" name="TextBox 4"/>
          <p:cNvSpPr txBox="1"/>
          <p:nvPr/>
        </p:nvSpPr>
        <p:spPr>
          <a:xfrm>
            <a:off x="381000" y="1676400"/>
            <a:ext cx="8378952" cy="1631216"/>
          </a:xfrm>
          <a:prstGeom prst="rect">
            <a:avLst/>
          </a:prstGeom>
          <a:noFill/>
        </p:spPr>
        <p:txBody>
          <a:bodyPr wrap="square" rtlCol="0">
            <a:spAutoFit/>
          </a:bodyPr>
          <a:lstStyle/>
          <a:p>
            <a:pPr marL="285750" indent="-285750" eaLnBrk="0" hangingPunct="0">
              <a:buFont typeface="Arial"/>
              <a:buChar char="•"/>
            </a:pPr>
            <a:r>
              <a:rPr lang="en-US" sz="2000" dirty="0" smtClean="0">
                <a:latin typeface="Constantia"/>
                <a:cs typeface="Constantia"/>
              </a:rPr>
              <a:t>Standard test conditions – 1000 W/m</a:t>
            </a:r>
            <a:r>
              <a:rPr lang="en-US" sz="2000" baseline="30000" dirty="0" smtClean="0">
                <a:latin typeface="Constantia"/>
                <a:cs typeface="Constantia"/>
              </a:rPr>
              <a:t>2</a:t>
            </a:r>
            <a:r>
              <a:rPr lang="en-US" sz="2000" dirty="0" smtClean="0">
                <a:latin typeface="Constantia"/>
                <a:cs typeface="Constantia"/>
              </a:rPr>
              <a:t> , </a:t>
            </a:r>
            <a:r>
              <a:rPr lang="en-US" sz="2000" b="1" dirty="0" smtClean="0">
                <a:latin typeface="Constantia"/>
                <a:cs typeface="Constantia"/>
              </a:rPr>
              <a:t>cell</a:t>
            </a:r>
            <a:r>
              <a:rPr lang="en-US" sz="2000" dirty="0" smtClean="0">
                <a:latin typeface="Constantia"/>
                <a:cs typeface="Constantia"/>
              </a:rPr>
              <a:t> temperature = 25° C, AM 1.5 </a:t>
            </a:r>
          </a:p>
          <a:p>
            <a:pPr marL="285750" indent="-285750" eaLnBrk="0" hangingPunct="0">
              <a:buFont typeface="Arial"/>
              <a:buChar char="•"/>
            </a:pPr>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Nameplate rating – the max power output in watts of a module under STC  (standard test conditions)</a:t>
            </a:r>
          </a:p>
          <a:p>
            <a:endParaRPr lang="en-US" sz="2000" dirty="0">
              <a:latin typeface="Constantia"/>
              <a:cs typeface="Constantia"/>
            </a:endParaRPr>
          </a:p>
        </p:txBody>
      </p:sp>
      <p:sp>
        <p:nvSpPr>
          <p:cNvPr id="6" name="TextBox 5"/>
          <p:cNvSpPr txBox="1"/>
          <p:nvPr/>
        </p:nvSpPr>
        <p:spPr>
          <a:xfrm>
            <a:off x="384048" y="3048000"/>
            <a:ext cx="8531352" cy="1938992"/>
          </a:xfrm>
          <a:prstGeom prst="rect">
            <a:avLst/>
          </a:prstGeom>
          <a:noFill/>
        </p:spPr>
        <p:txBody>
          <a:bodyPr wrap="square" rtlCol="0">
            <a:spAutoFit/>
          </a:bodyPr>
          <a:lstStyle/>
          <a:p>
            <a:pPr marL="285750" indent="-285750" eaLnBrk="0" hangingPunct="0">
              <a:buFont typeface="Arial"/>
              <a:buChar char="•"/>
            </a:pPr>
            <a:r>
              <a:rPr lang="en-US" sz="2000" dirty="0" smtClean="0">
                <a:latin typeface="Constantia"/>
                <a:cs typeface="Constantia"/>
              </a:rPr>
              <a:t>Open circuit voltage – Voc  - voltage across the output wires of a module under minimal light conditions, no load. 12 volt nominal module - ~21 volts</a:t>
            </a:r>
          </a:p>
          <a:p>
            <a:pPr marL="285750" indent="-285750" eaLnBrk="0" hangingPunct="0">
              <a:buFont typeface="Arial"/>
              <a:buChar char="•"/>
            </a:pPr>
            <a:r>
              <a:rPr lang="en-US" sz="2000" dirty="0" smtClean="0">
                <a:latin typeface="Constantia"/>
                <a:cs typeface="Constantia"/>
              </a:rPr>
              <a:t>Short circuit current – </a:t>
            </a:r>
            <a:r>
              <a:rPr lang="en-US" sz="2000" dirty="0" err="1" smtClean="0">
                <a:latin typeface="Constantia"/>
                <a:cs typeface="Constantia"/>
              </a:rPr>
              <a:t>Isc</a:t>
            </a:r>
            <a:r>
              <a:rPr lang="en-US" sz="2000" dirty="0" smtClean="0">
                <a:latin typeface="Constantia"/>
                <a:cs typeface="Constantia"/>
              </a:rPr>
              <a:t> – maximum current a module can produce under the midday sun (1000W/m</a:t>
            </a:r>
            <a:r>
              <a:rPr lang="en-US" sz="2000" baseline="30000" dirty="0" smtClean="0">
                <a:latin typeface="Constantia"/>
                <a:cs typeface="Constantia"/>
              </a:rPr>
              <a:t>2</a:t>
            </a:r>
            <a:r>
              <a:rPr lang="en-US" sz="2000" dirty="0" smtClean="0">
                <a:latin typeface="Constantia"/>
                <a:cs typeface="Constantia"/>
              </a:rPr>
              <a:t>)</a:t>
            </a:r>
          </a:p>
          <a:p>
            <a:endParaRPr lang="en-US" sz="2000" dirty="0">
              <a:latin typeface="Constantia"/>
              <a:cs typeface="Constantia"/>
            </a:endParaRPr>
          </a:p>
        </p:txBody>
      </p:sp>
      <p:sp>
        <p:nvSpPr>
          <p:cNvPr id="7" name="TextBox 6"/>
          <p:cNvSpPr txBox="1"/>
          <p:nvPr/>
        </p:nvSpPr>
        <p:spPr>
          <a:xfrm>
            <a:off x="384048" y="4495800"/>
            <a:ext cx="8607552" cy="2246769"/>
          </a:xfrm>
          <a:prstGeom prst="rect">
            <a:avLst/>
          </a:prstGeom>
          <a:noFill/>
        </p:spPr>
        <p:txBody>
          <a:bodyPr wrap="square" rtlCol="0">
            <a:spAutoFit/>
          </a:bodyPr>
          <a:lstStyle/>
          <a:p>
            <a:pPr eaLnBrk="0" hangingPunct="0"/>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Maximum power voltage – </a:t>
            </a:r>
            <a:r>
              <a:rPr lang="en-US" sz="2000" dirty="0" err="1" smtClean="0">
                <a:latin typeface="Constantia"/>
                <a:cs typeface="Constantia"/>
              </a:rPr>
              <a:t>Vmp</a:t>
            </a:r>
            <a:r>
              <a:rPr lang="en-US" sz="2000" dirty="0" smtClean="0">
                <a:latin typeface="Constantia"/>
                <a:cs typeface="Constantia"/>
              </a:rPr>
              <a:t>, </a:t>
            </a:r>
            <a:r>
              <a:rPr lang="en-US" sz="2000" dirty="0" err="1" smtClean="0">
                <a:latin typeface="Constantia"/>
                <a:cs typeface="Constantia"/>
              </a:rPr>
              <a:t>Vmax</a:t>
            </a:r>
            <a:r>
              <a:rPr lang="en-US" sz="2000" dirty="0" smtClean="0">
                <a:latin typeface="Constantia"/>
                <a:cs typeface="Constantia"/>
              </a:rPr>
              <a:t> – operating voltage when module produces nameplate rating in watts, 12 volt nominal module ~ 17 volts</a:t>
            </a:r>
          </a:p>
          <a:p>
            <a:pPr marL="285750" indent="-285750" eaLnBrk="0" hangingPunct="0">
              <a:buFont typeface="Arial"/>
              <a:buChar char="•"/>
            </a:pPr>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Maximum power current – Imp, Imax – operating current when module produces  nameplate rating in watts.</a:t>
            </a:r>
          </a:p>
          <a:p>
            <a:endParaRPr lang="en-US" sz="2000" dirty="0">
              <a:latin typeface="Constantia"/>
              <a:cs typeface="Constantia"/>
            </a:endParaRPr>
          </a:p>
        </p:txBody>
      </p:sp>
    </p:spTree>
    <p:extLst>
      <p:ext uri="{BB962C8B-B14F-4D97-AF65-F5344CB8AC3E}">
        <p14:creationId xmlns:p14="http://schemas.microsoft.com/office/powerpoint/2010/main" val="908116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p:cNvSpPr>
          <p:nvPr>
            <p:ph idx="1"/>
          </p:nvPr>
        </p:nvSpPr>
        <p:spPr>
          <a:xfrm>
            <a:off x="304800" y="1109552"/>
            <a:ext cx="6324600" cy="5715000"/>
          </a:xfrm>
        </p:spPr>
        <p:txBody>
          <a:bodyPr/>
          <a:lstStyle/>
          <a:p>
            <a:pPr>
              <a:lnSpc>
                <a:spcPct val="90000"/>
              </a:lnSpc>
            </a:pPr>
            <a:r>
              <a:rPr lang="en-US" sz="2800" dirty="0"/>
              <a:t>Cost</a:t>
            </a:r>
          </a:p>
          <a:p>
            <a:pPr>
              <a:lnSpc>
                <a:spcPct val="90000"/>
              </a:lnSpc>
            </a:pPr>
            <a:r>
              <a:rPr lang="en-US" sz="2800" dirty="0" smtClean="0"/>
              <a:t>Aesthetics</a:t>
            </a:r>
            <a:endParaRPr lang="en-US" sz="2800" dirty="0"/>
          </a:p>
          <a:p>
            <a:pPr>
              <a:lnSpc>
                <a:spcPct val="90000"/>
              </a:lnSpc>
            </a:pPr>
            <a:r>
              <a:rPr lang="en-US" sz="2800" dirty="0" smtClean="0"/>
              <a:t>Material Warranty (years) </a:t>
            </a:r>
          </a:p>
          <a:p>
            <a:pPr lvl="1">
              <a:lnSpc>
                <a:spcPct val="90000"/>
              </a:lnSpc>
            </a:pPr>
            <a:r>
              <a:rPr lang="en-US" sz="2800" dirty="0" smtClean="0"/>
              <a:t>Range of 1 – 10 years </a:t>
            </a:r>
          </a:p>
          <a:p>
            <a:pPr>
              <a:lnSpc>
                <a:spcPct val="90000"/>
              </a:lnSpc>
            </a:pPr>
            <a:r>
              <a:rPr lang="en-US" sz="2800" dirty="0" smtClean="0"/>
              <a:t>Power Warranty (Years) – limited warranty for module power at STC minus power tolerance percentage (+/- 5%)</a:t>
            </a:r>
          </a:p>
          <a:p>
            <a:pPr lvl="1">
              <a:lnSpc>
                <a:spcPct val="90000"/>
              </a:lnSpc>
            </a:pPr>
            <a:r>
              <a:rPr lang="en-US" sz="2800" dirty="0" smtClean="0"/>
              <a:t>20 years common at 90% for first 10 years and 80% for next 10 years (100 watts x .95 x .90 = 85.5 watts)</a:t>
            </a:r>
          </a:p>
          <a:p>
            <a:pPr>
              <a:lnSpc>
                <a:spcPct val="90000"/>
              </a:lnSpc>
            </a:pPr>
            <a:r>
              <a:rPr lang="en-US" sz="2800" dirty="0"/>
              <a:t>Power Density/Efficiency</a:t>
            </a:r>
          </a:p>
          <a:p>
            <a:pPr>
              <a:lnSpc>
                <a:spcPct val="90000"/>
              </a:lnSpc>
            </a:pPr>
            <a:r>
              <a:rPr lang="en-US" sz="2800" dirty="0"/>
              <a:t>Etc…</a:t>
            </a:r>
          </a:p>
          <a:p>
            <a:pPr marL="366713" lvl="1" indent="0">
              <a:lnSpc>
                <a:spcPct val="90000"/>
              </a:lnSpc>
              <a:buNone/>
            </a:pPr>
            <a:endParaRPr lang="en-US" dirty="0" smtClean="0"/>
          </a:p>
        </p:txBody>
      </p:sp>
      <p:sp>
        <p:nvSpPr>
          <p:cNvPr id="134146" name="Rectangle 2"/>
          <p:cNvSpPr>
            <a:spLocks noGrp="1"/>
          </p:cNvSpPr>
          <p:nvPr>
            <p:ph type="title"/>
          </p:nvPr>
        </p:nvSpPr>
        <p:spPr bwMode="auto">
          <a:xfrm>
            <a:off x="381000" y="-228600"/>
            <a:ext cx="8229600" cy="1219200"/>
          </a:xfrm>
          <a:ln w="9525"/>
        </p:spPr>
        <p:txBody>
          <a:bodyPr wrap="square" lIns="91440" tIns="45720" rIns="91440" bIns="45720" numCol="1" compatLnSpc="1">
            <a:prstTxWarp prst="textNoShape">
              <a:avLst/>
            </a:prstTxWarp>
          </a:bodyPr>
          <a:lstStyle/>
          <a:p>
            <a:pPr>
              <a:defRPr/>
            </a:pPr>
            <a:r>
              <a:rPr lang="en-US" dirty="0" smtClean="0">
                <a:ln>
                  <a:noFill/>
                </a:ln>
                <a:effectLst/>
              </a:rPr>
              <a:t>Choosing a module</a:t>
            </a:r>
            <a:endParaRPr dirty="0" smtClean="0">
              <a:ln>
                <a:noFill/>
              </a:ln>
              <a:effectLst/>
            </a:endParaRPr>
          </a:p>
        </p:txBody>
      </p:sp>
      <p:pic>
        <p:nvPicPr>
          <p:cNvPr id="2" name="Picture 1" descr="Screen shot 2011-10-13 at 4.48.32 PM.png"/>
          <p:cNvPicPr>
            <a:picLocks noChangeAspect="1"/>
          </p:cNvPicPr>
          <p:nvPr/>
        </p:nvPicPr>
        <p:blipFill>
          <a:blip r:embed="rId2">
            <a:extLst>
              <a:ext uri="{BEBA8EAE-BF5A-486C-A8C5-ECC9F3942E4B}">
                <a14:imgProps xmlns:a14="http://schemas.microsoft.com/office/drawing/2010/main">
                  <a14:imgLayer r:embed="rId3">
                    <a14:imgEffect>
                      <a14:backgroundRemoval t="376" b="98120" l="0" r="99695">
                        <a14:foregroundMark x1="16489" y1="56391" x2="16489" y2="56391"/>
                        <a14:foregroundMark x1="25802" y1="48120" x2="25802" y2="48120"/>
                        <a14:foregroundMark x1="13130" y1="63534" x2="13130" y2="63534"/>
                      </a14:backgroundRemoval>
                    </a14:imgEffect>
                  </a14:imgLayer>
                </a14:imgProps>
              </a:ext>
              <a:ext uri="{28A0092B-C50C-407E-A947-70E740481C1C}">
                <a14:useLocalDpi xmlns:a14="http://schemas.microsoft.com/office/drawing/2010/main" val="0"/>
              </a:ext>
            </a:extLst>
          </a:blip>
          <a:stretch>
            <a:fillRect/>
          </a:stretch>
        </p:blipFill>
        <p:spPr>
          <a:xfrm rot="5400000">
            <a:off x="4305474" y="2043634"/>
            <a:ext cx="6882159" cy="2794892"/>
          </a:xfrm>
          <a:prstGeom prst="rect">
            <a:avLst/>
          </a:prstGeom>
        </p:spPr>
      </p:pic>
    </p:spTree>
    <p:extLst>
      <p:ext uri="{BB962C8B-B14F-4D97-AF65-F5344CB8AC3E}">
        <p14:creationId xmlns:p14="http://schemas.microsoft.com/office/powerpoint/2010/main" val="14411317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p:cTn id="7" dur="500" fill="hold"/>
                                        <p:tgtEl>
                                          <p:spTgt spid="778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77826">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778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7826">
                                            <p:txEl>
                                              <p:pRg st="1" end="1"/>
                                            </p:txEl>
                                          </p:spTgt>
                                        </p:tgtEl>
                                        <p:attrNameLst>
                                          <p:attrName>style.visibility</p:attrName>
                                        </p:attrNameLst>
                                      </p:cBhvr>
                                      <p:to>
                                        <p:strVal val="visible"/>
                                      </p:to>
                                    </p:set>
                                    <p:anim calcmode="lin" valueType="num">
                                      <p:cBhvr>
                                        <p:cTn id="15" dur="500" fill="hold"/>
                                        <p:tgtEl>
                                          <p:spTgt spid="7782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782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77826">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778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7826">
                                            <p:txEl>
                                              <p:pRg st="2" end="2"/>
                                            </p:txEl>
                                          </p:spTgt>
                                        </p:tgtEl>
                                        <p:attrNameLst>
                                          <p:attrName>style.visibility</p:attrName>
                                        </p:attrNameLst>
                                      </p:cBhvr>
                                      <p:to>
                                        <p:strVal val="visible"/>
                                      </p:to>
                                    </p:set>
                                    <p:anim calcmode="lin" valueType="num">
                                      <p:cBhvr>
                                        <p:cTn id="23" dur="500" fill="hold"/>
                                        <p:tgtEl>
                                          <p:spTgt spid="7782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826">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77826">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77826">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7826">
                                            <p:txEl>
                                              <p:pRg st="3" end="3"/>
                                            </p:txEl>
                                          </p:spTgt>
                                        </p:tgtEl>
                                        <p:attrNameLst>
                                          <p:attrName>style.visibility</p:attrName>
                                        </p:attrNameLst>
                                      </p:cBhvr>
                                      <p:to>
                                        <p:strVal val="visible"/>
                                      </p:to>
                                    </p:set>
                                    <p:anim calcmode="lin" valueType="num">
                                      <p:cBhvr>
                                        <p:cTn id="29" dur="500" fill="hold"/>
                                        <p:tgtEl>
                                          <p:spTgt spid="7782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826">
                                            <p:txEl>
                                              <p:pRg st="3" end="3"/>
                                            </p:txEl>
                                          </p:spTgt>
                                        </p:tgtEl>
                                        <p:attrNameLst>
                                          <p:attrName>ppt_h</p:attrName>
                                        </p:attrNameLst>
                                      </p:cBhvr>
                                      <p:tavLst>
                                        <p:tav tm="0">
                                          <p:val>
                                            <p:fltVal val="0"/>
                                          </p:val>
                                        </p:tav>
                                        <p:tav tm="100000">
                                          <p:val>
                                            <p:strVal val="#ppt_h"/>
                                          </p:val>
                                        </p:tav>
                                      </p:tavLst>
                                    </p:anim>
                                    <p:anim calcmode="lin" valueType="num">
                                      <p:cBhvr>
                                        <p:cTn id="31" dur="500" fill="hold"/>
                                        <p:tgtEl>
                                          <p:spTgt spid="77826">
                                            <p:txEl>
                                              <p:pRg st="3" end="3"/>
                                            </p:txEl>
                                          </p:spTgt>
                                        </p:tgtEl>
                                        <p:attrNameLst>
                                          <p:attrName>style.rotation</p:attrName>
                                        </p:attrNameLst>
                                      </p:cBhvr>
                                      <p:tavLst>
                                        <p:tav tm="0">
                                          <p:val>
                                            <p:fltVal val="90"/>
                                          </p:val>
                                        </p:tav>
                                        <p:tav tm="100000">
                                          <p:val>
                                            <p:fltVal val="0"/>
                                          </p:val>
                                        </p:tav>
                                      </p:tavLst>
                                    </p:anim>
                                    <p:animEffect transition="in" filter="fade">
                                      <p:cBhvr>
                                        <p:cTn id="32" dur="500"/>
                                        <p:tgtEl>
                                          <p:spTgt spid="7782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7826">
                                            <p:txEl>
                                              <p:pRg st="4" end="4"/>
                                            </p:txEl>
                                          </p:spTgt>
                                        </p:tgtEl>
                                        <p:attrNameLst>
                                          <p:attrName>style.visibility</p:attrName>
                                        </p:attrNameLst>
                                      </p:cBhvr>
                                      <p:to>
                                        <p:strVal val="visible"/>
                                      </p:to>
                                    </p:set>
                                    <p:anim calcmode="lin" valueType="num">
                                      <p:cBhvr>
                                        <p:cTn id="37" dur="500" fill="hold"/>
                                        <p:tgtEl>
                                          <p:spTgt spid="7782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77826">
                                            <p:txEl>
                                              <p:pRg st="4" end="4"/>
                                            </p:txEl>
                                          </p:spTgt>
                                        </p:tgtEl>
                                        <p:attrNameLst>
                                          <p:attrName>ppt_h</p:attrName>
                                        </p:attrNameLst>
                                      </p:cBhvr>
                                      <p:tavLst>
                                        <p:tav tm="0">
                                          <p:val>
                                            <p:fltVal val="0"/>
                                          </p:val>
                                        </p:tav>
                                        <p:tav tm="100000">
                                          <p:val>
                                            <p:strVal val="#ppt_h"/>
                                          </p:val>
                                        </p:tav>
                                      </p:tavLst>
                                    </p:anim>
                                    <p:anim calcmode="lin" valueType="num">
                                      <p:cBhvr>
                                        <p:cTn id="39" dur="500" fill="hold"/>
                                        <p:tgtEl>
                                          <p:spTgt spid="77826">
                                            <p:txEl>
                                              <p:pRg st="4" end="4"/>
                                            </p:txEl>
                                          </p:spTgt>
                                        </p:tgtEl>
                                        <p:attrNameLst>
                                          <p:attrName>style.rotation</p:attrName>
                                        </p:attrNameLst>
                                      </p:cBhvr>
                                      <p:tavLst>
                                        <p:tav tm="0">
                                          <p:val>
                                            <p:fltVal val="90"/>
                                          </p:val>
                                        </p:tav>
                                        <p:tav tm="100000">
                                          <p:val>
                                            <p:fltVal val="0"/>
                                          </p:val>
                                        </p:tav>
                                      </p:tavLst>
                                    </p:anim>
                                    <p:animEffect transition="in" filter="fade">
                                      <p:cBhvr>
                                        <p:cTn id="40" dur="500"/>
                                        <p:tgtEl>
                                          <p:spTgt spid="77826">
                                            <p:txEl>
                                              <p:pRg st="4" end="4"/>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7826">
                                            <p:txEl>
                                              <p:pRg st="5" end="5"/>
                                            </p:txEl>
                                          </p:spTgt>
                                        </p:tgtEl>
                                        <p:attrNameLst>
                                          <p:attrName>style.visibility</p:attrName>
                                        </p:attrNameLst>
                                      </p:cBhvr>
                                      <p:to>
                                        <p:strVal val="visible"/>
                                      </p:to>
                                    </p:set>
                                    <p:anim calcmode="lin" valueType="num">
                                      <p:cBhvr>
                                        <p:cTn id="43" dur="500" fill="hold"/>
                                        <p:tgtEl>
                                          <p:spTgt spid="77826">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77826">
                                            <p:txEl>
                                              <p:pRg st="5" end="5"/>
                                            </p:txEl>
                                          </p:spTgt>
                                        </p:tgtEl>
                                        <p:attrNameLst>
                                          <p:attrName>ppt_h</p:attrName>
                                        </p:attrNameLst>
                                      </p:cBhvr>
                                      <p:tavLst>
                                        <p:tav tm="0">
                                          <p:val>
                                            <p:fltVal val="0"/>
                                          </p:val>
                                        </p:tav>
                                        <p:tav tm="100000">
                                          <p:val>
                                            <p:strVal val="#ppt_h"/>
                                          </p:val>
                                        </p:tav>
                                      </p:tavLst>
                                    </p:anim>
                                    <p:anim calcmode="lin" valueType="num">
                                      <p:cBhvr>
                                        <p:cTn id="45" dur="500" fill="hold"/>
                                        <p:tgtEl>
                                          <p:spTgt spid="77826">
                                            <p:txEl>
                                              <p:pRg st="5" end="5"/>
                                            </p:txEl>
                                          </p:spTgt>
                                        </p:tgtEl>
                                        <p:attrNameLst>
                                          <p:attrName>style.rotation</p:attrName>
                                        </p:attrNameLst>
                                      </p:cBhvr>
                                      <p:tavLst>
                                        <p:tav tm="0">
                                          <p:val>
                                            <p:fltVal val="90"/>
                                          </p:val>
                                        </p:tav>
                                        <p:tav tm="100000">
                                          <p:val>
                                            <p:fltVal val="0"/>
                                          </p:val>
                                        </p:tav>
                                      </p:tavLst>
                                    </p:anim>
                                    <p:animEffect transition="in" filter="fade">
                                      <p:cBhvr>
                                        <p:cTn id="46" dur="500"/>
                                        <p:tgtEl>
                                          <p:spTgt spid="77826">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7826">
                                            <p:txEl>
                                              <p:pRg st="6" end="6"/>
                                            </p:txEl>
                                          </p:spTgt>
                                        </p:tgtEl>
                                        <p:attrNameLst>
                                          <p:attrName>style.visibility</p:attrName>
                                        </p:attrNameLst>
                                      </p:cBhvr>
                                      <p:to>
                                        <p:strVal val="visible"/>
                                      </p:to>
                                    </p:set>
                                    <p:anim calcmode="lin" valueType="num">
                                      <p:cBhvr>
                                        <p:cTn id="51" dur="500" fill="hold"/>
                                        <p:tgtEl>
                                          <p:spTgt spid="77826">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77826">
                                            <p:txEl>
                                              <p:pRg st="6" end="6"/>
                                            </p:txEl>
                                          </p:spTgt>
                                        </p:tgtEl>
                                        <p:attrNameLst>
                                          <p:attrName>ppt_h</p:attrName>
                                        </p:attrNameLst>
                                      </p:cBhvr>
                                      <p:tavLst>
                                        <p:tav tm="0">
                                          <p:val>
                                            <p:fltVal val="0"/>
                                          </p:val>
                                        </p:tav>
                                        <p:tav tm="100000">
                                          <p:val>
                                            <p:strVal val="#ppt_h"/>
                                          </p:val>
                                        </p:tav>
                                      </p:tavLst>
                                    </p:anim>
                                    <p:anim calcmode="lin" valueType="num">
                                      <p:cBhvr>
                                        <p:cTn id="53" dur="500" fill="hold"/>
                                        <p:tgtEl>
                                          <p:spTgt spid="77826">
                                            <p:txEl>
                                              <p:pRg st="6" end="6"/>
                                            </p:txEl>
                                          </p:spTgt>
                                        </p:tgtEl>
                                        <p:attrNameLst>
                                          <p:attrName>style.rotation</p:attrName>
                                        </p:attrNameLst>
                                      </p:cBhvr>
                                      <p:tavLst>
                                        <p:tav tm="0">
                                          <p:val>
                                            <p:fltVal val="90"/>
                                          </p:val>
                                        </p:tav>
                                        <p:tav tm="100000">
                                          <p:val>
                                            <p:fltVal val="0"/>
                                          </p:val>
                                        </p:tav>
                                      </p:tavLst>
                                    </p:anim>
                                    <p:animEffect transition="in" filter="fade">
                                      <p:cBhvr>
                                        <p:cTn id="54" dur="500"/>
                                        <p:tgtEl>
                                          <p:spTgt spid="7782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77826">
                                            <p:txEl>
                                              <p:pRg st="7" end="7"/>
                                            </p:txEl>
                                          </p:spTgt>
                                        </p:tgtEl>
                                        <p:attrNameLst>
                                          <p:attrName>style.visibility</p:attrName>
                                        </p:attrNameLst>
                                      </p:cBhvr>
                                      <p:to>
                                        <p:strVal val="visible"/>
                                      </p:to>
                                    </p:set>
                                    <p:anim calcmode="lin" valueType="num">
                                      <p:cBhvr>
                                        <p:cTn id="59" dur="500" fill="hold"/>
                                        <p:tgtEl>
                                          <p:spTgt spid="77826">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77826">
                                            <p:txEl>
                                              <p:pRg st="7" end="7"/>
                                            </p:txEl>
                                          </p:spTgt>
                                        </p:tgtEl>
                                        <p:attrNameLst>
                                          <p:attrName>ppt_h</p:attrName>
                                        </p:attrNameLst>
                                      </p:cBhvr>
                                      <p:tavLst>
                                        <p:tav tm="0">
                                          <p:val>
                                            <p:fltVal val="0"/>
                                          </p:val>
                                        </p:tav>
                                        <p:tav tm="100000">
                                          <p:val>
                                            <p:strVal val="#ppt_h"/>
                                          </p:val>
                                        </p:tav>
                                      </p:tavLst>
                                    </p:anim>
                                    <p:anim calcmode="lin" valueType="num">
                                      <p:cBhvr>
                                        <p:cTn id="61" dur="500" fill="hold"/>
                                        <p:tgtEl>
                                          <p:spTgt spid="77826">
                                            <p:txEl>
                                              <p:pRg st="7" end="7"/>
                                            </p:txEl>
                                          </p:spTgt>
                                        </p:tgtEl>
                                        <p:attrNameLst>
                                          <p:attrName>style.rotation</p:attrName>
                                        </p:attrNameLst>
                                      </p:cBhvr>
                                      <p:tavLst>
                                        <p:tav tm="0">
                                          <p:val>
                                            <p:fltVal val="90"/>
                                          </p:val>
                                        </p:tav>
                                        <p:tav tm="100000">
                                          <p:val>
                                            <p:fltVal val="0"/>
                                          </p:val>
                                        </p:tav>
                                      </p:tavLst>
                                    </p:anim>
                                    <p:animEffect transition="in" filter="fade">
                                      <p:cBhvr>
                                        <p:cTn id="62" dur="500"/>
                                        <p:tgtEl>
                                          <p:spTgt spid="778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332" y="990600"/>
            <a:ext cx="3187700" cy="5178723"/>
          </a:xfrm>
          <a:prstGeom prst="rect">
            <a:avLst/>
          </a:prstGeom>
        </p:spPr>
      </p:pic>
      <p:pic>
        <p:nvPicPr>
          <p:cNvPr id="3" name="Picture 2" descr="Screen Shot 2012-11-04 at 12.01.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6" y="3352800"/>
            <a:ext cx="7710054" cy="3505704"/>
          </a:xfrm>
          <a:prstGeom prst="rect">
            <a:avLst/>
          </a:prstGeom>
        </p:spPr>
      </p:pic>
      <p:sp>
        <p:nvSpPr>
          <p:cNvPr id="8" name="Rectangle 4"/>
          <p:cNvSpPr txBox="1">
            <a:spLocks/>
          </p:cNvSpPr>
          <p:nvPr/>
        </p:nvSpPr>
        <p:spPr bwMode="auto">
          <a:xfrm>
            <a:off x="152400" y="228600"/>
            <a:ext cx="82296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73050" indent="-273050" algn="l" rtl="0" eaLnBrk="0" fontAlgn="base" hangingPunct="0">
              <a:spcBef>
                <a:spcPts val="600"/>
              </a:spcBef>
              <a:spcAft>
                <a:spcPct val="0"/>
              </a:spcAft>
              <a:buClr>
                <a:schemeClr val="bg1"/>
              </a:buClr>
              <a:buSzPct val="8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bg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bg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bg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bg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buNone/>
              <a:defRPr/>
            </a:pPr>
            <a:r>
              <a:rPr lang="en-US" sz="4000" dirty="0" smtClean="0">
                <a:latin typeface="+mj-lt"/>
              </a:rPr>
              <a:t>Module Specifications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6"/>
          <p:cNvSpPr>
            <a:spLocks noGrp="1"/>
          </p:cNvSpPr>
          <p:nvPr>
            <p:ph type="title"/>
          </p:nvPr>
        </p:nvSpPr>
        <p:spPr>
          <a:xfrm>
            <a:off x="457200" y="-304800"/>
            <a:ext cx="8229600" cy="1219200"/>
          </a:xfrm>
          <a:noFill/>
        </p:spPr>
        <p:txBody>
          <a:bodyPr>
            <a:normAutofit/>
          </a:bodyPr>
          <a:lstStyle/>
          <a:p>
            <a:r>
              <a:rPr lang="en-US" sz="4000" b="1">
                <a:solidFill>
                  <a:schemeClr val="tx1"/>
                </a:solidFill>
                <a:latin typeface="Constantia"/>
                <a:cs typeface="Constantia"/>
              </a:rPr>
              <a:t>Module Specification Terminology</a:t>
            </a:r>
            <a:endParaRPr lang="en-US" sz="4800" b="1">
              <a:latin typeface="Constantia"/>
              <a:cs typeface="Constantia"/>
            </a:endParaRPr>
          </a:p>
        </p:txBody>
      </p:sp>
      <p:sp>
        <p:nvSpPr>
          <p:cNvPr id="5" name="TextBox 4"/>
          <p:cNvSpPr txBox="1"/>
          <p:nvPr/>
        </p:nvSpPr>
        <p:spPr>
          <a:xfrm>
            <a:off x="381000" y="1676400"/>
            <a:ext cx="8378952" cy="1631216"/>
          </a:xfrm>
          <a:prstGeom prst="rect">
            <a:avLst/>
          </a:prstGeom>
          <a:noFill/>
        </p:spPr>
        <p:txBody>
          <a:bodyPr wrap="square" rtlCol="0">
            <a:spAutoFit/>
          </a:bodyPr>
          <a:lstStyle/>
          <a:p>
            <a:pPr marL="285750" indent="-285750" eaLnBrk="0" hangingPunct="0">
              <a:buFont typeface="Arial"/>
              <a:buChar char="•"/>
            </a:pPr>
            <a:r>
              <a:rPr lang="en-US" sz="2000" dirty="0" smtClean="0">
                <a:latin typeface="Constantia"/>
                <a:cs typeface="Constantia"/>
              </a:rPr>
              <a:t>Standard test conditions – 1000 W/m</a:t>
            </a:r>
            <a:r>
              <a:rPr lang="en-US" sz="2000" baseline="30000" dirty="0" smtClean="0">
                <a:latin typeface="Constantia"/>
                <a:cs typeface="Constantia"/>
              </a:rPr>
              <a:t>2</a:t>
            </a:r>
            <a:r>
              <a:rPr lang="en-US" sz="2000" dirty="0" smtClean="0">
                <a:latin typeface="Constantia"/>
                <a:cs typeface="Constantia"/>
              </a:rPr>
              <a:t> , </a:t>
            </a:r>
            <a:r>
              <a:rPr lang="en-US" sz="2000" b="1" dirty="0" smtClean="0">
                <a:latin typeface="Constantia"/>
                <a:cs typeface="Constantia"/>
              </a:rPr>
              <a:t>cell</a:t>
            </a:r>
            <a:r>
              <a:rPr lang="en-US" sz="2000" dirty="0" smtClean="0">
                <a:latin typeface="Constantia"/>
                <a:cs typeface="Constantia"/>
              </a:rPr>
              <a:t> temperature = 25° C, AM 1.5 </a:t>
            </a:r>
          </a:p>
          <a:p>
            <a:pPr marL="285750" indent="-285750" eaLnBrk="0" hangingPunct="0">
              <a:buFont typeface="Arial"/>
              <a:buChar char="•"/>
            </a:pPr>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Nameplate rating – the max power output in watts of a module under STC  (standard test conditions)</a:t>
            </a:r>
          </a:p>
          <a:p>
            <a:endParaRPr lang="en-US" sz="2000" dirty="0">
              <a:latin typeface="Constantia"/>
              <a:cs typeface="Constantia"/>
            </a:endParaRPr>
          </a:p>
        </p:txBody>
      </p:sp>
      <p:sp>
        <p:nvSpPr>
          <p:cNvPr id="6" name="TextBox 5"/>
          <p:cNvSpPr txBox="1"/>
          <p:nvPr/>
        </p:nvSpPr>
        <p:spPr>
          <a:xfrm>
            <a:off x="384048" y="3048000"/>
            <a:ext cx="8531352" cy="1938992"/>
          </a:xfrm>
          <a:prstGeom prst="rect">
            <a:avLst/>
          </a:prstGeom>
          <a:noFill/>
        </p:spPr>
        <p:txBody>
          <a:bodyPr wrap="square" rtlCol="0">
            <a:spAutoFit/>
          </a:bodyPr>
          <a:lstStyle/>
          <a:p>
            <a:pPr marL="285750" indent="-285750" eaLnBrk="0" hangingPunct="0">
              <a:buFont typeface="Arial"/>
              <a:buChar char="•"/>
            </a:pPr>
            <a:r>
              <a:rPr lang="en-US" sz="2000" dirty="0" smtClean="0">
                <a:latin typeface="Constantia"/>
                <a:cs typeface="Constantia"/>
              </a:rPr>
              <a:t>Open circuit voltage – Voc  - voltage across the output wires of a module under minimal light conditions, no load. 12 volt nominal module - ~21 volts</a:t>
            </a:r>
          </a:p>
          <a:p>
            <a:pPr marL="285750" indent="-285750" eaLnBrk="0" hangingPunct="0">
              <a:buFont typeface="Arial"/>
              <a:buChar char="•"/>
            </a:pPr>
            <a:r>
              <a:rPr lang="en-US" sz="2000" dirty="0" smtClean="0">
                <a:latin typeface="Constantia"/>
                <a:cs typeface="Constantia"/>
              </a:rPr>
              <a:t>Short circuit current – </a:t>
            </a:r>
            <a:r>
              <a:rPr lang="en-US" sz="2000" dirty="0" err="1" smtClean="0">
                <a:latin typeface="Constantia"/>
                <a:cs typeface="Constantia"/>
              </a:rPr>
              <a:t>Isc</a:t>
            </a:r>
            <a:r>
              <a:rPr lang="en-US" sz="2000" dirty="0" smtClean="0">
                <a:latin typeface="Constantia"/>
                <a:cs typeface="Constantia"/>
              </a:rPr>
              <a:t> – maximum current a module can produce under the midday sun (1000W/m</a:t>
            </a:r>
            <a:r>
              <a:rPr lang="en-US" sz="2000" baseline="30000" dirty="0" smtClean="0">
                <a:latin typeface="Constantia"/>
                <a:cs typeface="Constantia"/>
              </a:rPr>
              <a:t>2</a:t>
            </a:r>
            <a:r>
              <a:rPr lang="en-US" sz="2000" dirty="0" smtClean="0">
                <a:latin typeface="Constantia"/>
                <a:cs typeface="Constantia"/>
              </a:rPr>
              <a:t>)</a:t>
            </a:r>
          </a:p>
          <a:p>
            <a:endParaRPr lang="en-US" sz="2000" dirty="0">
              <a:latin typeface="Constantia"/>
              <a:cs typeface="Constantia"/>
            </a:endParaRPr>
          </a:p>
        </p:txBody>
      </p:sp>
      <p:sp>
        <p:nvSpPr>
          <p:cNvPr id="7" name="TextBox 6"/>
          <p:cNvSpPr txBox="1"/>
          <p:nvPr/>
        </p:nvSpPr>
        <p:spPr>
          <a:xfrm>
            <a:off x="384048" y="4495800"/>
            <a:ext cx="8607552" cy="2246769"/>
          </a:xfrm>
          <a:prstGeom prst="rect">
            <a:avLst/>
          </a:prstGeom>
          <a:noFill/>
        </p:spPr>
        <p:txBody>
          <a:bodyPr wrap="square" rtlCol="0">
            <a:spAutoFit/>
          </a:bodyPr>
          <a:lstStyle/>
          <a:p>
            <a:pPr eaLnBrk="0" hangingPunct="0"/>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Maximum power voltage – </a:t>
            </a:r>
            <a:r>
              <a:rPr lang="en-US" sz="2000" dirty="0" err="1" smtClean="0">
                <a:latin typeface="Constantia"/>
                <a:cs typeface="Constantia"/>
              </a:rPr>
              <a:t>Vmp</a:t>
            </a:r>
            <a:r>
              <a:rPr lang="en-US" sz="2000" dirty="0" smtClean="0">
                <a:latin typeface="Constantia"/>
                <a:cs typeface="Constantia"/>
              </a:rPr>
              <a:t>, </a:t>
            </a:r>
            <a:r>
              <a:rPr lang="en-US" sz="2000" dirty="0" err="1" smtClean="0">
                <a:latin typeface="Constantia"/>
                <a:cs typeface="Constantia"/>
              </a:rPr>
              <a:t>Vmax</a:t>
            </a:r>
            <a:r>
              <a:rPr lang="en-US" sz="2000" dirty="0" smtClean="0">
                <a:latin typeface="Constantia"/>
                <a:cs typeface="Constantia"/>
              </a:rPr>
              <a:t> – operating voltage when module produces nameplate rating in watts, 12 volt nominal module ~ 17 volts</a:t>
            </a:r>
          </a:p>
          <a:p>
            <a:pPr marL="285750" indent="-285750" eaLnBrk="0" hangingPunct="0">
              <a:buFont typeface="Arial"/>
              <a:buChar char="•"/>
            </a:pPr>
            <a:endParaRPr lang="en-US" sz="2000" dirty="0" smtClean="0">
              <a:latin typeface="Constantia"/>
              <a:cs typeface="Constantia"/>
            </a:endParaRPr>
          </a:p>
          <a:p>
            <a:pPr marL="285750" indent="-285750" eaLnBrk="0" hangingPunct="0">
              <a:buFont typeface="Arial"/>
              <a:buChar char="•"/>
            </a:pPr>
            <a:r>
              <a:rPr lang="en-US" sz="2000" dirty="0" smtClean="0">
                <a:latin typeface="Constantia"/>
                <a:cs typeface="Constantia"/>
              </a:rPr>
              <a:t>Maximum power current – Imp, Imax – operating current when module produces  nameplate rating in watts.</a:t>
            </a:r>
          </a:p>
          <a:p>
            <a:endParaRPr lang="en-US" sz="2000" dirty="0">
              <a:latin typeface="Constantia"/>
              <a:cs typeface="Constantia"/>
            </a:endParaRPr>
          </a:p>
        </p:txBody>
      </p:sp>
    </p:spTree>
    <p:extLst>
      <p:ext uri="{BB962C8B-B14F-4D97-AF65-F5344CB8AC3E}">
        <p14:creationId xmlns:p14="http://schemas.microsoft.com/office/powerpoint/2010/main" val="2739266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idx="4294967295"/>
          </p:nvPr>
        </p:nvSpPr>
        <p:spPr>
          <a:xfrm>
            <a:off x="914400" y="304800"/>
            <a:ext cx="8229600" cy="1143000"/>
          </a:xfrm>
        </p:spPr>
        <p:txBody>
          <a:bodyPr/>
          <a:lstStyle/>
          <a:p>
            <a:pPr eaLnBrk="1" fontAlgn="auto" hangingPunct="1">
              <a:spcAft>
                <a:spcPts val="0"/>
              </a:spcAft>
              <a:defRPr/>
            </a:pPr>
            <a:r>
              <a:rPr b="1" smtClean="0"/>
              <a:t>PV Modules</a:t>
            </a:r>
          </a:p>
        </p:txBody>
      </p:sp>
      <p:sp>
        <p:nvSpPr>
          <p:cNvPr id="54274" name="Rectangle 8"/>
          <p:cNvSpPr>
            <a:spLocks noGrp="1" noChangeArrowheads="1"/>
          </p:cNvSpPr>
          <p:nvPr>
            <p:ph type="body" sz="half" idx="4294967295"/>
          </p:nvPr>
        </p:nvSpPr>
        <p:spPr>
          <a:xfrm>
            <a:off x="0" y="1676400"/>
            <a:ext cx="5105400" cy="4525963"/>
          </a:xfrm>
        </p:spPr>
        <p:txBody>
          <a:bodyPr/>
          <a:lstStyle/>
          <a:p>
            <a:pPr eaLnBrk="1" hangingPunct="1">
              <a:lnSpc>
                <a:spcPct val="110000"/>
              </a:lnSpc>
            </a:pPr>
            <a:r>
              <a:rPr lang="en-US" sz="2800" dirty="0" smtClean="0"/>
              <a:t>Many sizes and types available (5 – 350 watts)</a:t>
            </a:r>
          </a:p>
          <a:p>
            <a:pPr eaLnBrk="1" hangingPunct="1">
              <a:lnSpc>
                <a:spcPct val="110000"/>
              </a:lnSpc>
            </a:pPr>
            <a:r>
              <a:rPr lang="en-US" sz="2800" dirty="0" smtClean="0"/>
              <a:t>Efficiencies 6 – 21%</a:t>
            </a:r>
          </a:p>
          <a:p>
            <a:pPr eaLnBrk="1" hangingPunct="1">
              <a:lnSpc>
                <a:spcPct val="110000"/>
              </a:lnSpc>
            </a:pPr>
            <a:r>
              <a:rPr lang="en-US" sz="2800" dirty="0" smtClean="0"/>
              <a:t>Cells in series: 36 - 150</a:t>
            </a:r>
          </a:p>
          <a:p>
            <a:pPr eaLnBrk="1" hangingPunct="1">
              <a:lnSpc>
                <a:spcPct val="110000"/>
              </a:lnSpc>
            </a:pPr>
            <a:r>
              <a:rPr lang="en-US" sz="2800" dirty="0" smtClean="0"/>
              <a:t>25 year warranties</a:t>
            </a:r>
          </a:p>
          <a:p>
            <a:pPr eaLnBrk="1" hangingPunct="1">
              <a:lnSpc>
                <a:spcPct val="110000"/>
              </a:lnSpc>
            </a:pPr>
            <a:r>
              <a:rPr lang="en-US" sz="2800" dirty="0" smtClean="0"/>
              <a:t>Currently ~$1/watt or less for most large modules bought in significant quantities </a:t>
            </a:r>
          </a:p>
        </p:txBody>
      </p:sp>
      <p:pic>
        <p:nvPicPr>
          <p:cNvPr id="54275" name="Picture 7" descr="SM-MIT-PV-MF125UE4N-011-08825"/>
          <p:cNvPicPr>
            <a:picLocks noChangeAspect="1" noChangeArrowheads="1"/>
          </p:cNvPicPr>
          <p:nvPr/>
        </p:nvPicPr>
        <p:blipFill>
          <a:blip r:embed="rId2" cstate="print"/>
          <a:srcRect/>
          <a:stretch>
            <a:fillRect/>
          </a:stretch>
        </p:blipFill>
        <p:spPr bwMode="auto">
          <a:xfrm>
            <a:off x="5334000" y="1295400"/>
            <a:ext cx="2660650" cy="5165725"/>
          </a:xfrm>
          <a:prstGeom prst="rect">
            <a:avLst/>
          </a:prstGeom>
          <a:noFill/>
          <a:ln w="25400">
            <a:solidFill>
              <a:schemeClr val="bg1"/>
            </a:solid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2"/>
          <a:srcRect l="8333" t="12633" r="11667" b="15158"/>
          <a:stretch>
            <a:fillRect/>
          </a:stretch>
        </p:blipFill>
        <p:spPr bwMode="auto">
          <a:xfrm>
            <a:off x="1873250" y="951339"/>
            <a:ext cx="4832350" cy="5754261"/>
          </a:xfrm>
          <a:prstGeom prst="rect">
            <a:avLst/>
          </a:prstGeom>
          <a:noFill/>
          <a:ln w="9525">
            <a:noFill/>
            <a:miter lim="800000"/>
            <a:headEnd/>
            <a:tailEnd/>
          </a:ln>
        </p:spPr>
      </p:pic>
      <p:sp>
        <p:nvSpPr>
          <p:cNvPr id="4" name="Rectangle 2"/>
          <p:cNvSpPr txBox="1">
            <a:spLocks/>
          </p:cNvSpPr>
          <p:nvPr/>
        </p:nvSpPr>
        <p:spPr bwMode="auto">
          <a:xfrm>
            <a:off x="457200" y="152400"/>
            <a:ext cx="82296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smtClean="0">
                <a:ln>
                  <a:noFill/>
                </a:ln>
                <a:effectLst/>
              </a:rPr>
              <a:t>Module Namplate</a:t>
            </a:r>
          </a:p>
        </p:txBody>
      </p:sp>
    </p:spTree>
    <p:extLst>
      <p:ext uri="{BB962C8B-B14F-4D97-AF65-F5344CB8AC3E}">
        <p14:creationId xmlns:p14="http://schemas.microsoft.com/office/powerpoint/2010/main" val="342531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9-11 at 1.4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360906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3"/>
          <p:cNvSpPr>
            <a:spLocks noGrp="1"/>
          </p:cNvSpPr>
          <p:nvPr>
            <p:ph idx="1"/>
          </p:nvPr>
        </p:nvSpPr>
        <p:spPr>
          <a:xfrm>
            <a:off x="152400" y="1447800"/>
            <a:ext cx="5791200" cy="5410200"/>
          </a:xfrm>
        </p:spPr>
        <p:txBody>
          <a:bodyPr/>
          <a:lstStyle/>
          <a:p>
            <a:pPr>
              <a:lnSpc>
                <a:spcPct val="90000"/>
              </a:lnSpc>
            </a:pPr>
            <a:r>
              <a:rPr lang="en-US" sz="2000" dirty="0" smtClean="0"/>
              <a:t>Rated Power at STC (watts)</a:t>
            </a:r>
          </a:p>
          <a:p>
            <a:pPr>
              <a:lnSpc>
                <a:spcPct val="90000"/>
              </a:lnSpc>
            </a:pPr>
            <a:r>
              <a:rPr lang="en-US" sz="2000" dirty="0" smtClean="0"/>
              <a:t>Rated Power Tolerance (%)</a:t>
            </a:r>
          </a:p>
          <a:p>
            <a:pPr lvl="1">
              <a:lnSpc>
                <a:spcPct val="90000"/>
              </a:lnSpc>
            </a:pPr>
            <a:r>
              <a:rPr lang="en-US" sz="1800" dirty="0" smtClean="0"/>
              <a:t>Look for small negative or positive only</a:t>
            </a:r>
          </a:p>
          <a:p>
            <a:pPr>
              <a:lnSpc>
                <a:spcPct val="90000"/>
              </a:lnSpc>
            </a:pPr>
            <a:r>
              <a:rPr lang="en-US" sz="2000" dirty="0" smtClean="0"/>
              <a:t>Rated Power per Square Foot (watts) &amp; Efficiency in %</a:t>
            </a:r>
          </a:p>
          <a:p>
            <a:pPr lvl="1">
              <a:lnSpc>
                <a:spcPct val="90000"/>
              </a:lnSpc>
            </a:pPr>
            <a:r>
              <a:rPr lang="en-US" sz="1800" dirty="0" smtClean="0"/>
              <a:t>Power density (5.6 – 19.6 watts/SF)</a:t>
            </a:r>
          </a:p>
          <a:p>
            <a:pPr lvl="1">
              <a:lnSpc>
                <a:spcPct val="90000"/>
              </a:lnSpc>
            </a:pPr>
            <a:r>
              <a:rPr lang="en-US" sz="1800" dirty="0" smtClean="0"/>
              <a:t>Efficiency is ratio </a:t>
            </a:r>
            <a:r>
              <a:rPr lang="en-US" sz="1800" dirty="0"/>
              <a:t>of output power to input power (6 -21%</a:t>
            </a:r>
            <a:r>
              <a:rPr lang="en-US" sz="1800" dirty="0" smtClean="0"/>
              <a:t>)</a:t>
            </a:r>
          </a:p>
          <a:p>
            <a:pPr>
              <a:lnSpc>
                <a:spcPct val="90000"/>
              </a:lnSpc>
            </a:pPr>
            <a:r>
              <a:rPr lang="en-US" sz="2000" dirty="0" smtClean="0"/>
              <a:t>Series Fuse Rating</a:t>
            </a:r>
          </a:p>
          <a:p>
            <a:pPr lvl="1">
              <a:lnSpc>
                <a:spcPct val="90000"/>
              </a:lnSpc>
            </a:pPr>
            <a:r>
              <a:rPr lang="en-US" sz="1800" dirty="0" smtClean="0"/>
              <a:t>Current rating of a series fuse used to protect module from </a:t>
            </a:r>
            <a:r>
              <a:rPr lang="en-US" sz="1800" dirty="0" err="1" smtClean="0"/>
              <a:t>overcurrent</a:t>
            </a:r>
            <a:r>
              <a:rPr lang="en-US" sz="1800" dirty="0" smtClean="0"/>
              <a:t> under fault condition (7 – 20 amps)</a:t>
            </a:r>
          </a:p>
          <a:p>
            <a:pPr>
              <a:lnSpc>
                <a:spcPct val="90000"/>
              </a:lnSpc>
            </a:pPr>
            <a:r>
              <a:rPr lang="en-US" sz="2000" dirty="0" smtClean="0"/>
              <a:t>Connector Type</a:t>
            </a:r>
          </a:p>
          <a:p>
            <a:pPr lvl="1">
              <a:lnSpc>
                <a:spcPct val="90000"/>
              </a:lnSpc>
            </a:pPr>
            <a:r>
              <a:rPr lang="en-US" sz="1800" dirty="0" smtClean="0"/>
              <a:t>Module output terminal or Junction box (J boxes) or cable/connector configuration (weather tight connectors</a:t>
            </a:r>
          </a:p>
          <a:p>
            <a:pPr lvl="1">
              <a:lnSpc>
                <a:spcPct val="90000"/>
              </a:lnSpc>
            </a:pPr>
            <a:r>
              <a:rPr lang="en-US" sz="1800" dirty="0" smtClean="0"/>
              <a:t>Lockable connectors required in readily accessible locales (Tyco or MC4)</a:t>
            </a:r>
          </a:p>
          <a:p>
            <a:pPr>
              <a:lnSpc>
                <a:spcPct val="90000"/>
              </a:lnSpc>
              <a:buNone/>
            </a:pPr>
            <a:endParaRPr lang="en-US" sz="2000" dirty="0" smtClean="0"/>
          </a:p>
          <a:p>
            <a:pPr lvl="1">
              <a:lnSpc>
                <a:spcPct val="90000"/>
              </a:lnSpc>
              <a:buFont typeface="Wingdings 2" pitchFamily="18" charset="2"/>
              <a:buNone/>
            </a:pPr>
            <a:r>
              <a:rPr lang="en-US" sz="1800" dirty="0" smtClean="0"/>
              <a:t>		 </a:t>
            </a:r>
          </a:p>
        </p:txBody>
      </p:sp>
      <p:sp>
        <p:nvSpPr>
          <p:cNvPr id="13107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Module Specifications</a:t>
            </a:r>
          </a:p>
        </p:txBody>
      </p:sp>
      <p:pic>
        <p:nvPicPr>
          <p:cNvPr id="4" name="Picture 3" descr="Screen Shot 2012-11-04 at 12.02.08 PM.png"/>
          <p:cNvPicPr>
            <a:picLocks noChangeAspect="1"/>
          </p:cNvPicPr>
          <p:nvPr/>
        </p:nvPicPr>
        <p:blipFill rotWithShape="1">
          <a:blip r:embed="rId2">
            <a:extLst>
              <a:ext uri="{28A0092B-C50C-407E-A947-70E740481C1C}">
                <a14:useLocalDpi xmlns:a14="http://schemas.microsoft.com/office/drawing/2010/main" val="0"/>
              </a:ext>
            </a:extLst>
          </a:blip>
          <a:srcRect l="5932" t="-1" r="11870" b="243"/>
          <a:stretch/>
        </p:blipFill>
        <p:spPr>
          <a:xfrm>
            <a:off x="6150596" y="16568"/>
            <a:ext cx="2982324" cy="6841431"/>
          </a:xfrm>
          <a:prstGeom prst="rect">
            <a:avLst/>
          </a:prstGeom>
        </p:spPr>
      </p:pic>
    </p:spTree>
    <p:extLst>
      <p:ext uri="{BB962C8B-B14F-4D97-AF65-F5344CB8AC3E}">
        <p14:creationId xmlns:p14="http://schemas.microsoft.com/office/powerpoint/2010/main" val="89068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wipe(down)">
                                      <p:cBhvr>
                                        <p:cTn id="7" dur="500"/>
                                        <p:tgtEl>
                                          <p:spTgt spid="716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1682">
                                            <p:txEl>
                                              <p:pRg st="1" end="1"/>
                                            </p:txEl>
                                          </p:spTgt>
                                        </p:tgtEl>
                                        <p:attrNameLst>
                                          <p:attrName>style.visibility</p:attrName>
                                        </p:attrNameLst>
                                      </p:cBhvr>
                                      <p:to>
                                        <p:strVal val="visible"/>
                                      </p:to>
                                    </p:set>
                                    <p:animEffect transition="in" filter="wipe(down)">
                                      <p:cBhvr>
                                        <p:cTn id="12" dur="500"/>
                                        <p:tgtEl>
                                          <p:spTgt spid="71682">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1682">
                                            <p:txEl>
                                              <p:pRg st="2" end="2"/>
                                            </p:txEl>
                                          </p:spTgt>
                                        </p:tgtEl>
                                        <p:attrNameLst>
                                          <p:attrName>style.visibility</p:attrName>
                                        </p:attrNameLst>
                                      </p:cBhvr>
                                      <p:to>
                                        <p:strVal val="visible"/>
                                      </p:to>
                                    </p:set>
                                    <p:animEffect transition="in" filter="wipe(down)">
                                      <p:cBhvr>
                                        <p:cTn id="15" dur="500"/>
                                        <p:tgtEl>
                                          <p:spTgt spid="7168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1682">
                                            <p:txEl>
                                              <p:pRg st="3" end="3"/>
                                            </p:txEl>
                                          </p:spTgt>
                                        </p:tgtEl>
                                        <p:attrNameLst>
                                          <p:attrName>style.visibility</p:attrName>
                                        </p:attrNameLst>
                                      </p:cBhvr>
                                      <p:to>
                                        <p:strVal val="visible"/>
                                      </p:to>
                                    </p:set>
                                    <p:animEffect transition="in" filter="wipe(down)">
                                      <p:cBhvr>
                                        <p:cTn id="20" dur="500"/>
                                        <p:tgtEl>
                                          <p:spTgt spid="71682">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1682">
                                            <p:txEl>
                                              <p:pRg st="4" end="4"/>
                                            </p:txEl>
                                          </p:spTgt>
                                        </p:tgtEl>
                                        <p:attrNameLst>
                                          <p:attrName>style.visibility</p:attrName>
                                        </p:attrNameLst>
                                      </p:cBhvr>
                                      <p:to>
                                        <p:strVal val="visible"/>
                                      </p:to>
                                    </p:set>
                                    <p:animEffect transition="in" filter="wipe(down)">
                                      <p:cBhvr>
                                        <p:cTn id="23" dur="500"/>
                                        <p:tgtEl>
                                          <p:spTgt spid="71682">
                                            <p:txEl>
                                              <p:pRg st="4" end="4"/>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1682">
                                            <p:txEl>
                                              <p:pRg st="5" end="5"/>
                                            </p:txEl>
                                          </p:spTgt>
                                        </p:tgtEl>
                                        <p:attrNameLst>
                                          <p:attrName>style.visibility</p:attrName>
                                        </p:attrNameLst>
                                      </p:cBhvr>
                                      <p:to>
                                        <p:strVal val="visible"/>
                                      </p:to>
                                    </p:set>
                                    <p:animEffect transition="in" filter="wipe(down)">
                                      <p:cBhvr>
                                        <p:cTn id="26" dur="500"/>
                                        <p:tgtEl>
                                          <p:spTgt spid="7168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1682">
                                            <p:txEl>
                                              <p:pRg st="6" end="6"/>
                                            </p:txEl>
                                          </p:spTgt>
                                        </p:tgtEl>
                                        <p:attrNameLst>
                                          <p:attrName>style.visibility</p:attrName>
                                        </p:attrNameLst>
                                      </p:cBhvr>
                                      <p:to>
                                        <p:strVal val="visible"/>
                                      </p:to>
                                    </p:set>
                                    <p:animEffect transition="in" filter="wipe(down)">
                                      <p:cBhvr>
                                        <p:cTn id="31" dur="500"/>
                                        <p:tgtEl>
                                          <p:spTgt spid="71682">
                                            <p:txEl>
                                              <p:pRg st="6" end="6"/>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1682">
                                            <p:txEl>
                                              <p:pRg st="7" end="7"/>
                                            </p:txEl>
                                          </p:spTgt>
                                        </p:tgtEl>
                                        <p:attrNameLst>
                                          <p:attrName>style.visibility</p:attrName>
                                        </p:attrNameLst>
                                      </p:cBhvr>
                                      <p:to>
                                        <p:strVal val="visible"/>
                                      </p:to>
                                    </p:set>
                                    <p:animEffect transition="in" filter="wipe(down)">
                                      <p:cBhvr>
                                        <p:cTn id="34" dur="500"/>
                                        <p:tgtEl>
                                          <p:spTgt spid="7168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71682">
                                            <p:txEl>
                                              <p:pRg st="8" end="8"/>
                                            </p:txEl>
                                          </p:spTgt>
                                        </p:tgtEl>
                                        <p:attrNameLst>
                                          <p:attrName>style.visibility</p:attrName>
                                        </p:attrNameLst>
                                      </p:cBhvr>
                                      <p:to>
                                        <p:strVal val="visible"/>
                                      </p:to>
                                    </p:set>
                                    <p:animEffect transition="in" filter="wipe(down)">
                                      <p:cBhvr>
                                        <p:cTn id="39" dur="500"/>
                                        <p:tgtEl>
                                          <p:spTgt spid="71682">
                                            <p:txEl>
                                              <p:pRg st="8" end="8"/>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1682">
                                            <p:txEl>
                                              <p:pRg st="9" end="9"/>
                                            </p:txEl>
                                          </p:spTgt>
                                        </p:tgtEl>
                                        <p:attrNameLst>
                                          <p:attrName>style.visibility</p:attrName>
                                        </p:attrNameLst>
                                      </p:cBhvr>
                                      <p:to>
                                        <p:strVal val="visible"/>
                                      </p:to>
                                    </p:set>
                                    <p:animEffect transition="in" filter="wipe(down)">
                                      <p:cBhvr>
                                        <p:cTn id="42" dur="500"/>
                                        <p:tgtEl>
                                          <p:spTgt spid="71682">
                                            <p:txEl>
                                              <p:pRg st="9" end="9"/>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1682">
                                            <p:txEl>
                                              <p:pRg st="10" end="10"/>
                                            </p:txEl>
                                          </p:spTgt>
                                        </p:tgtEl>
                                        <p:attrNameLst>
                                          <p:attrName>style.visibility</p:attrName>
                                        </p:attrNameLst>
                                      </p:cBhvr>
                                      <p:to>
                                        <p:strVal val="visible"/>
                                      </p:to>
                                    </p:set>
                                    <p:animEffect transition="in" filter="wipe(down)">
                                      <p:cBhvr>
                                        <p:cTn id="45" dur="500"/>
                                        <p:tgtEl>
                                          <p:spTgt spid="71682">
                                            <p:txEl>
                                              <p:pRg st="10" end="10"/>
                                            </p:txEl>
                                          </p:spTgt>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1682">
                                            <p:txEl>
                                              <p:pRg st="12" end="12"/>
                                            </p:txEl>
                                          </p:spTgt>
                                        </p:tgtEl>
                                        <p:attrNameLst>
                                          <p:attrName>style.visibility</p:attrName>
                                        </p:attrNameLst>
                                      </p:cBhvr>
                                      <p:to>
                                        <p:strVal val="visible"/>
                                      </p:to>
                                    </p:set>
                                    <p:animEffect transition="in" filter="wipe(down)">
                                      <p:cBhvr>
                                        <p:cTn id="48" dur="500"/>
                                        <p:tgtEl>
                                          <p:spTgt spid="7168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p:cNvSpPr>
          <p:nvPr>
            <p:ph type="title"/>
          </p:nvPr>
        </p:nvSpPr>
        <p:spPr bwMode="auto">
          <a:ln w="9525"/>
        </p:spPr>
        <p:txBody>
          <a:bodyPr wrap="square" lIns="91440" tIns="45720" rIns="91440" bIns="45720" numCol="1" compatLnSpc="1">
            <a:prstTxWarp prst="textNoShape">
              <a:avLst/>
            </a:prstTxWarp>
          </a:bodyPr>
          <a:lstStyle/>
          <a:p>
            <a:pPr>
              <a:defRPr/>
            </a:pPr>
            <a:r>
              <a:rPr smtClean="0">
                <a:ln>
                  <a:noFill/>
                </a:ln>
                <a:effectLst/>
              </a:rPr>
              <a:t>Module Specifications</a:t>
            </a:r>
          </a:p>
        </p:txBody>
      </p:sp>
      <p:pic>
        <p:nvPicPr>
          <p:cNvPr id="3" name="Picture 2" descr="Screen Shot 2012-11-04 at 11.32.08 AM.png"/>
          <p:cNvPicPr>
            <a:picLocks noChangeAspect="1"/>
          </p:cNvPicPr>
          <p:nvPr/>
        </p:nvPicPr>
        <p:blipFill rotWithShape="1">
          <a:blip r:embed="rId2">
            <a:extLst>
              <a:ext uri="{28A0092B-C50C-407E-A947-70E740481C1C}">
                <a14:useLocalDpi xmlns:a14="http://schemas.microsoft.com/office/drawing/2010/main" val="0"/>
              </a:ext>
            </a:extLst>
          </a:blip>
          <a:srcRect b="18671"/>
          <a:stretch/>
        </p:blipFill>
        <p:spPr>
          <a:xfrm>
            <a:off x="990600" y="1676400"/>
            <a:ext cx="7696200" cy="4685944"/>
          </a:xfrm>
          <a:prstGeom prst="rect">
            <a:avLst/>
          </a:prstGeom>
        </p:spPr>
      </p:pic>
      <p:sp>
        <p:nvSpPr>
          <p:cNvPr id="5" name="TextBox 4"/>
          <p:cNvSpPr txBox="1"/>
          <p:nvPr/>
        </p:nvSpPr>
        <p:spPr>
          <a:xfrm rot="16200000">
            <a:off x="-1067751" y="4228021"/>
            <a:ext cx="3571636" cy="369332"/>
          </a:xfrm>
          <a:prstGeom prst="rect">
            <a:avLst/>
          </a:prstGeom>
          <a:noFill/>
        </p:spPr>
        <p:txBody>
          <a:bodyPr wrap="none" rtlCol="0">
            <a:spAutoFit/>
          </a:bodyPr>
          <a:lstStyle/>
          <a:p>
            <a:r>
              <a:rPr lang="en-US"/>
              <a:t>Courtesy Home Power Magazine</a:t>
            </a:r>
          </a:p>
        </p:txBody>
      </p:sp>
    </p:spTree>
    <p:extLst>
      <p:ext uri="{BB962C8B-B14F-4D97-AF65-F5344CB8AC3E}">
        <p14:creationId xmlns:p14="http://schemas.microsoft.com/office/powerpoint/2010/main" val="1221161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p:cNvPicPr>
            <a:picLocks noGrp="1" noChangeAspect="1" noChangeArrowheads="1"/>
          </p:cNvPicPr>
          <p:nvPr>
            <p:ph idx="1"/>
          </p:nvPr>
        </p:nvPicPr>
        <p:blipFill rotWithShape="1">
          <a:blip r:embed="rId2" cstate="print"/>
          <a:srcRect t="14178"/>
          <a:stretch/>
        </p:blipFill>
        <p:spPr>
          <a:xfrm>
            <a:off x="8468" y="914400"/>
            <a:ext cx="5782732" cy="2791597"/>
          </a:xfrm>
          <a:prstGeom prst="rect">
            <a:avLst/>
          </a:prstGeom>
          <a:noFill/>
          <a:ln w="25400">
            <a:solidFill>
              <a:schemeClr val="bg1"/>
            </a:solidFill>
            <a:miter lim="800000"/>
            <a:headEnd/>
            <a:tailEnd/>
          </a:ln>
        </p:spPr>
      </p:pic>
      <p:sp>
        <p:nvSpPr>
          <p:cNvPr id="156678" name="Rectangle 6"/>
          <p:cNvSpPr>
            <a:spLocks noGrp="1"/>
          </p:cNvSpPr>
          <p:nvPr>
            <p:ph type="title"/>
          </p:nvPr>
        </p:nvSpPr>
        <p:spPr bwMode="auto">
          <a:xfrm>
            <a:off x="76200" y="-457200"/>
            <a:ext cx="8229600" cy="1219200"/>
          </a:xfrm>
          <a:ln w="9525"/>
        </p:spPr>
        <p:txBody>
          <a:bodyPr wrap="square" lIns="91440" tIns="45720" rIns="91440" bIns="45720" numCol="1" compatLnSpc="1">
            <a:prstTxWarp prst="textNoShape">
              <a:avLst/>
            </a:prstTxWarp>
          </a:bodyPr>
          <a:lstStyle/>
          <a:p>
            <a:pPr>
              <a:defRPr/>
            </a:pPr>
            <a:r>
              <a:rPr lang="en-US" dirty="0" smtClean="0">
                <a:ln>
                  <a:noFill/>
                </a:ln>
                <a:effectLst/>
              </a:rPr>
              <a:t>Quick Connects (MC, Tyco, </a:t>
            </a:r>
            <a:r>
              <a:rPr lang="en-US" dirty="0" err="1" smtClean="0">
                <a:ln>
                  <a:noFill/>
                </a:ln>
                <a:effectLst/>
              </a:rPr>
              <a:t>etc</a:t>
            </a:r>
            <a:r>
              <a:rPr lang="en-US" dirty="0" smtClean="0">
                <a:ln>
                  <a:noFill/>
                </a:ln>
                <a:effectLst/>
              </a:rPr>
              <a:t>)</a:t>
            </a:r>
            <a:endParaRPr dirty="0" smtClean="0">
              <a:ln>
                <a:noFill/>
              </a:ln>
              <a:effectLst/>
            </a:endParaRPr>
          </a:p>
        </p:txBody>
      </p:sp>
      <p:pic>
        <p:nvPicPr>
          <p:cNvPr id="2" name="Picture 1" descr="Screen shot 2011-09-11 at 1.53.34 PM.png"/>
          <p:cNvPicPr>
            <a:picLocks noChangeAspect="1"/>
          </p:cNvPicPr>
          <p:nvPr/>
        </p:nvPicPr>
        <p:blipFill rotWithShape="1">
          <a:blip r:embed="rId3">
            <a:extLst>
              <a:ext uri="{28A0092B-C50C-407E-A947-70E740481C1C}">
                <a14:useLocalDpi xmlns:a14="http://schemas.microsoft.com/office/drawing/2010/main" val="0"/>
              </a:ext>
            </a:extLst>
          </a:blip>
          <a:srcRect l="13097" t="4629" b="14444"/>
          <a:stretch/>
        </p:blipFill>
        <p:spPr>
          <a:xfrm>
            <a:off x="3962400" y="3258154"/>
            <a:ext cx="5181600" cy="3633172"/>
          </a:xfrm>
          <a:prstGeom prst="rect">
            <a:avLst/>
          </a:prstGeom>
          <a:noFill/>
          <a:ln w="25400">
            <a:solidFill>
              <a:schemeClr val="bg1"/>
            </a:solidFill>
            <a:miter lim="800000"/>
            <a:headEnd/>
            <a:tailEnd/>
          </a:ln>
        </p:spPr>
      </p:pic>
    </p:spTree>
    <p:extLst>
      <p:ext uri="{BB962C8B-B14F-4D97-AF65-F5344CB8AC3E}">
        <p14:creationId xmlns:p14="http://schemas.microsoft.com/office/powerpoint/2010/main" val="3534277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1-10-13 at 4.29.09 PM.png"/>
          <p:cNvPicPr>
            <a:picLocks noGrp="1" noChangeAspect="1"/>
          </p:cNvPicPr>
          <p:nvPr>
            <p:ph/>
          </p:nvPr>
        </p:nvPicPr>
        <p:blipFill rotWithShape="1">
          <a:blip r:embed="rId2">
            <a:extLst>
              <a:ext uri="{28A0092B-C50C-407E-A947-70E740481C1C}">
                <a14:useLocalDpi xmlns:a14="http://schemas.microsoft.com/office/drawing/2010/main" val="0"/>
              </a:ext>
            </a:extLst>
          </a:blip>
          <a:srcRect l="4877" t="11600" r="7173" b="11600"/>
          <a:stretch/>
        </p:blipFill>
        <p:spPr>
          <a:xfrm>
            <a:off x="152400" y="1036637"/>
            <a:ext cx="5051004" cy="4297363"/>
          </a:xfrm>
        </p:spPr>
      </p:pic>
      <p:sp>
        <p:nvSpPr>
          <p:cNvPr id="4" name="TextBox 3"/>
          <p:cNvSpPr txBox="1"/>
          <p:nvPr/>
        </p:nvSpPr>
        <p:spPr>
          <a:xfrm>
            <a:off x="628289" y="76200"/>
            <a:ext cx="4415517" cy="954107"/>
          </a:xfrm>
          <a:prstGeom prst="rect">
            <a:avLst/>
          </a:prstGeom>
          <a:noFill/>
        </p:spPr>
        <p:txBody>
          <a:bodyPr wrap="none" rtlCol="0">
            <a:spAutoFit/>
          </a:bodyPr>
          <a:lstStyle/>
          <a:p>
            <a:pPr algn="ctr"/>
            <a:r>
              <a:rPr lang="en-US" sz="2800" dirty="0" err="1" smtClean="0"/>
              <a:t>Multicrystalline</a:t>
            </a:r>
            <a:r>
              <a:rPr lang="en-US" sz="2800" dirty="0" smtClean="0"/>
              <a:t> ingot ready </a:t>
            </a:r>
          </a:p>
          <a:p>
            <a:pPr algn="ctr"/>
            <a:r>
              <a:rPr lang="en-US" sz="2800" dirty="0" smtClean="0"/>
              <a:t>for sawing</a:t>
            </a:r>
            <a:endParaRPr lang="en-US" sz="2800" dirty="0"/>
          </a:p>
        </p:txBody>
      </p:sp>
      <p:pic>
        <p:nvPicPr>
          <p:cNvPr id="5" name="Picture 4" descr="Screen shot 2011-10-13 at 4.29.36 PM.png"/>
          <p:cNvPicPr>
            <a:picLocks noChangeAspect="1"/>
          </p:cNvPicPr>
          <p:nvPr/>
        </p:nvPicPr>
        <p:blipFill rotWithShape="1">
          <a:blip r:embed="rId3">
            <a:extLst>
              <a:ext uri="{28A0092B-C50C-407E-A947-70E740481C1C}">
                <a14:useLocalDpi xmlns:a14="http://schemas.microsoft.com/office/drawing/2010/main" val="0"/>
              </a:ext>
            </a:extLst>
          </a:blip>
          <a:srcRect l="5657" t="16465" r="24335"/>
          <a:stretch/>
        </p:blipFill>
        <p:spPr>
          <a:xfrm>
            <a:off x="5105400" y="2972191"/>
            <a:ext cx="4038600" cy="3875432"/>
          </a:xfrm>
          <a:prstGeom prst="rect">
            <a:avLst/>
          </a:prstGeom>
        </p:spPr>
      </p:pic>
      <p:sp>
        <p:nvSpPr>
          <p:cNvPr id="7" name="TextBox 6"/>
          <p:cNvSpPr txBox="1"/>
          <p:nvPr/>
        </p:nvSpPr>
        <p:spPr>
          <a:xfrm>
            <a:off x="5486400" y="2057400"/>
            <a:ext cx="3581400" cy="954107"/>
          </a:xfrm>
          <a:prstGeom prst="rect">
            <a:avLst/>
          </a:prstGeom>
          <a:noFill/>
        </p:spPr>
        <p:txBody>
          <a:bodyPr wrap="square" rtlCol="0">
            <a:spAutoFit/>
          </a:bodyPr>
          <a:lstStyle/>
          <a:p>
            <a:pPr algn="ctr"/>
            <a:r>
              <a:rPr lang="en-US" sz="2800" dirty="0" smtClean="0"/>
              <a:t>Cells ready for module assembly</a:t>
            </a:r>
            <a:endParaRPr lang="en-US" sz="2800" dirty="0"/>
          </a:p>
        </p:txBody>
      </p:sp>
      <p:sp>
        <p:nvSpPr>
          <p:cNvPr id="8" name="TextBox 7"/>
          <p:cNvSpPr txBox="1"/>
          <p:nvPr/>
        </p:nvSpPr>
        <p:spPr>
          <a:xfrm>
            <a:off x="129524" y="6027003"/>
            <a:ext cx="4114800" cy="707886"/>
          </a:xfrm>
          <a:prstGeom prst="rect">
            <a:avLst/>
          </a:prstGeom>
          <a:noFill/>
        </p:spPr>
        <p:txBody>
          <a:bodyPr wrap="square" rtlCol="0">
            <a:spAutoFit/>
          </a:bodyPr>
          <a:lstStyle/>
          <a:p>
            <a:r>
              <a:rPr lang="en-US" sz="2000" dirty="0" smtClean="0"/>
              <a:t>Photos courtesy </a:t>
            </a:r>
            <a:r>
              <a:rPr lang="en-US" sz="2000" dirty="0" err="1" smtClean="0"/>
              <a:t>HomePower</a:t>
            </a:r>
            <a:r>
              <a:rPr lang="en-US" sz="2000" dirty="0" smtClean="0"/>
              <a:t> magazine/REC group</a:t>
            </a:r>
            <a:endParaRPr lang="en-US" sz="2000" dirty="0"/>
          </a:p>
        </p:txBody>
      </p:sp>
    </p:spTree>
  </p:cSld>
  <p:clrMapOvr>
    <a:masterClrMapping/>
  </p:clrMapOvr>
  <p:transition spd="slow">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09-11 at 1.56.34 PM.png"/>
          <p:cNvPicPr>
            <a:picLocks noChangeAspect="1"/>
          </p:cNvPicPr>
          <p:nvPr/>
        </p:nvPicPr>
        <p:blipFill rotWithShape="1">
          <a:blip r:embed="rId2">
            <a:extLst>
              <a:ext uri="{28A0092B-C50C-407E-A947-70E740481C1C}">
                <a14:useLocalDpi xmlns:a14="http://schemas.microsoft.com/office/drawing/2010/main" val="0"/>
              </a:ext>
            </a:extLst>
          </a:blip>
          <a:srcRect l="29501"/>
          <a:stretch/>
        </p:blipFill>
        <p:spPr>
          <a:xfrm>
            <a:off x="4822209" y="381000"/>
            <a:ext cx="3635991" cy="5896818"/>
          </a:xfrm>
          <a:prstGeom prst="rect">
            <a:avLst/>
          </a:prstGeom>
          <a:noFill/>
          <a:ln w="25400">
            <a:solidFill>
              <a:schemeClr val="bg1"/>
            </a:solidFill>
            <a:miter lim="800000"/>
            <a:headEnd/>
            <a:tailEnd/>
          </a:ln>
        </p:spPr>
      </p:pic>
      <p:sp>
        <p:nvSpPr>
          <p:cNvPr id="3" name="TextBox 2"/>
          <p:cNvSpPr txBox="1"/>
          <p:nvPr/>
        </p:nvSpPr>
        <p:spPr>
          <a:xfrm>
            <a:off x="914400" y="1109008"/>
            <a:ext cx="3810000" cy="1938992"/>
          </a:xfrm>
          <a:prstGeom prst="rect">
            <a:avLst/>
          </a:prstGeom>
          <a:noFill/>
        </p:spPr>
        <p:txBody>
          <a:bodyPr wrap="square" rtlCol="0">
            <a:spAutoFit/>
          </a:bodyPr>
          <a:lstStyle/>
          <a:p>
            <a:r>
              <a:rPr lang="en-US" sz="2400" dirty="0" smtClean="0">
                <a:latin typeface="Constantia"/>
                <a:cs typeface="Constantia"/>
              </a:rPr>
              <a:t>Field Serviceable Junction Box:</a:t>
            </a:r>
          </a:p>
          <a:p>
            <a:r>
              <a:rPr lang="en-US" sz="2400" dirty="0" smtClean="0">
                <a:latin typeface="Constantia"/>
                <a:cs typeface="Constantia"/>
              </a:rPr>
              <a:t>Less common today and found primarily on smaller modules </a:t>
            </a:r>
            <a:endParaRPr lang="en-US" sz="2400" dirty="0">
              <a:latin typeface="Constantia"/>
              <a:cs typeface="Constantia"/>
            </a:endParaRPr>
          </a:p>
        </p:txBody>
      </p:sp>
      <p:sp>
        <p:nvSpPr>
          <p:cNvPr id="5" name="TextBox 4"/>
          <p:cNvSpPr txBox="1"/>
          <p:nvPr/>
        </p:nvSpPr>
        <p:spPr>
          <a:xfrm>
            <a:off x="914400" y="4419600"/>
            <a:ext cx="3733800" cy="1569660"/>
          </a:xfrm>
          <a:prstGeom prst="rect">
            <a:avLst/>
          </a:prstGeom>
          <a:noFill/>
        </p:spPr>
        <p:txBody>
          <a:bodyPr wrap="square" rtlCol="0">
            <a:spAutoFit/>
          </a:bodyPr>
          <a:lstStyle/>
          <a:p>
            <a:r>
              <a:rPr lang="en-US" sz="2400" dirty="0" smtClean="0">
                <a:latin typeface="Constantia"/>
                <a:cs typeface="Constantia"/>
              </a:rPr>
              <a:t>Sealed Junction Box:</a:t>
            </a:r>
          </a:p>
          <a:p>
            <a:r>
              <a:rPr lang="en-US" sz="2400" dirty="0" smtClean="0">
                <a:latin typeface="Constantia"/>
                <a:cs typeface="Constantia"/>
              </a:rPr>
              <a:t>Most common, safer to wire, but usually canno</a:t>
            </a:r>
            <a:r>
              <a:rPr lang="en-US" sz="2400" dirty="0">
                <a:latin typeface="Constantia"/>
                <a:cs typeface="Constantia"/>
              </a:rPr>
              <a:t>t</a:t>
            </a:r>
            <a:r>
              <a:rPr lang="en-US" sz="2400" dirty="0" smtClean="0">
                <a:latin typeface="Constantia"/>
                <a:cs typeface="Constantia"/>
              </a:rPr>
              <a:t> replace leads</a:t>
            </a:r>
            <a:endParaRPr lang="en-US" sz="2400" dirty="0">
              <a:latin typeface="Constantia"/>
              <a:cs typeface="Constantia"/>
            </a:endParaRPr>
          </a:p>
        </p:txBody>
      </p:sp>
      <p:sp>
        <p:nvSpPr>
          <p:cNvPr id="4" name="TextBox 3"/>
          <p:cNvSpPr txBox="1"/>
          <p:nvPr/>
        </p:nvSpPr>
        <p:spPr>
          <a:xfrm>
            <a:off x="5029200" y="6172200"/>
            <a:ext cx="3962400" cy="584776"/>
          </a:xfrm>
          <a:prstGeom prst="rect">
            <a:avLst/>
          </a:prstGeom>
          <a:noFill/>
        </p:spPr>
        <p:txBody>
          <a:bodyPr wrap="square" rtlCol="0">
            <a:spAutoFit/>
          </a:bodyPr>
          <a:lstStyle/>
          <a:p>
            <a:r>
              <a:rPr lang="en-US" sz="1600" dirty="0" smtClean="0">
                <a:solidFill>
                  <a:srgbClr val="4C376B"/>
                </a:solidFill>
              </a:rPr>
              <a:t>Courtesy </a:t>
            </a:r>
            <a:r>
              <a:rPr lang="en-US" sz="1600" dirty="0" err="1" smtClean="0">
                <a:solidFill>
                  <a:srgbClr val="4C376B"/>
                </a:solidFill>
              </a:rPr>
              <a:t>Homepower</a:t>
            </a:r>
            <a:r>
              <a:rPr lang="en-US" sz="1600" dirty="0" smtClean="0">
                <a:solidFill>
                  <a:srgbClr val="4C376B"/>
                </a:solidFill>
              </a:rPr>
              <a:t> Magazine/Kris </a:t>
            </a:r>
            <a:r>
              <a:rPr lang="en-US" sz="1600" dirty="0" err="1" smtClean="0">
                <a:solidFill>
                  <a:srgbClr val="4C376B"/>
                </a:solidFill>
              </a:rPr>
              <a:t>SUtton</a:t>
            </a:r>
            <a:endParaRPr lang="en-US" sz="1600" dirty="0">
              <a:solidFill>
                <a:srgbClr val="4C376B"/>
              </a:solidFill>
            </a:endParaRPr>
          </a:p>
        </p:txBody>
      </p:sp>
      <p:sp>
        <p:nvSpPr>
          <p:cNvPr id="7" name="Rectangle 6"/>
          <p:cNvSpPr txBox="1">
            <a:spLocks/>
          </p:cNvSpPr>
          <p:nvPr/>
        </p:nvSpPr>
        <p:spPr bwMode="auto">
          <a:xfrm>
            <a:off x="76200" y="0"/>
            <a:ext cx="34290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dirty="0" smtClean="0">
                <a:ln>
                  <a:noFill/>
                </a:ln>
                <a:effectLst/>
              </a:rPr>
              <a:t>Module J-Box</a:t>
            </a:r>
          </a:p>
        </p:txBody>
      </p:sp>
    </p:spTree>
    <p:extLst>
      <p:ext uri="{BB962C8B-B14F-4D97-AF65-F5344CB8AC3E}">
        <p14:creationId xmlns:p14="http://schemas.microsoft.com/office/powerpoint/2010/main" val="3092688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p:cNvSpPr>
          <p:nvPr/>
        </p:nvSpPr>
        <p:spPr bwMode="auto">
          <a:xfrm>
            <a:off x="76200" y="0"/>
            <a:ext cx="3429000" cy="1219200"/>
          </a:xfrm>
          <a:prstGeom prst="rect">
            <a:avLst/>
          </a:prstGeom>
          <a:ln w="9525"/>
        </p:spPr>
        <p:txBody>
          <a:bodyPr wrap="square" lIns="91440" tIns="45720" rIns="91440" bIns="45720" numCol="1" compatLnSpc="1">
            <a:prstTxWarp prst="textNoShape">
              <a:avLst/>
            </a:prstTxWarp>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outerShdw blurRad="50800" dist="38100" dir="2700000" algn="tl" rotWithShape="0">
                    <a:prstClr val="black">
                      <a:alpha val="40000"/>
                    </a:prstClr>
                  </a:out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a:defRPr/>
            </a:pPr>
            <a:r>
              <a:rPr lang="en-US" dirty="0" smtClean="0">
                <a:ln>
                  <a:noFill/>
                </a:ln>
                <a:effectLst/>
              </a:rPr>
              <a:t>Module J-Box</a:t>
            </a:r>
          </a:p>
        </p:txBody>
      </p:sp>
      <p:pic>
        <p:nvPicPr>
          <p:cNvPr id="8" name="Picture 5"/>
          <p:cNvPicPr>
            <a:picLocks noChangeAspect="1" noChangeArrowheads="1"/>
          </p:cNvPicPr>
          <p:nvPr/>
        </p:nvPicPr>
        <p:blipFill>
          <a:blip r:embed="rId2" cstate="print"/>
          <a:srcRect/>
          <a:stretch>
            <a:fillRect/>
          </a:stretch>
        </p:blipFill>
        <p:spPr bwMode="auto">
          <a:xfrm>
            <a:off x="2133600" y="801665"/>
            <a:ext cx="4731046" cy="5929287"/>
          </a:xfrm>
          <a:prstGeom prst="rect">
            <a:avLst/>
          </a:prstGeom>
          <a:noFill/>
          <a:ln w="9525">
            <a:noFill/>
            <a:miter lim="800000"/>
            <a:headEnd/>
            <a:tailEnd/>
          </a:ln>
        </p:spPr>
      </p:pic>
    </p:spTree>
    <p:extLst>
      <p:ext uri="{BB962C8B-B14F-4D97-AF65-F5344CB8AC3E}">
        <p14:creationId xmlns:p14="http://schemas.microsoft.com/office/powerpoint/2010/main" val="2517506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p:cNvSpPr>
          <p:nvPr>
            <p:ph idx="1"/>
          </p:nvPr>
        </p:nvSpPr>
        <p:spPr>
          <a:xfrm>
            <a:off x="304800" y="1109552"/>
            <a:ext cx="6324600" cy="5715000"/>
          </a:xfrm>
        </p:spPr>
        <p:txBody>
          <a:bodyPr/>
          <a:lstStyle/>
          <a:p>
            <a:pPr>
              <a:lnSpc>
                <a:spcPct val="90000"/>
              </a:lnSpc>
            </a:pPr>
            <a:r>
              <a:rPr lang="en-US" sz="2800" dirty="0"/>
              <a:t>Cost</a:t>
            </a:r>
          </a:p>
          <a:p>
            <a:pPr>
              <a:lnSpc>
                <a:spcPct val="90000"/>
              </a:lnSpc>
            </a:pPr>
            <a:r>
              <a:rPr lang="en-US" sz="2800" dirty="0" smtClean="0"/>
              <a:t>Aesthetics</a:t>
            </a:r>
            <a:endParaRPr lang="en-US" sz="2800" dirty="0"/>
          </a:p>
          <a:p>
            <a:pPr>
              <a:lnSpc>
                <a:spcPct val="90000"/>
              </a:lnSpc>
            </a:pPr>
            <a:r>
              <a:rPr lang="en-US" sz="2800" dirty="0" smtClean="0"/>
              <a:t>Material Warranty (years) </a:t>
            </a:r>
          </a:p>
          <a:p>
            <a:pPr lvl="1">
              <a:lnSpc>
                <a:spcPct val="90000"/>
              </a:lnSpc>
            </a:pPr>
            <a:r>
              <a:rPr lang="en-US" sz="2800" dirty="0" smtClean="0"/>
              <a:t>Range of 1 – 10 years </a:t>
            </a:r>
          </a:p>
          <a:p>
            <a:pPr>
              <a:lnSpc>
                <a:spcPct val="90000"/>
              </a:lnSpc>
            </a:pPr>
            <a:r>
              <a:rPr lang="en-US" sz="2800" dirty="0" smtClean="0"/>
              <a:t>Power Warranty (Years) – limited warranty for module power at STC minus power tolerance percentage (+/- 5%)</a:t>
            </a:r>
          </a:p>
          <a:p>
            <a:pPr lvl="1">
              <a:lnSpc>
                <a:spcPct val="90000"/>
              </a:lnSpc>
            </a:pPr>
            <a:r>
              <a:rPr lang="en-US" sz="2800" dirty="0" smtClean="0"/>
              <a:t>20 years common at 90% for first 10 years and 80% for next 10 years (100 watts x .95 x .90 = 85.5 watts)</a:t>
            </a:r>
          </a:p>
          <a:p>
            <a:pPr>
              <a:lnSpc>
                <a:spcPct val="90000"/>
              </a:lnSpc>
            </a:pPr>
            <a:r>
              <a:rPr lang="en-US" sz="2800" dirty="0"/>
              <a:t>Power Density/Efficiency</a:t>
            </a:r>
          </a:p>
          <a:p>
            <a:pPr>
              <a:lnSpc>
                <a:spcPct val="90000"/>
              </a:lnSpc>
            </a:pPr>
            <a:r>
              <a:rPr lang="en-US" sz="2800" dirty="0"/>
              <a:t>Etc…</a:t>
            </a:r>
          </a:p>
          <a:p>
            <a:pPr marL="366713" lvl="1" indent="0">
              <a:lnSpc>
                <a:spcPct val="90000"/>
              </a:lnSpc>
              <a:buNone/>
            </a:pPr>
            <a:endParaRPr lang="en-US" dirty="0" smtClean="0"/>
          </a:p>
        </p:txBody>
      </p:sp>
      <p:sp>
        <p:nvSpPr>
          <p:cNvPr id="134146" name="Rectangle 2"/>
          <p:cNvSpPr>
            <a:spLocks noGrp="1"/>
          </p:cNvSpPr>
          <p:nvPr>
            <p:ph type="title"/>
          </p:nvPr>
        </p:nvSpPr>
        <p:spPr bwMode="auto">
          <a:xfrm>
            <a:off x="381000" y="-228600"/>
            <a:ext cx="8229600" cy="1219200"/>
          </a:xfrm>
          <a:ln w="9525"/>
        </p:spPr>
        <p:txBody>
          <a:bodyPr wrap="square" lIns="91440" tIns="45720" rIns="91440" bIns="45720" numCol="1" compatLnSpc="1">
            <a:prstTxWarp prst="textNoShape">
              <a:avLst/>
            </a:prstTxWarp>
          </a:bodyPr>
          <a:lstStyle/>
          <a:p>
            <a:pPr>
              <a:defRPr/>
            </a:pPr>
            <a:r>
              <a:rPr lang="en-US" dirty="0" smtClean="0">
                <a:ln>
                  <a:noFill/>
                </a:ln>
                <a:effectLst/>
              </a:rPr>
              <a:t>Choosing a module</a:t>
            </a:r>
            <a:endParaRPr dirty="0" smtClean="0">
              <a:ln>
                <a:noFill/>
              </a:ln>
              <a:effectLst/>
            </a:endParaRPr>
          </a:p>
        </p:txBody>
      </p:sp>
      <p:pic>
        <p:nvPicPr>
          <p:cNvPr id="2" name="Picture 1" descr="Screen shot 2011-10-13 at 4.48.32 PM.png"/>
          <p:cNvPicPr>
            <a:picLocks noChangeAspect="1"/>
          </p:cNvPicPr>
          <p:nvPr/>
        </p:nvPicPr>
        <p:blipFill>
          <a:blip r:embed="rId2">
            <a:extLst>
              <a:ext uri="{BEBA8EAE-BF5A-486C-A8C5-ECC9F3942E4B}">
                <a14:imgProps xmlns:a14="http://schemas.microsoft.com/office/drawing/2010/main">
                  <a14:imgLayer r:embed="rId3">
                    <a14:imgEffect>
                      <a14:backgroundRemoval t="376" b="98120" l="0" r="99695">
                        <a14:foregroundMark x1="16489" y1="56391" x2="16489" y2="56391"/>
                        <a14:foregroundMark x1="25802" y1="48120" x2="25802" y2="48120"/>
                        <a14:foregroundMark x1="13130" y1="63534" x2="13130" y2="63534"/>
                      </a14:backgroundRemoval>
                    </a14:imgEffect>
                  </a14:imgLayer>
                </a14:imgProps>
              </a:ext>
              <a:ext uri="{28A0092B-C50C-407E-A947-70E740481C1C}">
                <a14:useLocalDpi xmlns:a14="http://schemas.microsoft.com/office/drawing/2010/main" val="0"/>
              </a:ext>
            </a:extLst>
          </a:blip>
          <a:stretch>
            <a:fillRect/>
          </a:stretch>
        </p:blipFill>
        <p:spPr>
          <a:xfrm rot="5400000">
            <a:off x="4305474" y="2043634"/>
            <a:ext cx="6882159" cy="2794892"/>
          </a:xfrm>
          <a:prstGeom prst="rect">
            <a:avLst/>
          </a:prstGeom>
        </p:spPr>
      </p:pic>
    </p:spTree>
    <p:extLst>
      <p:ext uri="{BB962C8B-B14F-4D97-AF65-F5344CB8AC3E}">
        <p14:creationId xmlns:p14="http://schemas.microsoft.com/office/powerpoint/2010/main" val="1910718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p:cTn id="7" dur="500" fill="hold"/>
                                        <p:tgtEl>
                                          <p:spTgt spid="778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7826">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77826">
                                            <p:txEl>
                                              <p:pRg st="0" end="0"/>
                                            </p:txEl>
                                          </p:spTgt>
                                        </p:tgtEl>
                                        <p:attrNameLst>
                                          <p:attrName>style.rotation</p:attrName>
                                        </p:attrNameLst>
                                      </p:cBhvr>
                                      <p:tavLst>
                                        <p:tav tm="0">
                                          <p:val>
                                            <p:fltVal val="90"/>
                                          </p:val>
                                        </p:tav>
                                        <p:tav tm="100000">
                                          <p:val>
                                            <p:fltVal val="0"/>
                                          </p:val>
                                        </p:tav>
                                      </p:tavLst>
                                    </p:anim>
                                    <p:animEffect transition="in" filter="fade">
                                      <p:cBhvr>
                                        <p:cTn id="10" dur="500"/>
                                        <p:tgtEl>
                                          <p:spTgt spid="778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7826">
                                            <p:txEl>
                                              <p:pRg st="1" end="1"/>
                                            </p:txEl>
                                          </p:spTgt>
                                        </p:tgtEl>
                                        <p:attrNameLst>
                                          <p:attrName>style.visibility</p:attrName>
                                        </p:attrNameLst>
                                      </p:cBhvr>
                                      <p:to>
                                        <p:strVal val="visible"/>
                                      </p:to>
                                    </p:set>
                                    <p:anim calcmode="lin" valueType="num">
                                      <p:cBhvr>
                                        <p:cTn id="15" dur="500" fill="hold"/>
                                        <p:tgtEl>
                                          <p:spTgt spid="7782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77826">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77826">
                                            <p:txEl>
                                              <p:pRg st="1" end="1"/>
                                            </p:txEl>
                                          </p:spTgt>
                                        </p:tgtEl>
                                        <p:attrNameLst>
                                          <p:attrName>style.rotation</p:attrName>
                                        </p:attrNameLst>
                                      </p:cBhvr>
                                      <p:tavLst>
                                        <p:tav tm="0">
                                          <p:val>
                                            <p:fltVal val="90"/>
                                          </p:val>
                                        </p:tav>
                                        <p:tav tm="100000">
                                          <p:val>
                                            <p:fltVal val="0"/>
                                          </p:val>
                                        </p:tav>
                                      </p:tavLst>
                                    </p:anim>
                                    <p:animEffect transition="in" filter="fade">
                                      <p:cBhvr>
                                        <p:cTn id="18" dur="500"/>
                                        <p:tgtEl>
                                          <p:spTgt spid="778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7826">
                                            <p:txEl>
                                              <p:pRg st="2" end="2"/>
                                            </p:txEl>
                                          </p:spTgt>
                                        </p:tgtEl>
                                        <p:attrNameLst>
                                          <p:attrName>style.visibility</p:attrName>
                                        </p:attrNameLst>
                                      </p:cBhvr>
                                      <p:to>
                                        <p:strVal val="visible"/>
                                      </p:to>
                                    </p:set>
                                    <p:anim calcmode="lin" valueType="num">
                                      <p:cBhvr>
                                        <p:cTn id="23" dur="500" fill="hold"/>
                                        <p:tgtEl>
                                          <p:spTgt spid="77826">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7826">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77826">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77826">
                                            <p:txEl>
                                              <p:pRg st="2" end="2"/>
                                            </p:tx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7826">
                                            <p:txEl>
                                              <p:pRg st="3" end="3"/>
                                            </p:txEl>
                                          </p:spTgt>
                                        </p:tgtEl>
                                        <p:attrNameLst>
                                          <p:attrName>style.visibility</p:attrName>
                                        </p:attrNameLst>
                                      </p:cBhvr>
                                      <p:to>
                                        <p:strVal val="visible"/>
                                      </p:to>
                                    </p:set>
                                    <p:anim calcmode="lin" valueType="num">
                                      <p:cBhvr>
                                        <p:cTn id="29" dur="500" fill="hold"/>
                                        <p:tgtEl>
                                          <p:spTgt spid="77826">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77826">
                                            <p:txEl>
                                              <p:pRg st="3" end="3"/>
                                            </p:txEl>
                                          </p:spTgt>
                                        </p:tgtEl>
                                        <p:attrNameLst>
                                          <p:attrName>ppt_h</p:attrName>
                                        </p:attrNameLst>
                                      </p:cBhvr>
                                      <p:tavLst>
                                        <p:tav tm="0">
                                          <p:val>
                                            <p:fltVal val="0"/>
                                          </p:val>
                                        </p:tav>
                                        <p:tav tm="100000">
                                          <p:val>
                                            <p:strVal val="#ppt_h"/>
                                          </p:val>
                                        </p:tav>
                                      </p:tavLst>
                                    </p:anim>
                                    <p:anim calcmode="lin" valueType="num">
                                      <p:cBhvr>
                                        <p:cTn id="31" dur="500" fill="hold"/>
                                        <p:tgtEl>
                                          <p:spTgt spid="77826">
                                            <p:txEl>
                                              <p:pRg st="3" end="3"/>
                                            </p:txEl>
                                          </p:spTgt>
                                        </p:tgtEl>
                                        <p:attrNameLst>
                                          <p:attrName>style.rotation</p:attrName>
                                        </p:attrNameLst>
                                      </p:cBhvr>
                                      <p:tavLst>
                                        <p:tav tm="0">
                                          <p:val>
                                            <p:fltVal val="90"/>
                                          </p:val>
                                        </p:tav>
                                        <p:tav tm="100000">
                                          <p:val>
                                            <p:fltVal val="0"/>
                                          </p:val>
                                        </p:tav>
                                      </p:tavLst>
                                    </p:anim>
                                    <p:animEffect transition="in" filter="fade">
                                      <p:cBhvr>
                                        <p:cTn id="32" dur="500"/>
                                        <p:tgtEl>
                                          <p:spTgt spid="7782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77826">
                                            <p:txEl>
                                              <p:pRg st="4" end="4"/>
                                            </p:txEl>
                                          </p:spTgt>
                                        </p:tgtEl>
                                        <p:attrNameLst>
                                          <p:attrName>style.visibility</p:attrName>
                                        </p:attrNameLst>
                                      </p:cBhvr>
                                      <p:to>
                                        <p:strVal val="visible"/>
                                      </p:to>
                                    </p:set>
                                    <p:anim calcmode="lin" valueType="num">
                                      <p:cBhvr>
                                        <p:cTn id="37" dur="500" fill="hold"/>
                                        <p:tgtEl>
                                          <p:spTgt spid="7782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77826">
                                            <p:txEl>
                                              <p:pRg st="4" end="4"/>
                                            </p:txEl>
                                          </p:spTgt>
                                        </p:tgtEl>
                                        <p:attrNameLst>
                                          <p:attrName>ppt_h</p:attrName>
                                        </p:attrNameLst>
                                      </p:cBhvr>
                                      <p:tavLst>
                                        <p:tav tm="0">
                                          <p:val>
                                            <p:fltVal val="0"/>
                                          </p:val>
                                        </p:tav>
                                        <p:tav tm="100000">
                                          <p:val>
                                            <p:strVal val="#ppt_h"/>
                                          </p:val>
                                        </p:tav>
                                      </p:tavLst>
                                    </p:anim>
                                    <p:anim calcmode="lin" valueType="num">
                                      <p:cBhvr>
                                        <p:cTn id="39" dur="500" fill="hold"/>
                                        <p:tgtEl>
                                          <p:spTgt spid="77826">
                                            <p:txEl>
                                              <p:pRg st="4" end="4"/>
                                            </p:txEl>
                                          </p:spTgt>
                                        </p:tgtEl>
                                        <p:attrNameLst>
                                          <p:attrName>style.rotation</p:attrName>
                                        </p:attrNameLst>
                                      </p:cBhvr>
                                      <p:tavLst>
                                        <p:tav tm="0">
                                          <p:val>
                                            <p:fltVal val="90"/>
                                          </p:val>
                                        </p:tav>
                                        <p:tav tm="100000">
                                          <p:val>
                                            <p:fltVal val="0"/>
                                          </p:val>
                                        </p:tav>
                                      </p:tavLst>
                                    </p:anim>
                                    <p:animEffect transition="in" filter="fade">
                                      <p:cBhvr>
                                        <p:cTn id="40" dur="500"/>
                                        <p:tgtEl>
                                          <p:spTgt spid="77826">
                                            <p:txEl>
                                              <p:pRg st="4" end="4"/>
                                            </p:txEl>
                                          </p:spTgt>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77826">
                                            <p:txEl>
                                              <p:pRg st="5" end="5"/>
                                            </p:txEl>
                                          </p:spTgt>
                                        </p:tgtEl>
                                        <p:attrNameLst>
                                          <p:attrName>style.visibility</p:attrName>
                                        </p:attrNameLst>
                                      </p:cBhvr>
                                      <p:to>
                                        <p:strVal val="visible"/>
                                      </p:to>
                                    </p:set>
                                    <p:anim calcmode="lin" valueType="num">
                                      <p:cBhvr>
                                        <p:cTn id="43" dur="500" fill="hold"/>
                                        <p:tgtEl>
                                          <p:spTgt spid="77826">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77826">
                                            <p:txEl>
                                              <p:pRg st="5" end="5"/>
                                            </p:txEl>
                                          </p:spTgt>
                                        </p:tgtEl>
                                        <p:attrNameLst>
                                          <p:attrName>ppt_h</p:attrName>
                                        </p:attrNameLst>
                                      </p:cBhvr>
                                      <p:tavLst>
                                        <p:tav tm="0">
                                          <p:val>
                                            <p:fltVal val="0"/>
                                          </p:val>
                                        </p:tav>
                                        <p:tav tm="100000">
                                          <p:val>
                                            <p:strVal val="#ppt_h"/>
                                          </p:val>
                                        </p:tav>
                                      </p:tavLst>
                                    </p:anim>
                                    <p:anim calcmode="lin" valueType="num">
                                      <p:cBhvr>
                                        <p:cTn id="45" dur="500" fill="hold"/>
                                        <p:tgtEl>
                                          <p:spTgt spid="77826">
                                            <p:txEl>
                                              <p:pRg st="5" end="5"/>
                                            </p:txEl>
                                          </p:spTgt>
                                        </p:tgtEl>
                                        <p:attrNameLst>
                                          <p:attrName>style.rotation</p:attrName>
                                        </p:attrNameLst>
                                      </p:cBhvr>
                                      <p:tavLst>
                                        <p:tav tm="0">
                                          <p:val>
                                            <p:fltVal val="90"/>
                                          </p:val>
                                        </p:tav>
                                        <p:tav tm="100000">
                                          <p:val>
                                            <p:fltVal val="0"/>
                                          </p:val>
                                        </p:tav>
                                      </p:tavLst>
                                    </p:anim>
                                    <p:animEffect transition="in" filter="fade">
                                      <p:cBhvr>
                                        <p:cTn id="46" dur="500"/>
                                        <p:tgtEl>
                                          <p:spTgt spid="77826">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7826">
                                            <p:txEl>
                                              <p:pRg st="6" end="6"/>
                                            </p:txEl>
                                          </p:spTgt>
                                        </p:tgtEl>
                                        <p:attrNameLst>
                                          <p:attrName>style.visibility</p:attrName>
                                        </p:attrNameLst>
                                      </p:cBhvr>
                                      <p:to>
                                        <p:strVal val="visible"/>
                                      </p:to>
                                    </p:set>
                                    <p:anim calcmode="lin" valueType="num">
                                      <p:cBhvr>
                                        <p:cTn id="51" dur="500" fill="hold"/>
                                        <p:tgtEl>
                                          <p:spTgt spid="77826">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77826">
                                            <p:txEl>
                                              <p:pRg st="6" end="6"/>
                                            </p:txEl>
                                          </p:spTgt>
                                        </p:tgtEl>
                                        <p:attrNameLst>
                                          <p:attrName>ppt_h</p:attrName>
                                        </p:attrNameLst>
                                      </p:cBhvr>
                                      <p:tavLst>
                                        <p:tav tm="0">
                                          <p:val>
                                            <p:fltVal val="0"/>
                                          </p:val>
                                        </p:tav>
                                        <p:tav tm="100000">
                                          <p:val>
                                            <p:strVal val="#ppt_h"/>
                                          </p:val>
                                        </p:tav>
                                      </p:tavLst>
                                    </p:anim>
                                    <p:anim calcmode="lin" valueType="num">
                                      <p:cBhvr>
                                        <p:cTn id="53" dur="500" fill="hold"/>
                                        <p:tgtEl>
                                          <p:spTgt spid="77826">
                                            <p:txEl>
                                              <p:pRg st="6" end="6"/>
                                            </p:txEl>
                                          </p:spTgt>
                                        </p:tgtEl>
                                        <p:attrNameLst>
                                          <p:attrName>style.rotation</p:attrName>
                                        </p:attrNameLst>
                                      </p:cBhvr>
                                      <p:tavLst>
                                        <p:tav tm="0">
                                          <p:val>
                                            <p:fltVal val="90"/>
                                          </p:val>
                                        </p:tav>
                                        <p:tav tm="100000">
                                          <p:val>
                                            <p:fltVal val="0"/>
                                          </p:val>
                                        </p:tav>
                                      </p:tavLst>
                                    </p:anim>
                                    <p:animEffect transition="in" filter="fade">
                                      <p:cBhvr>
                                        <p:cTn id="54" dur="500"/>
                                        <p:tgtEl>
                                          <p:spTgt spid="7782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77826">
                                            <p:txEl>
                                              <p:pRg st="7" end="7"/>
                                            </p:txEl>
                                          </p:spTgt>
                                        </p:tgtEl>
                                        <p:attrNameLst>
                                          <p:attrName>style.visibility</p:attrName>
                                        </p:attrNameLst>
                                      </p:cBhvr>
                                      <p:to>
                                        <p:strVal val="visible"/>
                                      </p:to>
                                    </p:set>
                                    <p:anim calcmode="lin" valueType="num">
                                      <p:cBhvr>
                                        <p:cTn id="59" dur="500" fill="hold"/>
                                        <p:tgtEl>
                                          <p:spTgt spid="77826">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77826">
                                            <p:txEl>
                                              <p:pRg st="7" end="7"/>
                                            </p:txEl>
                                          </p:spTgt>
                                        </p:tgtEl>
                                        <p:attrNameLst>
                                          <p:attrName>ppt_h</p:attrName>
                                        </p:attrNameLst>
                                      </p:cBhvr>
                                      <p:tavLst>
                                        <p:tav tm="0">
                                          <p:val>
                                            <p:fltVal val="0"/>
                                          </p:val>
                                        </p:tav>
                                        <p:tav tm="100000">
                                          <p:val>
                                            <p:strVal val="#ppt_h"/>
                                          </p:val>
                                        </p:tav>
                                      </p:tavLst>
                                    </p:anim>
                                    <p:anim calcmode="lin" valueType="num">
                                      <p:cBhvr>
                                        <p:cTn id="61" dur="500" fill="hold"/>
                                        <p:tgtEl>
                                          <p:spTgt spid="77826">
                                            <p:txEl>
                                              <p:pRg st="7" end="7"/>
                                            </p:txEl>
                                          </p:spTgt>
                                        </p:tgtEl>
                                        <p:attrNameLst>
                                          <p:attrName>style.rotation</p:attrName>
                                        </p:attrNameLst>
                                      </p:cBhvr>
                                      <p:tavLst>
                                        <p:tav tm="0">
                                          <p:val>
                                            <p:fltVal val="90"/>
                                          </p:val>
                                        </p:tav>
                                        <p:tav tm="100000">
                                          <p:val>
                                            <p:fltVal val="0"/>
                                          </p:val>
                                        </p:tav>
                                      </p:tavLst>
                                    </p:anim>
                                    <p:animEffect transition="in" filter="fade">
                                      <p:cBhvr>
                                        <p:cTn id="62" dur="500"/>
                                        <p:tgtEl>
                                          <p:spTgt spid="7782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4"/>
          <p:cNvSpPr>
            <a:spLocks noGrp="1"/>
          </p:cNvSpPr>
          <p:nvPr>
            <p:ph type="title"/>
          </p:nvPr>
        </p:nvSpPr>
        <p:spPr bwMode="auto">
          <a:xfrm>
            <a:off x="457200" y="-381000"/>
            <a:ext cx="8229600" cy="1219200"/>
          </a:xfrm>
          <a:ln w="9525"/>
        </p:spPr>
        <p:txBody>
          <a:bodyPr wrap="square" lIns="91440" tIns="45720" rIns="91440" bIns="45720" numCol="1" compatLnSpc="1">
            <a:prstTxWarp prst="textNoShape">
              <a:avLst/>
            </a:prstTxWarp>
          </a:bodyPr>
          <a:lstStyle/>
          <a:p>
            <a:pPr>
              <a:defRPr/>
            </a:pPr>
            <a:r>
              <a:rPr smtClean="0">
                <a:ln>
                  <a:noFill/>
                </a:ln>
                <a:effectLst/>
              </a:rPr>
              <a:t>Bypass Diodes</a:t>
            </a:r>
          </a:p>
        </p:txBody>
      </p:sp>
      <p:sp>
        <p:nvSpPr>
          <p:cNvPr id="6" name="Rectangle 52"/>
          <p:cNvSpPr txBox="1">
            <a:spLocks noChangeArrowheads="1"/>
          </p:cNvSpPr>
          <p:nvPr/>
        </p:nvSpPr>
        <p:spPr bwMode="auto">
          <a:xfrm>
            <a:off x="457200" y="1371600"/>
            <a:ext cx="8458200" cy="4921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tx1"/>
              </a:buClr>
              <a:buSzPct val="75000"/>
              <a:buFont typeface="Wingdings" charset="2"/>
              <a:buChar char="u"/>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chemeClr val="tx1"/>
              </a:buClr>
              <a:buSzPct val="85000"/>
              <a:buFont typeface="Arial"/>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chemeClr val="tx1"/>
              </a:buClr>
              <a:buSzPct val="85000"/>
              <a:buFont typeface="Arial"/>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chemeClr val="tx1"/>
              </a:buClr>
              <a:buSzPct val="85000"/>
              <a:buFont typeface="Arial"/>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chemeClr val="tx1"/>
              </a:buClr>
              <a:buSzPct val="85000"/>
              <a:buFont typeface="Arial"/>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sz="1500" kern="1200">
                <a:solidFill>
                  <a:schemeClr val="tx1"/>
                </a:solidFill>
                <a:latin typeface="+mn-lt"/>
                <a:ea typeface="+mn-ea"/>
                <a:cs typeface="+mn-cs"/>
              </a:defRPr>
            </a:lvl9pPr>
          </a:lstStyle>
          <a:p>
            <a:pPr marL="0" indent="0" algn="ctr">
              <a:buNone/>
            </a:pPr>
            <a:r>
              <a:rPr lang="en-US">
                <a:latin typeface="Constantia"/>
                <a:cs typeface="Constantia"/>
              </a:rPr>
              <a:t>Bypass diodes are connected in parallel with series strings of cells to prevent cell overheating when cells or parts of an array are shaded.Shaded cells are bypassed.</a:t>
            </a:r>
          </a:p>
        </p:txBody>
      </p:sp>
      <p:grpSp>
        <p:nvGrpSpPr>
          <p:cNvPr id="7" name="Group 90"/>
          <p:cNvGrpSpPr>
            <a:grpSpLocks/>
          </p:cNvGrpSpPr>
          <p:nvPr/>
        </p:nvGrpSpPr>
        <p:grpSpPr bwMode="auto">
          <a:xfrm>
            <a:off x="571500" y="3314700"/>
            <a:ext cx="8207375" cy="2332038"/>
            <a:chOff x="360" y="2088"/>
            <a:chExt cx="5170" cy="1469"/>
          </a:xfrm>
        </p:grpSpPr>
        <p:sp>
          <p:nvSpPr>
            <p:cNvPr id="8" name="Rectangle 18"/>
            <p:cNvSpPr>
              <a:spLocks noChangeArrowheads="1"/>
            </p:cNvSpPr>
            <p:nvPr/>
          </p:nvSpPr>
          <p:spPr bwMode="auto">
            <a:xfrm>
              <a:off x="1008" y="2088"/>
              <a:ext cx="18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r>
                <a:rPr lang="en-US" sz="1200" b="1">
                  <a:solidFill>
                    <a:schemeClr val="bg1"/>
                  </a:solidFill>
                </a:rPr>
                <a:t>When cells are not shaded, the bypass diode is reverse biased and does not conduct current</a:t>
              </a:r>
            </a:p>
          </p:txBody>
        </p:sp>
        <p:sp>
          <p:nvSpPr>
            <p:cNvPr id="9" name="AutoShape 31"/>
            <p:cNvSpPr>
              <a:spLocks noChangeArrowheads="1"/>
            </p:cNvSpPr>
            <p:nvPr/>
          </p:nvSpPr>
          <p:spPr bwMode="auto">
            <a:xfrm>
              <a:off x="1368"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AutoShape 53"/>
            <p:cNvSpPr>
              <a:spLocks noChangeArrowheads="1"/>
            </p:cNvSpPr>
            <p:nvPr/>
          </p:nvSpPr>
          <p:spPr bwMode="auto">
            <a:xfrm rot="5400000" flipH="1">
              <a:off x="1692" y="2628"/>
              <a:ext cx="288" cy="216"/>
            </a:xfrm>
            <a:prstGeom prst="triangle">
              <a:avLst>
                <a:gd name="adj" fmla="val 50000"/>
              </a:avLst>
            </a:prstGeom>
            <a:solidFill>
              <a:srgbClr val="FFCC00"/>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Line 54"/>
            <p:cNvSpPr>
              <a:spLocks noChangeShapeType="1"/>
            </p:cNvSpPr>
            <p:nvPr/>
          </p:nvSpPr>
          <p:spPr bwMode="auto">
            <a:xfrm>
              <a:off x="1944" y="2592"/>
              <a:ext cx="0" cy="288"/>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 name="AutoShape 55"/>
            <p:cNvSpPr>
              <a:spLocks noChangeArrowheads="1"/>
            </p:cNvSpPr>
            <p:nvPr/>
          </p:nvSpPr>
          <p:spPr bwMode="auto">
            <a:xfrm>
              <a:off x="864"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Line 58"/>
            <p:cNvSpPr>
              <a:spLocks noChangeShapeType="1"/>
            </p:cNvSpPr>
            <p:nvPr/>
          </p:nvSpPr>
          <p:spPr bwMode="auto">
            <a:xfrm>
              <a:off x="1152"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 name="Line 59"/>
            <p:cNvSpPr>
              <a:spLocks noChangeShapeType="1"/>
            </p:cNvSpPr>
            <p:nvPr/>
          </p:nvSpPr>
          <p:spPr bwMode="auto">
            <a:xfrm>
              <a:off x="1656"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AutoShape 60"/>
            <p:cNvSpPr>
              <a:spLocks noChangeArrowheads="1"/>
            </p:cNvSpPr>
            <p:nvPr/>
          </p:nvSpPr>
          <p:spPr bwMode="auto">
            <a:xfrm>
              <a:off x="2376"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AutoShape 61"/>
            <p:cNvSpPr>
              <a:spLocks noChangeArrowheads="1"/>
            </p:cNvSpPr>
            <p:nvPr/>
          </p:nvSpPr>
          <p:spPr bwMode="auto">
            <a:xfrm>
              <a:off x="1872"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Line 62"/>
            <p:cNvSpPr>
              <a:spLocks noChangeShapeType="1"/>
            </p:cNvSpPr>
            <p:nvPr/>
          </p:nvSpPr>
          <p:spPr bwMode="auto">
            <a:xfrm>
              <a:off x="2160"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63"/>
            <p:cNvSpPr>
              <a:spLocks noChangeShapeType="1"/>
            </p:cNvSpPr>
            <p:nvPr/>
          </p:nvSpPr>
          <p:spPr bwMode="auto">
            <a:xfrm>
              <a:off x="2664" y="3168"/>
              <a:ext cx="28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64"/>
            <p:cNvSpPr>
              <a:spLocks noChangeShapeType="1"/>
            </p:cNvSpPr>
            <p:nvPr/>
          </p:nvSpPr>
          <p:spPr bwMode="auto">
            <a:xfrm>
              <a:off x="1944" y="2736"/>
              <a:ext cx="86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65"/>
            <p:cNvSpPr>
              <a:spLocks noChangeShapeType="1"/>
            </p:cNvSpPr>
            <p:nvPr/>
          </p:nvSpPr>
          <p:spPr bwMode="auto">
            <a:xfrm>
              <a:off x="2808" y="2736"/>
              <a:ext cx="0" cy="43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66"/>
            <p:cNvSpPr>
              <a:spLocks noChangeShapeType="1"/>
            </p:cNvSpPr>
            <p:nvPr/>
          </p:nvSpPr>
          <p:spPr bwMode="auto">
            <a:xfrm>
              <a:off x="360" y="3168"/>
              <a:ext cx="50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67"/>
            <p:cNvSpPr>
              <a:spLocks noChangeShapeType="1"/>
            </p:cNvSpPr>
            <p:nvPr/>
          </p:nvSpPr>
          <p:spPr bwMode="auto">
            <a:xfrm flipH="1">
              <a:off x="720" y="2736"/>
              <a:ext cx="100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68"/>
            <p:cNvSpPr>
              <a:spLocks noChangeShapeType="1"/>
            </p:cNvSpPr>
            <p:nvPr/>
          </p:nvSpPr>
          <p:spPr bwMode="auto">
            <a:xfrm>
              <a:off x="720" y="2736"/>
              <a:ext cx="0" cy="43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4" name="AutoShape 69"/>
            <p:cNvSpPr>
              <a:spLocks noChangeArrowheads="1"/>
            </p:cNvSpPr>
            <p:nvPr/>
          </p:nvSpPr>
          <p:spPr bwMode="auto">
            <a:xfrm>
              <a:off x="3456"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AutoShape 70"/>
            <p:cNvSpPr>
              <a:spLocks noChangeArrowheads="1"/>
            </p:cNvSpPr>
            <p:nvPr/>
          </p:nvSpPr>
          <p:spPr bwMode="auto">
            <a:xfrm>
              <a:off x="2952"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Line 71"/>
            <p:cNvSpPr>
              <a:spLocks noChangeShapeType="1"/>
            </p:cNvSpPr>
            <p:nvPr/>
          </p:nvSpPr>
          <p:spPr bwMode="auto">
            <a:xfrm>
              <a:off x="3240"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7" name="Line 72"/>
            <p:cNvSpPr>
              <a:spLocks noChangeShapeType="1"/>
            </p:cNvSpPr>
            <p:nvPr/>
          </p:nvSpPr>
          <p:spPr bwMode="auto">
            <a:xfrm>
              <a:off x="3744"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8" name="AutoShape 73"/>
            <p:cNvSpPr>
              <a:spLocks noChangeArrowheads="1"/>
            </p:cNvSpPr>
            <p:nvPr/>
          </p:nvSpPr>
          <p:spPr bwMode="auto">
            <a:xfrm>
              <a:off x="4464" y="3024"/>
              <a:ext cx="288" cy="288"/>
            </a:xfrm>
            <a:prstGeom prst="flowChartAlternateProcess">
              <a:avLst/>
            </a:prstGeom>
            <a:solidFill>
              <a:srgbClr val="FF9966"/>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AutoShape 74"/>
            <p:cNvSpPr>
              <a:spLocks noChangeArrowheads="1"/>
            </p:cNvSpPr>
            <p:nvPr/>
          </p:nvSpPr>
          <p:spPr bwMode="auto">
            <a:xfrm>
              <a:off x="3960" y="3024"/>
              <a:ext cx="288" cy="288"/>
            </a:xfrm>
            <a:prstGeom prst="flowChartAlternateProcess">
              <a:avLst/>
            </a:prstGeom>
            <a:solidFill>
              <a:srgbClr val="66CCFF"/>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Line 75"/>
            <p:cNvSpPr>
              <a:spLocks noChangeShapeType="1"/>
            </p:cNvSpPr>
            <p:nvPr/>
          </p:nvSpPr>
          <p:spPr bwMode="auto">
            <a:xfrm>
              <a:off x="4248"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76"/>
            <p:cNvSpPr>
              <a:spLocks noChangeShapeType="1"/>
            </p:cNvSpPr>
            <p:nvPr/>
          </p:nvSpPr>
          <p:spPr bwMode="auto">
            <a:xfrm>
              <a:off x="4752" y="3168"/>
              <a:ext cx="36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2" name="AutoShape 77"/>
            <p:cNvSpPr>
              <a:spLocks noChangeArrowheads="1"/>
            </p:cNvSpPr>
            <p:nvPr/>
          </p:nvSpPr>
          <p:spPr bwMode="auto">
            <a:xfrm rot="5400000" flipH="1">
              <a:off x="3780" y="2628"/>
              <a:ext cx="288" cy="216"/>
            </a:xfrm>
            <a:prstGeom prst="triangle">
              <a:avLst>
                <a:gd name="adj" fmla="val 50000"/>
              </a:avLst>
            </a:prstGeom>
            <a:solidFill>
              <a:srgbClr val="66FF33"/>
            </a:solid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Line 78"/>
            <p:cNvSpPr>
              <a:spLocks noChangeShapeType="1"/>
            </p:cNvSpPr>
            <p:nvPr/>
          </p:nvSpPr>
          <p:spPr bwMode="auto">
            <a:xfrm>
              <a:off x="4032" y="2592"/>
              <a:ext cx="0" cy="288"/>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 name="Line 79"/>
            <p:cNvSpPr>
              <a:spLocks noChangeShapeType="1"/>
            </p:cNvSpPr>
            <p:nvPr/>
          </p:nvSpPr>
          <p:spPr bwMode="auto">
            <a:xfrm>
              <a:off x="3240"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 name="Line 80"/>
            <p:cNvSpPr>
              <a:spLocks noChangeShapeType="1"/>
            </p:cNvSpPr>
            <p:nvPr/>
          </p:nvSpPr>
          <p:spPr bwMode="auto">
            <a:xfrm>
              <a:off x="3744"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6" name="Line 81"/>
            <p:cNvSpPr>
              <a:spLocks noChangeShapeType="1"/>
            </p:cNvSpPr>
            <p:nvPr/>
          </p:nvSpPr>
          <p:spPr bwMode="auto">
            <a:xfrm>
              <a:off x="4248" y="3168"/>
              <a:ext cx="216"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7" name="Line 82"/>
            <p:cNvSpPr>
              <a:spLocks noChangeShapeType="1"/>
            </p:cNvSpPr>
            <p:nvPr/>
          </p:nvSpPr>
          <p:spPr bwMode="auto">
            <a:xfrm>
              <a:off x="4032" y="2736"/>
              <a:ext cx="864"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 name="Line 83"/>
            <p:cNvSpPr>
              <a:spLocks noChangeShapeType="1"/>
            </p:cNvSpPr>
            <p:nvPr/>
          </p:nvSpPr>
          <p:spPr bwMode="auto">
            <a:xfrm>
              <a:off x="4896" y="2736"/>
              <a:ext cx="0" cy="43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 name="Line 84"/>
            <p:cNvSpPr>
              <a:spLocks noChangeShapeType="1"/>
            </p:cNvSpPr>
            <p:nvPr/>
          </p:nvSpPr>
          <p:spPr bwMode="auto">
            <a:xfrm flipH="1">
              <a:off x="2808" y="2736"/>
              <a:ext cx="1008"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0" name="Line 85"/>
            <p:cNvSpPr>
              <a:spLocks noChangeShapeType="1"/>
            </p:cNvSpPr>
            <p:nvPr/>
          </p:nvSpPr>
          <p:spPr bwMode="auto">
            <a:xfrm>
              <a:off x="2808" y="2736"/>
              <a:ext cx="0" cy="432"/>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 name="Rectangle 18"/>
            <p:cNvSpPr>
              <a:spLocks noChangeArrowheads="1"/>
            </p:cNvSpPr>
            <p:nvPr/>
          </p:nvSpPr>
          <p:spPr bwMode="auto">
            <a:xfrm>
              <a:off x="4320" y="3384"/>
              <a:ext cx="65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lgn="l" eaLnBrk="0" hangingPunct="0"/>
              <a:r>
                <a:rPr lang="en-US" sz="1200" b="1">
                  <a:solidFill>
                    <a:schemeClr val="bg1"/>
                  </a:solidFill>
                </a:rPr>
                <a:t>Shaded cell</a:t>
              </a:r>
            </a:p>
          </p:txBody>
        </p:sp>
        <p:sp>
          <p:nvSpPr>
            <p:cNvPr id="42" name="Rectangle 18"/>
            <p:cNvSpPr>
              <a:spLocks noChangeArrowheads="1"/>
            </p:cNvSpPr>
            <p:nvPr/>
          </p:nvSpPr>
          <p:spPr bwMode="auto">
            <a:xfrm>
              <a:off x="3168" y="2088"/>
              <a:ext cx="187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lgn="l" eaLnBrk="0" hangingPunct="0"/>
              <a:r>
                <a:rPr lang="en-US" sz="1200" b="1">
                  <a:solidFill>
                    <a:schemeClr val="bg1"/>
                  </a:solidFill>
                </a:rPr>
                <a:t>When a cells is shaded, the bypass diode is forward biased and conducts current</a:t>
              </a:r>
            </a:p>
          </p:txBody>
        </p:sp>
        <p:sp>
          <p:nvSpPr>
            <p:cNvPr id="43" name="Rectangle 10"/>
            <p:cNvSpPr>
              <a:spLocks noChangeArrowheads="1"/>
            </p:cNvSpPr>
            <p:nvPr/>
          </p:nvSpPr>
          <p:spPr bwMode="auto">
            <a:xfrm>
              <a:off x="360" y="3240"/>
              <a:ext cx="437"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a:spcBef>
                  <a:spcPct val="20000"/>
                </a:spcBef>
                <a:buClr>
                  <a:srgbClr val="000066"/>
                </a:buClr>
                <a:buFont typeface="Wingdings" charset="0"/>
                <a:buNone/>
              </a:pPr>
              <a:r>
                <a:rPr lang="en-US" sz="1200" b="1">
                  <a:solidFill>
                    <a:schemeClr val="bg1"/>
                  </a:solidFill>
                </a:rPr>
                <a:t>Pos (+)</a:t>
              </a:r>
            </a:p>
          </p:txBody>
        </p:sp>
        <p:sp>
          <p:nvSpPr>
            <p:cNvPr id="44" name="Rectangle 13"/>
            <p:cNvSpPr>
              <a:spLocks noChangeArrowheads="1"/>
            </p:cNvSpPr>
            <p:nvPr/>
          </p:nvSpPr>
          <p:spPr bwMode="auto">
            <a:xfrm>
              <a:off x="5112" y="3096"/>
              <a:ext cx="418"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l">
                <a:spcBef>
                  <a:spcPct val="20000"/>
                </a:spcBef>
                <a:buClr>
                  <a:srgbClr val="000066"/>
                </a:buClr>
                <a:buFont typeface="Wingdings" charset="0"/>
                <a:buNone/>
              </a:pPr>
              <a:r>
                <a:rPr lang="en-US" sz="1200" b="1">
                  <a:solidFill>
                    <a:schemeClr val="bg1"/>
                  </a:solidFill>
                </a:rPr>
                <a:t>Neg (-)</a:t>
              </a: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p:cNvPicPr>
            <a:picLocks noGrp="1" noChangeAspect="1" noChangeArrowheads="1"/>
          </p:cNvPicPr>
          <p:nvPr>
            <p:ph/>
          </p:nvPr>
        </p:nvPicPr>
        <p:blipFill>
          <a:blip r:embed="rId2" cstate="print"/>
          <a:srcRect/>
          <a:stretch>
            <a:fillRect/>
          </a:stretch>
        </p:blipFill>
        <p:spPr>
          <a:xfrm>
            <a:off x="228600" y="838200"/>
            <a:ext cx="4968376" cy="5502939"/>
          </a:xfrm>
        </p:spPr>
      </p:pic>
      <p:sp>
        <p:nvSpPr>
          <p:cNvPr id="2" name="TextBox 1"/>
          <p:cNvSpPr txBox="1"/>
          <p:nvPr/>
        </p:nvSpPr>
        <p:spPr>
          <a:xfrm>
            <a:off x="1219200" y="152400"/>
            <a:ext cx="6622326" cy="369332"/>
          </a:xfrm>
          <a:prstGeom prst="rect">
            <a:avLst/>
          </a:prstGeom>
          <a:noFill/>
        </p:spPr>
        <p:txBody>
          <a:bodyPr wrap="none" rtlCol="0">
            <a:spAutoFit/>
          </a:bodyPr>
          <a:lstStyle/>
          <a:p>
            <a:r>
              <a:rPr lang="en-US" dirty="0" smtClean="0"/>
              <a:t>Sealed Junction Box with Conductors and Connectors Installed</a:t>
            </a:r>
            <a:endParaRPr lang="en-US" dirty="0"/>
          </a:p>
        </p:txBody>
      </p:sp>
    </p:spTree>
    <p:extLst>
      <p:ext uri="{BB962C8B-B14F-4D97-AF65-F5344CB8AC3E}">
        <p14:creationId xmlns:p14="http://schemas.microsoft.com/office/powerpoint/2010/main" val="3212694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Rectangle 3"/>
          <p:cNvSpPr>
            <a:spLocks noGrp="1"/>
          </p:cNvSpPr>
          <p:nvPr>
            <p:ph type="title"/>
          </p:nvPr>
        </p:nvSpPr>
        <p:spPr bwMode="auto">
          <a:xfrm>
            <a:off x="152400" y="1295400"/>
            <a:ext cx="3962400" cy="1828800"/>
          </a:xfrm>
          <a:ln w="9525"/>
        </p:spPr>
        <p:txBody>
          <a:bodyPr wrap="square" lIns="91440" tIns="45720" rIns="91440" bIns="45720" numCol="1" compatLnSpc="1">
            <a:prstTxWarp prst="textNoShape">
              <a:avLst/>
            </a:prstTxWarp>
            <a:noAutofit/>
          </a:bodyPr>
          <a:lstStyle/>
          <a:p>
            <a:pPr marL="457200" indent="-457200">
              <a:buFont typeface="Arial"/>
              <a:buChar char="•"/>
              <a:defRPr/>
            </a:pPr>
            <a:r>
              <a:rPr lang="en-US" sz="2800">
                <a:ln>
                  <a:noFill/>
                </a:ln>
                <a:effectLst/>
                <a:latin typeface="+mn-lt"/>
              </a:rPr>
              <a:t>1000 watts of crystalline PV fits in ~100 square feet.</a:t>
            </a:r>
            <a:br>
              <a:rPr lang="en-US" sz="2800">
                <a:ln>
                  <a:noFill/>
                </a:ln>
                <a:effectLst/>
                <a:latin typeface="+mn-lt"/>
              </a:rPr>
            </a:br>
            <a:endParaRPr sz="2800" smtClean="0">
              <a:ln>
                <a:noFill/>
              </a:ln>
              <a:effectLst/>
              <a:latin typeface="+mn-lt"/>
            </a:endParaRPr>
          </a:p>
        </p:txBody>
      </p:sp>
      <p:pic>
        <p:nvPicPr>
          <p:cNvPr id="3" name="Picture 2" descr="Fearrington.jpg"/>
          <p:cNvPicPr>
            <a:picLocks noChangeAspect="1"/>
          </p:cNvPicPr>
          <p:nvPr/>
        </p:nvPicPr>
        <p:blipFill rotWithShape="1">
          <a:blip r:embed="rId2">
            <a:extLst>
              <a:ext uri="{28A0092B-C50C-407E-A947-70E740481C1C}">
                <a14:useLocalDpi xmlns:a14="http://schemas.microsoft.com/office/drawing/2010/main" val="0"/>
              </a:ext>
            </a:extLst>
          </a:blip>
          <a:srcRect l="13890" t="19326" r="26779"/>
          <a:stretch/>
        </p:blipFill>
        <p:spPr>
          <a:xfrm>
            <a:off x="4361813" y="1143000"/>
            <a:ext cx="4782187" cy="4876799"/>
          </a:xfrm>
          <a:prstGeom prst="rect">
            <a:avLst/>
          </a:prstGeom>
        </p:spPr>
      </p:pic>
      <p:sp>
        <p:nvSpPr>
          <p:cNvPr id="5" name="TextBox 4"/>
          <p:cNvSpPr txBox="1"/>
          <p:nvPr/>
        </p:nvSpPr>
        <p:spPr>
          <a:xfrm>
            <a:off x="0" y="171271"/>
            <a:ext cx="5587588" cy="1200329"/>
          </a:xfrm>
          <a:prstGeom prst="rect">
            <a:avLst/>
          </a:prstGeom>
          <a:noFill/>
        </p:spPr>
        <p:txBody>
          <a:bodyPr wrap="none" rtlCol="0">
            <a:spAutoFit/>
          </a:bodyPr>
          <a:lstStyle/>
          <a:p>
            <a:r>
              <a:rPr lang="en-US" sz="3600">
                <a:latin typeface="+mj-lt"/>
              </a:rPr>
              <a:t>How much space per watt?</a:t>
            </a:r>
            <a:br>
              <a:rPr lang="en-US" sz="3600">
                <a:latin typeface="+mj-lt"/>
              </a:rPr>
            </a:br>
            <a:endParaRPr lang="en-US" sz="3600">
              <a:latin typeface="+mj-lt"/>
            </a:endParaRPr>
          </a:p>
        </p:txBody>
      </p:sp>
      <p:sp>
        <p:nvSpPr>
          <p:cNvPr id="6" name="TextBox 5"/>
          <p:cNvSpPr txBox="1"/>
          <p:nvPr/>
        </p:nvSpPr>
        <p:spPr>
          <a:xfrm>
            <a:off x="76200" y="3011031"/>
            <a:ext cx="3505443" cy="2246769"/>
          </a:xfrm>
          <a:prstGeom prst="rect">
            <a:avLst/>
          </a:prstGeom>
          <a:noFill/>
        </p:spPr>
        <p:txBody>
          <a:bodyPr wrap="square" rtlCol="0">
            <a:spAutoFit/>
          </a:bodyPr>
          <a:lstStyle/>
          <a:p>
            <a:pPr marL="457200" indent="-457200">
              <a:buFont typeface="Arial"/>
              <a:buChar char="•"/>
            </a:pPr>
            <a:r>
              <a:rPr lang="en-US" sz="2800">
                <a:latin typeface="+mn-lt"/>
              </a:rPr>
              <a:t>Thin film efficiency is about half, so 500 watts of thin film in ~100 square feet</a:t>
            </a:r>
          </a:p>
        </p:txBody>
      </p:sp>
    </p:spTree>
    <p:extLst>
      <p:ext uri="{BB962C8B-B14F-4D97-AF65-F5344CB8AC3E}">
        <p14:creationId xmlns:p14="http://schemas.microsoft.com/office/powerpoint/2010/main" val="272607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USSC house"/>
          <p:cNvPicPr>
            <a:picLocks noChangeAspect="1" noChangeArrowheads="1"/>
          </p:cNvPicPr>
          <p:nvPr/>
        </p:nvPicPr>
        <p:blipFill>
          <a:blip r:embed="rId3"/>
          <a:srcRect/>
          <a:stretch>
            <a:fillRect/>
          </a:stretch>
        </p:blipFill>
        <p:spPr bwMode="auto">
          <a:xfrm>
            <a:off x="25943" y="1219200"/>
            <a:ext cx="8894751" cy="5334000"/>
          </a:xfrm>
          <a:prstGeom prst="rect">
            <a:avLst/>
          </a:prstGeom>
          <a:noFill/>
          <a:ln w="25400">
            <a:solidFill>
              <a:schemeClr val="bg1"/>
            </a:solidFill>
            <a:miter lim="800000"/>
            <a:headEnd/>
            <a:tailEnd/>
          </a:ln>
        </p:spPr>
      </p:pic>
      <p:sp>
        <p:nvSpPr>
          <p:cNvPr id="2776066" name="Rectangle 2"/>
          <p:cNvSpPr>
            <a:spLocks noGrp="1" noChangeArrowheads="1"/>
          </p:cNvSpPr>
          <p:nvPr>
            <p:ph type="title"/>
          </p:nvPr>
        </p:nvSpPr>
        <p:spPr>
          <a:xfrm>
            <a:off x="381000" y="-76200"/>
            <a:ext cx="8229600" cy="1219200"/>
          </a:xfrm>
        </p:spPr>
        <p:txBody>
          <a:bodyPr>
            <a:normAutofit fontScale="90000"/>
          </a:bodyPr>
          <a:lstStyle/>
          <a:p>
            <a:pPr>
              <a:defRPr/>
            </a:pPr>
            <a:r>
              <a:rPr lang="en-US" dirty="0" smtClean="0"/>
              <a:t>Thin Film  - used mainly for utility scale</a:t>
            </a:r>
            <a:br>
              <a:rPr lang="en-US" dirty="0" smtClean="0"/>
            </a:br>
            <a:r>
              <a:rPr lang="en-US" dirty="0" smtClean="0"/>
              <a:t> </a:t>
            </a:r>
            <a:r>
              <a:rPr lang="en-US" sz="3100" dirty="0" smtClean="0"/>
              <a:t>Amorphous Si (a-Si), CIGS, or CadTel</a:t>
            </a:r>
            <a:endParaRPr lang="en-US" dirty="0" smtClean="0"/>
          </a:p>
        </p:txBody>
      </p:sp>
      <p:sp>
        <p:nvSpPr>
          <p:cNvPr id="50180" name="Text Box 4"/>
          <p:cNvSpPr txBox="1">
            <a:spLocks noChangeArrowheads="1"/>
          </p:cNvSpPr>
          <p:nvPr/>
        </p:nvSpPr>
        <p:spPr bwMode="auto">
          <a:xfrm>
            <a:off x="5105400" y="1676400"/>
            <a:ext cx="3733800" cy="923330"/>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r>
              <a:rPr lang="en-US" sz="1800" b="0" dirty="0"/>
              <a:t>Warranties	20 -25 years</a:t>
            </a:r>
          </a:p>
          <a:p>
            <a:pPr eaLnBrk="0" hangingPunct="0"/>
            <a:endParaRPr lang="en-US" sz="1800" b="0" dirty="0" smtClean="0"/>
          </a:p>
          <a:p>
            <a:pPr eaLnBrk="0" hangingPunct="0"/>
            <a:r>
              <a:rPr lang="en-US" sz="1800" b="0" dirty="0" smtClean="0">
                <a:sym typeface="Symbol" charset="2"/>
              </a:rPr>
              <a:t>Efficiency</a:t>
            </a:r>
            <a:r>
              <a:rPr lang="en-US" sz="1800" b="0" dirty="0">
                <a:sym typeface="Symbol" charset="2"/>
              </a:rPr>
              <a:t>	6-12%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ral presentation">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tint val="100000"/>
                <a:shade val="42000"/>
                <a:hueMod val="100000"/>
                <a:satMod val="100000"/>
              </a:schemeClr>
              <a:schemeClr val="phClr">
                <a:tint val="4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emplate/>
  <TotalTime>0</TotalTime>
  <Words>3236</Words>
  <Application>Microsoft Office PowerPoint</Application>
  <PresentationFormat>On-screen Show (4:3)</PresentationFormat>
  <Paragraphs>496</Paragraphs>
  <Slides>85</Slides>
  <Notes>9</Notes>
  <HiddenSlides>12</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General presentation</vt:lpstr>
      <vt:lpstr>PV Cell &amp; Module Types, Specifications, &amp; Environmental Responses </vt:lpstr>
      <vt:lpstr>Cells, Modules, &amp; Arrays</vt:lpstr>
      <vt:lpstr>PowerPoint Presentation</vt:lpstr>
      <vt:lpstr>Types of PV Cells/Products</vt:lpstr>
      <vt:lpstr>Monocrystalline Silicon</vt:lpstr>
      <vt:lpstr>PowerPoint Presentation</vt:lpstr>
      <vt:lpstr>Multi or Polycrystalline Silicon</vt:lpstr>
      <vt:lpstr>PowerPoint Presentation</vt:lpstr>
      <vt:lpstr>Thin Film  - used mainly for utility scale  Amorphous Si (a-Si), CIGS, or CadTel</vt:lpstr>
      <vt:lpstr>PowerPoint Presentation</vt:lpstr>
      <vt:lpstr>Concentrating PV</vt:lpstr>
      <vt:lpstr>PV Materials &amp; Efficiencies</vt:lpstr>
      <vt:lpstr>PV Efficiencies (www.wikipedia.com)</vt:lpstr>
      <vt:lpstr>Best Research-Cell Efficiencies</vt:lpstr>
      <vt:lpstr>PV Modules</vt:lpstr>
      <vt:lpstr>PowerPoint Presentation</vt:lpstr>
      <vt:lpstr>PowerPoint Presentation</vt:lpstr>
      <vt:lpstr>PowerPoint Presentation</vt:lpstr>
      <vt:lpstr>PV Modules</vt:lpstr>
      <vt:lpstr>Silicon Cell Voltage</vt:lpstr>
      <vt:lpstr>PowerPoint Presentation</vt:lpstr>
      <vt:lpstr>Silicon Cell Current Production</vt:lpstr>
      <vt:lpstr>Amperage is proportional to irradiance</vt:lpstr>
      <vt:lpstr>Two factors that affect PV Module Performance</vt:lpstr>
      <vt:lpstr>Temperature’s Impact on Voltage &amp; Current</vt:lpstr>
      <vt:lpstr>Response to Temperature</vt:lpstr>
      <vt:lpstr>Response to Irradiance</vt:lpstr>
      <vt:lpstr>IV Curve</vt:lpstr>
      <vt:lpstr>Impact of Irradiance on Voltage &amp; Current</vt:lpstr>
      <vt:lpstr>Impact of Irradiance on Voltage &amp; Current</vt:lpstr>
      <vt:lpstr>Efficiency</vt:lpstr>
      <vt:lpstr>PowerPoint Presentation</vt:lpstr>
      <vt:lpstr>Power Density</vt:lpstr>
      <vt:lpstr>Series Wiring (Voltage Increases)</vt:lpstr>
      <vt:lpstr>Series Wiring </vt:lpstr>
      <vt:lpstr>Parallel Wiring (Amperage Increases)</vt:lpstr>
      <vt:lpstr>Series &amp; Parallel</vt:lpstr>
      <vt:lpstr>PowerPoint Presentation</vt:lpstr>
      <vt:lpstr>PowerPoint Presentation</vt:lpstr>
      <vt:lpstr>Wiring Exercise Tips  for Batteries and PV Modules</vt:lpstr>
      <vt:lpstr>PowerPoint Presentation</vt:lpstr>
      <vt:lpstr>Direct Grid Tie System</vt:lpstr>
      <vt:lpstr>PowerPoint Presentation</vt:lpstr>
      <vt:lpstr>Photovoltaic Device IV Curve at STC (25 C (77 F) and 100 watts/m2)</vt:lpstr>
      <vt:lpstr>PowerPoint Presentation</vt:lpstr>
      <vt:lpstr>PowerPoint Presentation</vt:lpstr>
      <vt:lpstr>Test Conditions</vt:lpstr>
      <vt:lpstr>PowerPoint Presentation</vt:lpstr>
      <vt:lpstr>PowerPoint Presentation</vt:lpstr>
      <vt:lpstr>Temperature Response</vt:lpstr>
      <vt:lpstr>Calculating maximum voltage and   maximum string size</vt:lpstr>
      <vt:lpstr>Quick Estimate per NEC 690.7. Chart</vt:lpstr>
      <vt:lpstr>Direct Grid Tie System</vt:lpstr>
      <vt:lpstr>PowerPoint Presentation</vt:lpstr>
      <vt:lpstr>Temperature Coefficients Voltage Change Due to Cell Temperature</vt:lpstr>
      <vt:lpstr>Open Circuit Voltage Temperature Coefficient  - TkVoc</vt:lpstr>
      <vt:lpstr>Using Temperature Coefficients </vt:lpstr>
      <vt:lpstr>Open Circuit Voltage Temperature Coefficient   (% change per degree C) </vt:lpstr>
      <vt:lpstr>PowerPoint Presentation</vt:lpstr>
      <vt:lpstr>PowerPoint Presentation</vt:lpstr>
      <vt:lpstr>Calculating Minimum Voltage</vt:lpstr>
      <vt:lpstr>PowerPoint Presentation</vt:lpstr>
      <vt:lpstr>Temperature Coefficients Voltage Change Due to Cell Temperature</vt:lpstr>
      <vt:lpstr>Open Circuit Voltage Temperature Coefficient  - TkVoc</vt:lpstr>
      <vt:lpstr>Quick Estimate per NEC 690.7. Chart</vt:lpstr>
      <vt:lpstr>Module Specifications</vt:lpstr>
      <vt:lpstr>PowerPoint Presentation</vt:lpstr>
      <vt:lpstr>PowerPoint Presentation</vt:lpstr>
      <vt:lpstr>PowerPoint Presentation</vt:lpstr>
      <vt:lpstr>Module Specification Terminology</vt:lpstr>
      <vt:lpstr>Choosing a module</vt:lpstr>
      <vt:lpstr>PowerPoint Presentation</vt:lpstr>
      <vt:lpstr>Module Specification Terminology</vt:lpstr>
      <vt:lpstr>PV Modules</vt:lpstr>
      <vt:lpstr>PowerPoint Presentation</vt:lpstr>
      <vt:lpstr>PowerPoint Presentation</vt:lpstr>
      <vt:lpstr>Module Specifications</vt:lpstr>
      <vt:lpstr>Module Specifications</vt:lpstr>
      <vt:lpstr>Quick Connects (MC, Tyco, etc)</vt:lpstr>
      <vt:lpstr>PowerPoint Presentation</vt:lpstr>
      <vt:lpstr>PowerPoint Presentation</vt:lpstr>
      <vt:lpstr>Choosing a module</vt:lpstr>
      <vt:lpstr>Bypass Diodes</vt:lpstr>
      <vt:lpstr>PowerPoint Presentation</vt:lpstr>
      <vt:lpstr>1000 watts of crystalline PV fits in ~100 square feet.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43</cp:revision>
  <dcterms:created xsi:type="dcterms:W3CDTF">2010-10-17T20:11:14Z</dcterms:created>
  <dcterms:modified xsi:type="dcterms:W3CDTF">2014-06-02T16:42:51Z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TC101079711033</vt:lpwstr>
  </property>
</Properties>
</file>