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3"/>
  </p:handoutMasterIdLst>
  <p:sldIdLst>
    <p:sldId id="256" r:id="rId2"/>
    <p:sldId id="320" r:id="rId3"/>
    <p:sldId id="257" r:id="rId4"/>
    <p:sldId id="268" r:id="rId5"/>
    <p:sldId id="269" r:id="rId6"/>
    <p:sldId id="270" r:id="rId7"/>
    <p:sldId id="258" r:id="rId8"/>
    <p:sldId id="259" r:id="rId9"/>
    <p:sldId id="271" r:id="rId10"/>
    <p:sldId id="265" r:id="rId11"/>
    <p:sldId id="272" r:id="rId12"/>
    <p:sldId id="261" r:id="rId13"/>
    <p:sldId id="262" r:id="rId14"/>
    <p:sldId id="323" r:id="rId15"/>
    <p:sldId id="273" r:id="rId16"/>
    <p:sldId id="260" r:id="rId17"/>
    <p:sldId id="291" r:id="rId18"/>
    <p:sldId id="294" r:id="rId19"/>
    <p:sldId id="292" r:id="rId20"/>
    <p:sldId id="293" r:id="rId21"/>
    <p:sldId id="321" r:id="rId22"/>
    <p:sldId id="324" r:id="rId23"/>
    <p:sldId id="264" r:id="rId24"/>
    <p:sldId id="277" r:id="rId25"/>
    <p:sldId id="287" r:id="rId26"/>
    <p:sldId id="296" r:id="rId27"/>
    <p:sldId id="297" r:id="rId28"/>
    <p:sldId id="295" r:id="rId29"/>
    <p:sldId id="298" r:id="rId30"/>
    <p:sldId id="301" r:id="rId31"/>
    <p:sldId id="302" r:id="rId32"/>
    <p:sldId id="300" r:id="rId33"/>
    <p:sldId id="299" r:id="rId34"/>
    <p:sldId id="303" r:id="rId35"/>
    <p:sldId id="304" r:id="rId36"/>
    <p:sldId id="307" r:id="rId37"/>
    <p:sldId id="305" r:id="rId38"/>
    <p:sldId id="306" r:id="rId39"/>
    <p:sldId id="308" r:id="rId40"/>
    <p:sldId id="309" r:id="rId41"/>
    <p:sldId id="310" r:id="rId42"/>
    <p:sldId id="311" r:id="rId43"/>
    <p:sldId id="322" r:id="rId44"/>
    <p:sldId id="312" r:id="rId45"/>
    <p:sldId id="313" r:id="rId46"/>
    <p:sldId id="314" r:id="rId47"/>
    <p:sldId id="315" r:id="rId48"/>
    <p:sldId id="318" r:id="rId49"/>
    <p:sldId id="316" r:id="rId50"/>
    <p:sldId id="317" r:id="rId51"/>
    <p:sldId id="319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BFFCB12-91A6-41F0-811F-2F05F1E9BF7E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FD8F316-89D3-4AD3-B97B-D0BA487D3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32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12C95D-C2A1-4715-AF57-5A541E927027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FA409E-EB31-4BDE-AB90-6C18B75CC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59E34-6CA1-46FC-AB52-A1DD8C7860DF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E9BE0-1EEB-4311-933D-1FCFBF87F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EEDAB-3652-46F6-93FE-F72455E41307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96FC-C076-4C13-B10D-2E0D06BEA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E370-BA00-4DE7-98DE-7D5B076DE9A8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1F50-151C-4256-BE1F-39D064A33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28600"/>
            <a:ext cx="8156575" cy="5897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F8DD2-B5C0-4A6C-B150-1E1F1D33725D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38C5-5AB3-4E10-B13E-C7AA74172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B5E12-08CB-48DD-AE96-B587CEA27866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319F-C273-4587-AC89-C21EB293A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70FAD-7B84-409E-A818-EAA0AF6D4A38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BD0041-FB2F-409C-BA8A-FD8C5E8EC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D818540-6841-4158-AACB-6158CD86F0C4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FD19A88-DD04-4471-A223-8FCC92D2B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1DD2B5-E714-487F-BD51-1A29519F04B0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1DBA229-1A02-42CB-ADF3-C8EB589F6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5C523-003D-4D07-8F71-8AE6D6696B36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4636-E71C-4401-895B-91A20181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FF5C2-9917-4260-BDB9-28BFB6863B56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BD2B16E-8699-4A7D-9D1B-2AE43B20D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4184-0CBB-492F-A2C5-771D7863736C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8F92-1AD7-4AA0-AE0C-C5038F187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057DDA-FE91-48CC-9F7F-510462AB5087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F9AF7B3-91E2-41DF-B9A2-30FC0F415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80C9A7D-DE0F-4844-861D-AE2B0C16927E}" type="datetimeFigureOut">
              <a:rPr lang="en-US"/>
              <a:pPr>
                <a:defRPr/>
              </a:pPr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CC9195A1-AB29-4692-B882-4B1AF635E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6" r:id="rId4"/>
    <p:sldLayoutId id="2147483677" r:id="rId5"/>
    <p:sldLayoutId id="2147483672" r:id="rId6"/>
    <p:sldLayoutId id="2147483678" r:id="rId7"/>
    <p:sldLayoutId id="2147483671" r:id="rId8"/>
    <p:sldLayoutId id="2147483679" r:id="rId9"/>
    <p:sldLayoutId id="2147483670" r:id="rId10"/>
    <p:sldLayoutId id="2147483680" r:id="rId11"/>
    <p:sldLayoutId id="2147483669" r:id="rId12"/>
    <p:sldLayoutId id="214748366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11" Type="http://schemas.openxmlformats.org/officeDocument/2006/relationships/image" Target="../media/image37.jpeg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Power Systems/DC disconnects &amp; Junction Boxes</a:t>
            </a:r>
            <a:endParaRPr lang="en-US"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eaLnBrk="1" hangingPunct="1"/>
            <a:r>
              <a:rPr lang="en-US" smtClean="0"/>
              <a:t>Integration Hardware/E-Panels</a:t>
            </a:r>
          </a:p>
        </p:txBody>
      </p:sp>
      <p:pic>
        <p:nvPicPr>
          <p:cNvPr id="16387" name="Picture 3" descr="PS-MNS-E-panel-OBP-030-05125-p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762000"/>
            <a:ext cx="1905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09600"/>
            <a:ext cx="167640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IN-OBP-FW500-033-00201-plu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24000"/>
            <a:ext cx="33528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Midnite Solar E-Panels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981200"/>
            <a:ext cx="6205538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PS-MNS-053-00090-p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6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990600"/>
          </a:xfrm>
        </p:spPr>
        <p:txBody>
          <a:bodyPr/>
          <a:lstStyle/>
          <a:p>
            <a:r>
              <a:rPr lang="en-US" smtClean="0"/>
              <a:t>Midnite Mini-DC Disconnect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311525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Magnum E - Panels</a:t>
            </a:r>
          </a:p>
        </p:txBody>
      </p:sp>
      <p:sp>
        <p:nvSpPr>
          <p:cNvPr id="26626" name="Rectangle 6"/>
          <p:cNvSpPr>
            <a:spLocks noGrp="1"/>
          </p:cNvSpPr>
          <p:nvPr>
            <p:ph sz="half" idx="4294967295"/>
          </p:nvPr>
        </p:nvSpPr>
        <p:spPr>
          <a:xfrm>
            <a:off x="4765675" y="1600200"/>
            <a:ext cx="4000500" cy="4525963"/>
          </a:xfrm>
        </p:spPr>
        <p:txBody>
          <a:bodyPr/>
          <a:lstStyle/>
          <a:p>
            <a:endParaRPr lang="en-US" sz="2500" smtClean="0"/>
          </a:p>
        </p:txBody>
      </p:sp>
      <p:pic>
        <p:nvPicPr>
          <p:cNvPr id="26627" name="Picture 2" descr="PS-MNS-E-panel-MAG-030-05161-p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209800"/>
            <a:ext cx="26670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676400"/>
            <a:ext cx="3017838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Schneider (</a:t>
            </a:r>
            <a:r>
              <a:rPr lang="en-US" dirty="0" err="1" smtClean="0"/>
              <a:t>Xantrex</a:t>
            </a:r>
            <a:r>
              <a:rPr lang="en-US" dirty="0" smtClean="0"/>
              <a:t>) XW System</a:t>
            </a:r>
          </a:p>
        </p:txBody>
      </p:sp>
      <p:pic>
        <p:nvPicPr>
          <p:cNvPr id="27650" name="Picture 2" descr="PS-XTX-030-051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09800"/>
            <a:ext cx="4262438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Content Placeholder 5" descr="IN-XTX-XW-030-0116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22860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Schneider </a:t>
            </a:r>
            <a:r>
              <a:rPr lang="en-US" dirty="0" err="1" smtClean="0"/>
              <a:t>Conext</a:t>
            </a:r>
            <a:r>
              <a:rPr lang="en-US" dirty="0" smtClean="0"/>
              <a:t> SW with </a:t>
            </a:r>
            <a:r>
              <a:rPr lang="en-US" dirty="0" err="1" smtClean="0"/>
              <a:t>Midnite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86560"/>
            <a:ext cx="8112866" cy="412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96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smtClean="0"/>
              <a:t>Components</a:t>
            </a:r>
          </a:p>
        </p:txBody>
      </p:sp>
      <p:pic>
        <p:nvPicPr>
          <p:cNvPr id="286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981200"/>
            <a:ext cx="1755775" cy="1143000"/>
          </a:xfrm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981200"/>
            <a:ext cx="1503363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352800"/>
            <a:ext cx="17192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534" y="3418857"/>
            <a:ext cx="19351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828800"/>
            <a:ext cx="3200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3571081"/>
            <a:ext cx="2265363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4800600"/>
            <a:ext cx="18288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3028827"/>
            <a:ext cx="17557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2619" y="4151312"/>
            <a:ext cx="1214438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midnitesolar.com/images/products/photos/spd_sideView_we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25" y="4665661"/>
            <a:ext cx="1346323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Circuit Breakers</a:t>
            </a:r>
          </a:p>
        </p:txBody>
      </p:sp>
      <p:pic>
        <p:nvPicPr>
          <p:cNvPr id="29698" name="Picture 2" descr="PS-OBP-030-043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286000"/>
            <a:ext cx="19970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PS-OBP-030-044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133600"/>
            <a:ext cx="1760538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648200" y="54102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DC rated circuit breakers for source circuits &amp; Inverter/battery </a:t>
            </a:r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09800"/>
            <a:ext cx="40386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914400" y="3810000"/>
            <a:ext cx="275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Ground-Fault Detection &amp; Interruption System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Breaker Sizing for Charge Controller Wiring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3886200" cy="4572000"/>
          </a:xfrm>
        </p:spPr>
        <p:txBody>
          <a:bodyPr/>
          <a:lstStyle/>
          <a:p>
            <a:r>
              <a:rPr lang="en-US" sz="2400" dirty="0" smtClean="0"/>
              <a:t>Amp rating for 2 breakers used on either side of charge controller must be greater than </a:t>
            </a:r>
            <a:r>
              <a:rPr lang="en-US" sz="2400" dirty="0" err="1" smtClean="0"/>
              <a:t>Isc</a:t>
            </a:r>
            <a:r>
              <a:rPr lang="en-US" sz="2400" dirty="0" smtClean="0"/>
              <a:t> x 1.56 of each series string entering combiner box x number of series strings</a:t>
            </a:r>
          </a:p>
          <a:p>
            <a:r>
              <a:rPr lang="en-US" sz="2400" dirty="0" smtClean="0"/>
              <a:t>Amp rating must be less than </a:t>
            </a:r>
            <a:r>
              <a:rPr lang="en-US" sz="2400" dirty="0" err="1" smtClean="0"/>
              <a:t>ampacity</a:t>
            </a:r>
            <a:r>
              <a:rPr lang="en-US" sz="2400" dirty="0" smtClean="0"/>
              <a:t> of wire used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40418"/>
            <a:ext cx="4072866" cy="478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29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breaker sizing for system with 2 - 24 series strings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5.15 amps x 1.56 x 2 = 16 amps</a:t>
            </a:r>
          </a:p>
          <a:p>
            <a:r>
              <a:rPr lang="en-US" dirty="0" smtClean="0"/>
              <a:t>2 breakers must be larger than 12.8  amps </a:t>
            </a:r>
          </a:p>
          <a:p>
            <a:r>
              <a:rPr lang="en-US" dirty="0" smtClean="0"/>
              <a:t>Less than </a:t>
            </a:r>
            <a:r>
              <a:rPr lang="en-US" dirty="0" err="1" smtClean="0"/>
              <a:t>ampacity</a:t>
            </a:r>
            <a:r>
              <a:rPr lang="en-US" dirty="0" smtClean="0"/>
              <a:t> of wire used</a:t>
            </a:r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447800"/>
            <a:ext cx="2969185" cy="348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059684"/>
            <a:ext cx="2819400" cy="277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511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Minimum Breaker size for Inverter Wiring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511" y="2209800"/>
            <a:ext cx="3886200" cy="3581400"/>
          </a:xfrm>
        </p:spPr>
        <p:txBody>
          <a:bodyPr/>
          <a:lstStyle/>
          <a:p>
            <a:r>
              <a:rPr lang="en-US" dirty="0" smtClean="0"/>
              <a:t>Maximum continuous AC output wattage / efficiency</a:t>
            </a:r>
          </a:p>
          <a:p>
            <a:r>
              <a:rPr lang="en-US" dirty="0" smtClean="0"/>
              <a:t>Maximum DC wattage  divided by cut-out voltage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4999"/>
            <a:ext cx="4953000" cy="449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010400" y="213360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010400" y="3200400"/>
            <a:ext cx="3048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10400" y="2438400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34200" y="48006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4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anlindm\Desktop\class materials\classdat spring 2012\aee catalogue\2009 AEE images\PV modules\SM-KYO-kd205-011-07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1683"/>
            <a:ext cx="1752600" cy="24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canlindm\Desktop\class materials\classdat spring 2012\aee catalogue\2009 AEE images\inverters\IN-MAG-ME-030-02305-pl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2108030" cy="19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canlindm\Desktop\class materials\classdat spring 2012\aee catalogue\2009 AEE images\batteries\BA-EPN-8L16-040-01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76800"/>
            <a:ext cx="1448798" cy="193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38400"/>
            <a:ext cx="843783" cy="16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98111"/>
            <a:ext cx="2438400" cy="28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805683" y="3114206"/>
            <a:ext cx="556517" cy="432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92196" y="3072789"/>
            <a:ext cx="6416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800600" y="4419677"/>
            <a:ext cx="484632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43600" y="3114206"/>
            <a:ext cx="6096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99" y="304800"/>
            <a:ext cx="199126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Up Arrow 14"/>
          <p:cNvSpPr/>
          <p:nvPr/>
        </p:nvSpPr>
        <p:spPr>
          <a:xfrm>
            <a:off x="4670909" y="1718167"/>
            <a:ext cx="484632" cy="4572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7200" y="4524275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PV array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26780" y="4219475"/>
            <a:ext cx="16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Combiner Box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00" y="5843778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attery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43600" y="844034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Charge Controller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62800" y="4588807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Inverter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34273" y="1752600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 Junction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Breaker Size for Inverter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600200"/>
            <a:ext cx="3886200" cy="5257800"/>
          </a:xfrm>
        </p:spPr>
        <p:txBody>
          <a:bodyPr/>
          <a:lstStyle/>
          <a:p>
            <a:r>
              <a:rPr lang="en-US" dirty="0" smtClean="0"/>
              <a:t>2500 AC watts/.92 = 2717 DC watts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2717 DC watts / 21 volts = 129 amps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Breaker should be larger than 129 amps and need a conductor with an </a:t>
            </a:r>
            <a:r>
              <a:rPr lang="en-US" b="1" dirty="0" err="1" smtClean="0"/>
              <a:t>ampacity</a:t>
            </a:r>
            <a:r>
              <a:rPr lang="en-US" b="1" dirty="0" smtClean="0"/>
              <a:t> greater than 129</a:t>
            </a:r>
          </a:p>
          <a:p>
            <a:pPr marL="366713" lvl="1" indent="0">
              <a:buNone/>
            </a:pPr>
            <a:endParaRPr lang="en-US" b="1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4692650" cy="425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934200" y="3048000"/>
            <a:ext cx="381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34200" y="45720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6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88" y="76200"/>
            <a:ext cx="6644876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695700" y="3733800"/>
            <a:ext cx="495300" cy="533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09900" y="3810001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8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52400"/>
            <a:ext cx="534193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847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Tri Metric Meter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667000"/>
            <a:ext cx="438626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MM-BOG-028-0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05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876800"/>
            <a:ext cx="1755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/>
          <a:lstStyle/>
          <a:p>
            <a:r>
              <a:rPr lang="en-US" sz="4000" smtClean="0"/>
              <a:t>GFP or GFDI </a:t>
            </a:r>
            <a:br>
              <a:rPr lang="en-US" sz="4000" smtClean="0"/>
            </a:br>
            <a:r>
              <a:rPr lang="en-US" sz="4000" smtClean="0"/>
              <a:t>(Ground Fault Detector Interrupter) </a:t>
            </a:r>
          </a:p>
        </p:txBody>
      </p:sp>
      <p:pic>
        <p:nvPicPr>
          <p:cNvPr id="3379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10200" y="1905000"/>
            <a:ext cx="1395413" cy="4419600"/>
          </a:xfrm>
        </p:spPr>
      </p:pic>
      <p:pic>
        <p:nvPicPr>
          <p:cNvPr id="3379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90800"/>
            <a:ext cx="30480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743200"/>
            <a:ext cx="30480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"/>
            <a:ext cx="8812213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177897" y="5014103"/>
            <a:ext cx="1782283" cy="13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canlindm\Pictures\100_FUJI\DSCF0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1054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440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41990" y="76200"/>
            <a:ext cx="4343400" cy="63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94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anlindm\Pictures\100_FUJI\DSCF03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55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anlindm\Pictures\100_FUJI\DSCF0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068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Functions</a:t>
            </a:r>
          </a:p>
        </p:txBody>
      </p:sp>
      <p:sp>
        <p:nvSpPr>
          <p:cNvPr id="17410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589088"/>
            <a:ext cx="3886200" cy="45720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Overcurrent protection</a:t>
            </a:r>
          </a:p>
          <a:p>
            <a:pPr eaLnBrk="1" hangingPunct="1"/>
            <a:r>
              <a:rPr lang="en-US" sz="2400" dirty="0" smtClean="0"/>
              <a:t>Solar Charge Controller PV Disconnect</a:t>
            </a:r>
          </a:p>
          <a:p>
            <a:pPr eaLnBrk="1" hangingPunct="1"/>
            <a:r>
              <a:rPr lang="en-US" sz="2400" dirty="0" smtClean="0"/>
              <a:t>Solar Charge Controller Battery Disconnect</a:t>
            </a:r>
          </a:p>
          <a:p>
            <a:pPr eaLnBrk="1" hangingPunct="1"/>
            <a:r>
              <a:rPr lang="en-US" sz="2400" dirty="0" smtClean="0"/>
              <a:t>Shunt location for system monitoring </a:t>
            </a:r>
          </a:p>
          <a:p>
            <a:pPr eaLnBrk="1" hangingPunct="1"/>
            <a:r>
              <a:rPr lang="en-US" sz="2400" dirty="0" smtClean="0"/>
              <a:t>Junction for conductors</a:t>
            </a:r>
          </a:p>
          <a:p>
            <a:pPr eaLnBrk="1" hangingPunct="1"/>
            <a:r>
              <a:rPr lang="en-US" sz="2400" dirty="0" smtClean="0"/>
              <a:t>DC Load center</a:t>
            </a:r>
          </a:p>
          <a:p>
            <a:pPr eaLnBrk="1" hangingPunct="1"/>
            <a:r>
              <a:rPr lang="en-US" sz="2400" dirty="0" smtClean="0"/>
              <a:t>Mounting Location for Charge Controller</a:t>
            </a:r>
          </a:p>
          <a:p>
            <a:pPr eaLnBrk="1" hangingPunct="1"/>
            <a:r>
              <a:rPr lang="en-US" sz="2400" dirty="0" smtClean="0"/>
              <a:t>Lightning protection</a:t>
            </a:r>
          </a:p>
        </p:txBody>
      </p:sp>
      <p:pic>
        <p:nvPicPr>
          <p:cNvPr id="17411" name="Content Placeholder 5" descr="IN-XTX-XW-030-0116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1828800"/>
            <a:ext cx="2130425" cy="4011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anlindm\Pictures\100_FUJI\DSCF0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12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canlindm\Pictures\100_FUJI\DSCF0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5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anlindm\Pictures\100_FUJI\DSCF0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71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anlindm\Pictures\100_FUJI\DSCF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89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canlindm\Pictures\100_FUJI\DSCF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0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anlindm\Pictures\100_FUJI\DSCF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469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canlindm\Pictures\100_FUJI\DSCF0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196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anlindm\Pictures\100_FUJI\DSCF0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365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canlindm\Pictures\100_FUJI\DSCF0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398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canlindm\Pictures\100_FUJI\DSCF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5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Ananda Power Center 1990</a:t>
            </a:r>
          </a:p>
        </p:txBody>
      </p:sp>
      <p:pic>
        <p:nvPicPr>
          <p:cNvPr id="1843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3175" y="1882775"/>
            <a:ext cx="6831013" cy="395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canlindm\Pictures\100_FUJI\DSCF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59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canlindm\Pictures\100_FUJI\DSCF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97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canlindm\Pictures\100_FUJI\DSCF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42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canlindm\Desktop\100_FUJI\DSCF0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489202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canlindm\Desktop\100_FUJI\DSCF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61976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anlindm\Desktop\100_FUJI\DSCF0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" y="76200"/>
            <a:ext cx="32575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62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canlindm\Pictures\100_FUJI\DSCF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22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canlindm\Pictures\100_FUJI\DSCF0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canlindm\Pictures\100_FUJI\DSCF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547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canlindm\Pictures\100_FUJI\DSCF0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410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canlindm\Pictures\100_FUJI\DSCF0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64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canlindm\Pictures\100_FUJI\DSCF0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4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Heliotrope Solpan 30</a:t>
            </a:r>
          </a:p>
        </p:txBody>
      </p:sp>
      <p:pic>
        <p:nvPicPr>
          <p:cNvPr id="1945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24213" y="1600200"/>
            <a:ext cx="29289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canlindm\Pictures\100_FUJI\DSCF0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5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canlindm\Pictures\100_FUJI\DSCF0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Trace or Xantrex DC250</a:t>
            </a:r>
          </a:p>
        </p:txBody>
      </p:sp>
      <p:pic>
        <p:nvPicPr>
          <p:cNvPr id="2048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4863" y="1600200"/>
            <a:ext cx="26876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OutBack Power Systems Flexware (PSDC)</a:t>
            </a:r>
            <a:br>
              <a:rPr lang="en-US" sz="4000" smtClean="0"/>
            </a:br>
            <a:r>
              <a:rPr lang="en-US" sz="4000" smtClean="0"/>
              <a:t>		Integration Hardware</a:t>
            </a:r>
          </a:p>
        </p:txBody>
      </p:sp>
      <p:pic>
        <p:nvPicPr>
          <p:cNvPr id="21506" name="Picture 4" descr="IN-OBP-FW1000-033-04223-p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0"/>
            <a:ext cx="3200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IN-OBP-FW500-033-00201-pl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962400"/>
            <a:ext cx="39258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IN-OBP-FW250-030-042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676400"/>
            <a:ext cx="3429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MidNite Solar E-Panel</a:t>
            </a:r>
          </a:p>
        </p:txBody>
      </p:sp>
      <p:pic>
        <p:nvPicPr>
          <p:cNvPr id="22530" name="Picture 3" descr="PS-MNS-E-panel-OBP-030-05125-pl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270668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PS-MNS-MNE175AL-030-051481-pl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057400"/>
            <a:ext cx="2768600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676400"/>
            <a:ext cx="29019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762000"/>
            <a:ext cx="35623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442912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8625</TotalTime>
  <Words>255</Words>
  <Application>Microsoft Office PowerPoint</Application>
  <PresentationFormat>On-screen Show (4:3)</PresentationFormat>
  <Paragraphs>49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Theme1</vt:lpstr>
      <vt:lpstr>Power Systems/DC disconnects &amp; Junction Boxes</vt:lpstr>
      <vt:lpstr>PowerPoint Presentation</vt:lpstr>
      <vt:lpstr>Functions</vt:lpstr>
      <vt:lpstr>Ananda Power Center 1990</vt:lpstr>
      <vt:lpstr>Heliotrope Solpan 30</vt:lpstr>
      <vt:lpstr>Trace or Xantrex DC250</vt:lpstr>
      <vt:lpstr>OutBack Power Systems Flexware (PSDC)   Integration Hardware</vt:lpstr>
      <vt:lpstr>MidNite Solar E-Panel</vt:lpstr>
      <vt:lpstr>PowerPoint Presentation</vt:lpstr>
      <vt:lpstr>Midnite Solar E-Panels</vt:lpstr>
      <vt:lpstr>Midnite Mini-DC Disconnect</vt:lpstr>
      <vt:lpstr>Magnum E - Panels</vt:lpstr>
      <vt:lpstr>Schneider (Xantrex) XW System</vt:lpstr>
      <vt:lpstr>Schneider Conext SW with Midnite</vt:lpstr>
      <vt:lpstr>Components</vt:lpstr>
      <vt:lpstr>Circuit Breakers</vt:lpstr>
      <vt:lpstr>Breaker Sizing for Charge Controller Wiring</vt:lpstr>
      <vt:lpstr>Example breaker sizing for system with 2 - 24 series strings</vt:lpstr>
      <vt:lpstr>Minimum Breaker size for Inverter Wiring</vt:lpstr>
      <vt:lpstr>Breaker Size for Inverter</vt:lpstr>
      <vt:lpstr>PowerPoint Presentation</vt:lpstr>
      <vt:lpstr>PowerPoint Presentation</vt:lpstr>
      <vt:lpstr>Tri Metric Meter</vt:lpstr>
      <vt:lpstr>GFP or GFDI  (Ground Fault Detector Interrupter)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Appalachian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Systems/DC disconnects &amp; Junction Boxes</dc:title>
  <dc:creator>Administrator</dc:creator>
  <cp:lastModifiedBy>Scanlin, Dennis M.</cp:lastModifiedBy>
  <cp:revision>52</cp:revision>
  <dcterms:created xsi:type="dcterms:W3CDTF">2009-05-20T15:50:59Z</dcterms:created>
  <dcterms:modified xsi:type="dcterms:W3CDTF">2014-06-09T23:14:53Z</dcterms:modified>
</cp:coreProperties>
</file>