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63" r:id="rId3"/>
    <p:sldId id="395" r:id="rId4"/>
    <p:sldId id="396" r:id="rId5"/>
    <p:sldId id="397" r:id="rId6"/>
    <p:sldId id="375" r:id="rId7"/>
    <p:sldId id="347" r:id="rId8"/>
    <p:sldId id="398" r:id="rId9"/>
    <p:sldId id="402" r:id="rId10"/>
    <p:sldId id="407" r:id="rId11"/>
    <p:sldId id="399" r:id="rId12"/>
    <p:sldId id="400" r:id="rId13"/>
    <p:sldId id="401" r:id="rId14"/>
    <p:sldId id="331" r:id="rId15"/>
    <p:sldId id="404" r:id="rId16"/>
    <p:sldId id="332" r:id="rId17"/>
    <p:sldId id="334" r:id="rId18"/>
    <p:sldId id="335" r:id="rId19"/>
    <p:sldId id="337" r:id="rId20"/>
    <p:sldId id="338" r:id="rId21"/>
    <p:sldId id="339" r:id="rId22"/>
    <p:sldId id="340" r:id="rId23"/>
    <p:sldId id="341" r:id="rId24"/>
    <p:sldId id="342" r:id="rId25"/>
    <p:sldId id="343" r:id="rId26"/>
    <p:sldId id="346" r:id="rId27"/>
    <p:sldId id="305" r:id="rId28"/>
    <p:sldId id="306" r:id="rId29"/>
    <p:sldId id="307" r:id="rId30"/>
    <p:sldId id="308" r:id="rId31"/>
    <p:sldId id="310" r:id="rId32"/>
    <p:sldId id="359" r:id="rId33"/>
    <p:sldId id="408" r:id="rId34"/>
    <p:sldId id="409" r:id="rId35"/>
    <p:sldId id="410" r:id="rId36"/>
    <p:sldId id="411" r:id="rId37"/>
    <p:sldId id="412" r:id="rId38"/>
    <p:sldId id="390" r:id="rId39"/>
    <p:sldId id="358" r:id="rId40"/>
    <p:sldId id="388" r:id="rId41"/>
    <p:sldId id="325" r:id="rId42"/>
    <p:sldId id="348" r:id="rId43"/>
    <p:sldId id="349" r:id="rId44"/>
    <p:sldId id="351" r:id="rId45"/>
    <p:sldId id="353" r:id="rId46"/>
    <p:sldId id="352" r:id="rId47"/>
    <p:sldId id="414"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298" y="-9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8763000" cy="5943600"/>
            <a:chOff x="0" y="0"/>
            <a:chExt cx="5520" cy="3744"/>
          </a:xfrm>
        </p:grpSpPr>
        <p:sp>
          <p:nvSpPr>
            <p:cNvPr id="20483"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charset="0"/>
              </a:endParaRPr>
            </a:p>
          </p:txBody>
        </p:sp>
        <p:grpSp>
          <p:nvGrpSpPr>
            <p:cNvPr id="20484" name="Group 4"/>
            <p:cNvGrpSpPr>
              <a:grpSpLocks/>
            </p:cNvGrpSpPr>
            <p:nvPr userDrawn="1"/>
          </p:nvGrpSpPr>
          <p:grpSpPr bwMode="auto">
            <a:xfrm>
              <a:off x="0" y="2208"/>
              <a:ext cx="5520" cy="1536"/>
              <a:chOff x="0" y="2208"/>
              <a:chExt cx="5520" cy="1536"/>
            </a:xfrm>
          </p:grpSpPr>
          <p:sp>
            <p:nvSpPr>
              <p:cNvPr id="20485"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a:latin typeface="Times New Roman" charset="0"/>
                </a:endParaRPr>
              </a:p>
            </p:txBody>
          </p:sp>
          <p:sp>
            <p:nvSpPr>
              <p:cNvPr id="20486"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a:latin typeface="Times New Roman" charset="0"/>
                </a:endParaRPr>
              </a:p>
            </p:txBody>
          </p:sp>
          <p:sp>
            <p:nvSpPr>
              <p:cNvPr id="20487"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a:p>
            </p:txBody>
          </p:sp>
        </p:grpSp>
        <p:grpSp>
          <p:nvGrpSpPr>
            <p:cNvPr id="20488" name="Group 8"/>
            <p:cNvGrpSpPr>
              <a:grpSpLocks/>
            </p:cNvGrpSpPr>
            <p:nvPr userDrawn="1"/>
          </p:nvGrpSpPr>
          <p:grpSpPr bwMode="auto">
            <a:xfrm>
              <a:off x="400" y="336"/>
              <a:ext cx="5088" cy="192"/>
              <a:chOff x="400" y="336"/>
              <a:chExt cx="5088" cy="192"/>
            </a:xfrm>
          </p:grpSpPr>
          <p:sp>
            <p:nvSpPr>
              <p:cNvPr id="20489"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charset="0"/>
                </a:endParaRPr>
              </a:p>
            </p:txBody>
          </p:sp>
          <p:sp>
            <p:nvSpPr>
              <p:cNvPr id="20490"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grpSp>
      <p:sp>
        <p:nvSpPr>
          <p:cNvPr id="2049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2049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20493"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20494"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20495" name="Rectangle 15"/>
          <p:cNvSpPr>
            <a:spLocks noGrp="1" noChangeArrowheads="1"/>
          </p:cNvSpPr>
          <p:nvPr>
            <p:ph type="sldNum" sz="quarter" idx="4"/>
          </p:nvPr>
        </p:nvSpPr>
        <p:spPr/>
        <p:txBody>
          <a:bodyPr/>
          <a:lstStyle>
            <a:lvl1pPr>
              <a:defRPr/>
            </a:lvl1pPr>
          </a:lstStyle>
          <a:p>
            <a:fld id="{9D8682E3-7D67-4FD3-9979-573CF57E995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CF6D2E-3044-4270-8839-501FF1E9D52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56FFBA-6F24-40C0-A4AA-A3CB4263467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77724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941763"/>
            <a:ext cx="77724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AE21E7AF-D75F-4399-A71C-841AFA41BF2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2400"/>
            <a:ext cx="8229600" cy="5973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3"/>
          <p:cNvSpPr>
            <a:spLocks noGrp="1"/>
          </p:cNvSpPr>
          <p:nvPr>
            <p:ph type="dt" sz="half" idx="10"/>
          </p:nvPr>
        </p:nvSpPr>
        <p:spPr/>
        <p:txBody>
          <a:bodyPr/>
          <a:lstStyle>
            <a:lvl1pPr>
              <a:defRPr/>
            </a:lvl1pPr>
          </a:lstStyle>
          <a:p>
            <a:pPr>
              <a:defRPr/>
            </a:pPr>
            <a:fld id="{F6EEFE61-9828-4583-8848-5AEA8C981D32}" type="datetimeFigureOut">
              <a:rPr lang="en-US"/>
              <a:pPr>
                <a:defRPr/>
              </a:pPr>
              <a:t>6/9/2014</a:t>
            </a:fld>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C7E170C2-4EC1-41B0-8C3A-9C470379D2D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7A43EB-E762-4EA4-948C-01C6D37618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197342-BC19-4C42-895E-9CD36CD4693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85FC45-9E6F-4080-B7F8-6841798220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0A26681-2B50-4FFA-9B5B-347777B3470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CE7257B-3A60-4908-9D9C-F9741952356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80E1B17-74D8-41D5-A179-8F4F346F42B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089BBA-9962-4888-8978-62CF6AE301C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50EC7F-386D-4194-A3E2-046B43E3C4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0"/>
            <a:ext cx="8686800" cy="4876800"/>
            <a:chOff x="0" y="0"/>
            <a:chExt cx="5472" cy="3072"/>
          </a:xfrm>
        </p:grpSpPr>
        <p:sp>
          <p:nvSpPr>
            <p:cNvPr id="1945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charset="0"/>
              </a:endParaRPr>
            </a:p>
          </p:txBody>
        </p:sp>
        <p:grpSp>
          <p:nvGrpSpPr>
            <p:cNvPr id="19460" name="Group 4"/>
            <p:cNvGrpSpPr>
              <a:grpSpLocks/>
            </p:cNvGrpSpPr>
            <p:nvPr/>
          </p:nvGrpSpPr>
          <p:grpSpPr bwMode="auto">
            <a:xfrm>
              <a:off x="240" y="893"/>
              <a:ext cx="5232" cy="115"/>
              <a:chOff x="240" y="893"/>
              <a:chExt cx="5232" cy="115"/>
            </a:xfrm>
          </p:grpSpPr>
          <p:sp>
            <p:nvSpPr>
              <p:cNvPr id="1946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charset="0"/>
                </a:endParaRPr>
              </a:p>
            </p:txBody>
          </p:sp>
          <p:sp>
            <p:nvSpPr>
              <p:cNvPr id="1946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grpSp>
      <p:sp>
        <p:nvSpPr>
          <p:cNvPr id="19463"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4"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946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946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185D701F-D456-4899-A927-A0DBCA003633}" type="slidenum">
              <a:rPr lang="en-US"/>
              <a:pPr/>
              <a:t>‹#›</a:t>
            </a:fld>
            <a:endParaRPr lang="en-US"/>
          </a:p>
        </p:txBody>
      </p:sp>
      <p:sp>
        <p:nvSpPr>
          <p:cNvPr id="1946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charset="0"/>
        </a:defRPr>
      </a:lvl2pPr>
      <a:lvl3pPr algn="l" rtl="0" fontAlgn="base">
        <a:spcBef>
          <a:spcPct val="0"/>
        </a:spcBef>
        <a:spcAft>
          <a:spcPct val="0"/>
        </a:spcAft>
        <a:defRPr sz="4200">
          <a:solidFill>
            <a:schemeClr val="tx2"/>
          </a:solidFill>
          <a:latin typeface="Times New Roman" charset="0"/>
        </a:defRPr>
      </a:lvl3pPr>
      <a:lvl4pPr algn="l" rtl="0" fontAlgn="base">
        <a:spcBef>
          <a:spcPct val="0"/>
        </a:spcBef>
        <a:spcAft>
          <a:spcPct val="0"/>
        </a:spcAft>
        <a:defRPr sz="4200">
          <a:solidFill>
            <a:schemeClr val="tx2"/>
          </a:solidFill>
          <a:latin typeface="Times New Roman" charset="0"/>
        </a:defRPr>
      </a:lvl4pPr>
      <a:lvl5pPr algn="l" rtl="0" fontAlgn="base">
        <a:spcBef>
          <a:spcPct val="0"/>
        </a:spcBef>
        <a:spcAft>
          <a:spcPct val="0"/>
        </a:spcAft>
        <a:defRPr sz="4200">
          <a:solidFill>
            <a:schemeClr val="tx2"/>
          </a:solidFill>
          <a:latin typeface="Times New Roman" charset="0"/>
        </a:defRPr>
      </a:lvl5pPr>
      <a:lvl6pPr marL="457200" algn="l" rtl="0" fontAlgn="base">
        <a:spcBef>
          <a:spcPct val="0"/>
        </a:spcBef>
        <a:spcAft>
          <a:spcPct val="0"/>
        </a:spcAft>
        <a:defRPr sz="4200">
          <a:solidFill>
            <a:schemeClr val="tx2"/>
          </a:solidFill>
          <a:latin typeface="Times New Roman" charset="0"/>
        </a:defRPr>
      </a:lvl6pPr>
      <a:lvl7pPr marL="914400" algn="l" rtl="0" fontAlgn="base">
        <a:spcBef>
          <a:spcPct val="0"/>
        </a:spcBef>
        <a:spcAft>
          <a:spcPct val="0"/>
        </a:spcAft>
        <a:defRPr sz="4200">
          <a:solidFill>
            <a:schemeClr val="tx2"/>
          </a:solidFill>
          <a:latin typeface="Times New Roman" charset="0"/>
        </a:defRPr>
      </a:lvl7pPr>
      <a:lvl8pPr marL="1371600" algn="l" rtl="0" fontAlgn="base">
        <a:spcBef>
          <a:spcPct val="0"/>
        </a:spcBef>
        <a:spcAft>
          <a:spcPct val="0"/>
        </a:spcAft>
        <a:defRPr sz="4200">
          <a:solidFill>
            <a:schemeClr val="tx2"/>
          </a:solidFill>
          <a:latin typeface="Times New Roman" charset="0"/>
        </a:defRPr>
      </a:lvl8pPr>
      <a:lvl9pPr marL="1828800" algn="l" rtl="0" fontAlgn="base">
        <a:spcBef>
          <a:spcPct val="0"/>
        </a:spcBef>
        <a:spcAft>
          <a:spcPct val="0"/>
        </a:spcAft>
        <a:defRPr sz="4200">
          <a:solidFill>
            <a:schemeClr val="tx2"/>
          </a:solidFill>
          <a:latin typeface="Times New Roman"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7.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weather.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b="1" dirty="0"/>
              <a:t>Charge Controllers</a:t>
            </a:r>
          </a:p>
        </p:txBody>
      </p:sp>
      <p:sp>
        <p:nvSpPr>
          <p:cNvPr id="2051" name="Rectangle 3"/>
          <p:cNvSpPr>
            <a:spLocks noGrp="1" noChangeArrowheads="1"/>
          </p:cNvSpPr>
          <p:nvPr>
            <p:ph type="subTitle" idx="1"/>
          </p:nvPr>
        </p:nvSpPr>
        <p:spPr/>
        <p:txBody>
          <a:bodyPr/>
          <a:lstStyle/>
          <a:p>
            <a:r>
              <a:rPr lang="en-US" dirty="0" smtClean="0"/>
              <a:t>Regulating Battery Charging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006" y="228600"/>
            <a:ext cx="4657130" cy="626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905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Parallel Installation with Diversion Load or Dump Load</a:t>
            </a:r>
            <a:endParaRPr lang="en-US" sz="2400" dirty="0"/>
          </a:p>
        </p:txBody>
      </p:sp>
      <p:pic>
        <p:nvPicPr>
          <p:cNvPr id="41987" name="Picture 3"/>
          <p:cNvPicPr>
            <a:picLocks noGrp="1" noChangeAspect="1" noChangeArrowheads="1"/>
          </p:cNvPicPr>
          <p:nvPr>
            <p:ph type="body" idx="1"/>
          </p:nvPr>
        </p:nvPicPr>
        <p:blipFill>
          <a:blip r:embed="rId2" cstate="print"/>
          <a:srcRect/>
          <a:stretch>
            <a:fillRect/>
          </a:stretch>
        </p:blipFill>
        <p:spPr>
          <a:xfrm>
            <a:off x="914400" y="1911132"/>
            <a:ext cx="7239000" cy="4219793"/>
          </a:xfrm>
        </p:spPr>
      </p:pic>
    </p:spTree>
    <p:extLst>
      <p:ext uri="{BB962C8B-B14F-4D97-AF65-F5344CB8AC3E}">
        <p14:creationId xmlns:p14="http://schemas.microsoft.com/office/powerpoint/2010/main" val="523925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CC-AEE-HL-021-09330-plus"/>
          <p:cNvPicPr>
            <a:picLocks noChangeAspect="1" noChangeArrowheads="1"/>
          </p:cNvPicPr>
          <p:nvPr/>
        </p:nvPicPr>
        <p:blipFill>
          <a:blip r:embed="rId2" cstate="print"/>
          <a:srcRect/>
          <a:stretch>
            <a:fillRect/>
          </a:stretch>
        </p:blipFill>
        <p:spPr bwMode="auto">
          <a:xfrm>
            <a:off x="1219200" y="2209800"/>
            <a:ext cx="2413000" cy="3186113"/>
          </a:xfrm>
          <a:prstGeom prst="rect">
            <a:avLst/>
          </a:prstGeom>
          <a:noFill/>
        </p:spPr>
      </p:pic>
      <p:pic>
        <p:nvPicPr>
          <p:cNvPr id="58373" name="Picture 5" descr="CC-AEE-021-09275-plus"/>
          <p:cNvPicPr>
            <a:picLocks noChangeAspect="1" noChangeArrowheads="1"/>
          </p:cNvPicPr>
          <p:nvPr/>
        </p:nvPicPr>
        <p:blipFill>
          <a:blip r:embed="rId3" cstate="print"/>
          <a:srcRect/>
          <a:stretch>
            <a:fillRect/>
          </a:stretch>
        </p:blipFill>
        <p:spPr bwMode="auto">
          <a:xfrm>
            <a:off x="4191000" y="3200400"/>
            <a:ext cx="4130675" cy="1577975"/>
          </a:xfrm>
          <a:prstGeom prst="rect">
            <a:avLst/>
          </a:prstGeom>
          <a:noFill/>
        </p:spPr>
      </p:pic>
      <p:sp>
        <p:nvSpPr>
          <p:cNvPr id="58374" name="Rectangle 6"/>
          <p:cNvSpPr>
            <a:spLocks noGrp="1" noChangeArrowheads="1"/>
          </p:cNvSpPr>
          <p:nvPr>
            <p:ph type="title"/>
          </p:nvPr>
        </p:nvSpPr>
        <p:spPr/>
        <p:txBody>
          <a:bodyPr/>
          <a:lstStyle/>
          <a:p>
            <a:r>
              <a:rPr lang="en-US"/>
              <a:t>Diversion Loads</a:t>
            </a:r>
          </a:p>
        </p:txBody>
      </p:sp>
    </p:spTree>
    <p:extLst>
      <p:ext uri="{BB962C8B-B14F-4D97-AF65-F5344CB8AC3E}">
        <p14:creationId xmlns:p14="http://schemas.microsoft.com/office/powerpoint/2010/main" val="56549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cstate="print"/>
          <a:srcRect/>
          <a:stretch>
            <a:fillRect/>
          </a:stretch>
        </p:blipFill>
        <p:spPr bwMode="auto">
          <a:xfrm>
            <a:off x="2305050" y="228600"/>
            <a:ext cx="4533900" cy="6400800"/>
          </a:xfrm>
          <a:prstGeom prst="rect">
            <a:avLst/>
          </a:prstGeom>
          <a:noFill/>
          <a:ln w="9525">
            <a:noFill/>
            <a:miter lim="800000"/>
            <a:headEnd/>
            <a:tailEnd/>
          </a:ln>
          <a:effectLst/>
        </p:spPr>
      </p:pic>
    </p:spTree>
    <p:extLst>
      <p:ext uri="{BB962C8B-B14F-4D97-AF65-F5344CB8AC3E}">
        <p14:creationId xmlns:p14="http://schemas.microsoft.com/office/powerpoint/2010/main" val="3704509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CC-SPC-ASC-020-04327-plus"/>
          <p:cNvPicPr>
            <a:picLocks noChangeAspect="1" noChangeArrowheads="1"/>
          </p:cNvPicPr>
          <p:nvPr/>
        </p:nvPicPr>
        <p:blipFill>
          <a:blip r:embed="rId2" cstate="print"/>
          <a:srcRect/>
          <a:stretch>
            <a:fillRect/>
          </a:stretch>
        </p:blipFill>
        <p:spPr bwMode="auto">
          <a:xfrm>
            <a:off x="2514600" y="2209800"/>
            <a:ext cx="3810000" cy="2825750"/>
          </a:xfrm>
          <a:prstGeom prst="rect">
            <a:avLst/>
          </a:prstGeom>
          <a:noFill/>
        </p:spPr>
      </p:pic>
      <p:sp>
        <p:nvSpPr>
          <p:cNvPr id="66565" name="Rectangle 5"/>
          <p:cNvSpPr>
            <a:spLocks noGrp="1" noChangeArrowheads="1"/>
          </p:cNvSpPr>
          <p:nvPr>
            <p:ph type="title"/>
          </p:nvPr>
        </p:nvSpPr>
        <p:spPr/>
        <p:txBody>
          <a:bodyPr/>
          <a:lstStyle/>
          <a:p>
            <a:r>
              <a:rPr lang="en-US"/>
              <a:t>Relay Charge Controllers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Relay Charge </a:t>
            </a:r>
            <a:r>
              <a:rPr lang="en-US" dirty="0"/>
              <a:t>C</a:t>
            </a:r>
            <a:r>
              <a:rPr lang="en-US" dirty="0" smtClean="0"/>
              <a:t>ontroller Features</a:t>
            </a:r>
            <a:endParaRPr lang="en-US" dirty="0"/>
          </a:p>
        </p:txBody>
      </p:sp>
      <p:sp>
        <p:nvSpPr>
          <p:cNvPr id="5" name="Content Placeholder 4"/>
          <p:cNvSpPr>
            <a:spLocks noGrp="1"/>
          </p:cNvSpPr>
          <p:nvPr>
            <p:ph sz="half" idx="1"/>
          </p:nvPr>
        </p:nvSpPr>
        <p:spPr/>
        <p:txBody>
          <a:bodyPr/>
          <a:lstStyle/>
          <a:p>
            <a:r>
              <a:rPr lang="en-US" sz="2000" b="1" dirty="0"/>
              <a:t>General Specifications:</a:t>
            </a:r>
            <a:r>
              <a:rPr lang="en-US" sz="2000" dirty="0"/>
              <a:t> Completely encapsulated and waterproof </a:t>
            </a:r>
          </a:p>
          <a:p>
            <a:r>
              <a:rPr lang="en-US" sz="2000" dirty="0"/>
              <a:t>Available in 4, 8, 12, and 16 amp versions </a:t>
            </a:r>
          </a:p>
          <a:p>
            <a:r>
              <a:rPr lang="en-US" sz="2000" dirty="0"/>
              <a:t>Available in 12 volt and 24 volt (6 volt, 36 volt, and 48 volt on special order) </a:t>
            </a:r>
          </a:p>
          <a:p>
            <a:r>
              <a:rPr lang="en-US" sz="2000" dirty="0" smtClean="0"/>
              <a:t>Optional </a:t>
            </a:r>
            <a:r>
              <a:rPr lang="en-US" sz="2000" b="1" dirty="0"/>
              <a:t>INTERNAL</a:t>
            </a:r>
            <a:r>
              <a:rPr lang="en-US" sz="2000" dirty="0"/>
              <a:t> or </a:t>
            </a:r>
            <a:r>
              <a:rPr lang="en-US" sz="2000" b="1" dirty="0"/>
              <a:t>EXTERNAL</a:t>
            </a:r>
            <a:r>
              <a:rPr lang="en-US" sz="2000" dirty="0"/>
              <a:t> temperature compensation </a:t>
            </a:r>
          </a:p>
          <a:p>
            <a:r>
              <a:rPr lang="en-US" sz="2000" dirty="0"/>
              <a:t>Optional 10A Load Disconnect (12, 24 volt only) </a:t>
            </a:r>
          </a:p>
          <a:p>
            <a:endParaRPr lang="en-US" dirty="0"/>
          </a:p>
        </p:txBody>
      </p:sp>
      <p:pic>
        <p:nvPicPr>
          <p:cNvPr id="9" name="Picture 4" descr="CC-SPC-ASC-020-04327-plus"/>
          <p:cNvPicPr>
            <a:picLocks noGrp="1" noChangeAspect="1" noChangeArrowheads="1"/>
          </p:cNvPicPr>
          <p:nvPr>
            <p:ph sz="half" idx="2"/>
          </p:nvPr>
        </p:nvPicPr>
        <p:blipFill>
          <a:blip r:embed="rId2" cstate="print"/>
          <a:srcRect/>
          <a:stretch>
            <a:fillRect/>
          </a:stretch>
        </p:blipFill>
        <p:spPr bwMode="auto">
          <a:xfrm>
            <a:off x="5257800" y="2514600"/>
            <a:ext cx="3068129" cy="2274506"/>
          </a:xfrm>
          <a:prstGeom prst="rect">
            <a:avLst/>
          </a:prstGeom>
          <a:noFill/>
        </p:spPr>
      </p:pic>
    </p:spTree>
    <p:extLst>
      <p:ext uri="{BB962C8B-B14F-4D97-AF65-F5344CB8AC3E}">
        <p14:creationId xmlns:p14="http://schemas.microsoft.com/office/powerpoint/2010/main" val="3984655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838200" y="1752600"/>
            <a:ext cx="7924800" cy="4437063"/>
          </a:xfrm>
          <a:prstGeom prst="rect">
            <a:avLst/>
          </a:prstGeom>
          <a:noFill/>
          <a:ln w="9525">
            <a:noFill/>
            <a:miter lim="800000"/>
            <a:headEnd/>
            <a:tailEnd/>
          </a:ln>
          <a:effectLst/>
        </p:spPr>
      </p:pic>
      <p:sp>
        <p:nvSpPr>
          <p:cNvPr id="4101" name="Rectangle 5"/>
          <p:cNvSpPr>
            <a:spLocks noGrp="1" noChangeArrowheads="1"/>
          </p:cNvSpPr>
          <p:nvPr>
            <p:ph type="title"/>
          </p:nvPr>
        </p:nvSpPr>
        <p:spPr/>
        <p:txBody>
          <a:bodyPr/>
          <a:lstStyle/>
          <a:p>
            <a:r>
              <a:rPr lang="en-US" sz="3200"/>
              <a:t>Typical Performance of Relay Controller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371600" y="277813"/>
            <a:ext cx="7772400" cy="1143000"/>
          </a:xfrm>
        </p:spPr>
        <p:txBody>
          <a:bodyPr/>
          <a:lstStyle/>
          <a:p>
            <a:r>
              <a:rPr lang="en-US" dirty="0" smtClean="0"/>
              <a:t>Pulse Width Modulating (PWM) </a:t>
            </a:r>
            <a:r>
              <a:rPr lang="en-US" dirty="0"/>
              <a:t>controllers</a:t>
            </a:r>
          </a:p>
        </p:txBody>
      </p:sp>
      <p:pic>
        <p:nvPicPr>
          <p:cNvPr id="65540" name="Picture 4" descr="CC-MNG-TS-020-01105-plus"/>
          <p:cNvPicPr>
            <a:picLocks noChangeAspect="1" noChangeArrowheads="1"/>
          </p:cNvPicPr>
          <p:nvPr/>
        </p:nvPicPr>
        <p:blipFill>
          <a:blip r:embed="rId2" cstate="print"/>
          <a:srcRect/>
          <a:stretch>
            <a:fillRect/>
          </a:stretch>
        </p:blipFill>
        <p:spPr bwMode="auto">
          <a:xfrm>
            <a:off x="1066800" y="1828800"/>
            <a:ext cx="2670175" cy="3163888"/>
          </a:xfrm>
          <a:prstGeom prst="rect">
            <a:avLst/>
          </a:prstGeom>
          <a:noFill/>
        </p:spPr>
      </p:pic>
      <p:pic>
        <p:nvPicPr>
          <p:cNvPr id="65541" name="Picture 5" descr="CC-XTX-0020-08009"/>
          <p:cNvPicPr>
            <a:picLocks noChangeAspect="1" noChangeArrowheads="1"/>
          </p:cNvPicPr>
          <p:nvPr/>
        </p:nvPicPr>
        <p:blipFill>
          <a:blip r:embed="rId3" cstate="print"/>
          <a:srcRect/>
          <a:stretch>
            <a:fillRect/>
          </a:stretch>
        </p:blipFill>
        <p:spPr bwMode="auto">
          <a:xfrm>
            <a:off x="3886200" y="1676400"/>
            <a:ext cx="1828800" cy="3462338"/>
          </a:xfrm>
          <a:prstGeom prst="rect">
            <a:avLst/>
          </a:prstGeom>
          <a:noFill/>
        </p:spPr>
      </p:pic>
      <p:pic>
        <p:nvPicPr>
          <p:cNvPr id="65542" name="Picture 6" descr="CC-MNG-SS1012V-020-01230"/>
          <p:cNvPicPr>
            <a:picLocks noChangeAspect="1" noChangeArrowheads="1"/>
          </p:cNvPicPr>
          <p:nvPr/>
        </p:nvPicPr>
        <p:blipFill>
          <a:blip r:embed="rId4" cstate="print"/>
          <a:srcRect/>
          <a:stretch>
            <a:fillRect/>
          </a:stretch>
        </p:blipFill>
        <p:spPr bwMode="auto">
          <a:xfrm>
            <a:off x="6019800" y="2057400"/>
            <a:ext cx="2362200" cy="1428750"/>
          </a:xfrm>
          <a:prstGeom prst="rect">
            <a:avLst/>
          </a:prstGeom>
          <a:noFill/>
        </p:spPr>
      </p:pic>
      <p:pic>
        <p:nvPicPr>
          <p:cNvPr id="65543" name="Picture 7" descr="CC-MNG-PS30-020-01132"/>
          <p:cNvPicPr>
            <a:picLocks noChangeAspect="1" noChangeArrowheads="1"/>
          </p:cNvPicPr>
          <p:nvPr/>
        </p:nvPicPr>
        <p:blipFill>
          <a:blip r:embed="rId5" cstate="print"/>
          <a:srcRect/>
          <a:stretch>
            <a:fillRect/>
          </a:stretch>
        </p:blipFill>
        <p:spPr bwMode="auto">
          <a:xfrm>
            <a:off x="6172200" y="3733800"/>
            <a:ext cx="2005013" cy="17335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800" dirty="0" smtClean="0"/>
              <a:t>Multiple Stage Charging</a:t>
            </a:r>
            <a:endParaRPr lang="en-US" sz="3800" dirty="0"/>
          </a:p>
        </p:txBody>
      </p:sp>
      <p:sp>
        <p:nvSpPr>
          <p:cNvPr id="50179" name="Rectangle 3"/>
          <p:cNvSpPr>
            <a:spLocks noGrp="1" noChangeArrowheads="1"/>
          </p:cNvSpPr>
          <p:nvPr>
            <p:ph type="body" idx="1"/>
          </p:nvPr>
        </p:nvSpPr>
        <p:spPr/>
        <p:txBody>
          <a:bodyPr/>
          <a:lstStyle/>
          <a:p>
            <a:pPr>
              <a:lnSpc>
                <a:spcPct val="90000"/>
              </a:lnSpc>
            </a:pPr>
            <a:r>
              <a:rPr lang="en-US" sz="2400" b="1" dirty="0"/>
              <a:t>Stage One (Bulk Mode)</a:t>
            </a:r>
          </a:p>
          <a:p>
            <a:pPr lvl="1">
              <a:lnSpc>
                <a:spcPct val="90000"/>
              </a:lnSpc>
            </a:pPr>
            <a:r>
              <a:rPr lang="en-US" sz="2000" dirty="0"/>
              <a:t>A preset maximum constant amount of current (amps) is put into the battery. As this occurs, the voltage increases</a:t>
            </a:r>
          </a:p>
          <a:p>
            <a:pPr>
              <a:lnSpc>
                <a:spcPct val="90000"/>
              </a:lnSpc>
            </a:pPr>
            <a:r>
              <a:rPr lang="en-US" sz="2400" b="1" dirty="0"/>
              <a:t>Stage Two (Absorption Mode)</a:t>
            </a:r>
          </a:p>
          <a:p>
            <a:pPr lvl="1">
              <a:lnSpc>
                <a:spcPct val="90000"/>
              </a:lnSpc>
            </a:pPr>
            <a:r>
              <a:rPr lang="en-US" sz="2000" dirty="0"/>
              <a:t>After a preset voltage is reached (</a:t>
            </a:r>
            <a:r>
              <a:rPr lang="en-US" sz="2000" dirty="0" smtClean="0"/>
              <a:t>14.2 </a:t>
            </a:r>
            <a:r>
              <a:rPr lang="en-US" sz="2000" dirty="0"/>
              <a:t>volts for a 12 volt systems) the voltage is then held constant. As the battery continues to charge at constant voltage, the current decreases.</a:t>
            </a:r>
          </a:p>
          <a:p>
            <a:pPr>
              <a:lnSpc>
                <a:spcPct val="90000"/>
              </a:lnSpc>
            </a:pPr>
            <a:r>
              <a:rPr lang="en-US" sz="2400" b="1" dirty="0"/>
              <a:t>Stage Three (Float Mode)</a:t>
            </a:r>
          </a:p>
          <a:p>
            <a:pPr lvl="1">
              <a:lnSpc>
                <a:spcPct val="90000"/>
              </a:lnSpc>
            </a:pPr>
            <a:r>
              <a:rPr lang="en-US" sz="2000" dirty="0"/>
              <a:t>When the current has decreased to a preset low limit, or a set amount of time has passed (absorption time), then the controller switches to Float Mode. Now the battery is kept at a preset Float voltage, and a small amount of power (amps) is supplied, as required to maintain the preset voltage. </a:t>
            </a:r>
          </a:p>
          <a:p>
            <a:pPr lvl="1">
              <a:lnSpc>
                <a:spcPct val="90000"/>
              </a:lnSpc>
              <a:buFont typeface="Wingdings" pitchFamily="2" charset="2"/>
              <a:buNone/>
            </a:pP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Xantrex PWM Controller</a:t>
            </a:r>
          </a:p>
        </p:txBody>
      </p:sp>
      <p:pic>
        <p:nvPicPr>
          <p:cNvPr id="63491" name="Picture 3"/>
          <p:cNvPicPr>
            <a:picLocks noGrp="1" noChangeAspect="1" noChangeArrowheads="1"/>
          </p:cNvPicPr>
          <p:nvPr>
            <p:ph type="body"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9" name="Picture 13" descr="CC-BSE-SB2000E-020-03122"/>
          <p:cNvPicPr>
            <a:picLocks noChangeAspect="1" noChangeArrowheads="1"/>
          </p:cNvPicPr>
          <p:nvPr/>
        </p:nvPicPr>
        <p:blipFill>
          <a:blip r:embed="rId2" cstate="print"/>
          <a:srcRect/>
          <a:stretch>
            <a:fillRect/>
          </a:stretch>
        </p:blipFill>
        <p:spPr bwMode="auto">
          <a:xfrm>
            <a:off x="838200" y="4267200"/>
            <a:ext cx="3048000" cy="2220913"/>
          </a:xfrm>
          <a:prstGeom prst="rect">
            <a:avLst/>
          </a:prstGeom>
          <a:noFill/>
        </p:spPr>
      </p:pic>
      <p:pic>
        <p:nvPicPr>
          <p:cNvPr id="9230" name="Picture 14" descr="CC-MNG-TS-020-01105-plus"/>
          <p:cNvPicPr>
            <a:picLocks noChangeAspect="1" noChangeArrowheads="1"/>
          </p:cNvPicPr>
          <p:nvPr/>
        </p:nvPicPr>
        <p:blipFill>
          <a:blip r:embed="rId3" cstate="print"/>
          <a:srcRect/>
          <a:stretch>
            <a:fillRect/>
          </a:stretch>
        </p:blipFill>
        <p:spPr bwMode="auto">
          <a:xfrm>
            <a:off x="2438400" y="381000"/>
            <a:ext cx="2670175" cy="3163888"/>
          </a:xfrm>
          <a:prstGeom prst="rect">
            <a:avLst/>
          </a:prstGeom>
          <a:noFill/>
        </p:spPr>
      </p:pic>
      <p:pic>
        <p:nvPicPr>
          <p:cNvPr id="9231" name="Picture 15" descr="CC-XTX-0020-08009"/>
          <p:cNvPicPr>
            <a:picLocks noChangeAspect="1" noChangeArrowheads="1"/>
          </p:cNvPicPr>
          <p:nvPr/>
        </p:nvPicPr>
        <p:blipFill>
          <a:blip r:embed="rId4" cstate="print"/>
          <a:srcRect/>
          <a:stretch>
            <a:fillRect/>
          </a:stretch>
        </p:blipFill>
        <p:spPr bwMode="auto">
          <a:xfrm>
            <a:off x="5257800" y="457200"/>
            <a:ext cx="1828800" cy="3462338"/>
          </a:xfrm>
          <a:prstGeom prst="rect">
            <a:avLst/>
          </a:prstGeom>
          <a:noFill/>
        </p:spPr>
      </p:pic>
      <p:pic>
        <p:nvPicPr>
          <p:cNvPr id="9232" name="Picture 16" descr="CC-OBP-FLEXmax80-020-02020"/>
          <p:cNvPicPr>
            <a:picLocks noChangeAspect="1" noChangeArrowheads="1"/>
          </p:cNvPicPr>
          <p:nvPr/>
        </p:nvPicPr>
        <p:blipFill>
          <a:blip r:embed="rId5" cstate="print"/>
          <a:srcRect/>
          <a:stretch>
            <a:fillRect/>
          </a:stretch>
        </p:blipFill>
        <p:spPr bwMode="auto">
          <a:xfrm>
            <a:off x="914400" y="228600"/>
            <a:ext cx="1468438" cy="3657600"/>
          </a:xfrm>
          <a:prstGeom prst="rect">
            <a:avLst/>
          </a:prstGeom>
          <a:noFill/>
        </p:spPr>
      </p:pic>
      <p:pic>
        <p:nvPicPr>
          <p:cNvPr id="9233" name="Picture 17" descr="CC-SPC-ASC-020-04327-plus"/>
          <p:cNvPicPr>
            <a:picLocks noChangeAspect="1" noChangeArrowheads="1"/>
          </p:cNvPicPr>
          <p:nvPr/>
        </p:nvPicPr>
        <p:blipFill>
          <a:blip r:embed="rId6" cstate="print"/>
          <a:srcRect/>
          <a:stretch>
            <a:fillRect/>
          </a:stretch>
        </p:blipFill>
        <p:spPr bwMode="auto">
          <a:xfrm>
            <a:off x="4267200" y="4267200"/>
            <a:ext cx="2286000" cy="1695450"/>
          </a:xfrm>
          <a:prstGeom prst="rect">
            <a:avLst/>
          </a:prstGeom>
          <a:noFill/>
        </p:spPr>
      </p:pic>
      <p:pic>
        <p:nvPicPr>
          <p:cNvPr id="9234" name="Picture 18" descr="CC-XTX-020-08052"/>
          <p:cNvPicPr>
            <a:picLocks noChangeAspect="1" noChangeArrowheads="1"/>
          </p:cNvPicPr>
          <p:nvPr/>
        </p:nvPicPr>
        <p:blipFill>
          <a:blip r:embed="rId7" cstate="print"/>
          <a:srcRect/>
          <a:stretch>
            <a:fillRect/>
          </a:stretch>
        </p:blipFill>
        <p:spPr bwMode="auto">
          <a:xfrm>
            <a:off x="7162800" y="1905000"/>
            <a:ext cx="1806575" cy="40290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2" cstate="print"/>
          <a:srcRect/>
          <a:stretch>
            <a:fillRect/>
          </a:stretch>
        </p:blipFill>
        <p:spPr bwMode="auto">
          <a:xfrm>
            <a:off x="990600" y="2209800"/>
            <a:ext cx="7515225" cy="2917825"/>
          </a:xfrm>
          <a:prstGeom prst="rect">
            <a:avLst/>
          </a:prstGeom>
          <a:noFill/>
          <a:ln w="9525">
            <a:noFill/>
            <a:miter lim="800000"/>
            <a:headEnd/>
            <a:tailEnd/>
          </a:ln>
          <a:effectLst/>
        </p:spPr>
      </p:pic>
      <p:sp>
        <p:nvSpPr>
          <p:cNvPr id="43013" name="Rectangle 5"/>
          <p:cNvSpPr>
            <a:spLocks noGrp="1" noChangeArrowheads="1"/>
          </p:cNvSpPr>
          <p:nvPr>
            <p:ph type="title"/>
          </p:nvPr>
        </p:nvSpPr>
        <p:spPr/>
        <p:txBody>
          <a:bodyPr/>
          <a:lstStyle/>
          <a:p>
            <a:r>
              <a:rPr lang="en-US"/>
              <a:t>Adjustability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371600" y="277813"/>
            <a:ext cx="7772400" cy="1143000"/>
          </a:xfrm>
        </p:spPr>
        <p:txBody>
          <a:bodyPr/>
          <a:lstStyle/>
          <a:p>
            <a:r>
              <a:rPr lang="en-US"/>
              <a:t>Temperature Sensors &amp; Meters</a:t>
            </a:r>
          </a:p>
        </p:txBody>
      </p:sp>
      <p:pic>
        <p:nvPicPr>
          <p:cNvPr id="45060" name="Picture 4"/>
          <p:cNvPicPr>
            <a:picLocks noChangeAspect="1" noChangeArrowheads="1"/>
          </p:cNvPicPr>
          <p:nvPr/>
        </p:nvPicPr>
        <p:blipFill>
          <a:blip r:embed="rId2" cstate="print"/>
          <a:srcRect/>
          <a:stretch>
            <a:fillRect/>
          </a:stretch>
        </p:blipFill>
        <p:spPr bwMode="auto">
          <a:xfrm>
            <a:off x="914400" y="2209800"/>
            <a:ext cx="7691438" cy="2747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cstate="print"/>
          <a:srcRect/>
          <a:stretch>
            <a:fillRect/>
          </a:stretch>
        </p:blipFill>
        <p:spPr bwMode="auto">
          <a:xfrm>
            <a:off x="990600" y="2005013"/>
            <a:ext cx="7772400" cy="4092575"/>
          </a:xfrm>
          <a:prstGeom prst="rect">
            <a:avLst/>
          </a:prstGeom>
          <a:noFill/>
          <a:ln w="9525">
            <a:noFill/>
            <a:miter lim="800000"/>
            <a:headEnd/>
            <a:tailEnd/>
          </a:ln>
          <a:effectLst/>
        </p:spPr>
      </p:pic>
      <p:sp>
        <p:nvSpPr>
          <p:cNvPr id="13317" name="Rectangle 5"/>
          <p:cNvSpPr>
            <a:spLocks noGrp="1" noChangeArrowheads="1"/>
          </p:cNvSpPr>
          <p:nvPr>
            <p:ph type="title"/>
          </p:nvPr>
        </p:nvSpPr>
        <p:spPr/>
        <p:txBody>
          <a:bodyPr/>
          <a:lstStyle/>
          <a:p>
            <a:r>
              <a:rPr lang="en-US"/>
              <a:t>Temperature Compensation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p:cNvPicPr>
            <a:picLocks noChangeAspect="1" noChangeArrowheads="1"/>
          </p:cNvPicPr>
          <p:nvPr/>
        </p:nvPicPr>
        <p:blipFill>
          <a:blip r:embed="rId2" cstate="print"/>
          <a:srcRect/>
          <a:stretch>
            <a:fillRect/>
          </a:stretch>
        </p:blipFill>
        <p:spPr bwMode="auto">
          <a:xfrm>
            <a:off x="457200" y="1600200"/>
            <a:ext cx="4495800" cy="3378200"/>
          </a:xfrm>
          <a:prstGeom prst="rect">
            <a:avLst/>
          </a:prstGeom>
          <a:noFill/>
          <a:ln w="9525">
            <a:noFill/>
            <a:miter lim="800000"/>
            <a:headEnd/>
            <a:tailEnd/>
          </a:ln>
          <a:effectLst/>
        </p:spPr>
      </p:pic>
      <p:sp>
        <p:nvSpPr>
          <p:cNvPr id="37894" name="Rectangle 6"/>
          <p:cNvSpPr>
            <a:spLocks noGrp="1" noChangeArrowheads="1"/>
          </p:cNvSpPr>
          <p:nvPr>
            <p:ph type="title"/>
          </p:nvPr>
        </p:nvSpPr>
        <p:spPr/>
        <p:txBody>
          <a:bodyPr/>
          <a:lstStyle/>
          <a:p>
            <a:r>
              <a:rPr lang="en-US" sz="4000" dirty="0" err="1"/>
              <a:t>Xantrex</a:t>
            </a:r>
            <a:r>
              <a:rPr lang="en-US" sz="4000" dirty="0"/>
              <a:t> </a:t>
            </a:r>
            <a:r>
              <a:rPr lang="en-US" sz="4000" dirty="0" smtClean="0"/>
              <a:t>(Schneider) C </a:t>
            </a:r>
            <a:r>
              <a:rPr lang="en-US" sz="4000" dirty="0"/>
              <a:t>35, 40, &amp; 60</a:t>
            </a:r>
          </a:p>
        </p:txBody>
      </p:sp>
      <p:pic>
        <p:nvPicPr>
          <p:cNvPr id="37895" name="Picture 7"/>
          <p:cNvPicPr>
            <a:picLocks noChangeAspect="1" noChangeArrowheads="1"/>
          </p:cNvPicPr>
          <p:nvPr/>
        </p:nvPicPr>
        <p:blipFill>
          <a:blip r:embed="rId3" cstate="print"/>
          <a:srcRect/>
          <a:stretch>
            <a:fillRect/>
          </a:stretch>
        </p:blipFill>
        <p:spPr bwMode="auto">
          <a:xfrm>
            <a:off x="3381375" y="3581400"/>
            <a:ext cx="5762625" cy="2914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2078038" y="0"/>
            <a:ext cx="510222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cstate="print"/>
          <a:srcRect/>
          <a:stretch>
            <a:fillRect/>
          </a:stretch>
        </p:blipFill>
        <p:spPr bwMode="auto">
          <a:xfrm>
            <a:off x="2343150" y="214313"/>
            <a:ext cx="4457700" cy="6429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813"/>
            <a:ext cx="8305800" cy="1143000"/>
          </a:xfrm>
        </p:spPr>
        <p:txBody>
          <a:bodyPr/>
          <a:lstStyle/>
          <a:p>
            <a:r>
              <a:rPr lang="en-US" dirty="0" smtClean="0"/>
              <a:t>Maximum Power Point Tracking Controllers (MPPT)</a:t>
            </a:r>
            <a:endParaRPr lang="en-US" dirty="0"/>
          </a:p>
        </p:txBody>
      </p:sp>
      <p:pic>
        <p:nvPicPr>
          <p:cNvPr id="7170" name="Picture 2" descr="F:\nabcep workshop\materials after first weekend\scanlin nabcep\nabcep workshop\aee catalogue\AEE images\Charge controllers\CC-BSE-SB2000E-020-03122.jpg"/>
          <p:cNvPicPr>
            <a:picLocks noChangeAspect="1" noChangeArrowheads="1"/>
          </p:cNvPicPr>
          <p:nvPr/>
        </p:nvPicPr>
        <p:blipFill>
          <a:blip r:embed="rId2" cstate="print"/>
          <a:srcRect/>
          <a:stretch>
            <a:fillRect/>
          </a:stretch>
        </p:blipFill>
        <p:spPr bwMode="auto">
          <a:xfrm>
            <a:off x="555670" y="1981200"/>
            <a:ext cx="2771730" cy="2019300"/>
          </a:xfrm>
          <a:prstGeom prst="rect">
            <a:avLst/>
          </a:prstGeom>
          <a:noFill/>
        </p:spPr>
      </p:pic>
      <p:pic>
        <p:nvPicPr>
          <p:cNvPr id="7171" name="Picture 3" descr="F:\nabcep workshop\materials after first weekend\scanlin nabcep\nabcep workshop\aee catalogue\AEE images\Charge controllers\CC-XTX-020-08052.jpg"/>
          <p:cNvPicPr>
            <a:picLocks noChangeAspect="1" noChangeArrowheads="1"/>
          </p:cNvPicPr>
          <p:nvPr/>
        </p:nvPicPr>
        <p:blipFill>
          <a:blip r:embed="rId3" cstate="print"/>
          <a:srcRect/>
          <a:stretch>
            <a:fillRect/>
          </a:stretch>
        </p:blipFill>
        <p:spPr bwMode="auto">
          <a:xfrm>
            <a:off x="3352800" y="2025324"/>
            <a:ext cx="2011363" cy="4486275"/>
          </a:xfrm>
          <a:prstGeom prst="rect">
            <a:avLst/>
          </a:prstGeom>
          <a:noFill/>
        </p:spPr>
      </p:pic>
      <p:pic>
        <p:nvPicPr>
          <p:cNvPr id="7172" name="Picture 4" descr="F:\nabcep workshop\materials after first weekend\scanlin nabcep\nabcep workshop\aee catalogue\AEE images\Charge controllers\CC-OBP-FLEXmax80-020-02020.jpg"/>
          <p:cNvPicPr>
            <a:picLocks noChangeAspect="1" noChangeArrowheads="1"/>
          </p:cNvPicPr>
          <p:nvPr/>
        </p:nvPicPr>
        <p:blipFill>
          <a:blip r:embed="rId4" cstate="print"/>
          <a:srcRect/>
          <a:stretch>
            <a:fillRect/>
          </a:stretch>
        </p:blipFill>
        <p:spPr bwMode="auto">
          <a:xfrm>
            <a:off x="5364163" y="2039838"/>
            <a:ext cx="1849437" cy="4606599"/>
          </a:xfrm>
          <a:prstGeom prst="rect">
            <a:avLst/>
          </a:prstGeom>
          <a:noFill/>
        </p:spPr>
      </p:pic>
      <p:pic>
        <p:nvPicPr>
          <p:cNvPr id="7173" name="Picture 5" descr="F:\nabcep workshop\materials after first weekend\scanlin nabcep\nabcep workshop\aee catalogue\AEE images\Charge controllers\CC-BSE-SB50DL-020-03137.jpg"/>
          <p:cNvPicPr>
            <a:picLocks noChangeAspect="1" noChangeArrowheads="1"/>
          </p:cNvPicPr>
          <p:nvPr/>
        </p:nvPicPr>
        <p:blipFill>
          <a:blip r:embed="rId5" cstate="print"/>
          <a:srcRect/>
          <a:stretch>
            <a:fillRect/>
          </a:stretch>
        </p:blipFill>
        <p:spPr bwMode="auto">
          <a:xfrm>
            <a:off x="0" y="4208299"/>
            <a:ext cx="2984500" cy="2189163"/>
          </a:xfrm>
          <a:prstGeom prst="rect">
            <a:avLst/>
          </a:prstGeom>
          <a:noFill/>
        </p:spPr>
      </p:pic>
      <p:pic>
        <p:nvPicPr>
          <p:cNvPr id="4098" name="Picture 2" descr="http://www.midnitesolar.com/images/products/photos/classic_L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231762"/>
            <a:ext cx="1809750" cy="4222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MPPT Controllers</a:t>
            </a:r>
            <a:endParaRPr lang="en-US" dirty="0"/>
          </a:p>
        </p:txBody>
      </p:sp>
      <p:sp>
        <p:nvSpPr>
          <p:cNvPr id="52227" name="Rectangle 3"/>
          <p:cNvSpPr>
            <a:spLocks noGrp="1" noChangeArrowheads="1"/>
          </p:cNvSpPr>
          <p:nvPr>
            <p:ph type="body" idx="1"/>
          </p:nvPr>
        </p:nvSpPr>
        <p:spPr/>
        <p:txBody>
          <a:bodyPr/>
          <a:lstStyle/>
          <a:p>
            <a:r>
              <a:rPr lang="en-US" sz="2400" i="1"/>
              <a:t>Can</a:t>
            </a:r>
            <a:r>
              <a:rPr lang="en-US" sz="2400"/>
              <a:t> significantly increase 30% more power</a:t>
            </a:r>
          </a:p>
          <a:p>
            <a:r>
              <a:rPr lang="en-US" sz="2400"/>
              <a:t>Looks at the output of the panels, and compares it to the battery voltage</a:t>
            </a:r>
          </a:p>
          <a:p>
            <a:r>
              <a:rPr lang="en-US" sz="2400"/>
              <a:t>Figures out what is the best power that the panel can put out to charge the battery. It takes this and converts it to best voltage to get maximum AMPS into the battery. </a:t>
            </a:r>
          </a:p>
          <a:p>
            <a:r>
              <a:rPr lang="en-US" sz="2400"/>
              <a:t>Most modern MPPT's are around 92-97% efficient in the conversion. </a:t>
            </a:r>
          </a:p>
          <a:p>
            <a:r>
              <a:rPr lang="en-US" sz="2400"/>
              <a:t>You typically get a 20 to 45% power gain in winter and 10-15% in summer.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MPPT Controller cont’d</a:t>
            </a:r>
          </a:p>
        </p:txBody>
      </p:sp>
      <p:sp>
        <p:nvSpPr>
          <p:cNvPr id="53251" name="Rectangle 3"/>
          <p:cNvSpPr>
            <a:spLocks noGrp="1" noChangeArrowheads="1"/>
          </p:cNvSpPr>
          <p:nvPr>
            <p:ph type="body" idx="1"/>
          </p:nvPr>
        </p:nvSpPr>
        <p:spPr>
          <a:xfrm>
            <a:off x="914400" y="1600200"/>
            <a:ext cx="7772400" cy="4572000"/>
          </a:xfrm>
        </p:spPr>
        <p:txBody>
          <a:bodyPr/>
          <a:lstStyle/>
          <a:p>
            <a:r>
              <a:rPr lang="en-US"/>
              <a:t>Amps is the most important thing in charging</a:t>
            </a:r>
          </a:p>
          <a:p>
            <a:r>
              <a:rPr lang="en-US"/>
              <a:t>MPPT sees battery is low, converts extra voltage to amps</a:t>
            </a:r>
          </a:p>
          <a:p>
            <a:r>
              <a:rPr lang="en-US"/>
              <a:t>16.9 volts and 7.1 amps (120 watts) </a:t>
            </a:r>
            <a:r>
              <a:rPr lang="en-US">
                <a:sym typeface="Wingdings" pitchFamily="2" charset="2"/>
              </a:rPr>
              <a:t>          12.5 volts 9.6 amps (still 120 watts)</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066800" y="1676400"/>
            <a:ext cx="7391400" cy="4872038"/>
          </a:xfrm>
          <a:prstGeom prst="rect">
            <a:avLst/>
          </a:prstGeom>
          <a:noFill/>
          <a:ln w="9525">
            <a:noFill/>
            <a:miter lim="800000"/>
            <a:headEnd/>
            <a:tailEnd/>
          </a:ln>
          <a:effectLst/>
        </p:spPr>
      </p:pic>
      <p:sp>
        <p:nvSpPr>
          <p:cNvPr id="64515" name="Rectangle 3"/>
          <p:cNvSpPr>
            <a:spLocks noGrp="1" noChangeArrowheads="1"/>
          </p:cNvSpPr>
          <p:nvPr>
            <p:ph type="title"/>
          </p:nvPr>
        </p:nvSpPr>
        <p:spPr/>
        <p:txBody>
          <a:bodyPr/>
          <a:lstStyle/>
          <a:p>
            <a:r>
              <a:rPr lang="en-US"/>
              <a:t>MPPT Controller &amp; Temperature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371600" y="277813"/>
            <a:ext cx="7772400" cy="1143000"/>
          </a:xfrm>
        </p:spPr>
        <p:txBody>
          <a:bodyPr/>
          <a:lstStyle/>
          <a:p>
            <a:r>
              <a:rPr lang="en-US" b="1" dirty="0"/>
              <a:t>Purpose of a Charge Controller</a:t>
            </a:r>
          </a:p>
        </p:txBody>
      </p:sp>
      <p:sp>
        <p:nvSpPr>
          <p:cNvPr id="23555" name="Rectangle 3"/>
          <p:cNvSpPr>
            <a:spLocks noGrp="1" noChangeArrowheads="1"/>
          </p:cNvSpPr>
          <p:nvPr>
            <p:ph type="body" sz="half" idx="4294967295"/>
          </p:nvPr>
        </p:nvSpPr>
        <p:spPr>
          <a:xfrm>
            <a:off x="685800" y="1752600"/>
            <a:ext cx="4267200" cy="4530725"/>
          </a:xfrm>
        </p:spPr>
        <p:txBody>
          <a:bodyPr/>
          <a:lstStyle/>
          <a:p>
            <a:r>
              <a:rPr lang="en-US" sz="2000" dirty="0"/>
              <a:t>Basic Functions</a:t>
            </a:r>
          </a:p>
          <a:p>
            <a:pPr lvl="1"/>
            <a:r>
              <a:rPr lang="en-US" sz="2000" dirty="0"/>
              <a:t>To prevent overcharging a battery, which could damage it  and shorten its life and possibly some loads powered by it</a:t>
            </a:r>
          </a:p>
          <a:p>
            <a:pPr lvl="1"/>
            <a:r>
              <a:rPr lang="en-US" sz="2000" dirty="0"/>
              <a:t>Block reverse current flow</a:t>
            </a:r>
          </a:p>
          <a:p>
            <a:pPr lvl="1"/>
            <a:r>
              <a:rPr lang="en-US" sz="2000" dirty="0"/>
              <a:t>Can also protect </a:t>
            </a:r>
            <a:r>
              <a:rPr lang="en-US" sz="2000" dirty="0" smtClean="0"/>
              <a:t>equipment from high voltages, </a:t>
            </a:r>
            <a:r>
              <a:rPr lang="en-US" sz="2000" dirty="0"/>
              <a:t>display battery </a:t>
            </a:r>
            <a:r>
              <a:rPr lang="en-US" sz="2000" dirty="0" smtClean="0"/>
              <a:t>voltage &amp; Charging amperage, </a:t>
            </a:r>
            <a:r>
              <a:rPr lang="en-US" sz="2000" dirty="0"/>
              <a:t>protect battery </a:t>
            </a:r>
            <a:r>
              <a:rPr lang="en-US" sz="2000" dirty="0" smtClean="0"/>
              <a:t>from </a:t>
            </a:r>
            <a:r>
              <a:rPr lang="en-US" sz="2000" dirty="0" err="1" smtClean="0"/>
              <a:t>overdischarge</a:t>
            </a:r>
            <a:endParaRPr lang="en-US" sz="2000" dirty="0"/>
          </a:p>
        </p:txBody>
      </p:sp>
      <p:pic>
        <p:nvPicPr>
          <p:cNvPr id="23559" name="Picture 7" descr="CC-BSE-SB50DL-020-03137"/>
          <p:cNvPicPr>
            <a:picLocks noChangeAspect="1" noChangeArrowheads="1"/>
          </p:cNvPicPr>
          <p:nvPr/>
        </p:nvPicPr>
        <p:blipFill>
          <a:blip r:embed="rId2" cstate="print"/>
          <a:srcRect/>
          <a:stretch>
            <a:fillRect/>
          </a:stretch>
        </p:blipFill>
        <p:spPr bwMode="auto">
          <a:xfrm>
            <a:off x="5105400" y="1828800"/>
            <a:ext cx="2984500" cy="2189163"/>
          </a:xfrm>
          <a:prstGeom prst="rect">
            <a:avLst/>
          </a:prstGeom>
          <a:noFill/>
        </p:spPr>
      </p:pic>
      <p:pic>
        <p:nvPicPr>
          <p:cNvPr id="23560" name="Picture 8" descr="CC-MNG-PS30-020-01132"/>
          <p:cNvPicPr>
            <a:picLocks noChangeAspect="1" noChangeArrowheads="1"/>
          </p:cNvPicPr>
          <p:nvPr/>
        </p:nvPicPr>
        <p:blipFill>
          <a:blip r:embed="rId3" cstate="print"/>
          <a:srcRect/>
          <a:stretch>
            <a:fillRect/>
          </a:stretch>
        </p:blipFill>
        <p:spPr bwMode="auto">
          <a:xfrm>
            <a:off x="5486400" y="4267200"/>
            <a:ext cx="2309813" cy="1997075"/>
          </a:xfrm>
          <a:prstGeom prst="rect">
            <a:avLst/>
          </a:prstGeom>
          <a:noFill/>
        </p:spPr>
      </p:pic>
    </p:spTree>
    <p:extLst>
      <p:ext uri="{BB962C8B-B14F-4D97-AF65-F5344CB8AC3E}">
        <p14:creationId xmlns:p14="http://schemas.microsoft.com/office/powerpoint/2010/main" val="3230665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cstate="print"/>
          <a:srcRect/>
          <a:stretch>
            <a:fillRect/>
          </a:stretch>
        </p:blipFill>
        <p:spPr bwMode="auto">
          <a:xfrm>
            <a:off x="762000" y="2057400"/>
            <a:ext cx="8153400" cy="2940050"/>
          </a:xfrm>
          <a:prstGeom prst="rect">
            <a:avLst/>
          </a:prstGeom>
          <a:noFill/>
          <a:ln w="9525">
            <a:noFill/>
            <a:miter lim="800000"/>
            <a:headEnd/>
            <a:tailEnd/>
          </a:ln>
          <a:effectLst/>
        </p:spPr>
      </p:pic>
      <p:sp>
        <p:nvSpPr>
          <p:cNvPr id="11270" name="Rectangle 6"/>
          <p:cNvSpPr>
            <a:spLocks noGrp="1" noChangeArrowheads="1"/>
          </p:cNvSpPr>
          <p:nvPr>
            <p:ph type="title"/>
          </p:nvPr>
        </p:nvSpPr>
        <p:spPr/>
        <p:txBody>
          <a:bodyPr/>
          <a:lstStyle/>
          <a:p>
            <a:r>
              <a:rPr lang="en-US"/>
              <a:t>MPPT Amperage Boost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srcRect/>
          <a:stretch>
            <a:fillRect/>
          </a:stretch>
        </p:blipFill>
        <p:spPr bwMode="auto">
          <a:xfrm>
            <a:off x="762000" y="1828800"/>
            <a:ext cx="8015288" cy="3563938"/>
          </a:xfrm>
          <a:prstGeom prst="rect">
            <a:avLst/>
          </a:prstGeom>
          <a:noFill/>
          <a:ln w="9525">
            <a:noFill/>
            <a:miter lim="800000"/>
            <a:headEnd/>
            <a:tailEnd/>
          </a:ln>
          <a:effectLst/>
        </p:spPr>
      </p:pic>
      <p:pic>
        <p:nvPicPr>
          <p:cNvPr id="10245" name="Picture 5"/>
          <p:cNvPicPr>
            <a:picLocks noChangeAspect="1" noChangeArrowheads="1"/>
          </p:cNvPicPr>
          <p:nvPr/>
        </p:nvPicPr>
        <p:blipFill>
          <a:blip r:embed="rId3" cstate="print"/>
          <a:srcRect/>
          <a:stretch>
            <a:fillRect/>
          </a:stretch>
        </p:blipFill>
        <p:spPr bwMode="auto">
          <a:xfrm>
            <a:off x="6553200" y="4343400"/>
            <a:ext cx="2590800" cy="1917700"/>
          </a:xfrm>
          <a:prstGeom prst="rect">
            <a:avLst/>
          </a:prstGeom>
          <a:noFill/>
          <a:ln w="9525">
            <a:noFill/>
            <a:miter lim="800000"/>
            <a:headEnd/>
            <a:tailEnd/>
          </a:ln>
          <a:effectLst/>
        </p:spPr>
      </p:pic>
      <p:sp>
        <p:nvSpPr>
          <p:cNvPr id="10246" name="Rectangle 6"/>
          <p:cNvSpPr>
            <a:spLocks noGrp="1" noChangeArrowheads="1"/>
          </p:cNvSpPr>
          <p:nvPr>
            <p:ph type="title"/>
          </p:nvPr>
        </p:nvSpPr>
        <p:spPr/>
        <p:txBody>
          <a:bodyPr/>
          <a:lstStyle/>
          <a:p>
            <a:r>
              <a:rPr lang="en-US"/>
              <a:t>Blue Sky MPPT Controllers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cstate="print"/>
          <a:srcRect/>
          <a:stretch>
            <a:fillRect/>
          </a:stretch>
        </p:blipFill>
        <p:spPr bwMode="auto">
          <a:xfrm>
            <a:off x="0" y="2133600"/>
            <a:ext cx="9144000" cy="3121025"/>
          </a:xfrm>
          <a:prstGeom prst="rect">
            <a:avLst/>
          </a:prstGeom>
          <a:noFill/>
          <a:ln w="9525">
            <a:noFill/>
            <a:miter lim="800000"/>
            <a:headEnd/>
            <a:tailEnd/>
          </a:ln>
          <a:effectLst/>
        </p:spPr>
      </p:pic>
      <p:sp>
        <p:nvSpPr>
          <p:cNvPr id="16389" name="Rectangle 5"/>
          <p:cNvSpPr>
            <a:spLocks noGrp="1" noChangeArrowheads="1"/>
          </p:cNvSpPr>
          <p:nvPr>
            <p:ph type="title"/>
          </p:nvPr>
        </p:nvSpPr>
        <p:spPr/>
        <p:txBody>
          <a:bodyPr/>
          <a:lstStyle/>
          <a:p>
            <a:r>
              <a:rPr lang="en-US"/>
              <a:t>Blue Sky MPPT Controller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srcRect/>
          <a:stretch>
            <a:fillRect/>
          </a:stretch>
        </p:blipFill>
        <p:spPr bwMode="auto">
          <a:xfrm>
            <a:off x="1752600" y="615950"/>
            <a:ext cx="5943600" cy="5929313"/>
          </a:xfrm>
          <a:prstGeom prst="rect">
            <a:avLst/>
          </a:prstGeom>
          <a:noFill/>
          <a:ln w="9525">
            <a:noFill/>
            <a:miter lim="800000"/>
            <a:headEnd/>
            <a:tailEnd/>
          </a:ln>
          <a:effectLst/>
        </p:spPr>
      </p:pic>
    </p:spTree>
    <p:extLst>
      <p:ext uri="{BB962C8B-B14F-4D97-AF65-F5344CB8AC3E}">
        <p14:creationId xmlns:p14="http://schemas.microsoft.com/office/powerpoint/2010/main" val="50836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p:cNvPicPr>
            <a:picLocks noChangeAspect="1" noChangeArrowheads="1"/>
          </p:cNvPicPr>
          <p:nvPr/>
        </p:nvPicPr>
        <p:blipFill>
          <a:blip r:embed="rId2" cstate="print"/>
          <a:srcRect/>
          <a:stretch>
            <a:fillRect/>
          </a:stretch>
        </p:blipFill>
        <p:spPr bwMode="auto">
          <a:xfrm>
            <a:off x="0" y="196850"/>
            <a:ext cx="8915400" cy="6634163"/>
          </a:xfrm>
          <a:prstGeom prst="rect">
            <a:avLst/>
          </a:prstGeom>
          <a:noFill/>
          <a:ln w="9525">
            <a:noFill/>
            <a:miter lim="800000"/>
            <a:headEnd/>
            <a:tailEnd/>
          </a:ln>
          <a:effectLst/>
        </p:spPr>
      </p:pic>
    </p:spTree>
    <p:extLst>
      <p:ext uri="{BB962C8B-B14F-4D97-AF65-F5344CB8AC3E}">
        <p14:creationId xmlns:p14="http://schemas.microsoft.com/office/powerpoint/2010/main" val="394711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cstate="print"/>
          <a:srcRect/>
          <a:stretch>
            <a:fillRect/>
          </a:stretch>
        </p:blipFill>
        <p:spPr bwMode="auto">
          <a:xfrm>
            <a:off x="1276350" y="666750"/>
            <a:ext cx="6591300" cy="5524500"/>
          </a:xfrm>
          <a:prstGeom prst="rect">
            <a:avLst/>
          </a:prstGeom>
          <a:noFill/>
          <a:ln w="9525">
            <a:noFill/>
            <a:miter lim="800000"/>
            <a:headEnd/>
            <a:tailEnd/>
          </a:ln>
          <a:effectLst/>
        </p:spPr>
      </p:pic>
    </p:spTree>
    <p:extLst>
      <p:ext uri="{BB962C8B-B14F-4D97-AF65-F5344CB8AC3E}">
        <p14:creationId xmlns:p14="http://schemas.microsoft.com/office/powerpoint/2010/main" val="2748056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0" y="930275"/>
            <a:ext cx="9144000" cy="5362575"/>
          </a:xfrm>
          <a:prstGeom prst="rect">
            <a:avLst/>
          </a:prstGeom>
          <a:noFill/>
          <a:ln w="9525">
            <a:noFill/>
            <a:miter lim="800000"/>
            <a:headEnd/>
            <a:tailEnd/>
          </a:ln>
          <a:effectLst/>
        </p:spPr>
      </p:pic>
    </p:spTree>
    <p:extLst>
      <p:ext uri="{BB962C8B-B14F-4D97-AF65-F5344CB8AC3E}">
        <p14:creationId xmlns:p14="http://schemas.microsoft.com/office/powerpoint/2010/main" val="132292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5800" y="1676400"/>
            <a:ext cx="4343400" cy="325755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Schneider</a:t>
            </a:r>
            <a:r>
              <a:rPr lang="en-US" dirty="0" smtClean="0"/>
              <a:t> </a:t>
            </a:r>
            <a:r>
              <a:rPr lang="en-US" dirty="0" smtClean="0"/>
              <a:t>MPPT </a:t>
            </a:r>
            <a:r>
              <a:rPr lang="en-US" dirty="0" smtClean="0"/>
              <a:t>XW (150 VDC) </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114800" y="2854256"/>
            <a:ext cx="4575414" cy="3241744"/>
          </a:xfrm>
          <a:prstGeom prst="rect">
            <a:avLst/>
          </a:prstGeom>
          <a:noFill/>
          <a:ln w="9525">
            <a:noFill/>
            <a:miter lim="800000"/>
            <a:headEnd/>
            <a:tailEnd/>
          </a:ln>
        </p:spPr>
      </p:pic>
    </p:spTree>
    <p:extLst>
      <p:ext uri="{BB962C8B-B14F-4D97-AF65-F5344CB8AC3E}">
        <p14:creationId xmlns:p14="http://schemas.microsoft.com/office/powerpoint/2010/main" val="1005999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Outback MPPT Controller</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859598" y="2286000"/>
            <a:ext cx="7284402" cy="2895600"/>
          </a:xfrm>
          <a:prstGeom prst="rect">
            <a:avLst/>
          </a:prstGeom>
          <a:noFill/>
          <a:ln w="9525">
            <a:noFill/>
            <a:miter lim="800000"/>
            <a:headEnd/>
            <a:tailEnd/>
          </a:ln>
        </p:spPr>
      </p:pic>
      <p:pic>
        <p:nvPicPr>
          <p:cNvPr id="5" name="Picture 16" descr="CC-OBP-FLEXmax80-020-02020"/>
          <p:cNvPicPr>
            <a:picLocks noChangeAspect="1" noChangeArrowheads="1"/>
          </p:cNvPicPr>
          <p:nvPr/>
        </p:nvPicPr>
        <p:blipFill>
          <a:blip r:embed="rId3" cstate="print"/>
          <a:srcRect/>
          <a:stretch>
            <a:fillRect/>
          </a:stretch>
        </p:blipFill>
        <p:spPr bwMode="auto">
          <a:xfrm>
            <a:off x="381000" y="2362200"/>
            <a:ext cx="1468438" cy="36576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Grp="1" noChangeAspect="1" noChangeArrowheads="1"/>
          </p:cNvPicPr>
          <p:nvPr>
            <p:ph/>
          </p:nvPr>
        </p:nvPicPr>
        <p:blipFill>
          <a:blip r:embed="rId2" cstate="print"/>
          <a:srcRect/>
          <a:stretch>
            <a:fillRect/>
          </a:stretch>
        </p:blipFill>
        <p:spPr>
          <a:xfrm>
            <a:off x="533400" y="381000"/>
            <a:ext cx="2546350" cy="2141538"/>
          </a:xfrm>
        </p:spPr>
      </p:pic>
      <p:pic>
        <p:nvPicPr>
          <p:cNvPr id="45058" name="Picture 3"/>
          <p:cNvPicPr>
            <a:picLocks noChangeAspect="1" noChangeArrowheads="1"/>
          </p:cNvPicPr>
          <p:nvPr/>
        </p:nvPicPr>
        <p:blipFill>
          <a:blip r:embed="rId3" cstate="print"/>
          <a:srcRect/>
          <a:stretch>
            <a:fillRect/>
          </a:stretch>
        </p:blipFill>
        <p:spPr bwMode="auto">
          <a:xfrm>
            <a:off x="3276600" y="304800"/>
            <a:ext cx="5126038" cy="6019800"/>
          </a:xfrm>
          <a:prstGeom prst="rect">
            <a:avLst/>
          </a:prstGeom>
          <a:noFill/>
          <a:ln w="9525">
            <a:noFill/>
            <a:miter lim="800000"/>
            <a:headEnd/>
            <a:tailEnd/>
          </a:ln>
        </p:spPr>
      </p:pic>
      <p:pic>
        <p:nvPicPr>
          <p:cNvPr id="45059" name="Picture 4"/>
          <p:cNvPicPr>
            <a:picLocks noChangeAspect="1" noChangeArrowheads="1"/>
          </p:cNvPicPr>
          <p:nvPr/>
        </p:nvPicPr>
        <p:blipFill>
          <a:blip r:embed="rId4" cstate="print"/>
          <a:srcRect/>
          <a:stretch>
            <a:fillRect/>
          </a:stretch>
        </p:blipFill>
        <p:spPr bwMode="auto">
          <a:xfrm>
            <a:off x="990600" y="2590800"/>
            <a:ext cx="1771650" cy="3733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a:t>Features to Consider</a:t>
            </a:r>
          </a:p>
        </p:txBody>
      </p:sp>
      <p:sp>
        <p:nvSpPr>
          <p:cNvPr id="26627" name="Rectangle 3"/>
          <p:cNvSpPr>
            <a:spLocks noGrp="1" noChangeArrowheads="1"/>
          </p:cNvSpPr>
          <p:nvPr>
            <p:ph type="body" idx="1"/>
          </p:nvPr>
        </p:nvSpPr>
        <p:spPr/>
        <p:txBody>
          <a:bodyPr/>
          <a:lstStyle/>
          <a:p>
            <a:r>
              <a:rPr lang="en-US" dirty="0"/>
              <a:t>Voltage </a:t>
            </a:r>
            <a:r>
              <a:rPr lang="en-US" dirty="0" smtClean="0"/>
              <a:t>Rating</a:t>
            </a:r>
          </a:p>
          <a:p>
            <a:r>
              <a:rPr lang="en-US" dirty="0" smtClean="0"/>
              <a:t>Amperage </a:t>
            </a:r>
            <a:r>
              <a:rPr lang="en-US" dirty="0"/>
              <a:t>rating (plan for future expansion)</a:t>
            </a:r>
          </a:p>
          <a:p>
            <a:r>
              <a:rPr lang="en-US" dirty="0"/>
              <a:t>Charge control algorithm</a:t>
            </a:r>
          </a:p>
          <a:p>
            <a:r>
              <a:rPr lang="en-US" dirty="0" smtClean="0"/>
              <a:t>Source </a:t>
            </a:r>
            <a:r>
              <a:rPr lang="en-US" dirty="0"/>
              <a:t>of Electricity (PV, Wind, Hydro)</a:t>
            </a:r>
          </a:p>
          <a:p>
            <a:r>
              <a:rPr lang="en-US" dirty="0"/>
              <a:t>Adjustability</a:t>
            </a:r>
          </a:p>
          <a:p>
            <a:r>
              <a:rPr lang="en-US" dirty="0"/>
              <a:t>Temperature </a:t>
            </a:r>
            <a:r>
              <a:rPr lang="en-US" dirty="0" smtClean="0"/>
              <a:t>Compensation</a:t>
            </a:r>
          </a:p>
          <a:p>
            <a:r>
              <a:rPr lang="en-US" dirty="0" smtClean="0"/>
              <a:t>Automatic equalization</a:t>
            </a:r>
            <a:endParaRPr lang="en-US" dirty="0"/>
          </a:p>
          <a:p>
            <a:r>
              <a:rPr lang="en-US" dirty="0"/>
              <a:t>Meters</a:t>
            </a:r>
          </a:p>
          <a:p>
            <a:r>
              <a:rPr lang="en-US" dirty="0"/>
              <a:t>Low battery voltage disconnect or </a:t>
            </a:r>
            <a:r>
              <a:rPr lang="en-US" dirty="0" smtClean="0"/>
              <a:t>alarm</a:t>
            </a:r>
          </a:p>
          <a:p>
            <a:r>
              <a:rPr lang="en-US" dirty="0" smtClean="0"/>
              <a:t>Wire terminals </a:t>
            </a:r>
            <a:endParaRPr lang="en-US" dirty="0"/>
          </a:p>
        </p:txBody>
      </p:sp>
    </p:spTree>
    <p:extLst>
      <p:ext uri="{BB962C8B-B14F-4D97-AF65-F5344CB8AC3E}">
        <p14:creationId xmlns:p14="http://schemas.microsoft.com/office/powerpoint/2010/main" val="814183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bwMode="auto">
          <a:xfrm>
            <a:off x="685800" y="228600"/>
            <a:ext cx="8229600" cy="1219200"/>
          </a:xfrm>
          <a:noFill/>
          <a:ln w="9525"/>
        </p:spPr>
        <p:txBody>
          <a:bodyPr wrap="square" lIns="91440" tIns="45720" rIns="91440" bIns="45720" numCol="1" compatLnSpc="1">
            <a:prstTxWarp prst="textNoShape">
              <a:avLst/>
            </a:prstTxWarp>
            <a:normAutofit fontScale="90000"/>
          </a:bodyPr>
          <a:lstStyle/>
          <a:p>
            <a:r>
              <a:rPr sz="3800" dirty="0" smtClean="0">
                <a:ln>
                  <a:noFill/>
                </a:ln>
                <a:effectLst/>
              </a:rPr>
              <a:t>Eas</a:t>
            </a:r>
            <a:r>
              <a:rPr lang="en-US" sz="3800" dirty="0" smtClean="0">
                <a:ln>
                  <a:noFill/>
                </a:ln>
                <a:effectLst/>
              </a:rPr>
              <a:t>y</a:t>
            </a:r>
            <a:r>
              <a:rPr sz="3800" dirty="0" smtClean="0">
                <a:ln>
                  <a:noFill/>
                </a:ln>
                <a:effectLst/>
              </a:rPr>
              <a:t> way to calculate maximum voltage and 		maximum string size</a:t>
            </a:r>
          </a:p>
        </p:txBody>
      </p:sp>
      <p:pic>
        <p:nvPicPr>
          <p:cNvPr id="106502" name="Picture 4"/>
          <p:cNvPicPr>
            <a:picLocks noGrp="1" noChangeAspect="1" noChangeArrowheads="1"/>
          </p:cNvPicPr>
          <p:nvPr>
            <p:ph sz="half" idx="4294967295"/>
          </p:nvPr>
        </p:nvPicPr>
        <p:blipFill>
          <a:blip r:embed="rId2" cstate="print"/>
          <a:srcRect/>
          <a:stretch>
            <a:fillRect/>
          </a:stretch>
        </p:blipFill>
        <p:spPr>
          <a:xfrm>
            <a:off x="1828800" y="1524000"/>
            <a:ext cx="5257800" cy="2513013"/>
          </a:xfrm>
          <a:noFill/>
          <a:ln/>
        </p:spPr>
      </p:pic>
      <p:sp>
        <p:nvSpPr>
          <p:cNvPr id="106503" name="Text Box 7"/>
          <p:cNvSpPr txBox="1">
            <a:spLocks noChangeArrowheads="1"/>
          </p:cNvSpPr>
          <p:nvPr/>
        </p:nvSpPr>
        <p:spPr bwMode="auto">
          <a:xfrm>
            <a:off x="1295400" y="4114800"/>
            <a:ext cx="7010399" cy="3046988"/>
          </a:xfrm>
          <a:prstGeom prst="rect">
            <a:avLst/>
          </a:prstGeom>
          <a:noFill/>
          <a:ln w="9525">
            <a:noFill/>
            <a:miter lim="800000"/>
            <a:headEnd/>
            <a:tailEnd/>
          </a:ln>
          <a:effectLst/>
        </p:spPr>
        <p:txBody>
          <a:bodyPr wrap="square">
            <a:spAutoFit/>
          </a:bodyPr>
          <a:lstStyle/>
          <a:p>
            <a:pPr marL="0" lvl="1"/>
            <a:r>
              <a:rPr lang="en-US" sz="2400" dirty="0" smtClean="0"/>
              <a:t>Example: </a:t>
            </a:r>
            <a:r>
              <a:rPr lang="en-US" dirty="0" smtClean="0"/>
              <a:t>How many Sharp 80 watt modules, each having a Voc of 21.6 V can be placed in a series string without exceeding the 150 volt limit of an Outback MPPT charge controller when the record low temperature is -30 C?</a:t>
            </a:r>
          </a:p>
          <a:p>
            <a:pPr marL="0" lvl="1"/>
            <a:r>
              <a:rPr lang="en-US" dirty="0" smtClean="0"/>
              <a:t>	</a:t>
            </a:r>
          </a:p>
          <a:p>
            <a:pPr>
              <a:buFont typeface="Wingdings" pitchFamily="2" charset="2"/>
              <a:buChar char="§"/>
            </a:pPr>
            <a:r>
              <a:rPr lang="en-US" sz="2400" dirty="0" smtClean="0"/>
              <a:t> Voc </a:t>
            </a:r>
            <a:r>
              <a:rPr lang="en-US" sz="2400" dirty="0"/>
              <a:t>= </a:t>
            </a:r>
            <a:r>
              <a:rPr lang="en-US" sz="2400" dirty="0" smtClean="0"/>
              <a:t>21.6 </a:t>
            </a:r>
            <a:r>
              <a:rPr lang="en-US" sz="2400" dirty="0"/>
              <a:t>volts x </a:t>
            </a:r>
            <a:r>
              <a:rPr lang="en-US" sz="2400" dirty="0" smtClean="0"/>
              <a:t>1.25 </a:t>
            </a:r>
            <a:r>
              <a:rPr lang="en-US" sz="2400" dirty="0"/>
              <a:t>= </a:t>
            </a:r>
            <a:r>
              <a:rPr lang="en-US" sz="2400" dirty="0" smtClean="0"/>
              <a:t>27 Voc @ -30C</a:t>
            </a:r>
          </a:p>
          <a:p>
            <a:pPr>
              <a:buFont typeface="Wingdings" pitchFamily="2" charset="2"/>
              <a:buChar char="§"/>
            </a:pPr>
            <a:r>
              <a:rPr lang="en-US" sz="2400" dirty="0" smtClean="0"/>
              <a:t> 150 </a:t>
            </a:r>
            <a:r>
              <a:rPr lang="en-US" sz="2400" dirty="0"/>
              <a:t>volt </a:t>
            </a:r>
            <a:r>
              <a:rPr lang="en-US" sz="2400" dirty="0" smtClean="0"/>
              <a:t>MPPT Charge Controller/27= 5.5 	modules = 5 modules</a:t>
            </a:r>
            <a:endParaRPr lang="en-US" sz="24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503">
                                            <p:txEl>
                                              <p:pRg st="0" end="0"/>
                                            </p:txEl>
                                          </p:spTgt>
                                        </p:tgtEl>
                                        <p:attrNameLst>
                                          <p:attrName>style.visibility</p:attrName>
                                        </p:attrNameLst>
                                      </p:cBhvr>
                                      <p:to>
                                        <p:strVal val="visible"/>
                                      </p:to>
                                    </p:set>
                                    <p:animEffect transition="in" filter="blinds(horizontal)">
                                      <p:cBhvr>
                                        <p:cTn id="7" dur="500"/>
                                        <p:tgtEl>
                                          <p:spTgt spid="1065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6503">
                                            <p:txEl>
                                              <p:pRg st="2" end="2"/>
                                            </p:txEl>
                                          </p:spTgt>
                                        </p:tgtEl>
                                        <p:attrNameLst>
                                          <p:attrName>style.visibility</p:attrName>
                                        </p:attrNameLst>
                                      </p:cBhvr>
                                      <p:to>
                                        <p:strVal val="visible"/>
                                      </p:to>
                                    </p:set>
                                    <p:animEffect transition="in" filter="blinds(horizontal)">
                                      <p:cBhvr>
                                        <p:cTn id="12" dur="500"/>
                                        <p:tgtEl>
                                          <p:spTgt spid="1065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6503">
                                            <p:txEl>
                                              <p:pRg st="3" end="3"/>
                                            </p:txEl>
                                          </p:spTgt>
                                        </p:tgtEl>
                                        <p:attrNameLst>
                                          <p:attrName>style.visibility</p:attrName>
                                        </p:attrNameLst>
                                      </p:cBhvr>
                                      <p:to>
                                        <p:strVal val="visible"/>
                                      </p:to>
                                    </p:set>
                                    <p:animEffect transition="in" filter="blinds(horizontal)">
                                      <p:cBhvr>
                                        <p:cTn id="17" dur="500"/>
                                        <p:tgtEl>
                                          <p:spTgt spid="1065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S-MNS-MNE175AL-030-051481-plus.jpg"/>
          <p:cNvPicPr>
            <a:picLocks noChangeAspect="1"/>
          </p:cNvPicPr>
          <p:nvPr/>
        </p:nvPicPr>
        <p:blipFill>
          <a:blip r:embed="rId2" cstate="print"/>
          <a:srcRect/>
          <a:stretch>
            <a:fillRect/>
          </a:stretch>
        </p:blipFill>
        <p:spPr bwMode="auto">
          <a:xfrm>
            <a:off x="1676400" y="3505200"/>
            <a:ext cx="2244110" cy="2608263"/>
          </a:xfrm>
          <a:prstGeom prst="rect">
            <a:avLst/>
          </a:prstGeom>
          <a:noFill/>
          <a:ln w="9525">
            <a:noFill/>
            <a:miter lim="800000"/>
            <a:headEnd/>
            <a:tailEnd/>
          </a:ln>
        </p:spPr>
      </p:pic>
      <p:pic>
        <p:nvPicPr>
          <p:cNvPr id="5" name="Picture 7"/>
          <p:cNvPicPr>
            <a:picLocks noChangeAspect="1" noChangeArrowheads="1"/>
          </p:cNvPicPr>
          <p:nvPr/>
        </p:nvPicPr>
        <p:blipFill>
          <a:blip r:embed="rId3" cstate="print"/>
          <a:srcRect/>
          <a:stretch>
            <a:fillRect/>
          </a:stretch>
        </p:blipFill>
        <p:spPr bwMode="auto">
          <a:xfrm>
            <a:off x="4800600" y="3581400"/>
            <a:ext cx="1849233" cy="2773363"/>
          </a:xfrm>
          <a:prstGeom prst="rect">
            <a:avLst/>
          </a:prstGeom>
          <a:noFill/>
          <a:ln w="9525">
            <a:noFill/>
            <a:miter lim="800000"/>
            <a:headEnd/>
            <a:tailEnd/>
          </a:ln>
          <a:effectLst/>
        </p:spPr>
      </p:pic>
      <p:pic>
        <p:nvPicPr>
          <p:cNvPr id="5123" name="Picture 3" descr="F:\nabcep workshop\materials after first weekend\scanlin nabcep\nabcep workshop\aee catalogue\AEE images\Inverters\IN-OBP-FW1000-033-04223-plus.jpg"/>
          <p:cNvPicPr>
            <a:picLocks noChangeAspect="1" noChangeArrowheads="1"/>
          </p:cNvPicPr>
          <p:nvPr/>
        </p:nvPicPr>
        <p:blipFill>
          <a:blip r:embed="rId4" cstate="print"/>
          <a:srcRect/>
          <a:stretch>
            <a:fillRect/>
          </a:stretch>
        </p:blipFill>
        <p:spPr bwMode="auto">
          <a:xfrm>
            <a:off x="2133600" y="457200"/>
            <a:ext cx="4191000" cy="294362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MPPT Sizing Example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85999" y="1828800"/>
            <a:ext cx="4365315" cy="4495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MPPT Sizing Steps</a:t>
            </a:r>
            <a:endParaRPr lang="en-US" dirty="0"/>
          </a:p>
        </p:txBody>
      </p:sp>
      <p:sp>
        <p:nvSpPr>
          <p:cNvPr id="3" name="Content Placeholder 2"/>
          <p:cNvSpPr>
            <a:spLocks noGrp="1"/>
          </p:cNvSpPr>
          <p:nvPr>
            <p:ph idx="1"/>
          </p:nvPr>
        </p:nvSpPr>
        <p:spPr/>
        <p:txBody>
          <a:bodyPr/>
          <a:lstStyle/>
          <a:p>
            <a:endParaRPr lang="en-US" dirty="0" smtClean="0"/>
          </a:p>
          <a:p>
            <a:r>
              <a:rPr lang="en-US" dirty="0" smtClean="0"/>
              <a:t>1) Find maximum Voc per module based on 	record low of -29 (</a:t>
            </a:r>
            <a:r>
              <a:rPr lang="en-US" dirty="0" smtClean="0">
                <a:hlinkClick r:id="rId2"/>
              </a:rPr>
              <a:t>weather.com</a:t>
            </a:r>
            <a:r>
              <a:rPr lang="en-US" dirty="0" smtClean="0"/>
              <a:t>)</a:t>
            </a:r>
          </a:p>
          <a:p>
            <a:pPr lvl="2"/>
            <a:r>
              <a:rPr lang="en-US" dirty="0" smtClean="0"/>
              <a:t>Voc = 33.2 V</a:t>
            </a:r>
          </a:p>
          <a:p>
            <a:pPr lvl="2"/>
            <a:r>
              <a:rPr lang="en-US" dirty="0" smtClean="0"/>
              <a:t>Temperature difference  25 – (-29) = 54 C</a:t>
            </a:r>
          </a:p>
          <a:p>
            <a:pPr lvl="2"/>
            <a:r>
              <a:rPr lang="en-US" dirty="0" smtClean="0"/>
              <a:t>54 C x .12 V/C = 6.48 V</a:t>
            </a:r>
          </a:p>
          <a:p>
            <a:pPr lvl="2"/>
            <a:r>
              <a:rPr lang="en-US" dirty="0" smtClean="0"/>
              <a:t>33.2 + 6.48 = </a:t>
            </a:r>
            <a:r>
              <a:rPr lang="en-US" b="1" dirty="0" smtClean="0">
                <a:solidFill>
                  <a:srgbClr val="FF0000"/>
                </a:solidFill>
              </a:rPr>
              <a:t>39.68 Voc @ -29</a:t>
            </a:r>
          </a:p>
          <a:p>
            <a:pPr lvl="2">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MPPT Sizing Example</a:t>
            </a:r>
            <a:endParaRPr lang="en-US" dirty="0"/>
          </a:p>
        </p:txBody>
      </p:sp>
      <p:sp>
        <p:nvSpPr>
          <p:cNvPr id="3" name="Content Placeholder 2"/>
          <p:cNvSpPr>
            <a:spLocks noGrp="1"/>
          </p:cNvSpPr>
          <p:nvPr>
            <p:ph idx="1"/>
          </p:nvPr>
        </p:nvSpPr>
        <p:spPr/>
        <p:txBody>
          <a:bodyPr/>
          <a:lstStyle/>
          <a:p>
            <a:endParaRPr lang="en-US" dirty="0" smtClean="0"/>
          </a:p>
          <a:p>
            <a:r>
              <a:rPr lang="en-US" dirty="0" smtClean="0"/>
              <a:t>2) Find the maximum number of modules that can be used in series based on a controller’s maximum Voc  (150 volts for Outback)</a:t>
            </a:r>
          </a:p>
          <a:p>
            <a:pPr lvl="1"/>
            <a:r>
              <a:rPr lang="en-US" dirty="0" smtClean="0"/>
              <a:t>150 V / 39.68 Voc @ -29 C = 3.7 = 3 modules in series is maximum</a:t>
            </a:r>
          </a:p>
          <a:p>
            <a:pPr lvl="1">
              <a:buNone/>
            </a:pPr>
            <a:endParaRPr lang="en-US" dirty="0" smtClean="0"/>
          </a:p>
          <a:p>
            <a:pPr lvl="1"/>
            <a:endParaRPr lang="en-US"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Outback MPPT Controller</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434682" y="2286000"/>
            <a:ext cx="6709318" cy="2667000"/>
          </a:xfrm>
          <a:prstGeom prst="rect">
            <a:avLst/>
          </a:prstGeom>
          <a:noFill/>
          <a:ln w="9525">
            <a:noFill/>
            <a:miter lim="800000"/>
            <a:headEnd/>
            <a:tailEnd/>
          </a:ln>
        </p:spPr>
      </p:pic>
      <p:pic>
        <p:nvPicPr>
          <p:cNvPr id="5" name="Picture 16" descr="CC-OBP-FLEXmax80-020-02020"/>
          <p:cNvPicPr>
            <a:picLocks noChangeAspect="1" noChangeArrowheads="1"/>
          </p:cNvPicPr>
          <p:nvPr/>
        </p:nvPicPr>
        <p:blipFill>
          <a:blip r:embed="rId3" cstate="print"/>
          <a:srcRect/>
          <a:stretch>
            <a:fillRect/>
          </a:stretch>
        </p:blipFill>
        <p:spPr bwMode="auto">
          <a:xfrm>
            <a:off x="762000" y="2133600"/>
            <a:ext cx="1468438" cy="3657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MPPT </a:t>
            </a:r>
            <a:endParaRPr lang="en-US" dirty="0"/>
          </a:p>
        </p:txBody>
      </p:sp>
      <p:sp>
        <p:nvSpPr>
          <p:cNvPr id="3" name="Content Placeholder 2"/>
          <p:cNvSpPr>
            <a:spLocks noGrp="1"/>
          </p:cNvSpPr>
          <p:nvPr>
            <p:ph idx="1"/>
          </p:nvPr>
        </p:nvSpPr>
        <p:spPr/>
        <p:txBody>
          <a:bodyPr/>
          <a:lstStyle/>
          <a:p>
            <a:r>
              <a:rPr lang="en-US" dirty="0" smtClean="0"/>
              <a:t>3) Find the number of controllers required and the number of module series strings per controller</a:t>
            </a:r>
          </a:p>
          <a:p>
            <a:pPr lvl="1"/>
            <a:r>
              <a:rPr lang="en-US" sz="2400" dirty="0" smtClean="0"/>
              <a:t>4,920 (array peak size) / 46 V (minimum expected battery voltage) = </a:t>
            </a:r>
            <a:r>
              <a:rPr lang="en-US" sz="2400" b="1" dirty="0" smtClean="0">
                <a:solidFill>
                  <a:srgbClr val="FF0000"/>
                </a:solidFill>
              </a:rPr>
              <a:t>107 amps max array amps</a:t>
            </a:r>
          </a:p>
          <a:p>
            <a:pPr lvl="1"/>
            <a:r>
              <a:rPr lang="en-US" sz="2400" dirty="0" smtClean="0"/>
              <a:t>107 A (total max output current from array) /  60 amps (output per controller) = 1.8 or </a:t>
            </a:r>
            <a:r>
              <a:rPr lang="en-US" sz="2400" b="1" dirty="0" smtClean="0">
                <a:solidFill>
                  <a:srgbClr val="FF0000"/>
                </a:solidFill>
              </a:rPr>
              <a:t>2 controllers</a:t>
            </a:r>
          </a:p>
          <a:p>
            <a:pPr lvl="1"/>
            <a:r>
              <a:rPr lang="en-US" sz="2400" dirty="0" smtClean="0"/>
              <a:t>24 modules / 3 modules per string = </a:t>
            </a:r>
            <a:r>
              <a:rPr lang="en-US" sz="2400" b="1" dirty="0" smtClean="0">
                <a:solidFill>
                  <a:srgbClr val="FF0000"/>
                </a:solidFill>
              </a:rPr>
              <a:t>8 strings</a:t>
            </a:r>
          </a:p>
          <a:p>
            <a:pPr lvl="1"/>
            <a:r>
              <a:rPr lang="en-US" sz="2400" dirty="0" smtClean="0"/>
              <a:t>4 strings per controller; each controller will be wired to 12 modules</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Outback MPPT</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371600" y="1600200"/>
            <a:ext cx="6477000" cy="4730750"/>
          </a:xfrm>
          <a:prstGeom prst="rect">
            <a:avLst/>
          </a:prstGeom>
          <a:noFill/>
          <a:ln w="9525">
            <a:noFill/>
            <a:miter lim="800000"/>
            <a:headEnd/>
            <a:tailEnd/>
          </a:ln>
        </p:spPr>
      </p:pic>
    </p:spTree>
    <p:extLst>
      <p:ext uri="{BB962C8B-B14F-4D97-AF65-F5344CB8AC3E}">
        <p14:creationId xmlns:p14="http://schemas.microsoft.com/office/powerpoint/2010/main" val="2260805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smtClean="0"/>
              <a:t>Basic Types </a:t>
            </a:r>
            <a:r>
              <a:rPr lang="en-US" b="1" dirty="0"/>
              <a:t>of Charge Controllers</a:t>
            </a:r>
          </a:p>
        </p:txBody>
      </p:sp>
      <p:sp>
        <p:nvSpPr>
          <p:cNvPr id="7" name="Content Placeholder 6"/>
          <p:cNvSpPr>
            <a:spLocks noGrp="1"/>
          </p:cNvSpPr>
          <p:nvPr>
            <p:ph sz="half" idx="1"/>
          </p:nvPr>
        </p:nvSpPr>
        <p:spPr/>
        <p:txBody>
          <a:bodyPr/>
          <a:lstStyle/>
          <a:p>
            <a:pPr>
              <a:lnSpc>
                <a:spcPct val="90000"/>
              </a:lnSpc>
            </a:pPr>
            <a:r>
              <a:rPr lang="en-US" sz="2000" b="1" dirty="0" err="1" smtClean="0"/>
              <a:t>Interupting</a:t>
            </a:r>
            <a:r>
              <a:rPr lang="en-US" sz="2000" b="1" dirty="0" smtClean="0"/>
              <a:t> –Type  </a:t>
            </a:r>
            <a:r>
              <a:rPr lang="en-US" sz="2000" dirty="0" smtClean="0"/>
              <a:t>Switches charging current off and on.</a:t>
            </a:r>
          </a:p>
          <a:p>
            <a:pPr lvl="1">
              <a:lnSpc>
                <a:spcPct val="90000"/>
              </a:lnSpc>
            </a:pPr>
            <a:r>
              <a:rPr lang="en-US" sz="2000" dirty="0" smtClean="0"/>
              <a:t>Least expensive and simplest type</a:t>
            </a:r>
          </a:p>
          <a:p>
            <a:pPr lvl="1">
              <a:lnSpc>
                <a:spcPct val="90000"/>
              </a:lnSpc>
            </a:pPr>
            <a:r>
              <a:rPr lang="en-US" sz="2000" dirty="0" smtClean="0"/>
              <a:t>Best for flooded batteries</a:t>
            </a:r>
          </a:p>
          <a:p>
            <a:pPr>
              <a:lnSpc>
                <a:spcPct val="90000"/>
              </a:lnSpc>
            </a:pPr>
            <a:r>
              <a:rPr lang="en-US" sz="2000" b="1" dirty="0" smtClean="0"/>
              <a:t>Linear-Type or Pulse Width Modulating (PWM) </a:t>
            </a:r>
          </a:p>
          <a:p>
            <a:pPr lvl="1">
              <a:lnSpc>
                <a:spcPct val="90000"/>
              </a:lnSpc>
            </a:pPr>
            <a:r>
              <a:rPr lang="en-US" sz="2000" dirty="0" smtClean="0"/>
              <a:t>Limits charging in a gradual manner</a:t>
            </a:r>
          </a:p>
          <a:p>
            <a:pPr lvl="1">
              <a:lnSpc>
                <a:spcPct val="90000"/>
              </a:lnSpc>
            </a:pPr>
            <a:r>
              <a:rPr lang="en-US" sz="2000" dirty="0" smtClean="0"/>
              <a:t>Compatible with more types of batteries</a:t>
            </a:r>
          </a:p>
          <a:p>
            <a:pPr>
              <a:lnSpc>
                <a:spcPct val="90000"/>
              </a:lnSpc>
            </a:pPr>
            <a:r>
              <a:rPr lang="en-US" sz="2000" b="1" dirty="0" smtClean="0"/>
              <a:t>Maximum Power Point Tracking (MPPT)</a:t>
            </a:r>
          </a:p>
          <a:p>
            <a:pPr lvl="1">
              <a:lnSpc>
                <a:spcPct val="90000"/>
              </a:lnSpc>
            </a:pPr>
            <a:r>
              <a:rPr lang="en-US" sz="1600" dirty="0" smtClean="0"/>
              <a:t>Newest &amp; most efficient type</a:t>
            </a:r>
          </a:p>
          <a:p>
            <a:endParaRPr lang="en-US" dirty="0"/>
          </a:p>
        </p:txBody>
      </p:sp>
      <p:pic>
        <p:nvPicPr>
          <p:cNvPr id="10" name="Picture 8" descr="CC-MNG-PS30-020-01132"/>
          <p:cNvPicPr>
            <a:picLocks noChangeAspect="1" noChangeArrowheads="1"/>
          </p:cNvPicPr>
          <p:nvPr/>
        </p:nvPicPr>
        <p:blipFill>
          <a:blip r:embed="rId2" cstate="print"/>
          <a:srcRect/>
          <a:stretch>
            <a:fillRect/>
          </a:stretch>
        </p:blipFill>
        <p:spPr bwMode="auto">
          <a:xfrm rot="20634847">
            <a:off x="4275347" y="2679837"/>
            <a:ext cx="2743200" cy="2371784"/>
          </a:xfrm>
          <a:prstGeom prst="rect">
            <a:avLst/>
          </a:prstGeom>
          <a:noFill/>
        </p:spPr>
      </p:pic>
      <p:pic>
        <p:nvPicPr>
          <p:cNvPr id="6" name="Picture 13" descr="CC-BSE-SB2000E-020-03122"/>
          <p:cNvPicPr>
            <a:picLocks noChangeAspect="1" noChangeArrowheads="1"/>
          </p:cNvPicPr>
          <p:nvPr/>
        </p:nvPicPr>
        <p:blipFill>
          <a:blip r:embed="rId3" cstate="print"/>
          <a:srcRect/>
          <a:stretch>
            <a:fillRect/>
          </a:stretch>
        </p:blipFill>
        <p:spPr bwMode="auto">
          <a:xfrm>
            <a:off x="5410200" y="4923971"/>
            <a:ext cx="2420535" cy="1763713"/>
          </a:xfrm>
          <a:prstGeom prst="rect">
            <a:avLst/>
          </a:prstGeom>
          <a:noFill/>
        </p:spPr>
      </p:pic>
      <p:pic>
        <p:nvPicPr>
          <p:cNvPr id="8" name="Picture 4" descr="CC-MNG-TS-020-01105-plus"/>
          <p:cNvPicPr>
            <a:picLocks noChangeAspect="1" noChangeArrowheads="1"/>
          </p:cNvPicPr>
          <p:nvPr/>
        </p:nvPicPr>
        <p:blipFill>
          <a:blip r:embed="rId4" cstate="print"/>
          <a:srcRect/>
          <a:stretch>
            <a:fillRect/>
          </a:stretch>
        </p:blipFill>
        <p:spPr bwMode="auto">
          <a:xfrm>
            <a:off x="7086600" y="2727211"/>
            <a:ext cx="1834154" cy="2173288"/>
          </a:xfrm>
          <a:prstGeom prst="rect">
            <a:avLst/>
          </a:prstGeom>
          <a:noFill/>
        </p:spPr>
      </p:pic>
      <p:pic>
        <p:nvPicPr>
          <p:cNvPr id="9" name="Picture 17" descr="CC-SPC-ASC-020-04327-plus"/>
          <p:cNvPicPr>
            <a:picLocks noGrp="1" noChangeAspect="1" noChangeArrowheads="1"/>
          </p:cNvPicPr>
          <p:nvPr>
            <p:ph sz="half" idx="2"/>
          </p:nvPr>
        </p:nvPicPr>
        <p:blipFill>
          <a:blip r:embed="rId5" cstate="print"/>
          <a:srcRect/>
          <a:stretch>
            <a:fillRect/>
          </a:stretch>
        </p:blipFill>
        <p:spPr bwMode="auto">
          <a:xfrm>
            <a:off x="5300576" y="1219200"/>
            <a:ext cx="2286000" cy="1694688"/>
          </a:xfrm>
          <a:prstGeom prst="rect">
            <a:avLst/>
          </a:prstGeom>
          <a:noFill/>
        </p:spPr>
      </p:pic>
    </p:spTree>
    <p:extLst>
      <p:ext uri="{BB962C8B-B14F-4D97-AF65-F5344CB8AC3E}">
        <p14:creationId xmlns:p14="http://schemas.microsoft.com/office/powerpoint/2010/main" val="3422129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Installation: </a:t>
            </a:r>
            <a:r>
              <a:rPr lang="en-US" b="1" dirty="0" smtClean="0"/>
              <a:t>Series or Parallel</a:t>
            </a:r>
            <a:endParaRPr lang="en-US" b="1" dirty="0"/>
          </a:p>
        </p:txBody>
      </p:sp>
      <p:sp>
        <p:nvSpPr>
          <p:cNvPr id="3" name="Content Placeholder 2"/>
          <p:cNvSpPr>
            <a:spLocks noGrp="1"/>
          </p:cNvSpPr>
          <p:nvPr>
            <p:ph sz="half" idx="1"/>
          </p:nvPr>
        </p:nvSpPr>
        <p:spPr/>
        <p:txBody>
          <a:bodyPr/>
          <a:lstStyle/>
          <a:p>
            <a:r>
              <a:rPr lang="en-US" dirty="0" smtClean="0"/>
              <a:t>Open circuits the array to control charging</a:t>
            </a:r>
          </a:p>
          <a:p>
            <a:r>
              <a:rPr lang="en-US" dirty="0" smtClean="0"/>
              <a:t>Most common approach</a:t>
            </a:r>
          </a:p>
          <a:p>
            <a:pPr lvl="1"/>
            <a:r>
              <a:rPr lang="en-US" dirty="0" smtClean="0"/>
              <a:t>Series Interrupting</a:t>
            </a:r>
          </a:p>
          <a:p>
            <a:pPr lvl="1"/>
            <a:r>
              <a:rPr lang="en-US" dirty="0" smtClean="0"/>
              <a:t>Pulse Width Modulating</a:t>
            </a:r>
          </a:p>
          <a:p>
            <a:pPr lvl="1"/>
            <a:r>
              <a:rPr lang="en-US" dirty="0" smtClean="0"/>
              <a:t>MPPT</a:t>
            </a:r>
          </a:p>
          <a:p>
            <a:pPr lvl="1"/>
            <a:endParaRPr lang="en-US" dirty="0" smtClean="0"/>
          </a:p>
        </p:txBody>
      </p:sp>
      <p:pic>
        <p:nvPicPr>
          <p:cNvPr id="5" name="Picture 14" descr="CC-MNG-TS-020-01105-plus"/>
          <p:cNvPicPr>
            <a:picLocks noGrp="1" noChangeAspect="1" noChangeArrowheads="1"/>
          </p:cNvPicPr>
          <p:nvPr>
            <p:ph sz="half" idx="2"/>
          </p:nvPr>
        </p:nvPicPr>
        <p:blipFill>
          <a:blip r:embed="rId2" cstate="print"/>
          <a:srcRect/>
          <a:stretch>
            <a:fillRect/>
          </a:stretch>
        </p:blipFill>
        <p:spPr bwMode="auto">
          <a:xfrm>
            <a:off x="5410200" y="3352800"/>
            <a:ext cx="2670048" cy="3163824"/>
          </a:xfrm>
          <a:prstGeom prst="rect">
            <a:avLst/>
          </a:prstGeom>
          <a:noFill/>
        </p:spPr>
      </p:pic>
      <p:pic>
        <p:nvPicPr>
          <p:cNvPr id="6" name="Picture 17" descr="CC-SPC-ASC-020-04327-plus"/>
          <p:cNvPicPr>
            <a:picLocks noChangeAspect="1" noChangeArrowheads="1"/>
          </p:cNvPicPr>
          <p:nvPr/>
        </p:nvPicPr>
        <p:blipFill>
          <a:blip r:embed="rId3" cstate="print"/>
          <a:srcRect/>
          <a:stretch>
            <a:fillRect/>
          </a:stretch>
        </p:blipFill>
        <p:spPr bwMode="auto">
          <a:xfrm>
            <a:off x="5300576" y="1600200"/>
            <a:ext cx="2286000" cy="169468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762000" y="2438400"/>
            <a:ext cx="8030461" cy="2438399"/>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Typical Series Installation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cstate="print"/>
          <a:srcRect/>
          <a:stretch>
            <a:fillRect/>
          </a:stretch>
        </p:blipFill>
        <p:spPr bwMode="auto">
          <a:xfrm>
            <a:off x="457200" y="1600200"/>
            <a:ext cx="8382000" cy="4915694"/>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Basic Series Installation</a:t>
            </a:r>
            <a:endParaRPr lang="en-US" dirty="0"/>
          </a:p>
        </p:txBody>
      </p:sp>
    </p:spTree>
    <p:extLst>
      <p:ext uri="{BB962C8B-B14F-4D97-AF65-F5344CB8AC3E}">
        <p14:creationId xmlns:p14="http://schemas.microsoft.com/office/powerpoint/2010/main" val="348335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981200" y="1676400"/>
            <a:ext cx="4870450" cy="4953000"/>
          </a:xfrm>
          <a:prstGeom prst="rect">
            <a:avLst/>
          </a:prstGeom>
          <a:noFill/>
          <a:ln w="9525">
            <a:noFill/>
            <a:miter lim="800000"/>
            <a:headEnd/>
            <a:tailEnd/>
          </a:ln>
        </p:spPr>
      </p:pic>
      <p:sp>
        <p:nvSpPr>
          <p:cNvPr id="6" name="Title 5"/>
          <p:cNvSpPr>
            <a:spLocks noGrp="1"/>
          </p:cNvSpPr>
          <p:nvPr>
            <p:ph type="title"/>
          </p:nvPr>
        </p:nvSpPr>
        <p:spPr/>
        <p:txBody>
          <a:bodyPr/>
          <a:lstStyle/>
          <a:p>
            <a:r>
              <a:rPr lang="en-US" dirty="0" smtClean="0"/>
              <a:t>Typical Series Installation with DC Junction Box</a:t>
            </a:r>
            <a:endParaRPr lang="en-US" dirty="0"/>
          </a:p>
        </p:txBody>
      </p:sp>
    </p:spTree>
    <p:extLst>
      <p:ext uri="{BB962C8B-B14F-4D97-AF65-F5344CB8AC3E}">
        <p14:creationId xmlns:p14="http://schemas.microsoft.com/office/powerpoint/2010/main" val="3655883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Layers</Template>
  <TotalTime>1986</TotalTime>
  <Words>805</Words>
  <Application>Microsoft Office PowerPoint</Application>
  <PresentationFormat>On-screen Show (4:3)</PresentationFormat>
  <Paragraphs>103</Paragraphs>
  <Slides>47</Slides>
  <Notes>0</Notes>
  <HiddenSlides>1</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Layers</vt:lpstr>
      <vt:lpstr>Charge Controllers</vt:lpstr>
      <vt:lpstr>PowerPoint Presentation</vt:lpstr>
      <vt:lpstr>Purpose of a Charge Controller</vt:lpstr>
      <vt:lpstr>Features to Consider</vt:lpstr>
      <vt:lpstr>Basic Types of Charge Controllers</vt:lpstr>
      <vt:lpstr>Methods of Installation: Series or Parallel</vt:lpstr>
      <vt:lpstr>Typical Series Installation</vt:lpstr>
      <vt:lpstr>Basic Series Installation</vt:lpstr>
      <vt:lpstr>Typical Series Installation with DC Junction Box</vt:lpstr>
      <vt:lpstr>PowerPoint Presentation</vt:lpstr>
      <vt:lpstr>Parallel Installation with Diversion Load or Dump Load</vt:lpstr>
      <vt:lpstr>Diversion Loads</vt:lpstr>
      <vt:lpstr>PowerPoint Presentation</vt:lpstr>
      <vt:lpstr>Relay Charge Controllers</vt:lpstr>
      <vt:lpstr>Relay Charge Controller Features</vt:lpstr>
      <vt:lpstr>Typical Performance of Relay Controller</vt:lpstr>
      <vt:lpstr>Pulse Width Modulating (PWM) controllers</vt:lpstr>
      <vt:lpstr>Multiple Stage Charging</vt:lpstr>
      <vt:lpstr>Xantrex PWM Controller</vt:lpstr>
      <vt:lpstr>Adjustability</vt:lpstr>
      <vt:lpstr>Temperature Sensors &amp; Meters</vt:lpstr>
      <vt:lpstr>Temperature Compensation</vt:lpstr>
      <vt:lpstr>Xantrex (Schneider) C 35, 40, &amp; 60</vt:lpstr>
      <vt:lpstr>PowerPoint Presentation</vt:lpstr>
      <vt:lpstr>PowerPoint Presentation</vt:lpstr>
      <vt:lpstr>Maximum Power Point Tracking Controllers (MPPT)</vt:lpstr>
      <vt:lpstr>MPPT Controllers</vt:lpstr>
      <vt:lpstr>MPPT Controller cont’d</vt:lpstr>
      <vt:lpstr>MPPT Controller &amp; Temperature</vt:lpstr>
      <vt:lpstr>MPPT Amperage Boost</vt:lpstr>
      <vt:lpstr>Blue Sky MPPT Controllers</vt:lpstr>
      <vt:lpstr>Blue Sky MPPT Controller</vt:lpstr>
      <vt:lpstr>PowerPoint Presentation</vt:lpstr>
      <vt:lpstr>PowerPoint Presentation</vt:lpstr>
      <vt:lpstr>PowerPoint Presentation</vt:lpstr>
      <vt:lpstr>PowerPoint Presentation</vt:lpstr>
      <vt:lpstr>Schneider MPPT XW (150 VDC) </vt:lpstr>
      <vt:lpstr>Outback MPPT Controller</vt:lpstr>
      <vt:lpstr>PowerPoint Presentation</vt:lpstr>
      <vt:lpstr>Easy way to calculate maximum voltage and   maximum string size</vt:lpstr>
      <vt:lpstr>PowerPoint Presentation</vt:lpstr>
      <vt:lpstr>MPPT Sizing Example</vt:lpstr>
      <vt:lpstr>MPPT Sizing Steps</vt:lpstr>
      <vt:lpstr>MPPT Sizing Example</vt:lpstr>
      <vt:lpstr>Outback MPPT Controller</vt:lpstr>
      <vt:lpstr>MPPT </vt:lpstr>
      <vt:lpstr>Outback MPPT</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Charge Controllers</dc:title>
  <dc:creator>Appstate User</dc:creator>
  <cp:lastModifiedBy>Scanlin, Dennis M.</cp:lastModifiedBy>
  <cp:revision>122</cp:revision>
  <dcterms:created xsi:type="dcterms:W3CDTF">2006-03-12T18:48:52Z</dcterms:created>
  <dcterms:modified xsi:type="dcterms:W3CDTF">2014-06-09T23:11:53Z</dcterms:modified>
</cp:coreProperties>
</file>