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52"/>
  </p:handoutMasterIdLst>
  <p:sldIdLst>
    <p:sldId id="256" r:id="rId2"/>
    <p:sldId id="294" r:id="rId3"/>
    <p:sldId id="332" r:id="rId4"/>
    <p:sldId id="334" r:id="rId5"/>
    <p:sldId id="296" r:id="rId6"/>
    <p:sldId id="295" r:id="rId7"/>
    <p:sldId id="309" r:id="rId8"/>
    <p:sldId id="315" r:id="rId9"/>
    <p:sldId id="313" r:id="rId10"/>
    <p:sldId id="333" r:id="rId11"/>
    <p:sldId id="314" r:id="rId12"/>
    <p:sldId id="317" r:id="rId13"/>
    <p:sldId id="328" r:id="rId14"/>
    <p:sldId id="330" r:id="rId15"/>
    <p:sldId id="347" r:id="rId16"/>
    <p:sldId id="354" r:id="rId17"/>
    <p:sldId id="335" r:id="rId18"/>
    <p:sldId id="355" r:id="rId19"/>
    <p:sldId id="361" r:id="rId20"/>
    <p:sldId id="365" r:id="rId21"/>
    <p:sldId id="324" r:id="rId22"/>
    <p:sldId id="310" r:id="rId23"/>
    <p:sldId id="339" r:id="rId24"/>
    <p:sldId id="320" r:id="rId25"/>
    <p:sldId id="348" r:id="rId26"/>
    <p:sldId id="322" r:id="rId27"/>
    <p:sldId id="325" r:id="rId28"/>
    <p:sldId id="326" r:id="rId29"/>
    <p:sldId id="350" r:id="rId30"/>
    <p:sldId id="351" r:id="rId31"/>
    <p:sldId id="323" r:id="rId32"/>
    <p:sldId id="340" r:id="rId33"/>
    <p:sldId id="341" r:id="rId34"/>
    <p:sldId id="353" r:id="rId35"/>
    <p:sldId id="342" r:id="rId36"/>
    <p:sldId id="343" r:id="rId37"/>
    <p:sldId id="344" r:id="rId38"/>
    <p:sldId id="345" r:id="rId39"/>
    <p:sldId id="327" r:id="rId40"/>
    <p:sldId id="286" r:id="rId41"/>
    <p:sldId id="352" r:id="rId42"/>
    <p:sldId id="366" r:id="rId43"/>
    <p:sldId id="367" r:id="rId44"/>
    <p:sldId id="368" r:id="rId45"/>
    <p:sldId id="300" r:id="rId46"/>
    <p:sldId id="356" r:id="rId47"/>
    <p:sldId id="360" r:id="rId48"/>
    <p:sldId id="359" r:id="rId49"/>
    <p:sldId id="357" r:id="rId50"/>
    <p:sldId id="30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2CD3A9E-7B56-4C79-91F9-8A4C281A5093}" type="datetimeFigureOut">
              <a:rPr lang="en-US"/>
              <a:pPr/>
              <a:t>6/9/2014</a:t>
            </a:fld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955DD62-AE5C-4222-9D36-BB02D56C2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2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B929-09E5-4827-A5F8-97D95344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446C-AB6D-4A77-9BDB-5CA2E3A2B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FC56-0214-4E41-BA01-241E2C74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A535-F7B8-4D36-8F40-642FD02B7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3A0E-7DDA-47E6-92A8-8E6E9D17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138A-59D8-4940-8459-52812204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97B7-129D-43C5-847A-F8D03B85E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BE922-D095-4B09-9576-43D1D20C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4EAC-A4D8-42FE-9309-9C8723881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E0E5-014A-4A98-B654-10F5B3ABD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6A9DA-F765-4D8A-BF07-B72ED44BC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4B18950-9D27-41E8-9054-01000045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RC3mNUhcx6o" TargetMode="External"/><Relationship Id="rId4" Type="http://schemas.openxmlformats.org/officeDocument/2006/relationships/hyperlink" Target="http://www.youtube.com/watch?v=Fzj2a-9M4qo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91mHLu1Guw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033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u="sng">
                <a:latin typeface="Tekton Pro Ext" pitchFamily="34" charset="0"/>
              </a:rPr>
              <a:t>Inverters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0480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19200"/>
            <a:ext cx="24685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IN-SAM-PST-60S-12A-030-07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33533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86200"/>
            <a:ext cx="28194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IN-SMA-SB3000-030-030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19200"/>
            <a:ext cx="25558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 descr="Microinver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962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Modified Square or Modified Sine Wave Stand Alone Inverters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Xantrex TR Series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Samlex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Least expensive -  $.29 - .66/watt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Some electronic devices may buzz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Clocks don’t run accurately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Can’t charge battery packs, run laser printers, copiers, light dimmers, variable speed tools, Silicon Controlled rectifiers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High Surge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High Efficiency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100356" name="Picture 4" descr="IN-XTX-030-01301-plus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4648200"/>
            <a:ext cx="1906363" cy="1749425"/>
          </a:xfrm>
        </p:spPr>
      </p:pic>
      <p:pic>
        <p:nvPicPr>
          <p:cNvPr id="100357" name="Picture 5" descr="IN-SAM-Si-750hp-030-07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257800"/>
            <a:ext cx="2209800" cy="1185863"/>
          </a:xfrm>
          <a:prstGeom prst="rect">
            <a:avLst/>
          </a:prstGeom>
          <a:noFill/>
        </p:spPr>
      </p:pic>
      <p:pic>
        <p:nvPicPr>
          <p:cNvPr id="100358" name="Picture 6" descr="IN-MAG-ME-030-02305-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105400"/>
            <a:ext cx="1676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Xantrex TR Series Inverters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057400"/>
            <a:ext cx="4038600" cy="4114800"/>
          </a:xfrm>
          <a:noFill/>
          <a:ln/>
        </p:spPr>
        <p:txBody>
          <a:bodyPr/>
          <a:lstStyle/>
          <a:p>
            <a:r>
              <a:rPr lang="en-US" sz="2800" smtClean="0">
                <a:effectLst/>
              </a:rPr>
              <a:t>12 &amp; 24 DC Volt Input</a:t>
            </a:r>
          </a:p>
          <a:p>
            <a:r>
              <a:rPr lang="en-US" sz="2800" smtClean="0">
                <a:effectLst/>
              </a:rPr>
              <a:t>120 volt AC</a:t>
            </a:r>
          </a:p>
          <a:p>
            <a:r>
              <a:rPr lang="en-US" sz="2800" smtClean="0">
                <a:effectLst/>
              </a:rPr>
              <a:t>1500 – 3600 watts</a:t>
            </a:r>
          </a:p>
          <a:p>
            <a:r>
              <a:rPr lang="en-US" sz="2800" smtClean="0">
                <a:effectLst/>
              </a:rPr>
              <a:t>Modified sine wave</a:t>
            </a:r>
          </a:p>
          <a:p>
            <a:r>
              <a:rPr lang="en-US" sz="2800" smtClean="0">
                <a:effectLst/>
              </a:rPr>
              <a:t>Battery charging capability</a:t>
            </a:r>
          </a:p>
          <a:p>
            <a:r>
              <a:rPr lang="en-US" sz="2800" smtClean="0">
                <a:effectLst/>
              </a:rPr>
              <a:t>$.39 - .58/watt</a:t>
            </a:r>
          </a:p>
        </p:txBody>
      </p:sp>
      <p:pic>
        <p:nvPicPr>
          <p:cNvPr id="67588" name="Picture 4" descr="IN-XTX-030-01301-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606800" cy="330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33528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Sine wave Stand Alone Inverters</a:t>
            </a:r>
          </a:p>
        </p:txBody>
      </p:sp>
      <p:pic>
        <p:nvPicPr>
          <p:cNvPr id="70662" name="Picture 4" descr="IN-EXL-xp600-030-06041-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0353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IN-MAG-MS-030-02332-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0"/>
            <a:ext cx="2667000" cy="2403475"/>
          </a:xfrm>
          <a:prstGeom prst="rect">
            <a:avLst/>
          </a:prstGeom>
          <a:noFill/>
        </p:spPr>
      </p:pic>
      <p:pic>
        <p:nvPicPr>
          <p:cNvPr id="70664" name="Picture 5" descr="IN-SAM-PST-15S-12A-030-07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038600"/>
            <a:ext cx="3352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IN-MNG-si-300-030-08021-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438400"/>
            <a:ext cx="2743200" cy="228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Magnum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4038600" cy="4114800"/>
          </a:xfrm>
          <a:noFill/>
          <a:ln/>
        </p:spPr>
        <p:txBody>
          <a:bodyPr/>
          <a:lstStyle/>
          <a:p>
            <a:r>
              <a:rPr lang="en-US" sz="2800" smtClean="0">
                <a:effectLst/>
              </a:rPr>
              <a:t>Makes sine wave &amp; modified sine output inverters</a:t>
            </a:r>
          </a:p>
          <a:p>
            <a:r>
              <a:rPr lang="en-US" sz="2800" smtClean="0">
                <a:effectLst/>
              </a:rPr>
              <a:t>600 - 4400 watts</a:t>
            </a:r>
          </a:p>
          <a:p>
            <a:r>
              <a:rPr lang="en-US" sz="2800" smtClean="0">
                <a:effectLst/>
              </a:rPr>
              <a:t>12 – 48 volt models</a:t>
            </a:r>
          </a:p>
          <a:p>
            <a:r>
              <a:rPr lang="en-US" sz="2800" smtClean="0">
                <a:effectLst/>
              </a:rPr>
              <a:t>120 &amp; 240 models</a:t>
            </a:r>
          </a:p>
          <a:p>
            <a:r>
              <a:rPr lang="en-US" sz="2800" smtClean="0">
                <a:effectLst/>
              </a:rPr>
              <a:t>$.50 - $1.19/watt</a:t>
            </a:r>
          </a:p>
          <a:p>
            <a:endParaRPr lang="en-US" sz="2800" smtClean="0">
              <a:effectLst/>
            </a:endParaRPr>
          </a:p>
          <a:p>
            <a:endParaRPr lang="en-US" sz="2800" smtClean="0">
              <a:effectLst/>
            </a:endParaRPr>
          </a:p>
        </p:txBody>
      </p:sp>
      <p:pic>
        <p:nvPicPr>
          <p:cNvPr id="86020" name="Picture 4" descr="IN-MAG-MS-030-02332-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2667000" cy="2403475"/>
          </a:xfrm>
          <a:prstGeom prst="rect">
            <a:avLst/>
          </a:prstGeom>
          <a:noFill/>
        </p:spPr>
      </p:pic>
      <p:pic>
        <p:nvPicPr>
          <p:cNvPr id="86025" name="Picture 9" descr="IN-MAG-ME-030-02305-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87813"/>
            <a:ext cx="2438400" cy="221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4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Over Current Protection</a:t>
            </a:r>
          </a:p>
        </p:txBody>
      </p:sp>
      <p:pic>
        <p:nvPicPr>
          <p:cNvPr id="115716" name="Picture 2" descr="PS-OBP-030-04349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514600"/>
            <a:ext cx="2214563" cy="2971800"/>
          </a:xfrm>
          <a:noFill/>
          <a:ln/>
        </p:spPr>
      </p:pic>
      <p:pic>
        <p:nvPicPr>
          <p:cNvPr id="1157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24145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285432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 </a:t>
            </a:r>
            <a:r>
              <a:rPr lang="en-US" dirty="0" err="1" smtClean="0"/>
              <a:t>Overcurrent</a:t>
            </a:r>
            <a:r>
              <a:rPr lang="en-US" dirty="0" smtClean="0"/>
              <a:t>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dirty="0" smtClean="0"/>
              <a:t>Divide rated output by lowest voltage that inverter will operate at to get maximum AC amps</a:t>
            </a:r>
          </a:p>
          <a:p>
            <a:r>
              <a:rPr lang="en-US" dirty="0" smtClean="0"/>
              <a:t>Divide maximum AC amps by inverter efficiency to get maximum DC amps</a:t>
            </a:r>
          </a:p>
          <a:p>
            <a:r>
              <a:rPr lang="en-US" dirty="0" smtClean="0"/>
              <a:t>Multiply maximum DC amps by 1.25 to avoid exposing conductor or </a:t>
            </a:r>
            <a:r>
              <a:rPr lang="en-US" dirty="0" err="1" smtClean="0"/>
              <a:t>overcurrent</a:t>
            </a:r>
            <a:r>
              <a:rPr lang="en-US" dirty="0" smtClean="0"/>
              <a:t> protection to more than 80% of its rated </a:t>
            </a:r>
            <a:r>
              <a:rPr lang="en-US" dirty="0" err="1" smtClean="0"/>
              <a:t>ampacity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7163"/>
            <a:ext cx="7524750" cy="65436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886200" y="838200"/>
            <a:ext cx="6096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854388" y="1066800"/>
            <a:ext cx="6096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54388" y="1289482"/>
            <a:ext cx="6096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22576" y="2209800"/>
            <a:ext cx="6096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93598" y="4572000"/>
            <a:ext cx="754602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Conductor  &amp; Circuit Breaker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r>
              <a:rPr lang="en-US" dirty="0" smtClean="0"/>
              <a:t>2500 watts / 21 V = 119 amps AC</a:t>
            </a:r>
          </a:p>
          <a:p>
            <a:r>
              <a:rPr lang="en-US" dirty="0" smtClean="0"/>
              <a:t>119 AC amps / .93 = 128 amps DC</a:t>
            </a:r>
          </a:p>
          <a:p>
            <a:r>
              <a:rPr lang="en-US" dirty="0" smtClean="0"/>
              <a:t>128 x 1.25 = 160 amps (for continuous duty)</a:t>
            </a:r>
          </a:p>
          <a:p>
            <a:r>
              <a:rPr lang="en-US" dirty="0" smtClean="0"/>
              <a:t>Conductor must have </a:t>
            </a:r>
            <a:r>
              <a:rPr lang="en-US" dirty="0" err="1" smtClean="0"/>
              <a:t>ampacity</a:t>
            </a:r>
            <a:r>
              <a:rPr lang="en-US" dirty="0" smtClean="0"/>
              <a:t> of 160 amps or more.  </a:t>
            </a:r>
          </a:p>
          <a:p>
            <a:r>
              <a:rPr lang="en-US" dirty="0" smtClean="0"/>
              <a:t>Circuit Breaker must also have amp rating of at least 160 amps also, but less than or equal to the </a:t>
            </a:r>
            <a:r>
              <a:rPr lang="en-US" dirty="0" err="1" smtClean="0"/>
              <a:t>ampacity</a:t>
            </a:r>
            <a:r>
              <a:rPr lang="en-US" dirty="0" smtClean="0"/>
              <a:t> of conductor used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9" y="762000"/>
            <a:ext cx="8579317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90800" y="5638800"/>
            <a:ext cx="6096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38200" y="5638800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Inverter Functions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0386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Change DC to AC</a:t>
            </a:r>
          </a:p>
          <a:p>
            <a:pPr eaLnBrk="1" hangingPunct="1"/>
            <a:r>
              <a:rPr lang="en-US" sz="2400" dirty="0" smtClean="0"/>
              <a:t>Increases or decreases voltage from array voltage to:</a:t>
            </a:r>
          </a:p>
          <a:p>
            <a:pPr lvl="1" eaLnBrk="1" hangingPunct="1"/>
            <a:r>
              <a:rPr lang="en-US" sz="2000" dirty="0" smtClean="0"/>
              <a:t>120 Volts</a:t>
            </a:r>
          </a:p>
          <a:p>
            <a:pPr lvl="1" eaLnBrk="1" hangingPunct="1"/>
            <a:r>
              <a:rPr lang="en-US" sz="2000" dirty="0" smtClean="0"/>
              <a:t>240 Volts</a:t>
            </a:r>
          </a:p>
          <a:p>
            <a:pPr lvl="1" eaLnBrk="1" hangingPunct="1"/>
            <a:r>
              <a:rPr lang="en-US" sz="2000" dirty="0" smtClean="0"/>
              <a:t>208 Volts</a:t>
            </a:r>
          </a:p>
          <a:p>
            <a:pPr eaLnBrk="1" hangingPunct="1"/>
            <a:r>
              <a:rPr lang="en-US" sz="2400" dirty="0" smtClean="0"/>
              <a:t>Regulate Frequency</a:t>
            </a:r>
          </a:p>
          <a:p>
            <a:pPr lvl="1" eaLnBrk="1" hangingPunct="1"/>
            <a:r>
              <a:rPr lang="en-US" sz="2000" dirty="0" smtClean="0"/>
              <a:t>50 HZ</a:t>
            </a:r>
          </a:p>
          <a:p>
            <a:pPr lvl="1" eaLnBrk="1" hangingPunct="1"/>
            <a:r>
              <a:rPr lang="en-US" sz="2000" dirty="0" smtClean="0"/>
              <a:t>60 HZ</a:t>
            </a:r>
          </a:p>
          <a:p>
            <a:pPr eaLnBrk="1" hangingPunct="1"/>
            <a:r>
              <a:rPr lang="en-US" sz="2400" dirty="0" smtClean="0"/>
              <a:t>Feed Electricity back to grid</a:t>
            </a:r>
          </a:p>
          <a:p>
            <a:pPr eaLnBrk="1" hangingPunct="1"/>
            <a:r>
              <a:rPr lang="en-US" sz="2400" dirty="0" smtClean="0"/>
              <a:t>Battery Charging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4341" name="Picture 5" descr="IN-SMA-SB7000US-030-03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2532063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" y="685800"/>
            <a:ext cx="8652689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Direct Grid Tie Inverters</a:t>
            </a:r>
          </a:p>
        </p:txBody>
      </p:sp>
      <p:pic>
        <p:nvPicPr>
          <p:cNvPr id="77827" name="Picture 5" descr="IN-FRO-030-03481-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43998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IN-SMA-SB3000-030-03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25558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9" descr="IN-XTX-on-array-030-03728-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43400"/>
            <a:ext cx="33528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981200"/>
            <a:ext cx="16716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Direct Utility Tied Inverters</a:t>
            </a:r>
          </a:p>
        </p:txBody>
      </p:sp>
      <p:pic>
        <p:nvPicPr>
          <p:cNvPr id="604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05000"/>
            <a:ext cx="7543800" cy="4019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Direct Grid Tie Inverter</a:t>
            </a:r>
          </a:p>
        </p:txBody>
      </p:sp>
      <p:pic>
        <p:nvPicPr>
          <p:cNvPr id="1065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057400"/>
            <a:ext cx="8229600" cy="2622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Direct Grid Tie 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0"/>
            <a:ext cx="7620000" cy="47529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82763"/>
            <a:ext cx="8763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Grid Tie PV System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800"/>
            <a:ext cx="8763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609600"/>
            <a:ext cx="6248400" cy="563721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 of System: Grid Tie</a:t>
            </a:r>
          </a:p>
        </p:txBody>
      </p:sp>
      <p:pic>
        <p:nvPicPr>
          <p:cNvPr id="6147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715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Sunny Boy Inverter</a:t>
            </a:r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9372600" cy="4049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Sunny Boy with DC Disconnect</a:t>
            </a:r>
          </a:p>
        </p:txBody>
      </p:sp>
      <p:pic>
        <p:nvPicPr>
          <p:cNvPr id="10957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51000"/>
            <a:ext cx="9296400" cy="4699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238" y="0"/>
            <a:ext cx="88693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97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2912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4102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Enphase</a:t>
            </a:r>
            <a:r>
              <a:rPr lang="en-US" dirty="0" smtClean="0"/>
              <a:t> </a:t>
            </a:r>
            <a:r>
              <a:rPr lang="en-US" dirty="0" err="1" smtClean="0"/>
              <a:t>Microinverters</a:t>
            </a:r>
            <a:endParaRPr lang="en-US" dirty="0"/>
          </a:p>
        </p:txBody>
      </p:sp>
      <p:pic>
        <p:nvPicPr>
          <p:cNvPr id="112644" name="Picture 4" descr="Microinve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4629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55405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http://www.youtube.com/watch?v=Fzj2a-9M4qo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332" y="6019800"/>
            <a:ext cx="6599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http://www.youtube.com/watch?v=RC3mNUhcx6o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025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 Function Inverters</a:t>
            </a:r>
          </a:p>
        </p:txBody>
      </p:sp>
      <p:pic>
        <p:nvPicPr>
          <p:cNvPr id="81924" name="Picture 4" descr="IN-OBP-FW500-033-00201-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3124200" cy="1579563"/>
          </a:xfrm>
          <a:prstGeom prst="rect">
            <a:avLst/>
          </a:prstGeom>
          <a:noFill/>
        </p:spPr>
      </p:pic>
      <p:pic>
        <p:nvPicPr>
          <p:cNvPr id="81925" name="Picture 5" descr="IN-XTX-XW-030-01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505200"/>
            <a:ext cx="1504950" cy="2835275"/>
          </a:xfrm>
          <a:prstGeom prst="rect">
            <a:avLst/>
          </a:prstGeom>
          <a:noFill/>
        </p:spPr>
      </p:pic>
      <p:pic>
        <p:nvPicPr>
          <p:cNvPr id="81926" name="Picture 6" descr="IN-SMA-030-03094-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038600"/>
            <a:ext cx="2136775" cy="20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Input Ranges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703388"/>
            <a:ext cx="5715000" cy="460851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Multi-Function Inverters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Batteries &amp; Grid</a:t>
            </a:r>
            <a:endParaRPr lang="en-US" dirty="0" smtClean="0"/>
          </a:p>
        </p:txBody>
      </p:sp>
      <p:pic>
        <p:nvPicPr>
          <p:cNvPr id="9219" name="Content Placeholder 3" descr="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Xantrex XW Battery Based Inverter</a:t>
            </a:r>
          </a:p>
        </p:txBody>
      </p:sp>
    </p:spTree>
    <p:extLst>
      <p:ext uri="{BB962C8B-B14F-4D97-AF65-F5344CB8AC3E}">
        <p14:creationId xmlns:p14="http://schemas.microsoft.com/office/powerpoint/2010/main" val="13437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85800"/>
            <a:ext cx="91344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52600" y="60198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http://www.youtube.com/watch?v=I91mHLu1Guw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820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Xantrex XW Battery Based Inverter</a:t>
            </a:r>
          </a:p>
        </p:txBody>
      </p:sp>
    </p:spTree>
    <p:extLst>
      <p:ext uri="{BB962C8B-B14F-4D97-AF65-F5344CB8AC3E}">
        <p14:creationId xmlns:p14="http://schemas.microsoft.com/office/powerpoint/2010/main" val="26580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IN-OBP-FW500-033-00201-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343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IN-OBP-FW1000-033-04223-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4258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IN-OBP-FW250-030-04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381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Outback Multifunction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763000" cy="41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– Function Inverters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78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5604252" cy="336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35884" cy="331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4" y="762000"/>
            <a:ext cx="870742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Function Inverters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5235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61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Inverter Wave Forms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0" y="1981200"/>
            <a:ext cx="3048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Square wave</a:t>
            </a:r>
          </a:p>
          <a:p>
            <a:pPr eaLnBrk="1" hangingPunct="1">
              <a:defRPr/>
            </a:pPr>
            <a:r>
              <a:rPr lang="en-US"/>
              <a:t>Modified Square Wave</a:t>
            </a:r>
          </a:p>
          <a:p>
            <a:pPr eaLnBrk="1" hangingPunct="1">
              <a:defRPr/>
            </a:pPr>
            <a:r>
              <a:rPr lang="en-US"/>
              <a:t>Sine Wave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4695825" cy="326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IN-OBP-Mate-030-04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24685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5" descr="IN-SMA-030-03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27432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 descr="IN-SMA-SB3000-030-03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0"/>
            <a:ext cx="25558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 descr="IN-XTX-displ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895600"/>
            <a:ext cx="30019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Accessories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Stand Alone </a:t>
            </a:r>
            <a:r>
              <a:rPr lang="en-US" dirty="0" smtClean="0"/>
              <a:t>Inverters</a:t>
            </a:r>
          </a:p>
          <a:p>
            <a:pPr lvl="1" eaLnBrk="1" hangingPunct="1">
              <a:defRPr/>
            </a:pPr>
            <a:r>
              <a:rPr lang="en-US" dirty="0" smtClean="0"/>
              <a:t>Battery based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Direct Utility Intertie</a:t>
            </a:r>
          </a:p>
          <a:p>
            <a:pPr lvl="1" eaLnBrk="1" hangingPunct="1">
              <a:defRPr/>
            </a:pPr>
            <a:r>
              <a:rPr lang="en-US" dirty="0" smtClean="0"/>
              <a:t>No Battery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MultiFunction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Battery charging grid tie</a:t>
            </a:r>
            <a:endParaRPr lang="en-US" dirty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50050" y="3429000"/>
            <a:ext cx="2393950" cy="2438400"/>
          </a:xfrm>
        </p:spPr>
      </p:pic>
      <p:pic>
        <p:nvPicPr>
          <p:cNvPr id="15365" name="Picture 6" descr="IN-SAM-PST-60S-12A-030-07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87513"/>
            <a:ext cx="2971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IN-OBP-FW250-030-04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029200"/>
            <a:ext cx="2895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Stand Alone Inverters</a:t>
            </a:r>
          </a:p>
        </p:txBody>
      </p:sp>
      <p:pic>
        <p:nvPicPr>
          <p:cNvPr id="583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8305800" cy="372903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Stand Alone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23900"/>
            <a:ext cx="6905625" cy="60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IN-SAM-PST-15S-12A-030-07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3352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 descr="IN-SAM-PST-60S-12A-030-07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33533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Stand Alone Inverters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05000"/>
            <a:ext cx="40386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Considerations 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ffectLst/>
              </a:rPr>
              <a:t>Maximum load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ffectLst/>
              </a:rPr>
              <a:t>Maximum surge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ffectLst/>
              </a:rPr>
              <a:t>AC output voltage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ffectLst/>
              </a:rPr>
              <a:t>Input battery voltage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100 watts to 60 KW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Pure sine &amp; modified sine wave available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High Surge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2078</TotalTime>
  <Words>413</Words>
  <Application>Microsoft Office PowerPoint</Application>
  <PresentationFormat>On-screen Show (4:3)</PresentationFormat>
  <Paragraphs>92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Textured</vt:lpstr>
      <vt:lpstr>Inverters</vt:lpstr>
      <vt:lpstr>Inverter Functions</vt:lpstr>
      <vt:lpstr>PowerPoint Presentation</vt:lpstr>
      <vt:lpstr>Input Ranges</vt:lpstr>
      <vt:lpstr>Inverter Wave Forms</vt:lpstr>
      <vt:lpstr>Types</vt:lpstr>
      <vt:lpstr>Stand Alone Inverters</vt:lpstr>
      <vt:lpstr>Stand Alone</vt:lpstr>
      <vt:lpstr>Stand Alone Inverters</vt:lpstr>
      <vt:lpstr>Modified Square or Modified Sine Wave Stand Alone Inverters</vt:lpstr>
      <vt:lpstr>Xantrex TR Series Inverters</vt:lpstr>
      <vt:lpstr>Sine wave Stand Alone Inverters</vt:lpstr>
      <vt:lpstr>Magnum</vt:lpstr>
      <vt:lpstr>PowerPoint Presentation</vt:lpstr>
      <vt:lpstr>Over Current Protection</vt:lpstr>
      <vt:lpstr>Sizing Overcurrent Protection</vt:lpstr>
      <vt:lpstr>PowerPoint Presentation</vt:lpstr>
      <vt:lpstr>Example of Conductor  &amp; Circuit Breaker Sizing</vt:lpstr>
      <vt:lpstr>PowerPoint Presentation</vt:lpstr>
      <vt:lpstr>PowerPoint Presentation</vt:lpstr>
      <vt:lpstr>Direct Grid Tie Inverters</vt:lpstr>
      <vt:lpstr>Direct Utility Tied Inverters</vt:lpstr>
      <vt:lpstr>Direct Grid Tie Inverter</vt:lpstr>
      <vt:lpstr>Direct Grid Tie </vt:lpstr>
      <vt:lpstr>Grid Tie PV System</vt:lpstr>
      <vt:lpstr>PowerPoint Presentation</vt:lpstr>
      <vt:lpstr>PowerPoint Presentation</vt:lpstr>
      <vt:lpstr>PowerPoint Presentation</vt:lpstr>
      <vt:lpstr>PowerPoint Presentation</vt:lpstr>
      <vt:lpstr>Balance of System: Grid Tie</vt:lpstr>
      <vt:lpstr>PowerPoint Presentation</vt:lpstr>
      <vt:lpstr>Sunny Boy Inverter</vt:lpstr>
      <vt:lpstr>Sunny Boy with DC Disconnect</vt:lpstr>
      <vt:lpstr>PowerPoint Presentation</vt:lpstr>
      <vt:lpstr>PowerPoint Presentation</vt:lpstr>
      <vt:lpstr>PowerPoint Presentation</vt:lpstr>
      <vt:lpstr>Enphase Microinverters</vt:lpstr>
      <vt:lpstr>PowerPoint Presentation</vt:lpstr>
      <vt:lpstr>Dual Function Inverters</vt:lpstr>
      <vt:lpstr>Multi-Function Inverters</vt:lpstr>
      <vt:lpstr>With Batteries &amp; Grid</vt:lpstr>
      <vt:lpstr>Xantrex XW Battery Based Inverter</vt:lpstr>
      <vt:lpstr>PowerPoint Presentation</vt:lpstr>
      <vt:lpstr>Xantrex XW Battery Based Inverter</vt:lpstr>
      <vt:lpstr>Outback Multifunction</vt:lpstr>
      <vt:lpstr>Multi – Function Inverters</vt:lpstr>
      <vt:lpstr>PowerPoint Presentation</vt:lpstr>
      <vt:lpstr>PowerPoint Presentation</vt:lpstr>
      <vt:lpstr>Multi Function Inverters</vt:lpstr>
      <vt:lpstr>Accessories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Inverters</dc:title>
  <dc:creator>Appstate User</dc:creator>
  <cp:lastModifiedBy>Scanlin, Dennis M.</cp:lastModifiedBy>
  <cp:revision>89</cp:revision>
  <dcterms:created xsi:type="dcterms:W3CDTF">2007-12-11T19:05:54Z</dcterms:created>
  <dcterms:modified xsi:type="dcterms:W3CDTF">2014-06-09T23:02:22Z</dcterms:modified>
</cp:coreProperties>
</file>