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8" r:id="rId3"/>
    <p:sldId id="259" r:id="rId4"/>
    <p:sldId id="260" r:id="rId5"/>
    <p:sldId id="261" r:id="rId6"/>
    <p:sldId id="262" r:id="rId7"/>
    <p:sldId id="263" r:id="rId8"/>
    <p:sldId id="264" r:id="rId9"/>
    <p:sldId id="266"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7" r:id="rId33"/>
    <p:sldId id="289" r:id="rId34"/>
    <p:sldId id="290" r:id="rId35"/>
    <p:sldId id="291" r:id="rId36"/>
    <p:sldId id="292" r:id="rId37"/>
    <p:sldId id="293" r:id="rId38"/>
    <p:sldId id="295" r:id="rId39"/>
    <p:sldId id="294" r:id="rId40"/>
    <p:sldId id="297" r:id="rId41"/>
    <p:sldId id="296" r:id="rId42"/>
    <p:sldId id="298" r:id="rId43"/>
    <p:sldId id="300" r:id="rId44"/>
    <p:sldId id="301" r:id="rId45"/>
    <p:sldId id="302" r:id="rId46"/>
    <p:sldId id="303" r:id="rId47"/>
    <p:sldId id="30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CA245-0CE5-4963-85B2-DCE8C35B68D4}" type="datetimeFigureOut">
              <a:rPr lang="en-US" smtClean="0"/>
              <a:t>6/9/2014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A63C03-1DD0-4D7C-91B7-6B44953FDA92}" type="slidenum">
              <a:rPr lang="en-US" smtClean="0"/>
              <a:t>‹#›</a:t>
            </a:fld>
            <a:endParaRPr lang="en-US"/>
          </a:p>
        </p:txBody>
      </p:sp>
    </p:spTree>
    <p:extLst>
      <p:ext uri="{BB962C8B-B14F-4D97-AF65-F5344CB8AC3E}">
        <p14:creationId xmlns:p14="http://schemas.microsoft.com/office/powerpoint/2010/main" val="132878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r>
              <a:rPr lang="en-US">
                <a:latin typeface="Times New Roman" charset="0"/>
              </a:rPr>
              <a:t>The main purpose of this and the subsequent slides is to show the students photos of the different technologies and how they appear when installed. Point out the physical characteristics (the dead white space in the mono panels for example).</a:t>
            </a:r>
          </a:p>
          <a:p>
            <a:endParaRPr lang="en-US">
              <a:latin typeface="Times New Roman" charset="0"/>
            </a:endParaRPr>
          </a:p>
          <a:p>
            <a:r>
              <a:rPr lang="en-US">
                <a:latin typeface="Times New Roman" charset="0"/>
              </a:rPr>
              <a:t>The white box with the statistics is there to give the students a feel for the overall similarities and differences. Don’t spend too much time getting into the meanings of all the items, just relate them all to one another.</a:t>
            </a:r>
          </a:p>
        </p:txBody>
      </p:sp>
      <p:sp>
        <p:nvSpPr>
          <p:cNvPr id="300036" name="Slide Number Placeholder 3"/>
          <p:cNvSpPr>
            <a:spLocks noGrp="1"/>
          </p:cNvSpPr>
          <p:nvPr>
            <p:ph type="sldNum" sz="quarter" idx="5"/>
          </p:nvPr>
        </p:nvSpPr>
        <p:spPr/>
        <p:txBody>
          <a:bodyPr/>
          <a:lstStyle/>
          <a:p>
            <a:fld id="{EDA5FFC2-AE98-214B-9BD3-F5C77C33F9FE}" type="slidenum">
              <a:rPr lang="en-US"/>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p:spPr>
        <p:txBody>
          <a:bodyPr/>
          <a:lstStyle/>
          <a:p>
            <a:r>
              <a:rPr lang="en-US">
                <a:latin typeface="Times New Roman" charset="0"/>
              </a:rPr>
              <a:t>It is good to point out that this is just one type of amorphous panel, this manufacturer, Unisolar, makes framed versions as well that are mounted like crystalline framed modules.</a:t>
            </a:r>
          </a:p>
        </p:txBody>
      </p:sp>
      <p:sp>
        <p:nvSpPr>
          <p:cNvPr id="301060" name="Slide Number Placeholder 3"/>
          <p:cNvSpPr>
            <a:spLocks noGrp="1"/>
          </p:cNvSpPr>
          <p:nvPr>
            <p:ph type="sldNum" sz="quarter" idx="5"/>
          </p:nvPr>
        </p:nvSpPr>
        <p:spPr/>
        <p:txBody>
          <a:bodyPr/>
          <a:lstStyle/>
          <a:p>
            <a:fld id="{8FCB54D2-0BF1-014E-9DDB-8B4221826390}" type="slidenum">
              <a:rPr lang="en-US"/>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r>
              <a:rPr lang="en-US">
                <a:latin typeface="Times New Roman" charset="0"/>
              </a:rPr>
              <a:t>This is the first demonstration of how temperature affects voltage and current. The point of this slide is to show how voltage has a dramatic change with temperature while current change is minimal.</a:t>
            </a:r>
          </a:p>
          <a:p>
            <a:endParaRPr lang="en-US">
              <a:latin typeface="Times New Roman" charset="0"/>
            </a:endParaRPr>
          </a:p>
          <a:p>
            <a:r>
              <a:rPr lang="en-US">
                <a:latin typeface="Times New Roman" charset="0"/>
              </a:rPr>
              <a:t>This is a good place to introduce the term “inversely proportional”  in respect to temperature and voltage. We don’t need to get too far into specifics here, just show the general concept and how the IV curves move around.</a:t>
            </a:r>
          </a:p>
        </p:txBody>
      </p:sp>
      <p:sp>
        <p:nvSpPr>
          <p:cNvPr id="315396" name="Slide Number Placeholder 3"/>
          <p:cNvSpPr>
            <a:spLocks noGrp="1"/>
          </p:cNvSpPr>
          <p:nvPr>
            <p:ph type="sldNum" sz="quarter" idx="5"/>
          </p:nvPr>
        </p:nvSpPr>
        <p:spPr/>
        <p:txBody>
          <a:bodyPr/>
          <a:lstStyle/>
          <a:p>
            <a:fld id="{693BC38C-F71B-0F40-B76B-53188EA8E87E}" type="slidenum">
              <a:rPr lang="en-US"/>
              <a:pPr/>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r>
              <a:rPr lang="en-US">
                <a:latin typeface="Times New Roman" charset="0"/>
              </a:rPr>
              <a:t>Another way to look at the effect of irradiance on current values. Since they got the concept in the last slide, this slide is intended to get them to evaluate how the IV curve is changed and even apply some math to determine the current values over varying irradiance values. Point out how the curves are shifting in the vertical dimension much more than the horizontal. You can even give a Isc value for a module at STC conditions and get them to calculate the new values for different irradiance values. This will come up again in the next slide so make sure they are aware of the way to accomplish it. Ask students to ID different points on the curves (Voc, Isc…)</a:t>
            </a:r>
          </a:p>
        </p:txBody>
      </p:sp>
      <p:sp>
        <p:nvSpPr>
          <p:cNvPr id="313348" name="Slide Number Placeholder 3"/>
          <p:cNvSpPr>
            <a:spLocks noGrp="1"/>
          </p:cNvSpPr>
          <p:nvPr>
            <p:ph type="sldNum" sz="quarter" idx="5"/>
          </p:nvPr>
        </p:nvSpPr>
        <p:spPr/>
        <p:txBody>
          <a:bodyPr/>
          <a:lstStyle/>
          <a:p>
            <a:fld id="{A85732E1-973B-E843-A662-822C7BA5A7E8}" type="slidenum">
              <a:rPr lang="en-US"/>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368FB-2AE3-491A-A2B9-C34FD0C47493}"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212923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68FB-2AE3-491A-A2B9-C34FD0C47493}"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47532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68FB-2AE3-491A-A2B9-C34FD0C47493}"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569436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9126A2-3046-415E-82D8-B6231A1049CB}" type="slidenum">
              <a:rPr lang="en-US"/>
              <a:pPr>
                <a:defRPr/>
              </a:pPr>
              <a:t>‹#›</a:t>
            </a:fld>
            <a:endParaRPr lang="en-US"/>
          </a:p>
        </p:txBody>
      </p:sp>
    </p:spTree>
    <p:extLst>
      <p:ext uri="{BB962C8B-B14F-4D97-AF65-F5344CB8AC3E}">
        <p14:creationId xmlns:p14="http://schemas.microsoft.com/office/powerpoint/2010/main" val="273854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68FB-2AE3-491A-A2B9-C34FD0C47493}"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182078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368FB-2AE3-491A-A2B9-C34FD0C47493}"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1994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368FB-2AE3-491A-A2B9-C34FD0C47493}"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382322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368FB-2AE3-491A-A2B9-C34FD0C47493}" type="datetimeFigureOut">
              <a:rPr lang="en-US" smtClean="0"/>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350144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368FB-2AE3-491A-A2B9-C34FD0C47493}" type="datetimeFigureOut">
              <a:rPr lang="en-US" smtClean="0"/>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19192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368FB-2AE3-491A-A2B9-C34FD0C47493}" type="datetimeFigureOut">
              <a:rPr lang="en-US" smtClean="0"/>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383743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68FB-2AE3-491A-A2B9-C34FD0C47493}"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271234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68FB-2AE3-491A-A2B9-C34FD0C47493}"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DF8BE-4845-4AB7-917E-425C666FFD49}" type="slidenum">
              <a:rPr lang="en-US" smtClean="0"/>
              <a:t>‹#›</a:t>
            </a:fld>
            <a:endParaRPr lang="en-US"/>
          </a:p>
        </p:txBody>
      </p:sp>
    </p:spTree>
    <p:extLst>
      <p:ext uri="{BB962C8B-B14F-4D97-AF65-F5344CB8AC3E}">
        <p14:creationId xmlns:p14="http://schemas.microsoft.com/office/powerpoint/2010/main" val="363782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368FB-2AE3-491A-A2B9-C34FD0C47493}" type="datetimeFigureOut">
              <a:rPr lang="en-US" smtClean="0"/>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DF8BE-4845-4AB7-917E-425C666FFD49}" type="slidenum">
              <a:rPr lang="en-US" smtClean="0"/>
              <a:t>‹#›</a:t>
            </a:fld>
            <a:endParaRPr lang="en-US"/>
          </a:p>
        </p:txBody>
      </p:sp>
    </p:spTree>
    <p:extLst>
      <p:ext uri="{BB962C8B-B14F-4D97-AF65-F5344CB8AC3E}">
        <p14:creationId xmlns:p14="http://schemas.microsoft.com/office/powerpoint/2010/main" val="1032318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wmf"/></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8"/>
          <p:cNvSpPr>
            <a:spLocks noGrp="1"/>
          </p:cNvSpPr>
          <p:nvPr>
            <p:ph type="title"/>
          </p:nvPr>
        </p:nvSpPr>
        <p:spPr bwMode="auto">
          <a:xfrm>
            <a:off x="381000" y="0"/>
            <a:ext cx="8229600" cy="1219200"/>
          </a:xfrm>
          <a:ln w="9525"/>
        </p:spPr>
        <p:txBody>
          <a:bodyPr wrap="square" lIns="91440" tIns="45720" rIns="91440" bIns="45720" numCol="1" compatLnSpc="1">
            <a:prstTxWarp prst="textNoShape">
              <a:avLst/>
            </a:prstTxWarp>
          </a:bodyPr>
          <a:lstStyle/>
          <a:p>
            <a:pPr eaLnBrk="1" hangingPunct="1">
              <a:defRPr/>
            </a:pPr>
            <a:r>
              <a:rPr dirty="0" smtClean="0">
                <a:ln>
                  <a:noFill/>
                </a:ln>
                <a:effectLst/>
              </a:rPr>
              <a:t>Cells, Modules, &amp; Arrays</a:t>
            </a:r>
          </a:p>
        </p:txBody>
      </p:sp>
      <p:pic>
        <p:nvPicPr>
          <p:cNvPr id="28674" name="Picture 7"/>
          <p:cNvPicPr>
            <a:picLocks noGrp="1" noChangeAspect="1" noChangeArrowheads="1"/>
          </p:cNvPicPr>
          <p:nvPr>
            <p:ph idx="4294967295"/>
          </p:nvPr>
        </p:nvPicPr>
        <p:blipFill>
          <a:blip r:embed="rId2" cstate="print"/>
          <a:srcRect/>
          <a:stretch>
            <a:fillRect/>
          </a:stretch>
        </p:blipFill>
        <p:spPr>
          <a:xfrm>
            <a:off x="0" y="1371600"/>
            <a:ext cx="6400800" cy="4979988"/>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900525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bwMode="auto">
          <a:xfrm>
            <a:off x="533400" y="304800"/>
            <a:ext cx="8229600" cy="1219200"/>
          </a:xfrm>
          <a:ln w="9525"/>
        </p:spPr>
        <p:txBody>
          <a:bodyPr wrap="square" lIns="91440" tIns="45720" rIns="91440" bIns="45720" numCol="1" compatLnSpc="1">
            <a:prstTxWarp prst="textNoShape">
              <a:avLst/>
            </a:prstTxWarp>
          </a:bodyPr>
          <a:lstStyle/>
          <a:p>
            <a:pPr eaLnBrk="1" hangingPunct="1">
              <a:defRPr/>
            </a:pPr>
            <a:r>
              <a:rPr smtClean="0">
                <a:ln>
                  <a:noFill/>
                </a:ln>
                <a:effectLst/>
              </a:rPr>
              <a:t>PV Materials &amp; Efficiencies</a:t>
            </a:r>
          </a:p>
        </p:txBody>
      </p:sp>
      <p:pic>
        <p:nvPicPr>
          <p:cNvPr id="36866" name="Picture 4"/>
          <p:cNvPicPr>
            <a:picLocks noChangeAspect="1" noChangeArrowheads="1"/>
          </p:cNvPicPr>
          <p:nvPr/>
        </p:nvPicPr>
        <p:blipFill>
          <a:blip r:embed="rId2" cstate="print"/>
          <a:srcRect/>
          <a:stretch>
            <a:fillRect/>
          </a:stretch>
        </p:blipFill>
        <p:spPr bwMode="auto">
          <a:xfrm>
            <a:off x="-69728" y="1600200"/>
            <a:ext cx="9292642" cy="3962400"/>
          </a:xfrm>
          <a:prstGeom prst="rect">
            <a:avLst/>
          </a:prstGeom>
          <a:noFill/>
          <a:ln w="9525">
            <a:noFill/>
            <a:miter lim="800000"/>
            <a:headEnd/>
            <a:tailEnd/>
          </a:ln>
        </p:spPr>
      </p:pic>
    </p:spTree>
    <p:extLst>
      <p:ext uri="{BB962C8B-B14F-4D97-AF65-F5344CB8AC3E}">
        <p14:creationId xmlns:p14="http://schemas.microsoft.com/office/powerpoint/2010/main" val="4281847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14400" y="304800"/>
            <a:ext cx="8229600" cy="1143000"/>
          </a:xfrm>
        </p:spPr>
        <p:txBody>
          <a:bodyPr/>
          <a:lstStyle/>
          <a:p>
            <a:pPr eaLnBrk="1" fontAlgn="auto" hangingPunct="1">
              <a:spcAft>
                <a:spcPts val="0"/>
              </a:spcAft>
              <a:defRPr/>
            </a:pPr>
            <a:r>
              <a:rPr b="1" smtClean="0"/>
              <a:t>PV Modules</a:t>
            </a:r>
          </a:p>
        </p:txBody>
      </p:sp>
      <p:sp>
        <p:nvSpPr>
          <p:cNvPr id="54274" name="Rectangle 8"/>
          <p:cNvSpPr>
            <a:spLocks noGrp="1" noChangeArrowheads="1"/>
          </p:cNvSpPr>
          <p:nvPr>
            <p:ph type="body" sz="half" idx="4294967295"/>
          </p:nvPr>
        </p:nvSpPr>
        <p:spPr>
          <a:xfrm>
            <a:off x="152400" y="1371600"/>
            <a:ext cx="5105400" cy="4525963"/>
          </a:xfrm>
        </p:spPr>
        <p:txBody>
          <a:bodyPr>
            <a:normAutofit fontScale="92500"/>
          </a:bodyPr>
          <a:lstStyle/>
          <a:p>
            <a:pPr eaLnBrk="1" hangingPunct="1">
              <a:lnSpc>
                <a:spcPct val="110000"/>
              </a:lnSpc>
            </a:pPr>
            <a:r>
              <a:rPr lang="en-US" sz="2800" dirty="0" smtClean="0"/>
              <a:t>Many sizes and types available (5 – 435 watts)</a:t>
            </a:r>
          </a:p>
          <a:p>
            <a:pPr eaLnBrk="1" hangingPunct="1">
              <a:lnSpc>
                <a:spcPct val="110000"/>
              </a:lnSpc>
            </a:pPr>
            <a:r>
              <a:rPr lang="en-US" sz="2800" dirty="0" smtClean="0"/>
              <a:t>Efficiencies 6 – 21%</a:t>
            </a:r>
          </a:p>
          <a:p>
            <a:pPr eaLnBrk="1" hangingPunct="1">
              <a:lnSpc>
                <a:spcPct val="110000"/>
              </a:lnSpc>
            </a:pPr>
            <a:r>
              <a:rPr lang="en-US" sz="2800" dirty="0" smtClean="0"/>
              <a:t>Cells in series: 36 – 150</a:t>
            </a:r>
          </a:p>
          <a:p>
            <a:pPr eaLnBrk="1" hangingPunct="1">
              <a:lnSpc>
                <a:spcPct val="110000"/>
              </a:lnSpc>
            </a:pPr>
            <a:r>
              <a:rPr lang="en-US" sz="2800" dirty="0"/>
              <a:t> </a:t>
            </a:r>
            <a:r>
              <a:rPr lang="en-US" sz="2800" dirty="0" smtClean="0"/>
              <a:t>36 – 60 – 72 cells most common</a:t>
            </a:r>
          </a:p>
          <a:p>
            <a:pPr eaLnBrk="1" hangingPunct="1">
              <a:lnSpc>
                <a:spcPct val="110000"/>
              </a:lnSpc>
            </a:pPr>
            <a:r>
              <a:rPr lang="en-US" sz="2800" dirty="0" smtClean="0"/>
              <a:t>25 year warranties</a:t>
            </a:r>
          </a:p>
          <a:p>
            <a:pPr eaLnBrk="1" hangingPunct="1">
              <a:lnSpc>
                <a:spcPct val="110000"/>
              </a:lnSpc>
            </a:pPr>
            <a:r>
              <a:rPr lang="en-US" sz="2800" dirty="0" smtClean="0"/>
              <a:t>Currently ~$1/watt or less for most large modules bought in significant quantities </a:t>
            </a:r>
          </a:p>
        </p:txBody>
      </p:sp>
      <p:pic>
        <p:nvPicPr>
          <p:cNvPr id="54275" name="Picture 7" descr="SM-MIT-PV-MF125UE4N-011-08825"/>
          <p:cNvPicPr>
            <a:picLocks noChangeAspect="1" noChangeArrowheads="1"/>
          </p:cNvPicPr>
          <p:nvPr/>
        </p:nvPicPr>
        <p:blipFill>
          <a:blip r:embed="rId2" cstate="print"/>
          <a:srcRect/>
          <a:stretch>
            <a:fillRect/>
          </a:stretch>
        </p:blipFill>
        <p:spPr bwMode="auto">
          <a:xfrm>
            <a:off x="5334000" y="1295400"/>
            <a:ext cx="2660650" cy="5165725"/>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119782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2382044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Grp="1" noChangeAspect="1" noChangeArrowheads="1"/>
          </p:cNvPicPr>
          <p:nvPr>
            <p:ph idx="4294967295"/>
          </p:nvPr>
        </p:nvPicPr>
        <p:blipFill>
          <a:blip r:embed="rId2" cstate="print"/>
          <a:srcRect/>
          <a:stretch>
            <a:fillRect/>
          </a:stretch>
        </p:blipFill>
        <p:spPr>
          <a:xfrm>
            <a:off x="914400" y="381000"/>
            <a:ext cx="2276475" cy="5973763"/>
          </a:xfrm>
        </p:spPr>
      </p:pic>
      <p:pic>
        <p:nvPicPr>
          <p:cNvPr id="58370" name="Picture 3"/>
          <p:cNvPicPr>
            <a:picLocks noChangeAspect="1" noChangeArrowheads="1"/>
          </p:cNvPicPr>
          <p:nvPr/>
        </p:nvPicPr>
        <p:blipFill>
          <a:blip r:embed="rId3" cstate="print"/>
          <a:srcRect/>
          <a:stretch>
            <a:fillRect/>
          </a:stretch>
        </p:blipFill>
        <p:spPr bwMode="auto">
          <a:xfrm>
            <a:off x="3657600" y="304800"/>
            <a:ext cx="4778375" cy="6119813"/>
          </a:xfrm>
          <a:prstGeom prst="rect">
            <a:avLst/>
          </a:prstGeom>
          <a:noFill/>
          <a:ln w="9525">
            <a:noFill/>
            <a:miter lim="800000"/>
            <a:headEnd/>
            <a:tailEnd/>
          </a:ln>
        </p:spPr>
      </p:pic>
    </p:spTree>
    <p:extLst>
      <p:ext uri="{BB962C8B-B14F-4D97-AF65-F5344CB8AC3E}">
        <p14:creationId xmlns:p14="http://schemas.microsoft.com/office/powerpoint/2010/main" val="3774500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Grp="1" noChangeAspect="1" noChangeArrowheads="1"/>
          </p:cNvPicPr>
          <p:nvPr>
            <p:ph/>
          </p:nvPr>
        </p:nvPicPr>
        <p:blipFill>
          <a:blip r:embed="rId2" cstate="print"/>
          <a:srcRect/>
          <a:stretch>
            <a:fillRect/>
          </a:stretch>
        </p:blipFill>
        <p:spPr>
          <a:xfrm>
            <a:off x="533400" y="0"/>
            <a:ext cx="4040188" cy="6858000"/>
          </a:xfrm>
        </p:spPr>
      </p:pic>
      <p:pic>
        <p:nvPicPr>
          <p:cNvPr id="66562" name="Picture 3"/>
          <p:cNvPicPr>
            <a:picLocks noChangeAspect="1" noChangeArrowheads="1"/>
          </p:cNvPicPr>
          <p:nvPr/>
        </p:nvPicPr>
        <p:blipFill>
          <a:blip r:embed="rId3" cstate="print"/>
          <a:srcRect/>
          <a:stretch>
            <a:fillRect/>
          </a:stretch>
        </p:blipFill>
        <p:spPr bwMode="auto">
          <a:xfrm>
            <a:off x="4979988" y="0"/>
            <a:ext cx="3162300" cy="6858000"/>
          </a:xfrm>
          <a:prstGeom prst="rect">
            <a:avLst/>
          </a:prstGeom>
          <a:noFill/>
          <a:ln w="9525">
            <a:noFill/>
            <a:miter lim="800000"/>
            <a:headEnd/>
            <a:tailEnd/>
          </a:ln>
        </p:spPr>
      </p:pic>
    </p:spTree>
    <p:extLst>
      <p:ext uri="{BB962C8B-B14F-4D97-AF65-F5344CB8AC3E}">
        <p14:creationId xmlns:p14="http://schemas.microsoft.com/office/powerpoint/2010/main" val="3381819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14400" y="-152400"/>
            <a:ext cx="8229600" cy="1143000"/>
          </a:xfrm>
        </p:spPr>
        <p:txBody>
          <a:bodyPr/>
          <a:lstStyle/>
          <a:p>
            <a:pPr eaLnBrk="1" fontAlgn="auto" hangingPunct="1">
              <a:spcAft>
                <a:spcPts val="0"/>
              </a:spcAft>
              <a:defRPr/>
            </a:pPr>
            <a:r>
              <a:rPr b="1" smtClean="0"/>
              <a:t>PV Modules</a:t>
            </a:r>
          </a:p>
        </p:txBody>
      </p:sp>
      <p:pic>
        <p:nvPicPr>
          <p:cNvPr id="2" name="Picture 1" descr="Screen Shot 2012-11-04 at 11.30.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90600"/>
            <a:ext cx="6108700" cy="5372100"/>
          </a:xfrm>
          <a:prstGeom prst="rect">
            <a:avLst/>
          </a:prstGeom>
        </p:spPr>
      </p:pic>
      <p:sp>
        <p:nvSpPr>
          <p:cNvPr id="3" name="TextBox 2"/>
          <p:cNvSpPr txBox="1"/>
          <p:nvPr/>
        </p:nvSpPr>
        <p:spPr>
          <a:xfrm>
            <a:off x="2740276" y="6400800"/>
            <a:ext cx="3546050" cy="646331"/>
          </a:xfrm>
          <a:prstGeom prst="rect">
            <a:avLst/>
          </a:prstGeom>
          <a:noFill/>
        </p:spPr>
        <p:txBody>
          <a:bodyPr wrap="none" rtlCol="0">
            <a:spAutoFit/>
          </a:bodyPr>
          <a:lstStyle/>
          <a:p>
            <a:r>
              <a:rPr lang="en-US"/>
              <a:t>Courtesy Home Power Magazine</a:t>
            </a:r>
          </a:p>
          <a:p>
            <a:endParaRPr lang="en-US"/>
          </a:p>
        </p:txBody>
      </p:sp>
    </p:spTree>
    <p:extLst>
      <p:ext uri="{BB962C8B-B14F-4D97-AF65-F5344CB8AC3E}">
        <p14:creationId xmlns:p14="http://schemas.microsoft.com/office/powerpoint/2010/main" val="415737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p:cNvSpPr>
          <p:nvPr>
            <p:ph type="title" idx="4294967295"/>
          </p:nvPr>
        </p:nvSpPr>
        <p:spPr bwMode="auto">
          <a:xfrm>
            <a:off x="609600" y="152400"/>
            <a:ext cx="8229600" cy="1219200"/>
          </a:xfrm>
          <a:ln w="9525"/>
        </p:spPr>
        <p:txBody>
          <a:bodyPr wrap="square" lIns="91440" tIns="45720" rIns="91440" bIns="45720" numCol="1" compatLnSpc="1">
            <a:prstTxWarp prst="textNoShape">
              <a:avLst/>
            </a:prstTxWarp>
          </a:bodyPr>
          <a:lstStyle/>
          <a:p>
            <a:pPr>
              <a:defRPr/>
            </a:pPr>
            <a:r>
              <a:rPr smtClean="0">
                <a:ln>
                  <a:noFill/>
                </a:ln>
                <a:effectLst/>
              </a:rPr>
              <a:t>Silicon Cell Voltage</a:t>
            </a:r>
          </a:p>
        </p:txBody>
      </p:sp>
      <p:sp>
        <p:nvSpPr>
          <p:cNvPr id="41986" name="Rectangle 6"/>
          <p:cNvSpPr>
            <a:spLocks noGrp="1"/>
          </p:cNvSpPr>
          <p:nvPr>
            <p:ph type="body" sz="half" idx="4294967295"/>
          </p:nvPr>
        </p:nvSpPr>
        <p:spPr>
          <a:xfrm>
            <a:off x="5105400" y="1676400"/>
            <a:ext cx="4038600" cy="4678363"/>
          </a:xfrm>
        </p:spPr>
        <p:txBody>
          <a:bodyPr/>
          <a:lstStyle/>
          <a:p>
            <a:r>
              <a:rPr lang="en-US" sz="2200" dirty="0" smtClean="0"/>
              <a:t> .5 - .6 volts/cell</a:t>
            </a:r>
          </a:p>
          <a:p>
            <a:r>
              <a:rPr lang="en-US" sz="2200" dirty="0" smtClean="0"/>
              <a:t>Not related to size</a:t>
            </a:r>
          </a:p>
          <a:p>
            <a:r>
              <a:rPr lang="en-US" sz="2200" dirty="0" smtClean="0"/>
              <a:t>Voltage affected by temperature</a:t>
            </a:r>
          </a:p>
          <a:p>
            <a:r>
              <a:rPr lang="en-US" sz="2200" dirty="0" smtClean="0"/>
              <a:t>Open circuit voltage</a:t>
            </a:r>
          </a:p>
          <a:p>
            <a:r>
              <a:rPr lang="en-US" sz="2200" dirty="0" smtClean="0"/>
              <a:t>Maximum power voltage</a:t>
            </a:r>
          </a:p>
          <a:p>
            <a:r>
              <a:rPr lang="en-US" sz="2200" dirty="0" smtClean="0"/>
              <a:t>For Sharp 80 watt (36 cells)</a:t>
            </a:r>
          </a:p>
          <a:p>
            <a:r>
              <a:rPr lang="en-US" sz="2200" dirty="0" smtClean="0"/>
              <a:t>Voc = 21.6/36 = .6 Voc/cell</a:t>
            </a:r>
          </a:p>
          <a:p>
            <a:endParaRPr lang="en-US" sz="2200" dirty="0" smtClean="0"/>
          </a:p>
        </p:txBody>
      </p:sp>
      <p:pic>
        <p:nvPicPr>
          <p:cNvPr id="41987" name="Picture 5"/>
          <p:cNvPicPr>
            <a:picLocks noGrp="1" noChangeAspect="1" noChangeArrowheads="1"/>
          </p:cNvPicPr>
          <p:nvPr>
            <p:ph sz="half"/>
          </p:nvPr>
        </p:nvPicPr>
        <p:blipFill>
          <a:blip r:embed="rId2" cstate="print"/>
          <a:srcRect/>
          <a:stretch>
            <a:fillRect/>
          </a:stretch>
        </p:blipFill>
        <p:spPr>
          <a:xfrm>
            <a:off x="609600" y="1676400"/>
            <a:ext cx="4343400" cy="4108450"/>
          </a:xfrm>
        </p:spPr>
      </p:pic>
    </p:spTree>
    <p:extLst>
      <p:ext uri="{BB962C8B-B14F-4D97-AF65-F5344CB8AC3E}">
        <p14:creationId xmlns:p14="http://schemas.microsoft.com/office/powerpoint/2010/main" val="1247087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518767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title" idx="4294967295"/>
          </p:nvPr>
        </p:nvSpPr>
        <p:spPr bwMode="auto">
          <a:xfrm>
            <a:off x="457200" y="152400"/>
            <a:ext cx="8229600" cy="1219200"/>
          </a:xfrm>
          <a:ln w="9525"/>
        </p:spPr>
        <p:txBody>
          <a:bodyPr wrap="square" lIns="91440" tIns="45720" rIns="91440" bIns="45720" numCol="1" compatLnSpc="1">
            <a:prstTxWarp prst="textNoShape">
              <a:avLst/>
            </a:prstTxWarp>
            <a:normAutofit/>
          </a:bodyPr>
          <a:lstStyle/>
          <a:p>
            <a:pPr>
              <a:defRPr/>
            </a:pPr>
            <a:r>
              <a:rPr lang="en-US" dirty="0" smtClean="0">
                <a:ln>
                  <a:noFill/>
                </a:ln>
                <a:effectLst/>
              </a:rPr>
              <a:t>Silicon Cell </a:t>
            </a:r>
            <a:r>
              <a:rPr dirty="0" smtClean="0">
                <a:ln>
                  <a:noFill/>
                </a:ln>
                <a:effectLst/>
              </a:rPr>
              <a:t>Current Production</a:t>
            </a:r>
          </a:p>
        </p:txBody>
      </p:sp>
      <p:sp>
        <p:nvSpPr>
          <p:cNvPr id="43010" name="Rectangle 7"/>
          <p:cNvSpPr>
            <a:spLocks noGrp="1"/>
          </p:cNvSpPr>
          <p:nvPr>
            <p:ph type="body" sz="half" idx="4294967295"/>
          </p:nvPr>
        </p:nvSpPr>
        <p:spPr>
          <a:xfrm>
            <a:off x="5562600" y="1524000"/>
            <a:ext cx="3581400" cy="4678363"/>
          </a:xfrm>
        </p:spPr>
        <p:txBody>
          <a:bodyPr>
            <a:normAutofit lnSpcReduction="10000"/>
          </a:bodyPr>
          <a:lstStyle/>
          <a:p>
            <a:r>
              <a:rPr lang="en-US" sz="2200" dirty="0" smtClean="0"/>
              <a:t>Related to size of cell</a:t>
            </a:r>
          </a:p>
          <a:p>
            <a:r>
              <a:rPr lang="en-US" sz="2200" dirty="0" smtClean="0"/>
              <a:t>.2 amps/square inch or .03 amps (30 milliamps) per square centimeter</a:t>
            </a:r>
          </a:p>
          <a:p>
            <a:r>
              <a:rPr lang="en-US" sz="2200" dirty="0" smtClean="0"/>
              <a:t>Affected by irradiance primarily</a:t>
            </a:r>
          </a:p>
          <a:p>
            <a:r>
              <a:rPr lang="en-US" sz="2200" dirty="0" smtClean="0"/>
              <a:t>Short Circuit Current</a:t>
            </a:r>
          </a:p>
          <a:p>
            <a:pPr lvl="1"/>
            <a:r>
              <a:rPr lang="en-US" sz="2000" dirty="0" smtClean="0"/>
              <a:t>Used to determine maximum current</a:t>
            </a:r>
          </a:p>
          <a:p>
            <a:pPr lvl="1"/>
            <a:r>
              <a:rPr lang="en-US" sz="2000" dirty="0" err="1" smtClean="0"/>
              <a:t>Isc</a:t>
            </a:r>
            <a:r>
              <a:rPr lang="en-US" sz="2000" dirty="0" smtClean="0"/>
              <a:t> X 1.56 to estimate maximum current for wire sizing</a:t>
            </a:r>
          </a:p>
          <a:p>
            <a:r>
              <a:rPr lang="en-US" sz="2200" dirty="0" smtClean="0"/>
              <a:t>Maximum Power Current</a:t>
            </a:r>
          </a:p>
          <a:p>
            <a:pPr>
              <a:buFont typeface="Wingdings 2" pitchFamily="18" charset="2"/>
              <a:buNone/>
            </a:pPr>
            <a:endParaRPr lang="en-US" sz="2200" dirty="0" smtClean="0"/>
          </a:p>
        </p:txBody>
      </p:sp>
      <p:pic>
        <p:nvPicPr>
          <p:cNvPr id="43011" name="Picture 5"/>
          <p:cNvPicPr>
            <a:picLocks noGrp="1" noChangeAspect="1" noChangeArrowheads="1"/>
          </p:cNvPicPr>
          <p:nvPr>
            <p:ph/>
          </p:nvPr>
        </p:nvPicPr>
        <p:blipFill>
          <a:blip r:embed="rId2" cstate="print"/>
          <a:srcRect/>
          <a:stretch>
            <a:fillRect/>
          </a:stretch>
        </p:blipFill>
        <p:spPr>
          <a:xfrm>
            <a:off x="-152400" y="1600200"/>
            <a:ext cx="5410200" cy="4525695"/>
          </a:xfrm>
        </p:spPr>
      </p:pic>
    </p:spTree>
    <p:extLst>
      <p:ext uri="{BB962C8B-B14F-4D97-AF65-F5344CB8AC3E}">
        <p14:creationId xmlns:p14="http://schemas.microsoft.com/office/powerpoint/2010/main" val="3281242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p:cNvSpPr>
          <p:nvPr>
            <p:ph idx="1"/>
          </p:nvPr>
        </p:nvSpPr>
        <p:spPr>
          <a:xfrm>
            <a:off x="76200" y="1981200"/>
            <a:ext cx="5562600" cy="4876800"/>
          </a:xfrm>
        </p:spPr>
        <p:txBody>
          <a:bodyPr/>
          <a:lstStyle/>
          <a:p>
            <a:pPr marL="0" indent="0">
              <a:buNone/>
            </a:pPr>
            <a:r>
              <a:rPr lang="en-US" dirty="0" smtClean="0"/>
              <a:t>If </a:t>
            </a:r>
            <a:r>
              <a:rPr lang="en-US" sz="2800" dirty="0" smtClean="0"/>
              <a:t>a module has a short-circuit current of 8 amps at 1000 w/m2, what would the short circuit current be at 623 watts/m</a:t>
            </a:r>
            <a:r>
              <a:rPr lang="en-US" sz="2800" baseline="30000" dirty="0" smtClean="0"/>
              <a:t>2</a:t>
            </a:r>
            <a:r>
              <a:rPr lang="en-US" sz="2800" dirty="0" smtClean="0"/>
              <a:t>?</a:t>
            </a:r>
          </a:p>
          <a:p>
            <a:endParaRPr lang="en-US" sz="2800" dirty="0" smtClean="0"/>
          </a:p>
          <a:p>
            <a:pPr lvl="1"/>
            <a:r>
              <a:rPr lang="en-US" sz="2800" dirty="0" smtClean="0"/>
              <a:t>623 watts/m</a:t>
            </a:r>
            <a:r>
              <a:rPr lang="en-US" sz="2800" baseline="30000" dirty="0" smtClean="0"/>
              <a:t>2</a:t>
            </a:r>
            <a:r>
              <a:rPr lang="en-US" sz="2800" dirty="0" smtClean="0"/>
              <a:t> ÷ 1000 </a:t>
            </a:r>
            <a:r>
              <a:rPr lang="en-US" sz="2800" dirty="0"/>
              <a:t>watts/m</a:t>
            </a:r>
            <a:r>
              <a:rPr lang="en-US" sz="2800" baseline="30000" dirty="0"/>
              <a:t>2</a:t>
            </a:r>
            <a:r>
              <a:rPr lang="en-US" sz="2800" dirty="0"/>
              <a:t>  </a:t>
            </a:r>
            <a:r>
              <a:rPr lang="en-US" sz="2800" dirty="0" smtClean="0"/>
              <a:t>= .623 or 62.3%</a:t>
            </a:r>
          </a:p>
          <a:p>
            <a:pPr lvl="1"/>
            <a:r>
              <a:rPr lang="en-US" sz="2800" dirty="0" smtClean="0"/>
              <a:t>8 A x .623 = 4.98 A</a:t>
            </a:r>
          </a:p>
        </p:txBody>
      </p:sp>
      <p:sp>
        <p:nvSpPr>
          <p:cNvPr id="148482" name="Rectangle 2"/>
          <p:cNvSpPr>
            <a:spLocks noGrp="1"/>
          </p:cNvSpPr>
          <p:nvPr>
            <p:ph type="title"/>
          </p:nvPr>
        </p:nvSpPr>
        <p:spPr bwMode="auto">
          <a:xfrm>
            <a:off x="457200" y="228600"/>
            <a:ext cx="8229600" cy="1219200"/>
          </a:xfrm>
          <a:ln w="9525"/>
        </p:spPr>
        <p:txBody>
          <a:bodyPr wrap="square" lIns="91440" tIns="45720" rIns="91440" bIns="45720" numCol="1" compatLnSpc="1">
            <a:prstTxWarp prst="textNoShape">
              <a:avLst/>
            </a:prstTxWarp>
            <a:normAutofit/>
          </a:bodyPr>
          <a:lstStyle/>
          <a:p>
            <a:pPr>
              <a:defRPr/>
            </a:pPr>
            <a:r>
              <a:rPr lang="en-US" sz="3800" dirty="0" smtClean="0">
                <a:ln>
                  <a:noFill/>
                </a:ln>
                <a:effectLst/>
              </a:rPr>
              <a:t>Amperage is proportional to irradiance</a:t>
            </a:r>
            <a:endParaRPr sz="3800" dirty="0" smtClean="0">
              <a:ln>
                <a:noFill/>
              </a:ln>
              <a:effectLst/>
            </a:endParaRPr>
          </a:p>
        </p:txBody>
      </p:sp>
      <p:pic>
        <p:nvPicPr>
          <p:cNvPr id="2" name="Picture 1" descr="dayst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209800"/>
            <a:ext cx="3345564" cy="3267986"/>
          </a:xfrm>
          <a:prstGeom prst="rect">
            <a:avLst/>
          </a:prstGeom>
          <a:ln w="12700">
            <a:solidFill>
              <a:schemeClr val="bg1"/>
            </a:solidFill>
          </a:ln>
        </p:spPr>
      </p:pic>
    </p:spTree>
    <p:extLst>
      <p:ext uri="{BB962C8B-B14F-4D97-AF65-F5344CB8AC3E}">
        <p14:creationId xmlns:p14="http://schemas.microsoft.com/office/powerpoint/2010/main" val="130685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9154">
                                            <p:txEl>
                                              <p:pRg st="2" end="2"/>
                                            </p:txEl>
                                          </p:spTgt>
                                        </p:tgtEl>
                                        <p:attrNameLst>
                                          <p:attrName>style.visibility</p:attrName>
                                        </p:attrNameLst>
                                      </p:cBhvr>
                                      <p:to>
                                        <p:strVal val="visible"/>
                                      </p:to>
                                    </p:set>
                                    <p:anim calcmode="lin" valueType="num">
                                      <p:cBhvr>
                                        <p:cTn id="7" dur="500" fill="hold"/>
                                        <p:tgtEl>
                                          <p:spTgt spid="491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154">
                                            <p:txEl>
                                              <p:pRg st="2" end="2"/>
                                            </p:txEl>
                                          </p:spTgt>
                                        </p:tgtEl>
                                        <p:attrNameLst>
                                          <p:attrName>ppt_y</p:attrName>
                                        </p:attrNameLst>
                                      </p:cBhvr>
                                      <p:tavLst>
                                        <p:tav tm="0">
                                          <p:val>
                                            <p:strVal val="#ppt_y"/>
                                          </p:val>
                                        </p:tav>
                                        <p:tav tm="100000">
                                          <p:val>
                                            <p:strVal val="#ppt_y"/>
                                          </p:val>
                                        </p:tav>
                                      </p:tavLst>
                                    </p:anim>
                                    <p:anim calcmode="lin" valueType="num">
                                      <p:cBhvr>
                                        <p:cTn id="9" dur="500" fill="hold"/>
                                        <p:tgtEl>
                                          <p:spTgt spid="491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1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15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49154">
                                            <p:txEl>
                                              <p:pRg st="3" end="3"/>
                                            </p:txEl>
                                          </p:spTgt>
                                        </p:tgtEl>
                                        <p:attrNameLst>
                                          <p:attrName>style.visibility</p:attrName>
                                        </p:attrNameLst>
                                      </p:cBhvr>
                                      <p:to>
                                        <p:strVal val="visible"/>
                                      </p:to>
                                    </p:set>
                                    <p:anim calcmode="lin" valueType="num">
                                      <p:cBhvr>
                                        <p:cTn id="16" dur="500" fill="hold"/>
                                        <p:tgtEl>
                                          <p:spTgt spid="4915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9154">
                                            <p:txEl>
                                              <p:pRg st="3" end="3"/>
                                            </p:txEl>
                                          </p:spTgt>
                                        </p:tgtEl>
                                        <p:attrNameLst>
                                          <p:attrName>ppt_y</p:attrName>
                                        </p:attrNameLst>
                                      </p:cBhvr>
                                      <p:tavLst>
                                        <p:tav tm="0">
                                          <p:val>
                                            <p:strVal val="#ppt_y"/>
                                          </p:val>
                                        </p:tav>
                                        <p:tav tm="100000">
                                          <p:val>
                                            <p:strVal val="#ppt_y"/>
                                          </p:val>
                                        </p:tav>
                                      </p:tavLst>
                                    </p:anim>
                                    <p:anim calcmode="lin" valueType="num">
                                      <p:cBhvr>
                                        <p:cTn id="18" dur="500" fill="hold"/>
                                        <p:tgtEl>
                                          <p:spTgt spid="4915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915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91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p:cNvPicPr>
            <a:picLocks noChangeAspect="1" noChangeArrowheads="1"/>
          </p:cNvPicPr>
          <p:nvPr/>
        </p:nvPicPr>
        <p:blipFill>
          <a:blip r:embed="rId2" cstate="print"/>
          <a:srcRect/>
          <a:stretch>
            <a:fillRect/>
          </a:stretch>
        </p:blipFill>
        <p:spPr bwMode="auto">
          <a:xfrm>
            <a:off x="4572000" y="2286000"/>
            <a:ext cx="3429000" cy="1838325"/>
          </a:xfrm>
          <a:prstGeom prst="rect">
            <a:avLst/>
          </a:prstGeom>
          <a:noFill/>
          <a:ln w="9525">
            <a:noFill/>
            <a:miter lim="800000"/>
            <a:headEnd/>
            <a:tailEnd/>
          </a:ln>
        </p:spPr>
      </p:pic>
      <p:sp>
        <p:nvSpPr>
          <p:cNvPr id="81923" name="Rectangle 4"/>
          <p:cNvSpPr>
            <a:spLocks noGrp="1" noChangeArrowheads="1"/>
          </p:cNvSpPr>
          <p:nvPr>
            <p:ph type="title" idx="4294967295"/>
          </p:nvPr>
        </p:nvSpPr>
        <p:spPr bwMode="auto">
          <a:xfrm>
            <a:off x="0" y="152400"/>
            <a:ext cx="8229600" cy="1219200"/>
          </a:xfrm>
          <a:ln w="9525"/>
        </p:spPr>
        <p:txBody>
          <a:bodyPr wrap="square" lIns="91440" tIns="45720" rIns="91440" bIns="45720" numCol="1" anchor="ctr" compatLnSpc="1">
            <a:prstTxWarp prst="textNoShape">
              <a:avLst/>
            </a:prstTxWarp>
          </a:bodyPr>
          <a:lstStyle/>
          <a:p>
            <a:pPr eaLnBrk="1" hangingPunct="1">
              <a:defRPr/>
            </a:pPr>
            <a:r>
              <a:rPr smtClean="0">
                <a:ln>
                  <a:noFill/>
                </a:ln>
                <a:effectLst/>
              </a:rPr>
              <a:t>Types of PV Cells/Products</a:t>
            </a:r>
          </a:p>
        </p:txBody>
      </p:sp>
      <p:sp>
        <p:nvSpPr>
          <p:cNvPr id="29699" name="Rectangle 5"/>
          <p:cNvSpPr>
            <a:spLocks noGrp="1" noChangeArrowheads="1"/>
          </p:cNvSpPr>
          <p:nvPr>
            <p:ph type="body" sz="half" idx="4294967295"/>
          </p:nvPr>
        </p:nvSpPr>
        <p:spPr>
          <a:xfrm>
            <a:off x="609600" y="1722438"/>
            <a:ext cx="3886200" cy="4525962"/>
          </a:xfrm>
        </p:spPr>
        <p:txBody>
          <a:bodyPr/>
          <a:lstStyle/>
          <a:p>
            <a:pPr eaLnBrk="1" hangingPunct="1"/>
            <a:r>
              <a:rPr lang="en-US" sz="2800" dirty="0" smtClean="0"/>
              <a:t>Single Crystal</a:t>
            </a:r>
          </a:p>
          <a:p>
            <a:pPr eaLnBrk="1" hangingPunct="1">
              <a:buFont typeface="Wingdings 2" pitchFamily="18" charset="2"/>
              <a:buNone/>
            </a:pPr>
            <a:endParaRPr lang="en-US" sz="2800" dirty="0" smtClean="0"/>
          </a:p>
          <a:p>
            <a:pPr eaLnBrk="1" hangingPunct="1"/>
            <a:r>
              <a:rPr lang="en-US" sz="2800" dirty="0" smtClean="0"/>
              <a:t>Multi or Polycrystalline</a:t>
            </a:r>
          </a:p>
          <a:p>
            <a:pPr eaLnBrk="1" hangingPunct="1">
              <a:buFont typeface="Wingdings 2" pitchFamily="18" charset="2"/>
              <a:buNone/>
            </a:pPr>
            <a:endParaRPr lang="en-US" sz="2800" dirty="0" smtClean="0"/>
          </a:p>
          <a:p>
            <a:pPr eaLnBrk="1" hangingPunct="1"/>
            <a:r>
              <a:rPr lang="en-US" sz="2800" dirty="0" smtClean="0"/>
              <a:t>Thin Film /Amorphous Silicon</a:t>
            </a:r>
          </a:p>
          <a:p>
            <a:pPr marL="0" indent="0" eaLnBrk="1" hangingPunct="1">
              <a:buNone/>
            </a:pPr>
            <a:r>
              <a:rPr lang="en-US" sz="2200" dirty="0" smtClean="0"/>
              <a:t> </a:t>
            </a:r>
          </a:p>
        </p:txBody>
      </p:sp>
      <p:pic>
        <p:nvPicPr>
          <p:cNvPr id="29700" name="Picture 5" descr="SM-AEE-ST10-011-08275"/>
          <p:cNvPicPr>
            <a:picLocks noChangeAspect="1" noChangeArrowheads="1"/>
          </p:cNvPicPr>
          <p:nvPr/>
        </p:nvPicPr>
        <p:blipFill>
          <a:blip r:embed="rId3" cstate="print"/>
          <a:srcRect/>
          <a:stretch>
            <a:fillRect/>
          </a:stretch>
        </p:blipFill>
        <p:spPr bwMode="auto">
          <a:xfrm>
            <a:off x="6400800" y="3962400"/>
            <a:ext cx="2136775" cy="2209800"/>
          </a:xfrm>
          <a:prstGeom prst="rect">
            <a:avLst/>
          </a:prstGeom>
          <a:noFill/>
          <a:ln w="9525">
            <a:noFill/>
            <a:miter lim="800000"/>
            <a:headEnd/>
            <a:tailEnd/>
          </a:ln>
        </p:spPr>
      </p:pic>
      <p:pic>
        <p:nvPicPr>
          <p:cNvPr id="2" name="Picture 1" descr="220px-Solar_cell.png"/>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621" r="100000"/>
                    </a14:imgEffect>
                  </a14:imgLayer>
                </a14:imgProps>
              </a:ext>
              <a:ext uri="{28A0092B-C50C-407E-A947-70E740481C1C}">
                <a14:useLocalDpi xmlns:a14="http://schemas.microsoft.com/office/drawing/2010/main" val="0"/>
              </a:ext>
            </a:extLst>
          </a:blip>
          <a:stretch>
            <a:fillRect/>
          </a:stretch>
        </p:blipFill>
        <p:spPr>
          <a:xfrm>
            <a:off x="4146518" y="4017125"/>
            <a:ext cx="2406682" cy="2155075"/>
          </a:xfrm>
          <a:prstGeom prst="rect">
            <a:avLst/>
          </a:prstGeom>
        </p:spPr>
      </p:pic>
    </p:spTree>
    <p:extLst>
      <p:ext uri="{BB962C8B-B14F-4D97-AF65-F5344CB8AC3E}">
        <p14:creationId xmlns:p14="http://schemas.microsoft.com/office/powerpoint/2010/main" val="157036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Two factors that affect PV Module Performance</a:t>
            </a:r>
            <a:endParaRPr lang="en-US" dirty="0"/>
          </a:p>
        </p:txBody>
      </p:sp>
      <p:sp>
        <p:nvSpPr>
          <p:cNvPr id="5" name="Content Placeholder 4"/>
          <p:cNvSpPr>
            <a:spLocks noGrp="1"/>
          </p:cNvSpPr>
          <p:nvPr>
            <p:ph sz="half" idx="1"/>
          </p:nvPr>
        </p:nvSpPr>
        <p:spPr>
          <a:xfrm>
            <a:off x="2286000" y="1371600"/>
            <a:ext cx="4059936" cy="4572000"/>
          </a:xfrm>
        </p:spPr>
        <p:txBody>
          <a:bodyPr/>
          <a:lstStyle/>
          <a:p>
            <a:pPr marL="1050925" lvl="3" indent="0">
              <a:buNone/>
            </a:pPr>
            <a:endParaRPr lang="en-US" dirty="0" smtClean="0"/>
          </a:p>
          <a:p>
            <a:pPr marL="1050925" lvl="3" indent="0">
              <a:buNone/>
            </a:pPr>
            <a:endParaRPr lang="en-US" dirty="0"/>
          </a:p>
          <a:p>
            <a:pPr marL="1050925" lvl="3" indent="0">
              <a:buNone/>
            </a:pPr>
            <a:endParaRPr lang="en-US" dirty="0"/>
          </a:p>
        </p:txBody>
      </p:sp>
      <p:sp>
        <p:nvSpPr>
          <p:cNvPr id="8" name="Content Placeholder 7"/>
          <p:cNvSpPr>
            <a:spLocks noGrp="1"/>
          </p:cNvSpPr>
          <p:nvPr>
            <p:ph sz="half" idx="2"/>
          </p:nvPr>
        </p:nvSpPr>
        <p:spPr>
          <a:xfrm>
            <a:off x="2438400" y="1600200"/>
            <a:ext cx="4059936" cy="4572000"/>
          </a:xfrm>
        </p:spPr>
        <p:txBody>
          <a:bodyPr/>
          <a:lstStyle/>
          <a:p>
            <a:endParaRPr lang="en-US" dirty="0" smtClean="0"/>
          </a:p>
          <a:p>
            <a:endParaRPr lang="en-US" dirty="0"/>
          </a:p>
          <a:p>
            <a:r>
              <a:rPr lang="en-US" dirty="0" smtClean="0"/>
              <a:t>Temperature</a:t>
            </a:r>
          </a:p>
          <a:p>
            <a:endParaRPr lang="en-US" dirty="0" smtClean="0"/>
          </a:p>
          <a:p>
            <a:r>
              <a:rPr lang="en-US" dirty="0" smtClean="0"/>
              <a:t>Irradiance (solar power)</a:t>
            </a:r>
            <a:endParaRPr lang="en-US" dirty="0"/>
          </a:p>
        </p:txBody>
      </p:sp>
    </p:spTree>
    <p:extLst>
      <p:ext uri="{BB962C8B-B14F-4D97-AF65-F5344CB8AC3E}">
        <p14:creationId xmlns:p14="http://schemas.microsoft.com/office/powerpoint/2010/main" val="229095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0946" name="Rectangle 2"/>
          <p:cNvSpPr>
            <a:spLocks noGrp="1" noChangeArrowheads="1"/>
          </p:cNvSpPr>
          <p:nvPr>
            <p:ph type="title"/>
          </p:nvPr>
        </p:nvSpPr>
        <p:spPr/>
        <p:txBody>
          <a:bodyPr/>
          <a:lstStyle/>
          <a:p>
            <a:pPr>
              <a:defRPr/>
            </a:pPr>
            <a:r>
              <a:rPr lang="en-US" smtClean="0"/>
              <a:t>Response to Temperature</a:t>
            </a:r>
          </a:p>
        </p:txBody>
      </p:sp>
      <p:sp>
        <p:nvSpPr>
          <p:cNvPr id="59395" name="Rectangle 3"/>
          <p:cNvSpPr>
            <a:spLocks noChangeArrowheads="1"/>
          </p:cNvSpPr>
          <p:nvPr/>
        </p:nvSpPr>
        <p:spPr bwMode="auto">
          <a:xfrm>
            <a:off x="1482725" y="1597025"/>
            <a:ext cx="6388100" cy="4192588"/>
          </a:xfrm>
          <a:prstGeom prst="rect">
            <a:avLst/>
          </a:prstGeom>
          <a:noFill/>
          <a:ln w="28575">
            <a:solidFill>
              <a:schemeClr val="tx1"/>
            </a:solidFill>
            <a:miter lim="800000"/>
            <a:headEnd/>
            <a:tailEnd/>
          </a:ln>
        </p:spPr>
        <p:txBody>
          <a:bodyPr wrap="none" anchor="ctr">
            <a:prstTxWarp prst="textNoShape">
              <a:avLst/>
            </a:prstTxWarp>
          </a:bodyPr>
          <a:lstStyle/>
          <a:p>
            <a:pPr eaLnBrk="0" hangingPunct="0"/>
            <a:endParaRPr lang="en-US"/>
          </a:p>
        </p:txBody>
      </p:sp>
      <p:sp>
        <p:nvSpPr>
          <p:cNvPr id="59396" name="Text Box 4"/>
          <p:cNvSpPr txBox="1">
            <a:spLocks noChangeArrowheads="1"/>
          </p:cNvSpPr>
          <p:nvPr/>
        </p:nvSpPr>
        <p:spPr bwMode="auto">
          <a:xfrm>
            <a:off x="3708400" y="6096000"/>
            <a:ext cx="2246313"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Voltage</a:t>
            </a:r>
          </a:p>
        </p:txBody>
      </p:sp>
      <p:sp>
        <p:nvSpPr>
          <p:cNvPr id="59397" name="Text Box 5"/>
          <p:cNvSpPr txBox="1">
            <a:spLocks noChangeArrowheads="1"/>
          </p:cNvSpPr>
          <p:nvPr/>
        </p:nvSpPr>
        <p:spPr bwMode="auto">
          <a:xfrm rot="-5374608">
            <a:off x="-1050925" y="3560763"/>
            <a:ext cx="3781425"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Current</a:t>
            </a:r>
          </a:p>
        </p:txBody>
      </p:sp>
      <p:grpSp>
        <p:nvGrpSpPr>
          <p:cNvPr id="2" name="Group 6"/>
          <p:cNvGrpSpPr>
            <a:grpSpLocks/>
          </p:cNvGrpSpPr>
          <p:nvPr/>
        </p:nvGrpSpPr>
        <p:grpSpPr bwMode="auto">
          <a:xfrm>
            <a:off x="1482725" y="2517775"/>
            <a:ext cx="5516563" cy="3271838"/>
            <a:chOff x="934" y="1586"/>
            <a:chExt cx="3475" cy="2061"/>
          </a:xfrm>
        </p:grpSpPr>
        <p:sp>
          <p:nvSpPr>
            <p:cNvPr id="59413" name="Freeform 7"/>
            <p:cNvSpPr>
              <a:spLocks/>
            </p:cNvSpPr>
            <p:nvPr/>
          </p:nvSpPr>
          <p:spPr bwMode="auto">
            <a:xfrm>
              <a:off x="934" y="1586"/>
              <a:ext cx="3475" cy="2061"/>
            </a:xfrm>
            <a:custGeom>
              <a:avLst/>
              <a:gdLst>
                <a:gd name="T0" fmla="*/ 0 w 2064"/>
                <a:gd name="T1" fmla="*/ 0 h 1344"/>
                <a:gd name="T2" fmla="*/ 30526689 w 2064"/>
                <a:gd name="T3" fmla="*/ 247604 h 1344"/>
                <a:gd name="T4" fmla="*/ 48213757 w 2064"/>
                <a:gd name="T5" fmla="*/ 494795 h 1344"/>
                <a:gd name="T6" fmla="*/ 56249300 w 2064"/>
                <a:gd name="T7" fmla="*/ 992114 h 1344"/>
                <a:gd name="T8" fmla="*/ 61076706 w 2064"/>
                <a:gd name="T9" fmla="*/ 1986204 h 1344"/>
                <a:gd name="T10" fmla="*/ 65899734 w 2064"/>
                <a:gd name="T11" fmla="*/ 4468024 h 1344"/>
                <a:gd name="T12" fmla="*/ 69125933 w 2064"/>
                <a:gd name="T13" fmla="*/ 6950576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3333CC"/>
              </a:solidFill>
              <a:round/>
              <a:headEnd/>
              <a:tailEnd/>
            </a:ln>
          </p:spPr>
          <p:txBody>
            <a:bodyPr wrap="none" anchor="ctr">
              <a:prstTxWarp prst="textNoShape">
                <a:avLst/>
              </a:prstTxWarp>
            </a:bodyPr>
            <a:lstStyle/>
            <a:p>
              <a:endParaRPr lang="en-US"/>
            </a:p>
          </p:txBody>
        </p:sp>
        <p:sp>
          <p:nvSpPr>
            <p:cNvPr id="59414" name="Text Box 8"/>
            <p:cNvSpPr txBox="1">
              <a:spLocks noChangeArrowheads="1"/>
            </p:cNvSpPr>
            <p:nvPr/>
          </p:nvSpPr>
          <p:spPr bwMode="auto">
            <a:xfrm>
              <a:off x="2663" y="2803"/>
              <a:ext cx="553"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0 </a:t>
              </a:r>
              <a:r>
                <a:rPr lang="en-US" sz="1200" baseline="30000">
                  <a:latin typeface="Arial" charset="0"/>
                </a:rPr>
                <a:t>o</a:t>
              </a:r>
              <a:r>
                <a:rPr lang="en-US" sz="1200">
                  <a:latin typeface="Arial" charset="0"/>
                </a:rPr>
                <a:t>C</a:t>
              </a:r>
            </a:p>
          </p:txBody>
        </p:sp>
        <p:sp>
          <p:nvSpPr>
            <p:cNvPr id="59415" name="Line 9"/>
            <p:cNvSpPr>
              <a:spLocks noChangeShapeType="1"/>
            </p:cNvSpPr>
            <p:nvPr/>
          </p:nvSpPr>
          <p:spPr bwMode="auto">
            <a:xfrm>
              <a:off x="3129" y="2880"/>
              <a:ext cx="1097"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grpSp>
        <p:nvGrpSpPr>
          <p:cNvPr id="3" name="Group 10"/>
          <p:cNvGrpSpPr>
            <a:grpSpLocks/>
          </p:cNvGrpSpPr>
          <p:nvPr/>
        </p:nvGrpSpPr>
        <p:grpSpPr bwMode="auto">
          <a:xfrm>
            <a:off x="1482725" y="2414588"/>
            <a:ext cx="5032375" cy="3375025"/>
            <a:chOff x="934" y="1521"/>
            <a:chExt cx="3170" cy="2126"/>
          </a:xfrm>
        </p:grpSpPr>
        <p:sp>
          <p:nvSpPr>
            <p:cNvPr id="59410" name="Freeform 11"/>
            <p:cNvSpPr>
              <a:spLocks/>
            </p:cNvSpPr>
            <p:nvPr/>
          </p:nvSpPr>
          <p:spPr bwMode="auto">
            <a:xfrm>
              <a:off x="934" y="1521"/>
              <a:ext cx="3170" cy="2126"/>
            </a:xfrm>
            <a:custGeom>
              <a:avLst/>
              <a:gdLst>
                <a:gd name="T0" fmla="*/ 0 w 2064"/>
                <a:gd name="T1" fmla="*/ 0 h 1344"/>
                <a:gd name="T2" fmla="*/ 4865495 w 2064"/>
                <a:gd name="T3" fmla="*/ 462426 h 1344"/>
                <a:gd name="T4" fmla="*/ 7680750 w 2064"/>
                <a:gd name="T5" fmla="*/ 923519 h 1344"/>
                <a:gd name="T6" fmla="*/ 8958013 w 2064"/>
                <a:gd name="T7" fmla="*/ 1850541 h 1344"/>
                <a:gd name="T8" fmla="*/ 9725847 w 2064"/>
                <a:gd name="T9" fmla="*/ 3693343 h 1344"/>
                <a:gd name="T10" fmla="*/ 10497914 w 2064"/>
                <a:gd name="T11" fmla="*/ 8313869 h 1344"/>
                <a:gd name="T12" fmla="*/ 11008320 w 2064"/>
                <a:gd name="T13" fmla="*/ 12932203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006600"/>
              </a:solidFill>
              <a:round/>
              <a:headEnd/>
              <a:tailEnd/>
            </a:ln>
          </p:spPr>
          <p:txBody>
            <a:bodyPr wrap="none" anchor="ctr">
              <a:prstTxWarp prst="textNoShape">
                <a:avLst/>
              </a:prstTxWarp>
            </a:bodyPr>
            <a:lstStyle/>
            <a:p>
              <a:endParaRPr lang="en-US"/>
            </a:p>
          </p:txBody>
        </p:sp>
        <p:sp>
          <p:nvSpPr>
            <p:cNvPr id="59411" name="Text Box 12"/>
            <p:cNvSpPr txBox="1">
              <a:spLocks noChangeArrowheads="1"/>
            </p:cNvSpPr>
            <p:nvPr/>
          </p:nvSpPr>
          <p:spPr bwMode="auto">
            <a:xfrm>
              <a:off x="2640" y="3043"/>
              <a:ext cx="792"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25 </a:t>
              </a:r>
              <a:r>
                <a:rPr lang="en-US" sz="1200" baseline="30000">
                  <a:latin typeface="Arial" charset="0"/>
                </a:rPr>
                <a:t>o</a:t>
              </a:r>
              <a:r>
                <a:rPr lang="en-US" sz="1200">
                  <a:latin typeface="Arial" charset="0"/>
                </a:rPr>
                <a:t>C</a:t>
              </a:r>
            </a:p>
          </p:txBody>
        </p:sp>
        <p:sp>
          <p:nvSpPr>
            <p:cNvPr id="59412" name="Line 13"/>
            <p:cNvSpPr>
              <a:spLocks noChangeShapeType="1"/>
            </p:cNvSpPr>
            <p:nvPr/>
          </p:nvSpPr>
          <p:spPr bwMode="auto">
            <a:xfrm>
              <a:off x="3168" y="3120"/>
              <a:ext cx="813" cy="12"/>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grpSp>
        <p:nvGrpSpPr>
          <p:cNvPr id="4" name="Group 14"/>
          <p:cNvGrpSpPr>
            <a:grpSpLocks/>
          </p:cNvGrpSpPr>
          <p:nvPr/>
        </p:nvGrpSpPr>
        <p:grpSpPr bwMode="auto">
          <a:xfrm>
            <a:off x="1482725" y="2312988"/>
            <a:ext cx="4549775" cy="3476625"/>
            <a:chOff x="934" y="1457"/>
            <a:chExt cx="2866" cy="2190"/>
          </a:xfrm>
        </p:grpSpPr>
        <p:sp>
          <p:nvSpPr>
            <p:cNvPr id="59407" name="Freeform 15"/>
            <p:cNvSpPr>
              <a:spLocks/>
            </p:cNvSpPr>
            <p:nvPr/>
          </p:nvSpPr>
          <p:spPr bwMode="auto">
            <a:xfrm>
              <a:off x="934" y="1457"/>
              <a:ext cx="2866" cy="2190"/>
            </a:xfrm>
            <a:custGeom>
              <a:avLst/>
              <a:gdLst>
                <a:gd name="T0" fmla="*/ 0 w 2064"/>
                <a:gd name="T1" fmla="*/ 0 h 1344"/>
                <a:gd name="T2" fmla="*/ 647388 w 2064"/>
                <a:gd name="T3" fmla="*/ 832524 h 1344"/>
                <a:gd name="T4" fmla="*/ 1022666 w 2064"/>
                <a:gd name="T5" fmla="*/ 1667097 h 1344"/>
                <a:gd name="T6" fmla="*/ 1193143 w 2064"/>
                <a:gd name="T7" fmla="*/ 3344346 h 1344"/>
                <a:gd name="T8" fmla="*/ 1295415 w 2064"/>
                <a:gd name="T9" fmla="*/ 6689504 h 1344"/>
                <a:gd name="T10" fmla="*/ 1397956 w 2064"/>
                <a:gd name="T11" fmla="*/ 15045210 h 1344"/>
                <a:gd name="T12" fmla="*/ 1465567 w 2064"/>
                <a:gd name="T13" fmla="*/ 23408908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FF0000"/>
              </a:solidFill>
              <a:round/>
              <a:headEnd/>
              <a:tailEnd/>
            </a:ln>
          </p:spPr>
          <p:txBody>
            <a:bodyPr wrap="none" anchor="ctr">
              <a:prstTxWarp prst="textNoShape">
                <a:avLst/>
              </a:prstTxWarp>
            </a:bodyPr>
            <a:lstStyle/>
            <a:p>
              <a:endParaRPr lang="en-US"/>
            </a:p>
          </p:txBody>
        </p:sp>
        <p:sp>
          <p:nvSpPr>
            <p:cNvPr id="59408" name="Text Box 16"/>
            <p:cNvSpPr txBox="1">
              <a:spLocks noChangeArrowheads="1"/>
            </p:cNvSpPr>
            <p:nvPr/>
          </p:nvSpPr>
          <p:spPr bwMode="auto">
            <a:xfrm>
              <a:off x="2663" y="3312"/>
              <a:ext cx="553"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50 </a:t>
              </a:r>
              <a:r>
                <a:rPr lang="en-US" sz="1200" baseline="30000">
                  <a:latin typeface="Arial" charset="0"/>
                </a:rPr>
                <a:t>o</a:t>
              </a:r>
              <a:r>
                <a:rPr lang="en-US" sz="1200">
                  <a:latin typeface="Arial" charset="0"/>
                </a:rPr>
                <a:t>C</a:t>
              </a:r>
            </a:p>
          </p:txBody>
        </p:sp>
        <p:sp>
          <p:nvSpPr>
            <p:cNvPr id="59409" name="Line 17"/>
            <p:cNvSpPr>
              <a:spLocks noChangeShapeType="1"/>
            </p:cNvSpPr>
            <p:nvPr/>
          </p:nvSpPr>
          <p:spPr bwMode="auto">
            <a:xfrm>
              <a:off x="3189" y="3390"/>
              <a:ext cx="549"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sp>
        <p:nvSpPr>
          <p:cNvPr id="70665" name="Text Box 18"/>
          <p:cNvSpPr txBox="1">
            <a:spLocks noChangeArrowheads="1"/>
          </p:cNvSpPr>
          <p:nvPr/>
        </p:nvSpPr>
        <p:spPr bwMode="auto">
          <a:xfrm>
            <a:off x="3048000" y="4724400"/>
            <a:ext cx="1143000" cy="94297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reduces voltage</a:t>
            </a:r>
            <a:endParaRPr lang="en-US" sz="1200">
              <a:latin typeface="Arial" charset="0"/>
            </a:endParaRPr>
          </a:p>
        </p:txBody>
      </p:sp>
      <p:sp>
        <p:nvSpPr>
          <p:cNvPr id="2770963" name="Line 19"/>
          <p:cNvSpPr>
            <a:spLocks noChangeShapeType="1"/>
          </p:cNvSpPr>
          <p:nvPr/>
        </p:nvSpPr>
        <p:spPr bwMode="auto">
          <a:xfrm>
            <a:off x="2449513" y="2006600"/>
            <a:ext cx="0" cy="919163"/>
          </a:xfrm>
          <a:prstGeom prst="line">
            <a:avLst/>
          </a:prstGeom>
          <a:noFill/>
          <a:ln w="28575">
            <a:solidFill>
              <a:schemeClr val="tx1"/>
            </a:solidFill>
            <a:round/>
            <a:headEnd type="triangle" w="med" len="med"/>
            <a:tailEnd type="none" w="sm" len="sm"/>
          </a:ln>
        </p:spPr>
        <p:txBody>
          <a:bodyPr wrap="none" anchor="ctr">
            <a:prstTxWarp prst="textNoShape">
              <a:avLst/>
            </a:prstTxWarp>
          </a:bodyPr>
          <a:lstStyle/>
          <a:p>
            <a:endParaRPr lang="en-US"/>
          </a:p>
        </p:txBody>
      </p:sp>
      <p:sp>
        <p:nvSpPr>
          <p:cNvPr id="2770964" name="Line 20"/>
          <p:cNvSpPr>
            <a:spLocks noChangeShapeType="1"/>
          </p:cNvSpPr>
          <p:nvPr/>
        </p:nvSpPr>
        <p:spPr bwMode="auto">
          <a:xfrm>
            <a:off x="5430838" y="3028950"/>
            <a:ext cx="1741487" cy="0"/>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2770965" name="Text Box 21"/>
          <p:cNvSpPr txBox="1">
            <a:spLocks noChangeArrowheads="1"/>
          </p:cNvSpPr>
          <p:nvPr/>
        </p:nvSpPr>
        <p:spPr bwMode="auto">
          <a:xfrm>
            <a:off x="5005388" y="2108200"/>
            <a:ext cx="2309812" cy="51752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reduces power output</a:t>
            </a:r>
            <a:endParaRPr lang="en-US" sz="1200">
              <a:latin typeface="Arial" charset="0"/>
            </a:endParaRPr>
          </a:p>
        </p:txBody>
      </p:sp>
      <p:sp>
        <p:nvSpPr>
          <p:cNvPr id="2770966" name="Text Box 22"/>
          <p:cNvSpPr txBox="1">
            <a:spLocks noChangeArrowheads="1"/>
          </p:cNvSpPr>
          <p:nvPr/>
        </p:nvSpPr>
        <p:spPr bwMode="auto">
          <a:xfrm>
            <a:off x="1828800" y="2819400"/>
            <a:ext cx="2730500" cy="51752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increases current slightly</a:t>
            </a:r>
            <a:endParaRPr lang="en-US" sz="1200">
              <a:latin typeface="Arial" charset="0"/>
            </a:endParaRPr>
          </a:p>
        </p:txBody>
      </p:sp>
      <p:sp>
        <p:nvSpPr>
          <p:cNvPr id="23" name="Text Box 18"/>
          <p:cNvSpPr txBox="1">
            <a:spLocks noChangeArrowheads="1"/>
          </p:cNvSpPr>
          <p:nvPr/>
        </p:nvSpPr>
        <p:spPr bwMode="auto">
          <a:xfrm>
            <a:off x="6781800" y="4038600"/>
            <a:ext cx="1143000" cy="954088"/>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Decreasing temperature increases voltage</a:t>
            </a:r>
            <a:endParaRPr lang="en-US" sz="1200">
              <a:latin typeface="Arial" charset="0"/>
            </a:endParaRPr>
          </a:p>
        </p:txBody>
      </p:sp>
    </p:spTree>
    <p:extLst>
      <p:ext uri="{BB962C8B-B14F-4D97-AF65-F5344CB8AC3E}">
        <p14:creationId xmlns:p14="http://schemas.microsoft.com/office/powerpoint/2010/main" val="377772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70665"/>
                                        </p:tgtEl>
                                        <p:attrNameLst>
                                          <p:attrName>style.visibility</p:attrName>
                                        </p:attrNameLst>
                                      </p:cBhvr>
                                      <p:to>
                                        <p:strVal val="visible"/>
                                      </p:to>
                                    </p:set>
                                  </p:childTnLst>
                                  <p:subTnLst>
                                    <p:set>
                                      <p:cBhvr override="childStyle">
                                        <p:cTn dur="1" fill="hold" display="0" masterRel="nextClick" afterEffect="1"/>
                                        <p:tgtEl>
                                          <p:spTgt spid="7066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70966"/>
                                        </p:tgtEl>
                                        <p:attrNameLst>
                                          <p:attrName>style.visibility</p:attrName>
                                        </p:attrNameLst>
                                      </p:cBhvr>
                                      <p:to>
                                        <p:strVal val="visible"/>
                                      </p:to>
                                    </p:set>
                                    <p:animEffect transition="in" filter="wipe(down)">
                                      <p:cBhvr>
                                        <p:cTn id="26" dur="500"/>
                                        <p:tgtEl>
                                          <p:spTgt spid="277096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70963"/>
                                        </p:tgtEl>
                                        <p:attrNameLst>
                                          <p:attrName>style.visibility</p:attrName>
                                        </p:attrNameLst>
                                      </p:cBhvr>
                                      <p:to>
                                        <p:strVal val="visible"/>
                                      </p:to>
                                    </p:set>
                                    <p:animEffect transition="in" filter="wipe(down)">
                                      <p:cBhvr>
                                        <p:cTn id="29" dur="500"/>
                                        <p:tgtEl>
                                          <p:spTgt spid="27709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770965"/>
                                        </p:tgtEl>
                                        <p:attrNameLst>
                                          <p:attrName>style.visibility</p:attrName>
                                        </p:attrNameLst>
                                      </p:cBhvr>
                                      <p:to>
                                        <p:strVal val="visible"/>
                                      </p:to>
                                    </p:set>
                                    <p:animEffect transition="in" filter="wipe(right)">
                                      <p:cBhvr>
                                        <p:cTn id="34" dur="500"/>
                                        <p:tgtEl>
                                          <p:spTgt spid="2770965"/>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770964"/>
                                        </p:tgtEl>
                                        <p:attrNameLst>
                                          <p:attrName>style.visibility</p:attrName>
                                        </p:attrNameLst>
                                      </p:cBhvr>
                                      <p:to>
                                        <p:strVal val="visible"/>
                                      </p:to>
                                    </p:set>
                                    <p:animEffect transition="in" filter="wipe(right)">
                                      <p:cBhvr>
                                        <p:cTn id="37" dur="500"/>
                                        <p:tgtEl>
                                          <p:spTgt spid="277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p:bldP spid="2770963" grpId="0" animBg="1"/>
      <p:bldP spid="2770964" grpId="0" animBg="1"/>
      <p:bldP spid="2770965" grpId="0" autoUpdateAnimBg="0"/>
      <p:bldP spid="2770966" grpId="0" autoUpdateAnimBg="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922" name="Rectangle 2"/>
          <p:cNvSpPr>
            <a:spLocks noGrp="1" noChangeArrowheads="1"/>
          </p:cNvSpPr>
          <p:nvPr>
            <p:ph type="title"/>
          </p:nvPr>
        </p:nvSpPr>
        <p:spPr/>
        <p:txBody>
          <a:bodyPr>
            <a:normAutofit/>
          </a:bodyPr>
          <a:lstStyle/>
          <a:p>
            <a:pPr>
              <a:defRPr/>
            </a:pPr>
            <a:r>
              <a:rPr lang="en-US" b="1" dirty="0" smtClean="0"/>
              <a:t>Response to Irradiance</a:t>
            </a:r>
          </a:p>
        </p:txBody>
      </p:sp>
      <p:sp>
        <p:nvSpPr>
          <p:cNvPr id="57347" name="Rectangle 3"/>
          <p:cNvSpPr>
            <a:spLocks noChangeArrowheads="1"/>
          </p:cNvSpPr>
          <p:nvPr/>
        </p:nvSpPr>
        <p:spPr bwMode="auto">
          <a:xfrm>
            <a:off x="1666875" y="2219325"/>
            <a:ext cx="5429250" cy="3709988"/>
          </a:xfrm>
          <a:prstGeom prst="rect">
            <a:avLst/>
          </a:prstGeom>
          <a:noFill/>
          <a:ln w="28575">
            <a:solidFill>
              <a:schemeClr val="tx1"/>
            </a:solidFill>
            <a:miter lim="800000"/>
            <a:headEnd/>
            <a:tailEnd/>
          </a:ln>
        </p:spPr>
        <p:txBody>
          <a:bodyPr wrap="none" anchor="ctr">
            <a:prstTxWarp prst="textNoShape">
              <a:avLst/>
            </a:prstTxWarp>
          </a:bodyPr>
          <a:lstStyle/>
          <a:p>
            <a:pPr eaLnBrk="0" hangingPunct="0"/>
            <a:endParaRPr lang="en-US"/>
          </a:p>
        </p:txBody>
      </p:sp>
      <p:sp>
        <p:nvSpPr>
          <p:cNvPr id="57348" name="Text Box 4"/>
          <p:cNvSpPr txBox="1">
            <a:spLocks noChangeArrowheads="1"/>
          </p:cNvSpPr>
          <p:nvPr/>
        </p:nvSpPr>
        <p:spPr bwMode="auto">
          <a:xfrm>
            <a:off x="3549650" y="6200775"/>
            <a:ext cx="1909763"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Voltage</a:t>
            </a:r>
          </a:p>
        </p:txBody>
      </p:sp>
      <p:sp>
        <p:nvSpPr>
          <p:cNvPr id="57349" name="Text Box 5"/>
          <p:cNvSpPr txBox="1">
            <a:spLocks noChangeArrowheads="1"/>
          </p:cNvSpPr>
          <p:nvPr/>
        </p:nvSpPr>
        <p:spPr bwMode="auto">
          <a:xfrm rot="-5374608">
            <a:off x="-531019" y="3933032"/>
            <a:ext cx="3349625" cy="458788"/>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Current</a:t>
            </a:r>
          </a:p>
        </p:txBody>
      </p:sp>
      <p:sp>
        <p:nvSpPr>
          <p:cNvPr id="68614" name="Freeform 6"/>
          <p:cNvSpPr>
            <a:spLocks/>
          </p:cNvSpPr>
          <p:nvPr/>
        </p:nvSpPr>
        <p:spPr bwMode="auto">
          <a:xfrm>
            <a:off x="1658938" y="2852738"/>
            <a:ext cx="5016500" cy="3076575"/>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00CC"/>
            </a:solidFill>
            <a:round/>
            <a:headEnd/>
            <a:tailEnd/>
          </a:ln>
        </p:spPr>
        <p:txBody>
          <a:bodyPr wrap="none" anchor="ctr">
            <a:prstTxWarp prst="textNoShape">
              <a:avLst/>
            </a:prstTxWarp>
          </a:bodyPr>
          <a:lstStyle/>
          <a:p>
            <a:endParaRPr lang="en-US"/>
          </a:p>
        </p:txBody>
      </p:sp>
      <p:sp>
        <p:nvSpPr>
          <p:cNvPr id="68615" name="Freeform 7"/>
          <p:cNvSpPr>
            <a:spLocks/>
          </p:cNvSpPr>
          <p:nvPr/>
        </p:nvSpPr>
        <p:spPr bwMode="auto">
          <a:xfrm>
            <a:off x="1658938" y="4391025"/>
            <a:ext cx="4852987" cy="15382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66FF"/>
            </a:solidFill>
            <a:round/>
            <a:headEnd/>
            <a:tailEnd/>
          </a:ln>
        </p:spPr>
        <p:txBody>
          <a:bodyPr wrap="none" anchor="ctr">
            <a:prstTxWarp prst="textNoShape">
              <a:avLst/>
            </a:prstTxWarp>
          </a:bodyPr>
          <a:lstStyle/>
          <a:p>
            <a:endParaRPr lang="en-US"/>
          </a:p>
        </p:txBody>
      </p:sp>
      <p:sp>
        <p:nvSpPr>
          <p:cNvPr id="68616" name="Freeform 8"/>
          <p:cNvSpPr>
            <a:spLocks/>
          </p:cNvSpPr>
          <p:nvPr/>
        </p:nvSpPr>
        <p:spPr bwMode="auto">
          <a:xfrm>
            <a:off x="1658938" y="5114925"/>
            <a:ext cx="4689475" cy="8143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3399FF"/>
            </a:solidFill>
            <a:round/>
            <a:headEnd/>
            <a:tailEnd/>
          </a:ln>
        </p:spPr>
        <p:txBody>
          <a:bodyPr wrap="none" anchor="ctr">
            <a:prstTxWarp prst="textNoShape">
              <a:avLst/>
            </a:prstTxWarp>
          </a:bodyPr>
          <a:lstStyle/>
          <a:p>
            <a:endParaRPr lang="en-US"/>
          </a:p>
        </p:txBody>
      </p:sp>
      <p:sp>
        <p:nvSpPr>
          <p:cNvPr id="68617" name="Freeform 9"/>
          <p:cNvSpPr>
            <a:spLocks/>
          </p:cNvSpPr>
          <p:nvPr/>
        </p:nvSpPr>
        <p:spPr bwMode="auto">
          <a:xfrm>
            <a:off x="1658938" y="3667125"/>
            <a:ext cx="4975225" cy="22621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00FF"/>
            </a:solidFill>
            <a:round/>
            <a:headEnd/>
            <a:tailEnd/>
          </a:ln>
        </p:spPr>
        <p:txBody>
          <a:bodyPr wrap="none" anchor="ctr">
            <a:prstTxWarp prst="textNoShape">
              <a:avLst/>
            </a:prstTxWarp>
          </a:bodyPr>
          <a:lstStyle/>
          <a:p>
            <a:endParaRPr lang="en-US"/>
          </a:p>
        </p:txBody>
      </p:sp>
      <p:sp>
        <p:nvSpPr>
          <p:cNvPr id="68618" name="Text Box 10"/>
          <p:cNvSpPr txBox="1">
            <a:spLocks noChangeArrowheads="1"/>
          </p:cNvSpPr>
          <p:nvPr/>
        </p:nvSpPr>
        <p:spPr bwMode="auto">
          <a:xfrm>
            <a:off x="1739900" y="2490788"/>
            <a:ext cx="1374775"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1000 W/m</a:t>
            </a:r>
            <a:r>
              <a:rPr lang="en-US" sz="1400" b="0" baseline="30000">
                <a:latin typeface="Arial" charset="0"/>
              </a:rPr>
              <a:t>2</a:t>
            </a:r>
            <a:endParaRPr lang="en-US" sz="1400" b="0">
              <a:latin typeface="Arial" charset="0"/>
            </a:endParaRPr>
          </a:p>
        </p:txBody>
      </p:sp>
      <p:sp>
        <p:nvSpPr>
          <p:cNvPr id="68619" name="Text Box 11"/>
          <p:cNvSpPr txBox="1">
            <a:spLocks noChangeArrowheads="1"/>
          </p:cNvSpPr>
          <p:nvPr/>
        </p:nvSpPr>
        <p:spPr bwMode="auto">
          <a:xfrm>
            <a:off x="1739900" y="33051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750 W/m</a:t>
            </a:r>
            <a:r>
              <a:rPr lang="en-US" sz="1400" b="0" baseline="30000">
                <a:latin typeface="Arial" charset="0"/>
              </a:rPr>
              <a:t>2</a:t>
            </a:r>
            <a:endParaRPr lang="en-US" sz="1400" b="0">
              <a:latin typeface="Arial" charset="0"/>
            </a:endParaRPr>
          </a:p>
        </p:txBody>
      </p:sp>
      <p:sp>
        <p:nvSpPr>
          <p:cNvPr id="68620" name="Text Box 12"/>
          <p:cNvSpPr txBox="1">
            <a:spLocks noChangeArrowheads="1"/>
          </p:cNvSpPr>
          <p:nvPr/>
        </p:nvSpPr>
        <p:spPr bwMode="auto">
          <a:xfrm>
            <a:off x="1739900" y="40290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500 W/m</a:t>
            </a:r>
            <a:r>
              <a:rPr lang="en-US" sz="1400" b="0" baseline="30000">
                <a:latin typeface="Arial" charset="0"/>
              </a:rPr>
              <a:t>2</a:t>
            </a:r>
            <a:endParaRPr lang="en-US" sz="1400" b="0">
              <a:latin typeface="Arial" charset="0"/>
            </a:endParaRPr>
          </a:p>
        </p:txBody>
      </p:sp>
      <p:sp>
        <p:nvSpPr>
          <p:cNvPr id="68621" name="Text Box 13"/>
          <p:cNvSpPr txBox="1">
            <a:spLocks noChangeArrowheads="1"/>
          </p:cNvSpPr>
          <p:nvPr/>
        </p:nvSpPr>
        <p:spPr bwMode="auto">
          <a:xfrm>
            <a:off x="1739900" y="47529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250 W/m</a:t>
            </a:r>
            <a:r>
              <a:rPr lang="en-US" sz="1400" b="0" baseline="30000">
                <a:latin typeface="Arial" charset="0"/>
              </a:rPr>
              <a:t>2</a:t>
            </a:r>
            <a:endParaRPr lang="en-US" sz="1400" b="0">
              <a:latin typeface="Arial" charset="0"/>
            </a:endParaRPr>
          </a:p>
        </p:txBody>
      </p:sp>
      <p:grpSp>
        <p:nvGrpSpPr>
          <p:cNvPr id="2" name="Group 14"/>
          <p:cNvGrpSpPr>
            <a:grpSpLocks/>
          </p:cNvGrpSpPr>
          <p:nvPr/>
        </p:nvGrpSpPr>
        <p:grpSpPr bwMode="auto">
          <a:xfrm>
            <a:off x="2743200" y="2133600"/>
            <a:ext cx="3505200" cy="2443163"/>
            <a:chOff x="2076" y="1455"/>
            <a:chExt cx="1572" cy="1539"/>
          </a:xfrm>
        </p:grpSpPr>
        <p:sp>
          <p:nvSpPr>
            <p:cNvPr id="57366" name="Line 15"/>
            <p:cNvSpPr>
              <a:spLocks noChangeShapeType="1"/>
            </p:cNvSpPr>
            <p:nvPr/>
          </p:nvSpPr>
          <p:spPr bwMode="auto">
            <a:xfrm flipV="1">
              <a:off x="2589" y="1797"/>
              <a:ext cx="0" cy="1197"/>
            </a:xfrm>
            <a:prstGeom prst="line">
              <a:avLst/>
            </a:prstGeom>
            <a:noFill/>
            <a:ln w="57150">
              <a:solidFill>
                <a:srgbClr val="CC0000"/>
              </a:solidFill>
              <a:round/>
              <a:headEnd type="none" w="sm" len="sm"/>
              <a:tailEnd type="stealth" w="lg" len="lg"/>
            </a:ln>
          </p:spPr>
          <p:txBody>
            <a:bodyPr wrap="none" anchor="ctr">
              <a:prstTxWarp prst="textNoShape">
                <a:avLst/>
              </a:prstTxWarp>
            </a:bodyPr>
            <a:lstStyle/>
            <a:p>
              <a:endParaRPr lang="en-US"/>
            </a:p>
          </p:txBody>
        </p:sp>
        <p:sp>
          <p:nvSpPr>
            <p:cNvPr id="57367" name="Text Box 16"/>
            <p:cNvSpPr txBox="1">
              <a:spLocks noChangeArrowheads="1"/>
            </p:cNvSpPr>
            <p:nvPr/>
          </p:nvSpPr>
          <p:spPr bwMode="auto">
            <a:xfrm>
              <a:off x="2076" y="1455"/>
              <a:ext cx="1572" cy="366"/>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a:solidFill>
                    <a:srgbClr val="CC0000"/>
                  </a:solidFill>
                  <a:latin typeface="Arial" charset="0"/>
                </a:rPr>
                <a:t>Current increases proportionally increasing irradiance</a:t>
              </a:r>
              <a:endParaRPr lang="en-US" sz="1400" b="0">
                <a:latin typeface="Arial" charset="0"/>
              </a:endParaRPr>
            </a:p>
          </p:txBody>
        </p:sp>
      </p:grpSp>
      <p:grpSp>
        <p:nvGrpSpPr>
          <p:cNvPr id="3" name="Group 17"/>
          <p:cNvGrpSpPr>
            <a:grpSpLocks/>
          </p:cNvGrpSpPr>
          <p:nvPr/>
        </p:nvGrpSpPr>
        <p:grpSpPr bwMode="auto">
          <a:xfrm>
            <a:off x="1905000" y="5105400"/>
            <a:ext cx="3886200" cy="825500"/>
            <a:chOff x="1278" y="3336"/>
            <a:chExt cx="2370" cy="520"/>
          </a:xfrm>
        </p:grpSpPr>
        <p:sp>
          <p:nvSpPr>
            <p:cNvPr id="57364" name="Line 18"/>
            <p:cNvSpPr>
              <a:spLocks noChangeShapeType="1"/>
            </p:cNvSpPr>
            <p:nvPr/>
          </p:nvSpPr>
          <p:spPr bwMode="auto">
            <a:xfrm flipH="1">
              <a:off x="2256" y="3550"/>
              <a:ext cx="1392" cy="2"/>
            </a:xfrm>
            <a:prstGeom prst="line">
              <a:avLst/>
            </a:prstGeom>
            <a:noFill/>
            <a:ln w="57150">
              <a:solidFill>
                <a:srgbClr val="006600"/>
              </a:solidFill>
              <a:round/>
              <a:headEnd type="stealth" w="lg" len="lg"/>
              <a:tailEnd type="none" w="lg" len="lg"/>
            </a:ln>
          </p:spPr>
          <p:txBody>
            <a:bodyPr wrap="none" anchor="ctr">
              <a:prstTxWarp prst="textNoShape">
                <a:avLst/>
              </a:prstTxWarp>
            </a:bodyPr>
            <a:lstStyle/>
            <a:p>
              <a:endParaRPr lang="en-US"/>
            </a:p>
          </p:txBody>
        </p:sp>
        <p:sp>
          <p:nvSpPr>
            <p:cNvPr id="57365" name="Text Box 19"/>
            <p:cNvSpPr txBox="1">
              <a:spLocks noChangeArrowheads="1"/>
            </p:cNvSpPr>
            <p:nvPr/>
          </p:nvSpPr>
          <p:spPr bwMode="auto">
            <a:xfrm>
              <a:off x="1278" y="3336"/>
              <a:ext cx="1602" cy="52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dirty="0">
                  <a:solidFill>
                    <a:srgbClr val="000000"/>
                  </a:solidFill>
                  <a:latin typeface="Arial" charset="0"/>
                </a:rPr>
                <a:t>Voltage changes insignificantly with irradiance</a:t>
              </a:r>
              <a:endParaRPr lang="en-US" sz="1400" b="0" dirty="0">
                <a:solidFill>
                  <a:srgbClr val="000000"/>
                </a:solidFill>
                <a:latin typeface="Arial" charset="0"/>
              </a:endParaRPr>
            </a:p>
          </p:txBody>
        </p:sp>
      </p:grpSp>
      <p:grpSp>
        <p:nvGrpSpPr>
          <p:cNvPr id="4" name="Group 20"/>
          <p:cNvGrpSpPr>
            <a:grpSpLocks/>
          </p:cNvGrpSpPr>
          <p:nvPr/>
        </p:nvGrpSpPr>
        <p:grpSpPr bwMode="auto">
          <a:xfrm>
            <a:off x="5557838" y="2514600"/>
            <a:ext cx="2900362" cy="2962275"/>
            <a:chOff x="3501" y="1584"/>
            <a:chExt cx="1827" cy="1866"/>
          </a:xfrm>
        </p:grpSpPr>
        <p:sp>
          <p:nvSpPr>
            <p:cNvPr id="57362" name="Line 21"/>
            <p:cNvSpPr>
              <a:spLocks noChangeShapeType="1"/>
            </p:cNvSpPr>
            <p:nvPr/>
          </p:nvSpPr>
          <p:spPr bwMode="auto">
            <a:xfrm flipH="1">
              <a:off x="3501" y="1854"/>
              <a:ext cx="171" cy="1596"/>
            </a:xfrm>
            <a:prstGeom prst="line">
              <a:avLst/>
            </a:prstGeom>
            <a:noFill/>
            <a:ln w="57150">
              <a:solidFill>
                <a:schemeClr val="accent2"/>
              </a:solidFill>
              <a:prstDash val="sysDot"/>
              <a:round/>
              <a:headEnd type="none" w="sm" len="sm"/>
              <a:tailEnd type="none" w="sm" len="sm"/>
            </a:ln>
          </p:spPr>
          <p:txBody>
            <a:bodyPr wrap="none" anchor="ctr">
              <a:prstTxWarp prst="textNoShape">
                <a:avLst/>
              </a:prstTxWarp>
            </a:bodyPr>
            <a:lstStyle/>
            <a:p>
              <a:endParaRPr lang="en-US"/>
            </a:p>
          </p:txBody>
        </p:sp>
        <p:sp>
          <p:nvSpPr>
            <p:cNvPr id="57363" name="Text Box 22"/>
            <p:cNvSpPr txBox="1">
              <a:spLocks noChangeArrowheads="1"/>
            </p:cNvSpPr>
            <p:nvPr/>
          </p:nvSpPr>
          <p:spPr bwMode="auto">
            <a:xfrm>
              <a:off x="3732" y="1584"/>
              <a:ext cx="1596" cy="520"/>
            </a:xfrm>
            <a:prstGeom prst="rect">
              <a:avLst/>
            </a:prstGeom>
            <a:solidFill>
              <a:schemeClr val="bg1"/>
            </a:solidFill>
            <a:ln w="12700">
              <a:noFill/>
              <a:miter lim="800000"/>
              <a:headEnd/>
              <a:tailEnd/>
            </a:ln>
          </p:spPr>
          <p:txBody>
            <a:bodyPr>
              <a:prstTxWarp prst="textNoShape">
                <a:avLst/>
              </a:prstTxWarp>
              <a:spAutoFit/>
            </a:bodyPr>
            <a:lstStyle/>
            <a:p>
              <a:pPr eaLnBrk="0" hangingPunct="0">
                <a:spcBef>
                  <a:spcPct val="50000"/>
                </a:spcBef>
              </a:pPr>
              <a:r>
                <a:rPr lang="en-US" sz="1600">
                  <a:solidFill>
                    <a:schemeClr val="accent2"/>
                  </a:solidFill>
                  <a:latin typeface="Arial" charset="0"/>
                </a:rPr>
                <a:t>Maximum power voltage changes little with irradiance</a:t>
              </a:r>
            </a:p>
          </p:txBody>
        </p:sp>
      </p:grpSp>
      <p:sp>
        <p:nvSpPr>
          <p:cNvPr id="57361" name="Text Box 23"/>
          <p:cNvSpPr txBox="1">
            <a:spLocks noChangeArrowheads="1"/>
          </p:cNvSpPr>
          <p:nvPr/>
        </p:nvSpPr>
        <p:spPr bwMode="auto">
          <a:xfrm>
            <a:off x="1600200" y="1676400"/>
            <a:ext cx="5559425" cy="457200"/>
          </a:xfrm>
          <a:prstGeom prst="rect">
            <a:avLst/>
          </a:prstGeom>
          <a:noFill/>
          <a:ln w="12700">
            <a:noFill/>
            <a:miter lim="800000"/>
            <a:headEnd type="none" w="sm" len="sm"/>
            <a:tailEnd type="none" w="sm" len="sm"/>
          </a:ln>
        </p:spPr>
        <p:txBody>
          <a:bodyPr>
            <a:prstTxWarp prst="textNoShape">
              <a:avLst/>
            </a:prstTxWarp>
            <a:spAutoFit/>
          </a:bodyPr>
          <a:lstStyle/>
          <a:p>
            <a:pPr eaLnBrk="0" hangingPunct="0"/>
            <a:r>
              <a:rPr lang="en-US">
                <a:latin typeface="Arial" charset="0"/>
              </a:rPr>
              <a:t>IV Curves at Constant Temperature</a:t>
            </a:r>
          </a:p>
        </p:txBody>
      </p:sp>
    </p:spTree>
    <p:extLst>
      <p:ext uri="{BB962C8B-B14F-4D97-AF65-F5344CB8AC3E}">
        <p14:creationId xmlns:p14="http://schemas.microsoft.com/office/powerpoint/2010/main" val="22651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wipe(left)">
                                      <p:cBhvr>
                                        <p:cTn id="7" dur="500"/>
                                        <p:tgtEl>
                                          <p:spTgt spid="686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86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86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86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86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86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86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86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p:bldP spid="68615" grpId="0" animBg="1"/>
      <p:bldP spid="68616" grpId="0" animBg="1"/>
      <p:bldP spid="68617" grpId="0" animBg="1"/>
      <p:bldP spid="68618" grpId="0"/>
      <p:bldP spid="68619" grpId="0"/>
      <p:bldP spid="68620" grpId="0"/>
      <p:bldP spid="686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77837" y="-146050"/>
            <a:ext cx="8229601" cy="1219200"/>
          </a:xfrm>
        </p:spPr>
        <p:txBody>
          <a:bodyPr rtlCol="0"/>
          <a:lstStyle/>
          <a:p>
            <a:pPr eaLnBrk="1" fontAlgn="auto" hangingPunct="1">
              <a:spcAft>
                <a:spcPts val="0"/>
              </a:spcAft>
              <a:defRPr/>
            </a:pPr>
            <a:r>
              <a:rPr smtClean="0"/>
              <a:t>IV Curve</a:t>
            </a:r>
          </a:p>
        </p:txBody>
      </p:sp>
      <p:pic>
        <p:nvPicPr>
          <p:cNvPr id="48130" name="Picture 4"/>
          <p:cNvPicPr>
            <a:picLocks noGrp="1" noChangeAspect="1" noChangeArrowheads="1"/>
          </p:cNvPicPr>
          <p:nvPr>
            <p:ph type="body" idx="4294967295"/>
          </p:nvPr>
        </p:nvPicPr>
        <p:blipFill>
          <a:blip r:embed="rId2" cstate="print"/>
          <a:srcRect/>
          <a:stretch>
            <a:fillRect/>
          </a:stretch>
        </p:blipFill>
        <p:spPr>
          <a:xfrm>
            <a:off x="1676400" y="1295400"/>
            <a:ext cx="5305425" cy="5256213"/>
          </a:xfrm>
        </p:spPr>
      </p:pic>
    </p:spTree>
    <p:extLst>
      <p:ext uri="{BB962C8B-B14F-4D97-AF65-F5344CB8AC3E}">
        <p14:creationId xmlns:p14="http://schemas.microsoft.com/office/powerpoint/2010/main" val="610763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p:cNvSpPr>
            <a:spLocks noGrp="1"/>
          </p:cNvSpPr>
          <p:nvPr>
            <p:ph type="title"/>
          </p:nvPr>
        </p:nvSpPr>
        <p:spPr bwMode="auto">
          <a:xfrm>
            <a:off x="609600" y="152400"/>
            <a:ext cx="8229600" cy="1219200"/>
          </a:xfrm>
          <a:ln w="9525"/>
        </p:spPr>
        <p:txBody>
          <a:bodyPr wrap="square" lIns="91440" tIns="45720" rIns="91440" bIns="45720" numCol="1" compatLnSpc="1">
            <a:prstTxWarp prst="textNoShape">
              <a:avLst/>
            </a:prstTxWarp>
            <a:noAutofit/>
          </a:bodyPr>
          <a:lstStyle/>
          <a:p>
            <a:pPr eaLnBrk="1" hangingPunct="1">
              <a:defRPr/>
            </a:pPr>
            <a:r>
              <a:rPr dirty="0" smtClean="0">
                <a:ln>
                  <a:noFill/>
                </a:ln>
                <a:effectLst/>
              </a:rPr>
              <a:t>Impact of Irradiance on Voltage &amp; Current</a:t>
            </a:r>
          </a:p>
        </p:txBody>
      </p:sp>
      <p:sp>
        <p:nvSpPr>
          <p:cNvPr id="7" name="Rectangle 8"/>
          <p:cNvSpPr txBox="1">
            <a:spLocks noChangeArrowheads="1"/>
          </p:cNvSpPr>
          <p:nvPr/>
        </p:nvSpPr>
        <p:spPr bwMode="auto">
          <a:xfrm>
            <a:off x="304800" y="2286000"/>
            <a:ext cx="2514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FFFFFF"/>
                </a:solidFill>
                <a:effectLst/>
                <a:uLnTx/>
                <a:uFillTx/>
                <a:latin typeface="+mn-lt"/>
                <a:ea typeface="+mn-ea"/>
                <a:cs typeface="+mn-cs"/>
              </a:rPr>
              <a:t>Voltage increases rapidly,</a:t>
            </a:r>
            <a:r>
              <a:rPr kumimoji="0" lang="en-US" sz="2400" b="0" i="0" u="none" strike="noStrike" kern="0" cap="none" spc="0" normalizeH="0" noProof="0" dirty="0" smtClean="0">
                <a:ln>
                  <a:noFill/>
                </a:ln>
                <a:solidFill>
                  <a:srgbClr val="FFFFFF"/>
                </a:solidFill>
                <a:effectLst/>
                <a:uLnTx/>
                <a:uFillTx/>
                <a:latin typeface="+mn-lt"/>
                <a:ea typeface="+mn-ea"/>
                <a:cs typeface="+mn-cs"/>
              </a:rPr>
              <a:t> </a:t>
            </a:r>
            <a:r>
              <a:rPr lang="en-US" sz="2400" kern="0" dirty="0">
                <a:solidFill>
                  <a:srgbClr val="FFFFFF"/>
                </a:solidFill>
                <a:latin typeface="+mn-lt"/>
              </a:rPr>
              <a:t>c</a:t>
            </a:r>
            <a:r>
              <a:rPr kumimoji="0" lang="en-US" sz="2400" b="0" i="0" u="none" strike="noStrike" kern="0" cap="none" spc="0" normalizeH="0" baseline="0" noProof="0" dirty="0" smtClean="0">
                <a:ln>
                  <a:noFill/>
                </a:ln>
                <a:solidFill>
                  <a:srgbClr val="FFFFFF"/>
                </a:solidFill>
                <a:effectLst/>
                <a:uLnTx/>
                <a:uFillTx/>
                <a:latin typeface="+mn-lt"/>
                <a:ea typeface="+mn-ea"/>
                <a:cs typeface="+mn-cs"/>
              </a:rPr>
              <a:t>urrent increases proportionally w/ irradiance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99"/>
              </a:solidFill>
              <a:effectLst/>
              <a:uLnTx/>
              <a:uFillTx/>
              <a:latin typeface="+mn-lt"/>
              <a:ea typeface="+mn-ea"/>
              <a:cs typeface="+mn-cs"/>
            </a:endParaRPr>
          </a:p>
        </p:txBody>
      </p:sp>
      <p:pic>
        <p:nvPicPr>
          <p:cNvPr id="8" name="Picture 6" descr="Irradiance IV curve with clouds"/>
          <p:cNvPicPr>
            <a:picLocks noChangeAspect="1" noChangeArrowheads="1"/>
          </p:cNvPicPr>
          <p:nvPr/>
        </p:nvPicPr>
        <p:blipFill>
          <a:blip r:embed="rId2"/>
          <a:srcRect/>
          <a:stretch>
            <a:fillRect/>
          </a:stretch>
        </p:blipFill>
        <p:spPr bwMode="auto">
          <a:xfrm>
            <a:off x="1219200" y="1752600"/>
            <a:ext cx="6790408" cy="4216400"/>
          </a:xfrm>
          <a:prstGeom prst="rect">
            <a:avLst/>
          </a:prstGeom>
          <a:noFill/>
          <a:ln w="9525">
            <a:noFill/>
            <a:miter lim="800000"/>
            <a:headEnd/>
            <a:tailEnd/>
          </a:ln>
        </p:spPr>
      </p:pic>
    </p:spTree>
    <p:extLst>
      <p:ext uri="{BB962C8B-B14F-4D97-AF65-F5344CB8AC3E}">
        <p14:creationId xmlns:p14="http://schemas.microsoft.com/office/powerpoint/2010/main" val="205162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762000" y="1447800"/>
            <a:ext cx="7772400" cy="4733925"/>
          </a:xfrm>
          <a:prstGeom prst="rect">
            <a:avLst/>
          </a:prstGeom>
          <a:noFill/>
          <a:ln w="9525">
            <a:noFill/>
            <a:miter lim="800000"/>
            <a:headEnd/>
            <a:tailEnd/>
          </a:ln>
        </p:spPr>
      </p:pic>
      <p:sp>
        <p:nvSpPr>
          <p:cNvPr id="38915"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z="3600" dirty="0" smtClean="0">
                <a:ln>
                  <a:noFill/>
                </a:ln>
                <a:effectLst/>
              </a:rPr>
              <a:t>Series Wiring (Voltage Increases)</a:t>
            </a:r>
          </a:p>
        </p:txBody>
      </p:sp>
    </p:spTree>
    <p:extLst>
      <p:ext uri="{BB962C8B-B14F-4D97-AF65-F5344CB8AC3E}">
        <p14:creationId xmlns:p14="http://schemas.microsoft.com/office/powerpoint/2010/main" val="311472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noChangeArrowheads="1"/>
          </p:cNvPicPr>
          <p:nvPr/>
        </p:nvPicPr>
        <p:blipFill>
          <a:blip r:embed="rId2" cstate="print"/>
          <a:srcRect/>
          <a:stretch>
            <a:fillRect/>
          </a:stretch>
        </p:blipFill>
        <p:spPr bwMode="auto">
          <a:xfrm>
            <a:off x="1600200" y="1676400"/>
            <a:ext cx="6019800" cy="4867275"/>
          </a:xfrm>
          <a:prstGeom prst="rect">
            <a:avLst/>
          </a:prstGeom>
          <a:noFill/>
          <a:ln w="9525">
            <a:noFill/>
            <a:miter lim="800000"/>
            <a:headEnd/>
            <a:tailEnd/>
          </a:ln>
        </p:spPr>
      </p:pic>
      <p:sp>
        <p:nvSpPr>
          <p:cNvPr id="40963"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mtClean="0">
                <a:ln>
                  <a:noFill/>
                </a:ln>
                <a:effectLst/>
              </a:rPr>
              <a:t>Series Wiring </a:t>
            </a:r>
          </a:p>
        </p:txBody>
      </p:sp>
    </p:spTree>
    <p:extLst>
      <p:ext uri="{BB962C8B-B14F-4D97-AF65-F5344CB8AC3E}">
        <p14:creationId xmlns:p14="http://schemas.microsoft.com/office/powerpoint/2010/main" val="419767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2" cstate="print"/>
          <a:srcRect/>
          <a:stretch>
            <a:fillRect/>
          </a:stretch>
        </p:blipFill>
        <p:spPr bwMode="auto">
          <a:xfrm>
            <a:off x="1143000" y="1524000"/>
            <a:ext cx="6705600" cy="4997450"/>
          </a:xfrm>
          <a:prstGeom prst="rect">
            <a:avLst/>
          </a:prstGeom>
          <a:noFill/>
          <a:ln w="9525">
            <a:noFill/>
            <a:miter lim="800000"/>
            <a:headEnd/>
            <a:tailEnd/>
          </a:ln>
        </p:spPr>
      </p:pic>
      <p:sp>
        <p:nvSpPr>
          <p:cNvPr id="37893" name="Rectangle 5"/>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z="3800" smtClean="0">
                <a:ln>
                  <a:noFill/>
                </a:ln>
                <a:effectLst/>
              </a:rPr>
              <a:t>Parallel Wiring (Amperage Increases)</a:t>
            </a:r>
          </a:p>
        </p:txBody>
      </p:sp>
    </p:spTree>
    <p:extLst>
      <p:ext uri="{BB962C8B-B14F-4D97-AF65-F5344CB8AC3E}">
        <p14:creationId xmlns:p14="http://schemas.microsoft.com/office/powerpoint/2010/main" val="3724411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1600200" y="1371600"/>
            <a:ext cx="6477000" cy="4949825"/>
          </a:xfrm>
          <a:prstGeom prst="rect">
            <a:avLst/>
          </a:prstGeom>
          <a:noFill/>
          <a:ln w="9525">
            <a:noFill/>
            <a:miter lim="800000"/>
            <a:headEnd/>
            <a:tailEnd/>
          </a:ln>
        </p:spPr>
      </p:pic>
      <p:sp>
        <p:nvSpPr>
          <p:cNvPr id="39939"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mtClean="0">
                <a:ln>
                  <a:noFill/>
                </a:ln>
                <a:effectLst/>
              </a:rPr>
              <a:t>Series &amp; Parallel</a:t>
            </a:r>
          </a:p>
        </p:txBody>
      </p:sp>
    </p:spTree>
    <p:extLst>
      <p:ext uri="{BB962C8B-B14F-4D97-AF65-F5344CB8AC3E}">
        <p14:creationId xmlns:p14="http://schemas.microsoft.com/office/powerpoint/2010/main" val="776507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p:cNvPicPr>
            <a:picLocks noGrp="1" noChangeAspect="1" noChangeArrowheads="1"/>
          </p:cNvPicPr>
          <p:nvPr>
            <p:ph/>
          </p:nvPr>
        </p:nvPicPr>
        <p:blipFill>
          <a:blip r:embed="rId2" cstate="print"/>
          <a:srcRect/>
          <a:stretch>
            <a:fillRect/>
          </a:stretch>
        </p:blipFill>
        <p:spPr>
          <a:xfrm>
            <a:off x="1981200" y="609600"/>
            <a:ext cx="5084763" cy="5486400"/>
          </a:xfrm>
        </p:spPr>
      </p:pic>
    </p:spTree>
    <p:extLst>
      <p:ext uri="{BB962C8B-B14F-4D97-AF65-F5344CB8AC3E}">
        <p14:creationId xmlns:p14="http://schemas.microsoft.com/office/powerpoint/2010/main" val="2337434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rray and Pat"/>
          <p:cNvPicPr>
            <a:picLocks noChangeAspect="1" noChangeArrowheads="1"/>
          </p:cNvPicPr>
          <p:nvPr/>
        </p:nvPicPr>
        <p:blipFill>
          <a:blip r:embed="rId3"/>
          <a:srcRect t="11578"/>
          <a:stretch>
            <a:fillRect/>
          </a:stretch>
        </p:blipFill>
        <p:spPr bwMode="auto">
          <a:xfrm>
            <a:off x="228600" y="1219200"/>
            <a:ext cx="8763000" cy="5493071"/>
          </a:xfrm>
          <a:prstGeom prst="rect">
            <a:avLst/>
          </a:prstGeom>
          <a:noFill/>
          <a:ln w="25400">
            <a:solidFill>
              <a:schemeClr val="bg1"/>
            </a:solidFill>
            <a:miter lim="800000"/>
            <a:headEnd/>
            <a:tailEnd/>
          </a:ln>
        </p:spPr>
      </p:pic>
      <p:sp>
        <p:nvSpPr>
          <p:cNvPr id="2771971" name="Rectangle 3"/>
          <p:cNvSpPr>
            <a:spLocks noGrp="1" noChangeArrowheads="1"/>
          </p:cNvSpPr>
          <p:nvPr>
            <p:ph type="title"/>
          </p:nvPr>
        </p:nvSpPr>
        <p:spPr>
          <a:xfrm>
            <a:off x="495300" y="-152400"/>
            <a:ext cx="8229600" cy="1219200"/>
          </a:xfrm>
        </p:spPr>
        <p:txBody>
          <a:bodyPr/>
          <a:lstStyle/>
          <a:p>
            <a:pPr>
              <a:defRPr/>
            </a:pPr>
            <a:r>
              <a:rPr lang="en-US" dirty="0" err="1" smtClean="0"/>
              <a:t>Monocrystalline</a:t>
            </a:r>
            <a:r>
              <a:rPr lang="en-US" dirty="0" smtClean="0"/>
              <a:t> Silicon</a:t>
            </a:r>
          </a:p>
        </p:txBody>
      </p:sp>
      <p:sp>
        <p:nvSpPr>
          <p:cNvPr id="48132" name="Text Box 4"/>
          <p:cNvSpPr txBox="1">
            <a:spLocks noChangeArrowheads="1"/>
          </p:cNvSpPr>
          <p:nvPr/>
        </p:nvSpPr>
        <p:spPr bwMode="auto">
          <a:xfrm>
            <a:off x="5486400" y="1676400"/>
            <a:ext cx="3124200" cy="923330"/>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n-US" sz="1800" b="0" dirty="0"/>
              <a:t>Warranties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12-21%</a:t>
            </a:r>
            <a:endParaRPr lang="en-US" b="0" dirty="0"/>
          </a:p>
        </p:txBody>
      </p:sp>
    </p:spTree>
    <p:extLst>
      <p:ext uri="{BB962C8B-B14F-4D97-AF65-F5344CB8AC3E}">
        <p14:creationId xmlns:p14="http://schemas.microsoft.com/office/powerpoint/2010/main" val="2099079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2133600" y="228600"/>
            <a:ext cx="4576763" cy="6477000"/>
          </a:xfrm>
          <a:prstGeom prst="rect">
            <a:avLst/>
          </a:prstGeom>
          <a:noFill/>
          <a:ln w="9525">
            <a:noFill/>
            <a:miter lim="800000"/>
            <a:headEnd/>
            <a:tailEnd/>
          </a:ln>
        </p:spPr>
      </p:pic>
    </p:spTree>
    <p:extLst>
      <p:ext uri="{BB962C8B-B14F-4D97-AF65-F5344CB8AC3E}">
        <p14:creationId xmlns:p14="http://schemas.microsoft.com/office/powerpoint/2010/main" val="2383649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cstate="print"/>
          <a:srcRect/>
          <a:stretch>
            <a:fillRect/>
          </a:stretch>
        </p:blipFill>
        <p:spPr bwMode="auto">
          <a:xfrm>
            <a:off x="0" y="1524000"/>
            <a:ext cx="9144000" cy="4953000"/>
          </a:xfrm>
          <a:prstGeom prst="rect">
            <a:avLst/>
          </a:prstGeom>
          <a:noFill/>
          <a:ln w="9525">
            <a:noFill/>
            <a:miter lim="800000"/>
            <a:headEnd/>
            <a:tailEnd/>
          </a:ln>
        </p:spPr>
      </p:pic>
      <p:sp>
        <p:nvSpPr>
          <p:cNvPr id="173059" name="Rectangle 3"/>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Direct Grid Tie System</a:t>
            </a:r>
          </a:p>
        </p:txBody>
      </p:sp>
    </p:spTree>
    <p:extLst>
      <p:ext uri="{BB962C8B-B14F-4D97-AF65-F5344CB8AC3E}">
        <p14:creationId xmlns:p14="http://schemas.microsoft.com/office/powerpoint/2010/main" val="360671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cstate="print"/>
          <a:srcRect/>
          <a:stretch>
            <a:fillRect/>
          </a:stretch>
        </p:blipFill>
        <p:spPr bwMode="auto">
          <a:xfrm>
            <a:off x="3078163" y="0"/>
            <a:ext cx="6065837" cy="6858000"/>
          </a:xfrm>
          <a:prstGeom prst="rect">
            <a:avLst/>
          </a:prstGeom>
          <a:noFill/>
          <a:ln w="9525">
            <a:noFill/>
            <a:miter lim="800000"/>
            <a:headEnd/>
            <a:tailEnd/>
          </a:ln>
        </p:spPr>
      </p:pic>
      <p:sp>
        <p:nvSpPr>
          <p:cNvPr id="93186" name="Text Box 3"/>
          <p:cNvSpPr txBox="1">
            <a:spLocks noChangeArrowheads="1"/>
          </p:cNvSpPr>
          <p:nvPr/>
        </p:nvSpPr>
        <p:spPr bwMode="auto">
          <a:xfrm>
            <a:off x="517525" y="1179513"/>
            <a:ext cx="1844675" cy="2041525"/>
          </a:xfrm>
          <a:prstGeom prst="rect">
            <a:avLst/>
          </a:prstGeom>
          <a:noFill/>
          <a:ln w="9525">
            <a:noFill/>
            <a:miter lim="800000"/>
            <a:headEnd/>
            <a:tailEnd/>
          </a:ln>
        </p:spPr>
        <p:txBody>
          <a:bodyPr>
            <a:spAutoFit/>
          </a:bodyPr>
          <a:lstStyle/>
          <a:p>
            <a:r>
              <a:rPr lang="en-US" sz="3200"/>
              <a:t>48 Volt battery charging system</a:t>
            </a:r>
          </a:p>
        </p:txBody>
      </p:sp>
    </p:spTree>
    <p:extLst>
      <p:ext uri="{BB962C8B-B14F-4D97-AF65-F5344CB8AC3E}">
        <p14:creationId xmlns:p14="http://schemas.microsoft.com/office/powerpoint/2010/main" val="1244440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1-10-13 at 4.13.28 PM.png"/>
          <p:cNvPicPr>
            <a:picLocks noGrp="1" noChangeAspect="1"/>
          </p:cNvPicPr>
          <p:nvPr>
            <p:ph/>
          </p:nvPr>
        </p:nvPicPr>
        <p:blipFill rotWithShape="1">
          <a:blip r:embed="rId2">
            <a:extLst>
              <a:ext uri="{28A0092B-C50C-407E-A947-70E740481C1C}">
                <a14:useLocalDpi xmlns:a14="http://schemas.microsoft.com/office/drawing/2010/main" val="0"/>
              </a:ext>
            </a:extLst>
          </a:blip>
          <a:srcRect t="-2789" b="-3448"/>
          <a:stretch/>
        </p:blipFill>
        <p:spPr>
          <a:xfrm>
            <a:off x="180670" y="1465109"/>
            <a:ext cx="3400730" cy="5451781"/>
          </a:xfrm>
        </p:spPr>
      </p:pic>
      <p:pic>
        <p:nvPicPr>
          <p:cNvPr id="9" name="Picture 8" descr="Screen shot 2011-10-13 at 4.14.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3975100" cy="381000"/>
          </a:xfrm>
          <a:prstGeom prst="rect">
            <a:avLst/>
          </a:prstGeom>
        </p:spPr>
      </p:pic>
      <p:sp>
        <p:nvSpPr>
          <p:cNvPr id="5" name="TextBox 4"/>
          <p:cNvSpPr txBox="1"/>
          <p:nvPr/>
        </p:nvSpPr>
        <p:spPr>
          <a:xfrm>
            <a:off x="1981200" y="1115973"/>
            <a:ext cx="7543800" cy="4370427"/>
          </a:xfrm>
          <a:prstGeom prst="rect">
            <a:avLst/>
          </a:prstGeom>
          <a:noFill/>
        </p:spPr>
        <p:txBody>
          <a:bodyPr wrap="square" rtlCol="0">
            <a:spAutoFit/>
          </a:bodyPr>
          <a:lstStyle/>
          <a:p>
            <a:endParaRPr lang="en-US" sz="4000" dirty="0" smtClean="0"/>
          </a:p>
          <a:p>
            <a:pPr lvl="1">
              <a:buClr>
                <a:schemeClr val="tx1"/>
              </a:buClr>
              <a:buSzPct val="75000"/>
            </a:pPr>
            <a:endParaRPr lang="en-US" sz="4000" dirty="0" smtClean="0"/>
          </a:p>
          <a:p>
            <a:pPr marL="2286000" lvl="4" indent="-457200" eaLnBrk="0" hangingPunct="0">
              <a:spcBef>
                <a:spcPts val="600"/>
              </a:spcBef>
              <a:buClr>
                <a:schemeClr val="tx1"/>
              </a:buClr>
              <a:buSzPct val="75000"/>
              <a:buFont typeface="Wingdings" charset="2"/>
              <a:buChar char="u"/>
            </a:pPr>
            <a:r>
              <a:rPr lang="en-US" sz="3200" dirty="0">
                <a:latin typeface="+mn-lt"/>
              </a:rPr>
              <a:t>STC (Name Plate </a:t>
            </a:r>
            <a:r>
              <a:rPr lang="en-US" sz="3200" dirty="0" smtClean="0">
                <a:latin typeface="+mn-lt"/>
              </a:rPr>
              <a:t>Rating</a:t>
            </a:r>
            <a:r>
              <a:rPr lang="en-US" sz="3200" dirty="0">
                <a:latin typeface="+mn-lt"/>
              </a:rPr>
              <a:t>)</a:t>
            </a:r>
          </a:p>
          <a:p>
            <a:pPr marL="2286000" lvl="4" indent="-457200" eaLnBrk="0" hangingPunct="0">
              <a:spcBef>
                <a:spcPts val="600"/>
              </a:spcBef>
              <a:buClr>
                <a:schemeClr val="tx1"/>
              </a:buClr>
              <a:buSzPct val="75000"/>
              <a:buFont typeface="Wingdings" charset="2"/>
              <a:buChar char="u"/>
            </a:pPr>
            <a:r>
              <a:rPr lang="en-US" sz="3200" dirty="0">
                <a:latin typeface="+mn-lt"/>
              </a:rPr>
              <a:t>Cell temp 25 Degree C</a:t>
            </a:r>
          </a:p>
          <a:p>
            <a:pPr marL="2286000" lvl="4" indent="-457200" eaLnBrk="0" hangingPunct="0">
              <a:spcBef>
                <a:spcPts val="600"/>
              </a:spcBef>
              <a:buClr>
                <a:schemeClr val="tx1"/>
              </a:buClr>
              <a:buSzPct val="75000"/>
              <a:buFont typeface="Wingdings" charset="2"/>
              <a:buChar char="u"/>
            </a:pPr>
            <a:r>
              <a:rPr lang="en-US" sz="3200" dirty="0">
                <a:latin typeface="+mn-lt"/>
              </a:rPr>
              <a:t>Irradiance 1000 W/square meter</a:t>
            </a:r>
          </a:p>
          <a:p>
            <a:pPr marL="2286000" lvl="4" indent="-457200" eaLnBrk="0" hangingPunct="0">
              <a:spcBef>
                <a:spcPts val="600"/>
              </a:spcBef>
              <a:buClr>
                <a:schemeClr val="tx1"/>
              </a:buClr>
              <a:buSzPct val="75000"/>
              <a:buFont typeface="Wingdings" charset="2"/>
              <a:buChar char="u"/>
            </a:pPr>
            <a:r>
              <a:rPr lang="en-US" sz="3200" dirty="0">
                <a:latin typeface="+mn-lt"/>
              </a:rPr>
              <a:t>Air Mass Index 1.5</a:t>
            </a:r>
          </a:p>
          <a:p>
            <a:endParaRPr lang="en-US" dirty="0"/>
          </a:p>
        </p:txBody>
      </p:sp>
      <p:sp>
        <p:nvSpPr>
          <p:cNvPr id="6" name="Rectangle 4"/>
          <p:cNvSpPr txBox="1">
            <a:spLocks/>
          </p:cNvSpPr>
          <p:nvPr/>
        </p:nvSpPr>
        <p:spPr bwMode="auto">
          <a:xfrm>
            <a:off x="152400" y="228600"/>
            <a:ext cx="8229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bg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bg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bg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bg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bg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buNone/>
              <a:defRPr/>
            </a:pPr>
            <a:r>
              <a:rPr lang="en-US" sz="4000" dirty="0" smtClean="0">
                <a:latin typeface="+mj-lt"/>
              </a:rPr>
              <a:t>Standard Test Conditions (STC)</a:t>
            </a:r>
          </a:p>
        </p:txBody>
      </p:sp>
    </p:spTree>
    <p:extLst>
      <p:ext uri="{BB962C8B-B14F-4D97-AF65-F5344CB8AC3E}">
        <p14:creationId xmlns:p14="http://schemas.microsoft.com/office/powerpoint/2010/main" val="867680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eaLnBrk="1" hangingPunct="1">
              <a:defRPr/>
            </a:pPr>
            <a:r>
              <a:rPr dirty="0" smtClean="0">
                <a:ln>
                  <a:noFill/>
                </a:ln>
                <a:effectLst/>
              </a:rPr>
              <a:t>Photovoltaic Device IV Curve at STC</a:t>
            </a:r>
            <a:br>
              <a:rPr dirty="0" smtClean="0">
                <a:ln>
                  <a:noFill/>
                </a:ln>
                <a:effectLst/>
              </a:rPr>
            </a:br>
            <a:r>
              <a:rPr dirty="0" smtClean="0">
                <a:ln>
                  <a:noFill/>
                </a:ln>
                <a:effectLst/>
              </a:rPr>
              <a:t>(</a:t>
            </a:r>
            <a:r>
              <a:rPr lang="en-US" dirty="0" smtClean="0">
                <a:ln>
                  <a:noFill/>
                </a:ln>
                <a:effectLst/>
              </a:rPr>
              <a:t>25 C (77 F) and 1000 watts/m</a:t>
            </a:r>
            <a:r>
              <a:rPr lang="en-US" baseline="30000" dirty="0" smtClean="0">
                <a:ln>
                  <a:noFill/>
                </a:ln>
                <a:effectLst/>
              </a:rPr>
              <a:t>2</a:t>
            </a:r>
            <a:r>
              <a:rPr lang="en-US" dirty="0" smtClean="0">
                <a:ln>
                  <a:noFill/>
                </a:ln>
                <a:effectLst/>
              </a:rPr>
              <a:t>)</a:t>
            </a:r>
            <a:endParaRPr dirty="0" smtClean="0">
              <a:ln>
                <a:noFill/>
              </a:ln>
              <a:effectLst/>
            </a:endParaRPr>
          </a:p>
        </p:txBody>
      </p:sp>
      <p:pic>
        <p:nvPicPr>
          <p:cNvPr id="44034" name="Picture 4"/>
          <p:cNvPicPr>
            <a:picLocks noChangeAspect="1" noChangeArrowheads="1"/>
          </p:cNvPicPr>
          <p:nvPr/>
        </p:nvPicPr>
        <p:blipFill>
          <a:blip r:embed="rId2" cstate="print"/>
          <a:srcRect/>
          <a:stretch>
            <a:fillRect/>
          </a:stretch>
        </p:blipFill>
        <p:spPr bwMode="auto">
          <a:xfrm>
            <a:off x="1626833" y="2057400"/>
            <a:ext cx="5274478" cy="4267200"/>
          </a:xfrm>
          <a:prstGeom prst="rect">
            <a:avLst/>
          </a:prstGeom>
          <a:noFill/>
          <a:ln w="9525">
            <a:noFill/>
            <a:miter lim="800000"/>
            <a:headEnd/>
            <a:tailEnd/>
          </a:ln>
        </p:spPr>
      </p:pic>
    </p:spTree>
    <p:extLst>
      <p:ext uri="{BB962C8B-B14F-4D97-AF65-F5344CB8AC3E}">
        <p14:creationId xmlns:p14="http://schemas.microsoft.com/office/powerpoint/2010/main" val="2183090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40769156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bwMode="auto">
          <a:xfrm>
            <a:off x="0" y="228600"/>
            <a:ext cx="9144000" cy="1219200"/>
          </a:xfrm>
          <a:noFill/>
          <a:ln w="9525"/>
        </p:spPr>
        <p:txBody>
          <a:bodyPr wrap="square" lIns="91440" tIns="45720" rIns="91440" bIns="45720" numCol="1" compatLnSpc="1">
            <a:prstTxWarp prst="textNoShape">
              <a:avLst/>
            </a:prstTxWarp>
            <a:normAutofit fontScale="90000"/>
          </a:bodyPr>
          <a:lstStyle/>
          <a:p>
            <a:r>
              <a:rPr sz="4000" dirty="0" smtClean="0">
                <a:ln>
                  <a:noFill/>
                </a:ln>
                <a:effectLst/>
              </a:rPr>
              <a:t>Calculating maximum voltage and </a:t>
            </a:r>
            <a:r>
              <a:rPr sz="3800" dirty="0" smtClean="0">
                <a:ln>
                  <a:noFill/>
                </a:ln>
                <a:effectLst/>
              </a:rPr>
              <a:t>		maximum string size</a:t>
            </a:r>
          </a:p>
        </p:txBody>
      </p:sp>
      <p:pic>
        <p:nvPicPr>
          <p:cNvPr id="106502" name="Picture 4"/>
          <p:cNvPicPr>
            <a:picLocks noGrp="1" noChangeAspect="1" noChangeArrowheads="1"/>
          </p:cNvPicPr>
          <p:nvPr>
            <p:ph sz="half" idx="4294967295"/>
          </p:nvPr>
        </p:nvPicPr>
        <p:blipFill>
          <a:blip r:embed="rId2" cstate="print"/>
          <a:srcRect/>
          <a:stretch>
            <a:fillRect/>
          </a:stretch>
        </p:blipFill>
        <p:spPr>
          <a:xfrm>
            <a:off x="1828800" y="1524000"/>
            <a:ext cx="5257800" cy="2513013"/>
          </a:xfrm>
          <a:noFill/>
          <a:ln/>
        </p:spPr>
      </p:pic>
      <p:sp>
        <p:nvSpPr>
          <p:cNvPr id="106503" name="Text Box 7"/>
          <p:cNvSpPr txBox="1">
            <a:spLocks noChangeArrowheads="1"/>
          </p:cNvSpPr>
          <p:nvPr/>
        </p:nvSpPr>
        <p:spPr bwMode="auto">
          <a:xfrm>
            <a:off x="1295400" y="4267200"/>
            <a:ext cx="7010399" cy="2400657"/>
          </a:xfrm>
          <a:prstGeom prst="rect">
            <a:avLst/>
          </a:prstGeom>
          <a:noFill/>
          <a:ln w="9525">
            <a:noFill/>
            <a:miter lim="800000"/>
            <a:headEnd/>
            <a:tailEnd/>
          </a:ln>
          <a:effectLst/>
        </p:spPr>
        <p:txBody>
          <a:bodyPr wrap="square">
            <a:spAutoFit/>
          </a:bodyPr>
          <a:lstStyle/>
          <a:p>
            <a:pPr marL="0" lvl="1"/>
            <a:r>
              <a:rPr lang="en-US" sz="2400" dirty="0" smtClean="0"/>
              <a:t>Example: </a:t>
            </a:r>
            <a:r>
              <a:rPr lang="en-US" dirty="0" smtClean="0"/>
              <a:t>How many modules, each having a Voc of 36.5 V can be placed in a series string without exceeding the 600 volt limit of a grid tie inverter when the record low temperature is -30 C?</a:t>
            </a:r>
          </a:p>
          <a:p>
            <a:pPr marL="0" lvl="1"/>
            <a:r>
              <a:rPr lang="en-US" dirty="0" smtClean="0"/>
              <a:t>		</a:t>
            </a:r>
          </a:p>
          <a:p>
            <a:pPr>
              <a:buFont typeface="Wingdings" pitchFamily="2" charset="2"/>
              <a:buChar char="§"/>
            </a:pPr>
            <a:r>
              <a:rPr lang="en-US" sz="2400" dirty="0" smtClean="0"/>
              <a:t> Voc </a:t>
            </a:r>
            <a:r>
              <a:rPr lang="en-US" sz="2400" dirty="0"/>
              <a:t>= 36.5 volts x </a:t>
            </a:r>
            <a:r>
              <a:rPr lang="en-US" sz="2400" dirty="0" smtClean="0"/>
              <a:t>1.25 </a:t>
            </a:r>
            <a:r>
              <a:rPr lang="en-US" sz="2400" dirty="0"/>
              <a:t>= </a:t>
            </a:r>
            <a:r>
              <a:rPr lang="en-US" sz="2400" dirty="0" smtClean="0"/>
              <a:t>45.62 Voc</a:t>
            </a:r>
          </a:p>
          <a:p>
            <a:pPr>
              <a:buFont typeface="Wingdings" pitchFamily="2" charset="2"/>
              <a:buChar char="§"/>
            </a:pPr>
            <a:r>
              <a:rPr lang="en-US" sz="2400" dirty="0" smtClean="0"/>
              <a:t> 600 </a:t>
            </a:r>
            <a:r>
              <a:rPr lang="en-US" sz="2400" dirty="0"/>
              <a:t>volt </a:t>
            </a:r>
            <a:r>
              <a:rPr lang="en-US" sz="2400" dirty="0" smtClean="0"/>
              <a:t>inverter/45.62= 13 </a:t>
            </a:r>
            <a:r>
              <a:rPr lang="en-US" sz="2400" dirty="0"/>
              <a:t>modules</a:t>
            </a:r>
          </a:p>
          <a:p>
            <a:endParaRPr lang="en-US" sz="2400" dirty="0"/>
          </a:p>
        </p:txBody>
      </p:sp>
    </p:spTree>
    <p:extLst>
      <p:ext uri="{BB962C8B-B14F-4D97-AF65-F5344CB8AC3E}">
        <p14:creationId xmlns:p14="http://schemas.microsoft.com/office/powerpoint/2010/main" val="310187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cstate="print"/>
          <a:srcRect/>
          <a:stretch>
            <a:fillRect/>
          </a:stretch>
        </p:blipFill>
        <p:spPr bwMode="auto">
          <a:xfrm>
            <a:off x="0" y="1524000"/>
            <a:ext cx="9144000" cy="4953000"/>
          </a:xfrm>
          <a:prstGeom prst="rect">
            <a:avLst/>
          </a:prstGeom>
          <a:noFill/>
          <a:ln w="9525">
            <a:noFill/>
            <a:miter lim="800000"/>
            <a:headEnd/>
            <a:tailEnd/>
          </a:ln>
        </p:spPr>
      </p:pic>
      <p:sp>
        <p:nvSpPr>
          <p:cNvPr id="173059" name="Rectangle 3"/>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Direct Grid Tie System</a:t>
            </a:r>
          </a:p>
        </p:txBody>
      </p:sp>
    </p:spTree>
    <p:extLst>
      <p:ext uri="{BB962C8B-B14F-4D97-AF65-F5344CB8AC3E}">
        <p14:creationId xmlns:p14="http://schemas.microsoft.com/office/powerpoint/2010/main" val="275926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Grp="1" noChangeAspect="1" noChangeArrowheads="1"/>
          </p:cNvPicPr>
          <p:nvPr>
            <p:ph/>
          </p:nvPr>
        </p:nvPicPr>
        <p:blipFill>
          <a:blip r:embed="rId2" cstate="print"/>
          <a:srcRect/>
          <a:stretch>
            <a:fillRect/>
          </a:stretch>
        </p:blipFill>
        <p:spPr>
          <a:xfrm>
            <a:off x="1143000" y="228600"/>
            <a:ext cx="6934200" cy="6099175"/>
          </a:xfrm>
        </p:spPr>
      </p:pic>
    </p:spTree>
    <p:extLst>
      <p:ext uri="{BB962C8B-B14F-4D97-AF65-F5344CB8AC3E}">
        <p14:creationId xmlns:p14="http://schemas.microsoft.com/office/powerpoint/2010/main" val="540520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bwMode="auto">
          <a:xfrm>
            <a:off x="0" y="228600"/>
            <a:ext cx="9144000" cy="1219200"/>
          </a:xfrm>
          <a:ln w="9525"/>
        </p:spPr>
        <p:txBody>
          <a:bodyPr wrap="square" lIns="91440" tIns="45720" rIns="91440" bIns="45720" numCol="1" compatLnSpc="1">
            <a:prstTxWarp prst="textNoShape">
              <a:avLst/>
            </a:prstTxWarp>
            <a:noAutofit/>
          </a:bodyPr>
          <a:lstStyle/>
          <a:p>
            <a:pPr>
              <a:defRPr/>
            </a:pPr>
            <a:r>
              <a:rPr sz="3200" dirty="0" smtClean="0">
                <a:ln>
                  <a:noFill/>
                </a:ln>
                <a:effectLst/>
              </a:rPr>
              <a:t>Open Circuit Voltage Temperature Coefficient</a:t>
            </a:r>
            <a:br>
              <a:rPr sz="3200" dirty="0" smtClean="0">
                <a:ln>
                  <a:noFill/>
                </a:ln>
                <a:effectLst/>
              </a:rPr>
            </a:br>
            <a:r>
              <a:rPr sz="3200" dirty="0" smtClean="0">
                <a:ln>
                  <a:noFill/>
                </a:ln>
                <a:effectLst/>
              </a:rPr>
              <a:t>		</a:t>
            </a:r>
            <a:r>
              <a:rPr lang="en-US" sz="3200" dirty="0" smtClean="0">
                <a:ln>
                  <a:noFill/>
                </a:ln>
                <a:effectLst/>
              </a:rPr>
              <a:t>(% change per degree C) </a:t>
            </a:r>
            <a:endParaRPr sz="3200" dirty="0" smtClean="0">
              <a:ln>
                <a:noFill/>
              </a:ln>
              <a:effectLst/>
            </a:endParaRPr>
          </a:p>
        </p:txBody>
      </p:sp>
      <p:sp>
        <p:nvSpPr>
          <p:cNvPr id="90114" name="Rectangle 3"/>
          <p:cNvSpPr>
            <a:spLocks noGrp="1"/>
          </p:cNvSpPr>
          <p:nvPr>
            <p:ph type="body" idx="1"/>
          </p:nvPr>
        </p:nvSpPr>
        <p:spPr>
          <a:xfrm>
            <a:off x="457200" y="1447800"/>
            <a:ext cx="8229600" cy="5181600"/>
          </a:xfrm>
        </p:spPr>
        <p:txBody>
          <a:bodyPr>
            <a:normAutofit lnSpcReduction="10000"/>
          </a:bodyPr>
          <a:lstStyle/>
          <a:p>
            <a:pPr>
              <a:lnSpc>
                <a:spcPct val="90000"/>
              </a:lnSpc>
            </a:pPr>
            <a:r>
              <a:rPr lang="en-US" sz="2400" dirty="0" smtClean="0"/>
              <a:t>Example</a:t>
            </a:r>
          </a:p>
          <a:p>
            <a:pPr lvl="1">
              <a:lnSpc>
                <a:spcPct val="90000"/>
              </a:lnSpc>
            </a:pPr>
            <a:r>
              <a:rPr lang="en-US" sz="2400" dirty="0" smtClean="0"/>
              <a:t>How many Sharp 216 watt modules, each having a Voc of 36.5 V and temperature coefficient of </a:t>
            </a:r>
            <a:r>
              <a:rPr lang="en-US" sz="2400" dirty="0" smtClean="0"/>
              <a:t>-</a:t>
            </a:r>
            <a:r>
              <a:rPr lang="en-US" sz="2400" dirty="0" smtClean="0"/>
              <a:t>0.36%/C, can be placed in a series string without exceeding the 600 volt limit of a grid tie inverter when the record low temperature is -31 C?</a:t>
            </a:r>
          </a:p>
          <a:p>
            <a:pPr lvl="1">
              <a:lnSpc>
                <a:spcPct val="90000"/>
              </a:lnSpc>
              <a:buNone/>
            </a:pPr>
            <a:endParaRPr lang="en-US" dirty="0" smtClean="0"/>
          </a:p>
          <a:p>
            <a:pPr lvl="2">
              <a:lnSpc>
                <a:spcPct val="90000"/>
              </a:lnSpc>
            </a:pPr>
            <a:r>
              <a:rPr lang="en-US" dirty="0" smtClean="0"/>
              <a:t>-0.36%/C = .36/100 = .0036</a:t>
            </a:r>
          </a:p>
          <a:p>
            <a:pPr lvl="2">
              <a:lnSpc>
                <a:spcPct val="90000"/>
              </a:lnSpc>
            </a:pPr>
            <a:r>
              <a:rPr lang="en-US" dirty="0" smtClean="0"/>
              <a:t>.0036 x 36.5 V = .13 V/C</a:t>
            </a:r>
          </a:p>
          <a:p>
            <a:pPr lvl="2">
              <a:lnSpc>
                <a:spcPct val="90000"/>
              </a:lnSpc>
            </a:pPr>
            <a:r>
              <a:rPr lang="en-US" dirty="0" smtClean="0"/>
              <a:t>Delta T = </a:t>
            </a:r>
            <a:r>
              <a:rPr lang="en-US" dirty="0" smtClean="0"/>
              <a:t>25C  </a:t>
            </a:r>
            <a:r>
              <a:rPr lang="en-US" dirty="0" smtClean="0"/>
              <a:t>to – 31 = </a:t>
            </a:r>
            <a:r>
              <a:rPr lang="en-US" dirty="0" smtClean="0"/>
              <a:t>56 </a:t>
            </a:r>
            <a:r>
              <a:rPr lang="en-US" dirty="0" smtClean="0"/>
              <a:t>C</a:t>
            </a:r>
          </a:p>
          <a:p>
            <a:pPr lvl="2">
              <a:lnSpc>
                <a:spcPct val="90000"/>
              </a:lnSpc>
            </a:pPr>
            <a:r>
              <a:rPr lang="en-US" dirty="0" smtClean="0"/>
              <a:t>.13 V/C x </a:t>
            </a:r>
            <a:r>
              <a:rPr lang="en-US" dirty="0" smtClean="0"/>
              <a:t>56 </a:t>
            </a:r>
            <a:r>
              <a:rPr lang="en-US" dirty="0" smtClean="0"/>
              <a:t>= </a:t>
            </a:r>
            <a:r>
              <a:rPr lang="en-US" dirty="0" smtClean="0"/>
              <a:t>7.28 </a:t>
            </a:r>
            <a:r>
              <a:rPr lang="en-US" dirty="0" smtClean="0"/>
              <a:t>volts</a:t>
            </a:r>
          </a:p>
          <a:p>
            <a:pPr lvl="2">
              <a:lnSpc>
                <a:spcPct val="90000"/>
              </a:lnSpc>
            </a:pPr>
            <a:r>
              <a:rPr lang="en-US" dirty="0" smtClean="0"/>
              <a:t>36.5 Voc + </a:t>
            </a:r>
            <a:r>
              <a:rPr lang="en-US" dirty="0" smtClean="0"/>
              <a:t>7.28 </a:t>
            </a:r>
            <a:r>
              <a:rPr lang="en-US" dirty="0" smtClean="0"/>
              <a:t>volts = </a:t>
            </a:r>
            <a:r>
              <a:rPr lang="en-US" dirty="0" smtClean="0"/>
              <a:t>43.78 </a:t>
            </a:r>
            <a:r>
              <a:rPr lang="en-US" dirty="0" err="1" smtClean="0"/>
              <a:t>Voc</a:t>
            </a:r>
            <a:r>
              <a:rPr lang="en-US" dirty="0" smtClean="0"/>
              <a:t> @ -31C</a:t>
            </a:r>
          </a:p>
          <a:p>
            <a:pPr lvl="2">
              <a:lnSpc>
                <a:spcPct val="90000"/>
              </a:lnSpc>
            </a:pPr>
            <a:r>
              <a:rPr lang="en-US" dirty="0" smtClean="0"/>
              <a:t>600 </a:t>
            </a:r>
            <a:r>
              <a:rPr lang="en-US" dirty="0" smtClean="0"/>
              <a:t>V/43.78= 13.7  </a:t>
            </a:r>
            <a:r>
              <a:rPr lang="en-US" dirty="0" smtClean="0"/>
              <a:t>modules = </a:t>
            </a:r>
            <a:r>
              <a:rPr lang="en-US" b="1" dirty="0" smtClean="0"/>
              <a:t>13 </a:t>
            </a:r>
            <a:r>
              <a:rPr lang="en-US" b="1" dirty="0" smtClean="0"/>
              <a:t>modules max per 							string</a:t>
            </a:r>
            <a:endParaRPr lang="en-US" b="1" dirty="0" smtClean="0"/>
          </a:p>
        </p:txBody>
      </p:sp>
    </p:spTree>
    <p:extLst>
      <p:ext uri="{BB962C8B-B14F-4D97-AF65-F5344CB8AC3E}">
        <p14:creationId xmlns:p14="http://schemas.microsoft.com/office/powerpoint/2010/main" val="386504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14">
                                            <p:txEl>
                                              <p:pRg st="3" end="3"/>
                                            </p:txEl>
                                          </p:spTgt>
                                        </p:tgtEl>
                                        <p:attrNameLst>
                                          <p:attrName>style.visibility</p:attrName>
                                        </p:attrNameLst>
                                      </p:cBhvr>
                                      <p:to>
                                        <p:strVal val="visible"/>
                                      </p:to>
                                    </p:set>
                                    <p:animEffect transition="in" filter="fade">
                                      <p:cBhvr>
                                        <p:cTn id="7" dur="500"/>
                                        <p:tgtEl>
                                          <p:spTgt spid="901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114">
                                            <p:txEl>
                                              <p:pRg st="4" end="4"/>
                                            </p:txEl>
                                          </p:spTgt>
                                        </p:tgtEl>
                                        <p:attrNameLst>
                                          <p:attrName>style.visibility</p:attrName>
                                        </p:attrNameLst>
                                      </p:cBhvr>
                                      <p:to>
                                        <p:strVal val="visible"/>
                                      </p:to>
                                    </p:set>
                                    <p:animEffect transition="in" filter="fade">
                                      <p:cBhvr>
                                        <p:cTn id="12" dur="500"/>
                                        <p:tgtEl>
                                          <p:spTgt spid="9011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14">
                                            <p:txEl>
                                              <p:pRg st="5" end="5"/>
                                            </p:txEl>
                                          </p:spTgt>
                                        </p:tgtEl>
                                        <p:attrNameLst>
                                          <p:attrName>style.visibility</p:attrName>
                                        </p:attrNameLst>
                                      </p:cBhvr>
                                      <p:to>
                                        <p:strVal val="visible"/>
                                      </p:to>
                                    </p:set>
                                    <p:animEffect transition="in" filter="fade">
                                      <p:cBhvr>
                                        <p:cTn id="17" dur="500"/>
                                        <p:tgtEl>
                                          <p:spTgt spid="9011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114">
                                            <p:txEl>
                                              <p:pRg st="6" end="6"/>
                                            </p:txEl>
                                          </p:spTgt>
                                        </p:tgtEl>
                                        <p:attrNameLst>
                                          <p:attrName>style.visibility</p:attrName>
                                        </p:attrNameLst>
                                      </p:cBhvr>
                                      <p:to>
                                        <p:strVal val="visible"/>
                                      </p:to>
                                    </p:set>
                                    <p:animEffect transition="in" filter="fade">
                                      <p:cBhvr>
                                        <p:cTn id="22" dur="500"/>
                                        <p:tgtEl>
                                          <p:spTgt spid="901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114">
                                            <p:txEl>
                                              <p:pRg st="7" end="7"/>
                                            </p:txEl>
                                          </p:spTgt>
                                        </p:tgtEl>
                                        <p:attrNameLst>
                                          <p:attrName>style.visibility</p:attrName>
                                        </p:attrNameLst>
                                      </p:cBhvr>
                                      <p:to>
                                        <p:strVal val="visible"/>
                                      </p:to>
                                    </p:set>
                                    <p:animEffect transition="in" filter="fade">
                                      <p:cBhvr>
                                        <p:cTn id="27" dur="500"/>
                                        <p:tgtEl>
                                          <p:spTgt spid="9011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114">
                                            <p:txEl>
                                              <p:pRg st="8" end="8"/>
                                            </p:txEl>
                                          </p:spTgt>
                                        </p:tgtEl>
                                        <p:attrNameLst>
                                          <p:attrName>style.visibility</p:attrName>
                                        </p:attrNameLst>
                                      </p:cBhvr>
                                      <p:to>
                                        <p:strVal val="visible"/>
                                      </p:to>
                                    </p:set>
                                    <p:animEffect transition="in" filter="fade">
                                      <p:cBhvr>
                                        <p:cTn id="32" dur="500"/>
                                        <p:tgtEl>
                                          <p:spTgt spid="901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Grp="1" noChangeAspect="1" noChangeArrowheads="1"/>
          </p:cNvPicPr>
          <p:nvPr>
            <p:ph/>
          </p:nvPr>
        </p:nvPicPr>
        <p:blipFill>
          <a:blip r:embed="rId2" cstate="print"/>
          <a:srcRect/>
          <a:stretch>
            <a:fillRect/>
          </a:stretch>
        </p:blipFill>
        <p:spPr>
          <a:xfrm>
            <a:off x="1066800" y="457200"/>
            <a:ext cx="1970088" cy="5715000"/>
          </a:xfrm>
          <a:prstGeom prst="rect">
            <a:avLst/>
          </a:prstGeom>
          <a:noFill/>
          <a:ln w="25400">
            <a:solidFill>
              <a:schemeClr val="bg1"/>
            </a:solidFill>
            <a:miter lim="800000"/>
            <a:headEnd/>
            <a:tailEnd/>
          </a:ln>
        </p:spPr>
      </p:pic>
      <p:pic>
        <p:nvPicPr>
          <p:cNvPr id="30722" name="Picture 6"/>
          <p:cNvPicPr>
            <a:picLocks noChangeAspect="1" noChangeArrowheads="1"/>
          </p:cNvPicPr>
          <p:nvPr/>
        </p:nvPicPr>
        <p:blipFill>
          <a:blip r:embed="rId3" cstate="print"/>
          <a:srcRect/>
          <a:stretch>
            <a:fillRect/>
          </a:stretch>
        </p:blipFill>
        <p:spPr bwMode="auto">
          <a:xfrm>
            <a:off x="3733800" y="304800"/>
            <a:ext cx="4038600" cy="3028950"/>
          </a:xfrm>
          <a:prstGeom prst="rect">
            <a:avLst/>
          </a:prstGeom>
          <a:noFill/>
          <a:ln w="25400">
            <a:solidFill>
              <a:schemeClr val="bg1"/>
            </a:solidFill>
            <a:miter lim="800000"/>
            <a:headEnd/>
            <a:tailEnd/>
          </a:ln>
        </p:spPr>
      </p:pic>
      <p:pic>
        <p:nvPicPr>
          <p:cNvPr id="30723" name="Picture 7"/>
          <p:cNvPicPr>
            <a:picLocks noChangeAspect="1" noChangeArrowheads="1"/>
          </p:cNvPicPr>
          <p:nvPr/>
        </p:nvPicPr>
        <p:blipFill>
          <a:blip r:embed="rId4" cstate="print"/>
          <a:srcRect/>
          <a:stretch>
            <a:fillRect/>
          </a:stretch>
        </p:blipFill>
        <p:spPr bwMode="auto">
          <a:xfrm>
            <a:off x="3581400" y="3505200"/>
            <a:ext cx="4314825" cy="2781300"/>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3957916936"/>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p:cNvSpPr>
          <p:nvPr>
            <p:ph idx="1"/>
          </p:nvPr>
        </p:nvSpPr>
        <p:spPr>
          <a:xfrm>
            <a:off x="304800" y="1109552"/>
            <a:ext cx="6324600" cy="5715000"/>
          </a:xfrm>
        </p:spPr>
        <p:txBody>
          <a:bodyPr/>
          <a:lstStyle/>
          <a:p>
            <a:pPr>
              <a:lnSpc>
                <a:spcPct val="90000"/>
              </a:lnSpc>
            </a:pPr>
            <a:r>
              <a:rPr lang="en-US" sz="2400" dirty="0"/>
              <a:t>Cost</a:t>
            </a:r>
          </a:p>
          <a:p>
            <a:pPr>
              <a:lnSpc>
                <a:spcPct val="90000"/>
              </a:lnSpc>
            </a:pPr>
            <a:r>
              <a:rPr lang="en-US" sz="2400" dirty="0" smtClean="0"/>
              <a:t>Aesthetics</a:t>
            </a:r>
            <a:endParaRPr lang="en-US" sz="2400" dirty="0"/>
          </a:p>
          <a:p>
            <a:pPr>
              <a:lnSpc>
                <a:spcPct val="90000"/>
              </a:lnSpc>
            </a:pPr>
            <a:r>
              <a:rPr lang="en-US" sz="2400" dirty="0" smtClean="0"/>
              <a:t>Material Warranty (years) </a:t>
            </a:r>
          </a:p>
          <a:p>
            <a:pPr lvl="1">
              <a:lnSpc>
                <a:spcPct val="90000"/>
              </a:lnSpc>
            </a:pPr>
            <a:r>
              <a:rPr lang="en-US" sz="2400" dirty="0" smtClean="0"/>
              <a:t>Range of 1 – 10 years </a:t>
            </a:r>
          </a:p>
          <a:p>
            <a:pPr>
              <a:lnSpc>
                <a:spcPct val="90000"/>
              </a:lnSpc>
            </a:pPr>
            <a:r>
              <a:rPr lang="en-US" sz="2400" dirty="0" smtClean="0"/>
              <a:t>Power Warranty (Years) – limited warranty for module power at STC minus power tolerance percentage (+/- 5%)</a:t>
            </a:r>
          </a:p>
          <a:p>
            <a:pPr lvl="1">
              <a:lnSpc>
                <a:spcPct val="90000"/>
              </a:lnSpc>
            </a:pPr>
            <a:r>
              <a:rPr lang="en-US" sz="2400" dirty="0" smtClean="0"/>
              <a:t>20 years common at 90% for first 10 years and 80% for next 10 years (100 watts x .95 x .90 = 85.5 watts)</a:t>
            </a:r>
          </a:p>
          <a:p>
            <a:pPr>
              <a:lnSpc>
                <a:spcPct val="90000"/>
              </a:lnSpc>
            </a:pPr>
            <a:r>
              <a:rPr lang="en-US" sz="2400" dirty="0"/>
              <a:t>Power Density/Efficiency</a:t>
            </a:r>
          </a:p>
          <a:p>
            <a:pPr marL="366713" lvl="1" indent="0">
              <a:lnSpc>
                <a:spcPct val="90000"/>
              </a:lnSpc>
              <a:buNone/>
            </a:pPr>
            <a:endParaRPr lang="en-US" dirty="0" smtClean="0"/>
          </a:p>
        </p:txBody>
      </p:sp>
      <p:sp>
        <p:nvSpPr>
          <p:cNvPr id="134146" name="Rectangle 2"/>
          <p:cNvSpPr>
            <a:spLocks noGrp="1"/>
          </p:cNvSpPr>
          <p:nvPr>
            <p:ph type="title"/>
          </p:nvPr>
        </p:nvSpPr>
        <p:spPr bwMode="auto">
          <a:xfrm>
            <a:off x="381000" y="-228600"/>
            <a:ext cx="8229600" cy="1219200"/>
          </a:xfrm>
          <a:ln w="9525"/>
        </p:spPr>
        <p:txBody>
          <a:bodyPr wrap="square" lIns="91440" tIns="45720" rIns="91440" bIns="45720" numCol="1" compatLnSpc="1">
            <a:prstTxWarp prst="textNoShape">
              <a:avLst/>
            </a:prstTxWarp>
          </a:bodyPr>
          <a:lstStyle/>
          <a:p>
            <a:pPr>
              <a:defRPr/>
            </a:pPr>
            <a:r>
              <a:rPr lang="en-US" dirty="0" smtClean="0">
                <a:ln>
                  <a:noFill/>
                </a:ln>
                <a:effectLst/>
              </a:rPr>
              <a:t>Choosing a module</a:t>
            </a:r>
            <a:endParaRPr dirty="0" smtClean="0">
              <a:ln>
                <a:noFill/>
              </a:ln>
              <a:effectLst/>
            </a:endParaRPr>
          </a:p>
        </p:txBody>
      </p:sp>
      <p:pic>
        <p:nvPicPr>
          <p:cNvPr id="2" name="Picture 1" descr="Screen shot 2011-10-13 at 4.48.32 PM.png"/>
          <p:cNvPicPr>
            <a:picLocks noChangeAspect="1"/>
          </p:cNvPicPr>
          <p:nvPr/>
        </p:nvPicPr>
        <p:blipFill>
          <a:blip r:embed="rId2">
            <a:extLst>
              <a:ext uri="{BEBA8EAE-BF5A-486C-A8C5-ECC9F3942E4B}">
                <a14:imgProps xmlns:a14="http://schemas.microsoft.com/office/drawing/2010/main">
                  <a14:imgLayer r:embed="rId3">
                    <a14:imgEffect>
                      <a14:backgroundRemoval t="376" b="98120" l="0" r="99695">
                        <a14:foregroundMark x1="16489" y1="56391" x2="16489" y2="56391"/>
                        <a14:foregroundMark x1="25802" y1="48120" x2="25802" y2="48120"/>
                        <a14:foregroundMark x1="13130" y1="63534" x2="13130" y2="63534"/>
                      </a14:backgroundRemoval>
                    </a14:imgEffect>
                  </a14:imgLayer>
                </a14:imgProps>
              </a:ext>
              <a:ext uri="{28A0092B-C50C-407E-A947-70E740481C1C}">
                <a14:useLocalDpi xmlns:a14="http://schemas.microsoft.com/office/drawing/2010/main" val="0"/>
              </a:ext>
            </a:extLst>
          </a:blip>
          <a:stretch>
            <a:fillRect/>
          </a:stretch>
        </p:blipFill>
        <p:spPr>
          <a:xfrm rot="5400000">
            <a:off x="4305474" y="2043634"/>
            <a:ext cx="6882159" cy="2794892"/>
          </a:xfrm>
          <a:prstGeom prst="rect">
            <a:avLst/>
          </a:prstGeom>
        </p:spPr>
      </p:pic>
    </p:spTree>
    <p:extLst>
      <p:ext uri="{BB962C8B-B14F-4D97-AF65-F5344CB8AC3E}">
        <p14:creationId xmlns:p14="http://schemas.microsoft.com/office/powerpoint/2010/main" val="394428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p:cTn id="7" dur="500" fill="hold"/>
                                        <p:tgtEl>
                                          <p:spTgt spid="778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77826">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778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7826">
                                            <p:txEl>
                                              <p:pRg st="1" end="1"/>
                                            </p:txEl>
                                          </p:spTgt>
                                        </p:tgtEl>
                                        <p:attrNameLst>
                                          <p:attrName>style.visibility</p:attrName>
                                        </p:attrNameLst>
                                      </p:cBhvr>
                                      <p:to>
                                        <p:strVal val="visible"/>
                                      </p:to>
                                    </p:set>
                                    <p:anim calcmode="lin" valueType="num">
                                      <p:cBhvr>
                                        <p:cTn id="15" dur="500" fill="hold"/>
                                        <p:tgtEl>
                                          <p:spTgt spid="7782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782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77826">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778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7826">
                                            <p:txEl>
                                              <p:pRg st="2" end="2"/>
                                            </p:txEl>
                                          </p:spTgt>
                                        </p:tgtEl>
                                        <p:attrNameLst>
                                          <p:attrName>style.visibility</p:attrName>
                                        </p:attrNameLst>
                                      </p:cBhvr>
                                      <p:to>
                                        <p:strVal val="visible"/>
                                      </p:to>
                                    </p:set>
                                    <p:anim calcmode="lin" valueType="num">
                                      <p:cBhvr>
                                        <p:cTn id="23" dur="500" fill="hold"/>
                                        <p:tgtEl>
                                          <p:spTgt spid="7782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826">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77826">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77826">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7826">
                                            <p:txEl>
                                              <p:pRg st="3" end="3"/>
                                            </p:txEl>
                                          </p:spTgt>
                                        </p:tgtEl>
                                        <p:attrNameLst>
                                          <p:attrName>style.visibility</p:attrName>
                                        </p:attrNameLst>
                                      </p:cBhvr>
                                      <p:to>
                                        <p:strVal val="visible"/>
                                      </p:to>
                                    </p:set>
                                    <p:anim calcmode="lin" valueType="num">
                                      <p:cBhvr>
                                        <p:cTn id="29" dur="500" fill="hold"/>
                                        <p:tgtEl>
                                          <p:spTgt spid="7782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826">
                                            <p:txEl>
                                              <p:pRg st="3" end="3"/>
                                            </p:txEl>
                                          </p:spTgt>
                                        </p:tgtEl>
                                        <p:attrNameLst>
                                          <p:attrName>ppt_h</p:attrName>
                                        </p:attrNameLst>
                                      </p:cBhvr>
                                      <p:tavLst>
                                        <p:tav tm="0">
                                          <p:val>
                                            <p:fltVal val="0"/>
                                          </p:val>
                                        </p:tav>
                                        <p:tav tm="100000">
                                          <p:val>
                                            <p:strVal val="#ppt_h"/>
                                          </p:val>
                                        </p:tav>
                                      </p:tavLst>
                                    </p:anim>
                                    <p:anim calcmode="lin" valueType="num">
                                      <p:cBhvr>
                                        <p:cTn id="31" dur="500" fill="hold"/>
                                        <p:tgtEl>
                                          <p:spTgt spid="77826">
                                            <p:txEl>
                                              <p:pRg st="3" end="3"/>
                                            </p:txEl>
                                          </p:spTgt>
                                        </p:tgtEl>
                                        <p:attrNameLst>
                                          <p:attrName>style.rotation</p:attrName>
                                        </p:attrNameLst>
                                      </p:cBhvr>
                                      <p:tavLst>
                                        <p:tav tm="0">
                                          <p:val>
                                            <p:fltVal val="90"/>
                                          </p:val>
                                        </p:tav>
                                        <p:tav tm="100000">
                                          <p:val>
                                            <p:fltVal val="0"/>
                                          </p:val>
                                        </p:tav>
                                      </p:tavLst>
                                    </p:anim>
                                    <p:animEffect transition="in" filter="fade">
                                      <p:cBhvr>
                                        <p:cTn id="32" dur="500"/>
                                        <p:tgtEl>
                                          <p:spTgt spid="7782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7826">
                                            <p:txEl>
                                              <p:pRg st="4" end="4"/>
                                            </p:txEl>
                                          </p:spTgt>
                                        </p:tgtEl>
                                        <p:attrNameLst>
                                          <p:attrName>style.visibility</p:attrName>
                                        </p:attrNameLst>
                                      </p:cBhvr>
                                      <p:to>
                                        <p:strVal val="visible"/>
                                      </p:to>
                                    </p:set>
                                    <p:anim calcmode="lin" valueType="num">
                                      <p:cBhvr>
                                        <p:cTn id="37" dur="500" fill="hold"/>
                                        <p:tgtEl>
                                          <p:spTgt spid="7782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77826">
                                            <p:txEl>
                                              <p:pRg st="4" end="4"/>
                                            </p:txEl>
                                          </p:spTgt>
                                        </p:tgtEl>
                                        <p:attrNameLst>
                                          <p:attrName>ppt_h</p:attrName>
                                        </p:attrNameLst>
                                      </p:cBhvr>
                                      <p:tavLst>
                                        <p:tav tm="0">
                                          <p:val>
                                            <p:fltVal val="0"/>
                                          </p:val>
                                        </p:tav>
                                        <p:tav tm="100000">
                                          <p:val>
                                            <p:strVal val="#ppt_h"/>
                                          </p:val>
                                        </p:tav>
                                      </p:tavLst>
                                    </p:anim>
                                    <p:anim calcmode="lin" valueType="num">
                                      <p:cBhvr>
                                        <p:cTn id="39" dur="500" fill="hold"/>
                                        <p:tgtEl>
                                          <p:spTgt spid="77826">
                                            <p:txEl>
                                              <p:pRg st="4" end="4"/>
                                            </p:txEl>
                                          </p:spTgt>
                                        </p:tgtEl>
                                        <p:attrNameLst>
                                          <p:attrName>style.rotation</p:attrName>
                                        </p:attrNameLst>
                                      </p:cBhvr>
                                      <p:tavLst>
                                        <p:tav tm="0">
                                          <p:val>
                                            <p:fltVal val="90"/>
                                          </p:val>
                                        </p:tav>
                                        <p:tav tm="100000">
                                          <p:val>
                                            <p:fltVal val="0"/>
                                          </p:val>
                                        </p:tav>
                                      </p:tavLst>
                                    </p:anim>
                                    <p:animEffect transition="in" filter="fade">
                                      <p:cBhvr>
                                        <p:cTn id="40" dur="500"/>
                                        <p:tgtEl>
                                          <p:spTgt spid="77826">
                                            <p:txEl>
                                              <p:pRg st="4" end="4"/>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7826">
                                            <p:txEl>
                                              <p:pRg st="5" end="5"/>
                                            </p:txEl>
                                          </p:spTgt>
                                        </p:tgtEl>
                                        <p:attrNameLst>
                                          <p:attrName>style.visibility</p:attrName>
                                        </p:attrNameLst>
                                      </p:cBhvr>
                                      <p:to>
                                        <p:strVal val="visible"/>
                                      </p:to>
                                    </p:set>
                                    <p:anim calcmode="lin" valueType="num">
                                      <p:cBhvr>
                                        <p:cTn id="43" dur="500" fill="hold"/>
                                        <p:tgtEl>
                                          <p:spTgt spid="77826">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77826">
                                            <p:txEl>
                                              <p:pRg st="5" end="5"/>
                                            </p:txEl>
                                          </p:spTgt>
                                        </p:tgtEl>
                                        <p:attrNameLst>
                                          <p:attrName>ppt_h</p:attrName>
                                        </p:attrNameLst>
                                      </p:cBhvr>
                                      <p:tavLst>
                                        <p:tav tm="0">
                                          <p:val>
                                            <p:fltVal val="0"/>
                                          </p:val>
                                        </p:tav>
                                        <p:tav tm="100000">
                                          <p:val>
                                            <p:strVal val="#ppt_h"/>
                                          </p:val>
                                        </p:tav>
                                      </p:tavLst>
                                    </p:anim>
                                    <p:anim calcmode="lin" valueType="num">
                                      <p:cBhvr>
                                        <p:cTn id="45" dur="500" fill="hold"/>
                                        <p:tgtEl>
                                          <p:spTgt spid="77826">
                                            <p:txEl>
                                              <p:pRg st="5" end="5"/>
                                            </p:txEl>
                                          </p:spTgt>
                                        </p:tgtEl>
                                        <p:attrNameLst>
                                          <p:attrName>style.rotation</p:attrName>
                                        </p:attrNameLst>
                                      </p:cBhvr>
                                      <p:tavLst>
                                        <p:tav tm="0">
                                          <p:val>
                                            <p:fltVal val="90"/>
                                          </p:val>
                                        </p:tav>
                                        <p:tav tm="100000">
                                          <p:val>
                                            <p:fltVal val="0"/>
                                          </p:val>
                                        </p:tav>
                                      </p:tavLst>
                                    </p:anim>
                                    <p:animEffect transition="in" filter="fade">
                                      <p:cBhvr>
                                        <p:cTn id="46" dur="500"/>
                                        <p:tgtEl>
                                          <p:spTgt spid="77826">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7826">
                                            <p:txEl>
                                              <p:pRg st="6" end="6"/>
                                            </p:txEl>
                                          </p:spTgt>
                                        </p:tgtEl>
                                        <p:attrNameLst>
                                          <p:attrName>style.visibility</p:attrName>
                                        </p:attrNameLst>
                                      </p:cBhvr>
                                      <p:to>
                                        <p:strVal val="visible"/>
                                      </p:to>
                                    </p:set>
                                    <p:anim calcmode="lin" valueType="num">
                                      <p:cBhvr>
                                        <p:cTn id="51" dur="500" fill="hold"/>
                                        <p:tgtEl>
                                          <p:spTgt spid="77826">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77826">
                                            <p:txEl>
                                              <p:pRg st="6" end="6"/>
                                            </p:txEl>
                                          </p:spTgt>
                                        </p:tgtEl>
                                        <p:attrNameLst>
                                          <p:attrName>ppt_h</p:attrName>
                                        </p:attrNameLst>
                                      </p:cBhvr>
                                      <p:tavLst>
                                        <p:tav tm="0">
                                          <p:val>
                                            <p:fltVal val="0"/>
                                          </p:val>
                                        </p:tav>
                                        <p:tav tm="100000">
                                          <p:val>
                                            <p:strVal val="#ppt_h"/>
                                          </p:val>
                                        </p:tav>
                                      </p:tavLst>
                                    </p:anim>
                                    <p:anim calcmode="lin" valueType="num">
                                      <p:cBhvr>
                                        <p:cTn id="53" dur="500" fill="hold"/>
                                        <p:tgtEl>
                                          <p:spTgt spid="77826">
                                            <p:txEl>
                                              <p:pRg st="6" end="6"/>
                                            </p:txEl>
                                          </p:spTgt>
                                        </p:tgtEl>
                                        <p:attrNameLst>
                                          <p:attrName>style.rotation</p:attrName>
                                        </p:attrNameLst>
                                      </p:cBhvr>
                                      <p:tavLst>
                                        <p:tav tm="0">
                                          <p:val>
                                            <p:fltVal val="90"/>
                                          </p:val>
                                        </p:tav>
                                        <p:tav tm="100000">
                                          <p:val>
                                            <p:fltVal val="0"/>
                                          </p:val>
                                        </p:tav>
                                      </p:tavLst>
                                    </p:anim>
                                    <p:animEffect transition="in" filter="fade">
                                      <p:cBhvr>
                                        <p:cTn id="54" dur="500"/>
                                        <p:tgtEl>
                                          <p:spTgt spid="77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11 at 1.4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400341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l="8333" t="12633" r="11667" b="15158"/>
          <a:stretch>
            <a:fillRect/>
          </a:stretch>
        </p:blipFill>
        <p:spPr bwMode="auto">
          <a:xfrm>
            <a:off x="1873250" y="951339"/>
            <a:ext cx="4832350" cy="5754261"/>
          </a:xfrm>
          <a:prstGeom prst="rect">
            <a:avLst/>
          </a:prstGeom>
          <a:noFill/>
          <a:ln w="9525">
            <a:noFill/>
            <a:miter lim="800000"/>
            <a:headEnd/>
            <a:tailEnd/>
          </a:ln>
        </p:spPr>
      </p:pic>
      <p:sp>
        <p:nvSpPr>
          <p:cNvPr id="4" name="Rectangle 2"/>
          <p:cNvSpPr txBox="1">
            <a:spLocks/>
          </p:cNvSpPr>
          <p:nvPr/>
        </p:nvSpPr>
        <p:spPr bwMode="auto">
          <a:xfrm>
            <a:off x="457200" y="152400"/>
            <a:ext cx="82296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smtClean="0">
                <a:ln>
                  <a:noFill/>
                </a:ln>
                <a:effectLst/>
              </a:rPr>
              <a:t>Module Namplate</a:t>
            </a:r>
          </a:p>
        </p:txBody>
      </p:sp>
    </p:spTree>
    <p:extLst>
      <p:ext uri="{BB962C8B-B14F-4D97-AF65-F5344CB8AC3E}">
        <p14:creationId xmlns:p14="http://schemas.microsoft.com/office/powerpoint/2010/main" val="98364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Module Specifications</a:t>
            </a:r>
          </a:p>
        </p:txBody>
      </p:sp>
      <p:pic>
        <p:nvPicPr>
          <p:cNvPr id="3" name="Picture 2" descr="Screen Shot 2012-11-04 at 11.32.08 AM.png"/>
          <p:cNvPicPr>
            <a:picLocks noChangeAspect="1"/>
          </p:cNvPicPr>
          <p:nvPr/>
        </p:nvPicPr>
        <p:blipFill rotWithShape="1">
          <a:blip r:embed="rId2">
            <a:extLst>
              <a:ext uri="{28A0092B-C50C-407E-A947-70E740481C1C}">
                <a14:useLocalDpi xmlns:a14="http://schemas.microsoft.com/office/drawing/2010/main" val="0"/>
              </a:ext>
            </a:extLst>
          </a:blip>
          <a:srcRect b="18671"/>
          <a:stretch/>
        </p:blipFill>
        <p:spPr>
          <a:xfrm>
            <a:off x="990600" y="1676400"/>
            <a:ext cx="7696200" cy="4685944"/>
          </a:xfrm>
          <a:prstGeom prst="rect">
            <a:avLst/>
          </a:prstGeom>
        </p:spPr>
      </p:pic>
      <p:sp>
        <p:nvSpPr>
          <p:cNvPr id="5" name="TextBox 4"/>
          <p:cNvSpPr txBox="1"/>
          <p:nvPr/>
        </p:nvSpPr>
        <p:spPr>
          <a:xfrm rot="16200000">
            <a:off x="-1067751" y="4228021"/>
            <a:ext cx="3571636" cy="369332"/>
          </a:xfrm>
          <a:prstGeom prst="rect">
            <a:avLst/>
          </a:prstGeom>
          <a:noFill/>
        </p:spPr>
        <p:txBody>
          <a:bodyPr wrap="none" rtlCol="0">
            <a:spAutoFit/>
          </a:bodyPr>
          <a:lstStyle/>
          <a:p>
            <a:r>
              <a:rPr lang="en-US"/>
              <a:t>Courtesy Home Power Magazine</a:t>
            </a:r>
          </a:p>
        </p:txBody>
      </p:sp>
    </p:spTree>
    <p:extLst>
      <p:ext uri="{BB962C8B-B14F-4D97-AF65-F5344CB8AC3E}">
        <p14:creationId xmlns:p14="http://schemas.microsoft.com/office/powerpoint/2010/main" val="426950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p:cNvPicPr>
            <a:picLocks noGrp="1" noChangeAspect="1" noChangeArrowheads="1"/>
          </p:cNvPicPr>
          <p:nvPr>
            <p:ph idx="1"/>
          </p:nvPr>
        </p:nvPicPr>
        <p:blipFill rotWithShape="1">
          <a:blip r:embed="rId2" cstate="print"/>
          <a:srcRect t="14178"/>
          <a:stretch/>
        </p:blipFill>
        <p:spPr>
          <a:xfrm>
            <a:off x="-36250" y="1447800"/>
            <a:ext cx="5782732" cy="2791597"/>
          </a:xfrm>
          <a:prstGeom prst="rect">
            <a:avLst/>
          </a:prstGeom>
          <a:noFill/>
          <a:ln w="25400">
            <a:solidFill>
              <a:schemeClr val="bg1"/>
            </a:solidFill>
            <a:miter lim="800000"/>
            <a:headEnd/>
            <a:tailEnd/>
          </a:ln>
        </p:spPr>
      </p:pic>
      <p:sp>
        <p:nvSpPr>
          <p:cNvPr id="156678" name="Rectangle 6"/>
          <p:cNvSpPr>
            <a:spLocks noGrp="1"/>
          </p:cNvSpPr>
          <p:nvPr>
            <p:ph type="title"/>
          </p:nvPr>
        </p:nvSpPr>
        <p:spPr bwMode="auto">
          <a:xfrm>
            <a:off x="609600" y="15536"/>
            <a:ext cx="8229600" cy="1219200"/>
          </a:xfrm>
          <a:ln w="9525"/>
        </p:spPr>
        <p:txBody>
          <a:bodyPr wrap="square" lIns="91440" tIns="45720" rIns="91440" bIns="45720" numCol="1" compatLnSpc="1">
            <a:prstTxWarp prst="textNoShape">
              <a:avLst/>
            </a:prstTxWarp>
          </a:bodyPr>
          <a:lstStyle/>
          <a:p>
            <a:pPr>
              <a:defRPr/>
            </a:pPr>
            <a:r>
              <a:rPr lang="en-US" dirty="0" smtClean="0">
                <a:ln>
                  <a:noFill/>
                </a:ln>
                <a:effectLst/>
              </a:rPr>
              <a:t>Quick Connects (MC, Tyco, </a:t>
            </a:r>
            <a:r>
              <a:rPr lang="en-US" dirty="0" err="1" smtClean="0">
                <a:ln>
                  <a:noFill/>
                </a:ln>
                <a:effectLst/>
              </a:rPr>
              <a:t>etc</a:t>
            </a:r>
            <a:r>
              <a:rPr lang="en-US" dirty="0" smtClean="0">
                <a:ln>
                  <a:noFill/>
                </a:ln>
                <a:effectLst/>
              </a:rPr>
              <a:t>)</a:t>
            </a:r>
            <a:endParaRPr dirty="0" smtClean="0">
              <a:ln>
                <a:noFill/>
              </a:ln>
              <a:effectLst/>
            </a:endParaRPr>
          </a:p>
        </p:txBody>
      </p:sp>
      <p:pic>
        <p:nvPicPr>
          <p:cNvPr id="2" name="Picture 1" descr="Screen shot 2011-09-11 at 1.53.34 PM.png"/>
          <p:cNvPicPr>
            <a:picLocks noChangeAspect="1"/>
          </p:cNvPicPr>
          <p:nvPr/>
        </p:nvPicPr>
        <p:blipFill rotWithShape="1">
          <a:blip r:embed="rId3">
            <a:extLst>
              <a:ext uri="{28A0092B-C50C-407E-A947-70E740481C1C}">
                <a14:useLocalDpi xmlns:a14="http://schemas.microsoft.com/office/drawing/2010/main" val="0"/>
              </a:ext>
            </a:extLst>
          </a:blip>
          <a:srcRect l="13097" t="4629" b="14444"/>
          <a:stretch/>
        </p:blipFill>
        <p:spPr>
          <a:xfrm>
            <a:off x="3962400" y="3258154"/>
            <a:ext cx="5181600" cy="3633172"/>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102154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11 at 1.56.34 PM.png"/>
          <p:cNvPicPr>
            <a:picLocks noChangeAspect="1"/>
          </p:cNvPicPr>
          <p:nvPr/>
        </p:nvPicPr>
        <p:blipFill rotWithShape="1">
          <a:blip r:embed="rId2">
            <a:extLst>
              <a:ext uri="{28A0092B-C50C-407E-A947-70E740481C1C}">
                <a14:useLocalDpi xmlns:a14="http://schemas.microsoft.com/office/drawing/2010/main" val="0"/>
              </a:ext>
            </a:extLst>
          </a:blip>
          <a:srcRect l="29501"/>
          <a:stretch/>
        </p:blipFill>
        <p:spPr>
          <a:xfrm>
            <a:off x="4822209" y="381000"/>
            <a:ext cx="3635991" cy="5896818"/>
          </a:xfrm>
          <a:prstGeom prst="rect">
            <a:avLst/>
          </a:prstGeom>
          <a:noFill/>
          <a:ln w="25400">
            <a:solidFill>
              <a:schemeClr val="bg1"/>
            </a:solidFill>
            <a:miter lim="800000"/>
            <a:headEnd/>
            <a:tailEnd/>
          </a:ln>
        </p:spPr>
      </p:pic>
      <p:sp>
        <p:nvSpPr>
          <p:cNvPr id="3" name="TextBox 2"/>
          <p:cNvSpPr txBox="1"/>
          <p:nvPr/>
        </p:nvSpPr>
        <p:spPr>
          <a:xfrm>
            <a:off x="914400" y="1109008"/>
            <a:ext cx="3810000" cy="1938992"/>
          </a:xfrm>
          <a:prstGeom prst="rect">
            <a:avLst/>
          </a:prstGeom>
          <a:noFill/>
        </p:spPr>
        <p:txBody>
          <a:bodyPr wrap="square" rtlCol="0">
            <a:spAutoFit/>
          </a:bodyPr>
          <a:lstStyle/>
          <a:p>
            <a:r>
              <a:rPr lang="en-US" sz="2400" dirty="0" smtClean="0">
                <a:latin typeface="Constantia"/>
                <a:cs typeface="Constantia"/>
              </a:rPr>
              <a:t>Field Serviceable Junction Box:</a:t>
            </a:r>
          </a:p>
          <a:p>
            <a:r>
              <a:rPr lang="en-US" sz="2400" dirty="0" smtClean="0">
                <a:latin typeface="Constantia"/>
                <a:cs typeface="Constantia"/>
              </a:rPr>
              <a:t>Less common today and found primarily on smaller modules </a:t>
            </a:r>
            <a:endParaRPr lang="en-US" sz="2400" dirty="0">
              <a:latin typeface="Constantia"/>
              <a:cs typeface="Constantia"/>
            </a:endParaRPr>
          </a:p>
        </p:txBody>
      </p:sp>
      <p:sp>
        <p:nvSpPr>
          <p:cNvPr id="5" name="TextBox 4"/>
          <p:cNvSpPr txBox="1"/>
          <p:nvPr/>
        </p:nvSpPr>
        <p:spPr>
          <a:xfrm>
            <a:off x="914400" y="4419600"/>
            <a:ext cx="3733800" cy="1569660"/>
          </a:xfrm>
          <a:prstGeom prst="rect">
            <a:avLst/>
          </a:prstGeom>
          <a:noFill/>
        </p:spPr>
        <p:txBody>
          <a:bodyPr wrap="square" rtlCol="0">
            <a:spAutoFit/>
          </a:bodyPr>
          <a:lstStyle/>
          <a:p>
            <a:r>
              <a:rPr lang="en-US" sz="2400" dirty="0" smtClean="0">
                <a:latin typeface="Constantia"/>
                <a:cs typeface="Constantia"/>
              </a:rPr>
              <a:t>Sealed Junction Box:</a:t>
            </a:r>
          </a:p>
          <a:p>
            <a:r>
              <a:rPr lang="en-US" sz="2400" dirty="0" smtClean="0">
                <a:latin typeface="Constantia"/>
                <a:cs typeface="Constantia"/>
              </a:rPr>
              <a:t>Most common, safer to wire, but usually canno</a:t>
            </a:r>
            <a:r>
              <a:rPr lang="en-US" sz="2400" dirty="0">
                <a:latin typeface="Constantia"/>
                <a:cs typeface="Constantia"/>
              </a:rPr>
              <a:t>t</a:t>
            </a:r>
            <a:r>
              <a:rPr lang="en-US" sz="2400" dirty="0" smtClean="0">
                <a:latin typeface="Constantia"/>
                <a:cs typeface="Constantia"/>
              </a:rPr>
              <a:t> replace leads</a:t>
            </a:r>
            <a:endParaRPr lang="en-US" sz="2400" dirty="0">
              <a:latin typeface="Constantia"/>
              <a:cs typeface="Constantia"/>
            </a:endParaRPr>
          </a:p>
        </p:txBody>
      </p:sp>
      <p:sp>
        <p:nvSpPr>
          <p:cNvPr id="4" name="TextBox 3"/>
          <p:cNvSpPr txBox="1"/>
          <p:nvPr/>
        </p:nvSpPr>
        <p:spPr>
          <a:xfrm>
            <a:off x="5029200" y="6172200"/>
            <a:ext cx="3962400" cy="584776"/>
          </a:xfrm>
          <a:prstGeom prst="rect">
            <a:avLst/>
          </a:prstGeom>
          <a:noFill/>
        </p:spPr>
        <p:txBody>
          <a:bodyPr wrap="square" rtlCol="0">
            <a:spAutoFit/>
          </a:bodyPr>
          <a:lstStyle/>
          <a:p>
            <a:r>
              <a:rPr lang="en-US" sz="1600" dirty="0" smtClean="0">
                <a:solidFill>
                  <a:srgbClr val="4C376B"/>
                </a:solidFill>
              </a:rPr>
              <a:t>Courtesy </a:t>
            </a:r>
            <a:r>
              <a:rPr lang="en-US" sz="1600" dirty="0" err="1" smtClean="0">
                <a:solidFill>
                  <a:srgbClr val="4C376B"/>
                </a:solidFill>
              </a:rPr>
              <a:t>Homepower</a:t>
            </a:r>
            <a:r>
              <a:rPr lang="en-US" sz="1600" dirty="0" smtClean="0">
                <a:solidFill>
                  <a:srgbClr val="4C376B"/>
                </a:solidFill>
              </a:rPr>
              <a:t> Magazine/Kris </a:t>
            </a:r>
            <a:r>
              <a:rPr lang="en-US" sz="1600" dirty="0" err="1" smtClean="0">
                <a:solidFill>
                  <a:srgbClr val="4C376B"/>
                </a:solidFill>
              </a:rPr>
              <a:t>SUtton</a:t>
            </a:r>
            <a:endParaRPr lang="en-US" sz="1600" dirty="0">
              <a:solidFill>
                <a:srgbClr val="4C376B"/>
              </a:solidFill>
            </a:endParaRPr>
          </a:p>
        </p:txBody>
      </p:sp>
      <p:sp>
        <p:nvSpPr>
          <p:cNvPr id="7" name="Rectangle 6"/>
          <p:cNvSpPr txBox="1">
            <a:spLocks/>
          </p:cNvSpPr>
          <p:nvPr/>
        </p:nvSpPr>
        <p:spPr bwMode="auto">
          <a:xfrm>
            <a:off x="76200" y="0"/>
            <a:ext cx="34290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dirty="0" smtClean="0">
                <a:ln>
                  <a:noFill/>
                </a:ln>
                <a:solidFill>
                  <a:schemeClr val="tx1"/>
                </a:solidFill>
                <a:effectLst/>
              </a:rPr>
              <a:t>Module J-Box</a:t>
            </a:r>
          </a:p>
        </p:txBody>
      </p:sp>
    </p:spTree>
    <p:extLst>
      <p:ext uri="{BB962C8B-B14F-4D97-AF65-F5344CB8AC3E}">
        <p14:creationId xmlns:p14="http://schemas.microsoft.com/office/powerpoint/2010/main" val="121372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p:cNvSpPr>
          <p:nvPr>
            <p:ph type="title"/>
          </p:nvPr>
        </p:nvSpPr>
        <p:spPr bwMode="auto">
          <a:xfrm>
            <a:off x="152400" y="1295400"/>
            <a:ext cx="3962400" cy="1828800"/>
          </a:xfrm>
          <a:ln w="9525"/>
        </p:spPr>
        <p:txBody>
          <a:bodyPr wrap="square" lIns="91440" tIns="45720" rIns="91440" bIns="45720" numCol="1" compatLnSpc="1">
            <a:prstTxWarp prst="textNoShape">
              <a:avLst/>
            </a:prstTxWarp>
            <a:noAutofit/>
          </a:bodyPr>
          <a:lstStyle/>
          <a:p>
            <a:pPr marL="457200" indent="-457200">
              <a:buFont typeface="Arial"/>
              <a:buChar char="•"/>
              <a:defRPr/>
            </a:pPr>
            <a:r>
              <a:rPr lang="en-US" sz="2800" dirty="0">
                <a:ln>
                  <a:noFill/>
                </a:ln>
                <a:effectLst/>
                <a:latin typeface="+mn-lt"/>
              </a:rPr>
              <a:t>1000 watts of crystalline PV fits in ~100 square feet.</a:t>
            </a:r>
            <a:br>
              <a:rPr lang="en-US" sz="2800" dirty="0">
                <a:ln>
                  <a:noFill/>
                </a:ln>
                <a:effectLst/>
                <a:latin typeface="+mn-lt"/>
              </a:rPr>
            </a:br>
            <a:endParaRPr sz="2800" dirty="0" smtClean="0">
              <a:ln>
                <a:noFill/>
              </a:ln>
              <a:effectLst/>
              <a:latin typeface="+mn-lt"/>
            </a:endParaRPr>
          </a:p>
        </p:txBody>
      </p:sp>
      <p:pic>
        <p:nvPicPr>
          <p:cNvPr id="3" name="Picture 2" descr="Fearrington.jpg"/>
          <p:cNvPicPr>
            <a:picLocks noChangeAspect="1"/>
          </p:cNvPicPr>
          <p:nvPr/>
        </p:nvPicPr>
        <p:blipFill rotWithShape="1">
          <a:blip r:embed="rId2">
            <a:extLst>
              <a:ext uri="{28A0092B-C50C-407E-A947-70E740481C1C}">
                <a14:useLocalDpi xmlns:a14="http://schemas.microsoft.com/office/drawing/2010/main" val="0"/>
              </a:ext>
            </a:extLst>
          </a:blip>
          <a:srcRect l="13890" t="19326" r="26779"/>
          <a:stretch/>
        </p:blipFill>
        <p:spPr>
          <a:xfrm>
            <a:off x="4361813" y="1143000"/>
            <a:ext cx="4782187" cy="4876799"/>
          </a:xfrm>
          <a:prstGeom prst="rect">
            <a:avLst/>
          </a:prstGeom>
        </p:spPr>
      </p:pic>
      <p:sp>
        <p:nvSpPr>
          <p:cNvPr id="5" name="TextBox 4"/>
          <p:cNvSpPr txBox="1"/>
          <p:nvPr/>
        </p:nvSpPr>
        <p:spPr>
          <a:xfrm>
            <a:off x="533400" y="171270"/>
            <a:ext cx="6109365" cy="1200329"/>
          </a:xfrm>
          <a:prstGeom prst="rect">
            <a:avLst/>
          </a:prstGeom>
          <a:noFill/>
        </p:spPr>
        <p:txBody>
          <a:bodyPr wrap="none" rtlCol="0">
            <a:spAutoFit/>
          </a:bodyPr>
          <a:lstStyle/>
          <a:p>
            <a:r>
              <a:rPr lang="en-US" sz="3600" dirty="0">
                <a:latin typeface="+mj-lt"/>
              </a:rPr>
              <a:t>How much space </a:t>
            </a:r>
            <a:r>
              <a:rPr lang="en-US" sz="3600" dirty="0" smtClean="0">
                <a:latin typeface="+mj-lt"/>
              </a:rPr>
              <a:t>is needed?</a:t>
            </a:r>
            <a:r>
              <a:rPr lang="en-US" sz="3600" dirty="0">
                <a:latin typeface="+mj-lt"/>
              </a:rPr>
              <a:t/>
            </a:r>
            <a:br>
              <a:rPr lang="en-US" sz="3600" dirty="0">
                <a:latin typeface="+mj-lt"/>
              </a:rPr>
            </a:br>
            <a:endParaRPr lang="en-US" sz="3600" dirty="0">
              <a:latin typeface="+mj-lt"/>
            </a:endParaRPr>
          </a:p>
        </p:txBody>
      </p:sp>
      <p:sp>
        <p:nvSpPr>
          <p:cNvPr id="6" name="TextBox 5"/>
          <p:cNvSpPr txBox="1"/>
          <p:nvPr/>
        </p:nvSpPr>
        <p:spPr>
          <a:xfrm>
            <a:off x="554854" y="3012532"/>
            <a:ext cx="3505443" cy="2246769"/>
          </a:xfrm>
          <a:prstGeom prst="rect">
            <a:avLst/>
          </a:prstGeom>
          <a:noFill/>
        </p:spPr>
        <p:txBody>
          <a:bodyPr wrap="square" rtlCol="0">
            <a:spAutoFit/>
          </a:bodyPr>
          <a:lstStyle/>
          <a:p>
            <a:pPr marL="457200" indent="-457200">
              <a:buFont typeface="Arial"/>
              <a:buChar char="•"/>
            </a:pPr>
            <a:r>
              <a:rPr lang="en-US" sz="2800" dirty="0">
                <a:latin typeface="+mn-lt"/>
              </a:rPr>
              <a:t>Thin film efficiency is about half, so 500 watts of thin film in ~100 square feet</a:t>
            </a:r>
          </a:p>
        </p:txBody>
      </p:sp>
    </p:spTree>
    <p:extLst>
      <p:ext uri="{BB962C8B-B14F-4D97-AF65-F5344CB8AC3E}">
        <p14:creationId xmlns:p14="http://schemas.microsoft.com/office/powerpoint/2010/main" val="344117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modules do you need?</a:t>
            </a:r>
            <a:endParaRPr lang="en-US" dirty="0"/>
          </a:p>
        </p:txBody>
      </p:sp>
      <p:sp>
        <p:nvSpPr>
          <p:cNvPr id="3" name="Content Placeholder 2"/>
          <p:cNvSpPr>
            <a:spLocks noGrp="1"/>
          </p:cNvSpPr>
          <p:nvPr>
            <p:ph idx="1"/>
          </p:nvPr>
        </p:nvSpPr>
        <p:spPr/>
        <p:txBody>
          <a:bodyPr>
            <a:normAutofit/>
          </a:bodyPr>
          <a:lstStyle/>
          <a:p>
            <a:r>
              <a:rPr lang="en-US" sz="2800" dirty="0" smtClean="0"/>
              <a:t>Each KW of PV array (4 – 250 watt modules) can produce about 1,000 KWH/year.</a:t>
            </a:r>
          </a:p>
          <a:p>
            <a:pPr marL="0" indent="0">
              <a:buNone/>
            </a:pPr>
            <a:endParaRPr lang="en-US" sz="2800" dirty="0"/>
          </a:p>
          <a:p>
            <a:r>
              <a:rPr lang="en-US" sz="2800" dirty="0" smtClean="0"/>
              <a:t>Average American House uses 10,000 KWH/year </a:t>
            </a:r>
          </a:p>
          <a:p>
            <a:pPr marL="0" indent="0">
              <a:buNone/>
            </a:pPr>
            <a:endParaRPr lang="en-US" sz="2800" dirty="0"/>
          </a:p>
          <a:p>
            <a:r>
              <a:rPr lang="en-US" sz="2800" dirty="0" smtClean="0"/>
              <a:t>10,000 KWH/year  /  1000 KWH/KW = 10 KW</a:t>
            </a:r>
          </a:p>
          <a:p>
            <a:pPr marL="0" indent="0">
              <a:buNone/>
            </a:pPr>
            <a:endParaRPr lang="en-US" sz="2800" dirty="0" smtClean="0"/>
          </a:p>
          <a:p>
            <a:r>
              <a:rPr lang="en-US" sz="2800" dirty="0" smtClean="0"/>
              <a:t>10 KW = 10,000 Watts/250 watts = </a:t>
            </a:r>
            <a:r>
              <a:rPr lang="en-US" sz="2800" dirty="0" smtClean="0">
                <a:solidFill>
                  <a:srgbClr val="FF0000"/>
                </a:solidFill>
              </a:rPr>
              <a:t>40 modules</a:t>
            </a:r>
            <a:endParaRPr lang="en-US" sz="2800" dirty="0">
              <a:solidFill>
                <a:srgbClr val="FF0000"/>
              </a:solidFill>
            </a:endParaRPr>
          </a:p>
        </p:txBody>
      </p:sp>
    </p:spTree>
    <p:extLst>
      <p:ext uri="{BB962C8B-B14F-4D97-AF65-F5344CB8AC3E}">
        <p14:creationId xmlns:p14="http://schemas.microsoft.com/office/powerpoint/2010/main" val="50363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DSC_4818"/>
          <p:cNvPicPr>
            <a:picLocks noChangeAspect="1" noChangeArrowheads="1"/>
          </p:cNvPicPr>
          <p:nvPr/>
        </p:nvPicPr>
        <p:blipFill>
          <a:blip r:embed="rId2"/>
          <a:srcRect/>
          <a:stretch>
            <a:fillRect/>
          </a:stretch>
        </p:blipFill>
        <p:spPr bwMode="auto">
          <a:xfrm>
            <a:off x="0" y="914400"/>
            <a:ext cx="9144000" cy="5910263"/>
          </a:xfrm>
          <a:prstGeom prst="rect">
            <a:avLst/>
          </a:prstGeom>
          <a:noFill/>
          <a:ln w="25400">
            <a:solidFill>
              <a:schemeClr val="bg1"/>
            </a:solidFill>
            <a:miter lim="800000"/>
            <a:headEnd/>
            <a:tailEnd/>
          </a:ln>
        </p:spPr>
      </p:pic>
      <p:sp>
        <p:nvSpPr>
          <p:cNvPr id="2772994" name="Rectangle 2"/>
          <p:cNvSpPr>
            <a:spLocks noGrp="1" noChangeArrowheads="1"/>
          </p:cNvSpPr>
          <p:nvPr>
            <p:ph type="title"/>
          </p:nvPr>
        </p:nvSpPr>
        <p:spPr>
          <a:xfrm>
            <a:off x="533400" y="-152400"/>
            <a:ext cx="8229600" cy="1219200"/>
          </a:xfrm>
        </p:spPr>
        <p:txBody>
          <a:bodyPr/>
          <a:lstStyle/>
          <a:p>
            <a:pPr>
              <a:defRPr/>
            </a:pPr>
            <a:r>
              <a:rPr lang="en-US" dirty="0" smtClean="0"/>
              <a:t>Multi or Polycrystalline Silicon</a:t>
            </a:r>
          </a:p>
        </p:txBody>
      </p:sp>
      <p:sp>
        <p:nvSpPr>
          <p:cNvPr id="49156" name="Text Box 4"/>
          <p:cNvSpPr txBox="1">
            <a:spLocks noChangeArrowheads="1"/>
          </p:cNvSpPr>
          <p:nvPr/>
        </p:nvSpPr>
        <p:spPr bwMode="auto">
          <a:xfrm>
            <a:off x="5181600" y="1600200"/>
            <a:ext cx="3200400" cy="923330"/>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n-US" sz="1800" b="0" dirty="0"/>
              <a:t>Warranties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11-16%</a:t>
            </a:r>
          </a:p>
        </p:txBody>
      </p:sp>
    </p:spTree>
    <p:extLst>
      <p:ext uri="{BB962C8B-B14F-4D97-AF65-F5344CB8AC3E}">
        <p14:creationId xmlns:p14="http://schemas.microsoft.com/office/powerpoint/2010/main" val="152359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1-10-13 at 4.29.09 PM.png"/>
          <p:cNvPicPr>
            <a:picLocks noGrp="1" noChangeAspect="1"/>
          </p:cNvPicPr>
          <p:nvPr>
            <p:ph/>
          </p:nvPr>
        </p:nvPicPr>
        <p:blipFill rotWithShape="1">
          <a:blip r:embed="rId2">
            <a:extLst>
              <a:ext uri="{28A0092B-C50C-407E-A947-70E740481C1C}">
                <a14:useLocalDpi xmlns:a14="http://schemas.microsoft.com/office/drawing/2010/main" val="0"/>
              </a:ext>
            </a:extLst>
          </a:blip>
          <a:srcRect l="4877" t="11600" r="7173" b="11600"/>
          <a:stretch/>
        </p:blipFill>
        <p:spPr>
          <a:xfrm>
            <a:off x="152400" y="1036637"/>
            <a:ext cx="5051004" cy="4297363"/>
          </a:xfrm>
        </p:spPr>
      </p:pic>
      <p:sp>
        <p:nvSpPr>
          <p:cNvPr id="4" name="TextBox 3"/>
          <p:cNvSpPr txBox="1"/>
          <p:nvPr/>
        </p:nvSpPr>
        <p:spPr>
          <a:xfrm>
            <a:off x="628289" y="76200"/>
            <a:ext cx="4415517" cy="954107"/>
          </a:xfrm>
          <a:prstGeom prst="rect">
            <a:avLst/>
          </a:prstGeom>
          <a:noFill/>
        </p:spPr>
        <p:txBody>
          <a:bodyPr wrap="none" rtlCol="0">
            <a:spAutoFit/>
          </a:bodyPr>
          <a:lstStyle/>
          <a:p>
            <a:pPr algn="ctr"/>
            <a:r>
              <a:rPr lang="en-US" sz="2800" dirty="0" err="1" smtClean="0"/>
              <a:t>Multicrystalline</a:t>
            </a:r>
            <a:r>
              <a:rPr lang="en-US" sz="2800" dirty="0" smtClean="0"/>
              <a:t> ingot ready </a:t>
            </a:r>
          </a:p>
          <a:p>
            <a:pPr algn="ctr"/>
            <a:r>
              <a:rPr lang="en-US" sz="2800" dirty="0" smtClean="0"/>
              <a:t>for sawing</a:t>
            </a:r>
            <a:endParaRPr lang="en-US" sz="2800" dirty="0"/>
          </a:p>
        </p:txBody>
      </p:sp>
      <p:pic>
        <p:nvPicPr>
          <p:cNvPr id="5" name="Picture 4" descr="Screen shot 2011-10-13 at 4.29.36 PM.png"/>
          <p:cNvPicPr>
            <a:picLocks noChangeAspect="1"/>
          </p:cNvPicPr>
          <p:nvPr/>
        </p:nvPicPr>
        <p:blipFill rotWithShape="1">
          <a:blip r:embed="rId3">
            <a:extLst>
              <a:ext uri="{28A0092B-C50C-407E-A947-70E740481C1C}">
                <a14:useLocalDpi xmlns:a14="http://schemas.microsoft.com/office/drawing/2010/main" val="0"/>
              </a:ext>
            </a:extLst>
          </a:blip>
          <a:srcRect l="5657" t="16465" r="24335"/>
          <a:stretch/>
        </p:blipFill>
        <p:spPr>
          <a:xfrm>
            <a:off x="5105400" y="2972191"/>
            <a:ext cx="4038600" cy="3875432"/>
          </a:xfrm>
          <a:prstGeom prst="rect">
            <a:avLst/>
          </a:prstGeom>
        </p:spPr>
      </p:pic>
      <p:sp>
        <p:nvSpPr>
          <p:cNvPr id="7" name="TextBox 6"/>
          <p:cNvSpPr txBox="1"/>
          <p:nvPr/>
        </p:nvSpPr>
        <p:spPr>
          <a:xfrm>
            <a:off x="5486400" y="2057400"/>
            <a:ext cx="3581400" cy="954107"/>
          </a:xfrm>
          <a:prstGeom prst="rect">
            <a:avLst/>
          </a:prstGeom>
          <a:noFill/>
        </p:spPr>
        <p:txBody>
          <a:bodyPr wrap="square" rtlCol="0">
            <a:spAutoFit/>
          </a:bodyPr>
          <a:lstStyle/>
          <a:p>
            <a:pPr algn="ctr"/>
            <a:r>
              <a:rPr lang="en-US" sz="2800" dirty="0" smtClean="0"/>
              <a:t>Cells ready for module assembly</a:t>
            </a:r>
            <a:endParaRPr lang="en-US" sz="2800" dirty="0"/>
          </a:p>
        </p:txBody>
      </p:sp>
      <p:sp>
        <p:nvSpPr>
          <p:cNvPr id="8" name="TextBox 7"/>
          <p:cNvSpPr txBox="1"/>
          <p:nvPr/>
        </p:nvSpPr>
        <p:spPr>
          <a:xfrm>
            <a:off x="129524" y="6027003"/>
            <a:ext cx="4114800" cy="707886"/>
          </a:xfrm>
          <a:prstGeom prst="rect">
            <a:avLst/>
          </a:prstGeom>
          <a:noFill/>
        </p:spPr>
        <p:txBody>
          <a:bodyPr wrap="square" rtlCol="0">
            <a:spAutoFit/>
          </a:bodyPr>
          <a:lstStyle/>
          <a:p>
            <a:r>
              <a:rPr lang="en-US" sz="2000" dirty="0" smtClean="0"/>
              <a:t>Photos courtesy </a:t>
            </a:r>
            <a:r>
              <a:rPr lang="en-US" sz="2000" dirty="0" err="1" smtClean="0"/>
              <a:t>HomePower</a:t>
            </a:r>
            <a:r>
              <a:rPr lang="en-US" sz="2000" dirty="0" smtClean="0"/>
              <a:t> magazine/REC group</a:t>
            </a:r>
            <a:endParaRPr lang="en-US" sz="2000" dirty="0"/>
          </a:p>
        </p:txBody>
      </p:sp>
    </p:spTree>
    <p:extLst>
      <p:ext uri="{BB962C8B-B14F-4D97-AF65-F5344CB8AC3E}">
        <p14:creationId xmlns:p14="http://schemas.microsoft.com/office/powerpoint/2010/main" val="162495072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USSC house"/>
          <p:cNvPicPr>
            <a:picLocks noChangeAspect="1" noChangeArrowheads="1"/>
          </p:cNvPicPr>
          <p:nvPr/>
        </p:nvPicPr>
        <p:blipFill>
          <a:blip r:embed="rId3"/>
          <a:srcRect/>
          <a:stretch>
            <a:fillRect/>
          </a:stretch>
        </p:blipFill>
        <p:spPr bwMode="auto">
          <a:xfrm>
            <a:off x="25943" y="1219200"/>
            <a:ext cx="8894751" cy="5334000"/>
          </a:xfrm>
          <a:prstGeom prst="rect">
            <a:avLst/>
          </a:prstGeom>
          <a:noFill/>
          <a:ln w="25400">
            <a:solidFill>
              <a:schemeClr val="bg1"/>
            </a:solidFill>
            <a:miter lim="800000"/>
            <a:headEnd/>
            <a:tailEnd/>
          </a:ln>
        </p:spPr>
      </p:pic>
      <p:sp>
        <p:nvSpPr>
          <p:cNvPr id="2776066" name="Rectangle 2"/>
          <p:cNvSpPr>
            <a:spLocks noGrp="1" noChangeArrowheads="1"/>
          </p:cNvSpPr>
          <p:nvPr>
            <p:ph type="title"/>
          </p:nvPr>
        </p:nvSpPr>
        <p:spPr>
          <a:xfrm>
            <a:off x="25943" y="152400"/>
            <a:ext cx="8915400" cy="914400"/>
          </a:xfrm>
        </p:spPr>
        <p:txBody>
          <a:bodyPr>
            <a:noAutofit/>
          </a:bodyPr>
          <a:lstStyle/>
          <a:p>
            <a:pPr>
              <a:defRPr/>
            </a:pPr>
            <a:r>
              <a:rPr lang="en-US" sz="2800" dirty="0" smtClean="0"/>
              <a:t>Thin Film  - used mainly for utility scale</a:t>
            </a:r>
            <a:br>
              <a:rPr lang="en-US" sz="2800" dirty="0" smtClean="0"/>
            </a:br>
            <a:r>
              <a:rPr lang="en-US" sz="2800" dirty="0" smtClean="0"/>
              <a:t> Amorphous Si (a-Si), CIGS, or CadTel</a:t>
            </a:r>
          </a:p>
        </p:txBody>
      </p:sp>
      <p:sp>
        <p:nvSpPr>
          <p:cNvPr id="50180" name="Text Box 4"/>
          <p:cNvSpPr txBox="1">
            <a:spLocks noChangeArrowheads="1"/>
          </p:cNvSpPr>
          <p:nvPr/>
        </p:nvSpPr>
        <p:spPr bwMode="auto">
          <a:xfrm>
            <a:off x="5105400" y="1676400"/>
            <a:ext cx="3733800" cy="923330"/>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r>
              <a:rPr lang="en-US" sz="1800" b="0" dirty="0"/>
              <a:t>Warranties	20 -25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6-12%</a:t>
            </a:r>
          </a:p>
        </p:txBody>
      </p:sp>
    </p:spTree>
    <p:extLst>
      <p:ext uri="{BB962C8B-B14F-4D97-AF65-F5344CB8AC3E}">
        <p14:creationId xmlns:p14="http://schemas.microsoft.com/office/powerpoint/2010/main" val="346566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Grp="1" noChangeAspect="1" noChangeArrowheads="1"/>
          </p:cNvPicPr>
          <p:nvPr>
            <p:ph idx="1"/>
          </p:nvPr>
        </p:nvPicPr>
        <p:blipFill>
          <a:blip r:embed="rId2" cstate="print"/>
          <a:srcRect/>
          <a:stretch>
            <a:fillRect/>
          </a:stretch>
        </p:blipFill>
        <p:spPr>
          <a:xfrm>
            <a:off x="76200" y="2362200"/>
            <a:ext cx="4800600" cy="2727325"/>
          </a:xfrm>
          <a:noFill/>
          <a:ln w="25400">
            <a:solidFill>
              <a:schemeClr val="bg1"/>
            </a:solidFill>
            <a:miter lim="800000"/>
            <a:headEnd/>
            <a:tailEnd/>
          </a:ln>
        </p:spPr>
      </p:pic>
      <p:sp>
        <p:nvSpPr>
          <p:cNvPr id="111620" name="Rectangle 4"/>
          <p:cNvSpPr>
            <a:spLocks noGrp="1"/>
          </p:cNvSpPr>
          <p:nvPr>
            <p:ph type="title"/>
          </p:nvPr>
        </p:nvSpPr>
        <p:spPr bwMode="auto">
          <a:xfrm>
            <a:off x="457200" y="0"/>
            <a:ext cx="8229600" cy="1219200"/>
          </a:xfrm>
          <a:ln w="9525"/>
        </p:spPr>
        <p:txBody>
          <a:bodyPr wrap="square" lIns="91440" tIns="45720" rIns="91440" bIns="45720" numCol="1" compatLnSpc="1">
            <a:prstTxWarp prst="textNoShape">
              <a:avLst/>
            </a:prstTxWarp>
            <a:normAutofit/>
          </a:bodyPr>
          <a:lstStyle/>
          <a:p>
            <a:pPr>
              <a:defRPr/>
            </a:pPr>
            <a:r>
              <a:rPr dirty="0" smtClean="0">
                <a:ln>
                  <a:noFill/>
                </a:ln>
                <a:effectLst/>
              </a:rPr>
              <a:t>Concentrating PV</a:t>
            </a:r>
          </a:p>
        </p:txBody>
      </p:sp>
      <p:pic>
        <p:nvPicPr>
          <p:cNvPr id="40963" name="Picture 7"/>
          <p:cNvPicPr>
            <a:picLocks noChangeAspect="1" noChangeArrowheads="1"/>
          </p:cNvPicPr>
          <p:nvPr/>
        </p:nvPicPr>
        <p:blipFill>
          <a:blip r:embed="rId3" cstate="print"/>
          <a:srcRect/>
          <a:stretch>
            <a:fillRect/>
          </a:stretch>
        </p:blipFill>
        <p:spPr bwMode="auto">
          <a:xfrm>
            <a:off x="5029200" y="1981200"/>
            <a:ext cx="3786188" cy="3448050"/>
          </a:xfrm>
          <a:prstGeom prst="rect">
            <a:avLst/>
          </a:prstGeom>
          <a:noFill/>
          <a:ln w="25400">
            <a:solidFill>
              <a:schemeClr val="bg1"/>
            </a:solidFill>
            <a:miter lim="800000"/>
            <a:headEnd/>
            <a:tailEnd/>
          </a:ln>
        </p:spPr>
      </p:pic>
      <p:sp>
        <p:nvSpPr>
          <p:cNvPr id="5" name="TextBox 4"/>
          <p:cNvSpPr txBox="1"/>
          <p:nvPr/>
        </p:nvSpPr>
        <p:spPr>
          <a:xfrm>
            <a:off x="1676400" y="5715000"/>
            <a:ext cx="5562600" cy="677108"/>
          </a:xfrm>
          <a:prstGeom prst="rect">
            <a:avLst/>
          </a:prstGeom>
          <a:noFill/>
        </p:spPr>
        <p:txBody>
          <a:bodyPr wrap="square" rtlCol="0">
            <a:spAutoFit/>
          </a:bodyPr>
          <a:lstStyle/>
          <a:p>
            <a:r>
              <a:rPr lang="en-US" sz="3600" dirty="0" smtClean="0"/>
              <a:t>Must Dual Axis-Track </a:t>
            </a:r>
            <a:r>
              <a:rPr lang="en-US" sz="3800" spc="-100" dirty="0" smtClean="0">
                <a:solidFill>
                  <a:srgbClr val="F9F9F9"/>
                </a:solidFill>
                <a:latin typeface="+mj-lt"/>
                <a:ea typeface="+mj-ea"/>
                <a:cs typeface="+mj-cs"/>
              </a:rPr>
              <a:t>CPV</a:t>
            </a:r>
          </a:p>
        </p:txBody>
      </p:sp>
    </p:spTree>
    <p:extLst>
      <p:ext uri="{BB962C8B-B14F-4D97-AF65-F5344CB8AC3E}">
        <p14:creationId xmlns:p14="http://schemas.microsoft.com/office/powerpoint/2010/main" val="8194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bwMode="auto">
          <a:ln w="9525"/>
        </p:spPr>
        <p:txBody>
          <a:bodyPr wrap="square" lIns="91440" tIns="45720" rIns="91440" bIns="45720" numCol="1" anchor="ctr" compatLnSpc="1">
            <a:prstTxWarp prst="textNoShape">
              <a:avLst/>
            </a:prstTxWarp>
          </a:bodyPr>
          <a:lstStyle/>
          <a:p>
            <a:pPr eaLnBrk="1" hangingPunct="1">
              <a:defRPr/>
            </a:pPr>
            <a:r>
              <a:rPr smtClean="0">
                <a:ln>
                  <a:noFill/>
                </a:ln>
                <a:effectLst/>
              </a:rPr>
              <a:t>PV Efficiencies </a:t>
            </a:r>
            <a:r>
              <a:rPr sz="1900" smtClean="0">
                <a:ln>
                  <a:noFill/>
                </a:ln>
                <a:effectLst/>
              </a:rPr>
              <a:t>(www.wikipedia.com)</a:t>
            </a:r>
          </a:p>
        </p:txBody>
      </p:sp>
      <p:sp>
        <p:nvSpPr>
          <p:cNvPr id="38914" name="Rectangle 3"/>
          <p:cNvSpPr>
            <a:spLocks noGrp="1" noChangeArrowheads="1"/>
          </p:cNvSpPr>
          <p:nvPr>
            <p:ph type="body" idx="4294967295"/>
          </p:nvPr>
        </p:nvSpPr>
        <p:spPr/>
        <p:txBody>
          <a:bodyPr/>
          <a:lstStyle/>
          <a:p>
            <a:pPr eaLnBrk="1" hangingPunct="1">
              <a:lnSpc>
                <a:spcPct val="80000"/>
              </a:lnSpc>
            </a:pPr>
            <a:r>
              <a:rPr lang="en-US" sz="2000" smtClean="0"/>
              <a:t>1883 - less than 1% efficiency</a:t>
            </a:r>
          </a:p>
          <a:p>
            <a:pPr eaLnBrk="1" hangingPunct="1">
              <a:lnSpc>
                <a:spcPct val="80000"/>
              </a:lnSpc>
            </a:pPr>
            <a:r>
              <a:rPr lang="en-US" sz="2000" smtClean="0"/>
              <a:t>1954 – AT&amp;T labs marks 6% efficiency.</a:t>
            </a:r>
          </a:p>
          <a:p>
            <a:pPr eaLnBrk="1" hangingPunct="1">
              <a:lnSpc>
                <a:spcPct val="80000"/>
              </a:lnSpc>
            </a:pPr>
            <a:r>
              <a:rPr lang="en-US" sz="2000" smtClean="0"/>
              <a:t>1955 - 2% efficient commercial solar cell for $25/cell or $1,785/Watt.</a:t>
            </a:r>
          </a:p>
          <a:p>
            <a:pPr eaLnBrk="1" hangingPunct="1">
              <a:lnSpc>
                <a:spcPct val="80000"/>
              </a:lnSpc>
            </a:pPr>
            <a:r>
              <a:rPr lang="en-US" sz="2000" smtClean="0"/>
              <a:t>1957 - 8% efficient commercial solar cell</a:t>
            </a:r>
          </a:p>
          <a:p>
            <a:pPr eaLnBrk="1" hangingPunct="1">
              <a:lnSpc>
                <a:spcPct val="80000"/>
              </a:lnSpc>
            </a:pPr>
            <a:r>
              <a:rPr lang="en-US" sz="2000" smtClean="0"/>
              <a:t>1958 - 9% efficient commercial solar cells</a:t>
            </a:r>
          </a:p>
          <a:p>
            <a:pPr eaLnBrk="1" hangingPunct="1">
              <a:lnSpc>
                <a:spcPct val="80000"/>
              </a:lnSpc>
            </a:pPr>
            <a:r>
              <a:rPr lang="en-US" sz="2000" smtClean="0"/>
              <a:t>1959 - 10% efficient commercial solar cell</a:t>
            </a:r>
          </a:p>
          <a:p>
            <a:pPr eaLnBrk="1" hangingPunct="1">
              <a:lnSpc>
                <a:spcPct val="80000"/>
              </a:lnSpc>
            </a:pPr>
            <a:r>
              <a:rPr lang="en-US" sz="2000" smtClean="0"/>
              <a:t>1960 - 14% efficient commercial solar cell</a:t>
            </a:r>
          </a:p>
          <a:p>
            <a:pPr eaLnBrk="1" hangingPunct="1">
              <a:lnSpc>
                <a:spcPct val="80000"/>
              </a:lnSpc>
            </a:pPr>
            <a:r>
              <a:rPr lang="en-US" sz="2000" smtClean="0"/>
              <a:t>1976 - first amorphous silicon PV cells have an efficiency of 1.1% </a:t>
            </a:r>
          </a:p>
          <a:p>
            <a:pPr eaLnBrk="1" hangingPunct="1">
              <a:lnSpc>
                <a:spcPct val="80000"/>
              </a:lnSpc>
            </a:pPr>
            <a:r>
              <a:rPr lang="en-US" sz="2000" smtClean="0"/>
              <a:t>1980 - thin-film solar cell exceeding 10% efficiency</a:t>
            </a:r>
          </a:p>
          <a:p>
            <a:pPr eaLnBrk="1" hangingPunct="1">
              <a:lnSpc>
                <a:spcPct val="80000"/>
              </a:lnSpc>
            </a:pPr>
            <a:r>
              <a:rPr lang="en-US" sz="2000" smtClean="0"/>
              <a:t>1985 - 20% efficient silicon cell</a:t>
            </a:r>
          </a:p>
          <a:p>
            <a:pPr eaLnBrk="1" hangingPunct="1">
              <a:lnSpc>
                <a:spcPct val="80000"/>
              </a:lnSpc>
            </a:pPr>
            <a:r>
              <a:rPr lang="en-US" sz="2000" smtClean="0"/>
              <a:t>1989 - Reflective solar concentrators are first used with solar cells.</a:t>
            </a:r>
          </a:p>
          <a:p>
            <a:pPr eaLnBrk="1" hangingPunct="1">
              <a:lnSpc>
                <a:spcPct val="80000"/>
              </a:lnSpc>
            </a:pPr>
            <a:r>
              <a:rPr lang="en-US" sz="2000" smtClean="0"/>
              <a:t>1994 - concentrator cell (180 suns) becomes the first solar cell to exceed 30% conversion efficiency</a:t>
            </a:r>
          </a:p>
          <a:p>
            <a:pPr eaLnBrk="1" hangingPunct="1">
              <a:lnSpc>
                <a:spcPct val="80000"/>
              </a:lnSpc>
            </a:pPr>
            <a:r>
              <a:rPr lang="en-US" sz="2000" smtClean="0"/>
              <a:t>2005 - Solar cells in modules convert around 17% of visible incidental radiant energy</a:t>
            </a:r>
          </a:p>
          <a:p>
            <a:pPr eaLnBrk="1" hangingPunct="1">
              <a:lnSpc>
                <a:spcPct val="80000"/>
              </a:lnSpc>
            </a:pPr>
            <a:endParaRPr lang="en-US" sz="2000" smtClean="0"/>
          </a:p>
        </p:txBody>
      </p:sp>
    </p:spTree>
    <p:extLst>
      <p:ext uri="{BB962C8B-B14F-4D97-AF65-F5344CB8AC3E}">
        <p14:creationId xmlns:p14="http://schemas.microsoft.com/office/powerpoint/2010/main" val="3876284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1262</Words>
  <Application>Microsoft Office PowerPoint</Application>
  <PresentationFormat>On-screen Show (4:3)</PresentationFormat>
  <Paragraphs>173</Paragraphs>
  <Slides>47</Slides>
  <Notes>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Cells, Modules, &amp; Arrays</vt:lpstr>
      <vt:lpstr>Types of PV Cells/Products</vt:lpstr>
      <vt:lpstr>Monocrystalline Silicon</vt:lpstr>
      <vt:lpstr>PowerPoint Presentation</vt:lpstr>
      <vt:lpstr>Multi or Polycrystalline Silicon</vt:lpstr>
      <vt:lpstr>PowerPoint Presentation</vt:lpstr>
      <vt:lpstr>Thin Film  - used mainly for utility scale  Amorphous Si (a-Si), CIGS, or CadTel</vt:lpstr>
      <vt:lpstr>Concentrating PV</vt:lpstr>
      <vt:lpstr>PV Efficiencies (www.wikipedia.com)</vt:lpstr>
      <vt:lpstr>PV Materials &amp; Efficiencies</vt:lpstr>
      <vt:lpstr>PV Modules</vt:lpstr>
      <vt:lpstr>PowerPoint Presentation</vt:lpstr>
      <vt:lpstr>PowerPoint Presentation</vt:lpstr>
      <vt:lpstr>PowerPoint Presentation</vt:lpstr>
      <vt:lpstr>PV Modules</vt:lpstr>
      <vt:lpstr>Silicon Cell Voltage</vt:lpstr>
      <vt:lpstr>PowerPoint Presentation</vt:lpstr>
      <vt:lpstr>Silicon Cell Current Production</vt:lpstr>
      <vt:lpstr>Amperage is proportional to irradiance</vt:lpstr>
      <vt:lpstr>Two factors that affect PV Module Performance</vt:lpstr>
      <vt:lpstr>Response to Temperature</vt:lpstr>
      <vt:lpstr>Response to Irradiance</vt:lpstr>
      <vt:lpstr>IV Curve</vt:lpstr>
      <vt:lpstr>Impact of Irradiance on Voltage &amp; Current</vt:lpstr>
      <vt:lpstr>Series Wiring (Voltage Increases)</vt:lpstr>
      <vt:lpstr>Series Wiring </vt:lpstr>
      <vt:lpstr>Parallel Wiring (Amperage Increases)</vt:lpstr>
      <vt:lpstr>Series &amp; Parallel</vt:lpstr>
      <vt:lpstr>PowerPoint Presentation</vt:lpstr>
      <vt:lpstr>PowerPoint Presentation</vt:lpstr>
      <vt:lpstr>Direct Grid Tie System</vt:lpstr>
      <vt:lpstr>PowerPoint Presentation</vt:lpstr>
      <vt:lpstr>PowerPoint Presentation</vt:lpstr>
      <vt:lpstr>Photovoltaic Device IV Curve at STC (25 C (77 F) and 1000 watts/m2)</vt:lpstr>
      <vt:lpstr>PowerPoint Presentation</vt:lpstr>
      <vt:lpstr>Calculating maximum voltage and   maximum string size</vt:lpstr>
      <vt:lpstr>Direct Grid Tie System</vt:lpstr>
      <vt:lpstr>PowerPoint Presentation</vt:lpstr>
      <vt:lpstr>Open Circuit Voltage Temperature Coefficient   (% change per degree C) </vt:lpstr>
      <vt:lpstr>Choosing a module</vt:lpstr>
      <vt:lpstr>PowerPoint Presentation</vt:lpstr>
      <vt:lpstr>PowerPoint Presentation</vt:lpstr>
      <vt:lpstr>Module Specifications</vt:lpstr>
      <vt:lpstr>Quick Connects (MC, Tyco, etc)</vt:lpstr>
      <vt:lpstr>PowerPoint Presentation</vt:lpstr>
      <vt:lpstr>1000 watts of crystalline PV fits in ~100 square feet. </vt:lpstr>
      <vt:lpstr>How many modules do you need?</vt:lpstr>
    </vt:vector>
  </TitlesOfParts>
  <Company>Appalachian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Modules, &amp; Arrays</dc:title>
  <dc:creator>Scanlin, Dennis M.</dc:creator>
  <cp:lastModifiedBy>Scanlin, Dennis M.</cp:lastModifiedBy>
  <cp:revision>3</cp:revision>
  <dcterms:created xsi:type="dcterms:W3CDTF">2014-06-09T13:48:54Z</dcterms:created>
  <dcterms:modified xsi:type="dcterms:W3CDTF">2014-06-09T22:34:23Z</dcterms:modified>
</cp:coreProperties>
</file>