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21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84" y="-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Chart%20in%20Microsoft%20PowerPoint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dPt>
            <c:idx val="1"/>
            <c:bubble3D val="0"/>
            <c:spPr>
              <a:solidFill>
                <a:srgbClr val="FFFF00"/>
              </a:solidFill>
            </c:spPr>
          </c:dPt>
          <c:dPt>
            <c:idx val="3"/>
            <c:bubble3D val="0"/>
            <c:spPr>
              <a:solidFill>
                <a:srgbClr val="FF0000"/>
              </a:solidFill>
            </c:spPr>
          </c:dPt>
          <c:dPt>
            <c:idx val="8"/>
            <c:bubble3D val="0"/>
            <c:spPr>
              <a:solidFill>
                <a:srgbClr val="92D050"/>
              </a:solidFill>
            </c:spPr>
          </c:dPt>
          <c:dLbls>
            <c:dLbl>
              <c:idx val="5"/>
              <c:layout>
                <c:manualLayout>
                  <c:x val="-4.8078839201703562E-2"/>
                  <c:y val="2.9844550233513074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-7.5872629128906063E-2"/>
                  <c:y val="4.4513834051545867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7"/>
              <c:layout>
                <c:manualLayout>
                  <c:x val="-6.6202347348090926E-2"/>
                  <c:y val="2.4236325760139583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9"/>
              <c:layout>
                <c:manualLayout>
                  <c:x val="6.0488435039370075E-3"/>
                  <c:y val="-2.3869357879560831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</c:dLbls>
          <c:cat>
            <c:strRef>
              <c:f>'[Chart in Microsoft PowerPoint]Sheet1'!$A$2:$A$11</c:f>
              <c:strCache>
                <c:ptCount val="10"/>
                <c:pt idx="0">
                  <c:v>Germany</c:v>
                </c:pt>
                <c:pt idx="1">
                  <c:v>China</c:v>
                </c:pt>
                <c:pt idx="2">
                  <c:v>Italy</c:v>
                </c:pt>
                <c:pt idx="3">
                  <c:v>Japan</c:v>
                </c:pt>
                <c:pt idx="4">
                  <c:v>USA</c:v>
                </c:pt>
                <c:pt idx="5">
                  <c:v>Spain</c:v>
                </c:pt>
                <c:pt idx="6">
                  <c:v>France</c:v>
                </c:pt>
                <c:pt idx="7">
                  <c:v>Autralia</c:v>
                </c:pt>
                <c:pt idx="8">
                  <c:v>Belgium</c:v>
                </c:pt>
                <c:pt idx="9">
                  <c:v>UK</c:v>
                </c:pt>
              </c:strCache>
            </c:strRef>
          </c:cat>
          <c:val>
            <c:numRef>
              <c:f>'[Chart in Microsoft PowerPoint]Sheet1'!$B$2:$B$11</c:f>
              <c:numCache>
                <c:formatCode>General</c:formatCode>
                <c:ptCount val="10"/>
                <c:pt idx="0">
                  <c:v>35.5</c:v>
                </c:pt>
                <c:pt idx="1">
                  <c:v>18.3</c:v>
                </c:pt>
                <c:pt idx="2">
                  <c:v>17.600000000000001</c:v>
                </c:pt>
                <c:pt idx="3">
                  <c:v>13.6</c:v>
                </c:pt>
                <c:pt idx="4">
                  <c:v>12</c:v>
                </c:pt>
                <c:pt idx="5">
                  <c:v>5.6</c:v>
                </c:pt>
                <c:pt idx="6">
                  <c:v>4.5999999999999996</c:v>
                </c:pt>
                <c:pt idx="7">
                  <c:v>3.3</c:v>
                </c:pt>
                <c:pt idx="8">
                  <c:v>3</c:v>
                </c:pt>
                <c:pt idx="9">
                  <c:v>2.9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  <c:txPr>
        <a:bodyPr/>
        <a:lstStyle/>
        <a:p>
          <a:pPr>
            <a:defRPr sz="1410" baseline="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E7310-DA92-40BC-80D1-76B8CDA9141C}" type="datetimeFigureOut">
              <a:rPr lang="en-US" smtClean="0"/>
              <a:t>6/12/2014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57327-B069-4110-9E05-333A2CCE5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605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E7310-DA92-40BC-80D1-76B8CDA9141C}" type="datetimeFigureOut">
              <a:rPr lang="en-US" smtClean="0"/>
              <a:t>6/12/2014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57327-B069-4110-9E05-333A2CCE5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150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E7310-DA92-40BC-80D1-76B8CDA9141C}" type="datetimeFigureOut">
              <a:rPr lang="en-US" smtClean="0"/>
              <a:t>6/12/2014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57327-B069-4110-9E05-333A2CCE5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5545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9126A2-3046-415E-82D8-B6231A1049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259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E7310-DA92-40BC-80D1-76B8CDA9141C}" type="datetimeFigureOut">
              <a:rPr lang="en-US" smtClean="0"/>
              <a:t>6/12/2014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57327-B069-4110-9E05-333A2CCE5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727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E7310-DA92-40BC-80D1-76B8CDA9141C}" type="datetimeFigureOut">
              <a:rPr lang="en-US" smtClean="0"/>
              <a:t>6/12/2014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57327-B069-4110-9E05-333A2CCE5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760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E7310-DA92-40BC-80D1-76B8CDA9141C}" type="datetimeFigureOut">
              <a:rPr lang="en-US" smtClean="0"/>
              <a:t>6/12/2014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57327-B069-4110-9E05-333A2CCE5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646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E7310-DA92-40BC-80D1-76B8CDA9141C}" type="datetimeFigureOut">
              <a:rPr lang="en-US" smtClean="0"/>
              <a:t>6/12/2014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57327-B069-4110-9E05-333A2CCE5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894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E7310-DA92-40BC-80D1-76B8CDA9141C}" type="datetimeFigureOut">
              <a:rPr lang="en-US" smtClean="0"/>
              <a:t>6/12/2014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57327-B069-4110-9E05-333A2CCE5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069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E7310-DA92-40BC-80D1-76B8CDA9141C}" type="datetimeFigureOut">
              <a:rPr lang="en-US" smtClean="0"/>
              <a:t>6/12/2014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57327-B069-4110-9E05-333A2CCE5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866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E7310-DA92-40BC-80D1-76B8CDA9141C}" type="datetimeFigureOut">
              <a:rPr lang="en-US" smtClean="0"/>
              <a:t>6/12/2014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57327-B069-4110-9E05-333A2CCE5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310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E7310-DA92-40BC-80D1-76B8CDA9141C}" type="datetimeFigureOut">
              <a:rPr lang="en-US" smtClean="0"/>
              <a:t>6/12/2014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57327-B069-4110-9E05-333A2CCE5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401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4E7310-DA92-40BC-80D1-76B8CDA9141C}" type="datetimeFigureOut">
              <a:rPr lang="en-US" smtClean="0"/>
              <a:t>6/12/2014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057327-B069-4110-9E05-333A2CCE5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773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microsoft.com/office/2007/relationships/hdphoto" Target="../media/hdphoto3.wdp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microsoft.com/office/2007/relationships/hdphoto" Target="../media/hdphoto2.wdp"/><Relationship Id="rId4" Type="http://schemas.openxmlformats.org/officeDocument/2006/relationships/image" Target="../media/image56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microsoft.com/office/2007/relationships/hdphoto" Target="../media/hdphoto2.wdp"/><Relationship Id="rId7" Type="http://schemas.openxmlformats.org/officeDocument/2006/relationships/image" Target="../media/image52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11" Type="http://schemas.microsoft.com/office/2007/relationships/hdphoto" Target="../media/hdphoto5.wdp"/><Relationship Id="rId5" Type="http://schemas.microsoft.com/office/2007/relationships/hdphoto" Target="../media/hdphoto3.wdp"/><Relationship Id="rId10" Type="http://schemas.openxmlformats.org/officeDocument/2006/relationships/image" Target="../media/image59.png"/><Relationship Id="rId4" Type="http://schemas.openxmlformats.org/officeDocument/2006/relationships/image" Target="../media/image57.png"/><Relationship Id="rId9" Type="http://schemas.microsoft.com/office/2007/relationships/hdphoto" Target="../media/hdphoto4.wdp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w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9" descr="080623Raley_solar_panel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8600" y="381000"/>
            <a:ext cx="8686800" cy="6118225"/>
          </a:xfrm>
        </p:spPr>
      </p:pic>
      <p:sp>
        <p:nvSpPr>
          <p:cNvPr id="18434" name="Text Box 5"/>
          <p:cNvSpPr txBox="1">
            <a:spLocks noChangeArrowheads="1"/>
          </p:cNvSpPr>
          <p:nvPr/>
        </p:nvSpPr>
        <p:spPr bwMode="auto">
          <a:xfrm>
            <a:off x="4435475" y="533400"/>
            <a:ext cx="305885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Photovoltaic System 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Fundamentals</a:t>
            </a:r>
            <a:endParaRPr lang="en-US" sz="2400" dirty="0">
              <a:solidFill>
                <a:srgbClr val="000000"/>
              </a:solidFill>
            </a:endParaRPr>
          </a:p>
          <a:p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5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686800" cy="1143000"/>
          </a:xfrm>
        </p:spPr>
        <p:txBody>
          <a:bodyPr/>
          <a:lstStyle/>
          <a:p>
            <a:r>
              <a:rPr lang="en-US" sz="3200" dirty="0" smtClean="0"/>
              <a:t>Cumulative PV in 2013 by Country (MW &amp; %)</a:t>
            </a:r>
            <a:endParaRPr lang="en-US" sz="3200" dirty="0"/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063762"/>
              </p:ext>
            </p:extLst>
          </p:nvPr>
        </p:nvGraphicFramePr>
        <p:xfrm>
          <a:off x="838200" y="1219200"/>
          <a:ext cx="73152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871929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PV Growth Trends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334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World installed capacity grew by 39% in 2013  (36.9 GW)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1% of world’s electricity (some countries are producing as much a 8%)</a:t>
            </a:r>
          </a:p>
          <a:p>
            <a:pPr marL="0" indent="0">
              <a:buNone/>
            </a:pPr>
            <a:endParaRPr lang="en-US" sz="2400" dirty="0" smtClean="0"/>
          </a:p>
          <a:p>
            <a:pPr>
              <a:lnSpc>
                <a:spcPct val="80000"/>
              </a:lnSpc>
            </a:pPr>
            <a:r>
              <a:rPr lang="en-US" sz="2400" dirty="0"/>
              <a:t>Annual worldwide growth has averaged 50% per year over last 5 </a:t>
            </a:r>
            <a:r>
              <a:rPr lang="en-US" sz="2400" dirty="0" smtClean="0"/>
              <a:t>years</a:t>
            </a:r>
          </a:p>
          <a:p>
            <a:pPr>
              <a:lnSpc>
                <a:spcPct val="80000"/>
              </a:lnSpc>
            </a:pPr>
            <a:endParaRPr lang="en-US" sz="2400" dirty="0" smtClean="0"/>
          </a:p>
          <a:p>
            <a:r>
              <a:rPr lang="en-US" sz="2400" dirty="0" smtClean="0"/>
              <a:t>&gt; 140,000 MW in 2014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029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China (11.3 GW), Japan (6.9 GW), US (4.75 GW) Germany(3.3 GW) &amp; Italy (1.5 GW) are leading adopters in 2013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$140.4 billion invested in 2012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/>
              <a:t>Over past </a:t>
            </a:r>
            <a:r>
              <a:rPr lang="en-US" sz="2400" dirty="0" smtClean="0"/>
              <a:t>10 </a:t>
            </a:r>
            <a:r>
              <a:rPr lang="en-US" sz="2400" dirty="0"/>
              <a:t>years world PV capacity grew </a:t>
            </a:r>
            <a:r>
              <a:rPr lang="en-US" sz="2400" dirty="0" smtClean="0"/>
              <a:t>from 10 GW to 140,000 GW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2268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80" y="1066800"/>
            <a:ext cx="8886614" cy="5383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r>
              <a:rPr lang="en-US" dirty="0" smtClean="0"/>
              <a:t>Percent of Electricity From PV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8926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barryonenergy.files.wordpress.com/2013/06/figure-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60916"/>
            <a:ext cx="6753225" cy="618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00112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1295400"/>
            <a:ext cx="8562975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2135" y="304800"/>
            <a:ext cx="84513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US Cumulative PV Installed Capacity (MW)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752600" y="6303220"/>
            <a:ext cx="5878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US Solar Market Trends 2012, IREC, July 2013</a:t>
            </a:r>
          </a:p>
        </p:txBody>
      </p:sp>
    </p:spTree>
    <p:extLst>
      <p:ext uri="{BB962C8B-B14F-4D97-AF65-F5344CB8AC3E}">
        <p14:creationId xmlns:p14="http://schemas.microsoft.com/office/powerpoint/2010/main" val="30082668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707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23287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72650" cy="718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13370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30" y="990600"/>
            <a:ext cx="9007470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9592"/>
            <a:ext cx="8229600" cy="1143000"/>
          </a:xfrm>
        </p:spPr>
        <p:txBody>
          <a:bodyPr/>
          <a:lstStyle/>
          <a:p>
            <a:r>
              <a:rPr lang="en-US" dirty="0" smtClean="0"/>
              <a:t>PV Installation by State,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6757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966788"/>
            <a:ext cx="8086725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32701" y="6139934"/>
            <a:ext cx="5878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US Solar Market Trends 2012, IREC, July 2013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7110" y="228600"/>
            <a:ext cx="88795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Number and Type of Annual US PV Installations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090976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66800"/>
            <a:ext cx="7505700" cy="5247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457200"/>
            <a:ext cx="8329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Annual US PV Installations by Year and Type (MW)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2362200" y="6483027"/>
            <a:ext cx="3962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Source: US Solar Market Trends 2012, IREC, July 2013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985396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PV Workshop Agenda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/>
              <a:t>Friday </a:t>
            </a:r>
          </a:p>
          <a:p>
            <a:pPr lvl="1"/>
            <a:r>
              <a:rPr lang="en-US" dirty="0" smtClean="0"/>
              <a:t>9    Intro to PV</a:t>
            </a:r>
          </a:p>
          <a:p>
            <a:pPr lvl="1"/>
            <a:r>
              <a:rPr lang="en-US" dirty="0" smtClean="0"/>
              <a:t>10 </a:t>
            </a:r>
            <a:r>
              <a:rPr lang="en-US" dirty="0"/>
              <a:t> </a:t>
            </a:r>
            <a:r>
              <a:rPr lang="en-US" dirty="0" smtClean="0"/>
              <a:t>Site Assessment</a:t>
            </a:r>
          </a:p>
          <a:p>
            <a:pPr lvl="1"/>
            <a:r>
              <a:rPr lang="en-US" dirty="0" smtClean="0"/>
              <a:t>11  PV Cells, Modules &amp; 			Arrays</a:t>
            </a:r>
          </a:p>
          <a:p>
            <a:pPr lvl="1"/>
            <a:r>
              <a:rPr lang="en-US" dirty="0" smtClean="0"/>
              <a:t>12  Lunch</a:t>
            </a:r>
          </a:p>
          <a:p>
            <a:pPr lvl="1"/>
            <a:r>
              <a:rPr lang="en-US" dirty="0" smtClean="0"/>
              <a:t>1    Photovoltaic Panel 			Mounting</a:t>
            </a:r>
          </a:p>
          <a:p>
            <a:pPr lvl="1"/>
            <a:r>
              <a:rPr lang="en-US" dirty="0" smtClean="0"/>
              <a:t>2   Combiner Boxes </a:t>
            </a:r>
            <a:r>
              <a:rPr lang="en-US" dirty="0"/>
              <a:t>&amp;</a:t>
            </a:r>
            <a:r>
              <a:rPr lang="en-US" dirty="0" smtClean="0"/>
              <a:t> 			Disconnects</a:t>
            </a:r>
          </a:p>
          <a:p>
            <a:pPr lvl="1"/>
            <a:r>
              <a:rPr lang="en-US" dirty="0"/>
              <a:t>3</a:t>
            </a:r>
            <a:r>
              <a:rPr lang="en-US" dirty="0" smtClean="0"/>
              <a:t>    Inverter Technology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/>
              <a:t>Saturday</a:t>
            </a:r>
          </a:p>
          <a:p>
            <a:pPr lvl="1"/>
            <a:r>
              <a:rPr lang="en-US" dirty="0" smtClean="0"/>
              <a:t>9     Batteries</a:t>
            </a:r>
          </a:p>
          <a:p>
            <a:pPr lvl="1"/>
            <a:r>
              <a:rPr lang="en-US" dirty="0" smtClean="0"/>
              <a:t>10   Charge Controllers</a:t>
            </a:r>
          </a:p>
          <a:p>
            <a:pPr lvl="1"/>
            <a:r>
              <a:rPr lang="en-US" dirty="0" smtClean="0"/>
              <a:t>11   Power Systems</a:t>
            </a:r>
          </a:p>
          <a:p>
            <a:pPr lvl="1"/>
            <a:r>
              <a:rPr lang="en-US" dirty="0" smtClean="0"/>
              <a:t>12   Economics</a:t>
            </a:r>
          </a:p>
        </p:txBody>
      </p:sp>
    </p:spTree>
    <p:extLst>
      <p:ext uri="{BB962C8B-B14F-4D97-AF65-F5344CB8AC3E}">
        <p14:creationId xmlns:p14="http://schemas.microsoft.com/office/powerpoint/2010/main" val="41369044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713" y="333375"/>
            <a:ext cx="5362575" cy="619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93890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5400"/>
            <a:ext cx="8883171" cy="401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05000" y="347990"/>
            <a:ext cx="4857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Largest US PV Installations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524000" y="6015335"/>
            <a:ext cx="6493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US Solar Market Trends 2012, IREC, July 2013</a:t>
            </a:r>
          </a:p>
        </p:txBody>
      </p:sp>
    </p:spTree>
    <p:extLst>
      <p:ext uri="{BB962C8B-B14F-4D97-AF65-F5344CB8AC3E}">
        <p14:creationId xmlns:p14="http://schemas.microsoft.com/office/powerpoint/2010/main" val="10573521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Apple NC 20 MW – 100 acre Solar Farm</a:t>
            </a:r>
            <a:endParaRPr lang="en-US" dirty="0"/>
          </a:p>
        </p:txBody>
      </p:sp>
      <p:pic>
        <p:nvPicPr>
          <p:cNvPr id="1026" name="Picture 2" descr="http://images.apple.com/environment/renewable-energy/images/gallery_slide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00200"/>
            <a:ext cx="4915655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pple's solar farm next to its data center in Maiden, North Caroli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443" y="3886200"/>
            <a:ext cx="4035044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9426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http://4.bp.blogspot.com/-a-i0peyMhEs/UB-NJindrkI/AAAAAAAAAUc/FZ_BOt6FB54/s1600/graph_of_falling_pv_pric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74" y="685800"/>
            <a:ext cx="7979432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7363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799"/>
            <a:ext cx="9162323" cy="642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98558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 Residential Grid- tied</a:t>
            </a:r>
            <a:endParaRPr lang="en-US" dirty="0"/>
          </a:p>
        </p:txBody>
      </p:sp>
      <p:pic>
        <p:nvPicPr>
          <p:cNvPr id="163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75" y="1600200"/>
            <a:ext cx="7181850" cy="450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0025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 Non-Residential Grid-tied</a:t>
            </a:r>
            <a:endParaRPr lang="en-US" dirty="0"/>
          </a:p>
        </p:txBody>
      </p:sp>
      <p:pic>
        <p:nvPicPr>
          <p:cNvPr id="164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057400"/>
            <a:ext cx="7105650" cy="379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08039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Photovoltaic History</a:t>
            </a:r>
          </a:p>
        </p:txBody>
      </p:sp>
      <p:sp>
        <p:nvSpPr>
          <p:cNvPr id="119810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/>
            <a:r>
              <a:rPr lang="en-US" sz="2800" smtClean="0"/>
              <a:t>1839   Edmund Becquerel  - first recognized the effect</a:t>
            </a:r>
          </a:p>
        </p:txBody>
      </p:sp>
      <p:pic>
        <p:nvPicPr>
          <p:cNvPr id="119811" name="Picture 5"/>
          <p:cNvPicPr>
            <a:picLocks noGrp="1" noChangeAspect="1" noChangeArrowheads="1"/>
          </p:cNvPicPr>
          <p:nvPr>
            <p:ph type="body"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48200" y="1524000"/>
            <a:ext cx="3640138" cy="4876800"/>
          </a:xfrm>
        </p:spPr>
      </p:pic>
      <p:pic>
        <p:nvPicPr>
          <p:cNvPr id="11981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3276600"/>
            <a:ext cx="2543175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9609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Early PV milestones</a:t>
            </a:r>
          </a:p>
        </p:txBody>
      </p:sp>
      <p:sp>
        <p:nvSpPr>
          <p:cNvPr id="12083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81000" y="914400"/>
            <a:ext cx="4038600" cy="4525963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3500" dirty="0" smtClean="0"/>
              <a:t>1839 – </a:t>
            </a:r>
            <a:r>
              <a:rPr lang="en-US" sz="2000" dirty="0" smtClean="0"/>
              <a:t>discovery of the photovoltaic effect; </a:t>
            </a:r>
          </a:p>
          <a:p>
            <a:pPr eaLnBrk="1" hangingPunct="1">
              <a:lnSpc>
                <a:spcPct val="80000"/>
              </a:lnSpc>
            </a:pPr>
            <a:r>
              <a:rPr lang="en-US" sz="3500" dirty="0" smtClean="0"/>
              <a:t>1873 – </a:t>
            </a:r>
            <a:r>
              <a:rPr lang="en-US" sz="2000" dirty="0" smtClean="0"/>
              <a:t>Willoughby</a:t>
            </a:r>
            <a:r>
              <a:rPr lang="en-US" sz="3500" dirty="0" smtClean="0"/>
              <a:t> </a:t>
            </a:r>
            <a:r>
              <a:rPr lang="en-US" sz="2000" dirty="0" smtClean="0"/>
              <a:t>Smith discovers  the photoconductivity of selenium</a:t>
            </a:r>
          </a:p>
          <a:p>
            <a:pPr eaLnBrk="1" hangingPunct="1">
              <a:lnSpc>
                <a:spcPct val="80000"/>
              </a:lnSpc>
            </a:pPr>
            <a:r>
              <a:rPr lang="en-US" sz="3500" dirty="0" smtClean="0"/>
              <a:t>1883 – </a:t>
            </a:r>
            <a:r>
              <a:rPr lang="en-US" sz="2000" dirty="0" smtClean="0"/>
              <a:t>Charles </a:t>
            </a:r>
            <a:r>
              <a:rPr lang="en-US" sz="2000" dirty="0" err="1" smtClean="0"/>
              <a:t>Fritts</a:t>
            </a:r>
            <a:r>
              <a:rPr lang="en-US" sz="2000" dirty="0" smtClean="0"/>
              <a:t> develops first selenium cell (1% efficient)</a:t>
            </a:r>
          </a:p>
          <a:p>
            <a:pPr eaLnBrk="1" hangingPunct="1">
              <a:lnSpc>
                <a:spcPct val="80000"/>
              </a:lnSpc>
            </a:pPr>
            <a:r>
              <a:rPr lang="en-US" sz="3500" dirty="0" smtClean="0"/>
              <a:t>1904 – </a:t>
            </a:r>
            <a:r>
              <a:rPr lang="en-US" sz="2000" dirty="0" smtClean="0"/>
              <a:t>Einstein published his paper on the photoelectric effect (along with a paper on his theory of relativity)</a:t>
            </a:r>
          </a:p>
          <a:p>
            <a:pPr eaLnBrk="1" hangingPunct="1">
              <a:lnSpc>
                <a:spcPct val="80000"/>
              </a:lnSpc>
            </a:pPr>
            <a:r>
              <a:rPr lang="en-US" sz="3500" dirty="0" smtClean="0"/>
              <a:t>1921 – </a:t>
            </a:r>
            <a:r>
              <a:rPr lang="en-US" sz="2000" dirty="0" smtClean="0"/>
              <a:t>Albert Einstein wins the Nobel Prize for his theories (1904 paper) explaining the photoelectric effect</a:t>
            </a:r>
          </a:p>
        </p:txBody>
      </p:sp>
      <p:pic>
        <p:nvPicPr>
          <p:cNvPr id="120835" name="Picture 6"/>
          <p:cNvPicPr>
            <a:picLocks noGrp="1" noChangeAspect="1" noChangeArrowheads="1"/>
          </p:cNvPicPr>
          <p:nvPr>
            <p:ph type="body"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48200" y="1447800"/>
            <a:ext cx="3810000" cy="3810000"/>
          </a:xfrm>
        </p:spPr>
      </p:pic>
    </p:spTree>
    <p:extLst>
      <p:ext uri="{BB962C8B-B14F-4D97-AF65-F5344CB8AC3E}">
        <p14:creationId xmlns:p14="http://schemas.microsoft.com/office/powerpoint/2010/main" val="203805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P-N Junction &amp; 1st cells</a:t>
            </a:r>
          </a:p>
        </p:txBody>
      </p:sp>
      <p:sp>
        <p:nvSpPr>
          <p:cNvPr id="121858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/>
            <a:r>
              <a:rPr lang="en-US" sz="2800" smtClean="0"/>
              <a:t>Russel Ohl – worked at Bell Labs in 1930’s &amp; 1940’s</a:t>
            </a:r>
          </a:p>
          <a:p>
            <a:pPr eaLnBrk="1" hangingPunct="1"/>
            <a:r>
              <a:rPr lang="en-US" sz="2800" smtClean="0"/>
              <a:t>Discovered the P-N junction in 1939</a:t>
            </a:r>
          </a:p>
          <a:p>
            <a:pPr eaLnBrk="1" hangingPunct="1"/>
            <a:r>
              <a:rPr lang="en-US" sz="2800" smtClean="0"/>
              <a:t>Patented 1</a:t>
            </a:r>
            <a:r>
              <a:rPr lang="en-US" sz="2800" baseline="30000" smtClean="0"/>
              <a:t>st</a:t>
            </a:r>
            <a:r>
              <a:rPr lang="en-US" sz="2800" smtClean="0"/>
              <a:t> modern solar cell called a “Light sensitive device” </a:t>
            </a:r>
          </a:p>
        </p:txBody>
      </p:sp>
      <p:pic>
        <p:nvPicPr>
          <p:cNvPr id="121859" name="Picture 4"/>
          <p:cNvPicPr>
            <a:picLocks noGrp="1" noChangeAspect="1" noChangeArrowheads="1"/>
          </p:cNvPicPr>
          <p:nvPr>
            <p:ph type="body"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48200" y="1600200"/>
            <a:ext cx="4038600" cy="4525963"/>
          </a:xfrm>
        </p:spPr>
      </p:pic>
    </p:spTree>
    <p:extLst>
      <p:ext uri="{BB962C8B-B14F-4D97-AF65-F5344CB8AC3E}">
        <p14:creationId xmlns:p14="http://schemas.microsoft.com/office/powerpoint/2010/main" val="14755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Advantages of Photovoltaics</a:t>
            </a:r>
          </a:p>
        </p:txBody>
      </p:sp>
      <p:sp>
        <p:nvSpPr>
          <p:cNvPr id="21506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2400" smtClean="0"/>
          </a:p>
        </p:txBody>
      </p:sp>
      <p:sp>
        <p:nvSpPr>
          <p:cNvPr id="21507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48200" y="1469571"/>
            <a:ext cx="4038600" cy="5410200"/>
          </a:xfrm>
        </p:spPr>
        <p:txBody>
          <a:bodyPr/>
          <a:lstStyle/>
          <a:p>
            <a:pPr eaLnBrk="1" hangingPunct="1"/>
            <a:r>
              <a:rPr lang="en-US" sz="2000" dirty="0" smtClean="0"/>
              <a:t>Modular and easily scalable</a:t>
            </a:r>
          </a:p>
          <a:p>
            <a:pPr eaLnBrk="1" hangingPunct="1"/>
            <a:r>
              <a:rPr lang="en-US" sz="2000" dirty="0" smtClean="0"/>
              <a:t>No moving parts</a:t>
            </a:r>
          </a:p>
          <a:p>
            <a:pPr eaLnBrk="1" hangingPunct="1"/>
            <a:r>
              <a:rPr lang="en-US" sz="2000" dirty="0" smtClean="0"/>
              <a:t>Reliable, </a:t>
            </a:r>
            <a:r>
              <a:rPr lang="en-US" sz="2000" dirty="0"/>
              <a:t>p</a:t>
            </a:r>
            <a:r>
              <a:rPr lang="en-US" sz="2000" dirty="0" smtClean="0"/>
              <a:t>roven technology</a:t>
            </a:r>
          </a:p>
          <a:p>
            <a:pPr eaLnBrk="1" hangingPunct="1"/>
            <a:r>
              <a:rPr lang="en-US" sz="2000" dirty="0" smtClean="0"/>
              <a:t>Durable (last more than 50 years)</a:t>
            </a:r>
          </a:p>
          <a:p>
            <a:pPr eaLnBrk="1" hangingPunct="1"/>
            <a:r>
              <a:rPr lang="en-US" sz="2000" dirty="0" smtClean="0"/>
              <a:t>Long Warranties</a:t>
            </a:r>
          </a:p>
          <a:p>
            <a:pPr eaLnBrk="1" hangingPunct="1"/>
            <a:r>
              <a:rPr lang="en-US" sz="2000" dirty="0" smtClean="0"/>
              <a:t>Price Continues to Decrease</a:t>
            </a:r>
          </a:p>
          <a:p>
            <a:pPr eaLnBrk="1" hangingPunct="1"/>
            <a:r>
              <a:rPr lang="en-US" sz="2000" dirty="0" smtClean="0"/>
              <a:t>No Operational Pollution</a:t>
            </a:r>
          </a:p>
          <a:p>
            <a:pPr eaLnBrk="1" hangingPunct="1"/>
            <a:r>
              <a:rPr lang="en-US" sz="2000" dirty="0" smtClean="0"/>
              <a:t>Solar Energy is available everywhere &amp; free</a:t>
            </a:r>
          </a:p>
          <a:p>
            <a:pPr eaLnBrk="1" hangingPunct="1"/>
            <a:r>
              <a:rPr lang="en-US" sz="2000" dirty="0" smtClean="0"/>
              <a:t>Varied Applications</a:t>
            </a:r>
          </a:p>
          <a:p>
            <a:pPr eaLnBrk="1" hangingPunct="1">
              <a:buFontTx/>
              <a:buNone/>
            </a:pPr>
            <a:endParaRPr lang="en-US" sz="2800" dirty="0" smtClean="0"/>
          </a:p>
        </p:txBody>
      </p:sp>
      <p:pic>
        <p:nvPicPr>
          <p:cNvPr id="2150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371600"/>
            <a:ext cx="37719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7620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4000" b="1" smtClean="0"/>
              <a:t>1953 </a:t>
            </a:r>
            <a:r>
              <a:rPr lang="en-US" sz="3200" b="1" smtClean="0"/>
              <a:t>- THE DREAM BECOMES REAL</a:t>
            </a:r>
            <a:r>
              <a:rPr lang="en-US" sz="4000" smtClean="0"/>
              <a:t> </a:t>
            </a:r>
          </a:p>
        </p:txBody>
      </p:sp>
      <p:sp>
        <p:nvSpPr>
          <p:cNvPr id="12288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400" dirty="0" smtClean="0"/>
              <a:t>Gerald Pearson, Daryl Chapin, and Calvin Fuller of Bell Labs were the principle discoverers of the silicon solar cell called a “</a:t>
            </a:r>
            <a:r>
              <a:rPr lang="en-US" sz="2400" dirty="0"/>
              <a:t>s</a:t>
            </a:r>
            <a:r>
              <a:rPr lang="en-US" sz="2400" dirty="0" smtClean="0"/>
              <a:t>olar battery”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400" dirty="0" smtClean="0"/>
              <a:t>Dopants used to produce 6% efficient cells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400" dirty="0" smtClean="0"/>
          </a:p>
        </p:txBody>
      </p:sp>
      <p:pic>
        <p:nvPicPr>
          <p:cNvPr id="12288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676400"/>
            <a:ext cx="3859213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9195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Silicon</a:t>
            </a:r>
          </a:p>
        </p:txBody>
      </p:sp>
      <p:sp>
        <p:nvSpPr>
          <p:cNvPr id="126978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400" smtClean="0"/>
              <a:t>Makes up ¼ of earth’s crust; 8</a:t>
            </a:r>
            <a:r>
              <a:rPr lang="en-US" sz="2400" baseline="30000" smtClean="0"/>
              <a:t>th</a:t>
            </a:r>
            <a:r>
              <a:rPr lang="en-US" sz="2400" smtClean="0"/>
              <a:t> most common element in universe; 2</a:t>
            </a:r>
            <a:r>
              <a:rPr lang="en-US" sz="2400" baseline="30000" smtClean="0"/>
              <a:t>nd</a:t>
            </a:r>
            <a:r>
              <a:rPr lang="en-US" sz="2400" smtClean="0"/>
              <a:t> most common (25%) on earth after oxygen</a:t>
            </a:r>
          </a:p>
          <a:p>
            <a:pPr>
              <a:lnSpc>
                <a:spcPct val="80000"/>
              </a:lnSpc>
            </a:pPr>
            <a:r>
              <a:rPr lang="en-US" sz="2400" smtClean="0"/>
              <a:t>Sand</a:t>
            </a:r>
          </a:p>
          <a:p>
            <a:pPr>
              <a:lnSpc>
                <a:spcPct val="80000"/>
              </a:lnSpc>
            </a:pPr>
            <a:r>
              <a:rPr lang="en-US" sz="2400" smtClean="0"/>
              <a:t>Amethyst</a:t>
            </a:r>
          </a:p>
          <a:p>
            <a:pPr>
              <a:lnSpc>
                <a:spcPct val="80000"/>
              </a:lnSpc>
            </a:pPr>
            <a:r>
              <a:rPr lang="en-US" sz="2400" smtClean="0"/>
              <a:t>Granite</a:t>
            </a:r>
          </a:p>
          <a:p>
            <a:pPr>
              <a:lnSpc>
                <a:spcPct val="80000"/>
              </a:lnSpc>
            </a:pPr>
            <a:r>
              <a:rPr lang="en-US" sz="2400" smtClean="0"/>
              <a:t>Quartz</a:t>
            </a:r>
          </a:p>
          <a:p>
            <a:pPr>
              <a:lnSpc>
                <a:spcPct val="80000"/>
              </a:lnSpc>
            </a:pPr>
            <a:r>
              <a:rPr lang="en-US" sz="2400" smtClean="0"/>
              <a:t>Flint</a:t>
            </a:r>
          </a:p>
          <a:p>
            <a:pPr>
              <a:lnSpc>
                <a:spcPct val="80000"/>
              </a:lnSpc>
            </a:pPr>
            <a:r>
              <a:rPr lang="en-US" sz="2400" smtClean="0"/>
              <a:t>Opal</a:t>
            </a:r>
          </a:p>
          <a:p>
            <a:pPr>
              <a:lnSpc>
                <a:spcPct val="80000"/>
              </a:lnSpc>
            </a:pPr>
            <a:r>
              <a:rPr lang="en-US" sz="2400" smtClean="0"/>
              <a:t>Asbestos</a:t>
            </a:r>
          </a:p>
          <a:p>
            <a:pPr>
              <a:lnSpc>
                <a:spcPct val="80000"/>
              </a:lnSpc>
            </a:pPr>
            <a:r>
              <a:rPr lang="en-US" sz="2400" smtClean="0"/>
              <a:t>Clay</a:t>
            </a:r>
          </a:p>
        </p:txBody>
      </p:sp>
      <p:pic>
        <p:nvPicPr>
          <p:cNvPr id="126979" name="Picture 4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2" cstate="print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943548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Silicon</a:t>
            </a:r>
            <a:endParaRPr lang="en-US" dirty="0"/>
          </a:p>
        </p:txBody>
      </p:sp>
      <p:pic>
        <p:nvPicPr>
          <p:cNvPr id="162818" name="Picture 2" descr="F:\2010 PV conference, SW beta, Scottish Championship\DSC004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46194"/>
            <a:ext cx="5943600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93501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Silicon Ingot</a:t>
            </a:r>
            <a:endParaRPr lang="en-US" dirty="0"/>
          </a:p>
        </p:txBody>
      </p:sp>
      <p:pic>
        <p:nvPicPr>
          <p:cNvPr id="163842" name="Picture 2" descr="F:\2010 PV conference, SW beta, Scottish Championship\DSC004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76400"/>
            <a:ext cx="6553200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8786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PV cells</a:t>
            </a:r>
            <a:endParaRPr lang="en-US" dirty="0"/>
          </a:p>
        </p:txBody>
      </p:sp>
      <p:pic>
        <p:nvPicPr>
          <p:cNvPr id="161794" name="Picture 2" descr="F:\2010 PV conference, SW beta, Scottish Championship\DSC004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676400"/>
            <a:ext cx="62992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70033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5"/>
          <p:cNvSpPr>
            <a:spLocks noGrp="1"/>
          </p:cNvSpPr>
          <p:nvPr>
            <p:ph type="title" idx="4294967295"/>
          </p:nvPr>
        </p:nvSpPr>
        <p:spPr/>
        <p:txBody>
          <a:bodyPr anchor="b"/>
          <a:lstStyle/>
          <a:p>
            <a:r>
              <a:rPr lang="en-US" smtClean="0"/>
              <a:t>Photovoltaic Effect</a:t>
            </a:r>
          </a:p>
        </p:txBody>
      </p:sp>
      <p:sp>
        <p:nvSpPr>
          <p:cNvPr id="128002" name="Rectangle 6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marL="273050" indent="-273050"/>
            <a:endParaRPr lang="en-US" smtClean="0"/>
          </a:p>
        </p:txBody>
      </p:sp>
      <p:pic>
        <p:nvPicPr>
          <p:cNvPr id="12800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752600"/>
            <a:ext cx="7696200" cy="391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9980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1956 </a:t>
            </a:r>
            <a:r>
              <a:rPr lang="en-US" sz="3600" b="1" smtClean="0"/>
              <a:t>- Searching for Applications</a:t>
            </a:r>
            <a:r>
              <a:rPr lang="en-US" smtClean="0"/>
              <a:t> </a:t>
            </a:r>
          </a:p>
        </p:txBody>
      </p:sp>
      <p:sp>
        <p:nvSpPr>
          <p:cNvPr id="129026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2133600"/>
            <a:ext cx="4038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dirty="0" smtClean="0"/>
              <a:t>	</a:t>
            </a:r>
            <a:r>
              <a:rPr lang="en-US" sz="2400" dirty="0"/>
              <a:t>N</a:t>
            </a:r>
            <a:r>
              <a:rPr lang="en-US" sz="2400" dirty="0" smtClean="0"/>
              <a:t>ovelty items such as toys and radios run by solar cells were First</a:t>
            </a:r>
          </a:p>
        </p:txBody>
      </p:sp>
      <p:pic>
        <p:nvPicPr>
          <p:cNvPr id="129027" name="Picture 6" descr="3 SolarDia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951413" y="1768475"/>
            <a:ext cx="3656012" cy="4162425"/>
          </a:xfrm>
        </p:spPr>
      </p:pic>
    </p:spTree>
    <p:extLst>
      <p:ext uri="{BB962C8B-B14F-4D97-AF65-F5344CB8AC3E}">
        <p14:creationId xmlns:p14="http://schemas.microsoft.com/office/powerpoint/2010/main" val="298538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4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38413" y="381000"/>
            <a:ext cx="4117975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0705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4000" b="1" smtClean="0"/>
              <a:t>Late 1950s </a:t>
            </a:r>
            <a:r>
              <a:rPr lang="en-US" sz="3000" b="1" smtClean="0"/>
              <a:t>- Saved by the Space Race</a:t>
            </a:r>
            <a:r>
              <a:rPr lang="en-US" sz="4000" smtClean="0"/>
              <a:t> </a:t>
            </a:r>
          </a:p>
        </p:txBody>
      </p:sp>
      <p:sp>
        <p:nvSpPr>
          <p:cNvPr id="131074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smtClean="0"/>
              <a:t>	The late Dr. Hans Ziegler, the chief advocate for powering satellites with silicon solar cells </a:t>
            </a:r>
          </a:p>
        </p:txBody>
      </p:sp>
      <p:pic>
        <p:nvPicPr>
          <p:cNvPr id="131075" name="Picture 7" descr="4 Ziegler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799013" y="1768475"/>
            <a:ext cx="3656012" cy="2597150"/>
          </a:xfrm>
        </p:spPr>
      </p:pic>
    </p:spTree>
    <p:extLst>
      <p:ext uri="{BB962C8B-B14F-4D97-AF65-F5344CB8AC3E}">
        <p14:creationId xmlns:p14="http://schemas.microsoft.com/office/powerpoint/2010/main" val="947601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Vanguard I - </a:t>
            </a:r>
            <a:r>
              <a:rPr lang="en-US" sz="3200" smtClean="0"/>
              <a:t>first PV powered satellite</a:t>
            </a:r>
            <a:br>
              <a:rPr lang="en-US" sz="3200" smtClean="0"/>
            </a:br>
            <a:endParaRPr lang="en-US" sz="2000" smtClean="0"/>
          </a:p>
        </p:txBody>
      </p:sp>
      <p:sp>
        <p:nvSpPr>
          <p:cNvPr id="132098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200" smtClean="0"/>
              <a:t>Launched in 1958; 4</a:t>
            </a:r>
            <a:r>
              <a:rPr lang="en-US" sz="2200" baseline="30000" smtClean="0"/>
              <a:t>th</a:t>
            </a:r>
            <a:r>
              <a:rPr lang="en-US" sz="2200" smtClean="0"/>
              <a:t> artificial satellite</a:t>
            </a:r>
          </a:p>
          <a:p>
            <a:pPr eaLnBrk="1" hangingPunct="1">
              <a:lnSpc>
                <a:spcPct val="90000"/>
              </a:lnSpc>
            </a:pPr>
            <a:r>
              <a:rPr lang="en-US" sz="2200" smtClean="0"/>
              <a:t>solar panel:  0.1W, 100 cm²</a:t>
            </a:r>
          </a:p>
          <a:p>
            <a:pPr eaLnBrk="1" hangingPunct="1">
              <a:lnSpc>
                <a:spcPct val="90000"/>
              </a:lnSpc>
            </a:pPr>
            <a:r>
              <a:rPr lang="en-US" sz="2200" smtClean="0"/>
              <a:t>Vanguard's solar cells operated for about seven years, while conventional batteries used to power another transmitter on board Vanguard lasted only 20 days.</a:t>
            </a:r>
          </a:p>
          <a:p>
            <a:pPr eaLnBrk="1" hangingPunct="1">
              <a:lnSpc>
                <a:spcPct val="90000"/>
              </a:lnSpc>
            </a:pPr>
            <a:r>
              <a:rPr lang="en-US" sz="2200" smtClean="0"/>
              <a:t>Still orbiting; longest orbiting artificial satellite</a:t>
            </a:r>
          </a:p>
          <a:p>
            <a:pPr eaLnBrk="1" hangingPunct="1">
              <a:lnSpc>
                <a:spcPct val="90000"/>
              </a:lnSpc>
            </a:pPr>
            <a:r>
              <a:rPr lang="en-US" sz="2200" smtClean="0"/>
              <a:t>$1000/watt</a:t>
            </a:r>
          </a:p>
        </p:txBody>
      </p:sp>
      <p:pic>
        <p:nvPicPr>
          <p:cNvPr id="132099" name="Picture 5" descr="vanguard"/>
          <p:cNvPicPr>
            <a:picLocks noGrp="1" noChangeAspect="1" noChangeArrowheads="1"/>
          </p:cNvPicPr>
          <p:nvPr>
            <p:ph type="body"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762500" y="2068513"/>
            <a:ext cx="3810000" cy="3587750"/>
          </a:xfrm>
        </p:spPr>
      </p:pic>
    </p:spTree>
    <p:extLst>
      <p:ext uri="{BB962C8B-B14F-4D97-AF65-F5344CB8AC3E}">
        <p14:creationId xmlns:p14="http://schemas.microsoft.com/office/powerpoint/2010/main" val="314619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smtClean="0"/>
              <a:t>Disadvantages</a:t>
            </a:r>
          </a:p>
        </p:txBody>
      </p:sp>
      <p:sp>
        <p:nvSpPr>
          <p:cNvPr id="22530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04800" y="1371600"/>
            <a:ext cx="4038600" cy="4525963"/>
          </a:xfrm>
        </p:spPr>
        <p:txBody>
          <a:bodyPr/>
          <a:lstStyle/>
          <a:p>
            <a:r>
              <a:rPr lang="en-US" sz="2400" dirty="0" smtClean="0"/>
              <a:t>Cost ????? -  approximately $.20/kwh without incentives; about $.09/kwh with incentives in NC (assuming $4/watt and 65% tax credit)</a:t>
            </a:r>
          </a:p>
          <a:p>
            <a:r>
              <a:rPr lang="en-US" sz="2400" dirty="0" smtClean="0"/>
              <a:t>Low efficiency compared with solar thermal</a:t>
            </a:r>
          </a:p>
          <a:p>
            <a:r>
              <a:rPr lang="en-US" sz="2400" dirty="0" smtClean="0"/>
              <a:t>Require a lot of surface area</a:t>
            </a:r>
          </a:p>
          <a:p>
            <a:r>
              <a:rPr lang="en-US" sz="2400" dirty="0" smtClean="0"/>
              <a:t>Lack of experience and knowledge</a:t>
            </a:r>
          </a:p>
          <a:p>
            <a:endParaRPr lang="en-US" sz="2400" dirty="0" smtClean="0"/>
          </a:p>
          <a:p>
            <a:endParaRPr lang="en-US" sz="2400" dirty="0" smtClean="0"/>
          </a:p>
        </p:txBody>
      </p:sp>
      <p:pic>
        <p:nvPicPr>
          <p:cNvPr id="2253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220980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3768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415925"/>
            <a:ext cx="640080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13695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b="1" smtClean="0"/>
              <a:t>Early 1970s </a:t>
            </a:r>
            <a:r>
              <a:rPr lang="en-US" sz="3600" b="1" smtClean="0"/>
              <a:t>- The First Mass Earth Market</a:t>
            </a:r>
            <a:r>
              <a:rPr lang="en-US" smtClean="0"/>
              <a:t> </a:t>
            </a:r>
          </a:p>
        </p:txBody>
      </p:sp>
      <p:sp>
        <p:nvSpPr>
          <p:cNvPr id="134146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smtClean="0"/>
              <a:t>	Solar cells power navigation warning lights and horns on most off-shore gas and oil rigs throughout the world </a:t>
            </a:r>
          </a:p>
        </p:txBody>
      </p:sp>
      <p:pic>
        <p:nvPicPr>
          <p:cNvPr id="134147" name="Picture 6" descr="6 OceanPlatform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878388" y="1852613"/>
            <a:ext cx="3656012" cy="3189287"/>
          </a:xfrm>
        </p:spPr>
      </p:pic>
    </p:spTree>
    <p:extLst>
      <p:ext uri="{BB962C8B-B14F-4D97-AF65-F5344CB8AC3E}">
        <p14:creationId xmlns:p14="http://schemas.microsoft.com/office/powerpoint/2010/main" val="359567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1970s </a:t>
            </a:r>
            <a:r>
              <a:rPr lang="en-US" sz="3200" b="1" smtClean="0"/>
              <a:t>- Captain Lomer's Saga</a:t>
            </a:r>
            <a:endParaRPr lang="en-US" sz="2600" smtClean="0"/>
          </a:p>
        </p:txBody>
      </p:sp>
      <p:sp>
        <p:nvSpPr>
          <p:cNvPr id="135170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2514600"/>
            <a:ext cx="4038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smtClean="0"/>
              <a:t>	</a:t>
            </a:r>
            <a:r>
              <a:rPr lang="en-US" sz="4000" b="1" smtClean="0"/>
              <a:t>Lighthouses</a:t>
            </a:r>
          </a:p>
        </p:txBody>
      </p:sp>
      <p:pic>
        <p:nvPicPr>
          <p:cNvPr id="135171" name="Picture 6" descr="7 Lighthouse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878388" y="1852613"/>
            <a:ext cx="3656012" cy="3143250"/>
          </a:xfrm>
        </p:spPr>
      </p:pic>
    </p:spTree>
    <p:extLst>
      <p:ext uri="{BB962C8B-B14F-4D97-AF65-F5344CB8AC3E}">
        <p14:creationId xmlns:p14="http://schemas.microsoft.com/office/powerpoint/2010/main" val="114247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4800" b="1" smtClean="0"/>
              <a:t>1974 </a:t>
            </a:r>
            <a:r>
              <a:rPr lang="en-US" sz="4000" b="1" smtClean="0"/>
              <a:t>- Working on the Railroad</a:t>
            </a:r>
            <a:r>
              <a:rPr lang="en-US" sz="4800" smtClean="0"/>
              <a:t> </a:t>
            </a:r>
          </a:p>
        </p:txBody>
      </p:sp>
      <p:sp>
        <p:nvSpPr>
          <p:cNvPr id="136194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smtClean="0"/>
              <a:t>	The first solar-powered crossing depicted in this picture began operating at Rex, Georgia in 1974 for the Southern Railway (now the Norfolk/Southern) </a:t>
            </a:r>
          </a:p>
        </p:txBody>
      </p:sp>
      <p:pic>
        <p:nvPicPr>
          <p:cNvPr id="136195" name="Picture 6" descr="8 Railroad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459413" y="1828800"/>
            <a:ext cx="2903537" cy="4287838"/>
          </a:xfrm>
        </p:spPr>
      </p:pic>
    </p:spTree>
    <p:extLst>
      <p:ext uri="{BB962C8B-B14F-4D97-AF65-F5344CB8AC3E}">
        <p14:creationId xmlns:p14="http://schemas.microsoft.com/office/powerpoint/2010/main" val="385950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Late 1970s </a:t>
            </a:r>
            <a:r>
              <a:rPr lang="en-US" sz="3600" b="1" smtClean="0"/>
              <a:t>- Long Distance for Everyone</a:t>
            </a:r>
            <a:r>
              <a:rPr lang="en-US" smtClean="0"/>
              <a:t> </a:t>
            </a:r>
          </a:p>
        </p:txBody>
      </p:sp>
      <p:sp>
        <p:nvSpPr>
          <p:cNvPr id="137218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800" smtClean="0"/>
              <a:t>	One of Telecom Australia's (now Telstra) many solar-powered microwave repeaters, whose installation began in the late 1970s, to provide Australians living in remote areas with high-quality telecommunication service</a:t>
            </a:r>
          </a:p>
        </p:txBody>
      </p:sp>
      <p:pic>
        <p:nvPicPr>
          <p:cNvPr id="137219" name="Picture 6" descr="9 repeater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34000" y="2185988"/>
            <a:ext cx="3200400" cy="2478087"/>
          </a:xfrm>
        </p:spPr>
      </p:pic>
    </p:spTree>
    <p:extLst>
      <p:ext uri="{BB962C8B-B14F-4D97-AF65-F5344CB8AC3E}">
        <p14:creationId xmlns:p14="http://schemas.microsoft.com/office/powerpoint/2010/main" val="62464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b="1" smtClean="0"/>
              <a:t>1970s </a:t>
            </a:r>
            <a:r>
              <a:rPr lang="en-US" sz="3600" b="1" smtClean="0"/>
              <a:t>- Father Verspieren Preaches the Solar Gospel</a:t>
            </a:r>
            <a:r>
              <a:rPr lang="en-US" smtClean="0"/>
              <a:t> </a:t>
            </a:r>
          </a:p>
        </p:txBody>
      </p:sp>
      <p:sp>
        <p:nvSpPr>
          <p:cNvPr id="138242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33400" y="2332038"/>
            <a:ext cx="40386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smtClean="0"/>
              <a:t>	Water pumping for people and livestock in developing world </a:t>
            </a:r>
          </a:p>
        </p:txBody>
      </p:sp>
      <p:pic>
        <p:nvPicPr>
          <p:cNvPr id="138243" name="Picture 6" descr="10 FatherVerspieren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175250" y="1601788"/>
            <a:ext cx="3084513" cy="1817687"/>
          </a:xfrm>
        </p:spPr>
      </p:pic>
      <p:pic>
        <p:nvPicPr>
          <p:cNvPr id="138244" name="Picture 7" descr="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3810000"/>
            <a:ext cx="2741613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2376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4000" b="1" smtClean="0"/>
              <a:t>1980s </a:t>
            </a:r>
            <a:r>
              <a:rPr lang="en-US" sz="3200" b="1" smtClean="0"/>
              <a:t>- Electrifying the Unelectrified</a:t>
            </a:r>
            <a:r>
              <a:rPr lang="en-US" sz="4000" smtClean="0"/>
              <a:t> </a:t>
            </a:r>
          </a:p>
        </p:txBody>
      </p:sp>
      <p:sp>
        <p:nvSpPr>
          <p:cNvPr id="139266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smtClean="0"/>
              <a:t>	A common sight in French Polynesia: solar modules on thatched roofs</a:t>
            </a:r>
          </a:p>
        </p:txBody>
      </p:sp>
      <p:pic>
        <p:nvPicPr>
          <p:cNvPr id="139267" name="Picture 7" descr="11 polynesianHouse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029200" y="1933575"/>
            <a:ext cx="3656013" cy="1933575"/>
          </a:xfrm>
        </p:spPr>
      </p:pic>
    </p:spTree>
    <p:extLst>
      <p:ext uri="{BB962C8B-B14F-4D97-AF65-F5344CB8AC3E}">
        <p14:creationId xmlns:p14="http://schemas.microsoft.com/office/powerpoint/2010/main" val="280871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 b="1" dirty="0"/>
              <a:t>Current </a:t>
            </a:r>
            <a:r>
              <a:rPr lang="en-US" b="1" dirty="0" smtClean="0"/>
              <a:t>PV Applications</a:t>
            </a:r>
          </a:p>
        </p:txBody>
      </p:sp>
      <p:sp>
        <p:nvSpPr>
          <p:cNvPr id="35843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00200"/>
            <a:ext cx="4572000" cy="50292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b="1" dirty="0">
                <a:solidFill>
                  <a:srgbClr val="000000"/>
                </a:solidFill>
              </a:rPr>
              <a:t>Residential/commercial grid-direct systems</a:t>
            </a:r>
          </a:p>
          <a:p>
            <a:pPr>
              <a:lnSpc>
                <a:spcPct val="90000"/>
              </a:lnSpc>
            </a:pPr>
            <a:r>
              <a:rPr lang="en-US" sz="2800" b="1" dirty="0">
                <a:solidFill>
                  <a:srgbClr val="000000"/>
                </a:solidFill>
              </a:rPr>
              <a:t>Utility scale “solar farm” electricity production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rgbClr val="000000"/>
                </a:solidFill>
              </a:rPr>
              <a:t>Telecommunications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rgbClr val="000000"/>
                </a:solidFill>
              </a:rPr>
              <a:t>Water Pumping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b="1" dirty="0">
                <a:solidFill>
                  <a:srgbClr val="000000"/>
                </a:solidFill>
              </a:rPr>
              <a:t>Off-grid (stand-alone)</a:t>
            </a:r>
            <a:endParaRPr lang="en-US" sz="2800" b="1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b="1" dirty="0">
                <a:solidFill>
                  <a:srgbClr val="000000"/>
                </a:solidFill>
              </a:rPr>
              <a:t>Satellites and space stations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b="1" dirty="0">
                <a:solidFill>
                  <a:srgbClr val="000000"/>
                </a:solidFill>
              </a:rPr>
              <a:t>Battery charging in myriad applications</a:t>
            </a:r>
            <a:endParaRPr lang="en-US" sz="2800" b="1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800" b="1" dirty="0" smtClean="0">
              <a:solidFill>
                <a:srgbClr val="000000"/>
              </a:solidFill>
            </a:endParaRPr>
          </a:p>
        </p:txBody>
      </p:sp>
      <p:pic>
        <p:nvPicPr>
          <p:cNvPr id="35845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4966758"/>
            <a:ext cx="195262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0" name="Picture 11" descr="photo_0896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1800" y="5257800"/>
            <a:ext cx="1981200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 descr="100_4981-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2400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82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57200" y="381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chemeClr val="tx1"/>
                </a:solidFill>
              </a:rPr>
              <a:t>Types of Systems</a:t>
            </a: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5410200" y="1600199"/>
            <a:ext cx="3932555" cy="5943601"/>
          </a:xfrm>
          <a:prstGeom prst="rect">
            <a:avLst/>
          </a:prstGeom>
        </p:spPr>
        <p:txBody>
          <a:bodyPr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Font typeface="Wingdings 2" pitchFamily="18" charset="2"/>
              <a:buNone/>
            </a:pPr>
            <a:endParaRPr lang="en-US" b="1" dirty="0" smtClean="0">
              <a:solidFill>
                <a:srgbClr val="000000"/>
              </a:solidFill>
            </a:endParaRPr>
          </a:p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en-US" b="1" dirty="0">
                <a:solidFill>
                  <a:srgbClr val="000000"/>
                </a:solidFill>
              </a:rPr>
              <a:t>DC direct</a:t>
            </a:r>
          </a:p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en-US" b="1" dirty="0" smtClean="0">
                <a:solidFill>
                  <a:schemeClr val="tx1"/>
                </a:solidFill>
              </a:rPr>
              <a:t>Battery charging</a:t>
            </a:r>
          </a:p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en-US" b="1" dirty="0" smtClean="0">
                <a:solidFill>
                  <a:srgbClr val="000000"/>
                </a:solidFill>
              </a:rPr>
              <a:t>Hybrid systems</a:t>
            </a:r>
          </a:p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en-US" b="1" dirty="0" smtClean="0">
                <a:solidFill>
                  <a:srgbClr val="000000"/>
                </a:solidFill>
              </a:rPr>
              <a:t>Grid-direct</a:t>
            </a:r>
          </a:p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en-US" b="1" dirty="0" smtClean="0">
                <a:solidFill>
                  <a:srgbClr val="000000"/>
                </a:solidFill>
              </a:rPr>
              <a:t>Grid-tied with battery backup</a:t>
            </a:r>
          </a:p>
          <a:p>
            <a:pPr>
              <a:lnSpc>
                <a:spcPct val="110000"/>
              </a:lnSpc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</a:pPr>
            <a:endParaRPr lang="en-US" dirty="0" smtClean="0">
              <a:solidFill>
                <a:srgbClr val="000000"/>
              </a:solidFill>
            </a:endParaRPr>
          </a:p>
        </p:txBody>
      </p:sp>
      <p:pic>
        <p:nvPicPr>
          <p:cNvPr id="8" name="Picture 7" descr="XW honey electri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81200"/>
            <a:ext cx="5472906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083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 sz="4800" b="1" smtClean="0"/>
              <a:t>DC-Direct </a:t>
            </a:r>
            <a:r>
              <a:rPr lang="en-US" sz="4800" b="1" dirty="0" smtClean="0"/>
              <a:t>System</a:t>
            </a:r>
          </a:p>
        </p:txBody>
      </p:sp>
      <p:pic>
        <p:nvPicPr>
          <p:cNvPr id="3" name="Picture 2" descr="small-fan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54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664" y="1066800"/>
            <a:ext cx="3831336" cy="3831336"/>
          </a:xfrm>
          <a:prstGeom prst="rect">
            <a:avLst/>
          </a:prstGeom>
        </p:spPr>
      </p:pic>
      <p:pic>
        <p:nvPicPr>
          <p:cNvPr id="2" name="Picture 1" descr="pv module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143000"/>
            <a:ext cx="4121946" cy="3581070"/>
          </a:xfrm>
          <a:prstGeom prst="rightArrow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1164" y="4397514"/>
            <a:ext cx="28778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/>
              <a:t>PV Array – </a:t>
            </a:r>
          </a:p>
          <a:p>
            <a:r>
              <a:rPr lang="en-US" sz="2000" b="1" smtClean="0"/>
              <a:t>DC energy production</a:t>
            </a:r>
            <a:endParaRPr lang="en-US" sz="2000" b="1"/>
          </a:p>
        </p:txBody>
      </p:sp>
      <p:sp>
        <p:nvSpPr>
          <p:cNvPr id="6" name="TextBox 5"/>
          <p:cNvSpPr txBox="1"/>
          <p:nvPr/>
        </p:nvSpPr>
        <p:spPr>
          <a:xfrm>
            <a:off x="5410200" y="4876800"/>
            <a:ext cx="20514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/>
              <a:t>DC-Direct Load</a:t>
            </a:r>
            <a:endParaRPr lang="en-US" sz="2000" b="1"/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533400" y="5512475"/>
            <a:ext cx="822960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numCol="2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 dirty="0"/>
              <a:t>*Simple, Reliable</a:t>
            </a:r>
          </a:p>
          <a:p>
            <a:pPr eaLnBrk="0" hangingPunct="0">
              <a:spcBef>
                <a:spcPct val="50000"/>
              </a:spcBef>
            </a:pPr>
            <a:r>
              <a:rPr lang="en-US" sz="2000" b="1" dirty="0"/>
              <a:t>*No Sun, No Energy</a:t>
            </a:r>
          </a:p>
          <a:p>
            <a:pPr eaLnBrk="0" hangingPunct="0">
              <a:spcBef>
                <a:spcPct val="50000"/>
              </a:spcBef>
            </a:pPr>
            <a:r>
              <a:rPr lang="en-US" sz="2000" b="1" dirty="0" smtClean="0"/>
              <a:t>*PV produces DC power</a:t>
            </a:r>
          </a:p>
          <a:p>
            <a:pPr eaLnBrk="0" hangingPunct="0">
              <a:spcBef>
                <a:spcPct val="50000"/>
              </a:spcBef>
            </a:pPr>
            <a:endParaRPr lang="en-US" sz="2000" b="1" dirty="0"/>
          </a:p>
          <a:p>
            <a:pPr eaLnBrk="0" hangingPunct="0">
              <a:spcBef>
                <a:spcPct val="50000"/>
              </a:spcBef>
            </a:pPr>
            <a:r>
              <a:rPr lang="en-US" sz="2000" b="1" dirty="0" smtClean="0"/>
              <a:t>*Load requires DC power</a:t>
            </a:r>
          </a:p>
          <a:p>
            <a:pPr eaLnBrk="0" hangingPunct="0">
              <a:spcBef>
                <a:spcPct val="50000"/>
              </a:spcBef>
            </a:pPr>
            <a:r>
              <a:rPr lang="en-US" sz="2000" b="1" dirty="0" smtClean="0"/>
              <a:t>*Array and Load matched in power (watts)</a:t>
            </a:r>
          </a:p>
          <a:p>
            <a:pPr eaLnBrk="0" hangingPunct="0">
              <a:spcBef>
                <a:spcPct val="50000"/>
              </a:spcBef>
            </a:pPr>
            <a:endParaRPr lang="en-US" sz="1050" b="1" dirty="0"/>
          </a:p>
        </p:txBody>
      </p:sp>
    </p:spTree>
    <p:extLst>
      <p:ext uri="{BB962C8B-B14F-4D97-AF65-F5344CB8AC3E}">
        <p14:creationId xmlns:p14="http://schemas.microsoft.com/office/powerpoint/2010/main" val="128236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35" y="1447800"/>
            <a:ext cx="8401050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World Cumulative Capacity 2013 (MW)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4673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PV Systems</a:t>
            </a:r>
            <a:endParaRPr lang="en-US" dirty="0"/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51782"/>
            <a:ext cx="6625936" cy="386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541094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PV System</a:t>
            </a:r>
            <a:endParaRPr lang="en-US" dirty="0"/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3" y="1295399"/>
            <a:ext cx="9018485" cy="4819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87784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2404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b="1" dirty="0" smtClean="0"/>
              <a:t>Battery-Charging System (DC only)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62600" y="6488668"/>
            <a:ext cx="1415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DC Load(s)</a:t>
            </a:r>
            <a:endParaRPr lang="en-US" b="1"/>
          </a:p>
        </p:txBody>
      </p:sp>
      <p:grpSp>
        <p:nvGrpSpPr>
          <p:cNvPr id="10" name="Group 9"/>
          <p:cNvGrpSpPr/>
          <p:nvPr/>
        </p:nvGrpSpPr>
        <p:grpSpPr>
          <a:xfrm>
            <a:off x="0" y="1524000"/>
            <a:ext cx="7620000" cy="5246132"/>
            <a:chOff x="762000" y="1524000"/>
            <a:chExt cx="7620000" cy="5246132"/>
          </a:xfrm>
        </p:grpSpPr>
        <p:pic>
          <p:nvPicPr>
            <p:cNvPr id="4" name="Picture 3" descr="pv module.jpeg"/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800" y="1524000"/>
              <a:ext cx="3200400" cy="1667256"/>
            </a:xfrm>
            <a:prstGeom prst="rightArrow">
              <a:avLst/>
            </a:prstGeom>
          </p:spPr>
        </p:pic>
        <p:pic>
          <p:nvPicPr>
            <p:cNvPr id="2" name="Picture 1" descr="chargecontroller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4400" y="1752600"/>
              <a:ext cx="2590800" cy="1766738"/>
            </a:xfrm>
            <a:prstGeom prst="rect">
              <a:avLst/>
            </a:prstGeom>
          </p:spPr>
        </p:pic>
        <p:pic>
          <p:nvPicPr>
            <p:cNvPr id="3" name="Picture 2" descr="small-fan.jpg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5000" y="3886200"/>
              <a:ext cx="2667000" cy="2667000"/>
            </a:xfrm>
            <a:prstGeom prst="rect">
              <a:avLst/>
            </a:prstGeom>
          </p:spPr>
        </p:pic>
        <p:sp>
          <p:nvSpPr>
            <p:cNvPr id="5" name="Down Arrow 4"/>
            <p:cNvSpPr/>
            <p:nvPr/>
          </p:nvSpPr>
          <p:spPr>
            <a:xfrm rot="3233880">
              <a:off x="3556414" y="3317735"/>
              <a:ext cx="502920" cy="1901952"/>
            </a:xfrm>
            <a:prstGeom prst="downArrow">
              <a:avLst/>
            </a:prstGeom>
            <a:solidFill>
              <a:schemeClr val="tx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tx1"/>
                </a:solidFill>
              </a:endParaRPr>
            </a:p>
          </p:txBody>
        </p:sp>
        <p:sp>
          <p:nvSpPr>
            <p:cNvPr id="8" name="Down Arrow 7"/>
            <p:cNvSpPr/>
            <p:nvPr/>
          </p:nvSpPr>
          <p:spPr>
            <a:xfrm rot="16200000">
              <a:off x="4427220" y="4684770"/>
              <a:ext cx="594360" cy="2286000"/>
            </a:xfrm>
            <a:prstGeom prst="downArrow">
              <a:avLst/>
            </a:prstGeom>
            <a:solidFill>
              <a:schemeClr val="tx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tx1"/>
                </a:solidFill>
              </a:endParaRPr>
            </a:p>
          </p:txBody>
        </p:sp>
        <p:pic>
          <p:nvPicPr>
            <p:cNvPr id="6" name="Picture 5" descr="surrette.jpg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9911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3886200"/>
              <a:ext cx="1905000" cy="25654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862046" y="6400800"/>
              <a:ext cx="34813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smtClean="0"/>
                <a:t>Batteries - DC Energy Storage</a:t>
              </a:r>
              <a:endParaRPr lang="en-US" b="1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977053" y="3505200"/>
              <a:ext cx="21469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smtClean="0"/>
                <a:t>Charge Controller</a:t>
              </a:r>
              <a:endParaRPr lang="en-US" b="1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219200" y="2858869"/>
              <a:ext cx="264706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smtClean="0"/>
                <a:t>PV Array – </a:t>
              </a:r>
            </a:p>
            <a:p>
              <a:r>
                <a:rPr lang="en-US" b="1" smtClean="0"/>
                <a:t>DC Energy </a:t>
              </a:r>
              <a:r>
                <a:rPr lang="en-US" b="1"/>
                <a:t>P</a:t>
              </a:r>
              <a:r>
                <a:rPr lang="en-US" b="1" smtClean="0"/>
                <a:t>roduction</a:t>
              </a:r>
              <a:endParaRPr lang="en-US" b="1"/>
            </a:p>
          </p:txBody>
        </p:sp>
      </p:grp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7086600" y="1828800"/>
            <a:ext cx="2133600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 dirty="0"/>
              <a:t>*Loads operate at night or in cloudy weather</a:t>
            </a:r>
          </a:p>
          <a:p>
            <a:pPr eaLnBrk="0" hangingPunct="0">
              <a:spcBef>
                <a:spcPct val="50000"/>
              </a:spcBef>
            </a:pPr>
            <a:r>
              <a:rPr lang="en-US" sz="2000" b="1" dirty="0"/>
              <a:t>*Battery bank can supply large surge currents</a:t>
            </a:r>
          </a:p>
          <a:p>
            <a:pPr eaLnBrk="0" hangingPunct="0">
              <a:spcBef>
                <a:spcPct val="50000"/>
              </a:spcBef>
            </a:pPr>
            <a:r>
              <a:rPr lang="en-US" sz="2000" b="1" dirty="0" smtClean="0"/>
              <a:t>*Charge controller keeps battery from  overcharging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04892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228600"/>
            <a:ext cx="9144000" cy="1143000"/>
          </a:xfrm>
        </p:spPr>
        <p:txBody>
          <a:bodyPr/>
          <a:lstStyle/>
          <a:p>
            <a:pPr eaLnBrk="1" hangingPunct="1"/>
            <a:r>
              <a:rPr lang="en-US" sz="4400" b="1" smtClean="0"/>
              <a:t>Off-Grid System with AC loads</a:t>
            </a:r>
            <a:endParaRPr lang="en-US" sz="4400" b="1" dirty="0" smtClean="0"/>
          </a:p>
        </p:txBody>
      </p:sp>
      <p:pic>
        <p:nvPicPr>
          <p:cNvPr id="3" name="Picture 2" descr="small-fan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648200"/>
            <a:ext cx="1905000" cy="1905000"/>
          </a:xfrm>
          <a:prstGeom prst="rect">
            <a:avLst/>
          </a:prstGeom>
        </p:spPr>
      </p:pic>
      <p:sp>
        <p:nvSpPr>
          <p:cNvPr id="8" name="Down Arrow 7"/>
          <p:cNvSpPr/>
          <p:nvPr/>
        </p:nvSpPr>
        <p:spPr>
          <a:xfrm rot="2548081">
            <a:off x="6469606" y="3580976"/>
            <a:ext cx="342447" cy="1465468"/>
          </a:xfrm>
          <a:prstGeom prst="downArrow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</a:endParaRPr>
          </a:p>
        </p:txBody>
      </p:sp>
      <p:pic>
        <p:nvPicPr>
          <p:cNvPr id="6" name="Picture 5" descr="surrette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838183"/>
            <a:ext cx="1905000" cy="2565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67600" y="6400800"/>
            <a:ext cx="1415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DC Load(s)</a:t>
            </a:r>
            <a:endParaRPr lang="en-US" b="1"/>
          </a:p>
        </p:txBody>
      </p:sp>
      <p:sp>
        <p:nvSpPr>
          <p:cNvPr id="9" name="TextBox 8"/>
          <p:cNvSpPr txBox="1"/>
          <p:nvPr/>
        </p:nvSpPr>
        <p:spPr>
          <a:xfrm>
            <a:off x="5715000" y="3364468"/>
            <a:ext cx="3481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Batteries - DC Energy Storage</a:t>
            </a:r>
            <a:endParaRPr lang="en-US" b="1"/>
          </a:p>
        </p:txBody>
      </p:sp>
      <p:grpSp>
        <p:nvGrpSpPr>
          <p:cNvPr id="14" name="Group 13"/>
          <p:cNvGrpSpPr/>
          <p:nvPr/>
        </p:nvGrpSpPr>
        <p:grpSpPr>
          <a:xfrm>
            <a:off x="3505200" y="1066800"/>
            <a:ext cx="2590800" cy="2121932"/>
            <a:chOff x="4724400" y="1752600"/>
            <a:chExt cx="2590800" cy="2121932"/>
          </a:xfrm>
        </p:grpSpPr>
        <p:pic>
          <p:nvPicPr>
            <p:cNvPr id="2" name="Picture 1" descr="chargecontroller.jp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4400" y="1752600"/>
              <a:ext cx="2590800" cy="176673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977053" y="3505200"/>
              <a:ext cx="21469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smtClean="0"/>
                <a:t>Charge Controller</a:t>
              </a:r>
              <a:endParaRPr lang="en-US" b="1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52400" y="914400"/>
            <a:ext cx="3200400" cy="1981200"/>
            <a:chOff x="1066800" y="1524000"/>
            <a:chExt cx="3200400" cy="1981200"/>
          </a:xfrm>
        </p:grpSpPr>
        <p:pic>
          <p:nvPicPr>
            <p:cNvPr id="4" name="Picture 3" descr="pv module.jpeg"/>
            <p:cNvPicPr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800" y="1524000"/>
              <a:ext cx="3200400" cy="1667256"/>
            </a:xfrm>
            <a:prstGeom prst="rightArrow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524000" y="2858869"/>
              <a:ext cx="264706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smtClean="0"/>
                <a:t>PV Array – </a:t>
              </a:r>
            </a:p>
            <a:p>
              <a:r>
                <a:rPr lang="en-US" b="1" smtClean="0"/>
                <a:t>DC Energy </a:t>
              </a:r>
              <a:r>
                <a:rPr lang="en-US" b="1"/>
                <a:t>P</a:t>
              </a:r>
              <a:r>
                <a:rPr lang="en-US" b="1" smtClean="0"/>
                <a:t>roduction</a:t>
              </a:r>
              <a:endParaRPr lang="en-US" b="1"/>
            </a:p>
          </p:txBody>
        </p:sp>
      </p:grpSp>
      <p:sp>
        <p:nvSpPr>
          <p:cNvPr id="16" name="Down Arrow 15"/>
          <p:cNvSpPr/>
          <p:nvPr/>
        </p:nvSpPr>
        <p:spPr>
          <a:xfrm rot="16200000">
            <a:off x="6314373" y="1701629"/>
            <a:ext cx="492655" cy="746998"/>
          </a:xfrm>
          <a:prstGeom prst="downArrow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048000" y="4932303"/>
            <a:ext cx="3810000" cy="1925697"/>
            <a:chOff x="1905000" y="3505200"/>
            <a:chExt cx="3810000" cy="1925697"/>
          </a:xfrm>
        </p:grpSpPr>
        <p:pic>
          <p:nvPicPr>
            <p:cNvPr id="15" name="Picture 14" descr="fx.jpg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3667" y1="18333" x2="3667" y2="18333"/>
                          <a14:foregroundMark x1="4000" y1="75000" x2="4000" y2="75000"/>
                          <a14:foregroundMark x1="9667" y1="52500" x2="9667" y2="52500"/>
                          <a14:foregroundMark x1="9667" y1="52500" x2="9667" y2="52500"/>
                          <a14:foregroundMark x1="9667" y1="52500" x2="9667" y2="52500"/>
                          <a14:foregroundMark x1="9667" y1="52500" x2="9667" y2="52500"/>
                          <a14:foregroundMark x1="9667" y1="52500" x2="9667" y2="52500"/>
                          <a14:foregroundMark x1="9667" y1="52500" x2="9667" y2="52500"/>
                          <a14:foregroundMark x1="8667" y1="25833" x2="8667" y2="25833"/>
                          <a14:backgroundMark x1="5000" y1="44167" x2="5000" y2="44167"/>
                          <a14:backgroundMark x1="4667" y1="60833" x2="4667" y2="6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5000" y="3505200"/>
              <a:ext cx="3810000" cy="152400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2819400" y="5061565"/>
              <a:ext cx="19807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smtClean="0"/>
                <a:t>Inverter/Charger</a:t>
              </a:r>
              <a:endParaRPr lang="en-US" b="1"/>
            </a:p>
          </p:txBody>
        </p:sp>
      </p:grpSp>
      <p:pic>
        <p:nvPicPr>
          <p:cNvPr id="17" name="Picture 16" descr="Screen shot 2012-03-03 at 5.05.12 PM.png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101" b="100000" l="2048" r="955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0866"/>
            <a:ext cx="1615387" cy="3004730"/>
          </a:xfrm>
          <a:prstGeom prst="rect">
            <a:avLst/>
          </a:prstGeom>
        </p:spPr>
      </p:pic>
      <p:sp>
        <p:nvSpPr>
          <p:cNvPr id="24" name="Down Arrow 23"/>
          <p:cNvSpPr/>
          <p:nvPr/>
        </p:nvSpPr>
        <p:spPr>
          <a:xfrm rot="5400000">
            <a:off x="1955972" y="5323773"/>
            <a:ext cx="492655" cy="746998"/>
          </a:xfrm>
          <a:prstGeom prst="downArrow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8600" y="3593068"/>
            <a:ext cx="1415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A</a:t>
            </a:r>
            <a:r>
              <a:rPr lang="en-US" b="1" smtClean="0"/>
              <a:t>C Load(s)</a:t>
            </a:r>
            <a:endParaRPr lang="en-US" b="1"/>
          </a:p>
        </p:txBody>
      </p:sp>
      <p:sp>
        <p:nvSpPr>
          <p:cNvPr id="27" name="Down Arrow 26"/>
          <p:cNvSpPr/>
          <p:nvPr/>
        </p:nvSpPr>
        <p:spPr>
          <a:xfrm>
            <a:off x="8001000" y="3825002"/>
            <a:ext cx="492655" cy="746998"/>
          </a:xfrm>
          <a:prstGeom prst="downArrow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21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scanlindm\Desktop\class materials\classdat spring 2012\aee catalogue\2009 AEE images\PV modules\SM-KYO-kd205-011-077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91683"/>
            <a:ext cx="1752600" cy="24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scanlindm\Desktop\class materials\classdat spring 2012\aee catalogue\2009 AEE images\inverters\IN-MAG-ME-030-02305-plu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590800"/>
            <a:ext cx="2108030" cy="191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scanlindm\Desktop\class materials\classdat spring 2012\aee catalogue\2009 AEE images\batteries\BA-EPN-8L16-040-019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876800"/>
            <a:ext cx="1448798" cy="1933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438400"/>
            <a:ext cx="843783" cy="1661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898111"/>
            <a:ext cx="2438400" cy="2810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ight Arrow 10"/>
          <p:cNvSpPr/>
          <p:nvPr/>
        </p:nvSpPr>
        <p:spPr>
          <a:xfrm>
            <a:off x="1805683" y="3087106"/>
            <a:ext cx="556517" cy="4328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3092196" y="3072789"/>
            <a:ext cx="64160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>
            <a:off x="4800600" y="4419677"/>
            <a:ext cx="484632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5943600" y="3114206"/>
            <a:ext cx="60960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899" y="304800"/>
            <a:ext cx="1991269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Up Arrow 14"/>
          <p:cNvSpPr/>
          <p:nvPr/>
        </p:nvSpPr>
        <p:spPr>
          <a:xfrm>
            <a:off x="4670909" y="1718167"/>
            <a:ext cx="484632" cy="4572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57200" y="4524275"/>
            <a:ext cx="1090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PV array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926780" y="4219475"/>
            <a:ext cx="1654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Combiner Box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791200" y="5843778"/>
            <a:ext cx="922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  <a:r>
              <a:rPr lang="en-US" dirty="0" smtClean="0"/>
              <a:t>attery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943600" y="844034"/>
            <a:ext cx="2040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Charge Controller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7162800" y="4588807"/>
            <a:ext cx="1003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Inverter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534273" y="1752600"/>
            <a:ext cx="1885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DC Junction Box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08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26128"/>
            <a:ext cx="7543799" cy="5783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749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9" y="-28913"/>
            <a:ext cx="7862791" cy="688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7181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3"/>
          <p:cNvPicPr>
            <a:picLocks noGrp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4800" y="1219200"/>
            <a:ext cx="8305800" cy="5410200"/>
          </a:xfrm>
        </p:spPr>
      </p:pic>
      <p:sp>
        <p:nvSpPr>
          <p:cNvPr id="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pPr eaLnBrk="1" hangingPunct="1"/>
            <a:r>
              <a:rPr lang="en-US" b="1" dirty="0" smtClean="0"/>
              <a:t>Hybrid (Off-Grid) Systems</a:t>
            </a:r>
          </a:p>
        </p:txBody>
      </p:sp>
    </p:spTree>
    <p:extLst>
      <p:ext uri="{BB962C8B-B14F-4D97-AF65-F5344CB8AC3E}">
        <p14:creationId xmlns:p14="http://schemas.microsoft.com/office/powerpoint/2010/main" val="378898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2-03-03 at 5.17.02 PM.png"/>
          <p:cNvPicPr>
            <a:picLocks noChangeAspect="1"/>
          </p:cNvPicPr>
          <p:nvPr/>
        </p:nvPicPr>
        <p:blipFill rotWithShape="1">
          <a:blip r:embed="rId2">
            <a:alphaModFix amt="8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51" r="10163" b="21054"/>
          <a:stretch/>
        </p:blipFill>
        <p:spPr>
          <a:xfrm>
            <a:off x="-114057" y="3678764"/>
            <a:ext cx="4914657" cy="3171195"/>
          </a:xfrm>
          <a:prstGeom prst="rect">
            <a:avLst/>
          </a:prstGeom>
        </p:spPr>
      </p:pic>
      <p:pic>
        <p:nvPicPr>
          <p:cNvPr id="3" name="Picture 2" descr="Screen shot 2012-03-03 at 5.14.48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8" r="4166"/>
          <a:stretch/>
        </p:blipFill>
        <p:spPr>
          <a:xfrm>
            <a:off x="469659" y="304800"/>
            <a:ext cx="8598141" cy="3276600"/>
          </a:xfrm>
          <a:prstGeom prst="rect">
            <a:avLst/>
          </a:prstGeom>
        </p:spPr>
      </p:pic>
      <p:sp>
        <p:nvSpPr>
          <p:cNvPr id="491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-152400"/>
            <a:ext cx="8229600" cy="1143000"/>
          </a:xfrm>
        </p:spPr>
        <p:txBody>
          <a:bodyPr/>
          <a:lstStyle/>
          <a:p>
            <a:pPr eaLnBrk="1" hangingPunct="1"/>
            <a:r>
              <a:rPr lang="en-US" b="1" dirty="0" smtClean="0"/>
              <a:t>Grid-Direct</a:t>
            </a:r>
          </a:p>
        </p:txBody>
      </p:sp>
      <p:pic>
        <p:nvPicPr>
          <p:cNvPr id="2" name="Picture 1" descr="sunnyboy and disco.png"/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96" t="14840" r="1" b="16385"/>
          <a:stretch/>
        </p:blipFill>
        <p:spPr>
          <a:xfrm>
            <a:off x="4384927" y="3733800"/>
            <a:ext cx="4835273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50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57200" y="-381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Grid-Direct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28600" y="1263908"/>
            <a:ext cx="89154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numCol="2">
            <a:prstTxWarp prst="textNoShape">
              <a:avLst/>
            </a:prstTxWarp>
            <a:spAutoFit/>
          </a:bodyPr>
          <a:lstStyle/>
          <a:p>
            <a:pPr marL="285750" indent="-285750" eaLnBrk="0" hangingPunct="0">
              <a:spcBef>
                <a:spcPct val="50000"/>
              </a:spcBef>
              <a:buClr>
                <a:schemeClr val="accent6"/>
              </a:buClr>
              <a:buFont typeface="Wingdings" charset="2"/>
              <a:buChar char="Ø"/>
            </a:pPr>
            <a:r>
              <a:rPr lang="en-US" sz="2800" b="1" dirty="0"/>
              <a:t>”Utility intertie”, “Grid-tie” or “Utility-interactive”</a:t>
            </a:r>
          </a:p>
          <a:p>
            <a:pPr marL="285750" indent="-285750" eaLnBrk="0" hangingPunct="0">
              <a:spcBef>
                <a:spcPct val="50000"/>
              </a:spcBef>
              <a:buClr>
                <a:schemeClr val="accent6"/>
              </a:buClr>
              <a:buFont typeface="Wingdings" charset="2"/>
              <a:buChar char="Ø"/>
            </a:pPr>
            <a:r>
              <a:rPr lang="en-US" sz="2800" b="1" dirty="0"/>
              <a:t>No batteries or charge controller</a:t>
            </a:r>
            <a:r>
              <a:rPr lang="en-US" sz="2800" b="1" dirty="0" smtClean="0"/>
              <a:t>. </a:t>
            </a:r>
            <a:r>
              <a:rPr lang="en-US" sz="2800" b="1" dirty="0"/>
              <a:t>Utility grid acts as power reserve.</a:t>
            </a:r>
          </a:p>
          <a:p>
            <a:pPr marL="285750" indent="-285750" eaLnBrk="0" hangingPunct="0">
              <a:spcBef>
                <a:spcPct val="50000"/>
              </a:spcBef>
              <a:buClr>
                <a:schemeClr val="accent6"/>
              </a:buClr>
              <a:buFont typeface="Wingdings" charset="2"/>
              <a:buChar char="Ø"/>
            </a:pPr>
            <a:r>
              <a:rPr lang="en-US" sz="2800" b="1" dirty="0"/>
              <a:t>Inverter automatically shuts down with utility failure.</a:t>
            </a:r>
          </a:p>
          <a:p>
            <a:pPr marL="285750" indent="-285750" eaLnBrk="0" hangingPunct="0">
              <a:spcBef>
                <a:spcPct val="50000"/>
              </a:spcBef>
              <a:buClr>
                <a:schemeClr val="accent6"/>
              </a:buClr>
              <a:buFont typeface="Wingdings" charset="2"/>
              <a:buChar char="Ø"/>
            </a:pPr>
            <a:r>
              <a:rPr lang="en-US" sz="2800" b="1" dirty="0"/>
              <a:t>PURPA: Utilities pay “avoided costs” for PV power generated and “sold” to the grid.</a:t>
            </a:r>
            <a:endParaRPr lang="en-US" sz="2800" b="1" dirty="0" smtClean="0"/>
          </a:p>
          <a:p>
            <a:pPr marL="285750" indent="-285750" eaLnBrk="0" hangingPunct="0">
              <a:spcBef>
                <a:spcPct val="50000"/>
              </a:spcBef>
              <a:buClr>
                <a:schemeClr val="accent6"/>
              </a:buClr>
              <a:buFont typeface="Wingdings" charset="2"/>
              <a:buChar char="Ø"/>
            </a:pPr>
            <a:r>
              <a:rPr lang="en-US" sz="2800" b="1" dirty="0" smtClean="0"/>
              <a:t>Buy all</a:t>
            </a:r>
            <a:r>
              <a:rPr lang="en-US" sz="2800" b="1" dirty="0"/>
              <a:t>/</a:t>
            </a:r>
            <a:r>
              <a:rPr lang="en-US" sz="2800" b="1" dirty="0" smtClean="0"/>
              <a:t>sell all – different rates</a:t>
            </a:r>
          </a:p>
          <a:p>
            <a:pPr marL="285750" indent="-285750" eaLnBrk="0" hangingPunct="0">
              <a:spcBef>
                <a:spcPct val="50000"/>
              </a:spcBef>
              <a:buClr>
                <a:schemeClr val="accent6"/>
              </a:buClr>
              <a:buFont typeface="Wingdings" charset="2"/>
              <a:buChar char="Ø"/>
            </a:pPr>
            <a:r>
              <a:rPr lang="en-US" sz="2800" b="1" dirty="0"/>
              <a:t>Net metering- meter spins backwards and forwards</a:t>
            </a:r>
          </a:p>
        </p:txBody>
      </p:sp>
    </p:spTree>
    <p:extLst>
      <p:ext uri="{BB962C8B-B14F-4D97-AF65-F5344CB8AC3E}">
        <p14:creationId xmlns:p14="http://schemas.microsoft.com/office/powerpoint/2010/main" val="157448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2013 Annual PV Installations (MW)</a:t>
            </a:r>
            <a:endParaRPr lang="en-US" sz="3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25" y="1371600"/>
            <a:ext cx="8458200" cy="535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242756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0"/>
            <a:ext cx="9144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3059" name="Rectangle 3"/>
          <p:cNvSpPr>
            <a:spLocks noGrp="1"/>
          </p:cNvSpPr>
          <p:nvPr>
            <p:ph type="title"/>
          </p:nvPr>
        </p:nvSpPr>
        <p:spPr bwMode="auto">
          <a:ln w="9525"/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smtClean="0">
                <a:ln>
                  <a:noFill/>
                </a:ln>
                <a:effectLst/>
              </a:rPr>
              <a:t>Direct Grid Tie System</a:t>
            </a:r>
          </a:p>
        </p:txBody>
      </p:sp>
    </p:spTree>
    <p:extLst>
      <p:ext uri="{BB962C8B-B14F-4D97-AF65-F5344CB8AC3E}">
        <p14:creationId xmlns:p14="http://schemas.microsoft.com/office/powerpoint/2010/main" val="161699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b="1" dirty="0" smtClean="0"/>
              <a:t>Residential/Commercial Grid-Direct</a:t>
            </a:r>
            <a:endParaRPr lang="en-US" sz="4400" b="1" dirty="0"/>
          </a:p>
        </p:txBody>
      </p:sp>
      <p:pic>
        <p:nvPicPr>
          <p:cNvPr id="4" name="Picture 3" descr="REK_052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" t="9648" r="2061" b="8742"/>
          <a:stretch/>
        </p:blipFill>
        <p:spPr>
          <a:xfrm>
            <a:off x="228600" y="1524000"/>
            <a:ext cx="8676198" cy="489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02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Utility Scale Solar Farms</a:t>
            </a:r>
            <a:endParaRPr lang="en-US" b="1" dirty="0"/>
          </a:p>
        </p:txBody>
      </p:sp>
      <p:pic>
        <p:nvPicPr>
          <p:cNvPr id="2" name="Picture 1" descr="DSC05657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"/>
          <a:stretch/>
        </p:blipFill>
        <p:spPr>
          <a:xfrm>
            <a:off x="304800" y="1338507"/>
            <a:ext cx="8610600" cy="521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64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Batery backu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295400"/>
            <a:ext cx="8102609" cy="4677303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52400" y="4445675"/>
            <a:ext cx="2263648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 b="1" dirty="0"/>
              <a:t>*Will operate when grid fails.</a:t>
            </a:r>
          </a:p>
          <a:p>
            <a:pPr eaLnBrk="0" hangingPunct="0">
              <a:spcBef>
                <a:spcPct val="50000"/>
              </a:spcBef>
            </a:pPr>
            <a:r>
              <a:rPr lang="en-US" sz="1800" b="1" dirty="0"/>
              <a:t>*</a:t>
            </a:r>
            <a:r>
              <a:rPr lang="en-US" sz="1800" b="1" dirty="0" smtClean="0"/>
              <a:t>Provides </a:t>
            </a:r>
            <a:r>
              <a:rPr lang="en-US" sz="1800" b="1" dirty="0"/>
              <a:t>back up power to </a:t>
            </a:r>
            <a:r>
              <a:rPr lang="en-US" sz="1800" b="1" dirty="0" smtClean="0"/>
              <a:t>“</a:t>
            </a:r>
            <a:r>
              <a:rPr lang="en-US" b="1" dirty="0" smtClean="0"/>
              <a:t>essential</a:t>
            </a:r>
            <a:r>
              <a:rPr lang="en-US" sz="1800" b="1" dirty="0" smtClean="0"/>
              <a:t> </a:t>
            </a:r>
            <a:r>
              <a:rPr lang="en-US" sz="1800" b="1" dirty="0"/>
              <a:t>loads.”</a:t>
            </a:r>
          </a:p>
          <a:p>
            <a:pPr eaLnBrk="0" hangingPunct="0">
              <a:spcBef>
                <a:spcPct val="50000"/>
              </a:spcBef>
            </a:pPr>
            <a:r>
              <a:rPr lang="en-US" sz="1800" b="1" dirty="0"/>
              <a:t>*More </a:t>
            </a:r>
            <a:r>
              <a:rPr lang="en-US" sz="1800" b="1" dirty="0" smtClean="0"/>
              <a:t>expensive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sp>
        <p:nvSpPr>
          <p:cNvPr id="491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8229600" cy="1524000"/>
          </a:xfrm>
        </p:spPr>
        <p:txBody>
          <a:bodyPr/>
          <a:lstStyle/>
          <a:p>
            <a:pPr eaLnBrk="1" hangingPunct="1"/>
            <a:r>
              <a:rPr lang="en-US" b="1" dirty="0" smtClean="0"/>
              <a:t>Grid-Tied with Battery Backup</a:t>
            </a:r>
          </a:p>
        </p:txBody>
      </p:sp>
    </p:spTree>
    <p:extLst>
      <p:ext uri="{BB962C8B-B14F-4D97-AF65-F5344CB8AC3E}">
        <p14:creationId xmlns:p14="http://schemas.microsoft.com/office/powerpoint/2010/main" val="272717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W honey electri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00200"/>
            <a:ext cx="5791200" cy="451537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Grid Tie with Battery Backup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689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Factors Influencing </a:t>
            </a:r>
            <a:r>
              <a:rPr lang="en-US" dirty="0"/>
              <a:t>G</a:t>
            </a:r>
            <a:r>
              <a:rPr lang="en-US" dirty="0" smtClean="0"/>
              <a:t>rowth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Falling Prices</a:t>
            </a:r>
          </a:p>
          <a:p>
            <a:r>
              <a:rPr lang="en-US" dirty="0" smtClean="0"/>
              <a:t>Strong Consumer Demand</a:t>
            </a:r>
          </a:p>
          <a:p>
            <a:r>
              <a:rPr lang="en-US" dirty="0" smtClean="0"/>
              <a:t>Available Financing</a:t>
            </a:r>
          </a:p>
          <a:p>
            <a:r>
              <a:rPr lang="en-US" dirty="0" smtClean="0"/>
              <a:t>Public Policies</a:t>
            </a:r>
          </a:p>
          <a:p>
            <a:pPr lvl="1"/>
            <a:r>
              <a:rPr lang="en-US" dirty="0" smtClean="0"/>
              <a:t>Feed in Tariffs (FITs)</a:t>
            </a:r>
          </a:p>
          <a:p>
            <a:pPr lvl="1"/>
            <a:r>
              <a:rPr lang="en-US" dirty="0" smtClean="0"/>
              <a:t>Renewable Portfolio Standards (RPS)</a:t>
            </a:r>
          </a:p>
          <a:p>
            <a:pPr lvl="1"/>
            <a:r>
              <a:rPr lang="en-US" dirty="0" smtClean="0"/>
              <a:t>Rebates</a:t>
            </a:r>
          </a:p>
          <a:p>
            <a:pPr lvl="1"/>
            <a:r>
              <a:rPr lang="en-US" dirty="0" smtClean="0"/>
              <a:t>Tax Credits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Content Placeholder 2" descr="Screen shot 2011-09-11 at 2.08.50 PM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3" r="25293"/>
          <a:stretch>
            <a:fillRect/>
          </a:stretch>
        </p:blipFill>
        <p:spPr>
          <a:xfrm>
            <a:off x="4712901" y="1672705"/>
            <a:ext cx="3909197" cy="4380953"/>
          </a:xfrm>
          <a:ln w="25400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870001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66699" y="10886"/>
            <a:ext cx="8686800" cy="1143000"/>
          </a:xfrm>
        </p:spPr>
        <p:txBody>
          <a:bodyPr/>
          <a:lstStyle/>
          <a:p>
            <a:r>
              <a:rPr lang="en-US" sz="2400" b="1" dirty="0" smtClean="0"/>
              <a:t>World Cumulative Installed Capacity (GW) of Wind &amp; PV</a:t>
            </a:r>
            <a:endParaRPr lang="en-US" sz="2400" b="1" dirty="0"/>
          </a:p>
        </p:txBody>
      </p:sp>
      <p:pic>
        <p:nvPicPr>
          <p:cNvPr id="911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43000"/>
            <a:ext cx="8001000" cy="4716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23842" y="5987925"/>
            <a:ext cx="4972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Vital Signs. </a:t>
            </a:r>
            <a:r>
              <a:rPr lang="en-US" dirty="0" err="1" smtClean="0"/>
              <a:t>Worldwatch</a:t>
            </a:r>
            <a:r>
              <a:rPr lang="en-US" dirty="0" smtClean="0"/>
              <a:t> Institute,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7685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730"/>
            <a:ext cx="8229600" cy="1143000"/>
          </a:xfrm>
        </p:spPr>
        <p:txBody>
          <a:bodyPr/>
          <a:lstStyle/>
          <a:p>
            <a:r>
              <a:rPr lang="en-US" sz="3600" dirty="0" smtClean="0"/>
              <a:t>Leading PV Adopter Countries in 2013</a:t>
            </a:r>
            <a:endParaRPr lang="en-US" sz="3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318" y="990600"/>
            <a:ext cx="6400800" cy="542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09734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1010</Words>
  <Application>Microsoft Office PowerPoint</Application>
  <PresentationFormat>On-screen Show (4:3)</PresentationFormat>
  <Paragraphs>197</Paragraphs>
  <Slides>64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5" baseType="lpstr">
      <vt:lpstr>Office Theme</vt:lpstr>
      <vt:lpstr>PowerPoint Presentation</vt:lpstr>
      <vt:lpstr>PV Workshop Agenda</vt:lpstr>
      <vt:lpstr>Advantages of Photovoltaics</vt:lpstr>
      <vt:lpstr>Disadvantages</vt:lpstr>
      <vt:lpstr>World Cumulative Capacity 2013 (MW)</vt:lpstr>
      <vt:lpstr>2013 Annual PV Installations (MW)</vt:lpstr>
      <vt:lpstr>Factors Influencing Growth</vt:lpstr>
      <vt:lpstr>World Cumulative Installed Capacity (GW) of Wind &amp; PV</vt:lpstr>
      <vt:lpstr>Leading PV Adopter Countries in 2013</vt:lpstr>
      <vt:lpstr>Cumulative PV in 2013 by Country (MW &amp; %)</vt:lpstr>
      <vt:lpstr>PV Growth Trends</vt:lpstr>
      <vt:lpstr>Percent of Electricity From PV</vt:lpstr>
      <vt:lpstr>PowerPoint Presentation</vt:lpstr>
      <vt:lpstr>PowerPoint Presentation</vt:lpstr>
      <vt:lpstr>PowerPoint Presentation</vt:lpstr>
      <vt:lpstr>PowerPoint Presentation</vt:lpstr>
      <vt:lpstr>PV Installation by State, 2013</vt:lpstr>
      <vt:lpstr>PowerPoint Presentation</vt:lpstr>
      <vt:lpstr>PowerPoint Presentation</vt:lpstr>
      <vt:lpstr>PowerPoint Presentation</vt:lpstr>
      <vt:lpstr>PowerPoint Presentation</vt:lpstr>
      <vt:lpstr>Apple NC 20 MW – 100 acre Solar Farm</vt:lpstr>
      <vt:lpstr>PowerPoint Presentation</vt:lpstr>
      <vt:lpstr>PowerPoint Presentation</vt:lpstr>
      <vt:lpstr>US Residential Grid- tied</vt:lpstr>
      <vt:lpstr>US Non-Residential Grid-tied</vt:lpstr>
      <vt:lpstr>Photovoltaic History</vt:lpstr>
      <vt:lpstr>Early PV milestones</vt:lpstr>
      <vt:lpstr>P-N Junction &amp; 1st cells</vt:lpstr>
      <vt:lpstr>1953 - THE DREAM BECOMES REAL </vt:lpstr>
      <vt:lpstr>Silicon</vt:lpstr>
      <vt:lpstr>Silicon</vt:lpstr>
      <vt:lpstr>Silicon Ingot</vt:lpstr>
      <vt:lpstr>PV cells</vt:lpstr>
      <vt:lpstr>Photovoltaic Effect</vt:lpstr>
      <vt:lpstr>1956 - Searching for Applications </vt:lpstr>
      <vt:lpstr>PowerPoint Presentation</vt:lpstr>
      <vt:lpstr>Late 1950s - Saved by the Space Race </vt:lpstr>
      <vt:lpstr>Vanguard I - first PV powered satellite </vt:lpstr>
      <vt:lpstr>PowerPoint Presentation</vt:lpstr>
      <vt:lpstr>Early 1970s - The First Mass Earth Market </vt:lpstr>
      <vt:lpstr>1970s - Captain Lomer's Saga</vt:lpstr>
      <vt:lpstr>1974 - Working on the Railroad </vt:lpstr>
      <vt:lpstr>Late 1970s - Long Distance for Everyone </vt:lpstr>
      <vt:lpstr>1970s - Father Verspieren Preaches the Solar Gospel </vt:lpstr>
      <vt:lpstr>1980s - Electrifying the Unelectrified </vt:lpstr>
      <vt:lpstr>Current PV Applications</vt:lpstr>
      <vt:lpstr>PowerPoint Presentation</vt:lpstr>
      <vt:lpstr>DC-Direct System</vt:lpstr>
      <vt:lpstr>Direct PV Systems</vt:lpstr>
      <vt:lpstr>Direct PV System</vt:lpstr>
      <vt:lpstr>Battery-Charging System (DC only)</vt:lpstr>
      <vt:lpstr>Off-Grid System with AC loads</vt:lpstr>
      <vt:lpstr>PowerPoint Presentation</vt:lpstr>
      <vt:lpstr>PowerPoint Presentation</vt:lpstr>
      <vt:lpstr>PowerPoint Presentation</vt:lpstr>
      <vt:lpstr>Hybrid (Off-Grid) Systems</vt:lpstr>
      <vt:lpstr>Grid-Direct</vt:lpstr>
      <vt:lpstr>PowerPoint Presentation</vt:lpstr>
      <vt:lpstr>Direct Grid Tie System</vt:lpstr>
      <vt:lpstr>Residential/Commercial Grid-Direct</vt:lpstr>
      <vt:lpstr>PowerPoint Presentation</vt:lpstr>
      <vt:lpstr>Grid-Tied with Battery Backup</vt:lpstr>
      <vt:lpstr>Grid Tie with Battery Backup</vt:lpstr>
    </vt:vector>
  </TitlesOfParts>
  <Company>Appalachian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Scanlin, Dennis M.</dc:creator>
  <cp:lastModifiedBy>Scanlin, Dennis M.</cp:lastModifiedBy>
  <cp:revision>6</cp:revision>
  <dcterms:created xsi:type="dcterms:W3CDTF">2014-06-09T13:43:18Z</dcterms:created>
  <dcterms:modified xsi:type="dcterms:W3CDTF">2014-06-12T22:09:59Z</dcterms:modified>
</cp:coreProperties>
</file>