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9" r:id="rId2"/>
  </p:sldMasterIdLst>
  <p:notesMasterIdLst>
    <p:notesMasterId r:id="rId86"/>
  </p:notesMasterIdLst>
  <p:sldIdLst>
    <p:sldId id="320" r:id="rId3"/>
    <p:sldId id="334" r:id="rId4"/>
    <p:sldId id="335" r:id="rId5"/>
    <p:sldId id="336" r:id="rId6"/>
    <p:sldId id="338" r:id="rId7"/>
    <p:sldId id="339" r:id="rId8"/>
    <p:sldId id="340" r:id="rId9"/>
    <p:sldId id="323" r:id="rId10"/>
    <p:sldId id="332" r:id="rId11"/>
    <p:sldId id="333" r:id="rId12"/>
    <p:sldId id="326" r:id="rId13"/>
    <p:sldId id="330" r:id="rId14"/>
    <p:sldId id="331" r:id="rId15"/>
    <p:sldId id="329" r:id="rId16"/>
    <p:sldId id="328" r:id="rId17"/>
    <p:sldId id="327" r:id="rId18"/>
    <p:sldId id="324" r:id="rId19"/>
    <p:sldId id="321" r:id="rId20"/>
    <p:sldId id="325" r:id="rId21"/>
    <p:sldId id="322" r:id="rId22"/>
    <p:sldId id="341" r:id="rId23"/>
    <p:sldId id="345" r:id="rId24"/>
    <p:sldId id="342" r:id="rId25"/>
    <p:sldId id="343" r:id="rId26"/>
    <p:sldId id="344" r:id="rId27"/>
    <p:sldId id="257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69" r:id="rId36"/>
    <p:sldId id="256" r:id="rId37"/>
    <p:sldId id="270" r:id="rId38"/>
    <p:sldId id="271" r:id="rId39"/>
    <p:sldId id="272" r:id="rId40"/>
    <p:sldId id="273" r:id="rId41"/>
    <p:sldId id="274" r:id="rId42"/>
    <p:sldId id="275" r:id="rId43"/>
    <p:sldId id="276" r:id="rId44"/>
    <p:sldId id="277" r:id="rId45"/>
    <p:sldId id="278" r:id="rId46"/>
    <p:sldId id="279" r:id="rId47"/>
    <p:sldId id="280" r:id="rId48"/>
    <p:sldId id="281" r:id="rId49"/>
    <p:sldId id="282" r:id="rId50"/>
    <p:sldId id="283" r:id="rId51"/>
    <p:sldId id="284" r:id="rId52"/>
    <p:sldId id="285" r:id="rId53"/>
    <p:sldId id="286" r:id="rId54"/>
    <p:sldId id="287" r:id="rId55"/>
    <p:sldId id="288" r:id="rId56"/>
    <p:sldId id="289" r:id="rId57"/>
    <p:sldId id="290" r:id="rId58"/>
    <p:sldId id="291" r:id="rId59"/>
    <p:sldId id="292" r:id="rId60"/>
    <p:sldId id="293" r:id="rId61"/>
    <p:sldId id="294" r:id="rId62"/>
    <p:sldId id="295" r:id="rId63"/>
    <p:sldId id="296" r:id="rId64"/>
    <p:sldId id="297" r:id="rId65"/>
    <p:sldId id="298" r:id="rId66"/>
    <p:sldId id="299" r:id="rId67"/>
    <p:sldId id="300" r:id="rId68"/>
    <p:sldId id="301" r:id="rId69"/>
    <p:sldId id="302" r:id="rId70"/>
    <p:sldId id="303" r:id="rId71"/>
    <p:sldId id="304" r:id="rId72"/>
    <p:sldId id="305" r:id="rId73"/>
    <p:sldId id="306" r:id="rId74"/>
    <p:sldId id="307" r:id="rId75"/>
    <p:sldId id="308" r:id="rId76"/>
    <p:sldId id="309" r:id="rId77"/>
    <p:sldId id="310" r:id="rId78"/>
    <p:sldId id="311" r:id="rId79"/>
    <p:sldId id="312" r:id="rId80"/>
    <p:sldId id="313" r:id="rId81"/>
    <p:sldId id="314" r:id="rId82"/>
    <p:sldId id="315" r:id="rId83"/>
    <p:sldId id="316" r:id="rId84"/>
    <p:sldId id="317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AT Majors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Undergrad</c:v>
          </c:tx>
          <c:invertIfNegative val="0"/>
          <c:cat>
            <c:numRef>
              <c:f>Sheet1!$B$1:$N$1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</c:numCache>
            </c:numRef>
          </c:cat>
          <c:val>
            <c:numRef>
              <c:f>Sheet1!$B$2:$N$2</c:f>
              <c:numCache>
                <c:formatCode>General</c:formatCode>
                <c:ptCount val="13"/>
                <c:pt idx="0">
                  <c:v>24</c:v>
                </c:pt>
                <c:pt idx="1">
                  <c:v>36</c:v>
                </c:pt>
                <c:pt idx="2">
                  <c:v>45</c:v>
                </c:pt>
                <c:pt idx="3">
                  <c:v>42</c:v>
                </c:pt>
                <c:pt idx="4">
                  <c:v>39</c:v>
                </c:pt>
                <c:pt idx="5">
                  <c:v>48</c:v>
                </c:pt>
                <c:pt idx="6">
                  <c:v>56</c:v>
                </c:pt>
                <c:pt idx="7">
                  <c:v>65</c:v>
                </c:pt>
                <c:pt idx="8">
                  <c:v>72</c:v>
                </c:pt>
                <c:pt idx="9">
                  <c:v>110</c:v>
                </c:pt>
                <c:pt idx="10">
                  <c:v>133</c:v>
                </c:pt>
                <c:pt idx="11">
                  <c:v>170</c:v>
                </c:pt>
              </c:numCache>
            </c:numRef>
          </c:val>
        </c:ser>
        <c:ser>
          <c:idx val="1"/>
          <c:order val="1"/>
          <c:tx>
            <c:v>Grad</c:v>
          </c:tx>
          <c:invertIfNegative val="0"/>
          <c:val>
            <c:numRef>
              <c:f>Sheet1!$B$3:$N$3</c:f>
              <c:numCache>
                <c:formatCode>General</c:formatCode>
                <c:ptCount val="13"/>
                <c:pt idx="0">
                  <c:v>3</c:v>
                </c:pt>
                <c:pt idx="1">
                  <c:v>4</c:v>
                </c:pt>
                <c:pt idx="2">
                  <c:v>2</c:v>
                </c:pt>
                <c:pt idx="3">
                  <c:v>5</c:v>
                </c:pt>
                <c:pt idx="4">
                  <c:v>4</c:v>
                </c:pt>
                <c:pt idx="5">
                  <c:v>7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  <c:pt idx="9">
                  <c:v>24</c:v>
                </c:pt>
                <c:pt idx="10">
                  <c:v>30</c:v>
                </c:pt>
                <c:pt idx="11">
                  <c:v>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364447744"/>
        <c:axId val="282473536"/>
      </c:barChart>
      <c:catAx>
        <c:axId val="36444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3594">
            <a:solidFill>
              <a:schemeClr val="tx1"/>
            </a:solidFill>
            <a:prstDash val="solid"/>
          </a:ln>
        </c:spPr>
        <c:txPr>
          <a:bodyPr rot="3600000" vert="horz"/>
          <a:lstStyle/>
          <a:p>
            <a:pPr>
              <a:defRPr sz="2037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2824735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82473536"/>
        <c:scaling>
          <c:orientation val="minMax"/>
        </c:scaling>
        <c:delete val="0"/>
        <c:axPos val="l"/>
        <c:majorGridlines>
          <c:spPr>
            <a:ln w="3594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extTo"/>
        <c:spPr>
          <a:ln w="359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37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364447744"/>
        <c:crosses val="autoZero"/>
        <c:crossBetween val="between"/>
      </c:valAx>
      <c:spPr>
        <a:noFill/>
        <a:ln w="12700">
          <a:solidFill>
            <a:schemeClr val="tx1"/>
          </a:solidFill>
          <a:prstDash val="solid"/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037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2A4B5-4378-425E-93CC-C8296C268B2F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A75C4-5CA2-40A4-ABA9-A818B724F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31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581F9E-1CBA-4F30-BA3A-672556858EBD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5 - 6 MW wind project;  a realistic target for 2004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8480C7-EBF3-4370-9B50-55BA384DCD19}" type="slidenum">
              <a:rPr lang="en-US"/>
              <a:pPr/>
              <a:t>51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</p:spPr>
        <p:txBody>
          <a:bodyPr lIns="91200" tIns="45599" rIns="91200" bIns="4559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B0B04E-74AE-4B92-B6C3-9491D841DA13}" type="slidenum">
              <a:rPr lang="en-US"/>
              <a:pPr/>
              <a:t>60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1D1FB-AC19-478B-A3AB-16C38BEAB503}" type="slidenum">
              <a:rPr lang="en-US"/>
              <a:pPr/>
              <a:t>61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2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25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01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9264535-2014-4A3F-B578-E2133D3725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700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600200"/>
            <a:ext cx="7772400" cy="4530725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219DC-DFD2-41E9-9B39-EF35BFEE6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49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FAB03-90AC-407F-BDA7-AE2E9A5B7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52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47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35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9264535-2014-4A3F-B578-E2133D3725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700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04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80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70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7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36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7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13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2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52" r:id="rId13"/>
    <p:sldLayoutId id="2147483753" r:id="rId14"/>
    <p:sldLayoutId id="214748375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1FA6B51-ABBE-4CA3-9A51-E946D21F0EA5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1AB2B08-2BCD-48E8-8BAA-63E82FDF723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nd.appstate.edu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7.emf"/><Relationship Id="rId4" Type="http://schemas.openxmlformats.org/officeDocument/2006/relationships/oleObject" Target="../embeddings/Microsoft_Word_97_-_2003_Document1.doc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uments%20and%20Settings\ScanlinDM\Desktop\2008%20WPA%20grant\WPA%20908%20report\mar7%20public%20forum%20wind%20energy%20flyer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9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uments%20and%20Settings\ScanlinDM\Desktop\2008%20WPA%20grant\WPA%20908%20report\WNC%20Wind%20Workshops%20brochure%20and%20agenda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uments%20and%20Settings\ScanlinDM\Desktop\2008%20WPA%20grant\WPA%20908%20report\NCModelWindOrdinance_July2008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01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7" descr="12080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72600" cy="7024688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2743200" y="5867400"/>
            <a:ext cx="3752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Small (Wind) is Beautiful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191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/>
      </p:sp>
      <p:pic>
        <p:nvPicPr>
          <p:cNvPr id="25602" name="Picture 2" descr="C:\Users\scanlindm\Pictures\Pictures\WFS photos\wfs photos\IMG_01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217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/>
      </p:sp>
      <p:pic>
        <p:nvPicPr>
          <p:cNvPr id="18434" name="Picture 2" descr="C:\Users\scanlindm\Pictures\Pictures\best photos\windte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643"/>
            <a:ext cx="9144000" cy="671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274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/>
      </p:sp>
      <p:pic>
        <p:nvPicPr>
          <p:cNvPr id="22530" name="Picture 2" descr="C:\Users\scanlindm\Pictures\Pictures\kidwind workshop\PICT0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0"/>
            <a:ext cx="4673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751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scanlindm\Pictures\Pictures\Salisbury Wind Stakeholder meeting\PICT0001.JPG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117" y="1600200"/>
            <a:ext cx="6040966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675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scanlindm\Pictures\Pictures\kidwind workshop\PICT0025.JPG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117" y="1600200"/>
            <a:ext cx="6040966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402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scanlindm\Pictures\Pictures\best photos\DSCN0632.JPG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117" y="1600200"/>
            <a:ext cx="6040966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018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scanlindm\Pictures\Pictures\best photos\DSCN0589.JPG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117" y="1600200"/>
            <a:ext cx="6040966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scanlindm\Pictures\maryland PV workshop, Ned's wind turbine\DSCF0211.JPG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117" y="1600200"/>
            <a:ext cx="6040966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792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canlindm\Pictures\best photos\SWWP workshp001_edite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448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1" name="Picture 3" descr="C:\Users\scanlindm\Pictures\My Pictures\P1030027.JPG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117" y="1600200"/>
            <a:ext cx="6040966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373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191000" cy="556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21122"/>
            <a:ext cx="4859975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Early DOE Sponsored Wind Resource Assessment</a:t>
            </a:r>
            <a:endParaRPr lang="en-US" sz="3200" b="1" dirty="0"/>
          </a:p>
        </p:txBody>
      </p:sp>
      <p:sp>
        <p:nvSpPr>
          <p:cNvPr id="3" name="Oval 2"/>
          <p:cNvSpPr/>
          <p:nvPr/>
        </p:nvSpPr>
        <p:spPr>
          <a:xfrm>
            <a:off x="7620000" y="3581400"/>
            <a:ext cx="457200" cy="2804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57800" y="1143000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Boone:</a:t>
            </a:r>
            <a:r>
              <a:rPr lang="en-US" dirty="0" smtClean="0"/>
              <a:t> Dec 1976 – July 1981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31770" y="828346"/>
            <a:ext cx="172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sites selected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113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canlindm\Pictures\best photos\Jacob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701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ned&amp;turbine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2956675" cy="541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623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4114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33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220200" cy="7096125"/>
          </a:xfrm>
          <a:noFill/>
        </p:spPr>
      </p:pic>
      <p:sp>
        <p:nvSpPr>
          <p:cNvPr id="3" name="Rectangle 2"/>
          <p:cNvSpPr/>
          <p:nvPr/>
        </p:nvSpPr>
        <p:spPr>
          <a:xfrm>
            <a:off x="2057400" y="5791200"/>
            <a:ext cx="2895600" cy="373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2,400 MW –  </a:t>
            </a:r>
            <a:r>
              <a:rPr lang="en-US" sz="1830" b="1" dirty="0" smtClean="0"/>
              <a:t>12,000 MW</a:t>
            </a:r>
          </a:p>
        </p:txBody>
      </p:sp>
    </p:spTree>
    <p:extLst>
      <p:ext uri="{BB962C8B-B14F-4D97-AF65-F5344CB8AC3E}">
        <p14:creationId xmlns:p14="http://schemas.microsoft.com/office/powerpoint/2010/main" val="393422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wnc_pc2-7_ANSI_D_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381000"/>
            <a:ext cx="9448800" cy="5844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806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5" name="Picture 2" descr="C:\Documents and Settings\ScanlinDM\My Documents\windproject\kent_012005\buncombe_A4(01-09-03) cropped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57175" y="-381000"/>
            <a:ext cx="9401175" cy="7404100"/>
          </a:xfrm>
        </p:spPr>
      </p:pic>
    </p:spTree>
    <p:extLst>
      <p:ext uri="{BB962C8B-B14F-4D97-AF65-F5344CB8AC3E}">
        <p14:creationId xmlns:p14="http://schemas.microsoft.com/office/powerpoint/2010/main" val="414166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Anemometers</a:t>
            </a:r>
          </a:p>
        </p:txBody>
      </p:sp>
      <p:pic>
        <p:nvPicPr>
          <p:cNvPr id="130052" name="Picture 4" descr="C:\My Documents\Scanlin Files\wind project\anemometer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" y="2087880"/>
            <a:ext cx="2926080" cy="3901440"/>
          </a:xfrm>
        </p:spPr>
      </p:pic>
      <p:sp>
        <p:nvSpPr>
          <p:cNvPr id="130051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/>
          </a:p>
          <a:p>
            <a:r>
              <a:rPr lang="en-US" altLang="en-US" sz="2800"/>
              <a:t>Financing wind projects normally requires actual wind measurement by third party.  1 year of data is desired. </a:t>
            </a:r>
          </a:p>
        </p:txBody>
      </p:sp>
    </p:spTree>
    <p:extLst>
      <p:ext uri="{BB962C8B-B14F-4D97-AF65-F5344CB8AC3E}">
        <p14:creationId xmlns:p14="http://schemas.microsoft.com/office/powerpoint/2010/main" val="1191445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My Documents\Scanlin Files\wind project\067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351587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1883229" y="971324"/>
            <a:ext cx="54435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Wind Power For North Carolina</a:t>
            </a:r>
          </a:p>
        </p:txBody>
      </p:sp>
    </p:spTree>
    <p:extLst>
      <p:ext uri="{BB962C8B-B14F-4D97-AF65-F5344CB8AC3E}">
        <p14:creationId xmlns:p14="http://schemas.microsoft.com/office/powerpoint/2010/main" val="2383587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A:\MVC-002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32311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A:\MVC-001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84477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Boone Site Selected for MOD 1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49434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685800" y="4267200"/>
            <a:ext cx="1143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97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A:\MVC-00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73123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2286000" y="381000"/>
          <a:ext cx="457200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Photo Editor Photo" r:id="rId3" imgW="4571429" imgH="6095238" progId="MSPhotoEd.3">
                  <p:embed/>
                </p:oleObj>
              </mc:Choice>
              <mc:Fallback>
                <p:oleObj name="Photo Editor Photo" r:id="rId3" imgW="4571429" imgH="60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81000"/>
                        <a:ext cx="4572000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5059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609600" y="400050"/>
          <a:ext cx="8001000" cy="600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0050"/>
                        <a:ext cx="8001000" cy="600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2842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My Documents\My Pictures\anemomter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503238"/>
            <a:ext cx="4389437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236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 descr="2000 KILOWATT WIND TURBINE IN BOONE NORTH CAROL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934200" cy="554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609600" y="381000"/>
            <a:ext cx="81311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latin typeface="Times New Roman" pitchFamily="18" charset="0"/>
              </a:rPr>
              <a:t>Boone, NC 2MW Mod-1 Turbine: 1979</a:t>
            </a:r>
            <a:r>
              <a:rPr lang="en-US" altLang="en-US" sz="3200" b="1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altLang="en-US" sz="3200" b="1">
                <a:latin typeface="Times New Roman" pitchFamily="18" charset="0"/>
              </a:rPr>
              <a:t>- 1983</a:t>
            </a:r>
          </a:p>
        </p:txBody>
      </p:sp>
    </p:spTree>
    <p:extLst>
      <p:ext uri="{BB962C8B-B14F-4D97-AF65-F5344CB8AC3E}">
        <p14:creationId xmlns:p14="http://schemas.microsoft.com/office/powerpoint/2010/main" val="2846482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62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t>History of Program</a:t>
            </a:r>
          </a:p>
        </p:txBody>
      </p:sp>
      <p:sp>
        <p:nvSpPr>
          <p:cNvPr id="20483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914400" y="1600200"/>
            <a:ext cx="3811588" cy="4530725"/>
          </a:xfrm>
        </p:spPr>
        <p:txBody>
          <a:bodyPr/>
          <a:lstStyle/>
          <a:p>
            <a:r>
              <a:rPr lang="en-US" sz="2400" smtClean="0"/>
              <a:t>Program had its beginnings in 1978 as Earth Studies in IDS</a:t>
            </a:r>
          </a:p>
          <a:p>
            <a:endParaRPr lang="en-US" sz="2400" smtClean="0"/>
          </a:p>
          <a:p>
            <a:r>
              <a:rPr lang="en-US" sz="2400" smtClean="0"/>
              <a:t>Moved to Technology Department in 1984</a:t>
            </a:r>
          </a:p>
          <a:p>
            <a:endParaRPr lang="en-US" sz="2400" smtClean="0"/>
          </a:p>
          <a:p>
            <a:r>
              <a:rPr lang="en-US" sz="2400" smtClean="0"/>
              <a:t>Likely the oldest continuously operating program for the study of AT in America</a:t>
            </a:r>
          </a:p>
          <a:p>
            <a:endParaRPr lang="en-US" sz="2400" smtClean="0"/>
          </a:p>
          <a:p>
            <a:endParaRPr lang="en-US" sz="2400" smtClean="0"/>
          </a:p>
        </p:txBody>
      </p:sp>
      <p:pic>
        <p:nvPicPr>
          <p:cNvPr id="20484" name="Picture 6" descr="joacobs&amp;climb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64113" y="1524000"/>
            <a:ext cx="3429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628514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sz="3800"/>
              <a:t>Appalachian’s Appropriate Technology Programs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953000" y="1676400"/>
            <a:ext cx="38100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r>
              <a:rPr lang="en-US" sz="2400" smtClean="0"/>
              <a:t>BS in Appropriate Technology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smtClean="0"/>
          </a:p>
          <a:p>
            <a:pPr>
              <a:lnSpc>
                <a:spcPct val="90000"/>
              </a:lnSpc>
            </a:pPr>
            <a:r>
              <a:rPr lang="en-US" sz="2400" smtClean="0"/>
              <a:t>Undergraduate Minor in AT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smtClean="0"/>
          </a:p>
          <a:p>
            <a:pPr>
              <a:lnSpc>
                <a:spcPct val="90000"/>
              </a:lnSpc>
            </a:pPr>
            <a:r>
              <a:rPr lang="en-US" sz="2400" smtClean="0"/>
              <a:t>MA in Appropriate Technology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smtClean="0"/>
          </a:p>
          <a:p>
            <a:pPr>
              <a:lnSpc>
                <a:spcPct val="90000"/>
              </a:lnSpc>
            </a:pPr>
            <a:r>
              <a:rPr lang="en-US" sz="2400" smtClean="0"/>
              <a:t>Non-credit Workshops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mtClean="0"/>
          </a:p>
        </p:txBody>
      </p:sp>
      <p:pic>
        <p:nvPicPr>
          <p:cNvPr id="21508" name="Content Placeholder 7" descr="HPIM217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1752600"/>
            <a:ext cx="3429000" cy="4572000"/>
          </a:xfrm>
        </p:spPr>
      </p:pic>
    </p:spTree>
    <p:extLst>
      <p:ext uri="{BB962C8B-B14F-4D97-AF65-F5344CB8AC3E}">
        <p14:creationId xmlns:p14="http://schemas.microsoft.com/office/powerpoint/2010/main" val="52974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AT </a:t>
            </a:r>
            <a:r>
              <a:rPr dirty="0" smtClean="0"/>
              <a:t>Undergraduate Majors</a:t>
            </a:r>
            <a:endParaRPr dirty="0"/>
          </a:p>
        </p:txBody>
      </p:sp>
      <p:graphicFrame>
        <p:nvGraphicFramePr>
          <p:cNvPr id="4" name="Object 4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422400" y="1574800"/>
          <a:ext cx="6799263" cy="450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475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t>BS Curriculum </a:t>
            </a:r>
            <a:r>
              <a:rPr sz="1900"/>
              <a:t>(122 Hours for BS)</a:t>
            </a:r>
          </a:p>
        </p:txBody>
      </p:sp>
      <p:sp>
        <p:nvSpPr>
          <p:cNvPr id="22531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914400" y="1600200"/>
            <a:ext cx="3816350" cy="4530725"/>
          </a:xfrm>
        </p:spPr>
        <p:txBody>
          <a:bodyPr/>
          <a:lstStyle/>
          <a:p>
            <a:r>
              <a:rPr lang="en-US" sz="2400" smtClean="0"/>
              <a:t>Core Courses </a:t>
            </a:r>
            <a:r>
              <a:rPr lang="en-US" sz="1800" smtClean="0"/>
              <a:t>(41 hrs)</a:t>
            </a:r>
          </a:p>
          <a:p>
            <a:pPr lvl="1"/>
            <a:r>
              <a:rPr lang="en-US" sz="2000" smtClean="0"/>
              <a:t>English</a:t>
            </a:r>
          </a:p>
          <a:p>
            <a:pPr lvl="1"/>
            <a:r>
              <a:rPr lang="en-US" sz="2000" smtClean="0"/>
              <a:t>Math</a:t>
            </a:r>
          </a:p>
          <a:p>
            <a:pPr lvl="1"/>
            <a:r>
              <a:rPr lang="en-US" sz="2000" smtClean="0"/>
              <a:t>Science</a:t>
            </a:r>
          </a:p>
          <a:p>
            <a:pPr lvl="1"/>
            <a:r>
              <a:rPr lang="en-US" sz="2000" smtClean="0"/>
              <a:t>Physical Education</a:t>
            </a:r>
          </a:p>
          <a:p>
            <a:pPr lvl="1"/>
            <a:r>
              <a:rPr lang="en-US" sz="2000" smtClean="0"/>
              <a:t>Social Sciences</a:t>
            </a:r>
          </a:p>
          <a:p>
            <a:pPr lvl="1"/>
            <a:r>
              <a:rPr lang="en-US" sz="2000" smtClean="0"/>
              <a:t>Humanities</a:t>
            </a:r>
          </a:p>
          <a:p>
            <a:r>
              <a:rPr lang="en-US" sz="2000" smtClean="0"/>
              <a:t>Introductory TEC courses </a:t>
            </a:r>
            <a:r>
              <a:rPr lang="en-US" sz="1800" smtClean="0"/>
              <a:t>(24-27 hrs)</a:t>
            </a:r>
          </a:p>
          <a:p>
            <a:pPr lvl="1"/>
            <a:r>
              <a:rPr lang="en-US" sz="2000" smtClean="0"/>
              <a:t>Drafting &amp; Design</a:t>
            </a:r>
          </a:p>
          <a:p>
            <a:pPr lvl="1"/>
            <a:r>
              <a:rPr lang="en-US" sz="2000" smtClean="0"/>
              <a:t>Tools, Materials &amp; Processes</a:t>
            </a:r>
          </a:p>
          <a:p>
            <a:endParaRPr lang="en-US" sz="2000" smtClean="0"/>
          </a:p>
          <a:p>
            <a:pPr lvl="1"/>
            <a:endParaRPr lang="en-US" sz="2000" smtClean="0"/>
          </a:p>
        </p:txBody>
      </p:sp>
      <p:sp>
        <p:nvSpPr>
          <p:cNvPr id="22532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870450" y="1600200"/>
            <a:ext cx="3816350" cy="4530725"/>
          </a:xfrm>
        </p:spPr>
        <p:txBody>
          <a:bodyPr/>
          <a:lstStyle/>
          <a:p>
            <a:r>
              <a:rPr lang="en-US" sz="2400" smtClean="0"/>
              <a:t>Interdisciplinary Courses </a:t>
            </a:r>
            <a:r>
              <a:rPr lang="en-US" sz="1800" smtClean="0"/>
              <a:t>(9 -11 hrs)</a:t>
            </a:r>
          </a:p>
          <a:p>
            <a:pPr lvl="1"/>
            <a:r>
              <a:rPr lang="en-US" sz="1800" smtClean="0"/>
              <a:t>Environmental ethics, economics, planning</a:t>
            </a:r>
          </a:p>
          <a:p>
            <a:r>
              <a:rPr lang="en-US" sz="2400" smtClean="0"/>
              <a:t>Technical Specialization</a:t>
            </a:r>
            <a:r>
              <a:rPr lang="en-US" sz="1800" smtClean="0"/>
              <a:t> (22-24 hrs)</a:t>
            </a:r>
          </a:p>
          <a:p>
            <a:pPr lvl="1"/>
            <a:r>
              <a:rPr lang="en-US" sz="1800" smtClean="0"/>
              <a:t>AT related courses</a:t>
            </a:r>
          </a:p>
          <a:p>
            <a:r>
              <a:rPr lang="en-US" sz="2400" smtClean="0"/>
              <a:t>Senior Project/Thesis </a:t>
            </a:r>
            <a:r>
              <a:rPr lang="en-US" sz="1800" smtClean="0"/>
              <a:t>(3 hrs)</a:t>
            </a:r>
          </a:p>
          <a:p>
            <a:r>
              <a:rPr lang="en-US" sz="2400" smtClean="0"/>
              <a:t>Electives or Internship </a:t>
            </a:r>
            <a:r>
              <a:rPr lang="en-US" sz="1800" smtClean="0"/>
              <a:t>(12 hrs)</a:t>
            </a:r>
          </a:p>
        </p:txBody>
      </p:sp>
    </p:spTree>
    <p:extLst>
      <p:ext uri="{BB962C8B-B14F-4D97-AF65-F5344CB8AC3E}">
        <p14:creationId xmlns:p14="http://schemas.microsoft.com/office/powerpoint/2010/main" val="3830283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58485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latin typeface="Times New Roman" pitchFamily="18" charset="0"/>
              </a:rPr>
              <a:t>Boone, NC </a:t>
            </a:r>
            <a:r>
              <a:rPr lang="en-US" altLang="en-US" sz="3200" b="1" dirty="0">
                <a:latin typeface="Times New Roman" pitchFamily="18" charset="0"/>
              </a:rPr>
              <a:t>G</a:t>
            </a:r>
            <a:r>
              <a:rPr lang="en-US" altLang="en-US" sz="3200" b="1" dirty="0" smtClean="0">
                <a:latin typeface="Times New Roman" pitchFamily="18" charset="0"/>
              </a:rPr>
              <a:t>ets World’s Largest Wind Turbine </a:t>
            </a:r>
          </a:p>
          <a:p>
            <a:pPr eaLnBrk="1" hangingPunct="1"/>
            <a:r>
              <a:rPr lang="en-US" altLang="en-US" sz="3200" b="1" dirty="0" smtClean="0">
                <a:latin typeface="Times New Roman" pitchFamily="18" charset="0"/>
              </a:rPr>
              <a:t>1978</a:t>
            </a:r>
            <a:r>
              <a:rPr lang="en-US" altLang="en-US" sz="3200" b="1" dirty="0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>
                <a:latin typeface="Times New Roman" pitchFamily="18" charset="0"/>
              </a:rPr>
              <a:t>- 1983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72358"/>
            <a:ext cx="3429000" cy="550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82" name="Picture 2" descr="2000 KILOWATT WIND TURBINE IN BOONE NORTH CAROL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10" y="1676400"/>
            <a:ext cx="4533747" cy="362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97" y="5171088"/>
            <a:ext cx="4557204" cy="150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46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5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t>AT Courses Offered</a:t>
            </a:r>
          </a:p>
        </p:txBody>
      </p:sp>
      <p:sp>
        <p:nvSpPr>
          <p:cNvPr id="23555" name="Rectangle 8"/>
          <p:cNvSpPr>
            <a:spLocks noGrp="1" noChangeArrowheads="1"/>
          </p:cNvSpPr>
          <p:nvPr>
            <p:ph sz="half" idx="1"/>
          </p:nvPr>
        </p:nvSpPr>
        <p:spPr>
          <a:xfrm>
            <a:off x="914400" y="1600200"/>
            <a:ext cx="3811588" cy="4530725"/>
          </a:xfrm>
        </p:spPr>
        <p:txBody>
          <a:bodyPr/>
          <a:lstStyle/>
          <a:p>
            <a:r>
              <a:rPr lang="en-US" sz="2400" smtClean="0"/>
              <a:t>Introduction to Energy Issues &amp; Technology</a:t>
            </a:r>
          </a:p>
          <a:p>
            <a:r>
              <a:rPr lang="en-US" sz="2400" smtClean="0"/>
              <a:t>Wind &amp; Hydro Power Technology</a:t>
            </a:r>
          </a:p>
          <a:p>
            <a:r>
              <a:rPr lang="en-US" sz="2400" smtClean="0"/>
              <a:t>Photovoltaic System Design &amp; Construction</a:t>
            </a:r>
          </a:p>
          <a:p>
            <a:r>
              <a:rPr lang="en-US" sz="2400" smtClean="0"/>
              <a:t>Sustainable Building Design &amp; Construction</a:t>
            </a:r>
          </a:p>
          <a:p>
            <a:r>
              <a:rPr lang="en-US" sz="2400" smtClean="0"/>
              <a:t>Solar Thermal Energy Technology</a:t>
            </a:r>
          </a:p>
          <a:p>
            <a:endParaRPr lang="en-US" sz="2400" smtClean="0"/>
          </a:p>
        </p:txBody>
      </p:sp>
      <p:sp>
        <p:nvSpPr>
          <p:cNvPr id="23556" name="Rectangle 9"/>
          <p:cNvSpPr>
            <a:spLocks noGrp="1" noChangeArrowheads="1"/>
          </p:cNvSpPr>
          <p:nvPr>
            <p:ph sz="half" idx="2"/>
          </p:nvPr>
        </p:nvSpPr>
        <p:spPr>
          <a:xfrm>
            <a:off x="4876800" y="1905000"/>
            <a:ext cx="3810000" cy="4530725"/>
          </a:xfrm>
        </p:spPr>
        <p:txBody>
          <a:bodyPr/>
          <a:lstStyle/>
          <a:p>
            <a:r>
              <a:rPr lang="en-US" sz="2400" smtClean="0"/>
              <a:t>Building Science </a:t>
            </a:r>
          </a:p>
          <a:p>
            <a:r>
              <a:rPr lang="en-US" sz="2400" smtClean="0"/>
              <a:t>Sustainable Transportation</a:t>
            </a:r>
          </a:p>
          <a:p>
            <a:r>
              <a:rPr lang="en-US" sz="2400" smtClean="0"/>
              <a:t>Sustainable Resource Management</a:t>
            </a:r>
          </a:p>
          <a:p>
            <a:r>
              <a:rPr lang="en-US" sz="2400" smtClean="0"/>
              <a:t>Sustainable Water &amp; Wastewater Technology</a:t>
            </a:r>
          </a:p>
          <a:p>
            <a:r>
              <a:rPr lang="en-US" sz="2400" smtClean="0"/>
              <a:t>Biodiesel Technology</a:t>
            </a:r>
          </a:p>
        </p:txBody>
      </p:sp>
    </p:spTree>
    <p:extLst>
      <p:ext uri="{BB962C8B-B14F-4D97-AF65-F5344CB8AC3E}">
        <p14:creationId xmlns:p14="http://schemas.microsoft.com/office/powerpoint/2010/main" val="1079764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81200" y="-1981200"/>
            <a:ext cx="6629400" cy="2209800"/>
          </a:xfrm>
        </p:spPr>
        <p:txBody>
          <a:bodyPr/>
          <a:lstStyle/>
          <a:p>
            <a:r>
              <a:rPr lang="en-US"/>
              <a:t>North Carolina Wind Energy Projects</a:t>
            </a: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7162800"/>
            <a:ext cx="6858000" cy="16002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Tennessee Wind Working Group</a:t>
            </a:r>
          </a:p>
          <a:p>
            <a:pPr>
              <a:lnSpc>
                <a:spcPct val="90000"/>
              </a:lnSpc>
            </a:pPr>
            <a:r>
              <a:rPr lang="en-US"/>
              <a:t>March 5, 2005</a:t>
            </a:r>
          </a:p>
        </p:txBody>
      </p:sp>
      <p:pic>
        <p:nvPicPr>
          <p:cNvPr id="300036" name="Picture 4" descr="jacobs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19400"/>
            <a:ext cx="9137650" cy="12182475"/>
          </a:xfrm>
          <a:prstGeom prst="rect">
            <a:avLst/>
          </a:prstGeom>
          <a:noFill/>
        </p:spPr>
      </p:pic>
      <p:sp>
        <p:nvSpPr>
          <p:cNvPr id="300037" name="Text Box 5"/>
          <p:cNvSpPr txBox="1">
            <a:spLocks noChangeArrowheads="1"/>
          </p:cNvSpPr>
          <p:nvPr/>
        </p:nvSpPr>
        <p:spPr bwMode="auto">
          <a:xfrm>
            <a:off x="4191000" y="762000"/>
            <a:ext cx="4724400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/>
            <a:r>
              <a:rPr lang="en-US" sz="4200">
                <a:latin typeface="Arial" charset="0"/>
              </a:rPr>
              <a:t>Appalachian 	Renewable Energy Initiative</a:t>
            </a:r>
            <a:r>
              <a:rPr lang="en-US" sz="4200">
                <a:latin typeface="Times New Roman" pitchFamily="18" charset="0"/>
              </a:rPr>
              <a:t> </a:t>
            </a:r>
          </a:p>
        </p:txBody>
      </p:sp>
      <p:sp>
        <p:nvSpPr>
          <p:cNvPr id="300040" name="Text Box 8"/>
          <p:cNvSpPr txBox="1">
            <a:spLocks noChangeArrowheads="1"/>
          </p:cNvSpPr>
          <p:nvPr/>
        </p:nvSpPr>
        <p:spPr bwMode="auto">
          <a:xfrm>
            <a:off x="1905000" y="6491288"/>
            <a:ext cx="541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 Funding from the NC State Energy Office, US DOE</a:t>
            </a:r>
          </a:p>
        </p:txBody>
      </p:sp>
    </p:spTree>
    <p:extLst>
      <p:ext uri="{BB962C8B-B14F-4D97-AF65-F5344CB8AC3E}">
        <p14:creationId xmlns:p14="http://schemas.microsoft.com/office/powerpoint/2010/main" val="405492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Major Aspects </a:t>
            </a:r>
          </a:p>
        </p:txBody>
      </p:sp>
      <p:sp>
        <p:nvSpPr>
          <p:cNvPr id="52736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3429000" cy="4530725"/>
          </a:xfrm>
        </p:spPr>
        <p:txBody>
          <a:bodyPr/>
          <a:lstStyle/>
          <a:p>
            <a:r>
              <a:rPr lang="en-US"/>
              <a:t>Resource Assessment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r>
              <a:rPr lang="en-US"/>
              <a:t>Technology Assessment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r>
              <a:rPr lang="en-US"/>
              <a:t>Outreach &amp; Education</a:t>
            </a:r>
          </a:p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527370" name="Rectangle 10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7371" name="Picture 11" descr="Stoney &amp; Matt &amp; P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1676400"/>
            <a:ext cx="5105400" cy="3829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872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46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1336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Technologies</a:t>
            </a:r>
          </a:p>
        </p:txBody>
      </p:sp>
      <p:sp>
        <p:nvSpPr>
          <p:cNvPr id="531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8600" cy="4530725"/>
          </a:xfrm>
        </p:spPr>
        <p:txBody>
          <a:bodyPr/>
          <a:lstStyle/>
          <a:p>
            <a:r>
              <a:rPr lang="en-US"/>
              <a:t>Wind Power</a:t>
            </a:r>
          </a:p>
          <a:p>
            <a:endParaRPr lang="en-US"/>
          </a:p>
          <a:p>
            <a:r>
              <a:rPr lang="en-US"/>
              <a:t>Solar Power </a:t>
            </a:r>
          </a:p>
          <a:p>
            <a:endParaRPr lang="en-US"/>
          </a:p>
          <a:p>
            <a:r>
              <a:rPr lang="en-US"/>
              <a:t>Hydro Power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endParaRPr lang="en-US"/>
          </a:p>
        </p:txBody>
      </p:sp>
      <p:pic>
        <p:nvPicPr>
          <p:cNvPr id="531460" name="Picture 4" descr="AWP-1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00400" y="2051050"/>
            <a:ext cx="1941513" cy="2352675"/>
          </a:xfrm>
          <a:noFill/>
          <a:ln/>
        </p:spPr>
      </p:pic>
      <p:pic>
        <p:nvPicPr>
          <p:cNvPr id="531462" name="Picture 6" descr="hydrowhe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4267200"/>
            <a:ext cx="28956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157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Wind Energy</a:t>
            </a:r>
            <a:endParaRPr lang="en-US" dirty="0"/>
          </a:p>
        </p:txBody>
      </p:sp>
      <p:pic>
        <p:nvPicPr>
          <p:cNvPr id="7" name="Picture 6" descr="IMG_26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4478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372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578" name="Picture 2" descr="wnc_pc2-7_ANSI_D_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371600"/>
            <a:ext cx="6477000" cy="40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79" name="Text Box 3"/>
          <p:cNvSpPr txBox="1">
            <a:spLocks noChangeArrowheads="1"/>
          </p:cNvSpPr>
          <p:nvPr/>
        </p:nvSpPr>
        <p:spPr bwMode="auto">
          <a:xfrm>
            <a:off x="1447800" y="381000"/>
            <a:ext cx="65897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latin typeface="Arial" charset="0"/>
              </a:rPr>
              <a:t>24 County Western NC Wind Map</a:t>
            </a:r>
          </a:p>
        </p:txBody>
      </p:sp>
      <p:sp>
        <p:nvSpPr>
          <p:cNvPr id="536580" name="Rectangle 4"/>
          <p:cNvSpPr>
            <a:spLocks noChangeArrowheads="1"/>
          </p:cNvSpPr>
          <p:nvPr/>
        </p:nvSpPr>
        <p:spPr bwMode="auto">
          <a:xfrm>
            <a:off x="990600" y="5486400"/>
            <a:ext cx="64008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Acres of Windy Land in WNC</a:t>
            </a:r>
          </a:p>
          <a:p>
            <a:pPr eaLnBrk="1" hangingPunct="1"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Class &gt;= 2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771,024 acres</a:t>
            </a:r>
          </a:p>
          <a:p>
            <a:pPr eaLnBrk="1" hangingPunct="1"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Class &gt;= 4  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[utility wind]	138,000 acres</a:t>
            </a:r>
          </a:p>
          <a:p>
            <a:pPr eaLnBrk="1" hangingPunct="1"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1850 miles of Ridge line (1000 miles with class 4 &amp; above)</a:t>
            </a:r>
          </a:p>
          <a:p>
            <a:pPr eaLnBrk="1" hangingPunct="1">
              <a:buClr>
                <a:schemeClr val="hlink"/>
              </a:buClr>
              <a:buSzPct val="80000"/>
              <a:buFont typeface="Wingdings" pitchFamily="2" charset="2"/>
              <a:buNone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9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8610600" cy="1143000"/>
          </a:xfrm>
        </p:spPr>
        <p:txBody>
          <a:bodyPr/>
          <a:lstStyle/>
          <a:p>
            <a:r>
              <a:rPr lang="en-US" sz="4200"/>
              <a:t>County Wind Maps for Western NC</a:t>
            </a:r>
          </a:p>
        </p:txBody>
      </p:sp>
      <p:pic>
        <p:nvPicPr>
          <p:cNvPr id="58368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1600200"/>
            <a:ext cx="3729038" cy="4876800"/>
          </a:xfrm>
          <a:noFill/>
        </p:spPr>
      </p:pic>
      <p:sp>
        <p:nvSpPr>
          <p:cNvPr id="583684" name="Text Box 4"/>
          <p:cNvSpPr txBox="1">
            <a:spLocks noChangeArrowheads="1"/>
          </p:cNvSpPr>
          <p:nvPr/>
        </p:nvSpPr>
        <p:spPr bwMode="auto">
          <a:xfrm>
            <a:off x="4953000" y="1828800"/>
            <a:ext cx="36385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Arial" charset="0"/>
              </a:rPr>
              <a:t>True Wind Map Combined With:</a:t>
            </a:r>
          </a:p>
          <a:p>
            <a:pPr eaLnBrk="1" hangingPunct="1"/>
            <a:endParaRPr lang="en-US">
              <a:latin typeface="Arial" charset="0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>
                <a:latin typeface="Arial" charset="0"/>
              </a:rPr>
              <a:t> Road data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>
                <a:latin typeface="Arial" charset="0"/>
              </a:rPr>
              <a:t> Digital elevation models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>
                <a:latin typeface="Arial" charset="0"/>
              </a:rPr>
              <a:t> Public lands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>
                <a:latin typeface="Arial" charset="0"/>
              </a:rPr>
              <a:t> Appalachian Trail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>
                <a:latin typeface="Arial" charset="0"/>
              </a:rPr>
              <a:t> Town boundaries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>
                <a:latin typeface="Arial" charset="0"/>
              </a:rPr>
              <a:t> Utility grid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>
                <a:latin typeface="Arial" charset="0"/>
              </a:rPr>
              <a:t> Tax parcel maps</a:t>
            </a:r>
          </a:p>
          <a:p>
            <a:pPr eaLnBrk="1" hangingPunct="1">
              <a:buFont typeface="Wingdings" pitchFamily="2" charset="2"/>
              <a:buChar char="§"/>
            </a:pPr>
            <a:endParaRPr lang="en-US">
              <a:latin typeface="Arial" charset="0"/>
            </a:endParaRPr>
          </a:p>
        </p:txBody>
      </p:sp>
      <p:sp>
        <p:nvSpPr>
          <p:cNvPr id="583685" name="Text Box 5"/>
          <p:cNvSpPr txBox="1">
            <a:spLocks noChangeArrowheads="1"/>
          </p:cNvSpPr>
          <p:nvPr/>
        </p:nvSpPr>
        <p:spPr bwMode="auto">
          <a:xfrm>
            <a:off x="5167313" y="4916488"/>
            <a:ext cx="34051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solidFill>
                  <a:schemeClr val="bg2"/>
                </a:solidFill>
                <a:latin typeface="Arial" charset="0"/>
                <a:hlinkClick r:id="rId3"/>
              </a:rPr>
              <a:t>www.wind.appstate.edu</a:t>
            </a:r>
            <a:endParaRPr lang="en-US" sz="2400">
              <a:solidFill>
                <a:schemeClr val="bg2"/>
              </a:solidFill>
              <a:latin typeface="Arial" charset="0"/>
            </a:endParaRPr>
          </a:p>
          <a:p>
            <a:pPr eaLnBrk="1" hangingPunct="1"/>
            <a:endParaRPr lang="en-US" sz="2400">
              <a:solidFill>
                <a:schemeClr val="bg2"/>
              </a:solidFill>
              <a:latin typeface="Arial" charset="0"/>
            </a:endParaRPr>
          </a:p>
          <a:p>
            <a:pPr eaLnBrk="1" hangingPunct="1"/>
            <a:endParaRPr lang="en-US" sz="240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36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Wind Maps</a:t>
            </a:r>
            <a:endParaRPr lang="en-US" dirty="0"/>
          </a:p>
        </p:txBody>
      </p:sp>
      <p:pic>
        <p:nvPicPr>
          <p:cNvPr id="4" name="Picture 2" descr="E:\Consultations\wind\grandfatherMt\Grandfather Mt mcrae wind 200dp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447800"/>
            <a:ext cx="6553200" cy="5064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324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990600"/>
            <a:ext cx="4387850" cy="565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3637" name="Text Box 5"/>
          <p:cNvSpPr txBox="1">
            <a:spLocks noChangeArrowheads="1"/>
          </p:cNvSpPr>
          <p:nvPr/>
        </p:nvSpPr>
        <p:spPr bwMode="auto">
          <a:xfrm>
            <a:off x="990600" y="457200"/>
            <a:ext cx="7615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Mailing to 16,000 property owners; class 3 &amp; higher</a:t>
            </a:r>
          </a:p>
        </p:txBody>
      </p:sp>
    </p:spTree>
    <p:extLst>
      <p:ext uri="{BB962C8B-B14F-4D97-AF65-F5344CB8AC3E}">
        <p14:creationId xmlns:p14="http://schemas.microsoft.com/office/powerpoint/2010/main" val="106151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Anemometer Loan Program</a:t>
            </a:r>
          </a:p>
        </p:txBody>
      </p:sp>
      <p:pic>
        <p:nvPicPr>
          <p:cNvPr id="548867" name="Picture 3" descr="IM00013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600200"/>
            <a:ext cx="2459038" cy="3276600"/>
          </a:xfrm>
          <a:noFill/>
          <a:ln/>
        </p:spPr>
      </p:pic>
      <p:pic>
        <p:nvPicPr>
          <p:cNvPr id="548868" name="Picture 4" descr="IM00004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28800" y="4191000"/>
            <a:ext cx="3200400" cy="2400300"/>
          </a:xfrm>
          <a:noFill/>
          <a:ln/>
        </p:spPr>
      </p:pic>
      <p:pic>
        <p:nvPicPr>
          <p:cNvPr id="5488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6002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8870" name="Picture 6" descr="IM0001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41910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8871" name="Picture 7" descr="anemometer &amp; wind va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1676400"/>
            <a:ext cx="1714500" cy="228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854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Wind Maps and Wind Data from 1980’s</a:t>
            </a:r>
            <a:endParaRPr lang="en-US" dirty="0"/>
          </a:p>
        </p:txBody>
      </p:sp>
      <p:pic>
        <p:nvPicPr>
          <p:cNvPr id="3" name="Picture 6" descr="H:\TEC3708\tec3021_cannon\Lynch, S\NC.Wi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8414364" cy="3962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 descr="E:\wind_direction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3654927" cy="508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3694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890" name="Picture 2" descr="6turbi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49891" name="Text Box 3"/>
          <p:cNvSpPr txBox="1">
            <a:spLocks noChangeArrowheads="1"/>
          </p:cNvSpPr>
          <p:nvPr/>
        </p:nvSpPr>
        <p:spPr bwMode="auto">
          <a:xfrm>
            <a:off x="-1828800" y="457200"/>
            <a:ext cx="13088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>
                <a:latin typeface="Arial" charset="0"/>
              </a:rPr>
              <a:t>Appalachian Small Wind </a:t>
            </a:r>
          </a:p>
          <a:p>
            <a:pPr algn="ctr"/>
            <a:r>
              <a:rPr lang="en-US" sz="3200">
                <a:latin typeface="Arial" charset="0"/>
              </a:rPr>
              <a:t>Research &amp; Demonstration Site </a:t>
            </a:r>
          </a:p>
        </p:txBody>
      </p:sp>
    </p:spTree>
    <p:extLst>
      <p:ext uri="{BB962C8B-B14F-4D97-AF65-F5344CB8AC3E}">
        <p14:creationId xmlns:p14="http://schemas.microsoft.com/office/powerpoint/2010/main" val="224229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0075"/>
            <a:ext cx="7848600" cy="674688"/>
          </a:xfrm>
        </p:spPr>
        <p:txBody>
          <a:bodyPr>
            <a:normAutofit fontScale="90000"/>
          </a:bodyPr>
          <a:lstStyle/>
          <a:p>
            <a:r>
              <a:rPr lang="en-US" altLang="en-US" sz="3900"/>
              <a:t>Economics </a:t>
            </a:r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5638800" cy="4800600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ct val="35000"/>
              </a:spcAft>
              <a:buFont typeface="Wingdings" pitchFamily="2" charset="2"/>
              <a:buNone/>
            </a:pPr>
            <a:r>
              <a:rPr lang="en-US" altLang="en-US" sz="1600" b="1"/>
              <a:t>Each 100 MW of wind energy development in region will produce approximately:</a:t>
            </a:r>
          </a:p>
          <a:p>
            <a:pPr>
              <a:lnSpc>
                <a:spcPct val="80000"/>
              </a:lnSpc>
              <a:spcAft>
                <a:spcPct val="35000"/>
              </a:spcAft>
            </a:pPr>
            <a:r>
              <a:rPr lang="en-US" altLang="en-US" sz="1600"/>
              <a:t>$27 million in economic benefit to state during construction and over $60 million over project life</a:t>
            </a:r>
          </a:p>
          <a:p>
            <a:pPr>
              <a:lnSpc>
                <a:spcPct val="80000"/>
              </a:lnSpc>
              <a:spcAft>
                <a:spcPct val="35000"/>
              </a:spcAft>
            </a:pPr>
            <a:r>
              <a:rPr lang="en-US" altLang="en-US" sz="1600"/>
              <a:t>$7.32 million paid in wages during construction and $1.35 million in wages each year during operation </a:t>
            </a:r>
          </a:p>
          <a:p>
            <a:pPr lvl="1">
              <a:lnSpc>
                <a:spcPct val="80000"/>
              </a:lnSpc>
              <a:spcAft>
                <a:spcPct val="35000"/>
              </a:spcAft>
            </a:pPr>
            <a:r>
              <a:rPr lang="en-US" altLang="en-US" sz="1400"/>
              <a:t>250 jobs during construction</a:t>
            </a:r>
          </a:p>
          <a:p>
            <a:pPr lvl="1">
              <a:lnSpc>
                <a:spcPct val="80000"/>
              </a:lnSpc>
              <a:spcAft>
                <a:spcPct val="35000"/>
              </a:spcAft>
            </a:pPr>
            <a:r>
              <a:rPr lang="en-US" altLang="en-US" sz="1400"/>
              <a:t>45 long term jobs</a:t>
            </a:r>
          </a:p>
          <a:p>
            <a:pPr>
              <a:lnSpc>
                <a:spcPct val="80000"/>
              </a:lnSpc>
              <a:spcAft>
                <a:spcPct val="35000"/>
              </a:spcAft>
            </a:pPr>
            <a:r>
              <a:rPr lang="en-US" altLang="en-US" sz="1600"/>
              <a:t>Property tax revenue: approximately $550,000/year in NC (low by national standards)</a:t>
            </a:r>
          </a:p>
          <a:p>
            <a:pPr>
              <a:lnSpc>
                <a:spcPct val="80000"/>
              </a:lnSpc>
              <a:spcAft>
                <a:spcPct val="35000"/>
              </a:spcAft>
            </a:pPr>
            <a:r>
              <a:rPr lang="en-US" altLang="en-US" sz="1600"/>
              <a:t>Land Lease Payments: $250,000 - $400,000/year (2-3% of gross revenue or $2500-4000/MW/year)  </a:t>
            </a:r>
          </a:p>
          <a:p>
            <a:pPr>
              <a:lnSpc>
                <a:spcPct val="80000"/>
              </a:lnSpc>
              <a:spcAft>
                <a:spcPct val="35000"/>
              </a:spcAft>
            </a:pPr>
            <a:r>
              <a:rPr lang="en-US" altLang="en-US" sz="1600"/>
              <a:t>Approximately 350 million kwh every year, at a competitive price and without any air pollution or energy price increases.  Enough to power 33,000 houses. </a:t>
            </a:r>
          </a:p>
          <a:p>
            <a:pPr>
              <a:lnSpc>
                <a:spcPct val="80000"/>
              </a:lnSpc>
              <a:spcAft>
                <a:spcPct val="35000"/>
              </a:spcAft>
            </a:pPr>
            <a:endParaRPr lang="en-US" altLang="en-US" sz="1600"/>
          </a:p>
          <a:p>
            <a:pPr>
              <a:lnSpc>
                <a:spcPct val="80000"/>
              </a:lnSpc>
              <a:spcAft>
                <a:spcPct val="35000"/>
              </a:spcAft>
            </a:pPr>
            <a:endParaRPr lang="en-US" altLang="en-US" sz="1600"/>
          </a:p>
        </p:txBody>
      </p:sp>
      <p:sp>
        <p:nvSpPr>
          <p:cNvPr id="518148" name="Text Box 4"/>
          <p:cNvSpPr txBox="1">
            <a:spLocks noChangeArrowheads="1"/>
          </p:cNvSpPr>
          <p:nvPr/>
        </p:nvSpPr>
        <p:spPr bwMode="auto">
          <a:xfrm>
            <a:off x="2590800" y="5943600"/>
            <a:ext cx="48593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en-US" sz="1000">
                <a:solidFill>
                  <a:schemeClr val="tx2"/>
                </a:solidFill>
                <a:latin typeface="Arial" charset="0"/>
              </a:rPr>
              <a:t>Each MW of wind development costs approximately $1million dollars </a:t>
            </a:r>
          </a:p>
          <a:p>
            <a:r>
              <a:rPr lang="en-US" altLang="en-US" sz="1000">
                <a:solidFill>
                  <a:schemeClr val="tx2"/>
                </a:solidFill>
                <a:latin typeface="Arial" charset="0"/>
              </a:rPr>
              <a:t>Each MW of wind will produce between 3 – 3.5 million kwh/year on a good wind site.</a:t>
            </a:r>
          </a:p>
          <a:p>
            <a:endParaRPr lang="en-US" sz="1000">
              <a:latin typeface="Arial" charset="0"/>
            </a:endParaRPr>
          </a:p>
        </p:txBody>
      </p:sp>
      <p:pic>
        <p:nvPicPr>
          <p:cNvPr id="518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828800"/>
            <a:ext cx="24574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242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Attitude Survey Work</a:t>
            </a:r>
          </a:p>
        </p:txBody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44196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Western NC Survey found: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75% support wind energy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63.5% support for turbines on ridge tops, 19% against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79% supported single turbines, 9% against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57.3% supported clusters of 10 or more turbines on ridge tops, 27.5% against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66% supported turbines near their home, 21% against</a:t>
            </a:r>
          </a:p>
        </p:txBody>
      </p:sp>
      <p:pic>
        <p:nvPicPr>
          <p:cNvPr id="5509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524000"/>
            <a:ext cx="3398838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6597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53" name="Picture 5" descr="wva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9075" y="-165100"/>
            <a:ext cx="9363075" cy="7023100"/>
          </a:xfrm>
          <a:prstGeom prst="rect">
            <a:avLst/>
          </a:prstGeom>
          <a:noFill/>
        </p:spPr>
      </p:pic>
      <p:sp>
        <p:nvSpPr>
          <p:cNvPr id="462851" name="Rectangle 3"/>
          <p:cNvSpPr>
            <a:spLocks noChangeArrowheads="1"/>
          </p:cNvSpPr>
          <p:nvPr/>
        </p:nvSpPr>
        <p:spPr bwMode="auto">
          <a:xfrm>
            <a:off x="304800" y="4495800"/>
            <a:ext cx="829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latin typeface="Arial" charset="0"/>
              </a:rPr>
              <a:t>Number of Utility Scale Turbines in Class 4/5 Sites @ 80m to produce 10%:</a:t>
            </a:r>
          </a:p>
        </p:txBody>
      </p:sp>
      <p:graphicFrame>
        <p:nvGraphicFramePr>
          <p:cNvPr id="462852" name="Object 4"/>
          <p:cNvGraphicFramePr>
            <a:graphicFrameLocks noChangeAspect="1"/>
          </p:cNvGraphicFramePr>
          <p:nvPr/>
        </p:nvGraphicFramePr>
        <p:xfrm>
          <a:off x="2362200" y="4495800"/>
          <a:ext cx="3995738" cy="433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Document" r:id="rId4" imgW="7779082" imgH="8510022" progId="Word.Document.8">
                  <p:embed/>
                </p:oleObj>
              </mc:Choice>
              <mc:Fallback>
                <p:oleObj name="Document" r:id="rId4" imgW="7779082" imgH="851002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495800"/>
                        <a:ext cx="3995738" cy="433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659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Title 1"/>
          <p:cNvSpPr>
            <a:spLocks noGrp="1"/>
          </p:cNvSpPr>
          <p:nvPr>
            <p:ph type="title" idx="4294967295"/>
          </p:nvPr>
        </p:nvSpPr>
        <p:spPr>
          <a:xfrm>
            <a:off x="381000" y="0"/>
            <a:ext cx="8229600" cy="1371600"/>
          </a:xfrm>
        </p:spPr>
        <p:txBody>
          <a:bodyPr/>
          <a:lstStyle/>
          <a:p>
            <a:r>
              <a:rPr lang="en-US"/>
              <a:t>What could it look like? </a:t>
            </a:r>
            <a:r>
              <a:rPr lang="en-US">
                <a:solidFill>
                  <a:srgbClr val="0070C0"/>
                </a:solidFill>
              </a:rPr>
              <a:t>Fuhrlander </a:t>
            </a:r>
            <a:endParaRPr lang="en-US"/>
          </a:p>
        </p:txBody>
      </p:sp>
      <p:sp>
        <p:nvSpPr>
          <p:cNvPr id="584708" name="TextBox 5"/>
          <p:cNvSpPr txBox="1">
            <a:spLocks noChangeArrowheads="1"/>
          </p:cNvSpPr>
          <p:nvPr/>
        </p:nvSpPr>
        <p:spPr bwMode="auto">
          <a:xfrm>
            <a:off x="1295400" y="1447800"/>
            <a:ext cx="6477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>
                <a:latin typeface="Tw Cen MT" pitchFamily="34" charset="0"/>
              </a:rPr>
              <a:t>From the Blue Ridge Parkway overlook; 1-1/4 miles away</a:t>
            </a:r>
          </a:p>
        </p:txBody>
      </p:sp>
      <p:pic>
        <p:nvPicPr>
          <p:cNvPr id="584709" name="Picture 7" descr="fl250 50m from 2 br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752600"/>
            <a:ext cx="6477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628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Macro Avian Impact Assessment</a:t>
            </a:r>
          </a:p>
        </p:txBody>
      </p:sp>
      <p:pic>
        <p:nvPicPr>
          <p:cNvPr id="346119" name="Picture 7" descr="avi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63650" y="3503613"/>
            <a:ext cx="1590675" cy="1384300"/>
          </a:xfrm>
          <a:noFill/>
          <a:ln/>
        </p:spPr>
      </p:pic>
      <p:sp>
        <p:nvSpPr>
          <p:cNvPr id="346118" name="Rectangle 6"/>
          <p:cNvSpPr>
            <a:spLocks noChangeArrowheads="1"/>
          </p:cNvSpPr>
          <p:nvPr/>
        </p:nvSpPr>
        <p:spPr bwMode="auto">
          <a:xfrm>
            <a:off x="1828800" y="1905000"/>
            <a:ext cx="6096000" cy="521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ctr" eaLnBrk="1" hangingPunct="1"/>
            <a:r>
              <a:rPr lang="en-US" b="1">
                <a:latin typeface="Arial" charset="0"/>
              </a:rPr>
              <a:t>Potential Avian Impacts of Wind Energy Development</a:t>
            </a:r>
          </a:p>
          <a:p>
            <a:pPr algn="ctr" eaLnBrk="1" hangingPunct="1"/>
            <a:r>
              <a:rPr lang="en-US" b="1">
                <a:latin typeface="Arial" charset="0"/>
              </a:rPr>
              <a:t> in </a:t>
            </a:r>
          </a:p>
          <a:p>
            <a:pPr algn="ctr" eaLnBrk="1" hangingPunct="1"/>
            <a:r>
              <a:rPr lang="en-US" b="1">
                <a:latin typeface="Arial" charset="0"/>
              </a:rPr>
              <a:t>Western North Carolina:  A Literature Review</a:t>
            </a:r>
            <a:endParaRPr lang="en-US">
              <a:latin typeface="Arial" charset="0"/>
            </a:endParaRPr>
          </a:p>
          <a:p>
            <a:pPr algn="ctr" eaLnBrk="1" hangingPunct="1"/>
            <a:r>
              <a:rPr lang="en-US" b="1">
                <a:latin typeface="Arial" charset="0"/>
              </a:rPr>
              <a:t>prepared by</a:t>
            </a:r>
          </a:p>
          <a:p>
            <a:pPr algn="ctr" eaLnBrk="1" hangingPunct="1"/>
            <a:r>
              <a:rPr lang="en-US" b="1">
                <a:latin typeface="Arial" charset="0"/>
              </a:rPr>
              <a:t> </a:t>
            </a:r>
            <a:endParaRPr lang="en-US">
              <a:latin typeface="Arial" charset="0"/>
            </a:endParaRPr>
          </a:p>
          <a:p>
            <a:pPr algn="ctr" eaLnBrk="1" hangingPunct="1"/>
            <a:r>
              <a:rPr lang="en-US" b="1" i="1">
                <a:latin typeface="Arial" charset="0"/>
              </a:rPr>
              <a:t>Curtis Smalling</a:t>
            </a:r>
            <a:endParaRPr lang="en-US">
              <a:latin typeface="Arial" charset="0"/>
            </a:endParaRPr>
          </a:p>
          <a:p>
            <a:pPr algn="ctr" eaLnBrk="1" hangingPunct="1"/>
            <a:r>
              <a:rPr lang="en-US" b="1" i="1">
                <a:latin typeface="Arial" charset="0"/>
              </a:rPr>
              <a:t>Ecos of the Blue Ridge</a:t>
            </a:r>
            <a:endParaRPr lang="en-US">
              <a:latin typeface="Arial" charset="0"/>
            </a:endParaRPr>
          </a:p>
          <a:p>
            <a:pPr algn="ctr" eaLnBrk="1" hangingPunct="1"/>
            <a:r>
              <a:rPr lang="en-US" b="1" i="1">
                <a:latin typeface="Arial" charset="0"/>
              </a:rPr>
              <a:t>667 George Moretz Lane</a:t>
            </a:r>
            <a:endParaRPr lang="en-US">
              <a:latin typeface="Arial" charset="0"/>
            </a:endParaRPr>
          </a:p>
          <a:p>
            <a:pPr algn="ctr" eaLnBrk="1" hangingPunct="1"/>
            <a:r>
              <a:rPr lang="en-US" b="1" i="1">
                <a:latin typeface="Arial" charset="0"/>
              </a:rPr>
              <a:t>Boone, NC 28607</a:t>
            </a:r>
          </a:p>
          <a:p>
            <a:pPr algn="ctr" eaLnBrk="1" hangingPunct="1"/>
            <a:endParaRPr lang="en-US">
              <a:latin typeface="Arial" charset="0"/>
            </a:endParaRPr>
          </a:p>
          <a:p>
            <a:pPr algn="ctr" eaLnBrk="1" hangingPunct="1"/>
            <a:r>
              <a:rPr lang="en-US" b="1">
                <a:latin typeface="Arial" charset="0"/>
              </a:rPr>
              <a:t>For</a:t>
            </a:r>
          </a:p>
          <a:p>
            <a:pPr algn="ctr" eaLnBrk="1" hangingPunct="1"/>
            <a:endParaRPr lang="en-US">
              <a:latin typeface="Arial" charset="0"/>
            </a:endParaRPr>
          </a:p>
          <a:p>
            <a:pPr algn="ctr" eaLnBrk="1" hangingPunct="1"/>
            <a:r>
              <a:rPr lang="en-US" b="1">
                <a:latin typeface="Arial" charset="0"/>
              </a:rPr>
              <a:t>North Carolina State Energy Office</a:t>
            </a:r>
            <a:endParaRPr lang="en-US">
              <a:latin typeface="Arial" charset="0"/>
            </a:endParaRPr>
          </a:p>
          <a:p>
            <a:pPr algn="ctr" eaLnBrk="1" hangingPunct="1"/>
            <a:r>
              <a:rPr lang="en-US" b="1">
                <a:latin typeface="Arial" charset="0"/>
              </a:rPr>
              <a:t>&amp;</a:t>
            </a:r>
            <a:endParaRPr lang="en-US">
              <a:latin typeface="Arial" charset="0"/>
            </a:endParaRPr>
          </a:p>
          <a:p>
            <a:pPr algn="ctr" eaLnBrk="1" hangingPunct="1"/>
            <a:r>
              <a:rPr lang="en-US" b="1">
                <a:latin typeface="Arial" charset="0"/>
              </a:rPr>
              <a:t>US Department of Energy</a:t>
            </a:r>
            <a:endParaRPr lang="en-US">
              <a:latin typeface="Arial" charset="0"/>
            </a:endParaRPr>
          </a:p>
          <a:p>
            <a:pPr algn="ctr" eaLnBrk="1" hangingPunct="1"/>
            <a:endParaRPr lang="en-US" b="1">
              <a:latin typeface="Arial" charset="0"/>
            </a:endParaRPr>
          </a:p>
          <a:p>
            <a:pPr algn="ctr" eaLnBrk="1" hangingPunct="1"/>
            <a:r>
              <a:rPr lang="en-US" b="1">
                <a:latin typeface="Arial" charset="0"/>
              </a:rPr>
              <a:t>January 2003</a:t>
            </a:r>
          </a:p>
          <a:p>
            <a:pPr algn="ctr" eaLnBrk="1" hangingPunct="1"/>
            <a:r>
              <a:rPr lang="en-US">
                <a:latin typeface="Arial" charset="0"/>
              </a:rPr>
              <a:t/>
            </a:r>
            <a:br>
              <a:rPr lang="en-US">
                <a:latin typeface="Arial" charset="0"/>
              </a:rPr>
            </a:br>
            <a:endParaRPr lang="en-US">
              <a:latin typeface="Arial" charset="0"/>
            </a:endParaRPr>
          </a:p>
        </p:txBody>
      </p:sp>
      <p:pic>
        <p:nvPicPr>
          <p:cNvPr id="346121" name="Picture 9" descr="avi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589713" y="3435350"/>
            <a:ext cx="1668462" cy="145256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0463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r>
              <a:rPr lang="en-US"/>
              <a:t>TVA Stone Mt. Site Issues</a:t>
            </a:r>
          </a:p>
        </p:txBody>
      </p:sp>
      <p:sp>
        <p:nvSpPr>
          <p:cNvPr id="5928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30725"/>
          </a:xfrm>
        </p:spPr>
        <p:txBody>
          <a:bodyPr/>
          <a:lstStyle/>
          <a:p>
            <a:r>
              <a:rPr lang="en-US" sz="2400"/>
              <a:t>Listed, Proposed Endangered, Threatened, or Species of Concern</a:t>
            </a:r>
          </a:p>
          <a:p>
            <a:pPr lvl="1"/>
            <a:r>
              <a:rPr lang="en-US" sz="2000"/>
              <a:t>Weller’s Salamander</a:t>
            </a:r>
          </a:p>
          <a:p>
            <a:pPr lvl="1"/>
            <a:r>
              <a:rPr lang="en-US" sz="2000"/>
              <a:t>Cooper’s Hawk</a:t>
            </a:r>
          </a:p>
          <a:p>
            <a:pPr lvl="1"/>
            <a:r>
              <a:rPr lang="en-US" sz="2000"/>
              <a:t>Peregrine Falcon</a:t>
            </a:r>
          </a:p>
          <a:p>
            <a:pPr lvl="1"/>
            <a:r>
              <a:rPr lang="en-US" sz="2000"/>
              <a:t>Common Raven</a:t>
            </a:r>
          </a:p>
          <a:p>
            <a:pPr lvl="1"/>
            <a:r>
              <a:rPr lang="en-US" sz="2000"/>
              <a:t>Yellow-Bellied Sapsucker</a:t>
            </a:r>
          </a:p>
          <a:p>
            <a:pPr lvl="1"/>
            <a:r>
              <a:rPr lang="en-US" sz="2000"/>
              <a:t>Shrews</a:t>
            </a:r>
          </a:p>
          <a:p>
            <a:pPr lvl="1"/>
            <a:r>
              <a:rPr lang="en-US" sz="2000"/>
              <a:t>Eastern Big Eared Bat</a:t>
            </a:r>
          </a:p>
          <a:p>
            <a:pPr lvl="1"/>
            <a:r>
              <a:rPr lang="en-US" sz="2000"/>
              <a:t>Indiana Bat</a:t>
            </a:r>
          </a:p>
          <a:p>
            <a:pPr lvl="1"/>
            <a:r>
              <a:rPr lang="en-US" sz="2000"/>
              <a:t>Golden-Winged Warbler</a:t>
            </a:r>
          </a:p>
        </p:txBody>
      </p:sp>
      <p:pic>
        <p:nvPicPr>
          <p:cNvPr id="5929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5632450"/>
            <a:ext cx="16764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29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5325" y="2895600"/>
            <a:ext cx="209867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29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447800"/>
            <a:ext cx="41148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29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819400"/>
            <a:ext cx="189865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290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30638" y="2895600"/>
            <a:ext cx="136048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0737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3048000"/>
            <a:ext cx="229711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18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667000"/>
            <a:ext cx="31432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18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4800600"/>
            <a:ext cx="2819400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18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685800"/>
            <a:ext cx="32766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18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533400"/>
            <a:ext cx="312420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18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533400"/>
            <a:ext cx="276225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18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2895600"/>
            <a:ext cx="219392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1881" name="Text Box 9"/>
          <p:cNvSpPr txBox="1">
            <a:spLocks noChangeArrowheads="1"/>
          </p:cNvSpPr>
          <p:nvPr/>
        </p:nvSpPr>
        <p:spPr bwMode="auto">
          <a:xfrm>
            <a:off x="2362200" y="0"/>
            <a:ext cx="4989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ASHE COUNTY SPECIES OF CONCERN</a:t>
            </a:r>
          </a:p>
        </p:txBody>
      </p:sp>
    </p:spTree>
    <p:extLst>
      <p:ext uri="{BB962C8B-B14F-4D97-AF65-F5344CB8AC3E}">
        <p14:creationId xmlns:p14="http://schemas.microsoft.com/office/powerpoint/2010/main" val="123241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Noise Research</a:t>
            </a:r>
          </a:p>
        </p:txBody>
      </p:sp>
      <p:graphicFrame>
        <p:nvGraphicFramePr>
          <p:cNvPr id="524292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81000" y="4403725"/>
          <a:ext cx="4133850" cy="194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Chart" r:id="rId3" imgW="3600450" imgH="1866900" progId="Excel.Sheet.8">
                  <p:embed/>
                </p:oleObj>
              </mc:Choice>
              <mc:Fallback>
                <p:oleObj name="Chart" r:id="rId3" imgW="3600450" imgH="18669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403725"/>
                        <a:ext cx="4133850" cy="194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4296" name="Picture 8" descr="noise_wt"/>
          <p:cNvPicPr>
            <a:picLocks noGrp="1" noChangeAspect="1" noChangeArrowheads="1"/>
          </p:cNvPicPr>
          <p:nvPr>
            <p:ph sz="half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76800" y="2189163"/>
            <a:ext cx="3638550" cy="3875087"/>
          </a:xfrm>
          <a:noFill/>
          <a:ln/>
        </p:spPr>
      </p:pic>
      <p:pic>
        <p:nvPicPr>
          <p:cNvPr id="524299" name="Picture 11" descr="Sound Recording 1 IMG_034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57200" y="1447800"/>
            <a:ext cx="4011613" cy="27336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67482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Biodiesel</a:t>
            </a:r>
          </a:p>
        </p:txBody>
      </p:sp>
      <p:pic>
        <p:nvPicPr>
          <p:cNvPr id="4198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95800" y="1447800"/>
            <a:ext cx="3581400" cy="2438400"/>
          </a:xfrm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6002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4114800"/>
            <a:ext cx="30734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648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Appalachian Earth Studies Program Established 1977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79690" y="1421110"/>
            <a:ext cx="3171264" cy="490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52578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Early wind studies and projects</a:t>
            </a:r>
          </a:p>
          <a:p>
            <a:pPr lvl="1"/>
            <a:r>
              <a:rPr lang="en-US" sz="1800" dirty="0" smtClean="0"/>
              <a:t>1980 proposal to TVA to establish a small scale wind power utilization in the Southern Appalachian region</a:t>
            </a:r>
          </a:p>
          <a:p>
            <a:pPr lvl="2"/>
            <a:r>
              <a:rPr lang="en-US" sz="1800" dirty="0" err="1" smtClean="0"/>
              <a:t>Enertech</a:t>
            </a:r>
            <a:r>
              <a:rPr lang="en-US" sz="1800" dirty="0" smtClean="0"/>
              <a:t> &amp; Jacobs wind turbines installed with help from Charlie Hall from Vermont</a:t>
            </a:r>
          </a:p>
          <a:p>
            <a:pPr lvl="1"/>
            <a:r>
              <a:rPr lang="en-US" sz="1800" dirty="0" smtClean="0"/>
              <a:t>1982 Study of the Mod-1 Wind Turbine in Boone, NC and its Future Options</a:t>
            </a:r>
          </a:p>
          <a:p>
            <a:pPr lvl="1"/>
            <a:r>
              <a:rPr lang="en-US" sz="1800" dirty="0" smtClean="0"/>
              <a:t>1982 - First survey of public attitudes towards wind energy conducted in western NC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1230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2514600"/>
            <a:ext cx="7467600" cy="4038600"/>
          </a:xfrm>
        </p:spPr>
        <p:txBody>
          <a:bodyPr/>
          <a:lstStyle/>
          <a:p>
            <a:r>
              <a:rPr lang="en-US" sz="2400" dirty="0" smtClean="0"/>
              <a:t>Solar Thermal Water Heating for the </a:t>
            </a:r>
            <a:r>
              <a:rPr lang="en-US" sz="2400" dirty="0" err="1" smtClean="0"/>
              <a:t>Plemmons</a:t>
            </a:r>
            <a:r>
              <a:rPr lang="en-US" sz="2400" dirty="0" smtClean="0"/>
              <a:t> Student Union</a:t>
            </a:r>
          </a:p>
          <a:p>
            <a:r>
              <a:rPr lang="en-US" sz="2400" dirty="0" err="1" smtClean="0"/>
              <a:t>Raley</a:t>
            </a:r>
            <a:r>
              <a:rPr lang="en-US" sz="2400" dirty="0" smtClean="0"/>
              <a:t> </a:t>
            </a:r>
            <a:r>
              <a:rPr lang="en-US" sz="2400" dirty="0" err="1" smtClean="0"/>
              <a:t>Photovoltaics</a:t>
            </a:r>
            <a:r>
              <a:rPr lang="en-US" sz="2400" dirty="0" smtClean="0"/>
              <a:t> (PV) Project</a:t>
            </a:r>
          </a:p>
          <a:p>
            <a:r>
              <a:rPr lang="en-US" sz="2400" dirty="0" err="1" smtClean="0"/>
              <a:t>Broyhill</a:t>
            </a:r>
            <a:r>
              <a:rPr lang="en-US" sz="2400" dirty="0" smtClean="0"/>
              <a:t> Wind Project</a:t>
            </a:r>
          </a:p>
          <a:p>
            <a:r>
              <a:rPr lang="en-US" sz="2400" dirty="0" smtClean="0"/>
              <a:t>Harper Hall PV Project</a:t>
            </a:r>
          </a:p>
          <a:p>
            <a:r>
              <a:rPr lang="en-US" sz="2400" dirty="0" smtClean="0"/>
              <a:t>Biodiesel PV project</a:t>
            </a:r>
          </a:p>
          <a:p>
            <a:r>
              <a:rPr lang="en-US" sz="2400" dirty="0" smtClean="0"/>
              <a:t>Biodiesel Processor &amp; Supply project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</p:txBody>
      </p:sp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8229600" cy="1752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z="3200" b="1" u="sng" smtClean="0">
                <a:latin typeface="Arial" charset="0"/>
              </a:rPr>
              <a:t>Renewable Energy Initiative</a:t>
            </a:r>
            <a:endParaRPr sz="3200" b="1" u="sng">
              <a:latin typeface="Arial" charset="0"/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457200"/>
            <a:ext cx="2689225" cy="10572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031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9144000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z="3800"/>
              <a:t>BioDiesel </a:t>
            </a:r>
          </a:p>
        </p:txBody>
      </p:sp>
      <p:pic>
        <p:nvPicPr>
          <p:cNvPr id="52227" name="Picture 3" descr="REIbiodiesel 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562100"/>
            <a:ext cx="6350000" cy="47625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190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t> Renewable Energy Workshops</a:t>
            </a:r>
          </a:p>
        </p:txBody>
      </p:sp>
      <p:pic>
        <p:nvPicPr>
          <p:cNvPr id="43011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295400"/>
            <a:ext cx="2501900" cy="5334000"/>
          </a:xfrm>
          <a:noFill/>
        </p:spPr>
      </p:pic>
      <p:pic>
        <p:nvPicPr>
          <p:cNvPr id="43012" name="Picture 10" descr="sagrillo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29000" y="1981200"/>
            <a:ext cx="5562600" cy="4171950"/>
          </a:xfrm>
          <a:noFill/>
        </p:spPr>
      </p:pic>
    </p:spTree>
    <p:extLst>
      <p:ext uri="{BB962C8B-B14F-4D97-AF65-F5344CB8AC3E}">
        <p14:creationId xmlns:p14="http://schemas.microsoft.com/office/powerpoint/2010/main" val="15906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Workshops</a:t>
            </a:r>
            <a:endParaRPr lang="en-US" dirty="0"/>
          </a:p>
        </p:txBody>
      </p:sp>
      <p:pic>
        <p:nvPicPr>
          <p:cNvPr id="4" name="Picture 6" descr="WNCREI Postcard 2008 Revise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81000"/>
            <a:ext cx="4334588" cy="611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951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Website:  wind.appstate.edu</a:t>
            </a:r>
            <a:endParaRPr lang="en-US" dirty="0"/>
          </a:p>
        </p:txBody>
      </p:sp>
      <p:pic>
        <p:nvPicPr>
          <p:cNvPr id="716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61855"/>
            <a:ext cx="6934200" cy="506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694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277813"/>
            <a:ext cx="7772400" cy="1143000"/>
          </a:xfrm>
        </p:spPr>
        <p:txBody>
          <a:bodyPr/>
          <a:lstStyle/>
          <a:p>
            <a:r>
              <a:rPr lang="en-US" dirty="0"/>
              <a:t>Wind Working Group</a:t>
            </a:r>
          </a:p>
        </p:txBody>
      </p:sp>
      <p:pic>
        <p:nvPicPr>
          <p:cNvPr id="435203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1600200"/>
            <a:ext cx="3179763" cy="4728358"/>
          </a:xfrm>
        </p:spPr>
      </p:pic>
      <p:sp>
        <p:nvSpPr>
          <p:cNvPr id="435204" name="Rectangle 4"/>
          <p:cNvSpPr>
            <a:spLocks noChangeArrowheads="1"/>
          </p:cNvSpPr>
          <p:nvPr/>
        </p:nvSpPr>
        <p:spPr bwMode="auto">
          <a:xfrm>
            <a:off x="5867400" y="3124200"/>
            <a:ext cx="25908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en-US" sz="4200" b="0">
              <a:latin typeface="Times New Roman" pitchFamily="18" charset="0"/>
            </a:endParaRPr>
          </a:p>
        </p:txBody>
      </p:sp>
      <p:sp>
        <p:nvSpPr>
          <p:cNvPr id="435205" name="Rectangle 5"/>
          <p:cNvSpPr>
            <a:spLocks noChangeArrowheads="1"/>
          </p:cNvSpPr>
          <p:nvPr/>
        </p:nvSpPr>
        <p:spPr bwMode="auto">
          <a:xfrm>
            <a:off x="4479925" y="3063875"/>
            <a:ext cx="35210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en-US" sz="4200" b="0">
              <a:latin typeface="Times New Roman" pitchFamily="18" charset="0"/>
            </a:endParaRPr>
          </a:p>
        </p:txBody>
      </p:sp>
      <p:sp>
        <p:nvSpPr>
          <p:cNvPr id="435206" name="Text Box 6"/>
          <p:cNvSpPr txBox="1">
            <a:spLocks noChangeArrowheads="1"/>
          </p:cNvSpPr>
          <p:nvPr/>
        </p:nvSpPr>
        <p:spPr bwMode="auto">
          <a:xfrm>
            <a:off x="4724400" y="1881188"/>
            <a:ext cx="4004622" cy="541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Char char="§"/>
            </a:pPr>
            <a:r>
              <a:rPr lang="en-US" sz="2000" b="0" dirty="0">
                <a:latin typeface="Times New Roman" pitchFamily="18" charset="0"/>
              </a:rPr>
              <a:t> Telephone Conferences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b="0" dirty="0">
                <a:latin typeface="Times New Roman" pitchFamily="18" charset="0"/>
              </a:rPr>
              <a:t> </a:t>
            </a:r>
            <a:r>
              <a:rPr lang="en-US" sz="2000" b="0" dirty="0" smtClean="0">
                <a:latin typeface="Times New Roman" pitchFamily="18" charset="0"/>
              </a:rPr>
              <a:t>Meetings</a:t>
            </a:r>
            <a:endParaRPr lang="en-US" sz="2000" b="0" dirty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sz="2000" b="0" dirty="0">
                <a:latin typeface="Times New Roman" pitchFamily="18" charset="0"/>
              </a:rPr>
              <a:t> Meetings with elected officials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b="0" dirty="0">
                <a:latin typeface="Times New Roman" pitchFamily="18" charset="0"/>
              </a:rPr>
              <a:t>   and others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b="0" dirty="0">
                <a:latin typeface="Times New Roman" pitchFamily="18" charset="0"/>
              </a:rPr>
              <a:t> Fact Sheet development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b="0" dirty="0">
                <a:latin typeface="Times New Roman" pitchFamily="18" charset="0"/>
              </a:rPr>
              <a:t> Public policy </a:t>
            </a:r>
            <a:r>
              <a:rPr lang="en-US" sz="2000" b="0" dirty="0" smtClean="0">
                <a:latin typeface="Times New Roman" pitchFamily="18" charset="0"/>
              </a:rPr>
              <a:t>work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</a:rPr>
              <a:t> Model Wind Ordinance</a:t>
            </a:r>
            <a:endParaRPr lang="en-US" sz="2000" b="0" dirty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sz="2000" b="0" dirty="0">
                <a:latin typeface="Times New Roman" pitchFamily="18" charset="0"/>
              </a:rPr>
              <a:t> Regional articles and presentations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b="0" dirty="0">
                <a:latin typeface="Times New Roman" pitchFamily="18" charset="0"/>
              </a:rPr>
              <a:t> Coalition of Environmental,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b="0" dirty="0">
                <a:latin typeface="Times New Roman" pitchFamily="18" charset="0"/>
              </a:rPr>
              <a:t>   Energy, State Energy Office,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b="0" dirty="0">
                <a:latin typeface="Times New Roman" pitchFamily="18" charset="0"/>
              </a:rPr>
              <a:t>   DOE, University, and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b="0" dirty="0">
                <a:latin typeface="Times New Roman" pitchFamily="18" charset="0"/>
              </a:rPr>
              <a:t>   Industry </a:t>
            </a:r>
            <a:r>
              <a:rPr lang="en-US" sz="2000" b="0" dirty="0" smtClean="0">
                <a:latin typeface="Times New Roman" pitchFamily="18" charset="0"/>
              </a:rPr>
              <a:t>folks</a:t>
            </a:r>
          </a:p>
          <a:p>
            <a:pPr eaLnBrk="1" hangingPunct="1">
              <a:buFont typeface="Wingdings" pitchFamily="2" charset="2"/>
              <a:buNone/>
            </a:pPr>
            <a:endParaRPr lang="en-US" sz="2000" b="0" dirty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Char char="§"/>
            </a:pPr>
            <a:endParaRPr lang="en-US" sz="2000" b="0" dirty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sz="2400" b="0" dirty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Char char="§"/>
            </a:pPr>
            <a:endParaRPr lang="en-US" sz="2400" b="0" dirty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Char char="§"/>
            </a:pPr>
            <a:endParaRPr lang="en-US" sz="1800" b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76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Anemometer Loan Program</a:t>
            </a:r>
          </a:p>
        </p:txBody>
      </p:sp>
      <p:pic>
        <p:nvPicPr>
          <p:cNvPr id="208899" name="Picture 3" descr="IM00013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5988" y="1600200"/>
            <a:ext cx="3603625" cy="4800600"/>
          </a:xfrm>
          <a:noFill/>
          <a:ln/>
        </p:spPr>
      </p:pic>
      <p:pic>
        <p:nvPicPr>
          <p:cNvPr id="208900" name="Picture 4" descr="IM00004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286000"/>
            <a:ext cx="4114800" cy="30861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12011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"/>
            <a:ext cx="486092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40314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800100" y="51435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1" name="Acrobat Document" r:id="rId3" imgW="11137320" imgH="8606160" progId="AcroExch.Document.7">
                  <p:link updateAutomatic="1"/>
                </p:oleObj>
              </mc:Choice>
              <mc:Fallback>
                <p:oleObj name="Acrobat Document" r:id="rId3" imgW="11137320" imgH="8606160" progId="AcroExch.Document.7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" y="514350"/>
                        <a:ext cx="7543800" cy="582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193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800100" y="51435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Acrobat Document" r:id="rId3" imgW="11137320" imgH="8606160" progId="AcroExch.Document.7">
                  <p:link updateAutomatic="1"/>
                </p:oleObj>
              </mc:Choice>
              <mc:Fallback>
                <p:oleObj name="Acrobat Document" r:id="rId3" imgW="11137320" imgH="8606160" progId="AcroExch.Document.7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" y="514350"/>
                        <a:ext cx="7543800" cy="582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500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cx.images-amazon.com/images/I/51-rBQsXgk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5982"/>
            <a:ext cx="1696684" cy="265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ecx.images-amazon.com/images/I/41g1KPSB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04" y="3044050"/>
            <a:ext cx="2017978" cy="271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pload.wikimedia.org/wikipedia/en/d/d0/MotherEarthNewsCover2005-04-01_ho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229" y="164777"/>
            <a:ext cx="1647684" cy="217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data:image/jpeg;base64,/9j/4AAQSkZJRgABAQAAAQABAAD/2wBDAAoHBwgHBgoICAgLCgoLDhgQDg0NDh0VFhEYIx8lJCIfIiEmKzcvJik0KSEiMEExNDk7Pj4+JS5ESUM8SDc9Pjv/2wBDAQoLCw4NDhwQEBw7KCIoOzs7Ozs7Ozs7Ozs7Ozs7Ozs7Ozs7Ozs7Ozs7Ozs7Ozs7Ozs7Ozs7Ozs7Ozs7Ozs7Ozv/wAARCAFaAPwDASIAAhEBAxEB/8QAGwAAAQUBAQAAAAAAAAAAAAAAAgEDBAUGAAf/xABQEAABAwIEAQYHCgoJBAMBAAABAAIDBBEFEiExQQYTIlFhcRQVgZGSstEjJDI0VXSUobHBMzU2QlJTVGJy8BYmQ2Rzk6Lh8QclRYJEY4PS/8QAGQEAAwEBAQAAAAAAAAAAAAAAAAECAwQF/8QAIhEBAAEEAgMBAQEBAAAAAAAAAAECERIxAyETMkFRYSIE/9oADAMBAAIRAxEAPwAOU2JVzMfqYoK+piiblAbHK5oHRF9j13VT40xMaDE6z6Q/2p/Hnl2PVpO/OkeZQGNMk7IwRd7gB5VhVLWmEg4tigNxiVX/AJ7/AGofHGKk2OJ1duyd3tUl2CzA256P60BwWoB0li859imJVMGfG+J/Kdb9If7UhxjEwPxnWfSH+1G7C5djNF5z7EEmEzBg92h121PsRkIpAcbxO/4yrfpD/auGOYkP/I1n0h/tQ+KagNJ52Gw1vmPsXNweeQZmyxEddz7Es2mFI/H2JfKNZ/nu9qJuP4mD+MKv/Od7U34kqbfhIu/MfYuGCVO7Xxec6/UjIYQfHKPFNvGFT/mFL/SbFbfjCfT95R/EtUT8OLzn2JRgdVxdH6R9ieQ8cJA5T4rt4wn8pCIcp8WP/kJvqUU4HVb3jt/EfYlbgtTb4Udv4v8AZGQ8cJf9J8WH/kJfMEX9J8Xv+MJPMFEOC1Z2MfpFKMHqtuh6SeReOEv+lOLD/wAg/wBFvsRf0pxa5AxB2n7rfYoJwWr/AHLfxJBgtZe/Q86Mx44Tjypxi5Hh7uzot9i7+lGLHeudfuChHBqy35npJBhFa0W6Nib2zaH+dfOjMYQsBynxY6+Gu2Q/0oxb9scoIwisvbKyx/eXeKa39BvZZ6My8cJ39KsW/az5kTeVeKga1Id339qrhg9aCegz0kviet16DfSCMywhO/pVi37T9vtXHlXi1vjH2+1QPE9Z+i30lxwir2DWn/2TzksITDyrxe/xn7fauHKvGL/GfrPtUB2E1gPwQfKEjcLrB+aPSCMhgsHcrMYb/b38p9q7+l+L2/CgeU+1Vr8NrAdWD0ghOHVQHwP9QVZJmhZ/0vxfX3b6z7VseR+JVOKYTLPVOzPbOWA67ZWn715waCqH9mPOFv8AkFFJDgczZBYmpcf9LVUVXRNNmTx6/j+u/wAZyr6dx8Pg1/tG/ap+PH/v9df9c5VsNn1sQPGRo+tY1ujjhpJJrMc4vBsdCmg+4IJsbbg6oMmWIM+Fc3TZkLQBbUnQW2WF21oPNFm3cS49YNkRa0tIvvxUQPIfYuG+tnJxsrmHVov26IuLJD2hw01uijjDRa4vbW3FMc4X2sLA72Cemc2OPK0FzjwA1QLTpxbmLWAAjtbdPFoDCQLAC2iYhN6ixGw4/wDH3p2QZu7iEz+mGygnRoc0buHD2opGyyWEbgRa+9k6xrebLACDZM5XxE5bkDQDiP5+9SqCOzOszPmDQAXHXVdKwsIljc6wtcHiepJG1wcx5aGtbwvx6ypbnDXQXdsgSSN2mp36lws5tm6jhdI03ytIFzw6gmyXumscwa06X/nVO6bHxmykW6Vky9szBfNmvw4pTPANDqRsLLmygNAMYJdsDvbtQIgrDK2xkIyk2vbS6J4Idck5e/dc2PnHHKMrCBm7SOpG97QHN1BTKQnMG9FwB6imWskJBdLbVDUFwAIzWb9aVjY5Gc4+7S46pXOxwnNMGyE/BuMvEpYH2lygktIvrwTYiu63OWbuL8Cis5gzXBdw1+EERJTEHpHFvSabgb6JsuJPfulLg6LN1hMse0MvsL9VlV02dK59+i4AcQuOYt0Niuf0W9y5jwfzrDt0RcpgzK6XRoBPbpqgD3h2VwvfhxHenZJB/wAJvNw2KaQvNzbRa/kh+Kpf8c+q1Yxwfm+FcjsWz5H38VS34Tn1WrWjbKuOmHx7XHq//Hd9qroAfDod/wAI37VZY4b47X/OH/aoFPrWxf4jftSq3LXj0u3kbcO0qO8tccsmhB07UUriXlpt8LTRNulbkGdt77C26xdNh81mjIa1t+3gpEUsTIwx0sZsP0kxAMuuQMJ7bqDVVL6aGExtZd5de7b8URtMrYmlcDd7O/MEsT6eMHLIy53JcCs+3FJ/0YvQCIYnN+ri9AJ4yS/ZJC2VzjMw3GnTRmoidtNHv+mFnhic2/NxegEoxSYkWih/ywjGT6aDnoAb86zTqcNU2TmkNqmPKTsXBUZxOUf2MHoJRikv6mD/AC0sZVEwuA52ce+GAfxDVSOchAcQ9tz+9uqAYpJr7hT/AOWkOKyZvwMH+WjGRMwvmPbmLi4ZuBB1Sl5DC5j2Fx3F7qhGKyfqIPQSnFZLfgIPQRjJXhdRTPc6xItfU3Xc61hfn4nQjXTqVK3E5La08Gv7v+6Q4nID8Xg9E+1GEnelfQSCzi5wFzoL/wA9qJxLnDK5u1t1QeM32t4PB6J9qQYo46eCwd9j7UYyV4XjzlNyGgnTvShpLgXPBGltLWVGcSJHxeHzH2ofGTrW8Hg8x9qMZF4Xcj5dmtGu561zDMQ1tgAfztlSjE35fi8PfY+1d4ycNTTxH0vajGRlDQu0jyt6rBA2JoiykA9eioPGbifi8X+r2rvGdv8A48fnd7U8ZT0u3iUDKMrm8DexQiJ1vhAeRUvjL+7M9J3tXeMht4O30ijGSvC1nAia0aEuNru2TVjl+C3ru0WSQlspgkyZc7SS29048yE9Fot13QViXsQHb21Wy5IG+Ey/459Vqxdi03cQSdzwW05Hm+Ey/wCOfVatePbDk0wuOuHjyvt+0P8AtUCnzGriy2vnFr96k42SMdxAH9qk9YqNTEeFQ3/TCKty049LKQOAvuSNNNz2JLjwnUHRumiee1rbHjbrQvbG8gEdLgVi6bhp3yGUhx4bdSrsQPven/8Ab7QrJhHOusTpuquuN4YP/b7VVO0zpEai7AgB7UQN+9Wgt9AlGhSXSXQZQDdLfdcDlF+tcSC66A4aJe1Cl8qRl4JL8V3YuTBQ5dfVDsiQRbpe24QrgUgU3SX0XLiboDtwlQpdr63TIgXHVJpdKLIImoCSxPkSk8F1xZMl1SH3Kl/gKeJjlPQuHDjtdM0thFT/AOEftT2Utbo3Xh2LIzWYuF9jexW15GfiiX/HPqtWLZHl6Ltwb361teRwthMv+OfVatePbHl0wGPfj+v+cyesVCp7mqiA/SH2qXjzv+/V/wA5k9YqDTuy1LHdRvqnO5a8eoXDnOzEAeRA51iLZyQNcqF2dtnvk3FyRsAua/3PPltbbrWTqsKM2IMb7tsbg7qtrCTBCdNL8e1S4X+7Ps068OpQas+5Q9x+1OnZVR0YulDiPKhCUHXUfWtGQrpLldftSJGK5unaYQvqWCpkdHCT03MbmIHYOtMDfdFxQdmnOB4F4jZi5r64QPqPBw0wNzZrX/S2sq/lHg8WB4oKSKd0zDE2TM5tj0heysZ25f8AprSC3wsScf8AQQrDlhjTKLG/B3YRh9SWwR+6TxuLvgjiHBO0MYmb/qvoeSEdazCXeHuj8Yxyv/A35vJ/7a3VPX0+GwRB1FiMtRJms5klNzdh13zFegYdUCebk3MKeGAeB1TuaiBDBtsCSfrXneJVjK6Zro6KClLbgtgDgDrubkomOjpmZntPocDgqMBfi9RXmnjZPzJaIS83te+hT8nJCvFbSw00sVRDVxGaOoBLWCMbl19W2uN1Lw+eOm/6dyvmpY6hpxADJI5wHwd+iQVqaEx43yRqKumhdS1M9G+kgp83QIaCSIwddePd2ItCZqmJYmnwbCKqsbRQ46XVDyGMJpCI3P6s2a9u3KjrOTtJhdR4JiuMR09UACWRwOkDQdrnT6rprkc+Kn5X0HhQytEhYQ4ahxBDf9VlZ/8AUZ7Ti9JC57ZKmGmDZnN67ki/k+1FulTfK10JvI6udiApRUU/NvgdPFUhxMUrRa9iBvqq2lwmWowmpxOSaOnggIaDLf3Vxv0W2Gp9q33JMhnI6AVGk3N1L4L783ax8lyFmOVEPhWCYbW4YScIjZzQhA1gl/OzdZJ4osmKpvZli/VdmuhO911/Ok1EHaornLdN3SXQUwUvuUvODZDZIdEysuaaWzIL7CI/an21Drk2JDhdRINOZ/w0oeX5sxOh0ANli2xiyWyTO4X3W45Hm+Eyk/rz6rVgI3Fhs43HYb2W95Fm+ES6W98H1WrXj25OeLQ89xz8fYh86l9YqHStDqtgOxOql44f+/Yj87l9cqHTjNUsaDqSidyvi1Ce8NEbnBznBuwJRMBaxtzfNwQCN3MvB01Stla4tjIJ03WbsOtj90dINBbZVdX+Cg/hP2q0iLgCCetVdWfc4P4T9qdO01aRwdUqEbrQ4FybZjmF1csc5jq4XBsUbiA2QkXtrx0K0YzNtqAHsSjrVjg2GMr8WNFVGSHKyRzso6TS1pNrHusrN+DYFR0OHz19XXNfXRc4BExjmt1tqSQgpqiGbCIbKx5QYQMFxeWja8yRgNdHIfzmkA3+1SOUnJ92AyUnSe5tTAJOmLFruLfJog8o6QTitaaGOgMxNNG/OyJzQWh3Xt2lJiGJ1mLVXhNdNz0oaG5i0DQbbAKRX4TFRYPh1aZ3GWtD3GIttlaDYG/apXJnk23H3zc7WCkjYWsY9zbh8jr2buOooF6Yi5qDlXjVN4NzVU0eCxuih9wjORptcfB/dH8kqfU4zUT4ZHFilW5rK5ue1NSxtytDiASQATq3YW23UDBcBdieOOwueodSvaH5nc3nsW7i1x1FP4MysxGQ0MVNSVMVKHSCaru1sDb6kkEaXsbG47N0QmYp+LCsnreStDDhvPwzxSETFklGx7LkkXBcbnQdQSYhBiVZTRYpFik0ktPFHJDEyAQiIPc4dHK6wIydSYxNuG4tI2SflDG6qiiyC1G9sbyLn4RdxJ3sB2BDygdVYXSU2HSuglZVUcEjXsa4EMBeW3ud9TfyJoj5+rTEK3FaCgZiUppTUvaLztw+PnGuMbHav/8A0AvbdULuV1c9sYrKajrpIxZs1TTtkfbtJ38quIqCux3C8KiMdCW1Dnx0+eSRpaWRhpLrDqjHlWbrMKjpoJJWYrRVLmPDHRxGQP8AM5jbgW4JxF5TVMRH9TKfldikdfLXF8cr5YjDlkZdjGEjotbsBoFGw3G6vCo54oubkgqW5ZYJW5mO7bdfansX5M12BUtLU1LonxVLbsMZJtoDY3AsdUFBydr8SwuqxKFrPB6UEvc91ibC5sOKlrGNrqtxuSQAL62HBNq7peSuKVtLR1NOxkja5zhEA7UBpIcT1AW+xE7kpVC2SvwyXWzyysaRHoTd3UNLX60WPKP1RrrLQu5FYm1kTzUUGWf8EfC2Wk/h118iaHJDFAG84aWJ77ljJahrXPHWAdbIsMo/VGT1IUp6JIO4SWQFrT/2P+F96JjbtLzvfZdTWBgP/wBX3o3G5IAt1lZS3+EBvNoNeo8Vv+Rn4nl0I93O/wDC1YE6yx2+pbzkS7NhE/ZUu9Vqvj9nJz6eeY1fx/iPzuX1yotHpWxnqKk40f8Av+I/O5vXKj0mtZH3qp2fHqFlIW5bOJ11NuKbY1rRcCyMsDdD9S4lwaCRcE7BZOsYG5vpwVVVfAh/hP2qxhlzBzSCHW23UOSlmqIojE0Gzdbm3Eqqdpr6hBV7RSy0vJeeeJ5jkbXwuY4aEENeQVW+LKv9WPSCebBibKR1I0HmHuzuZmFi7rVsJtLYYcabH3Ox6EtirYKaWOshH53ubgHjvVfjtYKXAMEi8Fp5uconayMu5l+IPDe6oaOHFaF7pKXNE57Cx2V7dWncEXVjFi/KeKCKBk3uULQ1jXMjdlA7wmnHu66o6SPG8MwXFKhhLcNLoaxxH9nGM7bjqtp2lyYifNyxwKeEgurKatEkYGpEcrrEDsB1KpXVePu8MzSyHw4AVHwemBt3eRMYfLi2E1Jno88UjmlhIAN2ncIPH+neU1XDV409lI4Gkpmtp6cA6ZGi2nfqfKrmrnocCosOwmoNU2qpiKuR0GW3OOsQDfiBYeVZqCKupqhlRFCRJG7M0uYHC/cRYpa52JYjWSVdWyWWeU3e/m7X4cBbgkcxHUN9BTQv5b0mMUoLafE6OSdo/ReGWcO/Y+VUXJlpqeT3KKjpxmq5ImPY1urnNBOawUDD+UmP4bTQU1OfcqfNzQfTNcWZrk2JF9blK7lLjuhhaynfnDs8FK1jiRrYkDbsTRjKhFxot3yprsKpJcNhrsH8MkGHRWk8JdHYa6WA79e1UzuU+KPzOlwygfMRrM6iAf33HFQcZxSvxyojnq6djXxRCJvNsLQGi5H2lJc/6ntvMFkppTyVfS0vgsL5aoiLnC+1mO4ndYOvfh+IV1PDQ4e6kL5S2S8xkzXIsdduKkUXKvEcPbQxxwwDxdn5kuYbgvBzX113KKDlM+OfnocFw1rw8OzMgIIIN9NdPJurjV3PMXqtDSVswx2t5Q4BcPla4TUbT+sjAa4DtIC7DMtNXHkzG8ERYZKJAOMzwHOv3Cw8ix0WL11NjhxeJmSpMzpdWki5JuO7UpzDMcq8OxzxuImzTlz3ESA2JcCD9pUXbYNPTY94h5LcnZ3QCeKUVUc0ZNszDJrr5vMqfEsCwytwuoxjAKp5igsZ6ScWfECeB4j+bpqPlMwUFNQVOD09RTUrXtaxzng9NwcTe9wbjcdqj1fKCN1BLh2G4dFh9NO4OmDXue+S2wLna27ExETdN5QSOi5N8mnN3bDI4X/iCmVPinlxUNmiqDh2LvaGuilGaOUgWFiNv50VJiOONr6HDKbwRrPF7MgJfmEg03FuxPxY9hFLViuosB5qpYbx5qovjY79LLa57roK02/qiqYJaSplp5W5ZInuY8XvYg2KbBTtTNJU1MlRK4uklcXvd1uJuT50yEmi2iP4I7e4px4Fuq43QU/wogf1IRucHaXt2LJuGnDmvy8OtegcigBg81v2h3qtWDjNndElbzkUb4PL84PqtWnHtyc+nnGNH+sGJfPJvXKYo/jsfencb/KHEvnkvrlN0djVMHf9ic/VceoWD5czyLHo/WhFQx7ABv2ILHpZeCSFjXNFzpa/es3VY4AHyl7QLAW0T1F+Ab3JiB7nl4sMtlJoR73b3J07Ry+qQAUvYFwCQ6BaOQTR0t043a176psadaLUG9igxkm2uiC9ilANrnguAbbUXPYgBc7M67lwOhHZuly3brrbtXFhsgBsDrbzJMg3t5k6G6hLoCAeKCNBpym+hQTPbBC+V1gGi6khu9rkqmxipzSCnadGm7rdfUnHZTNoVkkjnvc9x1cSSr3DYeaoWfpSdI9ioWRmWVkYNi5watVZoaGtGgFh2KqkUR9BYX1PFJrcg6jvTlrlpPFdbbRQ1NBp027EpFxtZPZQOBQn4ZBHcgBa2wveyIgO1tfvXC3EpW7b6oBlzQW/BF+5cIotAY2+YJy2nWuy6oCtntHWPy2FmaW700xl2h1wSevfdPzNBr5Adsv3qM6+Ulhu0dW4WLtjR89E6bre8izfB5T/APefVavOoycxDncNF6ByCBGBzAn/AOS71WrTj25OeP8ALzzG/wAoMS+eS+uUzRa1jPKnsb/KDEvnkvrlNUPx1nl+xOTo1CxLY+kATqUyI3RO6Nrb2PBOyvFyCLEbdqB4L22vvusnVA2vBYS34LgU7Q/gB3JprSWaAAAJ6gF4B3Kqdo5PVKboltouAS6laOR1tEQF9QEgbqPvRjeyDJbTsslDQO1EG3CINtp2IAA3KNTZcRcWHDVGW3CSx4jRIwjUabpdNbC9kuw4LnDIC69mjUk7ICPW1QpKYyaZjo0dqzLyXOJJJJ1J61PrhVVs+ZtLMYm/A6BNx17KDK10Zs9jmHqcLLWmLMKpul4NDnrecO0QJHedPars9WqiYLTZaHnbayn6hoPvU8M1vZRM9tKYtAQARc68e1EOiBbuS5NP9lzmkbHipU42uPr6kFhfQWRa8UOuaxtYoMhbrfRLw2XW4WRNbpsgAtouFwUThqk4oJXTWNe++2X70xbmml2bQ7XCeqPjsn8P3pmQlrwd27dyydnwMbMzi4i11v8AkI1zcEmzb+Eu9VqwwNwLaLeciPxNLrf3w71WrTj25ef1ec41+P8AEvnkvrlM0I9+M8v2J/Gvx9iXzyb1yotM4tqA4dRTk+PULGeNxdmabJthc9xbxHYjsbgA6u1KcDGtb1FZOkQbkhIPUU9h4Hg7e5RHucwAkk3BBU3Dh72CqNo5PVJsLJQxG1l04GC6u7nsbDLdaIRHcap1rBvdOgWaRbii52Mtj12SubY2yp0aDMd/sQP6btvKkAWBF7XJXZbtARtaWu1069EQ1NhdAM5LEdaUxh5tboj4Xb2JyQPELjGwPeBcNJtc9So4cXxGpq20NLBHDISQXSXJbbUk/wDCcdpmYhd8xruexNVTmQwPzZS4ts1h/OJ0At3qLXUhZCTU42+OUj9IMB8g1Wbw+TJiEMnNumlMgs29rnh5b2VRF0zVbpr204hhZENmNDerZFzdxpupDrscGOJ12PWgyEEi2ii7SyO5pHehfrbTW6kZTrp5kIgLgdrIFkfJY23SZddRupXM5W/ehLD1+VFxYwIzfZEG21O6cylIWk8dUCxl/WhAvZG5tzZCAmSsk/GEg/d+9NSktdYjROTuyV0jjwb96F5MhtbXiVk6zWfzr0DkMLYJL84d6rVgWsyHpa6rfchzfBptLe+Xeq1acfs5f+j1edY1+P8AEh/fJfXKjU34cdxUnGtOUGJ/PJfXKj02s47inP0+P4sYyACSnGHO4O4cE1EdbC2oTkObMQdtbLN0ybltmtsNVPwv4uFXzWzX71YYb8WbbsRG08nqsGgJdihajAurc7hptxTjXabobAC5IHaSotRitDSnK6oDnfos6R+pAvEJw1GmqW3Vw4lUE/KhrXFtPTlw/SkNr+QKuqMcxCe95zG08GC3+6rGUTyQ1s00VOM00jGDhmNrqPDiMVQXeBsdUZdHZLAN7ybfUscIampku2KWVx42JJVzhGGYxRTc6yFrWu0ex7gMw8myeMQUVzM6XknjF0RMDYI37BpJcT5bC3mKyeIeMIq17qwujmcLFw0Dh3jdbiESZGmRrWPO7WuLgPLp9iYxN1A2mAxI3jdezcupNuFtj5UqarKqovG2B1Jud+N1d8lKA1OJmoI6FOLgn9I7fz2KlkLcxyXy30vvZXWAY/HhMT4JKfO2R2Yva6x20H89auq9umNFr9tPis0dJQTTSbBtgL6knQKowPGm1WWlq3Bs2zHnZ/f2/aoeP45FilJTRwsLfz5ATfKdrfb5wqMcNbFTTT120qr/ANdPQ8gG3/CAjRUuDY/ny0tY67zoyVx37/ar1zbnNoFnMWaxVEx0aIN0BYb9adI1FtutJpfVBmcrtkLgRuE+EBCCR3C6G1uCfcEFtUyUVVrVyX4AJW8T1rqk+/JNOq/nSWuy/Us3V8IRmcSeGy3XIY3waf5y71WrDNddpO3YtzyG/E03zk+q1Xx+zl5/V53jQ/7/AIn87l9cpih+NAdh+xP40f6wYl88l9cpii0qh3H7FU/Rx6hNjaS8OGydjzZuzWySLUdqKMnNYjTgVk6Uc3OjjqASrGhmjhog+V7WN63G3BQpR7oTbgUkeEyV4Y/nWsYGgbXKqnaeWZx6TZcdpItIw6Y/uiw85UGo5QVchywsbEOzpEqwhwCjj1eHyH951h9SsYqeGIARxMZ/C2y06hyWqlmXUmL15DnxzOHDOco8xUuDkvO4B09Qxl9w0XI+xaFoRg9nlRlJ+OPqri5O0EX4QPmPW51h9Sn09HTU4Ahp42HbRuvn3T9xsuDRe+ym8rxiBb6NCNo01HkQtLQCPqRDQXJ0SUMD/lZnljL7pTQdTS/z6fcVpm7Cyx/KqQyY0W6ERxtb9/3qqNs+Sf8AKkBbbUE9Wq611YHDo5HzmN5YyCNhdmF7uOUEecnzJ3BMKjxN8wlldG2JlxlF7la3hz4zpHocMqa8SmnAe6IA5b6uHYmHMdG9zJGFj26FrhYgrUclujG0nYiQeYs9qtcQwulxFnu8fSHwXt0cPKomu02axx3pvDz/AHBuO9XeE4++mDaesLnw7NfuWf7JjEsCqaA5m+7RD89o1HeOCrBrxVdTCLzTLfNkZIwPjcHMcLhwKQnXXdY/D8SqKCToOLoielGToe7qK0tHX01ewuhfZw+Ex24Wc02b01xKUDrdcXILdtkmylTjqEI3SlcEyUFTrVzW4AIWPuxwtojqTarm7gkDbRXWbq+EvdhcOK3PIU3wWY/3l3qtWHbZzSRsdluOQv4ln+cu9Vqvj9nLz+rzzGvygxL55L65TFEPfY7j9iexo/1hxL53L65TdD8db3FVIo1CdGS3MLa2uAuic+7QWi3ekdl567Hi/EImzZ7sFgeu6ydJJOk55GwBVlhl/Ax/PBVxDWxyDMC7KrHDT70aqhNfqmi5TjQU20I7kKmA9jojbqEzfVHmQZ3MLaJBrYkpu+yK547oA+IN9E43fUIAbgDTtRttukZxh4LC4s41GKVcgsTzuQDs2H2LZzVEdNTumkOVjBcn7lhJAXwc5rd8pseOguftV0MeWVoxmXDMXkdYZpWsB7iSn+SBDJKu/wCi371A8IZHyd5i4Mk0xdbjYAaqRycrYaLwwzGw5rMO22lu/VVOkxPcJPJaaQzNjLLRhsha7rJyXHksPOtI53XvwWOwWtfBNFY9BkhJHW1wsfILArUMlmdPK18bWsYbB2a5dsdlFW2lE9HXOv8AzwVNiGAU9SDJCRDNxsOie8K3J4X0OyQ3GnYlE2VMRO2GqqSoopMk8Zb1Hge4pqKaSCUSRPLHjYjgt1JDHNGY5Y2vadw4aFZ+v5OOBdJQnMB/ZOOvkPtWkVX2xqomNJFBjcdQWx1NopTpm/Nd7CrU9YWJka6Nxje0teN2kWIUygxaoo7Md7rD+i46juKU0/h01/rTm91wTNLXU9Y28LukN2nQhPhQ1jtn6gE1c3cEpdaEHfsRSdKrmHYELOi0te3RZur45jhY9EtA4FbnkKb4LP8AOXeq1YfcHIPKtzyHblwWUH9od6rVpx7cvP6vOcaP9YsT4++5fXKaohmqxbi0p7GvyixP53L65TNHrU6Ot0TqnJ8eoSTE8SAbXKWIEyGwGyKMF7RmcR1FOBoAy9XwbbrJ03NOjcWOcNBY6q2wwe9G/wA8FAeA2Bzb9LKSp2Gm1K1ONo5J/wAp420XFCCisrYFGqIHVIAlAQB3uFwOoSWsEQ2F+KALXqRiw43QbmyW+hF0jQsaeBg9TfYtA+sLJte27GgkZY3X/i1/2Wh5ST5cOEYt03geTf2LLhlw4jUNALiOC1ojphyT2ksji8WTSk+7Nka0A8Gm5ugpWtMrJZmEwMkaJCOoo6xxdHE8Ny3YI3jtbYfZZTcJjZPh1fSk2kLQ9o/hT+JiO0WgLpK2NjBlY6QsJA3DtCPNda6ljdBFzL5HSuab5nm57Fm8HdGI4bgZ/C2+YtNlqTYuzAa7d6itrxx04nzBcQbJTa2yS51UNQ2I3ui2Sdt11kEj1lDT1zS2eMONtHDceVZ+twKppbvhvNGNdB0h5OK1ICQ7KomxVURLCNeY3B7SWPadxoQrak5QlmVlU3OOL27+birWvwilrgS9uSS2kjdD/uqeHk5K2ta2SQOg3L279yq8TtljVTPRJi51TI5mxAKEE804G9k9oKyUbAABJkJJBtbe3WsHoGmH3NoF7Lfchb+JZr/tLvVasNlI2sAde5brkO7Pg0x/vLh/patOPbk5/V53jP5Q4n87l9cqLTkiUnsUrGTblDifzuX1ymKJ3vi4GzSU5Pj+JwcBbqtonI9blRZtWg9bVIid0OFisnQNzR4O88bbqfhw96t/ngoMotTu4dEqfh3xVv8APBVG0V+qY0I7CyAborqmBQAiGmqC6IXKDGuGiQE2S8b2QB2vZITqO1KAbm41SZbaIDMcpJucrI4b2DG69hP+wVTGXOjMLRcyPbY91x96l1jHVGNztlJAzuv/AAgewIYuapmUc7m3Ilc89rQRYecFaxpzzs9jbGRVpZHYBwu5oOx2+yy7mnxMqamJ2XLK6JwJ/NdcJK6neIGzyg89O4PPZe9h5rI8NBr5BRvdpLKZHnuB9qPgt2hxONNVtcHXEcoJI2Nj/wArcizXFYmOj91qY5XEGBpvbscAftK2erGNbe9tLlRU047iLurZCTfQJbi+11xIChq4NvuUvlQk9Z70mdAEkv1oQ7tSEnvQLlcQhBQuKRt0BRvF6uYdYCS2huiPxyXsASA2JBWbpl17C+i3HIgAYPNb9pd6rVgXk85l7PvW+5DkHBprftLvVatOP2cvP6vO8ZH9YcT+dy+uUxRgeEn+Ep/GdOUOJfO5fXKYoz75P8JCqTo1CW5uWNma2nDrCUZi15JBHBE5mUCwOnl8yWINc4EMPaTssnQKYu5t3a3VWWHg+Ct/ngq+XWF1jwVnhw96t/ngnG0V+qQAUQCIBLtorY2JlslGiW2i7ggFBRCx1tZDYpba3QB2C51uvylcDdRsUm5nDp3jcssO86fegSy0cnOuxCsI3aQOwudb7LpykpfCq2ihLbCOPO4EXuLl313sga3msBlcP7aoDfIASrLDehi1SWgO5mFsY7SLD7lowjZvGHe+KdvAzcD1BqXk0xrZJqp5sAMg+0/co2IyEzUgP6Tn373eyysOTnxCTtl+4JfFR7IsbWPqsWsQS5ryDftur9snOMa4fnNBVKyMnF6+MHV0R8twParGjcXUUDjxjb9iUqpSSbcUmbo3Qd90l9LXUrHmBKG9ikGyKwQHA6pVwGi5IEK4LjsuCAoZPjUtuoIHFxeQNSG6I3/GZvIgcONyOF1Dqc1uctNiHblbvkLfxLNffwl3qtWFba5aHXIO63nIkEYPNc398O9Vqvj9nLzz/l51jP5Q4l87l9cqNTm01xvYqRjTrcocS+dy+uVGptZj3KpOj4mc67OG3JubJ6AucwknQHTuTNgJLD4XX1BSGlrWWIJaBwKydLntPNyuLbadatsO+KNVU4MbBJZ9+j8E8FaUGlK1ONs+TSWlF7oLowVbEQOqIEJu669t0A6kJITYcUpN90AeZVHKCe1LFEDYucT5hf2Kyus5j9Ter5rfKwDzm/3BVTHaa56DPFlpsMpgTeQlxbw6RFlJwt5fNVzm4zyXva/Xf7QqeermqHxvc7KYmhrMulgEyJXBuUOcAdxdXZjlaVpXu52vpv4G3U/k/I1lA9rnDMZSQ3iRYcFnc7jqSVJpcQqaO4hlLWk3y7g+REx0cVWm65hJPKKe3RzxgajXZvBT8O0w6EEgloI0PUSFQ0WJB2LCoqS1oeMriBpsrvD9IJG6dGZwFuq9/vUSumUl26Sy4u6S4G52UrKBolXAhKBqg4cF1rIrJNkjAdlwuiKEIChlJFRNrbQJGfAHHvSu1qZvIkbdu7gSodJtkgHC19gt/wAhyTg0xP7Q71WrBOZZ/VxHsW85DfiWb5w71WrTj9nLz+rzrG/yhxP53L65TNH+Gdw6JT2OflDifzuX1ymKRpfK5o3ylOo6NQseaDiHEC4tayN0TcwG3ZwXM+CATqBueKSRxs0j80rJvAXts2S4uQ3U9qtqI+9m6qrmf0XdbmKzo/i7VVO08nqlApbpu6K6tgIlcCgzIgeKAW90t0ObRBdAGTdY+tL6zE5CwXc9+Vo6+AWoqqptLTPlebWGnaeCzEOWKtMgcfcm5yf3rf8A9GyqlnX+I72uY5zHjK5uhB4ImmEtAe1zSPzm638n+6ITExzl5u+W1yeOtyryDDqR9NSiSBpe9gJIuNd1UzZnEXULst9HXAG9kOgtZSakUsddKxgvEGkNAN+ll9qtsHoqWSjbLJC17jfU6jfqRexxF5UUUb5pGxxtzOcbABaDk84+CzMcdQ/7lEkY2LlFGGNDW3bYAWGylYQ10VRWxuaW9MEAjhqlM3hVMWlaHdIHa7oHON0OpKhqkghG0hRQ7zpWvISOJSS9CXXumQ667PZAudcSka66bMmiRjtUBSy61E/kTbWO/ONgevinJD74lA4kBLoZAL6ALN1lfHmIBJsOHWt3yJFsHm0t74d6rVhzw4Lb8iM3iebN+0n1Wq+P2cfP6vOcc/KHEvncvrlNYfpU3/dKexsX5QYmf73L65TNBpUOO9mlOpVGoWLCecffbSyPS3akBJbe6ZlJ6RzaA232WbeCvOdkrxtlsFbUfxZqqRbwWW3cFZUk8LYQx0rQ4C5BOwsqp2nl9Uq5XAjMGki52Crhi0Iq3ske1kYbdpIuXeUFV2I4i6rnApzdjB0dbE3C0s5Zqhf+EQ+Ecxzg5wi+VOBw4EG26xsjZwSZCQ4m5BOqcpaisp3Xge8gi5A1BCeKc2uJQk2Cp28oGuAtTG/Hpbqza/OwOc0tJF7HglMW2uJiVbyhmtTxxjZzrnyf8qvp7SQBnGR5lkH7rRp9d07j8mapjjH5rbnylJQs5vC6qpd+c3m2qvjOe6lfG0ue1u2Y2WkqJW0sDpAReJuVvaQ2w+tyzrJSwxkD4Ds3erKpca6tipwCGXzO6+u6clE9KwMeS641aLlaTCHAYdBr+kD5yqSWZsVZV9H4eZg7NVOw+qDMNc61uYJv2onR09Si4pPmxR72f2ZAv2hXAmaMW+FbnoQW9uvsWckDmlsj9TIM2veVaU7+cqqF/VEQfJcJTAie1wXC64PAUd0hukzqWl0gPF0WdRg9dn1Qd0gP7V2ZMh6LOkLiLtFzTcpsu0SsOqRquTSaUng4FOtLT0gm32Mk/eE1G5wzAX01Czl2JbndHyLc8ifxPL84PqtWFbqNQt1yIN8Gm+cO9Vqvj9nHz+rzjGz/AFgxP53L65TeHfGXfwFOY5+UOJ/O5fXKaoLc+65t0U6jo1CzY3oaIC0mziNToQjjaWx2LifIus8DM15I71k3g24ZYpWAEmw8qYmp4Z3Z38+CQAQGqdG7NMD+7r2LnCZrjZwsePUnEzAmIq6lBbBA1uUiV3ewXSGlhFsvPNsbghgupjwG65nEjjquM93aOy9haU86i8VH4hGkgcdef9BG6nhMQibzzWj9Fm/epjHSG5L25RubomOLgczr62B6+1GdQ8VH4g09PDBMyRpmJab2LNCrHw8Easf6BUdzyx1iTbhcpRL0S7M8DzoylUcdEahHqaaGqndK90wLuAZsjyxeAeB3ky3vfJrvdS2v5wXDnWI3SMzBxJcS08EZSXio/FaMPp/05v8ALUmmZFTSukDpXuc3Kbs4KW5xOliudmIsDl6iAnnUXio/FY+hp5JXvL5buJNsmyJlLEyF8QllyvsXe59SsGvfbW3eF15NdUZ1Dxcf4gVFNBO9rs8jQxgaGiPqR08cVPIx3OSOyAgAs61KcBAS4vJG+vBLz2Zhyu1CWdR+Kj8AamIn870Cu8Ii/e9ArqaZ7zldYkbp0y+7ZLaW8yMpHjp/DIqY77u9ErvCouJd6JTkk7WOtYud1NF0InY4A3sD1iyMpGFP4EVcQ4n0Sl8Mi6z6JXTSXhLonAns1TTJ9AGlzj2tRlJ+On8OGtjtufRKJtfGOJ9EoWSc6y9rELs2trDfVGUlhT+IxeHGZw2cRbRCxtjYjtcexSZxfILXGZNgukPRNgOxJdxsN2ZuB2W65EC2DTD+8u9VqwwBDbE3PWStzyHBGCy3/aHeq1Xx+zk5/V51jn5QYn87l9cqPRNLpyAbaap/HPygxP53L65TWHWbUOLtLNKdR0ahZl7h0Gb9qNjSxmUanio7SXvL4na9RTzJHOOV7LdoKzbHGkjfYnzInX2y3HWmmteJRmPRHFOOcNCToEAO+mW470yaZo4vB3+En+keKEsvuhUSaGYuPQc2w0f1pSXODSH9K+rQN7LubaDYF3ddENNLbCwCSrm5I3ueLNDm30ubWRtYIwCek4aC2w7kjXvNujvulGcxODtxqCEC42OjDSQNjsNk4HC+ijRFzTqwn7fOifze7iWkoJJvxA+tMulJcQ1riBxCF0xAsxpce5MmOR+pDr8OxAiEjO4EZCD1g7pWOLswPBR+kxwL2khvGyczsL7scQeIsmY3tL33dshkDYpY3jQHolOdIgaWO+6HPd+Ui43SK4mlvOXba53smnXMz7dXBLG1kbnO2vukabkvOx2sboAmWjjy7m2pPEposv8ACdlvsjkkyXJNiUmYBmbfRB3AYiL63tr1IQyQmxJAPal8IFtGg9aF05d+DOt+9AvJ0ObEzTdBmcQwtFzuUrgXAaEdaNmpuLghBXLJq2xCRu23lSS5tC0X60hkyWuC4ngAmkrZS12U29q3XIgHxPNfjUu9VqwRzueHFuQDykrfcibeJpbftDvVar4/Zz8/q85xxt+UGJfO5fXKYoixsruccGgttcr2J+DYXLI6STDaR73kuc50DSXE7kmyHxFg/wAk0X0dnsVzSimu0PK4zCx+bwhndmRvdBI9rzUMBHU5eo+IsH+SaL6Oz2LvEOD/ACTQ/R2exLCF+WXmhnp/17PSSiogt+GZ6S9K8RYP8k0X0dnsS+I8I+SqL6Oz2IwHkeaGpgt+GZ6QSeEwfrmekF6Z4iwf5Kovo7PYk8RYP8k0X0dnsRgfleZ+EU9/w0fpBcaiAH8PH6QXpniLB/kmi+js9i7xDg/yTQ/R2exGA8rzMVFP+vZ6QS+EwcJmekF6X4hwf5Jofo7PYu8RYP8AJNF9HZ7EYDyvNfCITtNH6QRMmikNmysPZmC9I8RYP8k0X0dnsStwTCGm7cLogesU7PYjCBPLLzZs0biQ2RhIvezguMsdrl7QOu69J8R4RcnxVRXO58HZ7F3iTCSLeK6O3zdnsRgXll5p4TD+tj9IIzLGwXe9oB2ubL0jxHhHyVRfR2exKcGwogA4ZRkDYGBun1IwHll5maiAjWaP0gk8Ip+ErPSC9M8R4QTfxVRfR2exJ4iwf5Kovo7PYjA/L/HmLZoQT7tHb+IIvCIf10fpBemeIsH+SqL6Oz2LvEWD/JNF9HZ7EsD8v8eZmaBwsZYyO1wSc9Ba3Ox2/iC9N8RYP8k0X0dnsXeIsH+SaL6Oz2IwLyy8yE1OBYSx26swXc/ANpY/SC9N8RYP8k0X0dnsXeIcH+SaH6Oz2IwHleYuqIT/AGrPSC5tRB+tj9IL07xDg3yTQ/R2exd4hwf5Jofo7PYjxl5f48uMsW/PM14ZkIkj5wnn2EW2zBep+IcH+SaH6Oz2LvEODfJND9HZ7E8B5f48tkljeQeeYAOGYLechMniOXI4OHhDtjf81qtvEOD/ACTQ/R2exSaakpqOMx0tPFAwnMWxMDQT12HcqpptLLkrvFn/2Q==%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8885"/>
            <a:ext cx="1805486" cy="247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http://ecx.images-amazon.com/images/I/51oGz5MaGGL._SL500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38" y="3090362"/>
            <a:ext cx="2149702" cy="282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70843" y="23636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49011" y="266575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5389" y="594642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69910" y="259069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57737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1981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433" y="103963"/>
            <a:ext cx="2047875" cy="256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82066" y="264784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1975</a:t>
            </a:r>
            <a:endParaRPr lang="en-US" dirty="0"/>
          </a:p>
        </p:txBody>
      </p:sp>
      <p:pic>
        <p:nvPicPr>
          <p:cNvPr id="31748" name="Picture 4" descr="http://upload.wikimedia.org/wikipedia/en/thumb/6/6f/Wh-earth-69-cover.jpg/640px-Wh-earth-69-cove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73" y="268429"/>
            <a:ext cx="1657577" cy="22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http://g-ecx.images-amazon.com/images/G/01/ciu/66/f5/a640810ae7a0597b17cb1210.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76049"/>
            <a:ext cx="1576388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62422" y="577499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1983</a:t>
            </a:r>
            <a:endParaRPr lang="en-US" dirty="0"/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985" y="3253467"/>
            <a:ext cx="2034639" cy="262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29486" y="593762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5388" y="25538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7650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2209800" y="381000"/>
          <a:ext cx="4717257" cy="6105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Acrobat Document" r:id="rId3" imgW="8606160" imgH="11137320" progId="AcroExch.Document.7">
                  <p:link updateAutomatic="1"/>
                </p:oleObj>
              </mc:Choice>
              <mc:Fallback>
                <p:oleObj name="Acrobat Document" r:id="rId3" imgW="8606160" imgH="11137320" progId="AcroExch.Document.7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81000"/>
                        <a:ext cx="4717257" cy="61052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83662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Outreach &amp; Education</a:t>
            </a:r>
          </a:p>
        </p:txBody>
      </p:sp>
      <p:pic>
        <p:nvPicPr>
          <p:cNvPr id="331784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1676400"/>
            <a:ext cx="2179638" cy="4648200"/>
          </a:xfrm>
          <a:noFill/>
          <a:ln/>
        </p:spPr>
      </p:pic>
      <p:pic>
        <p:nvPicPr>
          <p:cNvPr id="331786" name="Picture 10" descr="sagrillo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29000" y="1981200"/>
            <a:ext cx="5562600" cy="41719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22278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28600"/>
            <a:ext cx="469423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5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181600" y="-3886200"/>
            <a:ext cx="19507200" cy="146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6035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9" descr="nicki &amp; ki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2954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4089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863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t>International Work</a:t>
            </a:r>
          </a:p>
        </p:txBody>
      </p:sp>
      <p:pic>
        <p:nvPicPr>
          <p:cNvPr id="5" name="Picture 3" descr="hondur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038600"/>
            <a:ext cx="3763963" cy="250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689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mtClean="0"/>
              <a:t>Student Clubs</a:t>
            </a:r>
            <a:endParaRPr/>
          </a:p>
        </p:txBody>
      </p:sp>
      <p:pic>
        <p:nvPicPr>
          <p:cNvPr id="51202" name="Picture 3" descr="asulog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81819" y="1838325"/>
            <a:ext cx="3810000" cy="3943350"/>
          </a:xfrm>
          <a:noFill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ASU Sustainable Energy Society</a:t>
            </a:r>
          </a:p>
          <a:p>
            <a:r>
              <a:rPr lang="en-US" dirty="0" smtClean="0"/>
              <a:t>Sustainable Transportation Club</a:t>
            </a:r>
          </a:p>
          <a:p>
            <a:r>
              <a:rPr lang="en-US" dirty="0" smtClean="0"/>
              <a:t>Habitat for Humanity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9290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Assistance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4191000" cy="4625609"/>
          </a:xfrm>
        </p:spPr>
        <p:txBody>
          <a:bodyPr>
            <a:normAutofit/>
          </a:bodyPr>
          <a:lstStyle/>
          <a:p>
            <a:r>
              <a:rPr lang="en-US" sz="1400" i="1" dirty="0" smtClean="0"/>
              <a:t>Resource assessment consultations for solar, wind &amp; hydro</a:t>
            </a:r>
          </a:p>
          <a:p>
            <a:r>
              <a:rPr lang="en-US" sz="1400" i="1" dirty="0" smtClean="0"/>
              <a:t>Provide information &amp; answer questions</a:t>
            </a:r>
          </a:p>
          <a:p>
            <a:r>
              <a:rPr lang="en-US" sz="1400" i="1" dirty="0" smtClean="0"/>
              <a:t>Recommend installers in region</a:t>
            </a:r>
          </a:p>
          <a:p>
            <a:r>
              <a:rPr lang="en-US" sz="1400" i="1" dirty="0" smtClean="0"/>
              <a:t>Policy recommendations </a:t>
            </a:r>
          </a:p>
          <a:p>
            <a:r>
              <a:rPr lang="en-US" sz="1400" i="1" dirty="0" smtClean="0"/>
              <a:t>Presentations, meetings &amp; tours</a:t>
            </a:r>
          </a:p>
          <a:p>
            <a:pPr>
              <a:buNone/>
            </a:pPr>
            <a:endParaRPr lang="en-US" sz="1400" i="1" dirty="0" smtClean="0"/>
          </a:p>
        </p:txBody>
      </p:sp>
      <p:pic>
        <p:nvPicPr>
          <p:cNvPr id="6" name="Picture 2" descr="M:\FAA\Tec\WNCREI\Reports\ASUEC\dec08 impact\windmapexam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676400"/>
            <a:ext cx="4552950" cy="352937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6576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886200" y="5257800"/>
            <a:ext cx="47244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lang="en-US" sz="1400" i="1" dirty="0" smtClean="0"/>
              <a:t>.</a:t>
            </a: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3467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Outreach &amp; Public Education</a:t>
            </a:r>
            <a:endParaRPr lang="en-US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343400" y="1828800"/>
            <a:ext cx="4648200" cy="4419600"/>
          </a:xfrm>
          <a:prstGeom prst="rect">
            <a:avLst/>
          </a:prstGeom>
        </p:spPr>
        <p:txBody>
          <a:bodyPr vert="horz" lIns="54864" tIns="91440" rtlCol="0">
            <a:normAutofit fontScale="70000" lnSpcReduction="20000"/>
          </a:bodyPr>
          <a:lstStyle/>
          <a:p>
            <a:pPr marL="438912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 50 workshops in last 5 years</a:t>
            </a:r>
          </a:p>
          <a:p>
            <a:pPr marL="438912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lang="en-US" sz="3200" dirty="0" smtClean="0">
              <a:latin typeface="+mn-lt"/>
            </a:endParaRPr>
          </a:p>
          <a:p>
            <a:pPr marL="438912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NABCEP Certification workshops for installers and industry professionals</a:t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lang="en-US" sz="3200" dirty="0" smtClean="0">
                <a:latin typeface="+mj-lt"/>
              </a:rPr>
              <a:t>Online Webinars and Trainings</a:t>
            </a:r>
          </a:p>
          <a:p>
            <a:pPr marL="438912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lang="en-US" sz="3200" dirty="0" smtClean="0"/>
          </a:p>
          <a:p>
            <a:pPr marL="438912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lang="en-US" sz="3200" dirty="0" smtClean="0"/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Partnerships with Community Colleges and economic development  groups</a:t>
            </a:r>
          </a:p>
          <a:p>
            <a:pPr marL="438912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lang="en-US" sz="3200" dirty="0" smtClean="0"/>
          </a:p>
          <a:p>
            <a:pPr marL="438912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Lots of requests from Cooperative Extensions, Chambers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Commerce, and other groups for workshops  &amp; presentations</a:t>
            </a:r>
          </a:p>
          <a:p>
            <a:pPr marL="438912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lang="en-US" sz="3200" baseline="0" dirty="0" smtClean="0"/>
          </a:p>
        </p:txBody>
      </p:sp>
      <p:pic>
        <p:nvPicPr>
          <p:cNvPr id="11" name="Picture 2" descr="C:\Users\Quint\Desktop\2009-2010 WNCREI Worksho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199"/>
            <a:ext cx="3276600" cy="3697615"/>
          </a:xfrm>
          <a:prstGeom prst="rect">
            <a:avLst/>
          </a:prstGeom>
          <a:noFill/>
        </p:spPr>
      </p:pic>
      <p:pic>
        <p:nvPicPr>
          <p:cNvPr id="9" name="Picture 8" descr="DSC009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400" y="4267200"/>
            <a:ext cx="3251200" cy="2438400"/>
          </a:xfrm>
          <a:prstGeom prst="rect">
            <a:avLst/>
          </a:prstGeom>
        </p:spPr>
      </p:pic>
      <p:pic>
        <p:nvPicPr>
          <p:cNvPr id="12" name="Picture 3" descr="M:\FAA\Tec\WNCREI\Photos\PV\PV\Robert Preus workshop &amp; Maura Shawn photos summer 07 0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2590800"/>
            <a:ext cx="2540000" cy="1905000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350" y="5867400"/>
            <a:ext cx="20002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5610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73152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Regional Meetings &amp; Forums</a:t>
            </a:r>
            <a:endParaRPr lang="en-US" dirty="0"/>
          </a:p>
        </p:txBody>
      </p:sp>
      <p:pic>
        <p:nvPicPr>
          <p:cNvPr id="1026" name="Picture 2" descr="C:\Documents and Settings\ScanlinDM\My Documents\My Pictures\Salisbury Wind Stakeholder meeting\PICT000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2600"/>
            <a:ext cx="3352800" cy="2893872"/>
          </a:xfrm>
          <a:prstGeom prst="rect">
            <a:avLst/>
          </a:prstGeom>
          <a:noFill/>
        </p:spPr>
      </p:pic>
      <p:pic>
        <p:nvPicPr>
          <p:cNvPr id="1028" name="Picture 2" descr="DSC00462.JPG"/>
          <p:cNvPicPr>
            <a:picLocks noChangeAspect="1" noChangeArrowheads="1"/>
          </p:cNvPicPr>
          <p:nvPr/>
        </p:nvPicPr>
        <p:blipFill>
          <a:blip r:embed="rId3" cstate="print"/>
          <a:srcRect t="13182" b="3636"/>
          <a:stretch>
            <a:fillRect/>
          </a:stretch>
        </p:blipFill>
        <p:spPr bwMode="auto">
          <a:xfrm>
            <a:off x="3048000" y="3733800"/>
            <a:ext cx="391213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" descr="WNC Wind Energy Workshops Save The Date Edit 7 to emb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447800"/>
            <a:ext cx="399194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86259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Anemometer Loan Program</a:t>
            </a:r>
          </a:p>
        </p:txBody>
      </p:sp>
      <p:pic>
        <p:nvPicPr>
          <p:cNvPr id="548867" name="Picture 3" descr="IM00013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600200"/>
            <a:ext cx="2459038" cy="3276600"/>
          </a:xfrm>
          <a:noFill/>
          <a:ln/>
        </p:spPr>
      </p:pic>
      <p:pic>
        <p:nvPicPr>
          <p:cNvPr id="548868" name="Picture 4" descr="IM00004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28800" y="4191000"/>
            <a:ext cx="3200400" cy="2400300"/>
          </a:xfrm>
          <a:noFill/>
          <a:ln/>
        </p:spPr>
      </p:pic>
      <p:pic>
        <p:nvPicPr>
          <p:cNvPr id="5488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6002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8870" name="Picture 6" descr="IM0001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41910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8871" name="Picture 7" descr="anemometer &amp; wind va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1676400"/>
            <a:ext cx="1714500" cy="228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926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Wind Energy</a:t>
            </a:r>
            <a:endParaRPr lang="en-US" dirty="0"/>
          </a:p>
        </p:txBody>
      </p:sp>
      <p:pic>
        <p:nvPicPr>
          <p:cNvPr id="7" name="Picture 6" descr="IMG_26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4478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08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scanlindm\Pictures\fall 2013\101_FUJI\DSCF1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72307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890" name="Picture 2" descr="6turbi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49891" name="Text Box 3"/>
          <p:cNvSpPr txBox="1">
            <a:spLocks noChangeArrowheads="1"/>
          </p:cNvSpPr>
          <p:nvPr/>
        </p:nvSpPr>
        <p:spPr bwMode="auto">
          <a:xfrm>
            <a:off x="-1828800" y="457200"/>
            <a:ext cx="13088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>
                <a:latin typeface="Arial" charset="0"/>
              </a:rPr>
              <a:t>Appalachian Small Wind </a:t>
            </a:r>
          </a:p>
          <a:p>
            <a:pPr algn="ctr"/>
            <a:r>
              <a:rPr lang="en-US" sz="3200">
                <a:latin typeface="Arial" charset="0"/>
              </a:rPr>
              <a:t>Research &amp; Demonstration Site </a:t>
            </a:r>
          </a:p>
        </p:txBody>
      </p:sp>
    </p:spTree>
    <p:extLst>
      <p:ext uri="{BB962C8B-B14F-4D97-AF65-F5344CB8AC3E}">
        <p14:creationId xmlns:p14="http://schemas.microsoft.com/office/powerpoint/2010/main" val="203153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000"/>
              <a:t>Madison County Wind For Schools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marL="569913" indent="-225425"/>
            <a:r>
              <a:rPr lang="en-US" sz="2800"/>
              <a:t>3 turbines installed</a:t>
            </a:r>
          </a:p>
          <a:p>
            <a:pPr marL="569913" indent="-225425"/>
            <a:r>
              <a:rPr lang="en-US" sz="2800"/>
              <a:t>Partnered with Russell Blevins from RC&amp;D </a:t>
            </a:r>
          </a:p>
          <a:p>
            <a:pPr marL="569913" indent="-225425"/>
            <a:r>
              <a:rPr lang="en-US" sz="2800"/>
              <a:t>5 teacher workshops since spring 09</a:t>
            </a:r>
          </a:p>
          <a:p>
            <a:pPr marL="569913" indent="-225425"/>
            <a:r>
              <a:rPr lang="en-US" sz="2800"/>
              <a:t>Curriculum materials collected, developed and distributed</a:t>
            </a:r>
          </a:p>
          <a:p>
            <a:pPr marL="569913" indent="-225425">
              <a:buFontTx/>
              <a:buNone/>
            </a:pPr>
            <a:endParaRPr lang="en-US" sz="2800"/>
          </a:p>
          <a:p>
            <a:pPr marL="569913" indent="-225425"/>
            <a:endParaRPr lang="en-US" sz="2800"/>
          </a:p>
        </p:txBody>
      </p:sp>
      <p:pic>
        <p:nvPicPr>
          <p:cNvPr id="16388" name="Picture 4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67313" y="1600200"/>
            <a:ext cx="30003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9566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Creating a Sustainable Energy Economy</a:t>
            </a:r>
          </a:p>
        </p:txBody>
      </p:sp>
      <p:sp>
        <p:nvSpPr>
          <p:cNvPr id="22531" name="Rectangle 4"/>
          <p:cNvSpPr>
            <a:spLocks noGrp="1"/>
          </p:cNvSpPr>
          <p:nvPr>
            <p:ph type="body" sz="half" idx="1"/>
          </p:nvPr>
        </p:nvSpPr>
        <p:spPr>
          <a:xfrm>
            <a:off x="228600" y="1828800"/>
            <a:ext cx="4000500" cy="4525963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Is it possible?</a:t>
            </a:r>
          </a:p>
          <a:p>
            <a:pPr eaLnBrk="1" hangingPunct="1"/>
            <a:r>
              <a:rPr lang="en-US" altLang="en-US" sz="3200" smtClean="0"/>
              <a:t>What can we do?</a:t>
            </a:r>
          </a:p>
          <a:p>
            <a:pPr eaLnBrk="1" hangingPunct="1"/>
            <a:r>
              <a:rPr lang="en-US" altLang="en-US" sz="3200" smtClean="0"/>
              <a:t>What should we do?</a:t>
            </a:r>
          </a:p>
          <a:p>
            <a:pPr eaLnBrk="1" hangingPunct="1"/>
            <a:r>
              <a:rPr lang="en-US" altLang="en-US" sz="3200" smtClean="0"/>
              <a:t>How can we do it?</a:t>
            </a:r>
          </a:p>
        </p:txBody>
      </p:sp>
      <p:pic>
        <p:nvPicPr>
          <p:cNvPr id="22532" name="Picture 6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1752600"/>
            <a:ext cx="1844675" cy="1476375"/>
          </a:xfrm>
          <a:noFill/>
        </p:spPr>
      </p:pic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81200"/>
            <a:ext cx="259080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2" descr="C:\Documents and Settings\ScanlinDM\My Documents\My Pictures\photos for govenors office meeting\jacob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05200"/>
            <a:ext cx="1771650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PVhous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91000"/>
            <a:ext cx="2363788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14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/>
          </p:cNvSpPr>
          <p:nvPr>
            <p:ph type="body" idx="4294967295"/>
          </p:nvPr>
        </p:nvSpPr>
        <p:spPr>
          <a:xfrm>
            <a:off x="609600" y="990600"/>
            <a:ext cx="8153400" cy="4525963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“Humanity already possesses the fundamental scientific, technical, and industrial know-how to solve the carbon and climate problem for the next half century.”</a:t>
            </a:r>
          </a:p>
          <a:p>
            <a:pPr lvl="3" eaLnBrk="1" hangingPunct="1"/>
            <a:r>
              <a:rPr lang="en-US" altLang="en-US" sz="2400" smtClean="0"/>
              <a:t>Robert Socolow &amp; Stephen Pacala, </a:t>
            </a:r>
          </a:p>
          <a:p>
            <a:pPr lvl="3" eaLnBrk="1" hangingPunct="1">
              <a:buFont typeface="Wingdings" pitchFamily="2" charset="2"/>
              <a:buNone/>
            </a:pPr>
            <a:r>
              <a:rPr lang="en-US" altLang="en-US" sz="2400" smtClean="0"/>
              <a:t>	Princeton University, 2004</a:t>
            </a:r>
          </a:p>
        </p:txBody>
      </p:sp>
    </p:spTree>
    <p:extLst>
      <p:ext uri="{BB962C8B-B14F-4D97-AF65-F5344CB8AC3E}">
        <p14:creationId xmlns:p14="http://schemas.microsoft.com/office/powerpoint/2010/main" val="111393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/>
      </p:sp>
      <p:pic>
        <p:nvPicPr>
          <p:cNvPr id="24578" name="Picture 2" descr="C:\Users\scanlindm\Pictures\Pictures\WFS photos\wfs photos\DSC037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7530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1962</TotalTime>
  <Words>1080</Words>
  <Application>Microsoft Office PowerPoint</Application>
  <PresentationFormat>On-screen Show (4:3)</PresentationFormat>
  <Paragraphs>246</Paragraphs>
  <Slides>83</Slides>
  <Notes>7</Notes>
  <HiddenSlides>0</HiddenSlides>
  <MMClips>0</MMClips>
  <ScaleCrop>false</ScaleCrop>
  <HeadingPairs>
    <vt:vector size="8" baseType="variant">
      <vt:variant>
        <vt:lpstr>Theme</vt:lpstr>
      </vt:variant>
      <vt:variant>
        <vt:i4>2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83</vt:i4>
      </vt:variant>
    </vt:vector>
  </HeadingPairs>
  <TitlesOfParts>
    <vt:vector size="91" baseType="lpstr">
      <vt:lpstr>Office Theme</vt:lpstr>
      <vt:lpstr>Flow</vt:lpstr>
      <vt:lpstr>C:\Documents and Settings\ScanlinDM\Desktop\2008 WPA grant\WPA 908 report\mar7 public forum wind energy flyer.pdf</vt:lpstr>
      <vt:lpstr>C:\Documents and Settings\ScanlinDM\Desktop\2008 WPA grant\WPA 908 report\WNC Wind Workshops brochure and agenda.pdf</vt:lpstr>
      <vt:lpstr>C:\Documents and Settings\ScanlinDM\Desktop\2008 WPA grant\WPA 908 report\NCModelWindOrdinance_July2008.pdf</vt:lpstr>
      <vt:lpstr>Photo Editor Photo</vt:lpstr>
      <vt:lpstr>Document</vt:lpstr>
      <vt:lpstr>Chart</vt:lpstr>
      <vt:lpstr>PowerPoint Presentation</vt:lpstr>
      <vt:lpstr>Early DOE Sponsored Wind Resource Assessment</vt:lpstr>
      <vt:lpstr>Boone Site Selected for MOD 1</vt:lpstr>
      <vt:lpstr>PowerPoint Presentation</vt:lpstr>
      <vt:lpstr>Wind Maps and Wind Data from 1980’s</vt:lpstr>
      <vt:lpstr>Appalachian Earth Studies Program Established 1977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Anemometers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History of Program</vt:lpstr>
      <vt:lpstr>Appalachian’s Appropriate Technology Programs</vt:lpstr>
      <vt:lpstr>AT Undergraduate Majors</vt:lpstr>
      <vt:lpstr>BS Curriculum (122 Hours for BS)</vt:lpstr>
      <vt:lpstr>AT Courses Offered</vt:lpstr>
      <vt:lpstr>North Carolina Wind Energy Projects</vt:lpstr>
      <vt:lpstr>Major Aspects </vt:lpstr>
      <vt:lpstr>Target Technologies</vt:lpstr>
      <vt:lpstr>Wind Energy</vt:lpstr>
      <vt:lpstr>PowerPoint Presentation</vt:lpstr>
      <vt:lpstr>County Wind Maps for Western NC</vt:lpstr>
      <vt:lpstr>Custom Wind Maps</vt:lpstr>
      <vt:lpstr>PowerPoint Presentation</vt:lpstr>
      <vt:lpstr>Anemometer Loan Program</vt:lpstr>
      <vt:lpstr>PowerPoint Presentation</vt:lpstr>
      <vt:lpstr>Economics </vt:lpstr>
      <vt:lpstr>Attitude Survey Work</vt:lpstr>
      <vt:lpstr>PowerPoint Presentation</vt:lpstr>
      <vt:lpstr>What could it look like? Fuhrlander </vt:lpstr>
      <vt:lpstr>Macro Avian Impact Assessment</vt:lpstr>
      <vt:lpstr>TVA Stone Mt. Site Issues</vt:lpstr>
      <vt:lpstr>PowerPoint Presentation</vt:lpstr>
      <vt:lpstr>Noise Research</vt:lpstr>
      <vt:lpstr>Biodiesel</vt:lpstr>
      <vt:lpstr>Renewable Energy Initiative</vt:lpstr>
      <vt:lpstr>BioDiesel </vt:lpstr>
      <vt:lpstr> Renewable Energy Workshops</vt:lpstr>
      <vt:lpstr>Workshops</vt:lpstr>
      <vt:lpstr>Website:  wind.appstate.edu</vt:lpstr>
      <vt:lpstr>Wind Working Group</vt:lpstr>
      <vt:lpstr>Anemometer Loan Program</vt:lpstr>
      <vt:lpstr>PowerPoint Presentation</vt:lpstr>
      <vt:lpstr>PowerPoint Presentation</vt:lpstr>
      <vt:lpstr>PowerPoint Presentation</vt:lpstr>
      <vt:lpstr>PowerPoint Presentation</vt:lpstr>
      <vt:lpstr>Outreach &amp; Education</vt:lpstr>
      <vt:lpstr>PowerPoint Presentation</vt:lpstr>
      <vt:lpstr>International Work</vt:lpstr>
      <vt:lpstr>Student Clubs</vt:lpstr>
      <vt:lpstr>Technical Assistance</vt:lpstr>
      <vt:lpstr>Outreach &amp; Public Education</vt:lpstr>
      <vt:lpstr>Regional Meetings &amp; Forums</vt:lpstr>
      <vt:lpstr>Anemometer Loan Program</vt:lpstr>
      <vt:lpstr>Wind Energy</vt:lpstr>
      <vt:lpstr>PowerPoint Presentation</vt:lpstr>
      <vt:lpstr>Madison County Wind For Schools</vt:lpstr>
      <vt:lpstr>Creating a Sustainable Energy Economy</vt:lpstr>
      <vt:lpstr>PowerPoint Presentation</vt:lpstr>
    </vt:vector>
  </TitlesOfParts>
  <Company>Appalachian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(Wind) is Beautiful</dc:title>
  <dc:creator>Scanlin, Dennis M.</dc:creator>
  <cp:lastModifiedBy>Scanlin, Dennis M.</cp:lastModifiedBy>
  <cp:revision>40</cp:revision>
  <dcterms:created xsi:type="dcterms:W3CDTF">2014-06-01T20:35:41Z</dcterms:created>
  <dcterms:modified xsi:type="dcterms:W3CDTF">2014-06-11T21:19:14Z</dcterms:modified>
</cp:coreProperties>
</file>