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72" r:id="rId3"/>
    <p:sldId id="256" r:id="rId4"/>
    <p:sldId id="269" r:id="rId5"/>
    <p:sldId id="268" r:id="rId6"/>
    <p:sldId id="260" r:id="rId7"/>
    <p:sldId id="261" r:id="rId8"/>
    <p:sldId id="263" r:id="rId9"/>
    <p:sldId id="265" r:id="rId10"/>
    <p:sldId id="267" r:id="rId11"/>
    <p:sldId id="262" r:id="rId12"/>
    <p:sldId id="273" r:id="rId13"/>
    <p:sldId id="257" r:id="rId14"/>
    <p:sldId id="270" r:id="rId15"/>
    <p:sldId id="264" r:id="rId16"/>
    <p:sldId id="271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numRef>
              <c:f>Sheet1!$E$1:$Q$1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Sheet1!$E$2:$Q$2</c:f>
              <c:numCache>
                <c:formatCode>General</c:formatCode>
                <c:ptCount val="13"/>
                <c:pt idx="0">
                  <c:v>42</c:v>
                </c:pt>
                <c:pt idx="1">
                  <c:v>39</c:v>
                </c:pt>
                <c:pt idx="2">
                  <c:v>48</c:v>
                </c:pt>
                <c:pt idx="3">
                  <c:v>56</c:v>
                </c:pt>
                <c:pt idx="4">
                  <c:v>65</c:v>
                </c:pt>
                <c:pt idx="5">
                  <c:v>72</c:v>
                </c:pt>
                <c:pt idx="6">
                  <c:v>110</c:v>
                </c:pt>
                <c:pt idx="7">
                  <c:v>133</c:v>
                </c:pt>
                <c:pt idx="8">
                  <c:v>170</c:v>
                </c:pt>
                <c:pt idx="9">
                  <c:v>206</c:v>
                </c:pt>
                <c:pt idx="10">
                  <c:v>215</c:v>
                </c:pt>
                <c:pt idx="11">
                  <c:v>205</c:v>
                </c:pt>
                <c:pt idx="12">
                  <c:v>162</c:v>
                </c:pt>
              </c:numCache>
            </c:numRef>
          </c:val>
        </c:ser>
        <c:ser>
          <c:idx val="1"/>
          <c:order val="1"/>
          <c:invertIfNegative val="0"/>
          <c:cat>
            <c:numRef>
              <c:f>Sheet1!$E$1:$Q$1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Sheet1!$E$3:$Q$3</c:f>
              <c:numCache>
                <c:formatCode>General</c:formatCode>
                <c:ptCount val="13"/>
                <c:pt idx="0">
                  <c:v>5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24</c:v>
                </c:pt>
                <c:pt idx="7">
                  <c:v>30</c:v>
                </c:pt>
                <c:pt idx="8">
                  <c:v>48</c:v>
                </c:pt>
                <c:pt idx="9">
                  <c:v>45</c:v>
                </c:pt>
                <c:pt idx="10">
                  <c:v>25</c:v>
                </c:pt>
                <c:pt idx="11">
                  <c:v>27</c:v>
                </c:pt>
                <c:pt idx="12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5275736"/>
        <c:axId val="105272600"/>
      </c:barChart>
      <c:catAx>
        <c:axId val="105275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94">
            <a:solidFill>
              <a:schemeClr val="tx1"/>
            </a:solidFill>
            <a:prstDash val="solid"/>
          </a:ln>
        </c:spPr>
        <c:txPr>
          <a:bodyPr rot="3600000" vert="horz"/>
          <a:lstStyle/>
          <a:p>
            <a:pPr>
              <a:defRPr sz="203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5272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272600"/>
        <c:scaling>
          <c:orientation val="minMax"/>
        </c:scaling>
        <c:delete val="0"/>
        <c:axPos val="l"/>
        <c:majorGridlines>
          <c:spPr>
            <a:ln w="359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5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3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5275736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TED Majors 2013/2104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Sheet3!$A$1:$F$1</c:f>
              <c:strCache>
                <c:ptCount val="6"/>
                <c:pt idx="0">
                  <c:v>AT + 3/4 of Grad</c:v>
                </c:pt>
                <c:pt idx="1">
                  <c:v>BS</c:v>
                </c:pt>
                <c:pt idx="2">
                  <c:v>ID</c:v>
                </c:pt>
                <c:pt idx="3">
                  <c:v>PHOTO</c:v>
                </c:pt>
                <c:pt idx="4">
                  <c:v>INT</c:v>
                </c:pt>
                <c:pt idx="5">
                  <c:v>GAIT</c:v>
                </c:pt>
              </c:strCache>
            </c:strRef>
          </c:cat>
          <c:val>
            <c:numRef>
              <c:f>Sheet3!$A$2:$F$2</c:f>
              <c:numCache>
                <c:formatCode>General</c:formatCode>
                <c:ptCount val="6"/>
                <c:pt idx="0">
                  <c:v>242</c:v>
                </c:pt>
                <c:pt idx="1">
                  <c:v>235</c:v>
                </c:pt>
                <c:pt idx="2">
                  <c:v>166</c:v>
                </c:pt>
                <c:pt idx="3">
                  <c:v>133</c:v>
                </c:pt>
                <c:pt idx="4">
                  <c:v>97</c:v>
                </c:pt>
                <c:pt idx="5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540816"/>
        <c:axId val="400541208"/>
      </c:barChart>
      <c:catAx>
        <c:axId val="40054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541208"/>
        <c:crosses val="autoZero"/>
        <c:auto val="1"/>
        <c:lblAlgn val="ctr"/>
        <c:lblOffset val="100"/>
        <c:noMultiLvlLbl val="0"/>
      </c:catAx>
      <c:valAx>
        <c:axId val="40054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54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2013/2014</a:t>
            </a:r>
            <a:r>
              <a:rPr lang="en-US" baseline="0" dirty="0"/>
              <a:t> Student Credit Hours Per Full Time Faculty Member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171041119860032E-2"/>
          <c:y val="0.22921296296296295"/>
          <c:w val="0.88971784776902885"/>
          <c:h val="0.652346165062700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Sheet2!$A$3:$F$3</c:f>
              <c:strCache>
                <c:ptCount val="6"/>
                <c:pt idx="0">
                  <c:v>AT (4)</c:v>
                </c:pt>
                <c:pt idx="1">
                  <c:v>PHOTO (4)</c:v>
                </c:pt>
                <c:pt idx="2">
                  <c:v>BS (9)</c:v>
                </c:pt>
                <c:pt idx="3">
                  <c:v>INT (4)</c:v>
                </c:pt>
                <c:pt idx="4">
                  <c:v>IND (7)</c:v>
                </c:pt>
                <c:pt idx="5">
                  <c:v>GAIT (6) </c:v>
                </c:pt>
              </c:strCache>
            </c:strRef>
          </c:cat>
          <c:val>
            <c:numRef>
              <c:f>Sheet2!$A$4:$F$4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Sheet2!$A$3:$F$3</c:f>
              <c:strCache>
                <c:ptCount val="6"/>
                <c:pt idx="0">
                  <c:v>AT (4)</c:v>
                </c:pt>
                <c:pt idx="1">
                  <c:v>PHOTO (4)</c:v>
                </c:pt>
                <c:pt idx="2">
                  <c:v>BS (9)</c:v>
                </c:pt>
                <c:pt idx="3">
                  <c:v>INT (4)</c:v>
                </c:pt>
                <c:pt idx="4">
                  <c:v>IND (7)</c:v>
                </c:pt>
                <c:pt idx="5">
                  <c:v>GAIT (6) </c:v>
                </c:pt>
              </c:strCache>
            </c:strRef>
          </c:cat>
          <c:val>
            <c:numRef>
              <c:f>Sheet2!$A$5:$F$5</c:f>
              <c:numCache>
                <c:formatCode>General</c:formatCode>
                <c:ptCount val="6"/>
                <c:pt idx="0">
                  <c:v>771</c:v>
                </c:pt>
                <c:pt idx="1">
                  <c:v>558</c:v>
                </c:pt>
                <c:pt idx="2">
                  <c:v>514</c:v>
                </c:pt>
                <c:pt idx="3">
                  <c:v>481</c:v>
                </c:pt>
                <c:pt idx="4">
                  <c:v>480</c:v>
                </c:pt>
                <c:pt idx="5">
                  <c:v>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0233144"/>
        <c:axId val="850233536"/>
      </c:barChart>
      <c:catAx>
        <c:axId val="85023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33536"/>
        <c:crosses val="autoZero"/>
        <c:auto val="1"/>
        <c:lblAlgn val="ctr"/>
        <c:lblOffset val="100"/>
        <c:noMultiLvlLbl val="0"/>
      </c:catAx>
      <c:valAx>
        <c:axId val="85023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3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Advisees per Full Time Faculty Member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183899146547888E-2"/>
          <c:y val="0.1141812678042825"/>
          <c:w val="0.92410125800303555"/>
          <c:h val="0.791715399066790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Sheet4!$A$1:$F$1</c:f>
              <c:strCache>
                <c:ptCount val="6"/>
                <c:pt idx="0">
                  <c:v>AT</c:v>
                </c:pt>
                <c:pt idx="1">
                  <c:v>Photo</c:v>
                </c:pt>
                <c:pt idx="2">
                  <c:v>BS</c:v>
                </c:pt>
                <c:pt idx="3">
                  <c:v>ID</c:v>
                </c:pt>
                <c:pt idx="4">
                  <c:v>INT</c:v>
                </c:pt>
                <c:pt idx="5">
                  <c:v>Gait</c:v>
                </c:pt>
              </c:strCache>
            </c:strRef>
          </c:cat>
          <c:val>
            <c:numRef>
              <c:f>Sheet4!$A$2:$F$2</c:f>
              <c:numCache>
                <c:formatCode>General</c:formatCode>
                <c:ptCount val="6"/>
                <c:pt idx="0">
                  <c:v>61</c:v>
                </c:pt>
                <c:pt idx="1">
                  <c:v>33</c:v>
                </c:pt>
                <c:pt idx="2">
                  <c:v>26</c:v>
                </c:pt>
                <c:pt idx="3">
                  <c:v>24</c:v>
                </c:pt>
                <c:pt idx="4">
                  <c:v>24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0234320"/>
        <c:axId val="850234712"/>
      </c:barChart>
      <c:catAx>
        <c:axId val="85023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34712"/>
        <c:crosses val="autoZero"/>
        <c:auto val="1"/>
        <c:lblAlgn val="ctr"/>
        <c:lblOffset val="100"/>
        <c:noMultiLvlLbl val="0"/>
      </c:catAx>
      <c:valAx>
        <c:axId val="85023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3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126A2-3046-415E-82D8-B6231A104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63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51567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78033" y="3549650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53667" y="3525839"/>
            <a:ext cx="61384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0EAF-047B-4E4D-98D4-AA70B7FD7B40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24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C461-46D7-42DB-B01B-19EE514186D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9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4916488"/>
            <a:ext cx="105664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44D2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44D2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6534-77C8-40B5-BA82-F49F8F708619}" type="slidenum">
              <a:rPr lang="en-US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9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3FA2-C6B9-4BEA-8DA8-67314BC80E2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0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1418" y="2179639"/>
            <a:ext cx="4997449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39418" y="2179639"/>
            <a:ext cx="499956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6696-C52D-4063-BDE5-44A45768776F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11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6E17-E75F-4889-879E-07E6BE4E0D6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8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36CC-D9D6-4AC6-A585-4B66E11C93F0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01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2B43-FC50-4D20-AA9D-29EB631B7DAF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7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2ED5-0E06-4A0B-9745-807A956C0B5F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8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13BF-EE7A-44B8-AF7D-6CF02B8A1F2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42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CD02-F8B4-41CE-8562-89ADB5A4C89F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3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AB03-90AC-407F-BDA7-AE2E9A5B725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1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19200" y="1600201"/>
            <a:ext cx="103632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19DC-DFD2-41E9-9B39-EF35BFEE648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69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126A2-3046-415E-82D8-B6231A1049CB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9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609600" y="1447800"/>
            <a:ext cx="109728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951"/>
            <a:ext cx="3454400" cy="38417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951"/>
            <a:ext cx="4775200" cy="38417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725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 smtClean="0">
                <a:solidFill>
                  <a:schemeClr val="tx2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7DC3680-3F71-4249-A806-D8525A4FB8B7}" type="slidenum">
              <a:rPr lang="en-US" smtClean="0">
                <a:solidFill>
                  <a:srgbClr val="FEFAC9"/>
                </a:solidFill>
                <a:latin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46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Advisors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3284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Dr. Jim Houser    			A – F</a:t>
            </a:r>
          </a:p>
          <a:p>
            <a:r>
              <a:rPr lang="en-US" sz="3200" dirty="0" smtClean="0"/>
              <a:t>Dr. Brian </a:t>
            </a:r>
            <a:r>
              <a:rPr lang="en-US" sz="3200" dirty="0" err="1" smtClean="0"/>
              <a:t>Raichle</a:t>
            </a:r>
            <a:r>
              <a:rPr lang="en-US" sz="3200" dirty="0" smtClean="0"/>
              <a:t>   		G – L</a:t>
            </a:r>
          </a:p>
          <a:p>
            <a:r>
              <a:rPr lang="en-US" sz="3200" dirty="0" smtClean="0"/>
              <a:t>Dr. Jeremy Ferrell			M – R</a:t>
            </a:r>
          </a:p>
          <a:p>
            <a:r>
              <a:rPr lang="en-US" sz="3200" dirty="0" smtClean="0"/>
              <a:t>Dr. Dennis </a:t>
            </a:r>
            <a:r>
              <a:rPr lang="en-US" sz="3200" dirty="0" err="1" smtClean="0"/>
              <a:t>Scanlin</a:t>
            </a:r>
            <a:r>
              <a:rPr lang="en-US" sz="3200" dirty="0" smtClean="0"/>
              <a:t>			S - Z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591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05" y="199053"/>
            <a:ext cx="8596668" cy="1320800"/>
          </a:xfrm>
        </p:spPr>
        <p:txBody>
          <a:bodyPr/>
          <a:lstStyle/>
          <a:p>
            <a:r>
              <a:rPr lang="en-US" dirty="0" smtClean="0"/>
              <a:t>Many New Jobs</a:t>
            </a:r>
            <a:endParaRPr lang="en-US" dirty="0"/>
          </a:p>
        </p:txBody>
      </p:sp>
      <p:pic>
        <p:nvPicPr>
          <p:cNvPr id="17715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46" y="1183951"/>
            <a:ext cx="90725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52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2985" y="333569"/>
            <a:ext cx="277293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AT </a:t>
            </a:r>
            <a:r>
              <a:rPr dirty="0" smtClean="0"/>
              <a:t>Majors</a:t>
            </a:r>
            <a:endParaRPr dirty="0"/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14750970"/>
              </p:ext>
            </p:extLst>
          </p:nvPr>
        </p:nvGraphicFramePr>
        <p:xfrm>
          <a:off x="2946401" y="1574800"/>
          <a:ext cx="6799263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7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50" y="1739685"/>
            <a:ext cx="7617320" cy="456780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4657" y="418885"/>
            <a:ext cx="8596668" cy="1320800"/>
          </a:xfrm>
        </p:spPr>
        <p:txBody>
          <a:bodyPr/>
          <a:lstStyle/>
          <a:p>
            <a:r>
              <a:rPr lang="en-US" dirty="0" smtClean="0"/>
              <a:t>AT Undergraduate &amp; Graduate Majors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2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910" y="777551"/>
            <a:ext cx="8596668" cy="1320800"/>
          </a:xfrm>
        </p:spPr>
        <p:txBody>
          <a:bodyPr/>
          <a:lstStyle/>
          <a:p>
            <a:r>
              <a:rPr lang="en-US" dirty="0" smtClean="0"/>
              <a:t>Total TED Majors 2013/2014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249906"/>
              </p:ext>
            </p:extLst>
          </p:nvPr>
        </p:nvGraphicFramePr>
        <p:xfrm>
          <a:off x="1894115" y="2337317"/>
          <a:ext cx="5704114" cy="377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94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2015 Credit Hours </a:t>
            </a:r>
            <a:r>
              <a:rPr lang="en-US" dirty="0"/>
              <a:t>G</a:t>
            </a:r>
            <a:r>
              <a:rPr lang="en-US" dirty="0" smtClean="0"/>
              <a:t>enerated </a:t>
            </a:r>
            <a:r>
              <a:rPr lang="en-US" dirty="0"/>
              <a:t>P</a:t>
            </a:r>
            <a:r>
              <a:rPr lang="en-US" dirty="0" smtClean="0"/>
              <a:t>er </a:t>
            </a:r>
            <a:r>
              <a:rPr lang="en-US" dirty="0"/>
              <a:t>F</a:t>
            </a:r>
            <a:r>
              <a:rPr lang="en-US" dirty="0" smtClean="0"/>
              <a:t>ull </a:t>
            </a:r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F</a:t>
            </a:r>
            <a:r>
              <a:rPr lang="en-US" dirty="0" smtClean="0"/>
              <a:t>aculty </a:t>
            </a:r>
            <a:r>
              <a:rPr lang="en-US" dirty="0"/>
              <a:t>M</a:t>
            </a:r>
            <a:r>
              <a:rPr lang="en-US" dirty="0" smtClean="0"/>
              <a:t>ember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280240"/>
              </p:ext>
            </p:extLst>
          </p:nvPr>
        </p:nvGraphicFramePr>
        <p:xfrm>
          <a:off x="1464907" y="2351314"/>
          <a:ext cx="6195526" cy="383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23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967" y="525624"/>
            <a:ext cx="5533053" cy="1320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Number of Advisees Per </a:t>
            </a:r>
            <a:br>
              <a:rPr lang="en-US" sz="3200" b="1" dirty="0" smtClean="0"/>
            </a:br>
            <a:r>
              <a:rPr lang="en-US" sz="3200" b="1" dirty="0" smtClean="0"/>
              <a:t>Full Time Faculty Member</a:t>
            </a:r>
            <a:endParaRPr lang="en-US" sz="32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906858"/>
              </p:ext>
            </p:extLst>
          </p:nvPr>
        </p:nvGraphicFramePr>
        <p:xfrm>
          <a:off x="1530220" y="2029409"/>
          <a:ext cx="6626289" cy="402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38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</a:t>
            </a:r>
            <a:r>
              <a:rPr lang="en-US" dirty="0"/>
              <a:t>P</a:t>
            </a:r>
            <a:r>
              <a:rPr lang="en-US" dirty="0" smtClean="0"/>
              <a:t>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6777"/>
            <a:ext cx="8596668" cy="43428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 200 Undergraduate majors</a:t>
            </a:r>
          </a:p>
          <a:p>
            <a:r>
              <a:rPr lang="en-US" dirty="0" smtClean="0"/>
              <a:t>Mean SAT scores in 2011 was 1161 (highest in the Department and among highest in College)</a:t>
            </a:r>
          </a:p>
          <a:p>
            <a:r>
              <a:rPr lang="en-US" dirty="0" smtClean="0"/>
              <a:t>20 – 40 graduate students</a:t>
            </a:r>
          </a:p>
          <a:p>
            <a:r>
              <a:rPr lang="en-US" dirty="0" smtClean="0"/>
              <a:t>Multiple service courses offered</a:t>
            </a:r>
          </a:p>
          <a:p>
            <a:r>
              <a:rPr lang="en-US" dirty="0" smtClean="0"/>
              <a:t>Only 4 full time faculty (shared with grad program &amp; core)</a:t>
            </a:r>
          </a:p>
          <a:p>
            <a:r>
              <a:rPr lang="en-US" dirty="0" smtClean="0"/>
              <a:t>8 </a:t>
            </a:r>
            <a:r>
              <a:rPr lang="en-US" dirty="0"/>
              <a:t>P</a:t>
            </a:r>
            <a:r>
              <a:rPr lang="en-US" dirty="0" smtClean="0"/>
              <a:t>art-time faculty in 2014</a:t>
            </a:r>
          </a:p>
          <a:p>
            <a:r>
              <a:rPr lang="en-US" dirty="0" smtClean="0"/>
              <a:t>Only 1500 SF of dedicated lab space (PV lab) </a:t>
            </a:r>
          </a:p>
          <a:p>
            <a:r>
              <a:rPr lang="en-US" dirty="0" smtClean="0"/>
              <a:t>More than $1 million in grants and contracts over last 15 years</a:t>
            </a:r>
          </a:p>
          <a:p>
            <a:r>
              <a:rPr lang="en-US" dirty="0" smtClean="0"/>
              <a:t>Off campus R&amp;D </a:t>
            </a:r>
            <a:r>
              <a:rPr lang="en-US" dirty="0" err="1" smtClean="0"/>
              <a:t>facilties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Beech Mt Wind Site</a:t>
            </a:r>
          </a:p>
          <a:p>
            <a:pPr lvl="1"/>
            <a:r>
              <a:rPr lang="en-US" dirty="0" smtClean="0"/>
              <a:t>Solar R &amp; D site near motor pool</a:t>
            </a:r>
          </a:p>
          <a:p>
            <a:pPr lvl="1"/>
            <a:r>
              <a:rPr lang="en-US" dirty="0" smtClean="0"/>
              <a:t>Biofuels R &amp; D site</a:t>
            </a:r>
          </a:p>
          <a:p>
            <a:pPr lvl="1"/>
            <a:r>
              <a:rPr lang="en-US" dirty="0" err="1" smtClean="0"/>
              <a:t>Nexis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61 advisees per faculty member currently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217" y="2404531"/>
            <a:ext cx="9124713" cy="1646302"/>
          </a:xfrm>
        </p:spPr>
        <p:txBody>
          <a:bodyPr/>
          <a:lstStyle/>
          <a:p>
            <a:r>
              <a:rPr lang="en-US" dirty="0" smtClean="0"/>
              <a:t>AT Request for New 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History of </a:t>
            </a:r>
            <a:r>
              <a:rPr lang="en-US" dirty="0" smtClean="0"/>
              <a:t>AT </a:t>
            </a:r>
            <a:r>
              <a:rPr dirty="0" smtClean="0"/>
              <a:t>Program</a:t>
            </a:r>
            <a:endParaRPr dirty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14873" y="1565275"/>
            <a:ext cx="3811588" cy="453072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Program had its beginnings in 1978 as Earth Studies in IDS</a:t>
            </a:r>
          </a:p>
          <a:p>
            <a:endParaRPr lang="en-US" sz="2400" dirty="0"/>
          </a:p>
          <a:p>
            <a:r>
              <a:rPr lang="en-US" sz="2400" dirty="0"/>
              <a:t>Moved to Technology Department in 1984</a:t>
            </a:r>
          </a:p>
          <a:p>
            <a:endParaRPr lang="en-US" sz="2400" dirty="0"/>
          </a:p>
          <a:p>
            <a:r>
              <a:rPr lang="en-US" sz="2400" dirty="0"/>
              <a:t>Likely the oldest continuously operating program for the study of AT in America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484" name="Picture 6" descr="joacobs&amp;climb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5731" y="1565275"/>
            <a:ext cx="34290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420802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1020" y="219410"/>
            <a:ext cx="8229600" cy="1219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sz="2800" b="1" dirty="0"/>
              <a:t>Appalachian’s Appropriate </a:t>
            </a:r>
            <a:r>
              <a:rPr sz="2800" b="1" dirty="0" smtClean="0"/>
              <a:t>Technology</a:t>
            </a:r>
            <a:r>
              <a:rPr lang="en-US" sz="2800" b="1" dirty="0" smtClean="0"/>
              <a:t> </a:t>
            </a:r>
            <a:r>
              <a:rPr sz="2800" b="1" dirty="0" smtClean="0"/>
              <a:t>Program</a:t>
            </a:r>
            <a:r>
              <a:rPr lang="en-US" sz="2800" b="1" dirty="0" smtClean="0"/>
              <a:t> Involvement</a:t>
            </a:r>
            <a:endParaRPr sz="28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271796" y="1248747"/>
            <a:ext cx="3810000" cy="453072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BS in Appropriate Technology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Undergraduate Minor in 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MS </a:t>
            </a:r>
            <a:r>
              <a:rPr lang="en-US" sz="2400" dirty="0"/>
              <a:t>in </a:t>
            </a:r>
            <a:r>
              <a:rPr lang="en-US" sz="2400" dirty="0" smtClean="0"/>
              <a:t>Technology with AT concentration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MS Renewable Energy Engineering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Non-credit </a:t>
            </a:r>
            <a:r>
              <a:rPr lang="en-US" sz="2400" dirty="0" smtClean="0"/>
              <a:t>Workshops &amp; Public Outreach &amp; Education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1508" name="Content Placeholder 7" descr="HPIM21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1620" y="1248747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36542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6" y="1345163"/>
            <a:ext cx="84010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081" y="684763"/>
            <a:ext cx="8596668" cy="1320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World Cumulative PV Capacity 2013 (MW)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728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446" y="285369"/>
            <a:ext cx="845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US Cumulative PV Installed Capacity (MW)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9496" y="6465733"/>
            <a:ext cx="587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US Solar Market Trends 2012, IREC, July 2014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2" y="870144"/>
            <a:ext cx="8792806" cy="54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22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wec.net/wp-content/uploads/2014/04/6_21-2_global-cumulative-installed-wind-capacity-1996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4" y="1418252"/>
            <a:ext cx="8304246" cy="48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775" y="413658"/>
            <a:ext cx="8596668" cy="1320800"/>
          </a:xfrm>
        </p:spPr>
        <p:txBody>
          <a:bodyPr/>
          <a:lstStyle/>
          <a:p>
            <a:r>
              <a:rPr lang="en-US" dirty="0" smtClean="0"/>
              <a:t>World Cumulative Wind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0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Electric Vehicle Sales</a:t>
            </a:r>
            <a:endParaRPr lang="en-US" dirty="0"/>
          </a:p>
        </p:txBody>
      </p:sp>
      <p:pic>
        <p:nvPicPr>
          <p:cNvPr id="3074" name="Picture 2" descr="http://www.eereblogs.energy.gov/cleancities/image.axd?picture=2013%2F7%2Ftop-20-facts-4-lar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62" y="1930400"/>
            <a:ext cx="6311203" cy="36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1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95" y="143069"/>
            <a:ext cx="8596668" cy="1320800"/>
          </a:xfrm>
        </p:spPr>
        <p:txBody>
          <a:bodyPr/>
          <a:lstStyle/>
          <a:p>
            <a:r>
              <a:rPr lang="en-US" dirty="0" smtClean="0"/>
              <a:t>Growth of the Biofuels Industry</a:t>
            </a:r>
            <a:endParaRPr lang="en-US" dirty="0"/>
          </a:p>
        </p:txBody>
      </p:sp>
      <p:pic>
        <p:nvPicPr>
          <p:cNvPr id="5122" name="Picture 2" descr="http://i1132.photobucket.com/albums/m564/Kalpa2/chartsKalpaBigPictureAgriculture/6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15" y="1596572"/>
            <a:ext cx="80295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2334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eme14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1164</TotalTime>
  <Words>270</Words>
  <Application>Microsoft Office PowerPoint</Application>
  <PresentationFormat>Widescreen</PresentationFormat>
  <Paragraphs>53</Paragraphs>
  <Slides>16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Constantia</vt:lpstr>
      <vt:lpstr>Trebuchet MS</vt:lpstr>
      <vt:lpstr>Wingdings</vt:lpstr>
      <vt:lpstr>Wingdings 2</vt:lpstr>
      <vt:lpstr>Wingdings 3</vt:lpstr>
      <vt:lpstr>Facet</vt:lpstr>
      <vt:lpstr>Theme14</vt:lpstr>
      <vt:lpstr>AT Advisors</vt:lpstr>
      <vt:lpstr>AT Request for New Position</vt:lpstr>
      <vt:lpstr>History of AT Program</vt:lpstr>
      <vt:lpstr>Appalachian’s Appropriate Technology Program Involvement</vt:lpstr>
      <vt:lpstr>World Cumulative PV Capacity 2013 (MW)</vt:lpstr>
      <vt:lpstr>PowerPoint Presentation</vt:lpstr>
      <vt:lpstr>World Cumulative Wind Power</vt:lpstr>
      <vt:lpstr>US Electric Vehicle Sales</vt:lpstr>
      <vt:lpstr>Growth of the Biofuels Industry</vt:lpstr>
      <vt:lpstr>Many New Jobs</vt:lpstr>
      <vt:lpstr>AT Majors</vt:lpstr>
      <vt:lpstr>AT Undergraduate &amp; Graduate Majors</vt:lpstr>
      <vt:lpstr>Total TED Majors 2013/2014</vt:lpstr>
      <vt:lpstr>2014 2015 Credit Hours Generated Per Full Time Faculty Member</vt:lpstr>
      <vt:lpstr>Number of Advisees Per  Full Time Faculty Member</vt:lpstr>
      <vt:lpstr>AT Program Overview</vt:lpstr>
    </vt:vector>
  </TitlesOfParts>
  <Company>Appalachian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Request for Position</dc:title>
  <dc:creator>Scanlin, Dennis M.</dc:creator>
  <cp:lastModifiedBy>Scanlin, Dennis M.</cp:lastModifiedBy>
  <cp:revision>31</cp:revision>
  <dcterms:created xsi:type="dcterms:W3CDTF">2014-09-15T18:24:18Z</dcterms:created>
  <dcterms:modified xsi:type="dcterms:W3CDTF">2015-08-21T16:58:38Z</dcterms:modified>
</cp:coreProperties>
</file>