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1" r:id="rId3"/>
    <p:sldId id="323" r:id="rId4"/>
    <p:sldId id="322"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1"/>
            <c:bubble3D val="0"/>
            <c:spPr>
              <a:solidFill>
                <a:srgbClr val="FFFF00"/>
              </a:solidFill>
            </c:spPr>
          </c:dPt>
          <c:dPt>
            <c:idx val="3"/>
            <c:bubble3D val="0"/>
            <c:spPr>
              <a:solidFill>
                <a:srgbClr val="FF0000"/>
              </a:solidFill>
            </c:spPr>
          </c:dPt>
          <c:dPt>
            <c:idx val="8"/>
            <c:bubble3D val="0"/>
            <c:spPr>
              <a:solidFill>
                <a:srgbClr val="92D050"/>
              </a:solidFill>
            </c:spPr>
          </c:dPt>
          <c:dLbls>
            <c:dLbl>
              <c:idx val="5"/>
              <c:layout>
                <c:manualLayout>
                  <c:x val="-4.8078839201703562E-2"/>
                  <c:y val="2.9844550233513074E-2"/>
                </c:manualLayout>
              </c:layout>
              <c:showLegendKey val="0"/>
              <c:showVal val="1"/>
              <c:showCatName val="1"/>
              <c:showSerName val="0"/>
              <c:showPercent val="1"/>
              <c:showBubbleSize val="0"/>
              <c:extLst>
                <c:ext xmlns:c15="http://schemas.microsoft.com/office/drawing/2012/chart" uri="{CE6537A1-D6FC-4f65-9D91-7224C49458BB}"/>
              </c:extLst>
            </c:dLbl>
            <c:dLbl>
              <c:idx val="6"/>
              <c:layout>
                <c:manualLayout>
                  <c:x val="-7.5872629128906063E-2"/>
                  <c:y val="4.4513834051545867E-2"/>
                </c:manualLayout>
              </c:layout>
              <c:showLegendKey val="0"/>
              <c:showVal val="1"/>
              <c:showCatName val="1"/>
              <c:showSerName val="0"/>
              <c:showPercent val="1"/>
              <c:showBubbleSize val="0"/>
              <c:extLst>
                <c:ext xmlns:c15="http://schemas.microsoft.com/office/drawing/2012/chart" uri="{CE6537A1-D6FC-4f65-9D91-7224C49458BB}"/>
              </c:extLst>
            </c:dLbl>
            <c:dLbl>
              <c:idx val="7"/>
              <c:layout>
                <c:manualLayout>
                  <c:x val="-6.6202347348090926E-2"/>
                  <c:y val="2.4236325760139583E-2"/>
                </c:manualLayout>
              </c:layout>
              <c:showLegendKey val="0"/>
              <c:showVal val="1"/>
              <c:showCatName val="1"/>
              <c:showSerName val="0"/>
              <c:showPercent val="1"/>
              <c:showBubbleSize val="0"/>
              <c:extLst>
                <c:ext xmlns:c15="http://schemas.microsoft.com/office/drawing/2012/chart" uri="{CE6537A1-D6FC-4f65-9D91-7224C49458BB}"/>
              </c:extLst>
            </c:dLbl>
            <c:dLbl>
              <c:idx val="9"/>
              <c:layout>
                <c:manualLayout>
                  <c:x val="6.0488435039370075E-3"/>
                  <c:y val="-2.3869357879560831E-2"/>
                </c:manualLayout>
              </c:layout>
              <c:showLegendKey val="0"/>
              <c:showVal val="1"/>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400"/>
                </a:pPr>
                <a:endParaRPr lang="en-US"/>
              </a:p>
            </c:txPr>
            <c:showLegendKey val="0"/>
            <c:showVal val="1"/>
            <c:showCatName val="1"/>
            <c:showSerName val="0"/>
            <c:showPercent val="1"/>
            <c:showBubbleSize val="0"/>
            <c:showLeaderLines val="1"/>
            <c:extLst>
              <c:ext xmlns:c15="http://schemas.microsoft.com/office/drawing/2012/chart" uri="{CE6537A1-D6FC-4f65-9D91-7224C49458BB}"/>
            </c:extLst>
          </c:dLbls>
          <c:cat>
            <c:strRef>
              <c:f>'[Chart in Microsoft PowerPoint]Sheet1'!$A$2:$A$11</c:f>
              <c:strCache>
                <c:ptCount val="10"/>
                <c:pt idx="0">
                  <c:v>Germany</c:v>
                </c:pt>
                <c:pt idx="1">
                  <c:v>China</c:v>
                </c:pt>
                <c:pt idx="2">
                  <c:v>Italy</c:v>
                </c:pt>
                <c:pt idx="3">
                  <c:v>Japan</c:v>
                </c:pt>
                <c:pt idx="4">
                  <c:v>USA</c:v>
                </c:pt>
                <c:pt idx="5">
                  <c:v>Spain</c:v>
                </c:pt>
                <c:pt idx="6">
                  <c:v>France</c:v>
                </c:pt>
                <c:pt idx="7">
                  <c:v>Autralia</c:v>
                </c:pt>
                <c:pt idx="8">
                  <c:v>Belgium</c:v>
                </c:pt>
                <c:pt idx="9">
                  <c:v>UK</c:v>
                </c:pt>
              </c:strCache>
            </c:strRef>
          </c:cat>
          <c:val>
            <c:numRef>
              <c:f>'[Chart in Microsoft PowerPoint]Sheet1'!$B$2:$B$11</c:f>
              <c:numCache>
                <c:formatCode>General</c:formatCode>
                <c:ptCount val="10"/>
                <c:pt idx="0">
                  <c:v>35.5</c:v>
                </c:pt>
                <c:pt idx="1">
                  <c:v>18.3</c:v>
                </c:pt>
                <c:pt idx="2">
                  <c:v>17.600000000000001</c:v>
                </c:pt>
                <c:pt idx="3">
                  <c:v>13.6</c:v>
                </c:pt>
                <c:pt idx="4">
                  <c:v>12</c:v>
                </c:pt>
                <c:pt idx="5">
                  <c:v>5.6</c:v>
                </c:pt>
                <c:pt idx="6">
                  <c:v>4.5999999999999996</c:v>
                </c:pt>
                <c:pt idx="7">
                  <c:v>3.3</c:v>
                </c:pt>
                <c:pt idx="8">
                  <c:v>3</c:v>
                </c:pt>
                <c:pt idx="9">
                  <c:v>2.9</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1410" baseline="0"/>
          </a:pPr>
          <a:endParaRPr lang="en-US"/>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4E7310-DA92-40BC-80D1-76B8CDA9141C}"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165560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4E7310-DA92-40BC-80D1-76B8CDA9141C}"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100015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4E7310-DA92-40BC-80D1-76B8CDA9141C}"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80955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9126A2-3046-415E-82D8-B6231A1049CB}" type="slidenum">
              <a:rPr lang="en-US"/>
              <a:pPr>
                <a:defRPr/>
              </a:pPr>
              <a:t>‹#›</a:t>
            </a:fld>
            <a:endParaRPr lang="en-US"/>
          </a:p>
        </p:txBody>
      </p:sp>
    </p:spTree>
    <p:extLst>
      <p:ext uri="{BB962C8B-B14F-4D97-AF65-F5344CB8AC3E}">
        <p14:creationId xmlns:p14="http://schemas.microsoft.com/office/powerpoint/2010/main" val="330125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4E7310-DA92-40BC-80D1-76B8CDA9141C}"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419672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4E7310-DA92-40BC-80D1-76B8CDA9141C}" type="datetimeFigureOut">
              <a:rPr lang="en-US" smtClean="0"/>
              <a:t>6/1/2015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89376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4E7310-DA92-40BC-80D1-76B8CDA9141C}"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127164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4E7310-DA92-40BC-80D1-76B8CDA9141C}" type="datetimeFigureOut">
              <a:rPr lang="en-US" smtClean="0"/>
              <a:t>6/1/2015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195289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4E7310-DA92-40BC-80D1-76B8CDA9141C}" type="datetimeFigureOut">
              <a:rPr lang="en-US" smtClean="0"/>
              <a:t>6/1/2015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159006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E7310-DA92-40BC-80D1-76B8CDA9141C}" type="datetimeFigureOut">
              <a:rPr lang="en-US" smtClean="0"/>
              <a:t>6/1/2015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63486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E7310-DA92-40BC-80D1-76B8CDA9141C}"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400931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E7310-DA92-40BC-80D1-76B8CDA9141C}" type="datetimeFigureOut">
              <a:rPr lang="en-US" smtClean="0"/>
              <a:t>6/1/2015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57327-B069-4110-9E05-333A2CCE5879}" type="slidenum">
              <a:rPr lang="en-US" smtClean="0"/>
              <a:t>‹#›</a:t>
            </a:fld>
            <a:endParaRPr lang="en-US"/>
          </a:p>
        </p:txBody>
      </p:sp>
    </p:spTree>
    <p:extLst>
      <p:ext uri="{BB962C8B-B14F-4D97-AF65-F5344CB8AC3E}">
        <p14:creationId xmlns:p14="http://schemas.microsoft.com/office/powerpoint/2010/main" val="256140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E7310-DA92-40BC-80D1-76B8CDA9141C}" type="datetimeFigureOut">
              <a:rPr lang="en-US" smtClean="0"/>
              <a:t>6/1/2015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57327-B069-4110-9E05-333A2CCE5879}" type="slidenum">
              <a:rPr lang="en-US" smtClean="0"/>
              <a:t>‹#›</a:t>
            </a:fld>
            <a:endParaRPr lang="en-US"/>
          </a:p>
        </p:txBody>
      </p:sp>
    </p:spTree>
    <p:extLst>
      <p:ext uri="{BB962C8B-B14F-4D97-AF65-F5344CB8AC3E}">
        <p14:creationId xmlns:p14="http://schemas.microsoft.com/office/powerpoint/2010/main" val="2276773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3.wdp"/><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2.wdp"/><Relationship Id="rId7" Type="http://schemas.openxmlformats.org/officeDocument/2006/relationships/image" Target="../media/image55.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8.jpeg"/><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62.png"/><Relationship Id="rId4" Type="http://schemas.openxmlformats.org/officeDocument/2006/relationships/image" Target="../media/image60.png"/><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descr="080623Raley_solar_panel"/>
          <p:cNvPicPr>
            <a:picLocks noGrp="1" noChangeAspect="1" noChangeArrowheads="1"/>
          </p:cNvPicPr>
          <p:nvPr>
            <p:ph/>
          </p:nvPr>
        </p:nvPicPr>
        <p:blipFill>
          <a:blip r:embed="rId2" cstate="print"/>
          <a:srcRect/>
          <a:stretch>
            <a:fillRect/>
          </a:stretch>
        </p:blipFill>
        <p:spPr>
          <a:xfrm>
            <a:off x="228600" y="381000"/>
            <a:ext cx="8686800" cy="6118225"/>
          </a:xfrm>
        </p:spPr>
      </p:pic>
      <p:sp>
        <p:nvSpPr>
          <p:cNvPr id="18434" name="Text Box 5"/>
          <p:cNvSpPr txBox="1">
            <a:spLocks noChangeArrowheads="1"/>
          </p:cNvSpPr>
          <p:nvPr/>
        </p:nvSpPr>
        <p:spPr bwMode="auto">
          <a:xfrm>
            <a:off x="4343400" y="554619"/>
            <a:ext cx="4800600" cy="1200329"/>
          </a:xfrm>
          <a:prstGeom prst="rect">
            <a:avLst/>
          </a:prstGeom>
          <a:noFill/>
          <a:ln w="9525">
            <a:noFill/>
            <a:miter lim="800000"/>
            <a:headEnd/>
            <a:tailEnd/>
          </a:ln>
        </p:spPr>
        <p:txBody>
          <a:bodyPr wrap="square">
            <a:spAutoFit/>
          </a:bodyPr>
          <a:lstStyle/>
          <a:p>
            <a:endParaRPr lang="en-US" sz="2400" dirty="0" smtClean="0">
              <a:solidFill>
                <a:srgbClr val="000000"/>
              </a:solidFill>
            </a:endParaRPr>
          </a:p>
          <a:p>
            <a:r>
              <a:rPr lang="en-US" sz="2400" dirty="0" smtClean="0">
                <a:solidFill>
                  <a:srgbClr val="000000"/>
                </a:solidFill>
              </a:rPr>
              <a:t>Photovoltaic System Fundamentals</a:t>
            </a:r>
            <a:endParaRPr lang="en-US" sz="2400" dirty="0">
              <a:solidFill>
                <a:srgbClr val="000000"/>
              </a:solidFill>
            </a:endParaRPr>
          </a:p>
          <a:p>
            <a:endParaRPr lang="en-US" sz="2400" dirty="0">
              <a:solidFill>
                <a:srgbClr val="00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947" y="37618"/>
            <a:ext cx="502285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54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699" y="10886"/>
            <a:ext cx="8686800" cy="1143000"/>
          </a:xfrm>
        </p:spPr>
        <p:txBody>
          <a:bodyPr/>
          <a:lstStyle/>
          <a:p>
            <a:r>
              <a:rPr lang="en-US" sz="2400" b="1" dirty="0" smtClean="0"/>
              <a:t>World Cumulative Installed Capacity (GW) of Wind &amp; PV</a:t>
            </a:r>
            <a:endParaRPr lang="en-US" sz="2400" b="1" dirty="0"/>
          </a:p>
        </p:txBody>
      </p:sp>
      <p:pic>
        <p:nvPicPr>
          <p:cNvPr id="91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01000" cy="4716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23842" y="5987925"/>
            <a:ext cx="4972515" cy="369332"/>
          </a:xfrm>
          <a:prstGeom prst="rect">
            <a:avLst/>
          </a:prstGeom>
          <a:noFill/>
        </p:spPr>
        <p:txBody>
          <a:bodyPr wrap="none" rtlCol="0">
            <a:spAutoFit/>
          </a:bodyPr>
          <a:lstStyle/>
          <a:p>
            <a:r>
              <a:rPr lang="en-US" dirty="0" smtClean="0"/>
              <a:t>Source: Vital Signs. </a:t>
            </a:r>
            <a:r>
              <a:rPr lang="en-US" dirty="0" err="1" smtClean="0"/>
              <a:t>Worldwatch</a:t>
            </a:r>
            <a:r>
              <a:rPr lang="en-US" dirty="0" smtClean="0"/>
              <a:t> Institute, 2013</a:t>
            </a:r>
            <a:endParaRPr lang="en-US" dirty="0"/>
          </a:p>
        </p:txBody>
      </p:sp>
    </p:spTree>
    <p:extLst>
      <p:ext uri="{BB962C8B-B14F-4D97-AF65-F5344CB8AC3E}">
        <p14:creationId xmlns:p14="http://schemas.microsoft.com/office/powerpoint/2010/main" val="2535768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30"/>
            <a:ext cx="8229600" cy="1143000"/>
          </a:xfrm>
        </p:spPr>
        <p:txBody>
          <a:bodyPr/>
          <a:lstStyle/>
          <a:p>
            <a:r>
              <a:rPr lang="en-US" sz="3600" dirty="0" smtClean="0"/>
              <a:t>Leading PV Adopter Countries in 2013</a:t>
            </a:r>
            <a:endParaRPr 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318" y="990600"/>
            <a:ext cx="6400800" cy="542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7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143000"/>
          </a:xfrm>
        </p:spPr>
        <p:txBody>
          <a:bodyPr/>
          <a:lstStyle/>
          <a:p>
            <a:r>
              <a:rPr lang="en-US" sz="3200" dirty="0" smtClean="0"/>
              <a:t>Cumulative PV in 2013 by Country (MW &amp; %)</a:t>
            </a:r>
            <a:endParaRPr lang="en-US" sz="3200" dirty="0"/>
          </a:p>
        </p:txBody>
      </p:sp>
      <p:graphicFrame>
        <p:nvGraphicFramePr>
          <p:cNvPr id="3" name="Chart 2"/>
          <p:cNvGraphicFramePr>
            <a:graphicFrameLocks/>
          </p:cNvGraphicFramePr>
          <p:nvPr>
            <p:extLst>
              <p:ext uri="{D42A27DB-BD31-4B8C-83A1-F6EECF244321}">
                <p14:modId xmlns:p14="http://schemas.microsoft.com/office/powerpoint/2010/main" val="140063762"/>
              </p:ext>
            </p:extLst>
          </p:nvPr>
        </p:nvGraphicFramePr>
        <p:xfrm>
          <a:off x="838200" y="1219200"/>
          <a:ext cx="73152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719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 Growth Trends</a:t>
            </a:r>
            <a:endParaRPr lang="en-US" dirty="0"/>
          </a:p>
        </p:txBody>
      </p:sp>
      <p:sp>
        <p:nvSpPr>
          <p:cNvPr id="3" name="Content Placeholder 2"/>
          <p:cNvSpPr>
            <a:spLocks noGrp="1"/>
          </p:cNvSpPr>
          <p:nvPr>
            <p:ph sz="half" idx="1"/>
          </p:nvPr>
        </p:nvSpPr>
        <p:spPr>
          <a:xfrm>
            <a:off x="457200" y="1600200"/>
            <a:ext cx="4038600" cy="5334000"/>
          </a:xfrm>
        </p:spPr>
        <p:txBody>
          <a:bodyPr>
            <a:normAutofit/>
          </a:bodyPr>
          <a:lstStyle/>
          <a:p>
            <a:r>
              <a:rPr lang="en-US" sz="2400" dirty="0" smtClean="0"/>
              <a:t>World installed capacity grew by 39% in 2013  (36.9 GW)</a:t>
            </a:r>
          </a:p>
          <a:p>
            <a:pPr marL="0" indent="0">
              <a:buNone/>
            </a:pPr>
            <a:endParaRPr lang="en-US" sz="2400" dirty="0" smtClean="0"/>
          </a:p>
          <a:p>
            <a:r>
              <a:rPr lang="en-US" sz="2400" dirty="0" smtClean="0"/>
              <a:t>1% of world’s electricity (some countries are producing as much a 8%)</a:t>
            </a:r>
          </a:p>
          <a:p>
            <a:pPr marL="0" indent="0">
              <a:buNone/>
            </a:pPr>
            <a:endParaRPr lang="en-US" sz="2400" dirty="0" smtClean="0"/>
          </a:p>
          <a:p>
            <a:pPr>
              <a:lnSpc>
                <a:spcPct val="80000"/>
              </a:lnSpc>
            </a:pPr>
            <a:r>
              <a:rPr lang="en-US" sz="2400" dirty="0"/>
              <a:t>Annual worldwide growth has averaged 50% per year over last 5 </a:t>
            </a:r>
            <a:r>
              <a:rPr lang="en-US" sz="2400" dirty="0" smtClean="0"/>
              <a:t>years</a:t>
            </a:r>
          </a:p>
          <a:p>
            <a:pPr>
              <a:lnSpc>
                <a:spcPct val="80000"/>
              </a:lnSpc>
            </a:pPr>
            <a:endParaRPr lang="en-US" sz="2400" dirty="0" smtClean="0"/>
          </a:p>
          <a:p>
            <a:r>
              <a:rPr lang="en-US" sz="2400" dirty="0" smtClean="0"/>
              <a:t>&gt; 140,000 MW in 2014</a:t>
            </a:r>
          </a:p>
        </p:txBody>
      </p:sp>
      <p:sp>
        <p:nvSpPr>
          <p:cNvPr id="4" name="Content Placeholder 3"/>
          <p:cNvSpPr>
            <a:spLocks noGrp="1"/>
          </p:cNvSpPr>
          <p:nvPr>
            <p:ph sz="half" idx="2"/>
          </p:nvPr>
        </p:nvSpPr>
        <p:spPr>
          <a:xfrm>
            <a:off x="4648200" y="1600200"/>
            <a:ext cx="4038600" cy="5029200"/>
          </a:xfrm>
        </p:spPr>
        <p:txBody>
          <a:bodyPr>
            <a:normAutofit/>
          </a:bodyPr>
          <a:lstStyle/>
          <a:p>
            <a:r>
              <a:rPr lang="en-US" sz="2400" dirty="0" smtClean="0"/>
              <a:t>China (11.3 GW), Japan (6.9 GW), US (4.75 GW) Germany(3.3 GW) &amp; Italy (1.5 GW) are leading adopters in 2013</a:t>
            </a:r>
          </a:p>
          <a:p>
            <a:pPr marL="0" indent="0">
              <a:buNone/>
            </a:pPr>
            <a:endParaRPr lang="en-US" sz="2400" dirty="0" smtClean="0"/>
          </a:p>
          <a:p>
            <a:r>
              <a:rPr lang="en-US" sz="2400" dirty="0" smtClean="0"/>
              <a:t>$140.4 billion invested in 2012</a:t>
            </a:r>
          </a:p>
          <a:p>
            <a:pPr marL="0" indent="0">
              <a:buNone/>
            </a:pPr>
            <a:endParaRPr lang="en-US" sz="2400" dirty="0" smtClean="0"/>
          </a:p>
          <a:p>
            <a:r>
              <a:rPr lang="en-US" sz="2400" dirty="0"/>
              <a:t>Over past </a:t>
            </a:r>
            <a:r>
              <a:rPr lang="en-US" sz="2400" dirty="0" smtClean="0"/>
              <a:t>10 </a:t>
            </a:r>
            <a:r>
              <a:rPr lang="en-US" sz="2400" dirty="0"/>
              <a:t>years world PV capacity grew </a:t>
            </a:r>
            <a:r>
              <a:rPr lang="en-US" sz="2400" dirty="0" smtClean="0"/>
              <a:t>from 10 GW to 140,000 GW</a:t>
            </a:r>
            <a:endParaRPr lang="en-US" sz="2400" dirty="0"/>
          </a:p>
          <a:p>
            <a:endParaRPr lang="en-US" dirty="0"/>
          </a:p>
        </p:txBody>
      </p:sp>
    </p:spTree>
    <p:extLst>
      <p:ext uri="{BB962C8B-B14F-4D97-AF65-F5344CB8AC3E}">
        <p14:creationId xmlns:p14="http://schemas.microsoft.com/office/powerpoint/2010/main" val="394622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0" y="1066800"/>
            <a:ext cx="8886614" cy="538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533400" y="0"/>
            <a:ext cx="8229600" cy="1143000"/>
          </a:xfrm>
        </p:spPr>
        <p:txBody>
          <a:bodyPr/>
          <a:lstStyle/>
          <a:p>
            <a:r>
              <a:rPr lang="en-US" dirty="0" smtClean="0"/>
              <a:t>Percent of Electricity From PV</a:t>
            </a:r>
            <a:endParaRPr lang="en-US" dirty="0"/>
          </a:p>
        </p:txBody>
      </p:sp>
    </p:spTree>
    <p:extLst>
      <p:ext uri="{BB962C8B-B14F-4D97-AF65-F5344CB8AC3E}">
        <p14:creationId xmlns:p14="http://schemas.microsoft.com/office/powerpoint/2010/main" val="112389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barryonenergy.files.wordpress.com/2013/06/fig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0916"/>
            <a:ext cx="6753225" cy="618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1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295400"/>
            <a:ext cx="856297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2135" y="304800"/>
            <a:ext cx="8451353" cy="584775"/>
          </a:xfrm>
          <a:prstGeom prst="rect">
            <a:avLst/>
          </a:prstGeom>
          <a:noFill/>
        </p:spPr>
        <p:txBody>
          <a:bodyPr wrap="none" rtlCol="0">
            <a:spAutoFit/>
          </a:bodyPr>
          <a:lstStyle/>
          <a:p>
            <a:r>
              <a:rPr lang="en-US" sz="3200" b="1" dirty="0" smtClean="0"/>
              <a:t>US Cumulative PV Installed Capacity (MW)</a:t>
            </a:r>
            <a:endParaRPr lang="en-US" sz="3200" b="1" dirty="0"/>
          </a:p>
        </p:txBody>
      </p:sp>
      <p:sp>
        <p:nvSpPr>
          <p:cNvPr id="4" name="TextBox 3"/>
          <p:cNvSpPr txBox="1"/>
          <p:nvPr/>
        </p:nvSpPr>
        <p:spPr>
          <a:xfrm>
            <a:off x="1752600" y="6303220"/>
            <a:ext cx="5878597" cy="369332"/>
          </a:xfrm>
          <a:prstGeom prst="rect">
            <a:avLst/>
          </a:prstGeom>
          <a:noFill/>
        </p:spPr>
        <p:txBody>
          <a:bodyPr wrap="none" rtlCol="0">
            <a:spAutoFit/>
          </a:bodyPr>
          <a:lstStyle/>
          <a:p>
            <a:r>
              <a:rPr lang="en-US" dirty="0"/>
              <a:t>Source: US Solar Market Trends 2012, IREC, July 2013</a:t>
            </a:r>
          </a:p>
        </p:txBody>
      </p:sp>
    </p:spTree>
    <p:extLst>
      <p:ext uri="{BB962C8B-B14F-4D97-AF65-F5344CB8AC3E}">
        <p14:creationId xmlns:p14="http://schemas.microsoft.com/office/powerpoint/2010/main" val="300826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707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32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72650" cy="718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337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30" y="990600"/>
            <a:ext cx="900747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29592"/>
            <a:ext cx="8229600" cy="1143000"/>
          </a:xfrm>
        </p:spPr>
        <p:txBody>
          <a:bodyPr/>
          <a:lstStyle/>
          <a:p>
            <a:r>
              <a:rPr lang="en-US" dirty="0" smtClean="0"/>
              <a:t>PV Installation by State, 2013</a:t>
            </a:r>
            <a:endParaRPr lang="en-US" dirty="0"/>
          </a:p>
        </p:txBody>
      </p:sp>
    </p:spTree>
    <p:extLst>
      <p:ext uri="{BB962C8B-B14F-4D97-AF65-F5344CB8AC3E}">
        <p14:creationId xmlns:p14="http://schemas.microsoft.com/office/powerpoint/2010/main" val="175367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0800" y="1295400"/>
            <a:ext cx="4572000" cy="1698927"/>
          </a:xfrm>
          <a:prstGeom prst="rect">
            <a:avLst/>
          </a:prstGeom>
        </p:spPr>
        <p:txBody>
          <a:bodyPr>
            <a:spAutoFit/>
          </a:bodyPr>
          <a:lstStyle/>
          <a:p>
            <a:r>
              <a:rPr lang="en-US" dirty="0"/>
              <a:t>Appalachian State University</a:t>
            </a:r>
            <a:endParaRPr lang="en-US" baseline="30000" dirty="0"/>
          </a:p>
          <a:p>
            <a:pPr>
              <a:lnSpc>
                <a:spcPct val="140000"/>
              </a:lnSpc>
            </a:pPr>
            <a:r>
              <a:rPr lang="en-US" baseline="30000" dirty="0">
                <a:solidFill>
                  <a:srgbClr val="006600"/>
                </a:solidFill>
              </a:rPr>
              <a:t>Provider Number: 60114136</a:t>
            </a:r>
          </a:p>
          <a:p>
            <a:r>
              <a:rPr lang="en-US" dirty="0">
                <a:solidFill>
                  <a:schemeClr val="tx1">
                    <a:lumMod val="65000"/>
                    <a:lumOff val="35000"/>
                  </a:schemeClr>
                </a:solidFill>
              </a:rPr>
              <a:t>1-1/2 Day Photovoltaic System Fundamentals</a:t>
            </a:r>
          </a:p>
          <a:p>
            <a:pPr>
              <a:lnSpc>
                <a:spcPct val="140000"/>
              </a:lnSpc>
            </a:pPr>
            <a:r>
              <a:rPr lang="en-US" baseline="30000" dirty="0">
                <a:solidFill>
                  <a:srgbClr val="006600"/>
                </a:solidFill>
              </a:rPr>
              <a:t>Course Number: AECAIA061314 A</a:t>
            </a:r>
          </a:p>
          <a:p>
            <a:r>
              <a:rPr lang="en-US" dirty="0">
                <a:solidFill>
                  <a:srgbClr val="595959"/>
                </a:solidFill>
              </a:rPr>
              <a:t>Dennis </a:t>
            </a:r>
            <a:r>
              <a:rPr lang="en-US" dirty="0" err="1">
                <a:solidFill>
                  <a:srgbClr val="595959"/>
                </a:solidFill>
              </a:rPr>
              <a:t>Scanlin</a:t>
            </a:r>
            <a:endParaRPr lang="en-US" dirty="0">
              <a:solidFill>
                <a:srgbClr val="595959"/>
              </a:solidFill>
            </a:endParaRPr>
          </a:p>
          <a:p>
            <a:pPr>
              <a:lnSpc>
                <a:spcPct val="140000"/>
              </a:lnSpc>
            </a:pPr>
            <a:r>
              <a:rPr lang="en-US" baseline="30000" dirty="0">
                <a:solidFill>
                  <a:srgbClr val="006600"/>
                </a:solidFill>
              </a:rPr>
              <a:t>Date: June 13-14, 2014</a:t>
            </a:r>
            <a:endParaRPr lang="en-US" sz="1050" baseline="30000" dirty="0">
              <a:solidFill>
                <a:srgbClr val="006600"/>
              </a:solidFill>
              <a:cs typeface="65 Helvetica Medium"/>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275" y="228600"/>
            <a:ext cx="5023450" cy="959480"/>
          </a:xfrm>
          <a:prstGeom prst="rect">
            <a:avLst/>
          </a:prstGeom>
        </p:spPr>
      </p:pic>
      <p:sp>
        <p:nvSpPr>
          <p:cNvPr id="11" name="Rectangle 10"/>
          <p:cNvSpPr/>
          <p:nvPr/>
        </p:nvSpPr>
        <p:spPr>
          <a:xfrm>
            <a:off x="152400" y="3124200"/>
            <a:ext cx="8839200" cy="3188565"/>
          </a:xfrm>
          <a:prstGeom prst="rect">
            <a:avLst/>
          </a:prstGeom>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lumMod val="65000"/>
                    <a:lumOff val="35000"/>
                  </a:srgbClr>
                </a:solidFill>
                <a:effectLst/>
                <a:uLnTx/>
                <a:uFillTx/>
                <a:latin typeface="Arial"/>
                <a:cs typeface="65 Helvetica Medium"/>
              </a:rPr>
              <a:t>10 LU|HSW Credits earned on completion of this course will be reported to </a:t>
            </a:r>
            <a:r>
              <a:rPr kumimoji="0" lang="en-US" sz="1800" b="0" i="0" u="none" strike="noStrike" kern="0" cap="none" spc="0" normalizeH="0" baseline="0" noProof="0" dirty="0">
                <a:ln>
                  <a:noFill/>
                </a:ln>
                <a:solidFill>
                  <a:srgbClr val="FF0000"/>
                </a:solidFill>
                <a:effectLst/>
                <a:uLnTx/>
                <a:uFillTx/>
                <a:latin typeface="Arial"/>
                <a:cs typeface="Helvetica Neue"/>
              </a:rPr>
              <a:t>AIA CES </a:t>
            </a:r>
            <a:r>
              <a:rPr kumimoji="0" lang="en-US" sz="1800" b="0" i="0" u="none" strike="noStrike" kern="0" cap="none" spc="0" normalizeH="0" baseline="0" noProof="0" dirty="0">
                <a:ln>
                  <a:noFill/>
                </a:ln>
                <a:solidFill>
                  <a:srgbClr val="000000">
                    <a:lumMod val="65000"/>
                    <a:lumOff val="35000"/>
                  </a:srgbClr>
                </a:solidFill>
                <a:effectLst/>
                <a:uLnTx/>
                <a:uFillTx/>
                <a:latin typeface="Arial"/>
                <a:cs typeface="65 Helvetica Medium"/>
              </a:rPr>
              <a:t>for AIA members. Certificates of Completion for both AIA members and non-AIA members will be received at the end of the class</a:t>
            </a:r>
            <a:r>
              <a:rPr kumimoji="0" lang="en-US" sz="1800" b="0" i="0" u="none" strike="noStrike" kern="0" cap="none" spc="0" normalizeH="0" baseline="0" noProof="0" dirty="0" smtClean="0">
                <a:ln>
                  <a:noFill/>
                </a:ln>
                <a:solidFill>
                  <a:srgbClr val="000000">
                    <a:lumMod val="65000"/>
                    <a:lumOff val="35000"/>
                  </a:srgbClr>
                </a:solidFill>
                <a:effectLst/>
                <a:uLnTx/>
                <a:uFillTx/>
                <a:latin typeface="Arial"/>
                <a:cs typeface="65 Helvetica Medium"/>
              </a:rPr>
              <a:t>.</a:t>
            </a:r>
            <a:endParaRPr kumimoji="0" lang="en-US" sz="2000" b="0" i="0" u="none" strike="noStrike" kern="0" cap="none" spc="0" normalizeH="0" baseline="0" noProof="0" dirty="0">
              <a:ln>
                <a:noFill/>
              </a:ln>
              <a:solidFill>
                <a:srgbClr val="000000">
                  <a:lumMod val="65000"/>
                  <a:lumOff val="35000"/>
                </a:srgbClr>
              </a:solidFill>
              <a:effectLst/>
              <a:uLnTx/>
              <a:uFillTx/>
              <a:latin typeface="Arial"/>
              <a:cs typeface="65 Helvetica Medium"/>
            </a:endParaRPr>
          </a:p>
          <a:p>
            <a:pPr marL="0" marR="0" lvl="0" indent="0" defTabSz="91440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lumMod val="65000"/>
                  <a:lumOff val="35000"/>
                </a:srgbClr>
              </a:solidFill>
              <a:effectLst/>
              <a:uLnTx/>
              <a:uFillTx/>
              <a:latin typeface="Arial"/>
              <a:cs typeface="65 Helvetica Medium"/>
            </a:endParaRPr>
          </a:p>
          <a:p>
            <a:pPr marL="0" marR="0" lvl="0" indent="0" defTabSz="91440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00">
                    <a:lumMod val="65000"/>
                    <a:lumOff val="35000"/>
                  </a:srgbClr>
                </a:solidFill>
                <a:effectLst/>
                <a:uLnTx/>
                <a:uFillTx/>
                <a:latin typeface="Arial" charset="0"/>
                <a:cs typeface="65 Helvetica Medium"/>
              </a:rPr>
              <a:t>This course is registered with </a:t>
            </a:r>
            <a:r>
              <a:rPr kumimoji="0" lang="en-US" sz="1800" b="0" i="0" u="none" strike="noStrike" kern="0" cap="none" spc="0" normalizeH="0" baseline="0" noProof="0" dirty="0">
                <a:ln>
                  <a:noFill/>
                </a:ln>
                <a:solidFill>
                  <a:srgbClr val="FF0000"/>
                </a:solidFill>
                <a:effectLst/>
                <a:uLnTx/>
                <a:uFillTx/>
                <a:latin typeface="Arial" charset="0"/>
                <a:cs typeface="Helvetica Neue"/>
              </a:rPr>
              <a:t>AIA CES</a:t>
            </a:r>
            <a:r>
              <a:rPr kumimoji="0" lang="en-US" sz="1800" b="0" i="0" u="none" strike="noStrike" kern="0" cap="none" spc="0" normalizeH="0" baseline="0" noProof="0" dirty="0">
                <a:ln>
                  <a:noFill/>
                </a:ln>
                <a:solidFill>
                  <a:srgbClr val="000000">
                    <a:lumMod val="65000"/>
                    <a:lumOff val="35000"/>
                  </a:srgbClr>
                </a:solidFill>
                <a:effectLst/>
                <a:uLnTx/>
                <a:uFillTx/>
                <a:latin typeface="Arial" charset="0"/>
                <a:cs typeface="65 Helvetica Medium"/>
              </a:rPr>
              <a:t> for continuing professional education. As such, it does not include content that may be deemed or construed to be an approval or endorsement by the AIA of any material of construction or any method or manner </a:t>
            </a:r>
            <a:r>
              <a:rPr kumimoji="0" lang="en-US" sz="1800" b="0" i="0" u="none" strike="noStrike" kern="0" cap="none" spc="0" normalizeH="0" baseline="0" noProof="0" dirty="0" smtClean="0">
                <a:ln>
                  <a:noFill/>
                </a:ln>
                <a:solidFill>
                  <a:srgbClr val="000000">
                    <a:lumMod val="65000"/>
                    <a:lumOff val="35000"/>
                  </a:srgbClr>
                </a:solidFill>
                <a:effectLst/>
                <a:uLnTx/>
                <a:uFillTx/>
                <a:latin typeface="Arial" charset="0"/>
                <a:cs typeface="65 Helvetica Medium"/>
              </a:rPr>
              <a:t>of</a:t>
            </a:r>
            <a:r>
              <a:rPr lang="en-US" kern="0" dirty="0">
                <a:solidFill>
                  <a:srgbClr val="000000">
                    <a:lumMod val="65000"/>
                    <a:lumOff val="35000"/>
                  </a:srgbClr>
                </a:solidFill>
                <a:latin typeface="Arial"/>
                <a:cs typeface="65 Helvetica Medium"/>
              </a:rPr>
              <a:t> </a:t>
            </a:r>
            <a:r>
              <a:rPr kumimoji="0" lang="en-US" sz="1800" b="0" i="0" u="none" strike="noStrike" kern="0" cap="none" spc="0" normalizeH="0" baseline="0" noProof="0" dirty="0" smtClean="0">
                <a:ln>
                  <a:noFill/>
                </a:ln>
                <a:solidFill>
                  <a:srgbClr val="000000">
                    <a:lumMod val="65000"/>
                    <a:lumOff val="35000"/>
                  </a:srgbClr>
                </a:solidFill>
                <a:effectLst/>
                <a:uLnTx/>
                <a:uFillTx/>
                <a:latin typeface="Arial"/>
                <a:cs typeface="65 Helvetica Medium"/>
              </a:rPr>
              <a:t>handling</a:t>
            </a:r>
            <a:r>
              <a:rPr kumimoji="0" lang="en-US" sz="1800" b="0" i="0" u="none" strike="noStrike" kern="0" cap="none" spc="0" normalizeH="0" baseline="0" noProof="0" dirty="0">
                <a:ln>
                  <a:noFill/>
                </a:ln>
                <a:solidFill>
                  <a:srgbClr val="000000">
                    <a:lumMod val="65000"/>
                    <a:lumOff val="35000"/>
                  </a:srgbClr>
                </a:solidFill>
                <a:effectLst/>
                <a:uLnTx/>
                <a:uFillTx/>
                <a:latin typeface="Arial"/>
                <a:cs typeface="65 Helvetica Medium"/>
              </a:rPr>
              <a:t>, using, distributing, or dealing in any material or product.</a:t>
            </a:r>
          </a:p>
          <a:p>
            <a:pPr marL="0" marR="0" lvl="0" indent="0" defTabSz="91440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65 Helvetica Medium"/>
                <a:cs typeface="65 Helvetica Medium"/>
              </a:rPr>
              <a:t>_______________________________________</a:t>
            </a:r>
          </a:p>
          <a:p>
            <a:pPr marL="0" marR="0" lvl="0" indent="0" defTabSz="91440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Arial"/>
                <a:cs typeface="65 Helvetica Medium"/>
              </a:rPr>
              <a:t>Questions related to specific materials, methods, and services will be addressed at the conclusion of this presentation.</a:t>
            </a:r>
            <a:endParaRPr kumimoji="0" lang="en-US" sz="1800" b="0" i="0" u="none" strike="noStrike" kern="0" cap="none" spc="0" normalizeH="0" baseline="0" noProof="0" dirty="0">
              <a:ln>
                <a:noFill/>
              </a:ln>
              <a:solidFill>
                <a:sysClr val="windowText" lastClr="000000"/>
              </a:solidFill>
              <a:effectLst/>
              <a:uLnTx/>
              <a:uFillTx/>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311702"/>
            <a:ext cx="6699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90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966788"/>
            <a:ext cx="80867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32701" y="6139934"/>
            <a:ext cx="5878597" cy="369332"/>
          </a:xfrm>
          <a:prstGeom prst="rect">
            <a:avLst/>
          </a:prstGeom>
          <a:noFill/>
        </p:spPr>
        <p:txBody>
          <a:bodyPr wrap="none" rtlCol="0">
            <a:spAutoFit/>
          </a:bodyPr>
          <a:lstStyle/>
          <a:p>
            <a:r>
              <a:rPr lang="en-US" dirty="0"/>
              <a:t>Source: US Solar Market Trends 2012, IREC, July 2013</a:t>
            </a:r>
          </a:p>
        </p:txBody>
      </p:sp>
      <p:sp>
        <p:nvSpPr>
          <p:cNvPr id="4" name="TextBox 3"/>
          <p:cNvSpPr txBox="1"/>
          <p:nvPr/>
        </p:nvSpPr>
        <p:spPr>
          <a:xfrm>
            <a:off x="297110" y="228600"/>
            <a:ext cx="8879547" cy="584775"/>
          </a:xfrm>
          <a:prstGeom prst="rect">
            <a:avLst/>
          </a:prstGeom>
          <a:noFill/>
        </p:spPr>
        <p:txBody>
          <a:bodyPr wrap="none" rtlCol="0">
            <a:spAutoFit/>
          </a:bodyPr>
          <a:lstStyle/>
          <a:p>
            <a:r>
              <a:rPr lang="en-US" sz="3200" dirty="0" smtClean="0"/>
              <a:t>Number and Type of Annual US PV Installations</a:t>
            </a:r>
            <a:endParaRPr lang="en-US" sz="3200" dirty="0"/>
          </a:p>
        </p:txBody>
      </p:sp>
    </p:spTree>
    <p:extLst>
      <p:ext uri="{BB962C8B-B14F-4D97-AF65-F5344CB8AC3E}">
        <p14:creationId xmlns:p14="http://schemas.microsoft.com/office/powerpoint/2010/main" val="310909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505700" cy="524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457200"/>
            <a:ext cx="8329524" cy="523220"/>
          </a:xfrm>
          <a:prstGeom prst="rect">
            <a:avLst/>
          </a:prstGeom>
          <a:noFill/>
        </p:spPr>
        <p:txBody>
          <a:bodyPr wrap="none" rtlCol="0">
            <a:spAutoFit/>
          </a:bodyPr>
          <a:lstStyle/>
          <a:p>
            <a:r>
              <a:rPr lang="en-US" sz="2800" dirty="0" smtClean="0"/>
              <a:t>Annual US PV Installations by Year and Type (MW)</a:t>
            </a:r>
            <a:endParaRPr lang="en-US" sz="2800" dirty="0"/>
          </a:p>
        </p:txBody>
      </p:sp>
      <p:sp>
        <p:nvSpPr>
          <p:cNvPr id="3" name="TextBox 2"/>
          <p:cNvSpPr txBox="1"/>
          <p:nvPr/>
        </p:nvSpPr>
        <p:spPr>
          <a:xfrm>
            <a:off x="2362200" y="6483027"/>
            <a:ext cx="3962400" cy="276999"/>
          </a:xfrm>
          <a:prstGeom prst="rect">
            <a:avLst/>
          </a:prstGeom>
          <a:noFill/>
        </p:spPr>
        <p:txBody>
          <a:bodyPr wrap="square" rtlCol="0">
            <a:spAutoFit/>
          </a:bodyPr>
          <a:lstStyle/>
          <a:p>
            <a:r>
              <a:rPr lang="en-US" sz="1200" dirty="0" smtClean="0"/>
              <a:t>Source: US Solar Market Trends 2012, IREC, July 2013</a:t>
            </a:r>
            <a:endParaRPr lang="en-US" sz="1200" dirty="0"/>
          </a:p>
        </p:txBody>
      </p:sp>
    </p:spTree>
    <p:extLst>
      <p:ext uri="{BB962C8B-B14F-4D97-AF65-F5344CB8AC3E}">
        <p14:creationId xmlns:p14="http://schemas.microsoft.com/office/powerpoint/2010/main" val="4198539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333375"/>
            <a:ext cx="536257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38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883171" cy="401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347990"/>
            <a:ext cx="4857420" cy="523220"/>
          </a:xfrm>
          <a:prstGeom prst="rect">
            <a:avLst/>
          </a:prstGeom>
          <a:noFill/>
        </p:spPr>
        <p:txBody>
          <a:bodyPr wrap="none" rtlCol="0">
            <a:spAutoFit/>
          </a:bodyPr>
          <a:lstStyle/>
          <a:p>
            <a:r>
              <a:rPr lang="en-US" sz="2800" b="1" dirty="0" smtClean="0"/>
              <a:t>Largest US PV Installations</a:t>
            </a:r>
            <a:endParaRPr lang="en-US" sz="2800" b="1" dirty="0"/>
          </a:p>
        </p:txBody>
      </p:sp>
      <p:sp>
        <p:nvSpPr>
          <p:cNvPr id="5" name="TextBox 4"/>
          <p:cNvSpPr txBox="1"/>
          <p:nvPr/>
        </p:nvSpPr>
        <p:spPr>
          <a:xfrm>
            <a:off x="1524000" y="6015335"/>
            <a:ext cx="6493115" cy="369332"/>
          </a:xfrm>
          <a:prstGeom prst="rect">
            <a:avLst/>
          </a:prstGeom>
          <a:noFill/>
        </p:spPr>
        <p:txBody>
          <a:bodyPr wrap="square" rtlCol="0">
            <a:spAutoFit/>
          </a:bodyPr>
          <a:lstStyle/>
          <a:p>
            <a:r>
              <a:rPr lang="en-US" dirty="0"/>
              <a:t>Source: US Solar Market Trends 2012, IREC, July 2013</a:t>
            </a:r>
          </a:p>
        </p:txBody>
      </p:sp>
    </p:spTree>
    <p:extLst>
      <p:ext uri="{BB962C8B-B14F-4D97-AF65-F5344CB8AC3E}">
        <p14:creationId xmlns:p14="http://schemas.microsoft.com/office/powerpoint/2010/main" val="1057352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Apple NC 20 MW – 100 acre Solar Farm</a:t>
            </a:r>
            <a:endParaRPr lang="en-US" dirty="0"/>
          </a:p>
        </p:txBody>
      </p:sp>
      <p:pic>
        <p:nvPicPr>
          <p:cNvPr id="1026" name="Picture 2" descr="http://images.apple.com/environment/renewable-energy/images/gallery_slid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00200"/>
            <a:ext cx="491565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s solar farm next to its data center in Maiden, North Carol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443" y="3886200"/>
            <a:ext cx="4035044"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42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4.bp.blogspot.com/-a-i0peyMhEs/UB-NJindrkI/AAAAAAAAAUc/FZ_BOt6FB54/s1600/graph_of_falling_pv_pri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74" y="685800"/>
            <a:ext cx="7979432"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6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99"/>
            <a:ext cx="9162323"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85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 Residential Grid- tied</a:t>
            </a:r>
            <a:endParaRPr lang="en-US" dirty="0"/>
          </a:p>
        </p:txBody>
      </p:sp>
      <p:pic>
        <p:nvPicPr>
          <p:cNvPr id="163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1600200"/>
            <a:ext cx="718185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02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Non-Residential Grid-tied</a:t>
            </a:r>
            <a:endParaRPr lang="en-US" dirty="0"/>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710565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803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4"/>
          <p:cNvSpPr>
            <a:spLocks noGrp="1" noChangeArrowheads="1"/>
          </p:cNvSpPr>
          <p:nvPr>
            <p:ph type="title" idx="4294967295"/>
          </p:nvPr>
        </p:nvSpPr>
        <p:spPr/>
        <p:txBody>
          <a:bodyPr/>
          <a:lstStyle/>
          <a:p>
            <a:pPr eaLnBrk="1" hangingPunct="1"/>
            <a:r>
              <a:rPr lang="en-US" smtClean="0"/>
              <a:t>Photovoltaic History</a:t>
            </a:r>
          </a:p>
        </p:txBody>
      </p:sp>
      <p:sp>
        <p:nvSpPr>
          <p:cNvPr id="119810" name="Rectangle 3"/>
          <p:cNvSpPr>
            <a:spLocks noGrp="1" noChangeArrowheads="1"/>
          </p:cNvSpPr>
          <p:nvPr>
            <p:ph type="body" sz="half" idx="4294967295"/>
          </p:nvPr>
        </p:nvSpPr>
        <p:spPr>
          <a:xfrm>
            <a:off x="457200" y="1600200"/>
            <a:ext cx="4038600" cy="4525963"/>
          </a:xfrm>
        </p:spPr>
        <p:txBody>
          <a:bodyPr/>
          <a:lstStyle/>
          <a:p>
            <a:pPr eaLnBrk="1" hangingPunct="1"/>
            <a:r>
              <a:rPr lang="en-US" sz="2800" smtClean="0"/>
              <a:t>1839   Edmund Becquerel  - first recognized the effect</a:t>
            </a:r>
          </a:p>
        </p:txBody>
      </p:sp>
      <p:pic>
        <p:nvPicPr>
          <p:cNvPr id="119811" name="Picture 5"/>
          <p:cNvPicPr>
            <a:picLocks noGrp="1" noChangeAspect="1" noChangeArrowheads="1"/>
          </p:cNvPicPr>
          <p:nvPr>
            <p:ph type="body" sz="half" idx="4294967295"/>
          </p:nvPr>
        </p:nvPicPr>
        <p:blipFill>
          <a:blip r:embed="rId2" cstate="print"/>
          <a:srcRect/>
          <a:stretch>
            <a:fillRect/>
          </a:stretch>
        </p:blipFill>
        <p:spPr>
          <a:xfrm>
            <a:off x="4648200" y="1524000"/>
            <a:ext cx="3640138" cy="4876800"/>
          </a:xfrm>
        </p:spPr>
      </p:pic>
      <p:pic>
        <p:nvPicPr>
          <p:cNvPr id="119812" name="Picture 6"/>
          <p:cNvPicPr>
            <a:picLocks noChangeAspect="1" noChangeArrowheads="1"/>
          </p:cNvPicPr>
          <p:nvPr/>
        </p:nvPicPr>
        <p:blipFill>
          <a:blip r:embed="rId3" cstate="print"/>
          <a:srcRect/>
          <a:stretch>
            <a:fillRect/>
          </a:stretch>
        </p:blipFill>
        <p:spPr bwMode="auto">
          <a:xfrm>
            <a:off x="1295400" y="3276600"/>
            <a:ext cx="2543175" cy="2533650"/>
          </a:xfrm>
          <a:prstGeom prst="rect">
            <a:avLst/>
          </a:prstGeom>
          <a:noFill/>
          <a:ln w="9525">
            <a:noFill/>
            <a:miter lim="800000"/>
            <a:headEnd/>
            <a:tailEnd/>
          </a:ln>
        </p:spPr>
      </p:pic>
    </p:spTree>
    <p:extLst>
      <p:ext uri="{BB962C8B-B14F-4D97-AF65-F5344CB8AC3E}">
        <p14:creationId xmlns:p14="http://schemas.microsoft.com/office/powerpoint/2010/main" val="3696093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180" y="729204"/>
            <a:ext cx="8458200" cy="2031325"/>
          </a:xfrm>
          <a:prstGeom prst="rect">
            <a:avLst/>
          </a:prstGeom>
        </p:spPr>
        <p:txBody>
          <a:bodyPr wrap="square">
            <a:spAutoFit/>
          </a:bodyPr>
          <a:lstStyle/>
          <a:p>
            <a:pPr lvl="0" fontAlgn="base">
              <a:spcBef>
                <a:spcPct val="0"/>
              </a:spcBef>
              <a:spcAft>
                <a:spcPct val="0"/>
              </a:spcAft>
              <a:defRPr/>
            </a:pPr>
            <a:r>
              <a:rPr lang="en-US" sz="1400" dirty="0">
                <a:solidFill>
                  <a:srgbClr val="000000"/>
                </a:solidFill>
              </a:rPr>
              <a:t>This 1 1/2 day workshop will introduce participants to the basic concepts, tools, materials and construction and engineering techniques needed to design and construct systems that convert solar resources into electricity with photovoltaic (PV) technologies. Participants will learn how to assess the solar resources available at a particular site and how to use that information to estimate the energy production and economics of a PV system. Participants will learn how to design and construct safe and reliable code compliant photovoltaic systems. The workshop will address contemporary trends, products and policies and incentives. It will include lectures and power point presentations, site assessment and system design and construction activities, computer modeling, and exploration of numerous systems we have set up around the Department of Technology &amp; Environmental Design at Appalachian State University.</a:t>
            </a:r>
            <a:endParaRPr lang="en-US" sz="1400" dirty="0">
              <a:solidFill>
                <a:srgbClr val="595959"/>
              </a:solidFill>
              <a:cs typeface="65 Helvetica Medium"/>
            </a:endParaRPr>
          </a:p>
        </p:txBody>
      </p:sp>
      <p:cxnSp>
        <p:nvCxnSpPr>
          <p:cNvPr id="9" name="Straight Connector 8"/>
          <p:cNvCxnSpPr/>
          <p:nvPr/>
        </p:nvCxnSpPr>
        <p:spPr>
          <a:xfrm flipH="1">
            <a:off x="152400" y="606512"/>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Rectangle 4"/>
          <p:cNvSpPr>
            <a:spLocks noChangeArrowheads="1"/>
          </p:cNvSpPr>
          <p:nvPr/>
        </p:nvSpPr>
        <p:spPr bwMode="auto">
          <a:xfrm>
            <a:off x="152400" y="175625"/>
            <a:ext cx="5105400" cy="430887"/>
          </a:xfrm>
          <a:prstGeom prst="rect">
            <a:avLst/>
          </a:prstGeom>
          <a:noFill/>
          <a:ln w="9525">
            <a:noFill/>
            <a:miter lim="800000"/>
            <a:headEnd/>
            <a:tailEnd/>
          </a:ln>
          <a:effectLst/>
        </p:spPr>
        <p:txBody>
          <a:bodyPr wrap="square" lIns="0" tIns="0" rIns="0" bIns="0" numCol="1" spcCol="182880" anchor="ctr">
            <a:spAutoFit/>
          </a:bodyPr>
          <a:lstStyle/>
          <a:p>
            <a:pPr>
              <a:spcBef>
                <a:spcPts val="0"/>
              </a:spcBef>
              <a:spcAft>
                <a:spcPts val="0"/>
              </a:spcAft>
              <a:defRPr/>
            </a:pPr>
            <a:r>
              <a:rPr lang="en-US" sz="2800" dirty="0" smtClean="0">
                <a:solidFill>
                  <a:schemeClr val="tx1">
                    <a:lumMod val="65000"/>
                    <a:lumOff val="35000"/>
                  </a:schemeClr>
                </a:solidFill>
                <a:latin typeface="+mn-lt"/>
                <a:cs typeface="65 Helvetica Medium"/>
              </a:rPr>
              <a:t>Course Description</a:t>
            </a:r>
          </a:p>
        </p:txBody>
      </p:sp>
      <p:sp>
        <p:nvSpPr>
          <p:cNvPr id="11" name="Rectangle 4"/>
          <p:cNvSpPr>
            <a:spLocks noChangeArrowheads="1"/>
          </p:cNvSpPr>
          <p:nvPr/>
        </p:nvSpPr>
        <p:spPr bwMode="auto">
          <a:xfrm>
            <a:off x="152400" y="3126664"/>
            <a:ext cx="4572000" cy="430887"/>
          </a:xfrm>
          <a:prstGeom prst="rect">
            <a:avLst/>
          </a:prstGeom>
          <a:noFill/>
          <a:ln w="9525">
            <a:noFill/>
            <a:miter lim="800000"/>
            <a:headEnd/>
            <a:tailEnd/>
          </a:ln>
          <a:effectLst/>
        </p:spPr>
        <p:txBody>
          <a:bodyPr wrap="square" lIns="0" tIns="0" rIns="0" bIns="0" numCol="1" spcCol="182880" anchor="ctr">
            <a:spAutoFit/>
          </a:bodyPr>
          <a:lstStyle/>
          <a:p>
            <a:pPr>
              <a:spcBef>
                <a:spcPts val="0"/>
              </a:spcBef>
              <a:spcAft>
                <a:spcPts val="0"/>
              </a:spcAft>
              <a:defRPr/>
            </a:pPr>
            <a:r>
              <a:rPr lang="en-US" sz="2800" dirty="0" smtClean="0">
                <a:solidFill>
                  <a:schemeClr val="tx1">
                    <a:lumMod val="65000"/>
                    <a:lumOff val="35000"/>
                  </a:schemeClr>
                </a:solidFill>
                <a:latin typeface="+mn-lt"/>
                <a:cs typeface="65 Helvetica Medium"/>
              </a:rPr>
              <a:t>Learning Objectives</a:t>
            </a:r>
            <a:endParaRPr lang="en-US" sz="2800" dirty="0">
              <a:solidFill>
                <a:schemeClr val="tx1">
                  <a:lumMod val="65000"/>
                  <a:lumOff val="35000"/>
                </a:schemeClr>
              </a:solidFill>
              <a:latin typeface="+mn-lt"/>
              <a:cs typeface="65 Helvetica Medium"/>
            </a:endParaRPr>
          </a:p>
        </p:txBody>
      </p:sp>
      <p:sp>
        <p:nvSpPr>
          <p:cNvPr id="12" name="TextBox 11"/>
          <p:cNvSpPr txBox="1"/>
          <p:nvPr/>
        </p:nvSpPr>
        <p:spPr>
          <a:xfrm>
            <a:off x="152400" y="4114800"/>
            <a:ext cx="7931150" cy="2103140"/>
          </a:xfrm>
          <a:prstGeom prst="rect">
            <a:avLst/>
          </a:prstGeom>
          <a:noFill/>
        </p:spPr>
        <p:txBody>
          <a:bodyPr wrap="square">
            <a:spAutoFit/>
          </a:bodyPr>
          <a:lstStyle/>
          <a:p>
            <a:pPr marL="342900" indent="-342900">
              <a:buAutoNum type="arabicPeriod"/>
            </a:pPr>
            <a:r>
              <a:rPr lang="en-US" sz="1400" dirty="0"/>
              <a:t>Measure and assess solar resources at a site and using that data estimate the energy production and system economics of photovoltaic systems</a:t>
            </a:r>
            <a:r>
              <a:rPr lang="en-US" sz="1400" dirty="0" smtClean="0"/>
              <a:t>.</a:t>
            </a:r>
          </a:p>
          <a:p>
            <a:pPr marL="342900" indent="-342900">
              <a:buAutoNum type="arabicPeriod"/>
            </a:pPr>
            <a:endParaRPr lang="en-US" sz="1400" dirty="0" smtClean="0"/>
          </a:p>
          <a:p>
            <a:pPr marL="342900" indent="-342900">
              <a:buAutoNum type="arabicPeriod"/>
            </a:pPr>
            <a:r>
              <a:rPr lang="en-US" sz="1400" dirty="0"/>
              <a:t>Identify and describe a wide variety of components used in solar electricity producing systems and basic system types</a:t>
            </a:r>
            <a:r>
              <a:rPr lang="en-US" sz="1400" dirty="0" smtClean="0"/>
              <a:t>.</a:t>
            </a:r>
          </a:p>
          <a:p>
            <a:pPr marL="342900" indent="-342900">
              <a:buAutoNum type="arabicPeriod"/>
            </a:pPr>
            <a:endParaRPr lang="en-US" sz="1400" baseline="30000" dirty="0"/>
          </a:p>
          <a:p>
            <a:pPr marL="342900" indent="-342900">
              <a:buAutoNum type="arabicPeriod"/>
            </a:pPr>
            <a:r>
              <a:rPr lang="en-US" sz="1400" dirty="0"/>
              <a:t>Design and construct both grid tied and battery based photovoltaic systems</a:t>
            </a:r>
            <a:r>
              <a:rPr lang="en-US" sz="1400" dirty="0" smtClean="0"/>
              <a:t>.</a:t>
            </a:r>
          </a:p>
          <a:p>
            <a:pPr marL="342900" indent="-342900">
              <a:buAutoNum type="arabicPeriod"/>
            </a:pPr>
            <a:endParaRPr lang="en-US" sz="1400" baseline="30000" dirty="0"/>
          </a:p>
          <a:p>
            <a:pPr marL="342900" indent="-342900">
              <a:buAutoNum type="arabicPeriod"/>
            </a:pPr>
            <a:r>
              <a:rPr lang="en-US" sz="1400" dirty="0"/>
              <a:t>Describe policies and incentives in place to stimulate the market for PV in NC and estimate the economics of PV systems.</a:t>
            </a:r>
            <a:endParaRPr lang="en-US" sz="1400" baseline="30000" dirty="0"/>
          </a:p>
        </p:txBody>
      </p:sp>
      <p:sp>
        <p:nvSpPr>
          <p:cNvPr id="13" name="TextBox 12"/>
          <p:cNvSpPr txBox="1"/>
          <p:nvPr/>
        </p:nvSpPr>
        <p:spPr>
          <a:xfrm>
            <a:off x="152400" y="3698984"/>
            <a:ext cx="4978879" cy="307777"/>
          </a:xfrm>
          <a:prstGeom prst="rect">
            <a:avLst/>
          </a:prstGeom>
          <a:noFill/>
        </p:spPr>
        <p:txBody>
          <a:bodyPr wrap="square">
            <a:spAutoFit/>
          </a:bodyPr>
          <a:lstStyle/>
          <a:p>
            <a:pPr>
              <a:defRPr/>
            </a:pPr>
            <a:r>
              <a:rPr lang="en-US" sz="1400" dirty="0" smtClean="0">
                <a:solidFill>
                  <a:srgbClr val="595959"/>
                </a:solidFill>
                <a:latin typeface="+mn-lt"/>
                <a:ea typeface="Arial Unicode MS" pitchFamily="34" charset="-128"/>
                <a:cs typeface="65 Helvetica Medium"/>
              </a:rPr>
              <a:t>At the end of the this course, participants will be able to:</a:t>
            </a:r>
            <a:endParaRPr lang="en-US" sz="1400" dirty="0">
              <a:solidFill>
                <a:srgbClr val="595959"/>
              </a:solidFill>
              <a:latin typeface="+mn-lt"/>
              <a:cs typeface="65 Helvetica Medium"/>
            </a:endParaRPr>
          </a:p>
        </p:txBody>
      </p:sp>
      <p:cxnSp>
        <p:nvCxnSpPr>
          <p:cNvPr id="14" name="Straight Connector 13"/>
          <p:cNvCxnSpPr/>
          <p:nvPr/>
        </p:nvCxnSpPr>
        <p:spPr>
          <a:xfrm flipH="1">
            <a:off x="152400" y="3557551"/>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849" y="5943600"/>
            <a:ext cx="6699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42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idx="4294967295"/>
          </p:nvPr>
        </p:nvSpPr>
        <p:spPr>
          <a:xfrm>
            <a:off x="457200" y="274638"/>
            <a:ext cx="8229600" cy="639762"/>
          </a:xfrm>
        </p:spPr>
        <p:txBody>
          <a:bodyPr>
            <a:normAutofit fontScale="90000"/>
          </a:bodyPr>
          <a:lstStyle/>
          <a:p>
            <a:pPr eaLnBrk="1" hangingPunct="1"/>
            <a:r>
              <a:rPr lang="en-US" smtClean="0"/>
              <a:t>Early PV milestones</a:t>
            </a:r>
          </a:p>
        </p:txBody>
      </p:sp>
      <p:sp>
        <p:nvSpPr>
          <p:cNvPr id="120834" name="Rectangle 3"/>
          <p:cNvSpPr>
            <a:spLocks noGrp="1" noChangeArrowheads="1"/>
          </p:cNvSpPr>
          <p:nvPr>
            <p:ph type="body" sz="half" idx="4294967295"/>
          </p:nvPr>
        </p:nvSpPr>
        <p:spPr>
          <a:xfrm>
            <a:off x="381000" y="914400"/>
            <a:ext cx="4038600" cy="4525963"/>
          </a:xfrm>
        </p:spPr>
        <p:txBody>
          <a:bodyPr>
            <a:normAutofit fontScale="92500" lnSpcReduction="10000"/>
          </a:bodyPr>
          <a:lstStyle/>
          <a:p>
            <a:pPr eaLnBrk="1" hangingPunct="1">
              <a:lnSpc>
                <a:spcPct val="80000"/>
              </a:lnSpc>
            </a:pPr>
            <a:r>
              <a:rPr lang="en-US" sz="3500" dirty="0" smtClean="0"/>
              <a:t>1839 – </a:t>
            </a:r>
            <a:r>
              <a:rPr lang="en-US" sz="2000" dirty="0" smtClean="0"/>
              <a:t>discovery of the photovoltaic effect; </a:t>
            </a:r>
          </a:p>
          <a:p>
            <a:pPr eaLnBrk="1" hangingPunct="1">
              <a:lnSpc>
                <a:spcPct val="80000"/>
              </a:lnSpc>
            </a:pPr>
            <a:r>
              <a:rPr lang="en-US" sz="3500" dirty="0" smtClean="0"/>
              <a:t>1873 – </a:t>
            </a:r>
            <a:r>
              <a:rPr lang="en-US" sz="2000" dirty="0" smtClean="0"/>
              <a:t>Willoughby</a:t>
            </a:r>
            <a:r>
              <a:rPr lang="en-US" sz="3500" dirty="0" smtClean="0"/>
              <a:t> </a:t>
            </a:r>
            <a:r>
              <a:rPr lang="en-US" sz="2000" dirty="0" smtClean="0"/>
              <a:t>Smith discovers  the photoconductivity of selenium</a:t>
            </a:r>
          </a:p>
          <a:p>
            <a:pPr eaLnBrk="1" hangingPunct="1">
              <a:lnSpc>
                <a:spcPct val="80000"/>
              </a:lnSpc>
            </a:pPr>
            <a:r>
              <a:rPr lang="en-US" sz="3500" dirty="0" smtClean="0"/>
              <a:t>1883 – </a:t>
            </a:r>
            <a:r>
              <a:rPr lang="en-US" sz="2000" dirty="0" smtClean="0"/>
              <a:t>Charles </a:t>
            </a:r>
            <a:r>
              <a:rPr lang="en-US" sz="2000" dirty="0" err="1" smtClean="0"/>
              <a:t>Fritts</a:t>
            </a:r>
            <a:r>
              <a:rPr lang="en-US" sz="2000" dirty="0" smtClean="0"/>
              <a:t> develops first selenium cell (1% efficient)</a:t>
            </a:r>
          </a:p>
          <a:p>
            <a:pPr eaLnBrk="1" hangingPunct="1">
              <a:lnSpc>
                <a:spcPct val="80000"/>
              </a:lnSpc>
            </a:pPr>
            <a:r>
              <a:rPr lang="en-US" sz="3500" dirty="0" smtClean="0"/>
              <a:t>1904 – </a:t>
            </a:r>
            <a:r>
              <a:rPr lang="en-US" sz="2000" dirty="0" smtClean="0"/>
              <a:t>Einstein published his paper on the photoelectric effect (along with a paper on his theory of relativity)</a:t>
            </a:r>
          </a:p>
          <a:p>
            <a:pPr eaLnBrk="1" hangingPunct="1">
              <a:lnSpc>
                <a:spcPct val="80000"/>
              </a:lnSpc>
            </a:pPr>
            <a:r>
              <a:rPr lang="en-US" sz="3500" dirty="0" smtClean="0"/>
              <a:t>1921 – </a:t>
            </a:r>
            <a:r>
              <a:rPr lang="en-US" sz="2000" dirty="0" smtClean="0"/>
              <a:t>Albert Einstein wins the Nobel Prize for his theories (1904 paper) explaining the photoelectric effect</a:t>
            </a:r>
          </a:p>
        </p:txBody>
      </p:sp>
      <p:pic>
        <p:nvPicPr>
          <p:cNvPr id="120835" name="Picture 6"/>
          <p:cNvPicPr>
            <a:picLocks noGrp="1" noChangeAspect="1" noChangeArrowheads="1"/>
          </p:cNvPicPr>
          <p:nvPr>
            <p:ph type="body" sz="half" idx="4294967295"/>
          </p:nvPr>
        </p:nvPicPr>
        <p:blipFill>
          <a:blip r:embed="rId2" cstate="print"/>
          <a:srcRect/>
          <a:stretch>
            <a:fillRect/>
          </a:stretch>
        </p:blipFill>
        <p:spPr>
          <a:xfrm>
            <a:off x="4648200" y="1447800"/>
            <a:ext cx="3810000" cy="3810000"/>
          </a:xfrm>
        </p:spPr>
      </p:pic>
    </p:spTree>
    <p:extLst>
      <p:ext uri="{BB962C8B-B14F-4D97-AF65-F5344CB8AC3E}">
        <p14:creationId xmlns:p14="http://schemas.microsoft.com/office/powerpoint/2010/main" val="2038057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p:txBody>
          <a:bodyPr/>
          <a:lstStyle/>
          <a:p>
            <a:pPr eaLnBrk="1" hangingPunct="1"/>
            <a:r>
              <a:rPr lang="en-US" smtClean="0"/>
              <a:t>P-N Junction &amp; 1st cells</a:t>
            </a:r>
          </a:p>
        </p:txBody>
      </p:sp>
      <p:sp>
        <p:nvSpPr>
          <p:cNvPr id="121858" name="Rectangle 3"/>
          <p:cNvSpPr>
            <a:spLocks noGrp="1" noChangeArrowheads="1"/>
          </p:cNvSpPr>
          <p:nvPr>
            <p:ph type="body" sz="half" idx="4294967295"/>
          </p:nvPr>
        </p:nvSpPr>
        <p:spPr>
          <a:xfrm>
            <a:off x="457200" y="1600200"/>
            <a:ext cx="4038600" cy="4525963"/>
          </a:xfrm>
        </p:spPr>
        <p:txBody>
          <a:bodyPr/>
          <a:lstStyle/>
          <a:p>
            <a:pPr eaLnBrk="1" hangingPunct="1"/>
            <a:r>
              <a:rPr lang="en-US" sz="2800" smtClean="0"/>
              <a:t>Russel Ohl – worked at Bell Labs in 1930’s &amp; 1940’s</a:t>
            </a:r>
          </a:p>
          <a:p>
            <a:pPr eaLnBrk="1" hangingPunct="1"/>
            <a:r>
              <a:rPr lang="en-US" sz="2800" smtClean="0"/>
              <a:t>Discovered the P-N junction in 1939</a:t>
            </a:r>
          </a:p>
          <a:p>
            <a:pPr eaLnBrk="1" hangingPunct="1"/>
            <a:r>
              <a:rPr lang="en-US" sz="2800" smtClean="0"/>
              <a:t>Patented 1</a:t>
            </a:r>
            <a:r>
              <a:rPr lang="en-US" sz="2800" baseline="30000" smtClean="0"/>
              <a:t>st</a:t>
            </a:r>
            <a:r>
              <a:rPr lang="en-US" sz="2800" smtClean="0"/>
              <a:t> modern solar cell called a “Light sensitive device” </a:t>
            </a:r>
          </a:p>
        </p:txBody>
      </p:sp>
      <p:pic>
        <p:nvPicPr>
          <p:cNvPr id="121859" name="Picture 4"/>
          <p:cNvPicPr>
            <a:picLocks noGrp="1" noChangeAspect="1" noChangeArrowheads="1"/>
          </p:cNvPicPr>
          <p:nvPr>
            <p:ph type="body" sz="half" idx="4294967295"/>
          </p:nvPr>
        </p:nvPicPr>
        <p:blipFill>
          <a:blip r:embed="rId2" cstate="print"/>
          <a:srcRect/>
          <a:stretch>
            <a:fillRect/>
          </a:stretch>
        </p:blipFill>
        <p:spPr>
          <a:xfrm>
            <a:off x="4648200" y="1600200"/>
            <a:ext cx="4038600" cy="4525963"/>
          </a:xfrm>
        </p:spPr>
      </p:pic>
    </p:spTree>
    <p:extLst>
      <p:ext uri="{BB962C8B-B14F-4D97-AF65-F5344CB8AC3E}">
        <p14:creationId xmlns:p14="http://schemas.microsoft.com/office/powerpoint/2010/main" val="14755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idx="4294967295"/>
          </p:nvPr>
        </p:nvSpPr>
        <p:spPr/>
        <p:txBody>
          <a:bodyPr/>
          <a:lstStyle/>
          <a:p>
            <a:pPr eaLnBrk="1" hangingPunct="1"/>
            <a:r>
              <a:rPr lang="en-US" sz="4000" b="1" smtClean="0"/>
              <a:t>1953 </a:t>
            </a:r>
            <a:r>
              <a:rPr lang="en-US" sz="3200" b="1" smtClean="0"/>
              <a:t>- THE DREAM BECOMES REAL</a:t>
            </a:r>
            <a:r>
              <a:rPr lang="en-US" sz="4000" smtClean="0"/>
              <a:t> </a:t>
            </a:r>
          </a:p>
        </p:txBody>
      </p:sp>
      <p:sp>
        <p:nvSpPr>
          <p:cNvPr id="122882" name="Rectangle 3"/>
          <p:cNvSpPr>
            <a:spLocks noGrp="1" noChangeArrowheads="1"/>
          </p:cNvSpPr>
          <p:nvPr>
            <p:ph type="body" sz="half" idx="4294967295"/>
          </p:nvPr>
        </p:nvSpPr>
        <p:spPr>
          <a:xfrm>
            <a:off x="457200" y="1600200"/>
            <a:ext cx="4038600" cy="4525963"/>
          </a:xfrm>
        </p:spPr>
        <p:txBody>
          <a:bodyPr/>
          <a:lstStyle/>
          <a:p>
            <a:pPr eaLnBrk="1" hangingPunct="1">
              <a:lnSpc>
                <a:spcPct val="90000"/>
              </a:lnSpc>
              <a:buFont typeface="Wingdings" pitchFamily="2" charset="2"/>
              <a:buChar char="§"/>
            </a:pPr>
            <a:r>
              <a:rPr lang="en-US" sz="2400" dirty="0" smtClean="0"/>
              <a:t>Gerald Pearson, Daryl Chapin, and Calvin Fuller of Bell Labs were the principle discoverers of the silicon solar cell called a “</a:t>
            </a:r>
            <a:r>
              <a:rPr lang="en-US" sz="2400" dirty="0"/>
              <a:t>s</a:t>
            </a:r>
            <a:r>
              <a:rPr lang="en-US" sz="2400" dirty="0" smtClean="0"/>
              <a:t>olar battery”</a:t>
            </a:r>
          </a:p>
          <a:p>
            <a:pPr eaLnBrk="1" hangingPunct="1">
              <a:lnSpc>
                <a:spcPct val="90000"/>
              </a:lnSpc>
              <a:buFont typeface="Wingdings" pitchFamily="2" charset="2"/>
              <a:buChar char="§"/>
            </a:pPr>
            <a:r>
              <a:rPr lang="en-US" sz="2400" dirty="0" smtClean="0"/>
              <a:t>Dopants used to produce 6% efficient cells</a:t>
            </a:r>
          </a:p>
          <a:p>
            <a:pPr eaLnBrk="1" hangingPunct="1">
              <a:lnSpc>
                <a:spcPct val="90000"/>
              </a:lnSpc>
              <a:buFontTx/>
              <a:buNone/>
            </a:pPr>
            <a:endParaRPr lang="en-US" sz="2400" dirty="0" smtClean="0"/>
          </a:p>
        </p:txBody>
      </p:sp>
      <p:pic>
        <p:nvPicPr>
          <p:cNvPr id="122883" name="Picture 5"/>
          <p:cNvPicPr>
            <a:picLocks noChangeAspect="1" noChangeArrowheads="1"/>
          </p:cNvPicPr>
          <p:nvPr/>
        </p:nvPicPr>
        <p:blipFill>
          <a:blip r:embed="rId2" cstate="print"/>
          <a:srcRect/>
          <a:stretch>
            <a:fillRect/>
          </a:stretch>
        </p:blipFill>
        <p:spPr bwMode="auto">
          <a:xfrm>
            <a:off x="4724400" y="1676400"/>
            <a:ext cx="3859213" cy="4343400"/>
          </a:xfrm>
          <a:prstGeom prst="rect">
            <a:avLst/>
          </a:prstGeom>
          <a:noFill/>
          <a:ln w="9525">
            <a:noFill/>
            <a:miter lim="800000"/>
            <a:headEnd/>
            <a:tailEnd/>
          </a:ln>
        </p:spPr>
      </p:pic>
    </p:spTree>
    <p:extLst>
      <p:ext uri="{BB962C8B-B14F-4D97-AF65-F5344CB8AC3E}">
        <p14:creationId xmlns:p14="http://schemas.microsoft.com/office/powerpoint/2010/main" val="691955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r>
              <a:rPr lang="en-US" smtClean="0"/>
              <a:t>Silicon</a:t>
            </a:r>
          </a:p>
        </p:txBody>
      </p:sp>
      <p:sp>
        <p:nvSpPr>
          <p:cNvPr id="126978" name="Rectangle 3"/>
          <p:cNvSpPr>
            <a:spLocks noGrp="1" noChangeArrowheads="1"/>
          </p:cNvSpPr>
          <p:nvPr>
            <p:ph type="body" sz="half" idx="1"/>
          </p:nvPr>
        </p:nvSpPr>
        <p:spPr/>
        <p:txBody>
          <a:bodyPr/>
          <a:lstStyle/>
          <a:p>
            <a:pPr>
              <a:lnSpc>
                <a:spcPct val="80000"/>
              </a:lnSpc>
            </a:pPr>
            <a:r>
              <a:rPr lang="en-US" sz="2400" smtClean="0"/>
              <a:t>Makes up ¼ of earth’s crust; 8</a:t>
            </a:r>
            <a:r>
              <a:rPr lang="en-US" sz="2400" baseline="30000" smtClean="0"/>
              <a:t>th</a:t>
            </a:r>
            <a:r>
              <a:rPr lang="en-US" sz="2400" smtClean="0"/>
              <a:t> most common element in universe; 2</a:t>
            </a:r>
            <a:r>
              <a:rPr lang="en-US" sz="2400" baseline="30000" smtClean="0"/>
              <a:t>nd</a:t>
            </a:r>
            <a:r>
              <a:rPr lang="en-US" sz="2400" smtClean="0"/>
              <a:t> most common (25%) on earth after oxygen</a:t>
            </a:r>
          </a:p>
          <a:p>
            <a:pPr>
              <a:lnSpc>
                <a:spcPct val="80000"/>
              </a:lnSpc>
            </a:pPr>
            <a:r>
              <a:rPr lang="en-US" sz="2400" smtClean="0"/>
              <a:t>Sand</a:t>
            </a:r>
          </a:p>
          <a:p>
            <a:pPr>
              <a:lnSpc>
                <a:spcPct val="80000"/>
              </a:lnSpc>
            </a:pPr>
            <a:r>
              <a:rPr lang="en-US" sz="2400" smtClean="0"/>
              <a:t>Amethyst</a:t>
            </a:r>
          </a:p>
          <a:p>
            <a:pPr>
              <a:lnSpc>
                <a:spcPct val="80000"/>
              </a:lnSpc>
            </a:pPr>
            <a:r>
              <a:rPr lang="en-US" sz="2400" smtClean="0"/>
              <a:t>Granite</a:t>
            </a:r>
          </a:p>
          <a:p>
            <a:pPr>
              <a:lnSpc>
                <a:spcPct val="80000"/>
              </a:lnSpc>
            </a:pPr>
            <a:r>
              <a:rPr lang="en-US" sz="2400" smtClean="0"/>
              <a:t>Quartz</a:t>
            </a:r>
          </a:p>
          <a:p>
            <a:pPr>
              <a:lnSpc>
                <a:spcPct val="80000"/>
              </a:lnSpc>
            </a:pPr>
            <a:r>
              <a:rPr lang="en-US" sz="2400" smtClean="0"/>
              <a:t>Flint</a:t>
            </a:r>
          </a:p>
          <a:p>
            <a:pPr>
              <a:lnSpc>
                <a:spcPct val="80000"/>
              </a:lnSpc>
            </a:pPr>
            <a:r>
              <a:rPr lang="en-US" sz="2400" smtClean="0"/>
              <a:t>Opal</a:t>
            </a:r>
          </a:p>
          <a:p>
            <a:pPr>
              <a:lnSpc>
                <a:spcPct val="80000"/>
              </a:lnSpc>
            </a:pPr>
            <a:r>
              <a:rPr lang="en-US" sz="2400" smtClean="0"/>
              <a:t>Asbestos</a:t>
            </a:r>
          </a:p>
          <a:p>
            <a:pPr>
              <a:lnSpc>
                <a:spcPct val="80000"/>
              </a:lnSpc>
            </a:pPr>
            <a:r>
              <a:rPr lang="en-US" sz="2400" smtClean="0"/>
              <a:t>Clay</a:t>
            </a:r>
          </a:p>
        </p:txBody>
      </p:sp>
      <p:pic>
        <p:nvPicPr>
          <p:cNvPr id="126979" name="Picture 4"/>
          <p:cNvPicPr>
            <a:picLocks noGrp="1" noChangeAspect="1" noChangeArrowheads="1"/>
          </p:cNvPicPr>
          <p:nvPr>
            <p:ph type="body" sz="half" idx="2"/>
          </p:nvPr>
        </p:nvPicPr>
        <p:blipFill>
          <a:blip r:embed="rId2" cstate="print"/>
          <a:srcRect/>
          <a:stretch>
            <a:fillRect/>
          </a:stretch>
        </p:blipFill>
        <p:spPr/>
      </p:pic>
    </p:spTree>
    <p:extLst>
      <p:ext uri="{BB962C8B-B14F-4D97-AF65-F5344CB8AC3E}">
        <p14:creationId xmlns:p14="http://schemas.microsoft.com/office/powerpoint/2010/main" val="159435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Silicon</a:t>
            </a:r>
            <a:endParaRPr lang="en-US" dirty="0"/>
          </a:p>
        </p:txBody>
      </p:sp>
      <p:pic>
        <p:nvPicPr>
          <p:cNvPr id="162818" name="Picture 2" descr="F:\2010 PV conference, SW beta, Scottish Championship\DSC004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546194"/>
            <a:ext cx="5943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50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Ingot</a:t>
            </a:r>
            <a:endParaRPr lang="en-US" dirty="0"/>
          </a:p>
        </p:txBody>
      </p:sp>
      <p:pic>
        <p:nvPicPr>
          <p:cNvPr id="163842" name="Picture 2" descr="F:\2010 PV conference, SW beta, Scottish Championship\DSC00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76400"/>
            <a:ext cx="65532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878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PV cells</a:t>
            </a:r>
            <a:endParaRPr lang="en-US" dirty="0"/>
          </a:p>
        </p:txBody>
      </p:sp>
      <p:pic>
        <p:nvPicPr>
          <p:cNvPr id="161794" name="Picture 2" descr="F:\2010 PV conference, SW beta, Scottish Championship\DSC004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299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03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5"/>
          <p:cNvSpPr>
            <a:spLocks noGrp="1"/>
          </p:cNvSpPr>
          <p:nvPr>
            <p:ph type="title" idx="4294967295"/>
          </p:nvPr>
        </p:nvSpPr>
        <p:spPr/>
        <p:txBody>
          <a:bodyPr anchor="b"/>
          <a:lstStyle/>
          <a:p>
            <a:r>
              <a:rPr lang="en-US" smtClean="0"/>
              <a:t>Photovoltaic Effect</a:t>
            </a:r>
          </a:p>
        </p:txBody>
      </p:sp>
      <p:sp>
        <p:nvSpPr>
          <p:cNvPr id="128002" name="Rectangle 6"/>
          <p:cNvSpPr>
            <a:spLocks noGrp="1"/>
          </p:cNvSpPr>
          <p:nvPr>
            <p:ph idx="4294967295"/>
          </p:nvPr>
        </p:nvSpPr>
        <p:spPr/>
        <p:txBody>
          <a:bodyPr/>
          <a:lstStyle/>
          <a:p>
            <a:pPr marL="273050" indent="-273050"/>
            <a:endParaRPr lang="en-US" smtClean="0"/>
          </a:p>
        </p:txBody>
      </p:sp>
      <p:pic>
        <p:nvPicPr>
          <p:cNvPr id="128003" name="Picture 4"/>
          <p:cNvPicPr>
            <a:picLocks noChangeAspect="1" noChangeArrowheads="1"/>
          </p:cNvPicPr>
          <p:nvPr/>
        </p:nvPicPr>
        <p:blipFill>
          <a:blip r:embed="rId2" cstate="print"/>
          <a:srcRect/>
          <a:stretch>
            <a:fillRect/>
          </a:stretch>
        </p:blipFill>
        <p:spPr bwMode="auto">
          <a:xfrm>
            <a:off x="762000" y="1752600"/>
            <a:ext cx="7696200" cy="3916363"/>
          </a:xfrm>
          <a:prstGeom prst="rect">
            <a:avLst/>
          </a:prstGeom>
          <a:noFill/>
          <a:ln w="9525">
            <a:noFill/>
            <a:miter lim="800000"/>
            <a:headEnd/>
            <a:tailEnd/>
          </a:ln>
        </p:spPr>
      </p:pic>
    </p:spTree>
    <p:extLst>
      <p:ext uri="{BB962C8B-B14F-4D97-AF65-F5344CB8AC3E}">
        <p14:creationId xmlns:p14="http://schemas.microsoft.com/office/powerpoint/2010/main" val="4099805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idx="4294967295"/>
          </p:nvPr>
        </p:nvSpPr>
        <p:spPr/>
        <p:txBody>
          <a:bodyPr/>
          <a:lstStyle/>
          <a:p>
            <a:pPr eaLnBrk="1" hangingPunct="1"/>
            <a:r>
              <a:rPr lang="en-US" b="1" smtClean="0"/>
              <a:t>1956 </a:t>
            </a:r>
            <a:r>
              <a:rPr lang="en-US" sz="3600" b="1" smtClean="0"/>
              <a:t>- Searching for Applications</a:t>
            </a:r>
            <a:r>
              <a:rPr lang="en-US" smtClean="0"/>
              <a:t> </a:t>
            </a:r>
          </a:p>
        </p:txBody>
      </p:sp>
      <p:sp>
        <p:nvSpPr>
          <p:cNvPr id="129026" name="Rectangle 4"/>
          <p:cNvSpPr>
            <a:spLocks noGrp="1" noChangeArrowheads="1"/>
          </p:cNvSpPr>
          <p:nvPr>
            <p:ph type="body" sz="half" idx="4294967295"/>
          </p:nvPr>
        </p:nvSpPr>
        <p:spPr>
          <a:xfrm>
            <a:off x="457200" y="2133600"/>
            <a:ext cx="4038600" cy="4525963"/>
          </a:xfrm>
        </p:spPr>
        <p:txBody>
          <a:bodyPr/>
          <a:lstStyle/>
          <a:p>
            <a:pPr eaLnBrk="1" hangingPunct="1">
              <a:lnSpc>
                <a:spcPct val="90000"/>
              </a:lnSpc>
              <a:buFontTx/>
              <a:buNone/>
            </a:pPr>
            <a:r>
              <a:rPr lang="en-US" sz="2400" dirty="0" smtClean="0"/>
              <a:t>	</a:t>
            </a:r>
            <a:r>
              <a:rPr lang="en-US" sz="2400" dirty="0"/>
              <a:t>N</a:t>
            </a:r>
            <a:r>
              <a:rPr lang="en-US" sz="2400" dirty="0" smtClean="0"/>
              <a:t>ovelty items such as toys and radios run by solar cells were First</a:t>
            </a:r>
          </a:p>
        </p:txBody>
      </p:sp>
      <p:pic>
        <p:nvPicPr>
          <p:cNvPr id="129027" name="Picture 6" descr="3 SolarDiag"/>
          <p:cNvPicPr>
            <a:picLocks noGrp="1" noChangeAspect="1" noChangeArrowheads="1"/>
          </p:cNvPicPr>
          <p:nvPr>
            <p:ph sz="half" idx="4294967295"/>
          </p:nvPr>
        </p:nvPicPr>
        <p:blipFill>
          <a:blip r:embed="rId2" cstate="print"/>
          <a:srcRect/>
          <a:stretch>
            <a:fillRect/>
          </a:stretch>
        </p:blipFill>
        <p:spPr>
          <a:xfrm>
            <a:off x="4951413" y="1768475"/>
            <a:ext cx="3656012" cy="4162425"/>
          </a:xfrm>
        </p:spPr>
      </p:pic>
    </p:spTree>
    <p:extLst>
      <p:ext uri="{BB962C8B-B14F-4D97-AF65-F5344CB8AC3E}">
        <p14:creationId xmlns:p14="http://schemas.microsoft.com/office/powerpoint/2010/main" val="2985388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5"/>
          <p:cNvPicPr>
            <a:picLocks noChangeAspect="1" noChangeArrowheads="1"/>
          </p:cNvPicPr>
          <p:nvPr/>
        </p:nvPicPr>
        <p:blipFill>
          <a:blip r:embed="rId2" cstate="print"/>
          <a:srcRect/>
          <a:stretch>
            <a:fillRect/>
          </a:stretch>
        </p:blipFill>
        <p:spPr bwMode="auto">
          <a:xfrm>
            <a:off x="2538413" y="381000"/>
            <a:ext cx="4117975" cy="6172200"/>
          </a:xfrm>
          <a:prstGeom prst="rect">
            <a:avLst/>
          </a:prstGeom>
          <a:noFill/>
          <a:ln w="9525">
            <a:noFill/>
            <a:miter lim="800000"/>
            <a:headEnd/>
            <a:tailEnd/>
          </a:ln>
        </p:spPr>
      </p:pic>
    </p:spTree>
    <p:extLst>
      <p:ext uri="{BB962C8B-B14F-4D97-AF65-F5344CB8AC3E}">
        <p14:creationId xmlns:p14="http://schemas.microsoft.com/office/powerpoint/2010/main" val="1707055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PV Workshop Agenda</a:t>
            </a:r>
            <a:endParaRPr lang="en-US" dirty="0"/>
          </a:p>
        </p:txBody>
      </p:sp>
      <p:sp>
        <p:nvSpPr>
          <p:cNvPr id="4" name="Content Placeholder 3"/>
          <p:cNvSpPr>
            <a:spLocks noGrp="1"/>
          </p:cNvSpPr>
          <p:nvPr>
            <p:ph sz="half" idx="1"/>
          </p:nvPr>
        </p:nvSpPr>
        <p:spPr/>
        <p:txBody>
          <a:bodyPr/>
          <a:lstStyle/>
          <a:p>
            <a:r>
              <a:rPr lang="en-US" b="1" dirty="0" smtClean="0"/>
              <a:t>Friday </a:t>
            </a:r>
          </a:p>
          <a:p>
            <a:pPr lvl="1"/>
            <a:r>
              <a:rPr lang="en-US" dirty="0" smtClean="0"/>
              <a:t>9    Intro to PV</a:t>
            </a:r>
          </a:p>
          <a:p>
            <a:pPr lvl="1"/>
            <a:r>
              <a:rPr lang="en-US" dirty="0" smtClean="0"/>
              <a:t>10 </a:t>
            </a:r>
            <a:r>
              <a:rPr lang="en-US" dirty="0"/>
              <a:t> </a:t>
            </a:r>
            <a:r>
              <a:rPr lang="en-US" dirty="0" smtClean="0"/>
              <a:t>Site Assessment</a:t>
            </a:r>
          </a:p>
          <a:p>
            <a:pPr lvl="1"/>
            <a:r>
              <a:rPr lang="en-US" dirty="0" smtClean="0"/>
              <a:t>11  PV Cells, Modules &amp; 			Arrays</a:t>
            </a:r>
          </a:p>
          <a:p>
            <a:pPr lvl="1"/>
            <a:r>
              <a:rPr lang="en-US" dirty="0" smtClean="0"/>
              <a:t>12  Lunch</a:t>
            </a:r>
          </a:p>
          <a:p>
            <a:pPr lvl="1"/>
            <a:r>
              <a:rPr lang="en-US" dirty="0" smtClean="0"/>
              <a:t>1    Combiner Boxes </a:t>
            </a:r>
            <a:r>
              <a:rPr lang="en-US" dirty="0"/>
              <a:t>&amp;</a:t>
            </a:r>
            <a:r>
              <a:rPr lang="en-US" dirty="0" smtClean="0"/>
              <a:t> 			Disconnects</a:t>
            </a:r>
          </a:p>
          <a:p>
            <a:pPr lvl="1"/>
            <a:r>
              <a:rPr lang="en-US" dirty="0" smtClean="0"/>
              <a:t>2    Inverter Technology</a:t>
            </a:r>
          </a:p>
          <a:p>
            <a:pPr lvl="1"/>
            <a:r>
              <a:rPr lang="en-US" dirty="0" smtClean="0"/>
              <a:t>3    Batteries</a:t>
            </a:r>
            <a:endParaRPr lang="en-US" dirty="0"/>
          </a:p>
        </p:txBody>
      </p:sp>
      <p:sp>
        <p:nvSpPr>
          <p:cNvPr id="5" name="Content Placeholder 4"/>
          <p:cNvSpPr>
            <a:spLocks noGrp="1"/>
          </p:cNvSpPr>
          <p:nvPr>
            <p:ph sz="half" idx="2"/>
          </p:nvPr>
        </p:nvSpPr>
        <p:spPr/>
        <p:txBody>
          <a:bodyPr/>
          <a:lstStyle/>
          <a:p>
            <a:r>
              <a:rPr lang="en-US" b="1" dirty="0" smtClean="0"/>
              <a:t>Saturday</a:t>
            </a:r>
          </a:p>
          <a:p>
            <a:pPr lvl="1"/>
            <a:r>
              <a:rPr lang="en-US" dirty="0" smtClean="0"/>
              <a:t>9     Charge Controllers</a:t>
            </a:r>
          </a:p>
          <a:p>
            <a:pPr lvl="1"/>
            <a:r>
              <a:rPr lang="en-US" dirty="0" smtClean="0"/>
              <a:t>10   Power Systems</a:t>
            </a:r>
          </a:p>
          <a:p>
            <a:pPr lvl="1"/>
            <a:r>
              <a:rPr lang="en-US" dirty="0" smtClean="0"/>
              <a:t>11   Economics</a:t>
            </a:r>
          </a:p>
          <a:p>
            <a:pPr lvl="1"/>
            <a:r>
              <a:rPr lang="en-US" dirty="0" smtClean="0"/>
              <a:t>12   Summary &amp; Review</a:t>
            </a:r>
            <a:endParaRPr lang="en-US" dirty="0"/>
          </a:p>
        </p:txBody>
      </p:sp>
    </p:spTree>
    <p:extLst>
      <p:ext uri="{BB962C8B-B14F-4D97-AF65-F5344CB8AC3E}">
        <p14:creationId xmlns:p14="http://schemas.microsoft.com/office/powerpoint/2010/main" val="694018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4"/>
          <p:cNvSpPr>
            <a:spLocks noGrp="1" noChangeArrowheads="1"/>
          </p:cNvSpPr>
          <p:nvPr>
            <p:ph type="title" idx="4294967295"/>
          </p:nvPr>
        </p:nvSpPr>
        <p:spPr/>
        <p:txBody>
          <a:bodyPr/>
          <a:lstStyle/>
          <a:p>
            <a:pPr eaLnBrk="1" hangingPunct="1"/>
            <a:r>
              <a:rPr lang="en-US" sz="4000" b="1" smtClean="0"/>
              <a:t>Late 1950s </a:t>
            </a:r>
            <a:r>
              <a:rPr lang="en-US" sz="3000" b="1" smtClean="0"/>
              <a:t>- Saved by the Space Race</a:t>
            </a:r>
            <a:r>
              <a:rPr lang="en-US" sz="4000" smtClean="0"/>
              <a:t> </a:t>
            </a:r>
          </a:p>
        </p:txBody>
      </p:sp>
      <p:sp>
        <p:nvSpPr>
          <p:cNvPr id="131074" name="Rectangle 5"/>
          <p:cNvSpPr>
            <a:spLocks noGrp="1" noChangeArrowheads="1"/>
          </p:cNvSpPr>
          <p:nvPr>
            <p:ph type="body" sz="half" idx="4294967295"/>
          </p:nvPr>
        </p:nvSpPr>
        <p:spPr>
          <a:xfrm>
            <a:off x="457200" y="1600200"/>
            <a:ext cx="4038600" cy="4525963"/>
          </a:xfrm>
        </p:spPr>
        <p:txBody>
          <a:bodyPr/>
          <a:lstStyle/>
          <a:p>
            <a:pPr eaLnBrk="1" hangingPunct="1">
              <a:buFontTx/>
              <a:buNone/>
            </a:pPr>
            <a:r>
              <a:rPr lang="en-US" sz="2800" smtClean="0"/>
              <a:t>	The late Dr. Hans Ziegler, the chief advocate for powering satellites with silicon solar cells </a:t>
            </a:r>
          </a:p>
        </p:txBody>
      </p:sp>
      <p:pic>
        <p:nvPicPr>
          <p:cNvPr id="131075" name="Picture 7" descr="4 Ziegler"/>
          <p:cNvPicPr>
            <a:picLocks noGrp="1" noChangeAspect="1" noChangeArrowheads="1"/>
          </p:cNvPicPr>
          <p:nvPr>
            <p:ph sz="half" idx="4294967295"/>
          </p:nvPr>
        </p:nvPicPr>
        <p:blipFill>
          <a:blip r:embed="rId2" cstate="print"/>
          <a:srcRect/>
          <a:stretch>
            <a:fillRect/>
          </a:stretch>
        </p:blipFill>
        <p:spPr>
          <a:xfrm>
            <a:off x="4799013" y="1768475"/>
            <a:ext cx="3656012" cy="2597150"/>
          </a:xfrm>
        </p:spPr>
      </p:pic>
    </p:spTree>
    <p:extLst>
      <p:ext uri="{BB962C8B-B14F-4D97-AF65-F5344CB8AC3E}">
        <p14:creationId xmlns:p14="http://schemas.microsoft.com/office/powerpoint/2010/main" val="947601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idx="4294967295"/>
          </p:nvPr>
        </p:nvSpPr>
        <p:spPr/>
        <p:txBody>
          <a:bodyPr/>
          <a:lstStyle/>
          <a:p>
            <a:pPr eaLnBrk="1" hangingPunct="1"/>
            <a:r>
              <a:rPr lang="en-US" smtClean="0"/>
              <a:t>Vanguard I - </a:t>
            </a:r>
            <a:r>
              <a:rPr lang="en-US" sz="3200" smtClean="0"/>
              <a:t>first PV powered satellite</a:t>
            </a:r>
            <a:br>
              <a:rPr lang="en-US" sz="3200" smtClean="0"/>
            </a:br>
            <a:endParaRPr lang="en-US" sz="2000" smtClean="0"/>
          </a:p>
        </p:txBody>
      </p:sp>
      <p:sp>
        <p:nvSpPr>
          <p:cNvPr id="132098" name="Rectangle 3"/>
          <p:cNvSpPr>
            <a:spLocks noGrp="1" noChangeArrowheads="1"/>
          </p:cNvSpPr>
          <p:nvPr>
            <p:ph type="body" sz="half" idx="4294967295"/>
          </p:nvPr>
        </p:nvSpPr>
        <p:spPr>
          <a:xfrm>
            <a:off x="457200" y="1600200"/>
            <a:ext cx="4038600" cy="4525963"/>
          </a:xfrm>
        </p:spPr>
        <p:txBody>
          <a:bodyPr/>
          <a:lstStyle/>
          <a:p>
            <a:pPr eaLnBrk="1" hangingPunct="1">
              <a:lnSpc>
                <a:spcPct val="90000"/>
              </a:lnSpc>
            </a:pPr>
            <a:r>
              <a:rPr lang="en-US" sz="2200" smtClean="0"/>
              <a:t>Launched in 1958; 4</a:t>
            </a:r>
            <a:r>
              <a:rPr lang="en-US" sz="2200" baseline="30000" smtClean="0"/>
              <a:t>th</a:t>
            </a:r>
            <a:r>
              <a:rPr lang="en-US" sz="2200" smtClean="0"/>
              <a:t> artificial satellite</a:t>
            </a:r>
          </a:p>
          <a:p>
            <a:pPr eaLnBrk="1" hangingPunct="1">
              <a:lnSpc>
                <a:spcPct val="90000"/>
              </a:lnSpc>
            </a:pPr>
            <a:r>
              <a:rPr lang="en-US" sz="2200" smtClean="0"/>
              <a:t>solar panel:  0.1W, 100 cm²</a:t>
            </a:r>
          </a:p>
          <a:p>
            <a:pPr eaLnBrk="1" hangingPunct="1">
              <a:lnSpc>
                <a:spcPct val="90000"/>
              </a:lnSpc>
            </a:pPr>
            <a:r>
              <a:rPr lang="en-US" sz="2200" smtClean="0"/>
              <a:t>Vanguard's solar cells operated for about seven years, while conventional batteries used to power another transmitter on board Vanguard lasted only 20 days.</a:t>
            </a:r>
          </a:p>
          <a:p>
            <a:pPr eaLnBrk="1" hangingPunct="1">
              <a:lnSpc>
                <a:spcPct val="90000"/>
              </a:lnSpc>
            </a:pPr>
            <a:r>
              <a:rPr lang="en-US" sz="2200" smtClean="0"/>
              <a:t>Still orbiting; longest orbiting artificial satellite</a:t>
            </a:r>
          </a:p>
          <a:p>
            <a:pPr eaLnBrk="1" hangingPunct="1">
              <a:lnSpc>
                <a:spcPct val="90000"/>
              </a:lnSpc>
            </a:pPr>
            <a:r>
              <a:rPr lang="en-US" sz="2200" smtClean="0"/>
              <a:t>$1000/watt</a:t>
            </a:r>
          </a:p>
        </p:txBody>
      </p:sp>
      <p:pic>
        <p:nvPicPr>
          <p:cNvPr id="132099" name="Picture 5" descr="vanguard"/>
          <p:cNvPicPr>
            <a:picLocks noGrp="1" noChangeAspect="1" noChangeArrowheads="1"/>
          </p:cNvPicPr>
          <p:nvPr>
            <p:ph type="body" sz="half" idx="4294967295"/>
          </p:nvPr>
        </p:nvPicPr>
        <p:blipFill>
          <a:blip r:embed="rId2" cstate="print"/>
          <a:srcRect/>
          <a:stretch>
            <a:fillRect/>
          </a:stretch>
        </p:blipFill>
        <p:spPr>
          <a:xfrm>
            <a:off x="4762500" y="2068513"/>
            <a:ext cx="3810000" cy="3587750"/>
          </a:xfrm>
        </p:spPr>
      </p:pic>
    </p:spTree>
    <p:extLst>
      <p:ext uri="{BB962C8B-B14F-4D97-AF65-F5344CB8AC3E}">
        <p14:creationId xmlns:p14="http://schemas.microsoft.com/office/powerpoint/2010/main" val="31461908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p:cNvPicPr>
            <a:picLocks noChangeAspect="1" noChangeArrowheads="1"/>
          </p:cNvPicPr>
          <p:nvPr/>
        </p:nvPicPr>
        <p:blipFill>
          <a:blip r:embed="rId2" cstate="print"/>
          <a:srcRect/>
          <a:stretch>
            <a:fillRect/>
          </a:stretch>
        </p:blipFill>
        <p:spPr bwMode="auto">
          <a:xfrm>
            <a:off x="1295400" y="415925"/>
            <a:ext cx="6400800" cy="5886450"/>
          </a:xfrm>
          <a:prstGeom prst="rect">
            <a:avLst/>
          </a:prstGeom>
          <a:noFill/>
          <a:ln w="9525">
            <a:noFill/>
            <a:miter lim="800000"/>
            <a:headEnd/>
            <a:tailEnd/>
          </a:ln>
        </p:spPr>
      </p:pic>
    </p:spTree>
    <p:extLst>
      <p:ext uri="{BB962C8B-B14F-4D97-AF65-F5344CB8AC3E}">
        <p14:creationId xmlns:p14="http://schemas.microsoft.com/office/powerpoint/2010/main" val="1113695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idx="4294967295"/>
          </p:nvPr>
        </p:nvSpPr>
        <p:spPr/>
        <p:txBody>
          <a:bodyPr>
            <a:normAutofit fontScale="90000"/>
          </a:bodyPr>
          <a:lstStyle/>
          <a:p>
            <a:pPr eaLnBrk="1" hangingPunct="1"/>
            <a:r>
              <a:rPr lang="en-US" b="1" smtClean="0"/>
              <a:t>Early 1970s </a:t>
            </a:r>
            <a:r>
              <a:rPr lang="en-US" sz="3600" b="1" smtClean="0"/>
              <a:t>- The First Mass Earth Market</a:t>
            </a:r>
            <a:r>
              <a:rPr lang="en-US" smtClean="0"/>
              <a:t> </a:t>
            </a:r>
          </a:p>
        </p:txBody>
      </p:sp>
      <p:sp>
        <p:nvSpPr>
          <p:cNvPr id="134146" name="Rectangle 4"/>
          <p:cNvSpPr>
            <a:spLocks noGrp="1" noChangeArrowheads="1"/>
          </p:cNvSpPr>
          <p:nvPr>
            <p:ph type="body" sz="half" idx="4294967295"/>
          </p:nvPr>
        </p:nvSpPr>
        <p:spPr>
          <a:xfrm>
            <a:off x="457200" y="1600200"/>
            <a:ext cx="4038600" cy="4525963"/>
          </a:xfrm>
        </p:spPr>
        <p:txBody>
          <a:bodyPr/>
          <a:lstStyle/>
          <a:p>
            <a:pPr eaLnBrk="1" hangingPunct="1">
              <a:buFontTx/>
              <a:buNone/>
            </a:pPr>
            <a:r>
              <a:rPr lang="en-US" sz="2800" smtClean="0"/>
              <a:t>	Solar cells power navigation warning lights and horns on most off-shore gas and oil rigs throughout the world </a:t>
            </a:r>
          </a:p>
        </p:txBody>
      </p:sp>
      <p:pic>
        <p:nvPicPr>
          <p:cNvPr id="134147" name="Picture 6" descr="6 OceanPlatform"/>
          <p:cNvPicPr>
            <a:picLocks noGrp="1" noChangeAspect="1" noChangeArrowheads="1"/>
          </p:cNvPicPr>
          <p:nvPr>
            <p:ph sz="half" idx="4294967295"/>
          </p:nvPr>
        </p:nvPicPr>
        <p:blipFill>
          <a:blip r:embed="rId2" cstate="print"/>
          <a:srcRect/>
          <a:stretch>
            <a:fillRect/>
          </a:stretch>
        </p:blipFill>
        <p:spPr>
          <a:xfrm>
            <a:off x="4878388" y="1852613"/>
            <a:ext cx="3656012" cy="3189287"/>
          </a:xfrm>
        </p:spPr>
      </p:pic>
    </p:spTree>
    <p:extLst>
      <p:ext uri="{BB962C8B-B14F-4D97-AF65-F5344CB8AC3E}">
        <p14:creationId xmlns:p14="http://schemas.microsoft.com/office/powerpoint/2010/main" val="3595675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idx="4294967295"/>
          </p:nvPr>
        </p:nvSpPr>
        <p:spPr/>
        <p:txBody>
          <a:bodyPr/>
          <a:lstStyle/>
          <a:p>
            <a:pPr eaLnBrk="1" hangingPunct="1"/>
            <a:r>
              <a:rPr lang="en-US" b="1" smtClean="0"/>
              <a:t>1970s </a:t>
            </a:r>
            <a:r>
              <a:rPr lang="en-US" sz="3200" b="1" smtClean="0"/>
              <a:t>- Captain Lomer's Saga</a:t>
            </a:r>
            <a:endParaRPr lang="en-US" sz="2600" smtClean="0"/>
          </a:p>
        </p:txBody>
      </p:sp>
      <p:sp>
        <p:nvSpPr>
          <p:cNvPr id="135170" name="Rectangle 4"/>
          <p:cNvSpPr>
            <a:spLocks noGrp="1" noChangeArrowheads="1"/>
          </p:cNvSpPr>
          <p:nvPr>
            <p:ph type="body" sz="half" idx="4294967295"/>
          </p:nvPr>
        </p:nvSpPr>
        <p:spPr>
          <a:xfrm>
            <a:off x="457200" y="2514600"/>
            <a:ext cx="4038600" cy="4525963"/>
          </a:xfrm>
        </p:spPr>
        <p:txBody>
          <a:bodyPr/>
          <a:lstStyle/>
          <a:p>
            <a:pPr eaLnBrk="1" hangingPunct="1">
              <a:lnSpc>
                <a:spcPct val="90000"/>
              </a:lnSpc>
              <a:buFontTx/>
              <a:buNone/>
            </a:pPr>
            <a:r>
              <a:rPr lang="en-US" sz="2400" smtClean="0"/>
              <a:t>	</a:t>
            </a:r>
            <a:r>
              <a:rPr lang="en-US" sz="4000" b="1" smtClean="0"/>
              <a:t>Lighthouses</a:t>
            </a:r>
          </a:p>
        </p:txBody>
      </p:sp>
      <p:pic>
        <p:nvPicPr>
          <p:cNvPr id="135171" name="Picture 6" descr="7 Lighthouse"/>
          <p:cNvPicPr>
            <a:picLocks noGrp="1" noChangeAspect="1" noChangeArrowheads="1"/>
          </p:cNvPicPr>
          <p:nvPr>
            <p:ph sz="half" idx="4294967295"/>
          </p:nvPr>
        </p:nvPicPr>
        <p:blipFill>
          <a:blip r:embed="rId2" cstate="print"/>
          <a:srcRect/>
          <a:stretch>
            <a:fillRect/>
          </a:stretch>
        </p:blipFill>
        <p:spPr>
          <a:xfrm>
            <a:off x="4878388" y="1852613"/>
            <a:ext cx="3656012" cy="3143250"/>
          </a:xfrm>
        </p:spPr>
      </p:pic>
    </p:spTree>
    <p:extLst>
      <p:ext uri="{BB962C8B-B14F-4D97-AF65-F5344CB8AC3E}">
        <p14:creationId xmlns:p14="http://schemas.microsoft.com/office/powerpoint/2010/main" val="1142477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idx="4294967295"/>
          </p:nvPr>
        </p:nvSpPr>
        <p:spPr/>
        <p:txBody>
          <a:bodyPr/>
          <a:lstStyle/>
          <a:p>
            <a:pPr eaLnBrk="1" hangingPunct="1"/>
            <a:r>
              <a:rPr lang="en-US" sz="4800" b="1" smtClean="0"/>
              <a:t>1974 </a:t>
            </a:r>
            <a:r>
              <a:rPr lang="en-US" sz="4000" b="1" smtClean="0"/>
              <a:t>- Working on the Railroad</a:t>
            </a:r>
            <a:r>
              <a:rPr lang="en-US" sz="4800" smtClean="0"/>
              <a:t> </a:t>
            </a:r>
          </a:p>
        </p:txBody>
      </p:sp>
      <p:sp>
        <p:nvSpPr>
          <p:cNvPr id="136194" name="Rectangle 4"/>
          <p:cNvSpPr>
            <a:spLocks noGrp="1" noChangeArrowheads="1"/>
          </p:cNvSpPr>
          <p:nvPr>
            <p:ph type="body" sz="half" idx="4294967295"/>
          </p:nvPr>
        </p:nvSpPr>
        <p:spPr>
          <a:xfrm>
            <a:off x="457200" y="1600200"/>
            <a:ext cx="4038600" cy="4525963"/>
          </a:xfrm>
        </p:spPr>
        <p:txBody>
          <a:bodyPr/>
          <a:lstStyle/>
          <a:p>
            <a:pPr eaLnBrk="1" hangingPunct="1">
              <a:buFontTx/>
              <a:buNone/>
            </a:pPr>
            <a:r>
              <a:rPr lang="en-US" sz="2800" smtClean="0"/>
              <a:t>	The first solar-powered crossing depicted in this picture began operating at Rex, Georgia in 1974 for the Southern Railway (now the Norfolk/Southern) </a:t>
            </a:r>
          </a:p>
        </p:txBody>
      </p:sp>
      <p:pic>
        <p:nvPicPr>
          <p:cNvPr id="136195" name="Picture 6" descr="8 Railroad"/>
          <p:cNvPicPr>
            <a:picLocks noGrp="1" noChangeAspect="1" noChangeArrowheads="1"/>
          </p:cNvPicPr>
          <p:nvPr>
            <p:ph sz="half" idx="4294967295"/>
          </p:nvPr>
        </p:nvPicPr>
        <p:blipFill>
          <a:blip r:embed="rId2" cstate="print"/>
          <a:srcRect/>
          <a:stretch>
            <a:fillRect/>
          </a:stretch>
        </p:blipFill>
        <p:spPr>
          <a:xfrm>
            <a:off x="5459413" y="1828800"/>
            <a:ext cx="2903537" cy="4287838"/>
          </a:xfrm>
        </p:spPr>
      </p:pic>
    </p:spTree>
    <p:extLst>
      <p:ext uri="{BB962C8B-B14F-4D97-AF65-F5344CB8AC3E}">
        <p14:creationId xmlns:p14="http://schemas.microsoft.com/office/powerpoint/2010/main" val="3859507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p:txBody>
          <a:bodyPr/>
          <a:lstStyle/>
          <a:p>
            <a:pPr eaLnBrk="1" hangingPunct="1"/>
            <a:r>
              <a:rPr lang="en-US" b="1" smtClean="0"/>
              <a:t>Late 1970s </a:t>
            </a:r>
            <a:r>
              <a:rPr lang="en-US" sz="3600" b="1" smtClean="0"/>
              <a:t>- Long Distance for Everyone</a:t>
            </a:r>
            <a:r>
              <a:rPr lang="en-US" smtClean="0"/>
              <a:t> </a:t>
            </a:r>
          </a:p>
        </p:txBody>
      </p:sp>
      <p:sp>
        <p:nvSpPr>
          <p:cNvPr id="137218" name="Rectangle 4"/>
          <p:cNvSpPr>
            <a:spLocks noGrp="1" noChangeArrowheads="1"/>
          </p:cNvSpPr>
          <p:nvPr>
            <p:ph type="body" sz="half" idx="4294967295"/>
          </p:nvPr>
        </p:nvSpPr>
        <p:spPr>
          <a:xfrm>
            <a:off x="457200" y="1600200"/>
            <a:ext cx="4038600" cy="4525963"/>
          </a:xfrm>
        </p:spPr>
        <p:txBody>
          <a:bodyPr/>
          <a:lstStyle/>
          <a:p>
            <a:pPr eaLnBrk="1" hangingPunct="1">
              <a:lnSpc>
                <a:spcPct val="80000"/>
              </a:lnSpc>
              <a:buFontTx/>
              <a:buNone/>
            </a:pPr>
            <a:r>
              <a:rPr lang="en-US" sz="2800" smtClean="0"/>
              <a:t>	One of Telecom Australia's (now Telstra) many solar-powered microwave repeaters, whose installation began in the late 1970s, to provide Australians living in remote areas with high-quality telecommunication service</a:t>
            </a:r>
          </a:p>
        </p:txBody>
      </p:sp>
      <p:pic>
        <p:nvPicPr>
          <p:cNvPr id="137219" name="Picture 6" descr="9 repeater"/>
          <p:cNvPicPr>
            <a:picLocks noGrp="1" noChangeAspect="1" noChangeArrowheads="1"/>
          </p:cNvPicPr>
          <p:nvPr>
            <p:ph sz="half" idx="4294967295"/>
          </p:nvPr>
        </p:nvPicPr>
        <p:blipFill>
          <a:blip r:embed="rId2" cstate="print"/>
          <a:srcRect/>
          <a:stretch>
            <a:fillRect/>
          </a:stretch>
        </p:blipFill>
        <p:spPr>
          <a:xfrm>
            <a:off x="5334000" y="2185988"/>
            <a:ext cx="3200400" cy="2478087"/>
          </a:xfrm>
        </p:spPr>
      </p:pic>
    </p:spTree>
    <p:extLst>
      <p:ext uri="{BB962C8B-B14F-4D97-AF65-F5344CB8AC3E}">
        <p14:creationId xmlns:p14="http://schemas.microsoft.com/office/powerpoint/2010/main" val="624646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p:txBody>
          <a:bodyPr>
            <a:normAutofit fontScale="90000"/>
          </a:bodyPr>
          <a:lstStyle/>
          <a:p>
            <a:pPr eaLnBrk="1" hangingPunct="1"/>
            <a:r>
              <a:rPr lang="en-US" b="1" smtClean="0"/>
              <a:t>1970s </a:t>
            </a:r>
            <a:r>
              <a:rPr lang="en-US" sz="3600" b="1" smtClean="0"/>
              <a:t>- Father Verspieren Preaches the Solar Gospel</a:t>
            </a:r>
            <a:r>
              <a:rPr lang="en-US" smtClean="0"/>
              <a:t> </a:t>
            </a:r>
          </a:p>
        </p:txBody>
      </p:sp>
      <p:sp>
        <p:nvSpPr>
          <p:cNvPr id="138242" name="Rectangle 4"/>
          <p:cNvSpPr>
            <a:spLocks noGrp="1" noChangeArrowheads="1"/>
          </p:cNvSpPr>
          <p:nvPr>
            <p:ph type="body" sz="half" idx="4294967295"/>
          </p:nvPr>
        </p:nvSpPr>
        <p:spPr>
          <a:xfrm>
            <a:off x="533400" y="2332038"/>
            <a:ext cx="4038600" cy="4525962"/>
          </a:xfrm>
        </p:spPr>
        <p:txBody>
          <a:bodyPr/>
          <a:lstStyle/>
          <a:p>
            <a:pPr eaLnBrk="1" hangingPunct="1">
              <a:lnSpc>
                <a:spcPct val="90000"/>
              </a:lnSpc>
              <a:buFontTx/>
              <a:buNone/>
            </a:pPr>
            <a:r>
              <a:rPr lang="en-US" sz="2800" smtClean="0"/>
              <a:t>	Water pumping for people and livestock in developing world </a:t>
            </a:r>
          </a:p>
        </p:txBody>
      </p:sp>
      <p:pic>
        <p:nvPicPr>
          <p:cNvPr id="138243" name="Picture 6" descr="10 FatherVerspieren"/>
          <p:cNvPicPr>
            <a:picLocks noGrp="1" noChangeAspect="1" noChangeArrowheads="1"/>
          </p:cNvPicPr>
          <p:nvPr>
            <p:ph sz="half" idx="4294967295"/>
          </p:nvPr>
        </p:nvPicPr>
        <p:blipFill>
          <a:blip r:embed="rId2" cstate="print"/>
          <a:srcRect/>
          <a:stretch>
            <a:fillRect/>
          </a:stretch>
        </p:blipFill>
        <p:spPr>
          <a:xfrm>
            <a:off x="5175250" y="1601788"/>
            <a:ext cx="3084513" cy="1817687"/>
          </a:xfrm>
        </p:spPr>
      </p:pic>
      <p:pic>
        <p:nvPicPr>
          <p:cNvPr id="138244" name="Picture 7" descr="10"/>
          <p:cNvPicPr>
            <a:picLocks noChangeAspect="1" noChangeArrowheads="1"/>
          </p:cNvPicPr>
          <p:nvPr/>
        </p:nvPicPr>
        <p:blipFill>
          <a:blip r:embed="rId3" cstate="print"/>
          <a:srcRect/>
          <a:stretch>
            <a:fillRect/>
          </a:stretch>
        </p:blipFill>
        <p:spPr bwMode="auto">
          <a:xfrm>
            <a:off x="5562600" y="3810000"/>
            <a:ext cx="2741613" cy="2200275"/>
          </a:xfrm>
          <a:prstGeom prst="rect">
            <a:avLst/>
          </a:prstGeom>
          <a:noFill/>
          <a:ln w="9525">
            <a:noFill/>
            <a:miter lim="800000"/>
            <a:headEnd/>
            <a:tailEnd/>
          </a:ln>
        </p:spPr>
      </p:pic>
    </p:spTree>
    <p:extLst>
      <p:ext uri="{BB962C8B-B14F-4D97-AF65-F5344CB8AC3E}">
        <p14:creationId xmlns:p14="http://schemas.microsoft.com/office/powerpoint/2010/main" val="3723769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4"/>
          <p:cNvSpPr>
            <a:spLocks noGrp="1" noChangeArrowheads="1"/>
          </p:cNvSpPr>
          <p:nvPr>
            <p:ph type="title" idx="4294967295"/>
          </p:nvPr>
        </p:nvSpPr>
        <p:spPr/>
        <p:txBody>
          <a:bodyPr/>
          <a:lstStyle/>
          <a:p>
            <a:pPr eaLnBrk="1" hangingPunct="1"/>
            <a:r>
              <a:rPr lang="en-US" sz="4000" b="1" smtClean="0"/>
              <a:t>1980s </a:t>
            </a:r>
            <a:r>
              <a:rPr lang="en-US" sz="3200" b="1" smtClean="0"/>
              <a:t>- Electrifying the Unelectrified</a:t>
            </a:r>
            <a:r>
              <a:rPr lang="en-US" sz="4000" smtClean="0"/>
              <a:t> </a:t>
            </a:r>
          </a:p>
        </p:txBody>
      </p:sp>
      <p:sp>
        <p:nvSpPr>
          <p:cNvPr id="139266" name="Rectangle 5"/>
          <p:cNvSpPr>
            <a:spLocks noGrp="1" noChangeArrowheads="1"/>
          </p:cNvSpPr>
          <p:nvPr>
            <p:ph type="body" sz="half" idx="4294967295"/>
          </p:nvPr>
        </p:nvSpPr>
        <p:spPr>
          <a:xfrm>
            <a:off x="457200" y="1600200"/>
            <a:ext cx="4038600" cy="4525963"/>
          </a:xfrm>
        </p:spPr>
        <p:txBody>
          <a:bodyPr/>
          <a:lstStyle/>
          <a:p>
            <a:pPr eaLnBrk="1" hangingPunct="1">
              <a:buFontTx/>
              <a:buNone/>
            </a:pPr>
            <a:r>
              <a:rPr lang="en-US" sz="2800" smtClean="0"/>
              <a:t>	A common sight in French Polynesia: solar modules on thatched roofs</a:t>
            </a:r>
          </a:p>
        </p:txBody>
      </p:sp>
      <p:pic>
        <p:nvPicPr>
          <p:cNvPr id="139267" name="Picture 7" descr="11 polynesianHouse"/>
          <p:cNvPicPr>
            <a:picLocks noGrp="1" noChangeAspect="1" noChangeArrowheads="1"/>
          </p:cNvPicPr>
          <p:nvPr>
            <p:ph sz="half" idx="4294967295"/>
          </p:nvPr>
        </p:nvPicPr>
        <p:blipFill>
          <a:blip r:embed="rId2" cstate="print"/>
          <a:srcRect/>
          <a:stretch>
            <a:fillRect/>
          </a:stretch>
        </p:blipFill>
        <p:spPr>
          <a:xfrm>
            <a:off x="5029200" y="1933575"/>
            <a:ext cx="3656013" cy="1933575"/>
          </a:xfrm>
        </p:spPr>
      </p:pic>
    </p:spTree>
    <p:extLst>
      <p:ext uri="{BB962C8B-B14F-4D97-AF65-F5344CB8AC3E}">
        <p14:creationId xmlns:p14="http://schemas.microsoft.com/office/powerpoint/2010/main" val="2808714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76200"/>
            <a:ext cx="8229600" cy="1143000"/>
          </a:xfrm>
        </p:spPr>
        <p:txBody>
          <a:bodyPr/>
          <a:lstStyle/>
          <a:p>
            <a:pPr eaLnBrk="1" hangingPunct="1"/>
            <a:r>
              <a:rPr lang="en-US" b="1" dirty="0"/>
              <a:t>Current </a:t>
            </a:r>
            <a:r>
              <a:rPr lang="en-US" b="1" dirty="0" smtClean="0"/>
              <a:t>PV Applications</a:t>
            </a:r>
          </a:p>
        </p:txBody>
      </p:sp>
      <p:sp>
        <p:nvSpPr>
          <p:cNvPr id="35843" name="Rectangle 4"/>
          <p:cNvSpPr>
            <a:spLocks noGrp="1" noChangeArrowheads="1"/>
          </p:cNvSpPr>
          <p:nvPr>
            <p:ph type="body" sz="half" idx="4294967295"/>
          </p:nvPr>
        </p:nvSpPr>
        <p:spPr>
          <a:xfrm>
            <a:off x="0" y="1600200"/>
            <a:ext cx="4572000" cy="5029200"/>
          </a:xfrm>
        </p:spPr>
        <p:txBody>
          <a:bodyPr>
            <a:normAutofit/>
          </a:bodyPr>
          <a:lstStyle/>
          <a:p>
            <a:pPr>
              <a:lnSpc>
                <a:spcPct val="90000"/>
              </a:lnSpc>
            </a:pPr>
            <a:r>
              <a:rPr lang="en-US" sz="2800" b="1" dirty="0">
                <a:solidFill>
                  <a:srgbClr val="000000"/>
                </a:solidFill>
              </a:rPr>
              <a:t>Residential/commercial grid-direct systems</a:t>
            </a:r>
          </a:p>
          <a:p>
            <a:pPr>
              <a:lnSpc>
                <a:spcPct val="90000"/>
              </a:lnSpc>
            </a:pPr>
            <a:r>
              <a:rPr lang="en-US" sz="2800" b="1" dirty="0">
                <a:solidFill>
                  <a:srgbClr val="000000"/>
                </a:solidFill>
              </a:rPr>
              <a:t>Utility scale “solar farm” electricity production</a:t>
            </a:r>
          </a:p>
          <a:p>
            <a:pPr eaLnBrk="1" hangingPunct="1">
              <a:lnSpc>
                <a:spcPct val="90000"/>
              </a:lnSpc>
            </a:pPr>
            <a:r>
              <a:rPr lang="en-US" sz="2800" b="1" dirty="0" smtClean="0">
                <a:solidFill>
                  <a:srgbClr val="000000"/>
                </a:solidFill>
              </a:rPr>
              <a:t>Telecommunications</a:t>
            </a:r>
          </a:p>
          <a:p>
            <a:pPr eaLnBrk="1" hangingPunct="1">
              <a:lnSpc>
                <a:spcPct val="90000"/>
              </a:lnSpc>
            </a:pPr>
            <a:r>
              <a:rPr lang="en-US" sz="2800" b="1" dirty="0" smtClean="0">
                <a:solidFill>
                  <a:srgbClr val="000000"/>
                </a:solidFill>
              </a:rPr>
              <a:t>Water Pumping</a:t>
            </a:r>
          </a:p>
          <a:p>
            <a:pPr eaLnBrk="1" hangingPunct="1">
              <a:lnSpc>
                <a:spcPct val="90000"/>
              </a:lnSpc>
            </a:pPr>
            <a:r>
              <a:rPr lang="en-US" sz="2800" b="1" dirty="0">
                <a:solidFill>
                  <a:srgbClr val="000000"/>
                </a:solidFill>
              </a:rPr>
              <a:t>Off-grid (stand-alone)</a:t>
            </a:r>
            <a:endParaRPr lang="en-US" sz="2800" b="1" dirty="0" smtClean="0">
              <a:solidFill>
                <a:srgbClr val="000000"/>
              </a:solidFill>
            </a:endParaRPr>
          </a:p>
          <a:p>
            <a:pPr eaLnBrk="1" hangingPunct="1">
              <a:lnSpc>
                <a:spcPct val="90000"/>
              </a:lnSpc>
            </a:pPr>
            <a:r>
              <a:rPr lang="en-US" sz="2800" b="1" dirty="0">
                <a:solidFill>
                  <a:srgbClr val="000000"/>
                </a:solidFill>
              </a:rPr>
              <a:t>Satellites and space stations</a:t>
            </a:r>
          </a:p>
          <a:p>
            <a:pPr eaLnBrk="1" hangingPunct="1">
              <a:lnSpc>
                <a:spcPct val="90000"/>
              </a:lnSpc>
            </a:pPr>
            <a:r>
              <a:rPr lang="en-US" sz="2800" b="1" dirty="0">
                <a:solidFill>
                  <a:srgbClr val="000000"/>
                </a:solidFill>
              </a:rPr>
              <a:t>Battery charging in myriad applications</a:t>
            </a:r>
            <a:endParaRPr lang="en-US" sz="2800" b="1" dirty="0" smtClean="0">
              <a:solidFill>
                <a:srgbClr val="000000"/>
              </a:solidFill>
            </a:endParaRPr>
          </a:p>
          <a:p>
            <a:pPr eaLnBrk="1" hangingPunct="1">
              <a:lnSpc>
                <a:spcPct val="90000"/>
              </a:lnSpc>
              <a:buFontTx/>
              <a:buNone/>
            </a:pPr>
            <a:endParaRPr lang="en-US" sz="2800" b="1" dirty="0" smtClean="0">
              <a:solidFill>
                <a:srgbClr val="000000"/>
              </a:solidFill>
            </a:endParaRPr>
          </a:p>
        </p:txBody>
      </p:sp>
      <p:pic>
        <p:nvPicPr>
          <p:cNvPr id="35845" name="Picture 6"/>
          <p:cNvPicPr>
            <a:picLocks noChangeAspect="1" noChangeArrowheads="1"/>
          </p:cNvPicPr>
          <p:nvPr/>
        </p:nvPicPr>
        <p:blipFill>
          <a:blip r:embed="rId2" cstate="print"/>
          <a:srcRect/>
          <a:stretch>
            <a:fillRect/>
          </a:stretch>
        </p:blipFill>
        <p:spPr bwMode="auto">
          <a:xfrm>
            <a:off x="4572000" y="4966758"/>
            <a:ext cx="1952625" cy="1857375"/>
          </a:xfrm>
          <a:prstGeom prst="rect">
            <a:avLst/>
          </a:prstGeom>
          <a:noFill/>
          <a:ln w="9525">
            <a:noFill/>
            <a:miter lim="800000"/>
            <a:headEnd/>
            <a:tailEnd/>
          </a:ln>
        </p:spPr>
      </p:pic>
      <p:pic>
        <p:nvPicPr>
          <p:cNvPr id="35850" name="Picture 11" descr="photo_08962"/>
          <p:cNvPicPr>
            <a:picLocks noChangeAspect="1" noChangeArrowheads="1"/>
          </p:cNvPicPr>
          <p:nvPr/>
        </p:nvPicPr>
        <p:blipFill>
          <a:blip r:embed="rId3" cstate="print"/>
          <a:srcRect/>
          <a:stretch>
            <a:fillRect/>
          </a:stretch>
        </p:blipFill>
        <p:spPr bwMode="auto">
          <a:xfrm>
            <a:off x="6781800" y="5257800"/>
            <a:ext cx="1981200" cy="1320800"/>
          </a:xfrm>
          <a:prstGeom prst="rect">
            <a:avLst/>
          </a:prstGeom>
          <a:noFill/>
          <a:ln w="9525">
            <a:noFill/>
            <a:miter lim="800000"/>
            <a:headEnd/>
            <a:tailEnd/>
          </a:ln>
        </p:spPr>
      </p:pic>
      <p:pic>
        <p:nvPicPr>
          <p:cNvPr id="2" name="Picture 1" descr="100_498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24000"/>
            <a:ext cx="4572000" cy="3429000"/>
          </a:xfrm>
          <a:prstGeom prst="rect">
            <a:avLst/>
          </a:prstGeom>
        </p:spPr>
      </p:pic>
    </p:spTree>
    <p:extLst>
      <p:ext uri="{BB962C8B-B14F-4D97-AF65-F5344CB8AC3E}">
        <p14:creationId xmlns:p14="http://schemas.microsoft.com/office/powerpoint/2010/main" val="3511824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p:txBody>
          <a:bodyPr/>
          <a:lstStyle/>
          <a:p>
            <a:pPr eaLnBrk="1" hangingPunct="1"/>
            <a:r>
              <a:rPr lang="en-US" smtClean="0"/>
              <a:t>Advantages of Photovoltaics</a:t>
            </a:r>
          </a:p>
        </p:txBody>
      </p:sp>
      <p:sp>
        <p:nvSpPr>
          <p:cNvPr id="21506" name="Rectangle 4"/>
          <p:cNvSpPr>
            <a:spLocks noGrp="1" noChangeArrowheads="1"/>
          </p:cNvSpPr>
          <p:nvPr>
            <p:ph type="body" sz="half" idx="4294967295"/>
          </p:nvPr>
        </p:nvSpPr>
        <p:spPr>
          <a:xfrm>
            <a:off x="457200" y="1600200"/>
            <a:ext cx="4038600" cy="4525963"/>
          </a:xfrm>
        </p:spPr>
        <p:txBody>
          <a:bodyPr/>
          <a:lstStyle/>
          <a:p>
            <a:pPr eaLnBrk="1" hangingPunct="1">
              <a:lnSpc>
                <a:spcPct val="80000"/>
              </a:lnSpc>
            </a:pPr>
            <a:endParaRPr lang="en-US" sz="2400" smtClean="0"/>
          </a:p>
        </p:txBody>
      </p:sp>
      <p:sp>
        <p:nvSpPr>
          <p:cNvPr id="21507" name="Rectangle 5"/>
          <p:cNvSpPr>
            <a:spLocks noGrp="1" noChangeArrowheads="1"/>
          </p:cNvSpPr>
          <p:nvPr>
            <p:ph type="body" sz="half" idx="4294967295"/>
          </p:nvPr>
        </p:nvSpPr>
        <p:spPr>
          <a:xfrm>
            <a:off x="4648200" y="1469571"/>
            <a:ext cx="4038600" cy="5410200"/>
          </a:xfrm>
        </p:spPr>
        <p:txBody>
          <a:bodyPr/>
          <a:lstStyle/>
          <a:p>
            <a:pPr eaLnBrk="1" hangingPunct="1"/>
            <a:r>
              <a:rPr lang="en-US" sz="2000" dirty="0" smtClean="0"/>
              <a:t>Modular and easily scalable</a:t>
            </a:r>
          </a:p>
          <a:p>
            <a:pPr eaLnBrk="1" hangingPunct="1"/>
            <a:r>
              <a:rPr lang="en-US" sz="2000" dirty="0" smtClean="0"/>
              <a:t>No moving parts</a:t>
            </a:r>
          </a:p>
          <a:p>
            <a:pPr eaLnBrk="1" hangingPunct="1"/>
            <a:r>
              <a:rPr lang="en-US" sz="2000" dirty="0" smtClean="0"/>
              <a:t>Reliable, </a:t>
            </a:r>
            <a:r>
              <a:rPr lang="en-US" sz="2000" dirty="0"/>
              <a:t>p</a:t>
            </a:r>
            <a:r>
              <a:rPr lang="en-US" sz="2000" dirty="0" smtClean="0"/>
              <a:t>roven technology</a:t>
            </a:r>
          </a:p>
          <a:p>
            <a:pPr eaLnBrk="1" hangingPunct="1"/>
            <a:r>
              <a:rPr lang="en-US" sz="2000" dirty="0" smtClean="0"/>
              <a:t>Durable (last more than 50 years)</a:t>
            </a:r>
          </a:p>
          <a:p>
            <a:pPr eaLnBrk="1" hangingPunct="1"/>
            <a:r>
              <a:rPr lang="en-US" sz="2000" dirty="0" smtClean="0"/>
              <a:t>Long Warranties</a:t>
            </a:r>
          </a:p>
          <a:p>
            <a:pPr eaLnBrk="1" hangingPunct="1"/>
            <a:r>
              <a:rPr lang="en-US" sz="2000" dirty="0" smtClean="0"/>
              <a:t>Price Continues to Decrease</a:t>
            </a:r>
          </a:p>
          <a:p>
            <a:pPr eaLnBrk="1" hangingPunct="1"/>
            <a:r>
              <a:rPr lang="en-US" sz="2000" dirty="0" smtClean="0"/>
              <a:t>No Operational Pollution</a:t>
            </a:r>
          </a:p>
          <a:p>
            <a:pPr eaLnBrk="1" hangingPunct="1"/>
            <a:r>
              <a:rPr lang="en-US" sz="2000" dirty="0" smtClean="0"/>
              <a:t>Solar Energy is available everywhere &amp; free</a:t>
            </a:r>
          </a:p>
          <a:p>
            <a:pPr eaLnBrk="1" hangingPunct="1"/>
            <a:r>
              <a:rPr lang="en-US" sz="2000" dirty="0" smtClean="0"/>
              <a:t>Varied Applications</a:t>
            </a:r>
          </a:p>
          <a:p>
            <a:pPr eaLnBrk="1" hangingPunct="1">
              <a:buFontTx/>
              <a:buNone/>
            </a:pPr>
            <a:endParaRPr lang="en-US" sz="2800" dirty="0" smtClean="0"/>
          </a:p>
        </p:txBody>
      </p:sp>
      <p:pic>
        <p:nvPicPr>
          <p:cNvPr id="21508" name="Picture 6"/>
          <p:cNvPicPr>
            <a:picLocks noChangeAspect="1" noChangeArrowheads="1"/>
          </p:cNvPicPr>
          <p:nvPr/>
        </p:nvPicPr>
        <p:blipFill>
          <a:blip r:embed="rId2" cstate="print"/>
          <a:srcRect/>
          <a:stretch>
            <a:fillRect/>
          </a:stretch>
        </p:blipFill>
        <p:spPr bwMode="auto">
          <a:xfrm>
            <a:off x="685800" y="1371600"/>
            <a:ext cx="3771900" cy="5029200"/>
          </a:xfrm>
          <a:prstGeom prst="rect">
            <a:avLst/>
          </a:prstGeom>
          <a:noFill/>
          <a:ln w="9525">
            <a:noFill/>
            <a:miter lim="800000"/>
            <a:headEnd/>
            <a:tailEnd/>
          </a:ln>
        </p:spPr>
      </p:pic>
    </p:spTree>
    <p:extLst>
      <p:ext uri="{BB962C8B-B14F-4D97-AF65-F5344CB8AC3E}">
        <p14:creationId xmlns:p14="http://schemas.microsoft.com/office/powerpoint/2010/main" val="11762021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381000"/>
            <a:ext cx="8229600" cy="11430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4000" b="1" dirty="0" smtClean="0">
                <a:solidFill>
                  <a:schemeClr val="tx1"/>
                </a:solidFill>
              </a:rPr>
              <a:t>Types of Systems</a:t>
            </a:r>
          </a:p>
        </p:txBody>
      </p:sp>
      <p:sp>
        <p:nvSpPr>
          <p:cNvPr id="9" name="Rectangle 4"/>
          <p:cNvSpPr txBox="1">
            <a:spLocks noChangeArrowheads="1"/>
          </p:cNvSpPr>
          <p:nvPr/>
        </p:nvSpPr>
        <p:spPr>
          <a:xfrm>
            <a:off x="5410200" y="1600199"/>
            <a:ext cx="3932555" cy="5943601"/>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Font typeface="Wingdings 2" pitchFamily="18" charset="2"/>
              <a:buNone/>
            </a:pPr>
            <a:endParaRPr lang="en-US" b="1" dirty="0" smtClean="0">
              <a:solidFill>
                <a:srgbClr val="000000"/>
              </a:solidFill>
            </a:endParaRPr>
          </a:p>
          <a:p>
            <a:pPr marL="457200" indent="-457200">
              <a:lnSpc>
                <a:spcPct val="110000"/>
              </a:lnSpc>
              <a:buFont typeface="+mj-lt"/>
              <a:buAutoNum type="arabicPeriod"/>
            </a:pPr>
            <a:r>
              <a:rPr lang="en-US" b="1" dirty="0">
                <a:solidFill>
                  <a:srgbClr val="000000"/>
                </a:solidFill>
              </a:rPr>
              <a:t>DC direct</a:t>
            </a:r>
          </a:p>
          <a:p>
            <a:pPr marL="457200" indent="-457200">
              <a:lnSpc>
                <a:spcPct val="110000"/>
              </a:lnSpc>
              <a:buFont typeface="+mj-lt"/>
              <a:buAutoNum type="arabicPeriod"/>
            </a:pPr>
            <a:r>
              <a:rPr lang="en-US" b="1" dirty="0" smtClean="0">
                <a:solidFill>
                  <a:schemeClr val="tx1"/>
                </a:solidFill>
              </a:rPr>
              <a:t>Battery charging</a:t>
            </a:r>
          </a:p>
          <a:p>
            <a:pPr marL="457200" indent="-457200">
              <a:lnSpc>
                <a:spcPct val="110000"/>
              </a:lnSpc>
              <a:buFont typeface="+mj-lt"/>
              <a:buAutoNum type="arabicPeriod"/>
            </a:pPr>
            <a:r>
              <a:rPr lang="en-US" b="1" dirty="0" smtClean="0">
                <a:solidFill>
                  <a:srgbClr val="000000"/>
                </a:solidFill>
              </a:rPr>
              <a:t>Hybrid systems</a:t>
            </a:r>
          </a:p>
          <a:p>
            <a:pPr marL="457200" indent="-457200">
              <a:lnSpc>
                <a:spcPct val="110000"/>
              </a:lnSpc>
              <a:buFont typeface="+mj-lt"/>
              <a:buAutoNum type="arabicPeriod"/>
            </a:pPr>
            <a:r>
              <a:rPr lang="en-US" b="1" dirty="0" smtClean="0">
                <a:solidFill>
                  <a:srgbClr val="000000"/>
                </a:solidFill>
              </a:rPr>
              <a:t>Grid-direct</a:t>
            </a:r>
          </a:p>
          <a:p>
            <a:pPr marL="457200" indent="-457200">
              <a:lnSpc>
                <a:spcPct val="110000"/>
              </a:lnSpc>
              <a:buFont typeface="+mj-lt"/>
              <a:buAutoNum type="arabicPeriod"/>
            </a:pPr>
            <a:r>
              <a:rPr lang="en-US" b="1" dirty="0" smtClean="0">
                <a:solidFill>
                  <a:srgbClr val="000000"/>
                </a:solidFill>
              </a:rPr>
              <a:t>Grid-tied with battery backup</a:t>
            </a:r>
          </a:p>
          <a:p>
            <a:pPr>
              <a:lnSpc>
                <a:spcPct val="110000"/>
              </a:lnSpc>
            </a:pPr>
            <a:endParaRPr lang="en-US" dirty="0" smtClean="0">
              <a:solidFill>
                <a:srgbClr val="000000"/>
              </a:solidFill>
            </a:endParaRPr>
          </a:p>
          <a:p>
            <a:pPr>
              <a:lnSpc>
                <a:spcPct val="110000"/>
              </a:lnSpc>
            </a:pPr>
            <a:endParaRPr lang="en-US" dirty="0" smtClean="0">
              <a:solidFill>
                <a:srgbClr val="000000"/>
              </a:solidFill>
            </a:endParaRPr>
          </a:p>
          <a:p>
            <a:pPr>
              <a:lnSpc>
                <a:spcPct val="110000"/>
              </a:lnSpc>
            </a:pPr>
            <a:endParaRPr lang="en-US" dirty="0" smtClean="0">
              <a:solidFill>
                <a:srgbClr val="000000"/>
              </a:solidFill>
            </a:endParaRPr>
          </a:p>
        </p:txBody>
      </p:sp>
      <p:pic>
        <p:nvPicPr>
          <p:cNvPr id="8" name="Picture 7" descr="XW honey elect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81200"/>
            <a:ext cx="5472906" cy="4267200"/>
          </a:xfrm>
          <a:prstGeom prst="rect">
            <a:avLst/>
          </a:prstGeom>
        </p:spPr>
      </p:pic>
    </p:spTree>
    <p:extLst>
      <p:ext uri="{BB962C8B-B14F-4D97-AF65-F5344CB8AC3E}">
        <p14:creationId xmlns:p14="http://schemas.microsoft.com/office/powerpoint/2010/main" val="3771083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57200" y="-76200"/>
            <a:ext cx="8229600" cy="1143000"/>
          </a:xfrm>
        </p:spPr>
        <p:txBody>
          <a:bodyPr/>
          <a:lstStyle/>
          <a:p>
            <a:pPr eaLnBrk="1" hangingPunct="1"/>
            <a:r>
              <a:rPr lang="en-US" sz="4800" b="1" smtClean="0"/>
              <a:t>DC-Direct </a:t>
            </a:r>
            <a:r>
              <a:rPr lang="en-US" sz="4800" b="1" dirty="0" smtClean="0"/>
              <a:t>System</a:t>
            </a:r>
          </a:p>
        </p:txBody>
      </p:sp>
      <p:pic>
        <p:nvPicPr>
          <p:cNvPr id="3" name="Picture 2" descr="small-fan.jpg"/>
          <p:cNvPicPr>
            <a:picLocks noChangeAspect="1"/>
          </p:cNvPicPr>
          <p:nvPr/>
        </p:nvPicPr>
        <p:blipFill>
          <a:blip r:embed="rId2">
            <a:extLst>
              <a:ext uri="{BEBA8EAE-BF5A-486C-A8C5-ECC9F3942E4B}">
                <a14:imgProps xmlns:a14="http://schemas.microsoft.com/office/drawing/2010/main">
                  <a14:imgLayer r:embed="rId3">
                    <a14:imgEffect>
                      <a14:backgroundRemoval t="0" b="100000" l="0" r="95465"/>
                    </a14:imgEffect>
                  </a14:imgLayer>
                </a14:imgProps>
              </a:ext>
              <a:ext uri="{28A0092B-C50C-407E-A947-70E740481C1C}">
                <a14:useLocalDpi xmlns:a14="http://schemas.microsoft.com/office/drawing/2010/main" val="0"/>
              </a:ext>
            </a:extLst>
          </a:blip>
          <a:stretch>
            <a:fillRect/>
          </a:stretch>
        </p:blipFill>
        <p:spPr>
          <a:xfrm>
            <a:off x="4550664" y="1066800"/>
            <a:ext cx="3831336" cy="3831336"/>
          </a:xfrm>
          <a:prstGeom prst="rect">
            <a:avLst/>
          </a:prstGeom>
        </p:spPr>
      </p:pic>
      <p:pic>
        <p:nvPicPr>
          <p:cNvPr id="2" name="Picture 1" descr="pv modul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143000"/>
            <a:ext cx="4121946" cy="3581070"/>
          </a:xfrm>
          <a:prstGeom prst="rightArrow">
            <a:avLst/>
          </a:prstGeom>
        </p:spPr>
      </p:pic>
      <p:sp>
        <p:nvSpPr>
          <p:cNvPr id="5" name="TextBox 4"/>
          <p:cNvSpPr txBox="1"/>
          <p:nvPr/>
        </p:nvSpPr>
        <p:spPr>
          <a:xfrm>
            <a:off x="551164" y="4397514"/>
            <a:ext cx="2877836" cy="707886"/>
          </a:xfrm>
          <a:prstGeom prst="rect">
            <a:avLst/>
          </a:prstGeom>
          <a:noFill/>
        </p:spPr>
        <p:txBody>
          <a:bodyPr wrap="none" rtlCol="0">
            <a:spAutoFit/>
          </a:bodyPr>
          <a:lstStyle/>
          <a:p>
            <a:r>
              <a:rPr lang="en-US" sz="2000" b="1" smtClean="0"/>
              <a:t>PV Array – </a:t>
            </a:r>
          </a:p>
          <a:p>
            <a:r>
              <a:rPr lang="en-US" sz="2000" b="1" smtClean="0"/>
              <a:t>DC energy production</a:t>
            </a:r>
            <a:endParaRPr lang="en-US" sz="2000" b="1"/>
          </a:p>
        </p:txBody>
      </p:sp>
      <p:sp>
        <p:nvSpPr>
          <p:cNvPr id="6" name="TextBox 5"/>
          <p:cNvSpPr txBox="1"/>
          <p:nvPr/>
        </p:nvSpPr>
        <p:spPr>
          <a:xfrm>
            <a:off x="5410200" y="4876800"/>
            <a:ext cx="2051413" cy="400110"/>
          </a:xfrm>
          <a:prstGeom prst="rect">
            <a:avLst/>
          </a:prstGeom>
          <a:noFill/>
        </p:spPr>
        <p:txBody>
          <a:bodyPr wrap="none" rtlCol="0">
            <a:spAutoFit/>
          </a:bodyPr>
          <a:lstStyle/>
          <a:p>
            <a:r>
              <a:rPr lang="en-US" sz="2000" b="1" smtClean="0"/>
              <a:t>DC-Direct Load</a:t>
            </a:r>
            <a:endParaRPr lang="en-US" sz="2000" b="1"/>
          </a:p>
        </p:txBody>
      </p:sp>
      <p:sp>
        <p:nvSpPr>
          <p:cNvPr id="7" name="Text Box 10"/>
          <p:cNvSpPr txBox="1">
            <a:spLocks noChangeArrowheads="1"/>
          </p:cNvSpPr>
          <p:nvPr/>
        </p:nvSpPr>
        <p:spPr bwMode="auto">
          <a:xfrm>
            <a:off x="533400" y="5512475"/>
            <a:ext cx="8229600" cy="1785104"/>
          </a:xfrm>
          <a:prstGeom prst="rect">
            <a:avLst/>
          </a:prstGeom>
          <a:noFill/>
          <a:ln w="9525">
            <a:noFill/>
            <a:miter lim="800000"/>
            <a:headEnd/>
            <a:tailEnd/>
          </a:ln>
        </p:spPr>
        <p:txBody>
          <a:bodyPr wrap="square" numCol="2">
            <a:prstTxWarp prst="textNoShape">
              <a:avLst/>
            </a:prstTxWarp>
            <a:spAutoFit/>
          </a:bodyPr>
          <a:lstStyle/>
          <a:p>
            <a:pPr eaLnBrk="0" hangingPunct="0">
              <a:spcBef>
                <a:spcPct val="50000"/>
              </a:spcBef>
            </a:pPr>
            <a:r>
              <a:rPr lang="en-US" sz="2000" b="1" dirty="0"/>
              <a:t>*Simple, Reliable</a:t>
            </a:r>
          </a:p>
          <a:p>
            <a:pPr eaLnBrk="0" hangingPunct="0">
              <a:spcBef>
                <a:spcPct val="50000"/>
              </a:spcBef>
            </a:pPr>
            <a:r>
              <a:rPr lang="en-US" sz="2000" b="1" dirty="0"/>
              <a:t>*No Sun, No Energy</a:t>
            </a:r>
          </a:p>
          <a:p>
            <a:pPr eaLnBrk="0" hangingPunct="0">
              <a:spcBef>
                <a:spcPct val="50000"/>
              </a:spcBef>
            </a:pPr>
            <a:r>
              <a:rPr lang="en-US" sz="2000" b="1" dirty="0" smtClean="0"/>
              <a:t>*PV produces DC power</a:t>
            </a:r>
          </a:p>
          <a:p>
            <a:pPr eaLnBrk="0" hangingPunct="0">
              <a:spcBef>
                <a:spcPct val="50000"/>
              </a:spcBef>
            </a:pPr>
            <a:endParaRPr lang="en-US" sz="2000" b="1" dirty="0"/>
          </a:p>
          <a:p>
            <a:pPr eaLnBrk="0" hangingPunct="0">
              <a:spcBef>
                <a:spcPct val="50000"/>
              </a:spcBef>
            </a:pPr>
            <a:r>
              <a:rPr lang="en-US" sz="2000" b="1" dirty="0" smtClean="0"/>
              <a:t>*Load requires DC power</a:t>
            </a:r>
          </a:p>
          <a:p>
            <a:pPr eaLnBrk="0" hangingPunct="0">
              <a:spcBef>
                <a:spcPct val="50000"/>
              </a:spcBef>
            </a:pPr>
            <a:r>
              <a:rPr lang="en-US" sz="2000" b="1" dirty="0" smtClean="0"/>
              <a:t>*Array and Load matched in power (watts)</a:t>
            </a:r>
          </a:p>
          <a:p>
            <a:pPr eaLnBrk="0" hangingPunct="0">
              <a:spcBef>
                <a:spcPct val="50000"/>
              </a:spcBef>
            </a:pPr>
            <a:endParaRPr lang="en-US" sz="1050" b="1" dirty="0"/>
          </a:p>
        </p:txBody>
      </p:sp>
    </p:spTree>
    <p:extLst>
      <p:ext uri="{BB962C8B-B14F-4D97-AF65-F5344CB8AC3E}">
        <p14:creationId xmlns:p14="http://schemas.microsoft.com/office/powerpoint/2010/main" val="1282368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PV Systems</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51782"/>
            <a:ext cx="6625936" cy="38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410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PV System</a:t>
            </a:r>
            <a:endParaRPr lang="en-US"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73" y="1295399"/>
            <a:ext cx="9018485" cy="481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778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42404" y="152400"/>
            <a:ext cx="8229600" cy="1143000"/>
          </a:xfrm>
        </p:spPr>
        <p:txBody>
          <a:bodyPr/>
          <a:lstStyle/>
          <a:p>
            <a:pPr eaLnBrk="1" hangingPunct="1"/>
            <a:r>
              <a:rPr lang="en-US" sz="3600" b="1" dirty="0" smtClean="0"/>
              <a:t>Battery-Charging System (DC only)</a:t>
            </a:r>
          </a:p>
        </p:txBody>
      </p:sp>
      <p:sp>
        <p:nvSpPr>
          <p:cNvPr id="7" name="TextBox 6"/>
          <p:cNvSpPr txBox="1"/>
          <p:nvPr/>
        </p:nvSpPr>
        <p:spPr>
          <a:xfrm>
            <a:off x="5562600" y="6488668"/>
            <a:ext cx="1415697" cy="369332"/>
          </a:xfrm>
          <a:prstGeom prst="rect">
            <a:avLst/>
          </a:prstGeom>
          <a:noFill/>
        </p:spPr>
        <p:txBody>
          <a:bodyPr wrap="none" rtlCol="0">
            <a:spAutoFit/>
          </a:bodyPr>
          <a:lstStyle/>
          <a:p>
            <a:r>
              <a:rPr lang="en-US" b="1" smtClean="0"/>
              <a:t>DC Load(s)</a:t>
            </a:r>
            <a:endParaRPr lang="en-US" b="1"/>
          </a:p>
        </p:txBody>
      </p:sp>
      <p:grpSp>
        <p:nvGrpSpPr>
          <p:cNvPr id="10" name="Group 9"/>
          <p:cNvGrpSpPr/>
          <p:nvPr/>
        </p:nvGrpSpPr>
        <p:grpSpPr>
          <a:xfrm>
            <a:off x="0" y="1524000"/>
            <a:ext cx="7620000" cy="5246132"/>
            <a:chOff x="762000" y="1524000"/>
            <a:chExt cx="7620000" cy="5246132"/>
          </a:xfrm>
        </p:grpSpPr>
        <p:pic>
          <p:nvPicPr>
            <p:cNvPr id="4" name="Picture 3" descr="pv module.jpeg"/>
            <p:cNvPicPr>
              <a:picLocks/>
            </p:cNvPicPr>
            <p:nvPr/>
          </p:nvPicPr>
          <p:blipFill>
            <a:blip r:embed="rId2">
              <a:extLst>
                <a:ext uri="{28A0092B-C50C-407E-A947-70E740481C1C}">
                  <a14:useLocalDpi xmlns:a14="http://schemas.microsoft.com/office/drawing/2010/main" val="0"/>
                </a:ext>
              </a:extLst>
            </a:blip>
            <a:stretch>
              <a:fillRect/>
            </a:stretch>
          </p:blipFill>
          <p:spPr>
            <a:xfrm>
              <a:off x="1066800" y="1524000"/>
              <a:ext cx="3200400" cy="1667256"/>
            </a:xfrm>
            <a:prstGeom prst="rightArrow">
              <a:avLst/>
            </a:prstGeom>
          </p:spPr>
        </p:pic>
        <p:pic>
          <p:nvPicPr>
            <p:cNvPr id="2" name="Picture 1" descr="chargecontroll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752600"/>
              <a:ext cx="2590800" cy="1766738"/>
            </a:xfrm>
            <a:prstGeom prst="rect">
              <a:avLst/>
            </a:prstGeom>
          </p:spPr>
        </p:pic>
        <p:pic>
          <p:nvPicPr>
            <p:cNvPr id="3" name="Picture 2" descr="small-fan.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15000" y="3886200"/>
              <a:ext cx="2667000" cy="2667000"/>
            </a:xfrm>
            <a:prstGeom prst="rect">
              <a:avLst/>
            </a:prstGeom>
          </p:spPr>
        </p:pic>
        <p:sp>
          <p:nvSpPr>
            <p:cNvPr id="5" name="Down Arrow 4"/>
            <p:cNvSpPr/>
            <p:nvPr/>
          </p:nvSpPr>
          <p:spPr>
            <a:xfrm rot="3233880">
              <a:off x="3556414" y="3317735"/>
              <a:ext cx="502920" cy="1901952"/>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sp>
          <p:nvSpPr>
            <p:cNvPr id="8" name="Down Arrow 7"/>
            <p:cNvSpPr/>
            <p:nvPr/>
          </p:nvSpPr>
          <p:spPr>
            <a:xfrm rot="16200000">
              <a:off x="4427220" y="4684770"/>
              <a:ext cx="594360" cy="228600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6" name="Picture 5" descr="surrette.jpg"/>
            <p:cNvPicPr>
              <a:picLocks noChangeAspect="1"/>
            </p:cNvPicPr>
            <p:nvPr/>
          </p:nvPicPr>
          <p:blipFill>
            <a:blip r:embed="rId6">
              <a:extLst>
                <a:ext uri="{BEBA8EAE-BF5A-486C-A8C5-ECC9F3942E4B}">
                  <a14:imgProps xmlns:a14="http://schemas.microsoft.com/office/drawing/2010/main">
                    <a14:imgLayer r:embed="rId7">
                      <a14:imgEffect>
                        <a14:backgroundRemoval t="0" b="100000" l="0" r="99111"/>
                      </a14:imgEffect>
                    </a14:imgLayer>
                  </a14:imgProps>
                </a:ext>
                <a:ext uri="{28A0092B-C50C-407E-A947-70E740481C1C}">
                  <a14:useLocalDpi xmlns:a14="http://schemas.microsoft.com/office/drawing/2010/main" val="0"/>
                </a:ext>
              </a:extLst>
            </a:blip>
            <a:stretch>
              <a:fillRect/>
            </a:stretch>
          </p:blipFill>
          <p:spPr>
            <a:xfrm>
              <a:off x="762000" y="3886200"/>
              <a:ext cx="1905000" cy="2565400"/>
            </a:xfrm>
            <a:prstGeom prst="rect">
              <a:avLst/>
            </a:prstGeom>
          </p:spPr>
        </p:pic>
        <p:sp>
          <p:nvSpPr>
            <p:cNvPr id="9" name="TextBox 8"/>
            <p:cNvSpPr txBox="1"/>
            <p:nvPr/>
          </p:nvSpPr>
          <p:spPr>
            <a:xfrm>
              <a:off x="862046" y="6400800"/>
              <a:ext cx="3481354" cy="369332"/>
            </a:xfrm>
            <a:prstGeom prst="rect">
              <a:avLst/>
            </a:prstGeom>
            <a:noFill/>
          </p:spPr>
          <p:txBody>
            <a:bodyPr wrap="none" rtlCol="0">
              <a:spAutoFit/>
            </a:bodyPr>
            <a:lstStyle/>
            <a:p>
              <a:r>
                <a:rPr lang="en-US" b="1" smtClean="0"/>
                <a:t>Batteries - DC Energy Storage</a:t>
              </a:r>
              <a:endParaRPr lang="en-US" b="1"/>
            </a:p>
          </p:txBody>
        </p:sp>
        <p:sp>
          <p:nvSpPr>
            <p:cNvPr id="11" name="TextBox 10"/>
            <p:cNvSpPr txBox="1"/>
            <p:nvPr/>
          </p:nvSpPr>
          <p:spPr>
            <a:xfrm>
              <a:off x="4977053" y="3505200"/>
              <a:ext cx="2146967" cy="369332"/>
            </a:xfrm>
            <a:prstGeom prst="rect">
              <a:avLst/>
            </a:prstGeom>
            <a:noFill/>
          </p:spPr>
          <p:txBody>
            <a:bodyPr wrap="none" rtlCol="0">
              <a:spAutoFit/>
            </a:bodyPr>
            <a:lstStyle/>
            <a:p>
              <a:r>
                <a:rPr lang="en-US" b="1" smtClean="0"/>
                <a:t>Charge Controller</a:t>
              </a:r>
              <a:endParaRPr lang="en-US" b="1"/>
            </a:p>
          </p:txBody>
        </p:sp>
        <p:sp>
          <p:nvSpPr>
            <p:cNvPr id="12" name="TextBox 11"/>
            <p:cNvSpPr txBox="1"/>
            <p:nvPr/>
          </p:nvSpPr>
          <p:spPr>
            <a:xfrm>
              <a:off x="1219200" y="2858869"/>
              <a:ext cx="2647066" cy="646331"/>
            </a:xfrm>
            <a:prstGeom prst="rect">
              <a:avLst/>
            </a:prstGeom>
            <a:noFill/>
          </p:spPr>
          <p:txBody>
            <a:bodyPr wrap="none" rtlCol="0">
              <a:spAutoFit/>
            </a:bodyPr>
            <a:lstStyle/>
            <a:p>
              <a:r>
                <a:rPr lang="en-US" b="1" smtClean="0"/>
                <a:t>PV Array – </a:t>
              </a:r>
            </a:p>
            <a:p>
              <a:r>
                <a:rPr lang="en-US" b="1" smtClean="0"/>
                <a:t>DC Energy </a:t>
              </a:r>
              <a:r>
                <a:rPr lang="en-US" b="1"/>
                <a:t>P</a:t>
              </a:r>
              <a:r>
                <a:rPr lang="en-US" b="1" smtClean="0"/>
                <a:t>roduction</a:t>
              </a:r>
              <a:endParaRPr lang="en-US" b="1"/>
            </a:p>
          </p:txBody>
        </p:sp>
      </p:grpSp>
      <p:sp>
        <p:nvSpPr>
          <p:cNvPr id="13" name="Text Box 8"/>
          <p:cNvSpPr txBox="1">
            <a:spLocks noChangeArrowheads="1"/>
          </p:cNvSpPr>
          <p:nvPr/>
        </p:nvSpPr>
        <p:spPr bwMode="auto">
          <a:xfrm>
            <a:off x="7086600" y="1828800"/>
            <a:ext cx="2133600" cy="409342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1" dirty="0"/>
              <a:t>*Loads operate at night or in cloudy weather</a:t>
            </a:r>
          </a:p>
          <a:p>
            <a:pPr eaLnBrk="0" hangingPunct="0">
              <a:spcBef>
                <a:spcPct val="50000"/>
              </a:spcBef>
            </a:pPr>
            <a:r>
              <a:rPr lang="en-US" sz="2000" b="1" dirty="0"/>
              <a:t>*Battery bank can supply large surge currents</a:t>
            </a:r>
          </a:p>
          <a:p>
            <a:pPr eaLnBrk="0" hangingPunct="0">
              <a:spcBef>
                <a:spcPct val="50000"/>
              </a:spcBef>
            </a:pPr>
            <a:r>
              <a:rPr lang="en-US" sz="2000" b="1" dirty="0" smtClean="0"/>
              <a:t>*Charge controller keeps battery from  overcharging</a:t>
            </a:r>
            <a:endParaRPr lang="en-US" sz="2000" b="1" dirty="0"/>
          </a:p>
        </p:txBody>
      </p:sp>
    </p:spTree>
    <p:extLst>
      <p:ext uri="{BB962C8B-B14F-4D97-AF65-F5344CB8AC3E}">
        <p14:creationId xmlns:p14="http://schemas.microsoft.com/office/powerpoint/2010/main" val="2048923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228600"/>
            <a:ext cx="9144000" cy="1143000"/>
          </a:xfrm>
        </p:spPr>
        <p:txBody>
          <a:bodyPr/>
          <a:lstStyle/>
          <a:p>
            <a:pPr eaLnBrk="1" hangingPunct="1"/>
            <a:r>
              <a:rPr lang="en-US" sz="4400" b="1" smtClean="0"/>
              <a:t>Off-Grid System with AC loads</a:t>
            </a:r>
            <a:endParaRPr lang="en-US" sz="4400" b="1" dirty="0" smtClean="0"/>
          </a:p>
        </p:txBody>
      </p:sp>
      <p:pic>
        <p:nvPicPr>
          <p:cNvPr id="3" name="Picture 2" descr="small-fan.jp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15200" y="4648200"/>
            <a:ext cx="1905000" cy="1905000"/>
          </a:xfrm>
          <a:prstGeom prst="rect">
            <a:avLst/>
          </a:prstGeom>
        </p:spPr>
      </p:pic>
      <p:sp>
        <p:nvSpPr>
          <p:cNvPr id="8" name="Down Arrow 7"/>
          <p:cNvSpPr/>
          <p:nvPr/>
        </p:nvSpPr>
        <p:spPr>
          <a:xfrm rot="2548081">
            <a:off x="6469606" y="3580976"/>
            <a:ext cx="342447" cy="146546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6" name="Picture 5" descr="surrette.jpg"/>
          <p:cNvPicPr>
            <a:picLocks noChangeAspect="1"/>
          </p:cNvPicPr>
          <p:nvPr/>
        </p:nvPicPr>
        <p:blipFill>
          <a:blip r:embed="rId4">
            <a:extLst>
              <a:ext uri="{BEBA8EAE-BF5A-486C-A8C5-ECC9F3942E4B}">
                <a14:imgProps xmlns:a14="http://schemas.microsoft.com/office/drawing/2010/main">
                  <a14:imgLayer r:embed="rId5">
                    <a14:imgEffect>
                      <a14:backgroundRemoval t="0" b="100000" l="0" r="99111"/>
                    </a14:imgEffect>
                  </a14:imgLayer>
                </a14:imgProps>
              </a:ext>
              <a:ext uri="{28A0092B-C50C-407E-A947-70E740481C1C}">
                <a14:useLocalDpi xmlns:a14="http://schemas.microsoft.com/office/drawing/2010/main" val="0"/>
              </a:ext>
            </a:extLst>
          </a:blip>
          <a:stretch>
            <a:fillRect/>
          </a:stretch>
        </p:blipFill>
        <p:spPr>
          <a:xfrm>
            <a:off x="6934200" y="838183"/>
            <a:ext cx="1905000" cy="2565400"/>
          </a:xfrm>
          <a:prstGeom prst="rect">
            <a:avLst/>
          </a:prstGeom>
        </p:spPr>
      </p:pic>
      <p:sp>
        <p:nvSpPr>
          <p:cNvPr id="7" name="TextBox 6"/>
          <p:cNvSpPr txBox="1"/>
          <p:nvPr/>
        </p:nvSpPr>
        <p:spPr>
          <a:xfrm>
            <a:off x="7467600" y="6400800"/>
            <a:ext cx="1415697" cy="369332"/>
          </a:xfrm>
          <a:prstGeom prst="rect">
            <a:avLst/>
          </a:prstGeom>
          <a:noFill/>
        </p:spPr>
        <p:txBody>
          <a:bodyPr wrap="none" rtlCol="0">
            <a:spAutoFit/>
          </a:bodyPr>
          <a:lstStyle/>
          <a:p>
            <a:r>
              <a:rPr lang="en-US" b="1" smtClean="0"/>
              <a:t>DC Load(s)</a:t>
            </a:r>
            <a:endParaRPr lang="en-US" b="1"/>
          </a:p>
        </p:txBody>
      </p:sp>
      <p:sp>
        <p:nvSpPr>
          <p:cNvPr id="9" name="TextBox 8"/>
          <p:cNvSpPr txBox="1"/>
          <p:nvPr/>
        </p:nvSpPr>
        <p:spPr>
          <a:xfrm>
            <a:off x="5715000" y="3364468"/>
            <a:ext cx="3481354" cy="369332"/>
          </a:xfrm>
          <a:prstGeom prst="rect">
            <a:avLst/>
          </a:prstGeom>
          <a:noFill/>
        </p:spPr>
        <p:txBody>
          <a:bodyPr wrap="none" rtlCol="0">
            <a:spAutoFit/>
          </a:bodyPr>
          <a:lstStyle/>
          <a:p>
            <a:r>
              <a:rPr lang="en-US" b="1" smtClean="0"/>
              <a:t>Batteries - DC Energy Storage</a:t>
            </a:r>
            <a:endParaRPr lang="en-US" b="1"/>
          </a:p>
        </p:txBody>
      </p:sp>
      <p:grpSp>
        <p:nvGrpSpPr>
          <p:cNvPr id="14" name="Group 13"/>
          <p:cNvGrpSpPr/>
          <p:nvPr/>
        </p:nvGrpSpPr>
        <p:grpSpPr>
          <a:xfrm>
            <a:off x="3505200" y="1066800"/>
            <a:ext cx="2590800" cy="2121932"/>
            <a:chOff x="4724400" y="1752600"/>
            <a:chExt cx="2590800" cy="2121932"/>
          </a:xfrm>
        </p:grpSpPr>
        <p:pic>
          <p:nvPicPr>
            <p:cNvPr id="2" name="Picture 1" descr="chargecontrolle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1752600"/>
              <a:ext cx="2590800" cy="1766738"/>
            </a:xfrm>
            <a:prstGeom prst="rect">
              <a:avLst/>
            </a:prstGeom>
          </p:spPr>
        </p:pic>
        <p:sp>
          <p:nvSpPr>
            <p:cNvPr id="11" name="TextBox 10"/>
            <p:cNvSpPr txBox="1"/>
            <p:nvPr/>
          </p:nvSpPr>
          <p:spPr>
            <a:xfrm>
              <a:off x="4977053" y="3505200"/>
              <a:ext cx="2146967" cy="369332"/>
            </a:xfrm>
            <a:prstGeom prst="rect">
              <a:avLst/>
            </a:prstGeom>
            <a:noFill/>
          </p:spPr>
          <p:txBody>
            <a:bodyPr wrap="none" rtlCol="0">
              <a:spAutoFit/>
            </a:bodyPr>
            <a:lstStyle/>
            <a:p>
              <a:r>
                <a:rPr lang="en-US" b="1" smtClean="0"/>
                <a:t>Charge Controller</a:t>
              </a:r>
              <a:endParaRPr lang="en-US" b="1"/>
            </a:p>
          </p:txBody>
        </p:sp>
      </p:grpSp>
      <p:grpSp>
        <p:nvGrpSpPr>
          <p:cNvPr id="13" name="Group 12"/>
          <p:cNvGrpSpPr/>
          <p:nvPr/>
        </p:nvGrpSpPr>
        <p:grpSpPr>
          <a:xfrm>
            <a:off x="152400" y="914400"/>
            <a:ext cx="3200400" cy="1981200"/>
            <a:chOff x="1066800" y="1524000"/>
            <a:chExt cx="3200400" cy="1981200"/>
          </a:xfrm>
        </p:grpSpPr>
        <p:pic>
          <p:nvPicPr>
            <p:cNvPr id="4" name="Picture 3" descr="pv module.jpeg"/>
            <p:cNvPicPr>
              <a:picLocks/>
            </p:cNvPicPr>
            <p:nvPr/>
          </p:nvPicPr>
          <p:blipFill>
            <a:blip r:embed="rId7">
              <a:extLst>
                <a:ext uri="{28A0092B-C50C-407E-A947-70E740481C1C}">
                  <a14:useLocalDpi xmlns:a14="http://schemas.microsoft.com/office/drawing/2010/main" val="0"/>
                </a:ext>
              </a:extLst>
            </a:blip>
            <a:stretch>
              <a:fillRect/>
            </a:stretch>
          </p:blipFill>
          <p:spPr>
            <a:xfrm>
              <a:off x="1066800" y="1524000"/>
              <a:ext cx="3200400" cy="1667256"/>
            </a:xfrm>
            <a:prstGeom prst="rightArrow">
              <a:avLst/>
            </a:prstGeom>
          </p:spPr>
        </p:pic>
        <p:sp>
          <p:nvSpPr>
            <p:cNvPr id="12" name="TextBox 11"/>
            <p:cNvSpPr txBox="1"/>
            <p:nvPr/>
          </p:nvSpPr>
          <p:spPr>
            <a:xfrm>
              <a:off x="1524000" y="2858869"/>
              <a:ext cx="2647066" cy="646331"/>
            </a:xfrm>
            <a:prstGeom prst="rect">
              <a:avLst/>
            </a:prstGeom>
            <a:noFill/>
          </p:spPr>
          <p:txBody>
            <a:bodyPr wrap="none" rtlCol="0">
              <a:spAutoFit/>
            </a:bodyPr>
            <a:lstStyle/>
            <a:p>
              <a:r>
                <a:rPr lang="en-US" b="1" smtClean="0"/>
                <a:t>PV Array – </a:t>
              </a:r>
            </a:p>
            <a:p>
              <a:r>
                <a:rPr lang="en-US" b="1" smtClean="0"/>
                <a:t>DC Energy </a:t>
              </a:r>
              <a:r>
                <a:rPr lang="en-US" b="1"/>
                <a:t>P</a:t>
              </a:r>
              <a:r>
                <a:rPr lang="en-US" b="1" smtClean="0"/>
                <a:t>roduction</a:t>
              </a:r>
              <a:endParaRPr lang="en-US" b="1"/>
            </a:p>
          </p:txBody>
        </p:sp>
      </p:grpSp>
      <p:sp>
        <p:nvSpPr>
          <p:cNvPr id="16" name="Down Arrow 15"/>
          <p:cNvSpPr/>
          <p:nvPr/>
        </p:nvSpPr>
        <p:spPr>
          <a:xfrm rot="16200000">
            <a:off x="6314373" y="1701629"/>
            <a:ext cx="492655" cy="7469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grpSp>
        <p:nvGrpSpPr>
          <p:cNvPr id="22" name="Group 21"/>
          <p:cNvGrpSpPr/>
          <p:nvPr/>
        </p:nvGrpSpPr>
        <p:grpSpPr>
          <a:xfrm>
            <a:off x="3048000" y="4932303"/>
            <a:ext cx="3810000" cy="1925697"/>
            <a:chOff x="1905000" y="3505200"/>
            <a:chExt cx="3810000" cy="1925697"/>
          </a:xfrm>
        </p:grpSpPr>
        <p:pic>
          <p:nvPicPr>
            <p:cNvPr id="15" name="Picture 14" descr="fx.jpg"/>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3667" y1="18333" x2="3667" y2="18333"/>
                          <a14:foregroundMark x1="4000" y1="75000" x2="4000" y2="75000"/>
                          <a14:foregroundMark x1="9667" y1="52500" x2="9667" y2="52500"/>
                          <a14:foregroundMark x1="9667" y1="52500" x2="9667" y2="52500"/>
                          <a14:foregroundMark x1="9667" y1="52500" x2="9667" y2="52500"/>
                          <a14:foregroundMark x1="9667" y1="52500" x2="9667" y2="52500"/>
                          <a14:foregroundMark x1="9667" y1="52500" x2="9667" y2="52500"/>
                          <a14:foregroundMark x1="9667" y1="52500" x2="9667" y2="52500"/>
                          <a14:foregroundMark x1="8667" y1="25833" x2="8667" y2="25833"/>
                          <a14:backgroundMark x1="5000" y1="44167" x2="5000" y2="44167"/>
                          <a14:backgroundMark x1="4667" y1="60833" x2="4667" y2="60833"/>
                        </a14:backgroundRemoval>
                      </a14:imgEffect>
                    </a14:imgLayer>
                  </a14:imgProps>
                </a:ext>
                <a:ext uri="{28A0092B-C50C-407E-A947-70E740481C1C}">
                  <a14:useLocalDpi xmlns:a14="http://schemas.microsoft.com/office/drawing/2010/main" val="0"/>
                </a:ext>
              </a:extLst>
            </a:blip>
            <a:stretch>
              <a:fillRect/>
            </a:stretch>
          </p:blipFill>
          <p:spPr>
            <a:xfrm>
              <a:off x="1905000" y="3505200"/>
              <a:ext cx="3810000" cy="1524000"/>
            </a:xfrm>
            <a:prstGeom prst="rect">
              <a:avLst/>
            </a:prstGeom>
          </p:spPr>
        </p:pic>
        <p:sp>
          <p:nvSpPr>
            <p:cNvPr id="20" name="TextBox 19"/>
            <p:cNvSpPr txBox="1"/>
            <p:nvPr/>
          </p:nvSpPr>
          <p:spPr>
            <a:xfrm>
              <a:off x="2819400" y="5061565"/>
              <a:ext cx="1980718" cy="369332"/>
            </a:xfrm>
            <a:prstGeom prst="rect">
              <a:avLst/>
            </a:prstGeom>
            <a:noFill/>
          </p:spPr>
          <p:txBody>
            <a:bodyPr wrap="none" rtlCol="0">
              <a:spAutoFit/>
            </a:bodyPr>
            <a:lstStyle/>
            <a:p>
              <a:r>
                <a:rPr lang="en-US" b="1" smtClean="0"/>
                <a:t>Inverter/Charger</a:t>
              </a:r>
              <a:endParaRPr lang="en-US" b="1"/>
            </a:p>
          </p:txBody>
        </p:sp>
      </p:grpSp>
      <p:pic>
        <p:nvPicPr>
          <p:cNvPr id="17" name="Picture 16" descr="Screen shot 2012-03-03 at 5.05.12 PM.png"/>
          <p:cNvPicPr>
            <a:picLocks noChangeAspect="1"/>
          </p:cNvPicPr>
          <p:nvPr/>
        </p:nvPicPr>
        <p:blipFill>
          <a:blip r:embed="rId10">
            <a:extLst>
              <a:ext uri="{BEBA8EAE-BF5A-486C-A8C5-ECC9F3942E4B}">
                <a14:imgProps xmlns:a14="http://schemas.microsoft.com/office/drawing/2010/main">
                  <a14:imgLayer r:embed="rId11">
                    <a14:imgEffect>
                      <a14:backgroundRemoval t="1101" b="100000" l="2048" r="95563"/>
                    </a14:imgEffect>
                  </a14:imgLayer>
                </a14:imgProps>
              </a:ext>
              <a:ext uri="{28A0092B-C50C-407E-A947-70E740481C1C}">
                <a14:useLocalDpi xmlns:a14="http://schemas.microsoft.com/office/drawing/2010/main" val="0"/>
              </a:ext>
            </a:extLst>
          </a:blip>
          <a:stretch>
            <a:fillRect/>
          </a:stretch>
        </p:blipFill>
        <p:spPr>
          <a:xfrm>
            <a:off x="0" y="3880866"/>
            <a:ext cx="1615387" cy="3004730"/>
          </a:xfrm>
          <a:prstGeom prst="rect">
            <a:avLst/>
          </a:prstGeom>
        </p:spPr>
      </p:pic>
      <p:sp>
        <p:nvSpPr>
          <p:cNvPr id="24" name="Down Arrow 23"/>
          <p:cNvSpPr/>
          <p:nvPr/>
        </p:nvSpPr>
        <p:spPr>
          <a:xfrm rot="5400000">
            <a:off x="1955972" y="5323773"/>
            <a:ext cx="492655" cy="7469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sp>
        <p:nvSpPr>
          <p:cNvPr id="25" name="TextBox 24"/>
          <p:cNvSpPr txBox="1"/>
          <p:nvPr/>
        </p:nvSpPr>
        <p:spPr>
          <a:xfrm>
            <a:off x="228600" y="3593068"/>
            <a:ext cx="1415697" cy="369332"/>
          </a:xfrm>
          <a:prstGeom prst="rect">
            <a:avLst/>
          </a:prstGeom>
          <a:noFill/>
        </p:spPr>
        <p:txBody>
          <a:bodyPr wrap="none" rtlCol="0">
            <a:spAutoFit/>
          </a:bodyPr>
          <a:lstStyle/>
          <a:p>
            <a:r>
              <a:rPr lang="en-US" b="1"/>
              <a:t>A</a:t>
            </a:r>
            <a:r>
              <a:rPr lang="en-US" b="1" smtClean="0"/>
              <a:t>C Load(s)</a:t>
            </a:r>
            <a:endParaRPr lang="en-US" b="1"/>
          </a:p>
        </p:txBody>
      </p:sp>
      <p:sp>
        <p:nvSpPr>
          <p:cNvPr id="27" name="Down Arrow 26"/>
          <p:cNvSpPr/>
          <p:nvPr/>
        </p:nvSpPr>
        <p:spPr>
          <a:xfrm>
            <a:off x="8001000" y="3825002"/>
            <a:ext cx="492655" cy="7469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spTree>
    <p:extLst>
      <p:ext uri="{BB962C8B-B14F-4D97-AF65-F5344CB8AC3E}">
        <p14:creationId xmlns:p14="http://schemas.microsoft.com/office/powerpoint/2010/main" val="42122143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canlindm\Desktop\class materials\classdat spring 2012\aee catalogue\2009 AEE images\PV modules\SM-KYO-kd205-011-07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91683"/>
            <a:ext cx="1752600" cy="24937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scanlindm\Desktop\class materials\classdat spring 2012\aee catalogue\2009 AEE images\inverters\IN-MAG-ME-030-02305-pl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2590800"/>
            <a:ext cx="2108030" cy="191830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scanlindm\Desktop\class materials\classdat spring 2012\aee catalogue\2009 AEE images\batteries\BA-EPN-8L16-040-019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876800"/>
            <a:ext cx="1448798" cy="1933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2438400"/>
            <a:ext cx="843783" cy="16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1898111"/>
            <a:ext cx="2438400" cy="281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1805683" y="3087106"/>
            <a:ext cx="556517" cy="432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092196" y="3072789"/>
            <a:ext cx="6416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800600" y="4419677"/>
            <a:ext cx="484632"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943600" y="3114206"/>
            <a:ext cx="609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899" y="304800"/>
            <a:ext cx="199126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Up Arrow 14"/>
          <p:cNvSpPr/>
          <p:nvPr/>
        </p:nvSpPr>
        <p:spPr>
          <a:xfrm>
            <a:off x="4670909" y="1718167"/>
            <a:ext cx="484632"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200" y="4524275"/>
            <a:ext cx="1090363" cy="369332"/>
          </a:xfrm>
          <a:prstGeom prst="rect">
            <a:avLst/>
          </a:prstGeom>
          <a:noFill/>
        </p:spPr>
        <p:txBody>
          <a:bodyPr wrap="none" rtlCol="0">
            <a:spAutoFit/>
          </a:bodyPr>
          <a:lstStyle/>
          <a:p>
            <a:r>
              <a:rPr lang="en-US" dirty="0" smtClean="0"/>
              <a:t>PV array</a:t>
            </a:r>
            <a:endParaRPr lang="en-US" dirty="0"/>
          </a:p>
        </p:txBody>
      </p:sp>
      <p:sp>
        <p:nvSpPr>
          <p:cNvPr id="17" name="TextBox 16"/>
          <p:cNvSpPr txBox="1"/>
          <p:nvPr/>
        </p:nvSpPr>
        <p:spPr>
          <a:xfrm>
            <a:off x="1926780" y="4219475"/>
            <a:ext cx="1654620" cy="369332"/>
          </a:xfrm>
          <a:prstGeom prst="rect">
            <a:avLst/>
          </a:prstGeom>
          <a:noFill/>
        </p:spPr>
        <p:txBody>
          <a:bodyPr wrap="none" rtlCol="0">
            <a:spAutoFit/>
          </a:bodyPr>
          <a:lstStyle/>
          <a:p>
            <a:r>
              <a:rPr lang="en-US" dirty="0" smtClean="0"/>
              <a:t>Combiner Box</a:t>
            </a:r>
            <a:endParaRPr lang="en-US" dirty="0"/>
          </a:p>
        </p:txBody>
      </p:sp>
      <p:sp>
        <p:nvSpPr>
          <p:cNvPr id="18" name="TextBox 17"/>
          <p:cNvSpPr txBox="1"/>
          <p:nvPr/>
        </p:nvSpPr>
        <p:spPr>
          <a:xfrm>
            <a:off x="5791200" y="5843778"/>
            <a:ext cx="922047" cy="369332"/>
          </a:xfrm>
          <a:prstGeom prst="rect">
            <a:avLst/>
          </a:prstGeom>
          <a:noFill/>
        </p:spPr>
        <p:txBody>
          <a:bodyPr wrap="none" rtlCol="0">
            <a:spAutoFit/>
          </a:bodyPr>
          <a:lstStyle/>
          <a:p>
            <a:r>
              <a:rPr lang="en-US" dirty="0"/>
              <a:t>B</a:t>
            </a:r>
            <a:r>
              <a:rPr lang="en-US" dirty="0" smtClean="0"/>
              <a:t>attery</a:t>
            </a:r>
            <a:endParaRPr lang="en-US" dirty="0"/>
          </a:p>
        </p:txBody>
      </p:sp>
      <p:sp>
        <p:nvSpPr>
          <p:cNvPr id="19" name="TextBox 18"/>
          <p:cNvSpPr txBox="1"/>
          <p:nvPr/>
        </p:nvSpPr>
        <p:spPr>
          <a:xfrm>
            <a:off x="5943600" y="844034"/>
            <a:ext cx="2040943" cy="369332"/>
          </a:xfrm>
          <a:prstGeom prst="rect">
            <a:avLst/>
          </a:prstGeom>
          <a:noFill/>
        </p:spPr>
        <p:txBody>
          <a:bodyPr wrap="none" rtlCol="0">
            <a:spAutoFit/>
          </a:bodyPr>
          <a:lstStyle/>
          <a:p>
            <a:r>
              <a:rPr lang="en-US" dirty="0" smtClean="0"/>
              <a:t>Charge Controller</a:t>
            </a:r>
            <a:endParaRPr lang="en-US" dirty="0"/>
          </a:p>
        </p:txBody>
      </p:sp>
      <p:sp>
        <p:nvSpPr>
          <p:cNvPr id="20" name="TextBox 19"/>
          <p:cNvSpPr txBox="1"/>
          <p:nvPr/>
        </p:nvSpPr>
        <p:spPr>
          <a:xfrm>
            <a:off x="7162800" y="4588807"/>
            <a:ext cx="1003031" cy="369332"/>
          </a:xfrm>
          <a:prstGeom prst="rect">
            <a:avLst/>
          </a:prstGeom>
          <a:noFill/>
        </p:spPr>
        <p:txBody>
          <a:bodyPr wrap="none" rtlCol="0">
            <a:spAutoFit/>
          </a:bodyPr>
          <a:lstStyle/>
          <a:p>
            <a:r>
              <a:rPr lang="en-US" dirty="0" smtClean="0"/>
              <a:t>Inverter</a:t>
            </a:r>
            <a:endParaRPr lang="en-US" dirty="0"/>
          </a:p>
        </p:txBody>
      </p:sp>
      <p:sp>
        <p:nvSpPr>
          <p:cNvPr id="21" name="TextBox 20"/>
          <p:cNvSpPr txBox="1"/>
          <p:nvPr/>
        </p:nvSpPr>
        <p:spPr>
          <a:xfrm>
            <a:off x="5534273" y="1752600"/>
            <a:ext cx="1885453" cy="369332"/>
          </a:xfrm>
          <a:prstGeom prst="rect">
            <a:avLst/>
          </a:prstGeom>
          <a:noFill/>
        </p:spPr>
        <p:txBody>
          <a:bodyPr wrap="none" rtlCol="0">
            <a:spAutoFit/>
          </a:bodyPr>
          <a:lstStyle/>
          <a:p>
            <a:r>
              <a:rPr lang="en-US" dirty="0" smtClean="0"/>
              <a:t>DC Junction Box</a:t>
            </a:r>
            <a:endParaRPr lang="en-US" dirty="0"/>
          </a:p>
        </p:txBody>
      </p:sp>
    </p:spTree>
    <p:extLst>
      <p:ext uri="{BB962C8B-B14F-4D97-AF65-F5344CB8AC3E}">
        <p14:creationId xmlns:p14="http://schemas.microsoft.com/office/powerpoint/2010/main" val="725089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26128"/>
            <a:ext cx="7543799" cy="578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497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28913"/>
            <a:ext cx="7862791" cy="688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181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Grp="1" noChangeArrowheads="1"/>
          </p:cNvPicPr>
          <p:nvPr>
            <p:ph idx="1"/>
          </p:nvPr>
        </p:nvPicPr>
        <p:blipFill>
          <a:blip r:embed="rId2" cstate="print"/>
          <a:srcRect/>
          <a:stretch>
            <a:fillRect/>
          </a:stretch>
        </p:blipFill>
        <p:spPr>
          <a:xfrm>
            <a:off x="304800" y="1219200"/>
            <a:ext cx="8305800" cy="5410200"/>
          </a:xfrm>
        </p:spPr>
      </p:pic>
      <p:sp>
        <p:nvSpPr>
          <p:cNvPr id="6" name="Rectangle 2"/>
          <p:cNvSpPr>
            <a:spLocks noGrp="1" noChangeArrowheads="1"/>
          </p:cNvSpPr>
          <p:nvPr>
            <p:ph type="title" idx="4294967295"/>
          </p:nvPr>
        </p:nvSpPr>
        <p:spPr>
          <a:xfrm>
            <a:off x="457200" y="-228600"/>
            <a:ext cx="8229600" cy="1143000"/>
          </a:xfrm>
        </p:spPr>
        <p:txBody>
          <a:bodyPr/>
          <a:lstStyle/>
          <a:p>
            <a:pPr eaLnBrk="1" hangingPunct="1"/>
            <a:r>
              <a:rPr lang="en-US" b="1" dirty="0" smtClean="0"/>
              <a:t>Hybrid (Off-Grid) Systems</a:t>
            </a:r>
          </a:p>
        </p:txBody>
      </p:sp>
    </p:spTree>
    <p:extLst>
      <p:ext uri="{BB962C8B-B14F-4D97-AF65-F5344CB8AC3E}">
        <p14:creationId xmlns:p14="http://schemas.microsoft.com/office/powerpoint/2010/main" val="3788989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274638"/>
            <a:ext cx="8229600" cy="1143000"/>
          </a:xfrm>
        </p:spPr>
        <p:txBody>
          <a:bodyPr/>
          <a:lstStyle/>
          <a:p>
            <a:r>
              <a:rPr lang="en-US" smtClean="0"/>
              <a:t>Disadvantages</a:t>
            </a:r>
          </a:p>
        </p:txBody>
      </p:sp>
      <p:sp>
        <p:nvSpPr>
          <p:cNvPr id="22530" name="Rectangle 3"/>
          <p:cNvSpPr>
            <a:spLocks noGrp="1" noChangeArrowheads="1"/>
          </p:cNvSpPr>
          <p:nvPr>
            <p:ph type="body" sz="half" idx="4294967295"/>
          </p:nvPr>
        </p:nvSpPr>
        <p:spPr>
          <a:xfrm>
            <a:off x="304800" y="1371600"/>
            <a:ext cx="4038600" cy="4525963"/>
          </a:xfrm>
        </p:spPr>
        <p:txBody>
          <a:bodyPr/>
          <a:lstStyle/>
          <a:p>
            <a:r>
              <a:rPr lang="en-US" sz="2400" dirty="0" smtClean="0"/>
              <a:t>Cost ????? -  approximately $.20/kwh without incentives; about $.09/kwh with incentives in NC (assuming $4/watt and 65% tax credit)</a:t>
            </a:r>
          </a:p>
          <a:p>
            <a:r>
              <a:rPr lang="en-US" sz="2400" dirty="0" smtClean="0"/>
              <a:t>Low efficiency compared with solar thermal</a:t>
            </a:r>
          </a:p>
          <a:p>
            <a:r>
              <a:rPr lang="en-US" sz="2400" dirty="0" smtClean="0"/>
              <a:t>Require a lot of surface area</a:t>
            </a:r>
          </a:p>
          <a:p>
            <a:r>
              <a:rPr lang="en-US" sz="2400" dirty="0" smtClean="0"/>
              <a:t>Lack of experience and knowledge</a:t>
            </a:r>
          </a:p>
          <a:p>
            <a:endParaRPr lang="en-US" sz="2400" dirty="0" smtClean="0"/>
          </a:p>
          <a:p>
            <a:endParaRPr lang="en-US" sz="2400" dirty="0" smtClean="0"/>
          </a:p>
        </p:txBody>
      </p:sp>
      <p:pic>
        <p:nvPicPr>
          <p:cNvPr id="22531" name="Picture 5"/>
          <p:cNvPicPr>
            <a:picLocks noChangeAspect="1" noChangeArrowheads="1"/>
          </p:cNvPicPr>
          <p:nvPr/>
        </p:nvPicPr>
        <p:blipFill>
          <a:blip r:embed="rId2" cstate="print"/>
          <a:srcRect/>
          <a:stretch>
            <a:fillRect/>
          </a:stretch>
        </p:blipFill>
        <p:spPr bwMode="auto">
          <a:xfrm>
            <a:off x="4495800" y="2209800"/>
            <a:ext cx="4267200" cy="3200400"/>
          </a:xfrm>
          <a:prstGeom prst="rect">
            <a:avLst/>
          </a:prstGeom>
          <a:noFill/>
          <a:ln w="9525">
            <a:noFill/>
            <a:miter lim="800000"/>
            <a:headEnd/>
            <a:tailEnd/>
          </a:ln>
        </p:spPr>
      </p:pic>
    </p:spTree>
    <p:extLst>
      <p:ext uri="{BB962C8B-B14F-4D97-AF65-F5344CB8AC3E}">
        <p14:creationId xmlns:p14="http://schemas.microsoft.com/office/powerpoint/2010/main" val="3637680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3 at 5.17.02 PM.png"/>
          <p:cNvPicPr>
            <a:picLocks noChangeAspect="1"/>
          </p:cNvPicPr>
          <p:nvPr/>
        </p:nvPicPr>
        <p:blipFill rotWithShape="1">
          <a:blip r:embed="rId2">
            <a:alphaModFix amt="83000"/>
            <a:extLst>
              <a:ext uri="{28A0092B-C50C-407E-A947-70E740481C1C}">
                <a14:useLocalDpi xmlns:a14="http://schemas.microsoft.com/office/drawing/2010/main" val="0"/>
              </a:ext>
            </a:extLst>
          </a:blip>
          <a:srcRect t="28151" r="10163" b="21054"/>
          <a:stretch/>
        </p:blipFill>
        <p:spPr>
          <a:xfrm>
            <a:off x="-114057" y="3678764"/>
            <a:ext cx="4914657" cy="3171195"/>
          </a:xfrm>
          <a:prstGeom prst="rect">
            <a:avLst/>
          </a:prstGeom>
        </p:spPr>
      </p:pic>
      <p:pic>
        <p:nvPicPr>
          <p:cNvPr id="3" name="Picture 2" descr="Screen shot 2012-03-03 at 5.14.48 PM.png"/>
          <p:cNvPicPr>
            <a:picLocks noChangeAspect="1"/>
          </p:cNvPicPr>
          <p:nvPr/>
        </p:nvPicPr>
        <p:blipFill rotWithShape="1">
          <a:blip r:embed="rId3">
            <a:extLst>
              <a:ext uri="{28A0092B-C50C-407E-A947-70E740481C1C}">
                <a14:useLocalDpi xmlns:a14="http://schemas.microsoft.com/office/drawing/2010/main" val="0"/>
              </a:ext>
            </a:extLst>
          </a:blip>
          <a:srcRect l="3798" r="4166"/>
          <a:stretch/>
        </p:blipFill>
        <p:spPr>
          <a:xfrm>
            <a:off x="469659" y="304800"/>
            <a:ext cx="8598141" cy="3276600"/>
          </a:xfrm>
          <a:prstGeom prst="rect">
            <a:avLst/>
          </a:prstGeom>
        </p:spPr>
      </p:pic>
      <p:sp>
        <p:nvSpPr>
          <p:cNvPr id="49154" name="Rectangle 2"/>
          <p:cNvSpPr>
            <a:spLocks noGrp="1" noChangeArrowheads="1"/>
          </p:cNvSpPr>
          <p:nvPr>
            <p:ph type="title" idx="4294967295"/>
          </p:nvPr>
        </p:nvSpPr>
        <p:spPr>
          <a:xfrm>
            <a:off x="381000" y="-152400"/>
            <a:ext cx="8229600" cy="1143000"/>
          </a:xfrm>
        </p:spPr>
        <p:txBody>
          <a:bodyPr/>
          <a:lstStyle/>
          <a:p>
            <a:pPr eaLnBrk="1" hangingPunct="1"/>
            <a:r>
              <a:rPr lang="en-US" b="1" dirty="0" smtClean="0"/>
              <a:t>Grid-Direct</a:t>
            </a:r>
          </a:p>
        </p:txBody>
      </p:sp>
      <p:pic>
        <p:nvPicPr>
          <p:cNvPr id="2" name="Picture 1" descr="sunnyboy and disco.png"/>
          <p:cNvPicPr>
            <a:picLocks noChangeAspect="1"/>
          </p:cNvPicPr>
          <p:nvPr/>
        </p:nvPicPr>
        <p:blipFill rotWithShape="1">
          <a:blip r:embed="rId4">
            <a:alphaModFix/>
            <a:extLst>
              <a:ext uri="{28A0092B-C50C-407E-A947-70E740481C1C}">
                <a14:useLocalDpi xmlns:a14="http://schemas.microsoft.com/office/drawing/2010/main" val="0"/>
              </a:ext>
            </a:extLst>
          </a:blip>
          <a:srcRect l="-5896" t="14840" r="1" b="16385"/>
          <a:stretch/>
        </p:blipFill>
        <p:spPr>
          <a:xfrm>
            <a:off x="4384927" y="3733800"/>
            <a:ext cx="4835273" cy="3124200"/>
          </a:xfrm>
          <a:prstGeom prst="rect">
            <a:avLst/>
          </a:prstGeom>
        </p:spPr>
      </p:pic>
    </p:spTree>
    <p:extLst>
      <p:ext uri="{BB962C8B-B14F-4D97-AF65-F5344CB8AC3E}">
        <p14:creationId xmlns:p14="http://schemas.microsoft.com/office/powerpoint/2010/main" val="4043505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381000"/>
            <a:ext cx="8229600" cy="11430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b="1" dirty="0" smtClean="0"/>
              <a:t>Grid-Direct</a:t>
            </a:r>
          </a:p>
        </p:txBody>
      </p:sp>
      <p:sp>
        <p:nvSpPr>
          <p:cNvPr id="3" name="Rectangle 2"/>
          <p:cNvSpPr>
            <a:spLocks noChangeArrowheads="1"/>
          </p:cNvSpPr>
          <p:nvPr/>
        </p:nvSpPr>
        <p:spPr bwMode="auto">
          <a:xfrm>
            <a:off x="228600" y="1263908"/>
            <a:ext cx="8915400" cy="4401205"/>
          </a:xfrm>
          <a:prstGeom prst="rect">
            <a:avLst/>
          </a:prstGeom>
          <a:noFill/>
          <a:ln w="9525">
            <a:noFill/>
            <a:miter lim="800000"/>
            <a:headEnd/>
            <a:tailEnd/>
          </a:ln>
        </p:spPr>
        <p:txBody>
          <a:bodyPr wrap="square" numCol="2">
            <a:prstTxWarp prst="textNoShape">
              <a:avLst/>
            </a:prstTxWarp>
            <a:spAutoFit/>
          </a:bodyPr>
          <a:lstStyle/>
          <a:p>
            <a:pPr marL="285750" indent="-285750" eaLnBrk="0" hangingPunct="0">
              <a:spcBef>
                <a:spcPct val="50000"/>
              </a:spcBef>
              <a:buClr>
                <a:schemeClr val="accent6"/>
              </a:buClr>
              <a:buFont typeface="Wingdings" charset="2"/>
              <a:buChar char="Ø"/>
            </a:pPr>
            <a:r>
              <a:rPr lang="en-US" sz="2800" b="1" dirty="0"/>
              <a:t>”Utility intertie”, “Grid-tie” or “Utility-interactive”</a:t>
            </a:r>
          </a:p>
          <a:p>
            <a:pPr marL="285750" indent="-285750" eaLnBrk="0" hangingPunct="0">
              <a:spcBef>
                <a:spcPct val="50000"/>
              </a:spcBef>
              <a:buClr>
                <a:schemeClr val="accent6"/>
              </a:buClr>
              <a:buFont typeface="Wingdings" charset="2"/>
              <a:buChar char="Ø"/>
            </a:pPr>
            <a:r>
              <a:rPr lang="en-US" sz="2800" b="1" dirty="0"/>
              <a:t>No batteries or charge controller</a:t>
            </a:r>
            <a:r>
              <a:rPr lang="en-US" sz="2800" b="1" dirty="0" smtClean="0"/>
              <a:t>. </a:t>
            </a:r>
            <a:r>
              <a:rPr lang="en-US" sz="2800" b="1" dirty="0"/>
              <a:t>Utility grid acts as power reserve.</a:t>
            </a:r>
          </a:p>
          <a:p>
            <a:pPr marL="285750" indent="-285750" eaLnBrk="0" hangingPunct="0">
              <a:spcBef>
                <a:spcPct val="50000"/>
              </a:spcBef>
              <a:buClr>
                <a:schemeClr val="accent6"/>
              </a:buClr>
              <a:buFont typeface="Wingdings" charset="2"/>
              <a:buChar char="Ø"/>
            </a:pPr>
            <a:r>
              <a:rPr lang="en-US" sz="2800" b="1" dirty="0"/>
              <a:t>Inverter automatically shuts down with utility failure.</a:t>
            </a:r>
          </a:p>
          <a:p>
            <a:pPr marL="285750" indent="-285750" eaLnBrk="0" hangingPunct="0">
              <a:spcBef>
                <a:spcPct val="50000"/>
              </a:spcBef>
              <a:buClr>
                <a:schemeClr val="accent6"/>
              </a:buClr>
              <a:buFont typeface="Wingdings" charset="2"/>
              <a:buChar char="Ø"/>
            </a:pPr>
            <a:r>
              <a:rPr lang="en-US" sz="2800" b="1" dirty="0"/>
              <a:t>PURPA: Utilities pay “avoided costs” for PV power generated and “sold” to the grid.</a:t>
            </a:r>
            <a:endParaRPr lang="en-US" sz="2800" b="1" dirty="0" smtClean="0"/>
          </a:p>
          <a:p>
            <a:pPr marL="285750" indent="-285750" eaLnBrk="0" hangingPunct="0">
              <a:spcBef>
                <a:spcPct val="50000"/>
              </a:spcBef>
              <a:buClr>
                <a:schemeClr val="accent6"/>
              </a:buClr>
              <a:buFont typeface="Wingdings" charset="2"/>
              <a:buChar char="Ø"/>
            </a:pPr>
            <a:r>
              <a:rPr lang="en-US" sz="2800" b="1" dirty="0" smtClean="0"/>
              <a:t>Buy all</a:t>
            </a:r>
            <a:r>
              <a:rPr lang="en-US" sz="2800" b="1" dirty="0"/>
              <a:t>/</a:t>
            </a:r>
            <a:r>
              <a:rPr lang="en-US" sz="2800" b="1" dirty="0" smtClean="0"/>
              <a:t>sell all – different rates</a:t>
            </a:r>
          </a:p>
          <a:p>
            <a:pPr marL="285750" indent="-285750" eaLnBrk="0" hangingPunct="0">
              <a:spcBef>
                <a:spcPct val="50000"/>
              </a:spcBef>
              <a:buClr>
                <a:schemeClr val="accent6"/>
              </a:buClr>
              <a:buFont typeface="Wingdings" charset="2"/>
              <a:buChar char="Ø"/>
            </a:pPr>
            <a:r>
              <a:rPr lang="en-US" sz="2800" b="1" dirty="0"/>
              <a:t>Net metering- meter spins backwards and forwards</a:t>
            </a:r>
          </a:p>
        </p:txBody>
      </p:sp>
    </p:spTree>
    <p:extLst>
      <p:ext uri="{BB962C8B-B14F-4D97-AF65-F5344CB8AC3E}">
        <p14:creationId xmlns:p14="http://schemas.microsoft.com/office/powerpoint/2010/main" val="15744805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cstate="print"/>
          <a:srcRect/>
          <a:stretch>
            <a:fillRect/>
          </a:stretch>
        </p:blipFill>
        <p:spPr bwMode="auto">
          <a:xfrm>
            <a:off x="0" y="1524000"/>
            <a:ext cx="9144000" cy="4953000"/>
          </a:xfrm>
          <a:prstGeom prst="rect">
            <a:avLst/>
          </a:prstGeom>
          <a:noFill/>
          <a:ln w="9525">
            <a:noFill/>
            <a:miter lim="800000"/>
            <a:headEnd/>
            <a:tailEnd/>
          </a:ln>
        </p:spPr>
      </p:pic>
      <p:sp>
        <p:nvSpPr>
          <p:cNvPr id="173059" name="Rectangle 3"/>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Direct Grid Tie System</a:t>
            </a:r>
          </a:p>
        </p:txBody>
      </p:sp>
    </p:spTree>
    <p:extLst>
      <p:ext uri="{BB962C8B-B14F-4D97-AF65-F5344CB8AC3E}">
        <p14:creationId xmlns:p14="http://schemas.microsoft.com/office/powerpoint/2010/main" val="161699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t>Residential/Commercial Grid-Direct</a:t>
            </a:r>
            <a:endParaRPr lang="en-US" sz="4400" b="1" dirty="0"/>
          </a:p>
        </p:txBody>
      </p:sp>
      <p:pic>
        <p:nvPicPr>
          <p:cNvPr id="4" name="Picture 3" descr="REK_0521.JPG"/>
          <p:cNvPicPr>
            <a:picLocks noChangeAspect="1"/>
          </p:cNvPicPr>
          <p:nvPr/>
        </p:nvPicPr>
        <p:blipFill rotWithShape="1">
          <a:blip r:embed="rId2" cstate="print">
            <a:extLst>
              <a:ext uri="{28A0092B-C50C-407E-A947-70E740481C1C}">
                <a14:useLocalDpi xmlns:a14="http://schemas.microsoft.com/office/drawing/2010/main" val="0"/>
              </a:ext>
            </a:extLst>
          </a:blip>
          <a:srcRect l="1961" t="9648" r="2061" b="8742"/>
          <a:stretch/>
        </p:blipFill>
        <p:spPr>
          <a:xfrm>
            <a:off x="228600" y="1524000"/>
            <a:ext cx="8676198" cy="4899831"/>
          </a:xfrm>
          <a:prstGeom prst="rect">
            <a:avLst/>
          </a:prstGeom>
        </p:spPr>
      </p:pic>
    </p:spTree>
    <p:extLst>
      <p:ext uri="{BB962C8B-B14F-4D97-AF65-F5344CB8AC3E}">
        <p14:creationId xmlns:p14="http://schemas.microsoft.com/office/powerpoint/2010/main" val="7140284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9275" y="107576"/>
            <a:ext cx="8042276" cy="133695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b="1" dirty="0" smtClean="0"/>
              <a:t>Utility Scale Solar Farms</a:t>
            </a:r>
            <a:endParaRPr lang="en-US" b="1" dirty="0"/>
          </a:p>
        </p:txBody>
      </p:sp>
      <p:pic>
        <p:nvPicPr>
          <p:cNvPr id="2" name="Picture 1" descr="DSC05657.JPG"/>
          <p:cNvPicPr>
            <a:picLocks noChangeAspect="1"/>
          </p:cNvPicPr>
          <p:nvPr/>
        </p:nvPicPr>
        <p:blipFill rotWithShape="1">
          <a:blip r:embed="rId2" cstate="print">
            <a:extLst>
              <a:ext uri="{28A0092B-C50C-407E-A947-70E740481C1C}">
                <a14:useLocalDpi xmlns:a14="http://schemas.microsoft.com/office/drawing/2010/main" val="0"/>
              </a:ext>
            </a:extLst>
          </a:blip>
          <a:srcRect t="9532"/>
          <a:stretch/>
        </p:blipFill>
        <p:spPr>
          <a:xfrm>
            <a:off x="304800" y="1338507"/>
            <a:ext cx="8610600" cy="5214693"/>
          </a:xfrm>
          <a:prstGeom prst="rect">
            <a:avLst/>
          </a:prstGeom>
        </p:spPr>
      </p:pic>
    </p:spTree>
    <p:extLst>
      <p:ext uri="{BB962C8B-B14F-4D97-AF65-F5344CB8AC3E}">
        <p14:creationId xmlns:p14="http://schemas.microsoft.com/office/powerpoint/2010/main" val="1710649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atery back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5800" y="1295400"/>
            <a:ext cx="8102609" cy="4677303"/>
          </a:xfrm>
          <a:prstGeom prst="rect">
            <a:avLst/>
          </a:prstGeom>
        </p:spPr>
      </p:pic>
      <p:sp>
        <p:nvSpPr>
          <p:cNvPr id="5" name="Text Box 4"/>
          <p:cNvSpPr txBox="1">
            <a:spLocks noChangeArrowheads="1"/>
          </p:cNvSpPr>
          <p:nvPr/>
        </p:nvSpPr>
        <p:spPr bwMode="auto">
          <a:xfrm>
            <a:off x="152400" y="4445675"/>
            <a:ext cx="2263648" cy="2031325"/>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1800" b="1" dirty="0"/>
              <a:t>*Will operate when grid fails.</a:t>
            </a:r>
          </a:p>
          <a:p>
            <a:pPr eaLnBrk="0" hangingPunct="0">
              <a:spcBef>
                <a:spcPct val="50000"/>
              </a:spcBef>
            </a:pPr>
            <a:r>
              <a:rPr lang="en-US" sz="1800" b="1" dirty="0"/>
              <a:t>*</a:t>
            </a:r>
            <a:r>
              <a:rPr lang="en-US" sz="1800" b="1" dirty="0" smtClean="0"/>
              <a:t>Provides </a:t>
            </a:r>
            <a:r>
              <a:rPr lang="en-US" sz="1800" b="1" dirty="0"/>
              <a:t>back up power to </a:t>
            </a:r>
            <a:r>
              <a:rPr lang="en-US" sz="1800" b="1" dirty="0" smtClean="0"/>
              <a:t>“</a:t>
            </a:r>
            <a:r>
              <a:rPr lang="en-US" b="1" dirty="0" smtClean="0"/>
              <a:t>essential</a:t>
            </a:r>
            <a:r>
              <a:rPr lang="en-US" sz="1800" b="1" dirty="0" smtClean="0"/>
              <a:t> </a:t>
            </a:r>
            <a:r>
              <a:rPr lang="en-US" sz="1800" b="1" dirty="0"/>
              <a:t>loads.”</a:t>
            </a:r>
          </a:p>
          <a:p>
            <a:pPr eaLnBrk="0" hangingPunct="0">
              <a:spcBef>
                <a:spcPct val="50000"/>
              </a:spcBef>
            </a:pPr>
            <a:r>
              <a:rPr lang="en-US" sz="1800" b="1" dirty="0"/>
              <a:t>*More </a:t>
            </a:r>
            <a:r>
              <a:rPr lang="en-US" sz="1800" b="1" dirty="0" smtClean="0"/>
              <a:t>expensive</a:t>
            </a:r>
            <a:r>
              <a:rPr lang="en-US" sz="1800" dirty="0" smtClean="0"/>
              <a:t>.</a:t>
            </a:r>
            <a:endParaRPr lang="en-US" sz="1800" dirty="0"/>
          </a:p>
        </p:txBody>
      </p:sp>
      <p:sp>
        <p:nvSpPr>
          <p:cNvPr id="49154" name="Rectangle 2"/>
          <p:cNvSpPr>
            <a:spLocks noGrp="1" noChangeArrowheads="1"/>
          </p:cNvSpPr>
          <p:nvPr>
            <p:ph type="title" idx="4294967295"/>
          </p:nvPr>
        </p:nvSpPr>
        <p:spPr>
          <a:xfrm>
            <a:off x="457200" y="152400"/>
            <a:ext cx="8229600" cy="1524000"/>
          </a:xfrm>
        </p:spPr>
        <p:txBody>
          <a:bodyPr/>
          <a:lstStyle/>
          <a:p>
            <a:pPr eaLnBrk="1" hangingPunct="1"/>
            <a:r>
              <a:rPr lang="en-US" b="1" dirty="0" smtClean="0"/>
              <a:t>Grid-Tied with Battery Backup</a:t>
            </a:r>
          </a:p>
        </p:txBody>
      </p:sp>
    </p:spTree>
    <p:extLst>
      <p:ext uri="{BB962C8B-B14F-4D97-AF65-F5344CB8AC3E}">
        <p14:creationId xmlns:p14="http://schemas.microsoft.com/office/powerpoint/2010/main" val="2727174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W honey elect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33600"/>
            <a:ext cx="5791200" cy="4515373"/>
          </a:xfrm>
          <a:prstGeom prst="rect">
            <a:avLst/>
          </a:prstGeom>
        </p:spPr>
      </p:pic>
      <p:sp>
        <p:nvSpPr>
          <p:cNvPr id="3" name="Title 2"/>
          <p:cNvSpPr>
            <a:spLocks noGrp="1"/>
          </p:cNvSpPr>
          <p:nvPr>
            <p:ph type="title"/>
          </p:nvPr>
        </p:nvSpPr>
        <p:spPr/>
        <p:txBody>
          <a:bodyPr/>
          <a:lstStyle/>
          <a:p>
            <a:r>
              <a:rPr lang="en-US" dirty="0" smtClean="0"/>
              <a:t>Grid Tie with Battery Backup</a:t>
            </a:r>
            <a:endParaRPr lang="en-US" dirty="0"/>
          </a:p>
        </p:txBody>
      </p:sp>
    </p:spTree>
    <p:extLst>
      <p:ext uri="{BB962C8B-B14F-4D97-AF65-F5344CB8AC3E}">
        <p14:creationId xmlns:p14="http://schemas.microsoft.com/office/powerpoint/2010/main" val="260068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35" y="1447800"/>
            <a:ext cx="84010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World Cumulative Capacity 2013 (MW)</a:t>
            </a:r>
            <a:endParaRPr lang="en-US" dirty="0"/>
          </a:p>
        </p:txBody>
      </p:sp>
    </p:spTree>
    <p:extLst>
      <p:ext uri="{BB962C8B-B14F-4D97-AF65-F5344CB8AC3E}">
        <p14:creationId xmlns:p14="http://schemas.microsoft.com/office/powerpoint/2010/main" val="203246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2013 Annual PV Installations (MW)</a:t>
            </a:r>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25" y="1371600"/>
            <a:ext cx="845820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42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Influencing </a:t>
            </a:r>
            <a:r>
              <a:rPr lang="en-US" dirty="0"/>
              <a:t>G</a:t>
            </a:r>
            <a:r>
              <a:rPr lang="en-US" dirty="0" smtClean="0"/>
              <a:t>rowth</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Falling Prices</a:t>
            </a:r>
          </a:p>
          <a:p>
            <a:r>
              <a:rPr lang="en-US" dirty="0" smtClean="0"/>
              <a:t>Strong Consumer Demand</a:t>
            </a:r>
          </a:p>
          <a:p>
            <a:r>
              <a:rPr lang="en-US" dirty="0" smtClean="0"/>
              <a:t>Available Financing</a:t>
            </a:r>
          </a:p>
          <a:p>
            <a:r>
              <a:rPr lang="en-US" dirty="0" smtClean="0"/>
              <a:t>Public Policies</a:t>
            </a:r>
          </a:p>
          <a:p>
            <a:pPr lvl="1"/>
            <a:r>
              <a:rPr lang="en-US" dirty="0" smtClean="0"/>
              <a:t>Feed in Tariffs (FITs)</a:t>
            </a:r>
          </a:p>
          <a:p>
            <a:pPr lvl="1"/>
            <a:r>
              <a:rPr lang="en-US" dirty="0" smtClean="0"/>
              <a:t>Renewable Portfolio Standards (RPS)</a:t>
            </a:r>
          </a:p>
          <a:p>
            <a:pPr lvl="1"/>
            <a:r>
              <a:rPr lang="en-US" dirty="0" smtClean="0"/>
              <a:t>Rebates</a:t>
            </a:r>
          </a:p>
          <a:p>
            <a:pPr lvl="1"/>
            <a:r>
              <a:rPr lang="en-US" dirty="0" smtClean="0"/>
              <a:t>Tax Credits</a:t>
            </a:r>
          </a:p>
          <a:p>
            <a:pPr lvl="1"/>
            <a:endParaRPr lang="en-US" dirty="0"/>
          </a:p>
          <a:p>
            <a:pPr marL="457200" lvl="1" indent="0">
              <a:buNone/>
            </a:pPr>
            <a:r>
              <a:rPr lang="en-US" dirty="0" smtClean="0"/>
              <a:t> </a:t>
            </a:r>
            <a:endParaRPr lang="en-US" dirty="0"/>
          </a:p>
        </p:txBody>
      </p:sp>
      <p:pic>
        <p:nvPicPr>
          <p:cNvPr id="6" name="Content Placeholder 2" descr="Screen shot 2011-09-11 at 2.08.50 PM.png"/>
          <p:cNvPicPr>
            <a:picLocks noGrp="1" noChangeAspect="1"/>
          </p:cNvPicPr>
          <p:nvPr>
            <p:ph sz="half" idx="2"/>
          </p:nvPr>
        </p:nvPicPr>
        <p:blipFill>
          <a:blip r:embed="rId2">
            <a:extLst>
              <a:ext uri="{28A0092B-C50C-407E-A947-70E740481C1C}">
                <a14:useLocalDpi xmlns:a14="http://schemas.microsoft.com/office/drawing/2010/main" val="0"/>
              </a:ext>
            </a:extLst>
          </a:blip>
          <a:srcRect l="25293" r="25293"/>
          <a:stretch>
            <a:fillRect/>
          </a:stretch>
        </p:blipFill>
        <p:spPr>
          <a:xfrm>
            <a:off x="4712901" y="1672705"/>
            <a:ext cx="3909197" cy="4380953"/>
          </a:xfrm>
          <a:ln w="25400">
            <a:solidFill>
              <a:schemeClr val="bg1"/>
            </a:solidFill>
            <a:miter lim="800000"/>
            <a:headEnd/>
            <a:tailEnd/>
          </a:ln>
        </p:spPr>
      </p:pic>
    </p:spTree>
    <p:extLst>
      <p:ext uri="{BB962C8B-B14F-4D97-AF65-F5344CB8AC3E}">
        <p14:creationId xmlns:p14="http://schemas.microsoft.com/office/powerpoint/2010/main" val="3887000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1371</Words>
  <Application>Microsoft Office PowerPoint</Application>
  <PresentationFormat>On-screen Show (4:3)</PresentationFormat>
  <Paragraphs>215</Paragraphs>
  <Slides>66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 Unicode MS</vt:lpstr>
      <vt:lpstr>65 Helvetica Medium</vt:lpstr>
      <vt:lpstr>Arial</vt:lpstr>
      <vt:lpstr>Calibri</vt:lpstr>
      <vt:lpstr>Helvetica Neue</vt:lpstr>
      <vt:lpstr>Wingdings</vt:lpstr>
      <vt:lpstr>Wingdings 2</vt:lpstr>
      <vt:lpstr>Office Theme</vt:lpstr>
      <vt:lpstr>PowerPoint Presentation</vt:lpstr>
      <vt:lpstr>PowerPoint Presentation</vt:lpstr>
      <vt:lpstr>PowerPoint Presentation</vt:lpstr>
      <vt:lpstr>PV Workshop Agenda</vt:lpstr>
      <vt:lpstr>Advantages of Photovoltaics</vt:lpstr>
      <vt:lpstr>Disadvantages</vt:lpstr>
      <vt:lpstr>World Cumulative Capacity 2013 (MW)</vt:lpstr>
      <vt:lpstr>2013 Annual PV Installations (MW)</vt:lpstr>
      <vt:lpstr>Factors Influencing Growth</vt:lpstr>
      <vt:lpstr>World Cumulative Installed Capacity (GW) of Wind &amp; PV</vt:lpstr>
      <vt:lpstr>Leading PV Adopter Countries in 2013</vt:lpstr>
      <vt:lpstr>Cumulative PV in 2013 by Country (MW &amp; %)</vt:lpstr>
      <vt:lpstr>PV Growth Trends</vt:lpstr>
      <vt:lpstr>Percent of Electricity From PV</vt:lpstr>
      <vt:lpstr>PowerPoint Presentation</vt:lpstr>
      <vt:lpstr>PowerPoint Presentation</vt:lpstr>
      <vt:lpstr>PowerPoint Presentation</vt:lpstr>
      <vt:lpstr>PowerPoint Presentation</vt:lpstr>
      <vt:lpstr>PV Installation by State, 2013</vt:lpstr>
      <vt:lpstr>PowerPoint Presentation</vt:lpstr>
      <vt:lpstr>PowerPoint Presentation</vt:lpstr>
      <vt:lpstr>PowerPoint Presentation</vt:lpstr>
      <vt:lpstr>PowerPoint Presentation</vt:lpstr>
      <vt:lpstr>Apple NC 20 MW – 100 acre Solar Farm</vt:lpstr>
      <vt:lpstr>PowerPoint Presentation</vt:lpstr>
      <vt:lpstr>PowerPoint Presentation</vt:lpstr>
      <vt:lpstr>US Residential Grid- tied</vt:lpstr>
      <vt:lpstr>US Non-Residential Grid-tied</vt:lpstr>
      <vt:lpstr>Photovoltaic History</vt:lpstr>
      <vt:lpstr>Early PV milestones</vt:lpstr>
      <vt:lpstr>P-N Junction &amp; 1st cells</vt:lpstr>
      <vt:lpstr>1953 - THE DREAM BECOMES REAL </vt:lpstr>
      <vt:lpstr>Silicon</vt:lpstr>
      <vt:lpstr>Silicon</vt:lpstr>
      <vt:lpstr>Silicon Ingot</vt:lpstr>
      <vt:lpstr>PV cells</vt:lpstr>
      <vt:lpstr>Photovoltaic Effect</vt:lpstr>
      <vt:lpstr>1956 - Searching for Applications </vt:lpstr>
      <vt:lpstr>PowerPoint Presentation</vt:lpstr>
      <vt:lpstr>Late 1950s - Saved by the Space Race </vt:lpstr>
      <vt:lpstr>Vanguard I - first PV powered satellite </vt:lpstr>
      <vt:lpstr>PowerPoint Presentation</vt:lpstr>
      <vt:lpstr>Early 1970s - The First Mass Earth Market </vt:lpstr>
      <vt:lpstr>1970s - Captain Lomer's Saga</vt:lpstr>
      <vt:lpstr>1974 - Working on the Railroad </vt:lpstr>
      <vt:lpstr>Late 1970s - Long Distance for Everyone </vt:lpstr>
      <vt:lpstr>1970s - Father Verspieren Preaches the Solar Gospel </vt:lpstr>
      <vt:lpstr>1980s - Electrifying the Unelectrified </vt:lpstr>
      <vt:lpstr>Current PV Applications</vt:lpstr>
      <vt:lpstr>PowerPoint Presentation</vt:lpstr>
      <vt:lpstr>DC-Direct System</vt:lpstr>
      <vt:lpstr>Direct PV Systems</vt:lpstr>
      <vt:lpstr>Direct PV System</vt:lpstr>
      <vt:lpstr>Battery-Charging System (DC only)</vt:lpstr>
      <vt:lpstr>Off-Grid System with AC loads</vt:lpstr>
      <vt:lpstr>PowerPoint Presentation</vt:lpstr>
      <vt:lpstr>PowerPoint Presentation</vt:lpstr>
      <vt:lpstr>PowerPoint Presentation</vt:lpstr>
      <vt:lpstr>Hybrid (Off-Grid) Systems</vt:lpstr>
      <vt:lpstr>Grid-Direct</vt:lpstr>
      <vt:lpstr>PowerPoint Presentation</vt:lpstr>
      <vt:lpstr>Direct Grid Tie System</vt:lpstr>
      <vt:lpstr>Residential/Commercial Grid-Direct</vt:lpstr>
      <vt:lpstr>PowerPoint Presentation</vt:lpstr>
      <vt:lpstr>Grid-Tied with Battery Backup</vt:lpstr>
      <vt:lpstr>Grid Tie with Battery Backup</vt:lpstr>
    </vt:vector>
  </TitlesOfParts>
  <Company>Appalachian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Scanlin, Dennis M.</dc:creator>
  <cp:lastModifiedBy>Scanlin, Dennis M.</cp:lastModifiedBy>
  <cp:revision>7</cp:revision>
  <dcterms:created xsi:type="dcterms:W3CDTF">2014-06-09T13:43:18Z</dcterms:created>
  <dcterms:modified xsi:type="dcterms:W3CDTF">2015-06-01T20:56:23Z</dcterms:modified>
</cp:coreProperties>
</file>