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embeddings/oleObject1.bin" ContentType="application/vnd.openxmlformats-officedocument.oleObject"/>
  <Override PartName="/ppt/notesSlides/notesSlide19.xml" ContentType="application/vnd.openxmlformats-officedocument.presentationml.notesSlide+xml"/>
  <Override PartName="/ppt/embeddings/oleObject2.bin" ContentType="application/vnd.openxmlformats-officedocument.oleObject"/>
  <Override PartName="/ppt/notesSlides/notesSlide20.xml" ContentType="application/vnd.openxmlformats-officedocument.presentationml.notesSlide+xml"/>
  <Override PartName="/ppt/embeddings/oleObject3.bin" ContentType="application/vnd.openxmlformats-officedocument.oleObject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23.xml" ContentType="application/vnd.openxmlformats-officedocument.presentationml.notesSlide+xml"/>
  <Override PartName="/ppt/embeddings/oleObject7.bin" ContentType="application/vnd.openxmlformats-officedocument.oleObject"/>
  <Override PartName="/ppt/notesSlides/notesSlide24.xml" ContentType="application/vnd.openxmlformats-officedocument.presentationml.notesSlide+xml"/>
  <Override PartName="/ppt/embeddings/oleObject8.bin" ContentType="application/vnd.openxmlformats-officedocument.oleObject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1"/>
  </p:notesMasterIdLst>
  <p:handoutMasterIdLst>
    <p:handoutMasterId r:id="rId62"/>
  </p:handoutMasterIdLst>
  <p:sldIdLst>
    <p:sldId id="296" r:id="rId2"/>
    <p:sldId id="563" r:id="rId3"/>
    <p:sldId id="562" r:id="rId4"/>
    <p:sldId id="430" r:id="rId5"/>
    <p:sldId id="514" r:id="rId6"/>
    <p:sldId id="432" r:id="rId7"/>
    <p:sldId id="433" r:id="rId8"/>
    <p:sldId id="461" r:id="rId9"/>
    <p:sldId id="489" r:id="rId10"/>
    <p:sldId id="490" r:id="rId11"/>
    <p:sldId id="491" r:id="rId12"/>
    <p:sldId id="492" r:id="rId13"/>
    <p:sldId id="462" r:id="rId14"/>
    <p:sldId id="482" r:id="rId15"/>
    <p:sldId id="495" r:id="rId16"/>
    <p:sldId id="487" r:id="rId17"/>
    <p:sldId id="484" r:id="rId18"/>
    <p:sldId id="483" r:id="rId19"/>
    <p:sldId id="494" r:id="rId20"/>
    <p:sldId id="488" r:id="rId21"/>
    <p:sldId id="467" r:id="rId22"/>
    <p:sldId id="486" r:id="rId23"/>
    <p:sldId id="496" r:id="rId24"/>
    <p:sldId id="557" r:id="rId25"/>
    <p:sldId id="577" r:id="rId26"/>
    <p:sldId id="559" r:id="rId27"/>
    <p:sldId id="558" r:id="rId28"/>
    <p:sldId id="573" r:id="rId29"/>
    <p:sldId id="561" r:id="rId30"/>
    <p:sldId id="497" r:id="rId31"/>
    <p:sldId id="428" r:id="rId32"/>
    <p:sldId id="320" r:id="rId33"/>
    <p:sldId id="574" r:id="rId34"/>
    <p:sldId id="423" r:id="rId35"/>
    <p:sldId id="424" r:id="rId36"/>
    <p:sldId id="425" r:id="rId37"/>
    <p:sldId id="426" r:id="rId38"/>
    <p:sldId id="360" r:id="rId39"/>
    <p:sldId id="520" r:id="rId40"/>
    <p:sldId id="299" r:id="rId41"/>
    <p:sldId id="565" r:id="rId42"/>
    <p:sldId id="566" r:id="rId43"/>
    <p:sldId id="567" r:id="rId44"/>
    <p:sldId id="568" r:id="rId45"/>
    <p:sldId id="569" r:id="rId46"/>
    <p:sldId id="544" r:id="rId47"/>
    <p:sldId id="575" r:id="rId48"/>
    <p:sldId id="524" r:id="rId49"/>
    <p:sldId id="525" r:id="rId50"/>
    <p:sldId id="526" r:id="rId51"/>
    <p:sldId id="527" r:id="rId52"/>
    <p:sldId id="528" r:id="rId53"/>
    <p:sldId id="529" r:id="rId54"/>
    <p:sldId id="530" r:id="rId55"/>
    <p:sldId id="531" r:id="rId56"/>
    <p:sldId id="532" r:id="rId57"/>
    <p:sldId id="533" r:id="rId58"/>
    <p:sldId id="578" r:id="rId59"/>
    <p:sldId id="571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9815" autoAdjust="0"/>
  </p:normalViewPr>
  <p:slideViewPr>
    <p:cSldViewPr snapToGrid="0" snapToObjects="1">
      <p:cViewPr>
        <p:scale>
          <a:sx n="85" d="100"/>
          <a:sy n="85" d="100"/>
        </p:scale>
        <p:origin x="-2288" y="-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20712"/>
    </p:cViewPr>
  </p:sorterViewPr>
  <p:notesViewPr>
    <p:cSldViewPr snapToGrid="0" snapToObjects="1">
      <p:cViewPr varScale="1">
        <p:scale>
          <a:sx n="81" d="100"/>
          <a:sy n="81" d="100"/>
        </p:scale>
        <p:origin x="-3848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E2E0AC-723B-5041-9C5D-0D965E5A7BC5}" type="datetimeFigureOut">
              <a:rPr lang="en-US" smtClean="0"/>
              <a:t>10/1/14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75710-14F7-4343-A673-ACAC0C217D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62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4115F-043C-F843-9871-E4C0789D1374}" type="datetimeFigureOut">
              <a:rPr lang="en-US" smtClean="0"/>
              <a:t>10/1/14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D87822-5DDB-5044-96EA-B5E134034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978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ED19AC-D17C-1041-96B1-0ADAB0506468}" type="slidenum">
              <a:rPr lang="en-US" sz="1100">
                <a:latin typeface="Times New Roman" charset="0"/>
              </a:rPr>
              <a:pPr/>
              <a:t>2</a:t>
            </a:fld>
            <a:endParaRPr lang="en-US" sz="110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158" y="4344025"/>
            <a:ext cx="5031685" cy="4114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While there is no recipe that can guarantee a healthy home,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be learning about key principles that can help create healthier indoor environments. 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hear about these principles throughout the course of the training.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In this training, we are introducing a new way of thinking about the home environment – an approach that considers the people living in the home, the building itself, and the potential health problems. </a:t>
            </a:r>
            <a:endParaRPr lang="en-US" b="1">
              <a:latin typeface="Arial" charset="0"/>
            </a:endParaRPr>
          </a:p>
          <a:p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20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22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24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ED19AC-D17C-1041-96B1-0ADAB0506468}" type="slidenum">
              <a:rPr lang="en-US" sz="1100">
                <a:latin typeface="Times New Roman" charset="0"/>
              </a:rPr>
              <a:pPr/>
              <a:t>28</a:t>
            </a:fld>
            <a:endParaRPr lang="en-US" sz="110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158" y="4344025"/>
            <a:ext cx="5031685" cy="4114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While there is no recipe that can guarantee a healthy home,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be learning about key principles that can help create healthier indoor environments. 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hear about these principles throughout the course of the training.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In this training, we are introducing a new way of thinking about the home environment – an approach that considers the people living in the home, the building itself, and the potential health problems. </a:t>
            </a:r>
            <a:endParaRPr lang="en-US" b="1">
              <a:latin typeface="Arial" charset="0"/>
            </a:endParaRPr>
          </a:p>
          <a:p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ED19AC-D17C-1041-96B1-0ADAB0506468}" type="slidenum">
              <a:rPr lang="en-US" sz="1100">
                <a:latin typeface="Times New Roman" charset="0"/>
              </a:rPr>
              <a:pPr/>
              <a:t>33</a:t>
            </a:fld>
            <a:endParaRPr lang="en-US" sz="110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158" y="4344025"/>
            <a:ext cx="5031685" cy="4114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While there is no recipe that can guarantee a healthy home,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be learning about key principles that can help create healthier indoor environments. 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hear about these principles throughout the course of the training.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In this training, we are introducing a new way of thinking about the home environment – an approach that considers the people living in the home, the building itself, and the potential health problems. </a:t>
            </a:r>
            <a:endParaRPr lang="en-US" b="1">
              <a:latin typeface="Arial" charset="0"/>
            </a:endParaRPr>
          </a:p>
          <a:p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4EEF007C-1595-FC43-90B4-C96932AAD343}" type="slidenum">
              <a:rPr lang="en-US" sz="1200" b="0" u="none"/>
              <a:pPr algn="r"/>
              <a:t>36</a:t>
            </a:fld>
            <a:endParaRPr lang="en-US" sz="1200" b="0" u="none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81038"/>
            <a:ext cx="4543425" cy="3408362"/>
          </a:xfrm>
          <a:solidFill>
            <a:srgbClr val="FFFFFF"/>
          </a:solidFill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16413"/>
            <a:ext cx="5029200" cy="41671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5ACC33D3-904A-8243-AB74-5CE51B132774}" type="slidenum">
              <a:rPr lang="en-US" sz="1200" b="0" u="none"/>
              <a:pPr algn="r"/>
              <a:t>37</a:t>
            </a:fld>
            <a:endParaRPr lang="en-US" sz="1200" b="0" u="none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81038"/>
            <a:ext cx="4543425" cy="3408362"/>
          </a:xfrm>
          <a:solidFill>
            <a:srgbClr val="FFFFFF"/>
          </a:solidFill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16413"/>
            <a:ext cx="5029200" cy="416718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09D8AFC-ACFA-D747-81C0-D829C86099A9}" type="slidenum">
              <a:rPr lang="en-US" sz="1200" b="0" u="none"/>
              <a:pPr/>
              <a:t>38</a:t>
            </a:fld>
            <a:endParaRPr lang="en-US" sz="1200" b="0" u="none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</a:rPr>
              <a:t>http://www.cdc.gov/nceh/airpollution/mold/stachy.htm#Q14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81CB03A-6952-A54A-BB1F-CE3180B6A52F}" type="slidenum">
              <a:rPr lang="en-US" sz="1200" b="0" u="none"/>
              <a:pPr/>
              <a:t>48</a:t>
            </a:fld>
            <a:endParaRPr lang="en-US" sz="1200" b="0" u="none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437" tIns="45718" rIns="91437" bIns="45718"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7EEF4D5-13EB-F849-B433-A0069D200E1A}" type="slidenum">
              <a:rPr lang="en-US" sz="1200" b="0" u="none"/>
              <a:pPr/>
              <a:t>51</a:t>
            </a:fld>
            <a:endParaRPr lang="en-US" sz="1200" b="0" u="none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ED19AC-D17C-1041-96B1-0ADAB0506468}" type="slidenum">
              <a:rPr lang="en-US" sz="1100">
                <a:latin typeface="Times New Roman" charset="0"/>
              </a:rPr>
              <a:pPr/>
              <a:t>3</a:t>
            </a:fld>
            <a:endParaRPr lang="en-US" sz="110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158" y="4344025"/>
            <a:ext cx="5031685" cy="4114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While there is no recipe that can guarantee a healthy home,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be learning about key principles that can help create healthier indoor environments. 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hear about these principles throughout the course of the training.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In this training, we are introducing a new way of thinking about the home environment – an approach that considers the people living in the home, the building itself, and the potential health problems. </a:t>
            </a:r>
            <a:endParaRPr lang="en-US" b="1">
              <a:latin typeface="Arial" charset="0"/>
            </a:endParaRPr>
          </a:p>
          <a:p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A410B6E-2ADF-8C42-8382-6F970D288E85}" type="slidenum">
              <a:rPr lang="en-US" sz="1200" b="0" u="none"/>
              <a:pPr/>
              <a:t>52</a:t>
            </a:fld>
            <a:endParaRPr lang="en-US" sz="1200" b="0" u="none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4166C96-D55F-2949-93E6-5544342FA31A}" type="slidenum">
              <a:rPr lang="en-US" sz="1200" b="0" u="none"/>
              <a:pPr/>
              <a:t>53</a:t>
            </a:fld>
            <a:endParaRPr lang="en-US" sz="1200" b="0" u="none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EE049A3-2C7F-B047-95B6-9BC34088866F}" type="slidenum">
              <a:rPr lang="en-US" sz="1200" b="0" u="none"/>
              <a:pPr/>
              <a:t>54</a:t>
            </a:fld>
            <a:endParaRPr lang="en-US" sz="1200" b="0" u="none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79A0965-FDB4-B347-A1AD-7C7E739503F3}" type="slidenum">
              <a:rPr lang="en-US" sz="1200" b="0" u="none"/>
              <a:pPr/>
              <a:t>55</a:t>
            </a:fld>
            <a:endParaRPr lang="en-US" sz="1200" b="0" u="none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FFB8278-B665-2644-9328-F90AEC5A13BB}" type="slidenum">
              <a:rPr lang="en-US" sz="1200" b="0" u="none"/>
              <a:pPr/>
              <a:t>56</a:t>
            </a:fld>
            <a:endParaRPr lang="en-US" sz="1200" b="0" u="none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0412" cy="3427412"/>
          </a:xfrm>
          <a:solidFill>
            <a:srgbClr val="FFFFFF"/>
          </a:solidFill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defTabSz="900416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defTabSz="900416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1ED19AC-D17C-1041-96B1-0ADAB0506468}" type="slidenum">
              <a:rPr lang="en-US" sz="1100">
                <a:latin typeface="Times New Roman" charset="0"/>
              </a:rPr>
              <a:pPr/>
              <a:t>59</a:t>
            </a:fld>
            <a:endParaRPr lang="en-US" sz="1100">
              <a:latin typeface="Times New Roman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5800"/>
            <a:ext cx="4568825" cy="3427413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158" y="4344025"/>
            <a:ext cx="5031685" cy="4114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</a:rPr>
              <a:t>While there is no recipe that can guarantee a healthy home,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be learning about key principles that can help create healthier indoor environments.  You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ll hear about these principles throughout the course of the training.</a:t>
            </a: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In this training, we are introducing a new way of thinking about the home environment – an approach that considers the people living in the home, the building itself, and the potential health problems. </a:t>
            </a:r>
            <a:endParaRPr lang="en-US" b="1">
              <a:latin typeface="Arial" charset="0"/>
            </a:endParaRPr>
          </a:p>
          <a:p>
            <a:endParaRPr lang="en-US">
              <a:latin typeface="Times New Roman" charset="0"/>
            </a:endParaRPr>
          </a:p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8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9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10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11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12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13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5A455E-6C23-2F45-8EEB-5ADCFB6BFD56}" type="slidenum">
              <a:rPr lang="en-US"/>
              <a:pPr/>
              <a:t>16</a:t>
            </a:fld>
            <a:endParaRPr lang="en-US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10/1/14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10/1/14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10/1/14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CA6A1EFC-4FBB-7B4F-8CD4-DA185D9BA547}" type="datetimeFigureOut">
              <a:rPr lang="en-US" smtClean="0"/>
              <a:t>10/1/14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CA6A1EFC-4FBB-7B4F-8CD4-DA185D9BA547}" type="datetimeFigureOut">
              <a:rPr lang="en-US" smtClean="0"/>
              <a:t>10/1/14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CA6A1EFC-4FBB-7B4F-8CD4-DA185D9BA547}" type="datetimeFigureOut">
              <a:rPr lang="en-US" smtClean="0"/>
              <a:t>10/1/14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10/1/14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10/1/14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1066800" y="1752600"/>
            <a:ext cx="3810000" cy="4191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1752600"/>
            <a:ext cx="38100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1E7E6-C5F9-4F40-ADBB-76475148BD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45039"/>
      </p:ext>
    </p:extLst>
  </p:cSld>
  <p:clrMapOvr>
    <a:masterClrMapping/>
  </p:clrMapOvr>
  <p:transition xmlns:p14="http://schemas.microsoft.com/office/powerpoint/2010/main">
    <p:wipe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5496E1-F751-D04F-96D7-CE5799399E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2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21AF4B-3420-4542-842F-3BF5AB32DE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7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10/1/14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10/1/14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10/1/14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10/1/14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10/1/14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10/1/14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10/1/14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A1EFC-4FBB-7B4F-8CD4-DA185D9BA547}" type="datetimeFigureOut">
              <a:rPr lang="en-US" smtClean="0"/>
              <a:t>10/1/14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CA6A1EFC-4FBB-7B4F-8CD4-DA185D9BA547}" type="datetimeFigureOut">
              <a:rPr lang="en-US" smtClean="0"/>
              <a:t>10/1/14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AB075F7-FAFF-8F48-B072-7C77FF1ECE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82" r:id="rId17"/>
    <p:sldLayoutId id="2147483683" r:id="rId18"/>
    <p:sldLayoutId id="2147483684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8" Type="http://schemas.openxmlformats.org/officeDocument/2006/relationships/image" Target="../media/image26.jpeg"/><Relationship Id="rId9" Type="http://schemas.openxmlformats.org/officeDocument/2006/relationships/image" Target="../media/image27.jpeg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Relationship Id="rId3" Type="http://schemas.openxmlformats.org/officeDocument/2006/relationships/image" Target="../media/image39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4" Type="http://schemas.openxmlformats.org/officeDocument/2006/relationships/hyperlink" Target="http://www.cdc.gov/" TargetMode="External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6" Type="http://schemas.openxmlformats.org/officeDocument/2006/relationships/image" Target="../media/image51.jpeg"/><Relationship Id="rId7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Word_97_-_2004_Document1.doc"/><Relationship Id="rId4" Type="http://schemas.openxmlformats.org/officeDocument/2006/relationships/image" Target="../media/image1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4.w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9.jpeg"/><Relationship Id="rId3" Type="http://schemas.openxmlformats.org/officeDocument/2006/relationships/image" Target="../media/image6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62.png"/><Relationship Id="rId6" Type="http://schemas.openxmlformats.org/officeDocument/2006/relationships/image" Target="../media/image63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65.jpeg"/><Relationship Id="rId5" Type="http://schemas.openxmlformats.org/officeDocument/2006/relationships/oleObject" Target="../embeddings/oleObject3.bin"/><Relationship Id="rId6" Type="http://schemas.openxmlformats.org/officeDocument/2006/relationships/image" Target="../media/image64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68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69.png"/><Relationship Id="rId8" Type="http://schemas.openxmlformats.org/officeDocument/2006/relationships/image" Target="../media/image71.jpeg"/><Relationship Id="rId9" Type="http://schemas.openxmlformats.org/officeDocument/2006/relationships/oleObject" Target="../embeddings/oleObject6.bin"/><Relationship Id="rId10" Type="http://schemas.openxmlformats.org/officeDocument/2006/relationships/image" Target="../media/image70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7.bin"/><Relationship Id="rId5" Type="http://schemas.openxmlformats.org/officeDocument/2006/relationships/image" Target="../media/image72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5" Type="http://schemas.openxmlformats.org/officeDocument/2006/relationships/oleObject" Target="../embeddings/oleObject8.bin"/><Relationship Id="rId6" Type="http://schemas.openxmlformats.org/officeDocument/2006/relationships/image" Target="../media/image69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5369" y="1116057"/>
            <a:ext cx="8007684" cy="1470025"/>
          </a:xfrm>
        </p:spPr>
        <p:txBody>
          <a:bodyPr/>
          <a:lstStyle/>
          <a:p>
            <a:r>
              <a:rPr lang="en-US" dirty="0" smtClean="0"/>
              <a:t>Part 3:</a:t>
            </a:r>
            <a:br>
              <a:rPr lang="en-US" dirty="0" smtClean="0"/>
            </a:br>
            <a:r>
              <a:rPr lang="en-US" dirty="0" smtClean="0"/>
              <a:t>Keeping Homes Healthy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369" y="2687057"/>
            <a:ext cx="8315157" cy="1553882"/>
          </a:xfrm>
        </p:spPr>
        <p:txBody>
          <a:bodyPr>
            <a:noAutofit/>
          </a:bodyPr>
          <a:lstStyle/>
          <a:p>
            <a:endParaRPr lang="en-US" sz="2400" dirty="0" smtClean="0"/>
          </a:p>
          <a:p>
            <a:endParaRPr lang="en-US" sz="2400" dirty="0"/>
          </a:p>
          <a:p>
            <a:pPr algn="ctr"/>
            <a:r>
              <a:rPr lang="en-US" sz="2400" dirty="0" smtClean="0"/>
              <a:t>Dr. Susan Doll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4508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</p:spPr>
        <p:txBody>
          <a:bodyPr/>
          <a:lstStyle/>
          <a:p>
            <a:r>
              <a:rPr lang="en-US"/>
              <a:t>Pathway to Disease</a:t>
            </a:r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7719" y="1691279"/>
            <a:ext cx="8104257" cy="4934159"/>
          </a:xfrm>
          <a:ln>
            <a:noFill/>
          </a:ln>
        </p:spPr>
        <p:txBody>
          <a:bodyPr>
            <a:normAutofit/>
          </a:bodyPr>
          <a:lstStyle/>
          <a:p>
            <a:pPr lvl="1">
              <a:buFont typeface="Wingdings" charset="0"/>
              <a:buNone/>
            </a:pPr>
            <a:endParaRPr lang="en-US" dirty="0"/>
          </a:p>
          <a:p>
            <a:pPr lvl="1">
              <a:buFont typeface="Wingdings" charset="0"/>
              <a:buNone/>
            </a:pPr>
            <a:r>
              <a:rPr lang="en-US" dirty="0"/>
              <a:t>	M</a:t>
            </a:r>
            <a:r>
              <a:rPr lang="en-US" sz="2000" dirty="0" smtClean="0"/>
              <a:t>aterials, people, pets, activities =&gt; generated indoors/outdoors</a:t>
            </a:r>
          </a:p>
          <a:p>
            <a:pPr lvl="1">
              <a:buFont typeface="Wingdings" charset="0"/>
              <a:buNone/>
            </a:pPr>
            <a:r>
              <a:rPr lang="en-US" dirty="0"/>
              <a:t>	</a:t>
            </a:r>
            <a:r>
              <a:rPr lang="en-US" dirty="0" smtClean="0"/>
              <a:t>	 </a:t>
            </a:r>
            <a:r>
              <a:rPr lang="en-US" sz="2000" dirty="0" smtClean="0"/>
              <a:t> </a:t>
            </a:r>
            <a:r>
              <a:rPr lang="en-US" sz="2000" i="1" dirty="0" smtClean="0"/>
              <a:t>gases, chemicals, particles, allergens</a:t>
            </a:r>
            <a:endParaRPr lang="en-US" i="1" dirty="0"/>
          </a:p>
          <a:p>
            <a:pPr lvl="1">
              <a:buFont typeface="Wingdings" charset="0"/>
              <a:buNone/>
            </a:pPr>
            <a:endParaRPr lang="en-US" dirty="0"/>
          </a:p>
          <a:p>
            <a:pPr lvl="1">
              <a:buFont typeface="Wingdings" charset="0"/>
              <a:buNone/>
            </a:pPr>
            <a:r>
              <a:rPr lang="en-US" dirty="0"/>
              <a:t>	     </a:t>
            </a:r>
            <a:r>
              <a:rPr lang="en-US" dirty="0" smtClean="0"/>
              <a:t>  </a:t>
            </a:r>
            <a:r>
              <a:rPr lang="en-US" sz="2000" dirty="0" smtClean="0"/>
              <a:t>Airborne </a:t>
            </a:r>
            <a:r>
              <a:rPr lang="en-US" sz="2000" dirty="0"/>
              <a:t>contaminants =&gt; concentration in air over </a:t>
            </a:r>
            <a:r>
              <a:rPr lang="en-US" sz="2000" dirty="0" smtClean="0"/>
              <a:t>time</a:t>
            </a:r>
          </a:p>
          <a:p>
            <a:pPr lvl="1">
              <a:buFont typeface="Wingdings" charset="0"/>
              <a:buNone/>
            </a:pPr>
            <a:r>
              <a:rPr lang="en-US" dirty="0" smtClean="0"/>
              <a:t>			</a:t>
            </a:r>
            <a:r>
              <a:rPr lang="en-US" i="1" dirty="0" smtClean="0"/>
              <a:t>diffusion, </a:t>
            </a:r>
            <a:r>
              <a:rPr lang="en-US" i="1" dirty="0" err="1" smtClean="0"/>
              <a:t>aerosolization</a:t>
            </a:r>
            <a:r>
              <a:rPr lang="en-US" i="1" dirty="0" smtClean="0"/>
              <a:t>, convection/contain, decay</a:t>
            </a:r>
            <a:endParaRPr lang="en-US" sz="2000" i="1" dirty="0" smtClean="0"/>
          </a:p>
          <a:p>
            <a:pPr lvl="1">
              <a:buFont typeface="Wingdings" charset="0"/>
              <a:buNone/>
            </a:pPr>
            <a:endParaRPr lang="en-US" dirty="0" smtClean="0"/>
          </a:p>
          <a:p>
            <a:pPr lvl="1">
              <a:buFont typeface="Wingdings" charset="0"/>
              <a:buNone/>
            </a:pPr>
            <a:r>
              <a:rPr lang="en-US" dirty="0" smtClean="0"/>
              <a:t>			</a:t>
            </a:r>
            <a:endParaRPr lang="en-US" i="1" dirty="0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318637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91725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93375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936300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10280" name="Line 8"/>
          <p:cNvSpPr>
            <a:spLocks noChangeShapeType="1"/>
          </p:cNvSpPr>
          <p:nvPr/>
        </p:nvSpPr>
        <p:spPr bwMode="auto">
          <a:xfrm>
            <a:off x="2236337" y="4440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67962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683887" y="3297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0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</p:spPr>
        <p:txBody>
          <a:bodyPr/>
          <a:lstStyle/>
          <a:p>
            <a:r>
              <a:rPr lang="en-US"/>
              <a:t>Pathway to Disease</a:t>
            </a:r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7719" y="1691279"/>
            <a:ext cx="8104257" cy="4934159"/>
          </a:xfrm>
          <a:ln>
            <a:noFill/>
          </a:ln>
        </p:spPr>
        <p:txBody>
          <a:bodyPr>
            <a:normAutofit/>
          </a:bodyPr>
          <a:lstStyle/>
          <a:p>
            <a:pPr lvl="1">
              <a:buFont typeface="Wingdings" charset="0"/>
              <a:buNone/>
            </a:pPr>
            <a:endParaRPr lang="en-US" dirty="0"/>
          </a:p>
          <a:p>
            <a:pPr lvl="1">
              <a:buFont typeface="Wingdings" charset="0"/>
              <a:buNone/>
            </a:pPr>
            <a:r>
              <a:rPr lang="en-US" dirty="0"/>
              <a:t>	M</a:t>
            </a:r>
            <a:r>
              <a:rPr lang="en-US" sz="2000" dirty="0" smtClean="0"/>
              <a:t>aterials, people, pets, activities =&gt; generated indoors/outdoors</a:t>
            </a:r>
          </a:p>
          <a:p>
            <a:pPr lvl="1">
              <a:buFont typeface="Wingdings" charset="0"/>
              <a:buNone/>
            </a:pPr>
            <a:r>
              <a:rPr lang="en-US" dirty="0"/>
              <a:t>	</a:t>
            </a:r>
            <a:r>
              <a:rPr lang="en-US" dirty="0" smtClean="0"/>
              <a:t>	 </a:t>
            </a:r>
            <a:r>
              <a:rPr lang="en-US" sz="2000" dirty="0" smtClean="0"/>
              <a:t> </a:t>
            </a:r>
            <a:r>
              <a:rPr lang="en-US" sz="2000" i="1" dirty="0" smtClean="0"/>
              <a:t>gases, chemicals, particles, allergens</a:t>
            </a:r>
            <a:endParaRPr lang="en-US" i="1" dirty="0"/>
          </a:p>
          <a:p>
            <a:pPr lvl="1">
              <a:buFont typeface="Wingdings" charset="0"/>
              <a:buNone/>
            </a:pPr>
            <a:endParaRPr lang="en-US" dirty="0"/>
          </a:p>
          <a:p>
            <a:pPr lvl="1">
              <a:buFont typeface="Wingdings" charset="0"/>
              <a:buNone/>
            </a:pPr>
            <a:r>
              <a:rPr lang="en-US" dirty="0"/>
              <a:t>	     </a:t>
            </a:r>
            <a:r>
              <a:rPr lang="en-US" dirty="0" smtClean="0"/>
              <a:t>  </a:t>
            </a:r>
            <a:r>
              <a:rPr lang="en-US" sz="2000" dirty="0" smtClean="0"/>
              <a:t>Airborne </a:t>
            </a:r>
            <a:r>
              <a:rPr lang="en-US" sz="2000" dirty="0"/>
              <a:t>contaminants =&gt; concentration in air over </a:t>
            </a:r>
            <a:r>
              <a:rPr lang="en-US" sz="2000" dirty="0" smtClean="0"/>
              <a:t>time</a:t>
            </a:r>
          </a:p>
          <a:p>
            <a:pPr lvl="1">
              <a:buFont typeface="Wingdings" charset="0"/>
              <a:buNone/>
            </a:pPr>
            <a:r>
              <a:rPr lang="en-US" dirty="0" smtClean="0"/>
              <a:t>			</a:t>
            </a:r>
            <a:r>
              <a:rPr lang="en-US" i="1" dirty="0" smtClean="0"/>
              <a:t>diffusion, </a:t>
            </a:r>
            <a:r>
              <a:rPr lang="en-US" i="1" dirty="0" err="1" smtClean="0"/>
              <a:t>aerosolization</a:t>
            </a:r>
            <a:r>
              <a:rPr lang="en-US" i="1" dirty="0" smtClean="0"/>
              <a:t>, convection/contain, decay</a:t>
            </a:r>
            <a:endParaRPr lang="en-US" sz="2000" i="1" dirty="0" smtClean="0"/>
          </a:p>
          <a:p>
            <a:pPr lvl="1">
              <a:buFont typeface="Wingdings" charset="0"/>
              <a:buNone/>
            </a:pPr>
            <a:endParaRPr lang="en-US" dirty="0" smtClean="0"/>
          </a:p>
          <a:p>
            <a:pPr lvl="1">
              <a:buFont typeface="Wingdings" charset="0"/>
              <a:buNone/>
            </a:pPr>
            <a:r>
              <a:rPr lang="en-US" dirty="0" smtClean="0"/>
              <a:t>			Inhalation, contact =&gt; time spent indoors + activities</a:t>
            </a:r>
          </a:p>
          <a:p>
            <a:pPr lvl="1">
              <a:buFont typeface="Wingdings" charset="0"/>
              <a:buNone/>
            </a:pPr>
            <a:r>
              <a:rPr lang="en-US" dirty="0"/>
              <a:t>	</a:t>
            </a:r>
            <a:r>
              <a:rPr lang="en-US" dirty="0" smtClean="0"/>
              <a:t>			</a:t>
            </a:r>
            <a:r>
              <a:rPr lang="en-US" i="1" dirty="0" smtClean="0"/>
              <a:t>proximity, breathing rate</a:t>
            </a:r>
          </a:p>
          <a:p>
            <a:pPr lvl="1">
              <a:buFont typeface="Wingdings" charset="0"/>
              <a:buNone/>
            </a:pPr>
            <a:endParaRPr lang="en-US" sz="1600" dirty="0" smtClean="0"/>
          </a:p>
          <a:p>
            <a:pPr lvl="1">
              <a:buFont typeface="Wingdings" charset="0"/>
              <a:buNone/>
            </a:pPr>
            <a:endParaRPr lang="en-US" sz="1600" dirty="0" smtClean="0"/>
          </a:p>
          <a:p>
            <a:pPr lvl="1">
              <a:buFont typeface="Wingdings" charset="0"/>
              <a:buNone/>
            </a:pPr>
            <a:r>
              <a:rPr lang="en-US" sz="1600" dirty="0" smtClean="0"/>
              <a:t>			</a:t>
            </a:r>
            <a:endParaRPr lang="en-US" i="1" dirty="0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318637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91725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93375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FF00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936300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10280" name="Line 8"/>
          <p:cNvSpPr>
            <a:spLocks noChangeShapeType="1"/>
          </p:cNvSpPr>
          <p:nvPr/>
        </p:nvSpPr>
        <p:spPr bwMode="auto">
          <a:xfrm>
            <a:off x="2236337" y="4440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67962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683887" y="3297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256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</p:spPr>
        <p:txBody>
          <a:bodyPr/>
          <a:lstStyle/>
          <a:p>
            <a:r>
              <a:rPr lang="en-US"/>
              <a:t>Pathway to Disease</a:t>
            </a:r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7719" y="1691279"/>
            <a:ext cx="8104257" cy="4934159"/>
          </a:xfrm>
          <a:ln>
            <a:noFill/>
          </a:ln>
        </p:spPr>
        <p:txBody>
          <a:bodyPr>
            <a:normAutofit/>
          </a:bodyPr>
          <a:lstStyle/>
          <a:p>
            <a:pPr lvl="1">
              <a:buFont typeface="Wingdings" charset="0"/>
              <a:buNone/>
            </a:pPr>
            <a:endParaRPr lang="en-US" dirty="0"/>
          </a:p>
          <a:p>
            <a:pPr lvl="1">
              <a:buFont typeface="Wingdings" charset="0"/>
              <a:buNone/>
            </a:pPr>
            <a:r>
              <a:rPr lang="en-US" dirty="0"/>
              <a:t>	M</a:t>
            </a:r>
            <a:r>
              <a:rPr lang="en-US" sz="2000" dirty="0" smtClean="0"/>
              <a:t>aterials, people, pets, activities =&gt; generated indoors/outdoors</a:t>
            </a:r>
          </a:p>
          <a:p>
            <a:pPr lvl="1">
              <a:buFont typeface="Wingdings" charset="0"/>
              <a:buNone/>
            </a:pPr>
            <a:r>
              <a:rPr lang="en-US" dirty="0"/>
              <a:t>	</a:t>
            </a:r>
            <a:r>
              <a:rPr lang="en-US" dirty="0" smtClean="0"/>
              <a:t>	 </a:t>
            </a:r>
            <a:r>
              <a:rPr lang="en-US" sz="2000" dirty="0" smtClean="0"/>
              <a:t> </a:t>
            </a:r>
            <a:r>
              <a:rPr lang="en-US" sz="2000" i="1" dirty="0" smtClean="0"/>
              <a:t>gases, chemicals, particles, allergens</a:t>
            </a:r>
            <a:endParaRPr lang="en-US" i="1" dirty="0"/>
          </a:p>
          <a:p>
            <a:pPr lvl="1">
              <a:buFont typeface="Wingdings" charset="0"/>
              <a:buNone/>
            </a:pPr>
            <a:endParaRPr lang="en-US" dirty="0"/>
          </a:p>
          <a:p>
            <a:pPr lvl="1">
              <a:buFont typeface="Wingdings" charset="0"/>
              <a:buNone/>
            </a:pPr>
            <a:r>
              <a:rPr lang="en-US" dirty="0"/>
              <a:t>	     </a:t>
            </a:r>
            <a:r>
              <a:rPr lang="en-US" dirty="0" smtClean="0"/>
              <a:t>  </a:t>
            </a:r>
            <a:r>
              <a:rPr lang="en-US" sz="2000" dirty="0" smtClean="0"/>
              <a:t>Airborne </a:t>
            </a:r>
            <a:r>
              <a:rPr lang="en-US" sz="2000" dirty="0"/>
              <a:t>contaminants =&gt; concentration in air over </a:t>
            </a:r>
            <a:r>
              <a:rPr lang="en-US" sz="2000" dirty="0" smtClean="0"/>
              <a:t>time</a:t>
            </a:r>
          </a:p>
          <a:p>
            <a:pPr lvl="1">
              <a:buFont typeface="Wingdings" charset="0"/>
              <a:buNone/>
            </a:pPr>
            <a:r>
              <a:rPr lang="en-US" dirty="0" smtClean="0"/>
              <a:t>			</a:t>
            </a:r>
            <a:r>
              <a:rPr lang="en-US" i="1" dirty="0" smtClean="0"/>
              <a:t>diffusion, </a:t>
            </a:r>
            <a:r>
              <a:rPr lang="en-US" i="1" dirty="0" err="1" smtClean="0"/>
              <a:t>aerosolization</a:t>
            </a:r>
            <a:r>
              <a:rPr lang="en-US" i="1" dirty="0" smtClean="0"/>
              <a:t>, convection/contain, decay</a:t>
            </a:r>
            <a:endParaRPr lang="en-US" sz="2000" i="1" dirty="0" smtClean="0"/>
          </a:p>
          <a:p>
            <a:pPr lvl="1">
              <a:buFont typeface="Wingdings" charset="0"/>
              <a:buNone/>
            </a:pPr>
            <a:endParaRPr lang="en-US" dirty="0" smtClean="0"/>
          </a:p>
          <a:p>
            <a:pPr lvl="1">
              <a:buFont typeface="Wingdings" charset="0"/>
              <a:buNone/>
            </a:pPr>
            <a:r>
              <a:rPr lang="en-US" dirty="0" smtClean="0"/>
              <a:t>			Inhalation, contact =&gt; time spent indoors + activities</a:t>
            </a:r>
          </a:p>
          <a:p>
            <a:pPr lvl="1">
              <a:buFont typeface="Wingdings" charset="0"/>
              <a:buNone/>
            </a:pPr>
            <a:r>
              <a:rPr lang="en-US" dirty="0"/>
              <a:t>	</a:t>
            </a:r>
            <a:r>
              <a:rPr lang="en-US" dirty="0" smtClean="0"/>
              <a:t>			</a:t>
            </a:r>
            <a:r>
              <a:rPr lang="en-US" i="1" dirty="0" smtClean="0"/>
              <a:t>proximity, breathing rate</a:t>
            </a:r>
          </a:p>
          <a:p>
            <a:pPr lvl="1">
              <a:buFont typeface="Wingdings" charset="0"/>
              <a:buNone/>
            </a:pPr>
            <a:endParaRPr lang="en-US" sz="1600" dirty="0" smtClean="0"/>
          </a:p>
          <a:p>
            <a:pPr lvl="1">
              <a:buFont typeface="Wingdings" charset="0"/>
              <a:buNone/>
            </a:pPr>
            <a:endParaRPr lang="en-US" sz="1600" dirty="0" smtClean="0"/>
          </a:p>
          <a:p>
            <a:pPr lvl="1">
              <a:buFont typeface="Wingdings" charset="0"/>
              <a:buNone/>
            </a:pPr>
            <a:r>
              <a:rPr lang="en-US" sz="1600" dirty="0" smtClean="0"/>
              <a:t>			     </a:t>
            </a:r>
            <a:r>
              <a:rPr lang="en-US" sz="1800" dirty="0" smtClean="0"/>
              <a:t>      </a:t>
            </a:r>
            <a:r>
              <a:rPr lang="en-US" dirty="0" smtClean="0"/>
              <a:t>Recipient =&gt; Adverse Health Effects</a:t>
            </a:r>
          </a:p>
          <a:p>
            <a:pPr lvl="1">
              <a:buFont typeface="Wingdings" charset="0"/>
              <a:buNone/>
            </a:pPr>
            <a:r>
              <a:rPr lang="en-US" dirty="0"/>
              <a:t>	</a:t>
            </a:r>
            <a:r>
              <a:rPr lang="en-US" dirty="0" smtClean="0"/>
              <a:t>				</a:t>
            </a:r>
            <a:r>
              <a:rPr lang="en-US" i="1" dirty="0" smtClean="0"/>
              <a:t>age, immune status, genetics</a:t>
            </a:r>
            <a:endParaRPr lang="en-US" i="1" dirty="0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318637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91725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93375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936300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rgbClr val="FFFF00"/>
              </a:solidFill>
              <a:latin typeface="Times New Roman" charset="0"/>
            </a:endParaRPr>
          </a:p>
        </p:txBody>
      </p:sp>
      <p:sp>
        <p:nvSpPr>
          <p:cNvPr id="310280" name="Line 8"/>
          <p:cNvSpPr>
            <a:spLocks noChangeShapeType="1"/>
          </p:cNvSpPr>
          <p:nvPr/>
        </p:nvSpPr>
        <p:spPr bwMode="auto">
          <a:xfrm>
            <a:off x="2236337" y="4440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67962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683887" y="3297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931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  <a:ln>
            <a:solidFill>
              <a:srgbClr val="FFFFFF"/>
            </a:solidFill>
          </a:ln>
        </p:spPr>
        <p:txBody>
          <a:bodyPr/>
          <a:lstStyle/>
          <a:p>
            <a:r>
              <a:rPr lang="en-US" dirty="0" smtClean="0"/>
              <a:t>Ways to Reduce Health Impact</a:t>
            </a:r>
            <a:endParaRPr lang="en-US" dirty="0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281108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54196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55846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898771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30433" y="2132013"/>
            <a:ext cx="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754908" y="3297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5912" y="1787146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745912" y="1787146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54908" y="2259948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754908" y="2259948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2307459" y="4469070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7956" y="1787146"/>
            <a:ext cx="5989540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MAKE LESS - use </a:t>
            </a:r>
            <a:r>
              <a:rPr lang="en-US" sz="1600" dirty="0"/>
              <a:t>a better </a:t>
            </a:r>
            <a:r>
              <a:rPr lang="en-US" sz="1600" dirty="0" smtClean="0"/>
              <a:t>product, stop doing it</a:t>
            </a:r>
          </a:p>
          <a:p>
            <a:pPr>
              <a:spcBef>
                <a:spcPts val="200"/>
              </a:spcBef>
              <a:buFontTx/>
              <a:buNone/>
            </a:pPr>
            <a:endParaRPr lang="en-US" sz="1600" dirty="0"/>
          </a:p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EMIT </a:t>
            </a:r>
            <a:r>
              <a:rPr lang="en-US" sz="1600" dirty="0"/>
              <a:t>LESS </a:t>
            </a:r>
            <a:r>
              <a:rPr lang="en-US" sz="1600" dirty="0" smtClean="0"/>
              <a:t>INDOORS – </a:t>
            </a:r>
            <a:r>
              <a:rPr lang="en-US" sz="1600" dirty="0"/>
              <a:t>control </a:t>
            </a:r>
            <a:r>
              <a:rPr lang="en-US" sz="1600" dirty="0" smtClean="0"/>
              <a:t>emission </a:t>
            </a:r>
            <a:r>
              <a:rPr lang="en-US" sz="1600" dirty="0"/>
              <a:t>at </a:t>
            </a:r>
            <a:r>
              <a:rPr lang="en-US" sz="1600" dirty="0" smtClean="0"/>
              <a:t>source, chimney/vent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40663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r>
              <a:rPr lang="en-US" dirty="0"/>
              <a:t>REDUCE - low VOC products</a:t>
            </a:r>
          </a:p>
        </p:txBody>
      </p:sp>
      <p:pic>
        <p:nvPicPr>
          <p:cNvPr id="6149" name="Picture 5" descr="green_cleaning_suppl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3429000"/>
            <a:ext cx="27463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LowVOC kitch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4876800" cy="329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non-vinyl shower curta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143000"/>
            <a:ext cx="2528888" cy="252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036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REDUCE </a:t>
            </a:r>
            <a:r>
              <a:rPr lang="en-US" dirty="0" smtClean="0"/>
              <a:t>– vent to outside</a:t>
            </a:r>
            <a:endParaRPr lang="en-US" dirty="0"/>
          </a:p>
        </p:txBody>
      </p:sp>
      <p:pic>
        <p:nvPicPr>
          <p:cNvPr id="5" name="Picture 4" descr="vented kil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483" y="1910977"/>
            <a:ext cx="3627467" cy="3109258"/>
          </a:xfrm>
          <a:prstGeom prst="rect">
            <a:avLst/>
          </a:prstGeom>
        </p:spPr>
      </p:pic>
      <p:pic>
        <p:nvPicPr>
          <p:cNvPr id="6" name="Picture 5" descr="ClosecombustionWHwithfanresized_edited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82" y="1786964"/>
            <a:ext cx="2717800" cy="3911600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116788" y="5866186"/>
            <a:ext cx="26597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WATER HEATER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467659" y="5224029"/>
            <a:ext cx="251387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POTTERY KILN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549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</p:spPr>
        <p:txBody>
          <a:bodyPr/>
          <a:lstStyle/>
          <a:p>
            <a:r>
              <a:rPr lang="en-US" dirty="0" smtClean="0"/>
              <a:t>Ways to Reduce Health Impact</a:t>
            </a:r>
            <a:endParaRPr lang="en-US" dirty="0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281108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54196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55846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898771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30433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754908" y="3297238"/>
            <a:ext cx="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5912" y="1787146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745912" y="1787146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54908" y="2259948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754908" y="2259948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2307459" y="4469070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7956" y="1787146"/>
            <a:ext cx="6292608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MAKE LESS - use </a:t>
            </a:r>
            <a:r>
              <a:rPr lang="en-US" sz="1600" dirty="0"/>
              <a:t>a better widget</a:t>
            </a:r>
            <a:r>
              <a:rPr lang="en-US" sz="1600" dirty="0" smtClean="0"/>
              <a:t>, stop doing it</a:t>
            </a:r>
          </a:p>
          <a:p>
            <a:pPr>
              <a:spcBef>
                <a:spcPts val="200"/>
              </a:spcBef>
              <a:buFontTx/>
              <a:buNone/>
            </a:pPr>
            <a:endParaRPr lang="en-US" sz="1600" dirty="0"/>
          </a:p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EMIT </a:t>
            </a:r>
            <a:r>
              <a:rPr lang="en-US" sz="1600" dirty="0"/>
              <a:t>LESS </a:t>
            </a:r>
            <a:r>
              <a:rPr lang="en-US" sz="1600" dirty="0" smtClean="0"/>
              <a:t>INDOORS – </a:t>
            </a:r>
            <a:r>
              <a:rPr lang="en-US" sz="1600" dirty="0"/>
              <a:t>control </a:t>
            </a:r>
            <a:r>
              <a:rPr lang="en-US" sz="1600" dirty="0" smtClean="0"/>
              <a:t>emission </a:t>
            </a:r>
            <a:r>
              <a:rPr lang="en-US" sz="1600" dirty="0"/>
              <a:t>at </a:t>
            </a:r>
            <a:r>
              <a:rPr lang="en-US" sz="1600" dirty="0" smtClean="0"/>
              <a:t>source, chimney, vacuum  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2749671" y="2997473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2749671" y="2997473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758667" y="3470275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58667" y="3470275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13680" y="2968526"/>
            <a:ext cx="5598905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DILUTE – Passive (windows</a:t>
            </a:r>
            <a:r>
              <a:rPr lang="en-US" sz="1600" dirty="0"/>
              <a:t>, doors, </a:t>
            </a:r>
            <a:r>
              <a:rPr lang="en-US" sz="1600" dirty="0" smtClean="0"/>
              <a:t>vents)   Active </a:t>
            </a:r>
            <a:r>
              <a:rPr lang="en-US" sz="1600" dirty="0"/>
              <a:t>(</a:t>
            </a:r>
            <a:r>
              <a:rPr lang="en-US" sz="1600" dirty="0" smtClean="0"/>
              <a:t>fan)</a:t>
            </a:r>
          </a:p>
          <a:p>
            <a:pPr>
              <a:spcBef>
                <a:spcPts val="200"/>
              </a:spcBef>
            </a:pPr>
            <a:endParaRPr lang="en-US" sz="1600" dirty="0" smtClean="0"/>
          </a:p>
          <a:p>
            <a:pPr>
              <a:spcBef>
                <a:spcPts val="200"/>
              </a:spcBef>
            </a:pPr>
            <a:r>
              <a:rPr lang="en-US" sz="1600" dirty="0" smtClean="0"/>
              <a:t>REMOVE </a:t>
            </a:r>
            <a:r>
              <a:rPr lang="en-US" sz="1600" dirty="0"/>
              <a:t>FROM AIR </a:t>
            </a:r>
            <a:r>
              <a:rPr lang="en-US" sz="1600" dirty="0" smtClean="0"/>
              <a:t>– filter, absorbent</a:t>
            </a:r>
            <a:endParaRPr lang="en-US" sz="1600" dirty="0"/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23027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052-Office-Air-Flow-Dia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8" y="1252538"/>
            <a:ext cx="4648200" cy="318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04800" y="1473460"/>
            <a:ext cx="3886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Heating, ventilation, and air conditioning systems (HVAC)</a:t>
            </a:r>
          </a:p>
          <a:p>
            <a:pPr marL="1714500" lvl="3" indent="-342900">
              <a:spcBef>
                <a:spcPct val="20000"/>
              </a:spcBef>
              <a:buFontTx/>
              <a:buChar char="•"/>
            </a:pPr>
            <a:endParaRPr lang="en-US" sz="1200" dirty="0">
              <a:solidFill>
                <a:srgbClr val="FFFFFF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Supply mixture of outdoor and </a:t>
            </a:r>
            <a:r>
              <a:rPr lang="en-US" sz="2400" dirty="0" err="1">
                <a:solidFill>
                  <a:srgbClr val="FFFFFF"/>
                </a:solidFill>
              </a:rPr>
              <a:t>recirculated</a:t>
            </a:r>
            <a:r>
              <a:rPr lang="en-US" sz="2400" dirty="0">
                <a:solidFill>
                  <a:srgbClr val="FFFFFF"/>
                </a:solidFill>
              </a:rPr>
              <a:t> indoor air that has been filtered and thermally conditioned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1200" dirty="0">
              <a:solidFill>
                <a:srgbClr val="FFFFFF"/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ja-JP" altLang="en-US" sz="2400" dirty="0">
                <a:solidFill>
                  <a:srgbClr val="FFFFFF"/>
                </a:solidFill>
              </a:rPr>
              <a:t>“</a:t>
            </a:r>
            <a:r>
              <a:rPr lang="en-US" sz="2400" dirty="0">
                <a:solidFill>
                  <a:srgbClr val="FFFFFF"/>
                </a:solidFill>
              </a:rPr>
              <a:t>Natural</a:t>
            </a:r>
            <a:r>
              <a:rPr lang="ja-JP" altLang="en-US" sz="2400" dirty="0">
                <a:solidFill>
                  <a:srgbClr val="FFFFFF"/>
                </a:solidFill>
              </a:rPr>
              <a:t>”</a:t>
            </a:r>
            <a:r>
              <a:rPr lang="en-US" sz="2400" dirty="0">
                <a:solidFill>
                  <a:srgbClr val="FFFFFF"/>
                </a:solidFill>
              </a:rPr>
              <a:t> ventilation (i.e. windows)</a:t>
            </a:r>
          </a:p>
        </p:txBody>
      </p:sp>
      <p:pic>
        <p:nvPicPr>
          <p:cNvPr id="24581" name="Picture 5" descr="02 New windo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975" y="3800475"/>
            <a:ext cx="1997075" cy="299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dirty="0">
                <a:solidFill>
                  <a:srgbClr val="FFFFFF"/>
                </a:solidFill>
              </a:rPr>
              <a:t>DILUTE - Ventilation</a:t>
            </a:r>
          </a:p>
        </p:txBody>
      </p:sp>
    </p:spTree>
    <p:extLst>
      <p:ext uri="{BB962C8B-B14F-4D97-AF65-F5344CB8AC3E}">
        <p14:creationId xmlns:p14="http://schemas.microsoft.com/office/powerpoint/2010/main" val="1450225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dirty="0">
                <a:solidFill>
                  <a:schemeClr val="tx2"/>
                </a:solidFill>
              </a:rPr>
              <a:t>REMOVE </a:t>
            </a:r>
            <a:r>
              <a:rPr lang="en-US" sz="4400" dirty="0" smtClean="0">
                <a:solidFill>
                  <a:schemeClr val="tx2"/>
                </a:solidFill>
              </a:rPr>
              <a:t>– particles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57347" name="Picture 3" descr="ionic bree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087" y="4332192"/>
            <a:ext cx="1735138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8" name="Picture 4" descr="negiont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487" y="4484592"/>
            <a:ext cx="8128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9" name="Picture 5" descr="Disposable fil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54" y="1617663"/>
            <a:ext cx="1082675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0" name="Picture 6" descr="ea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155" y="4243388"/>
            <a:ext cx="1136650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1" name="Picture 7" descr="pleated fil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577" y="1616075"/>
            <a:ext cx="1857375" cy="205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2" name="Picture 8" descr="cleaneffec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685" y="4608513"/>
            <a:ext cx="1600200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3" name="Picture 9" descr="hunt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557" y="1527175"/>
            <a:ext cx="1662112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316754" y="1068388"/>
            <a:ext cx="1214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/>
              <a:t>Standard</a:t>
            </a: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2595002" y="1130300"/>
            <a:ext cx="1046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/>
              <a:t>Pleated</a:t>
            </a:r>
          </a:p>
        </p:txBody>
      </p:sp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1037393" y="5930900"/>
            <a:ext cx="13001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/>
              <a:t>Electronic</a:t>
            </a:r>
          </a:p>
        </p:txBody>
      </p:sp>
      <p:sp>
        <p:nvSpPr>
          <p:cNvPr id="57357" name="Text Box 13"/>
          <p:cNvSpPr txBox="1">
            <a:spLocks noChangeArrowheads="1"/>
          </p:cNvSpPr>
          <p:nvPr/>
        </p:nvSpPr>
        <p:spPr bwMode="auto">
          <a:xfrm>
            <a:off x="3301460" y="5888038"/>
            <a:ext cx="16240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/>
              <a:t>Intense field </a:t>
            </a:r>
          </a:p>
          <a:p>
            <a:pPr algn="ctr" eaLnBrk="1" hangingPunct="1"/>
            <a:r>
              <a:rPr lang="en-US" sz="2000"/>
              <a:t>dielectric</a:t>
            </a:r>
          </a:p>
        </p:txBody>
      </p:sp>
      <p:sp>
        <p:nvSpPr>
          <p:cNvPr id="57358" name="Text Box 14"/>
          <p:cNvSpPr txBox="1">
            <a:spLocks noChangeArrowheads="1"/>
          </p:cNvSpPr>
          <p:nvPr/>
        </p:nvSpPr>
        <p:spPr bwMode="auto">
          <a:xfrm>
            <a:off x="7198656" y="1119188"/>
            <a:ext cx="87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000" dirty="0"/>
              <a:t>HEPA</a:t>
            </a:r>
          </a:p>
        </p:txBody>
      </p:sp>
      <p:sp>
        <p:nvSpPr>
          <p:cNvPr id="57359" name="Text Box 15"/>
          <p:cNvSpPr txBox="1">
            <a:spLocks noChangeArrowheads="1"/>
          </p:cNvSpPr>
          <p:nvPr/>
        </p:nvSpPr>
        <p:spPr bwMode="auto">
          <a:xfrm>
            <a:off x="6559687" y="6068917"/>
            <a:ext cx="720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2000"/>
              <a:t>Ionic</a:t>
            </a:r>
          </a:p>
        </p:txBody>
      </p:sp>
      <p:pic>
        <p:nvPicPr>
          <p:cNvPr id="57360" name="Picture 16" descr="003-Air-Filter-Showing-Particles-Dust-TAL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589" y="1357874"/>
            <a:ext cx="1871663" cy="272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vacuum_clean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6669" y="2280660"/>
            <a:ext cx="1207090" cy="181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4489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dirty="0">
                <a:solidFill>
                  <a:schemeClr val="tx2"/>
                </a:solidFill>
              </a:rPr>
              <a:t>REMOVE </a:t>
            </a:r>
            <a:r>
              <a:rPr lang="en-US" sz="4400" dirty="0" smtClean="0">
                <a:solidFill>
                  <a:schemeClr val="tx2"/>
                </a:solidFill>
              </a:rPr>
              <a:t>– all types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4" name="Picture 6" descr="Air Cleaning Technologies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65" y="1479141"/>
            <a:ext cx="7605057" cy="508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217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6CA797-5D79-E34C-9AAA-5CAB49706FAC}" type="slidenum">
              <a:rPr lang="en-US" sz="1200">
                <a:solidFill>
                  <a:schemeClr val="bg1"/>
                </a:solidFill>
              </a:rPr>
              <a:pPr eaLnBrk="1" hangingPunct="1"/>
              <a:t>2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10600" cy="9144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7 Healthy Homes Principles</a:t>
            </a: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71600"/>
            <a:ext cx="3810000" cy="4191000"/>
          </a:xfrm>
        </p:spPr>
      </p:pic>
      <p:sp>
        <p:nvSpPr>
          <p:cNvPr id="389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371600"/>
            <a:ext cx="3886200" cy="4495800"/>
          </a:xfrm>
        </p:spPr>
        <p:txBody>
          <a:bodyPr>
            <a:normAutofit fontScale="92500" lnSpcReduction="20000"/>
          </a:bodyPr>
          <a:lstStyle/>
          <a:p>
            <a:pPr marL="533400" indent="-533400" algn="ctr" eaLnBrk="1" hangingPunct="1">
              <a:buFont typeface="Wingdings" charset="0"/>
              <a:buNone/>
            </a:pPr>
            <a:r>
              <a:rPr lang="en-US" sz="3600" b="1">
                <a:latin typeface="Arial" charset="0"/>
              </a:rPr>
              <a:t>Keep It: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Dry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Clean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Ventilated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Pest-Free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Safe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Contaminant-Free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Maintained</a:t>
            </a:r>
          </a:p>
        </p:txBody>
      </p:sp>
    </p:spTree>
    <p:extLst>
      <p:ext uri="{BB962C8B-B14F-4D97-AF65-F5344CB8AC3E}">
        <p14:creationId xmlns:p14="http://schemas.microsoft.com/office/powerpoint/2010/main" val="2521182237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</p:spPr>
        <p:txBody>
          <a:bodyPr/>
          <a:lstStyle/>
          <a:p>
            <a:r>
              <a:rPr lang="en-US" dirty="0" smtClean="0"/>
              <a:t>Ways to Reduce Health Impact</a:t>
            </a:r>
            <a:endParaRPr lang="en-US" dirty="0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281108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54196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55846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898771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30433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754908" y="3297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5912" y="1787146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745912" y="1787146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54908" y="2259948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754908" y="2259948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2307459" y="4469070"/>
            <a:ext cx="0" cy="7620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7956" y="1787146"/>
            <a:ext cx="6292608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MAKE LESS - use </a:t>
            </a:r>
            <a:r>
              <a:rPr lang="en-US" sz="1600" dirty="0"/>
              <a:t>a better widget</a:t>
            </a:r>
            <a:r>
              <a:rPr lang="en-US" sz="1600" dirty="0" smtClean="0"/>
              <a:t>, stop doing it</a:t>
            </a:r>
          </a:p>
          <a:p>
            <a:pPr>
              <a:spcBef>
                <a:spcPts val="200"/>
              </a:spcBef>
              <a:buFontTx/>
              <a:buNone/>
            </a:pPr>
            <a:endParaRPr lang="en-US" sz="1600" dirty="0"/>
          </a:p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EMIT </a:t>
            </a:r>
            <a:r>
              <a:rPr lang="en-US" sz="1600" dirty="0"/>
              <a:t>LESS </a:t>
            </a:r>
            <a:r>
              <a:rPr lang="en-US" sz="1600" dirty="0" smtClean="0"/>
              <a:t>INDOORS – </a:t>
            </a:r>
            <a:r>
              <a:rPr lang="en-US" sz="1600" dirty="0"/>
              <a:t>control </a:t>
            </a:r>
            <a:r>
              <a:rPr lang="en-US" sz="1600" dirty="0" smtClean="0"/>
              <a:t>emission </a:t>
            </a:r>
            <a:r>
              <a:rPr lang="en-US" sz="1600" dirty="0"/>
              <a:t>at </a:t>
            </a:r>
            <a:r>
              <a:rPr lang="en-US" sz="1600" dirty="0" smtClean="0"/>
              <a:t>source, chimney, vacuum  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2749671" y="2997473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2749671" y="2997473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758667" y="3470275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58667" y="3470275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319229" y="4207800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3319229" y="4207800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328225" y="4680602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328225" y="4680602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13680" y="2968526"/>
            <a:ext cx="5598905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DILUTE – Passive (windows</a:t>
            </a:r>
            <a:r>
              <a:rPr lang="en-US" sz="1600" dirty="0"/>
              <a:t>, doors, </a:t>
            </a:r>
            <a:r>
              <a:rPr lang="en-US" sz="1600" dirty="0" smtClean="0"/>
              <a:t>vents)   Active </a:t>
            </a:r>
            <a:r>
              <a:rPr lang="en-US" sz="1600" dirty="0"/>
              <a:t>(</a:t>
            </a:r>
            <a:r>
              <a:rPr lang="en-US" sz="1600" dirty="0" smtClean="0"/>
              <a:t>fan)</a:t>
            </a:r>
          </a:p>
          <a:p>
            <a:pPr>
              <a:spcBef>
                <a:spcPts val="200"/>
              </a:spcBef>
            </a:pPr>
            <a:endParaRPr lang="en-US" sz="1600" dirty="0" smtClean="0"/>
          </a:p>
          <a:p>
            <a:pPr>
              <a:spcBef>
                <a:spcPts val="200"/>
              </a:spcBef>
            </a:pPr>
            <a:r>
              <a:rPr lang="en-US" sz="1600" dirty="0" smtClean="0"/>
              <a:t>REMOVE </a:t>
            </a:r>
            <a:r>
              <a:rPr lang="en-US" sz="1600" dirty="0"/>
              <a:t>FROM AIR </a:t>
            </a:r>
            <a:r>
              <a:rPr lang="en-US" sz="1600" dirty="0" smtClean="0"/>
              <a:t>– filter, scrubber</a:t>
            </a:r>
            <a:endParaRPr lang="en-US" sz="1600" dirty="0"/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3722508" y="4186088"/>
            <a:ext cx="5230017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AVOID - reduce </a:t>
            </a:r>
            <a:r>
              <a:rPr lang="en-US" sz="1600" dirty="0"/>
              <a:t>time in exposure </a:t>
            </a:r>
            <a:r>
              <a:rPr lang="en-US" sz="1600" dirty="0" smtClean="0"/>
              <a:t>area</a:t>
            </a:r>
          </a:p>
          <a:p>
            <a:pPr>
              <a:spcBef>
                <a:spcPts val="200"/>
              </a:spcBef>
            </a:pPr>
            <a:endParaRPr lang="en-US" sz="1600" dirty="0"/>
          </a:p>
          <a:p>
            <a:pPr>
              <a:spcBef>
                <a:spcPts val="200"/>
              </a:spcBef>
            </a:pPr>
            <a:r>
              <a:rPr lang="en-US" sz="1600" dirty="0" smtClean="0"/>
              <a:t>PROTECT – reduce contact or inhalation (mask, gloves)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36074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Limiting Exposure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4" y="1828800"/>
            <a:ext cx="4612264" cy="420893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Dedicated/Separate Workspace 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Personal Protective Equipment (PPE)</a:t>
            </a:r>
          </a:p>
        </p:txBody>
      </p:sp>
      <p:pic>
        <p:nvPicPr>
          <p:cNvPr id="5" name="Picture 4" descr="workshop-studi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146" y="1710765"/>
            <a:ext cx="3372971" cy="2248647"/>
          </a:xfrm>
          <a:prstGeom prst="rect">
            <a:avLst/>
          </a:prstGeom>
        </p:spPr>
      </p:pic>
      <p:pic>
        <p:nvPicPr>
          <p:cNvPr id="6" name="Picture 5" descr="Radiation-Sign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216" y="2518336"/>
            <a:ext cx="1396253" cy="1396253"/>
          </a:xfrm>
          <a:prstGeom prst="rect">
            <a:avLst/>
          </a:prstGeom>
        </p:spPr>
      </p:pic>
      <p:pic>
        <p:nvPicPr>
          <p:cNvPr id="7" name="Picture 6" descr="pp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234" y="4450744"/>
            <a:ext cx="3365501" cy="207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88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</p:spPr>
        <p:txBody>
          <a:bodyPr/>
          <a:lstStyle/>
          <a:p>
            <a:r>
              <a:rPr lang="en-US" dirty="0" smtClean="0"/>
              <a:t>Ways to Reduce Health Impact</a:t>
            </a:r>
            <a:endParaRPr lang="en-US" dirty="0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281108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54196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55846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898771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30433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754908" y="3297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5912" y="1787146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745912" y="1787146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54908" y="2259948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754908" y="2259948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2307459" y="4469070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7956" y="1787146"/>
            <a:ext cx="6292608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MAKE LESS - use </a:t>
            </a:r>
            <a:r>
              <a:rPr lang="en-US" sz="1600" dirty="0"/>
              <a:t>a better widget</a:t>
            </a:r>
            <a:r>
              <a:rPr lang="en-US" sz="1600" dirty="0" smtClean="0"/>
              <a:t>, stop doing it</a:t>
            </a:r>
          </a:p>
          <a:p>
            <a:pPr>
              <a:spcBef>
                <a:spcPts val="200"/>
              </a:spcBef>
              <a:buFontTx/>
              <a:buNone/>
            </a:pPr>
            <a:endParaRPr lang="en-US" sz="1600" dirty="0"/>
          </a:p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EMIT </a:t>
            </a:r>
            <a:r>
              <a:rPr lang="en-US" sz="1600" dirty="0"/>
              <a:t>LESS </a:t>
            </a:r>
            <a:r>
              <a:rPr lang="en-US" sz="1600" dirty="0" smtClean="0"/>
              <a:t>INDOORS – </a:t>
            </a:r>
            <a:r>
              <a:rPr lang="en-US" sz="1600" dirty="0"/>
              <a:t>control </a:t>
            </a:r>
            <a:r>
              <a:rPr lang="en-US" sz="1600" dirty="0" smtClean="0"/>
              <a:t>emission </a:t>
            </a:r>
            <a:r>
              <a:rPr lang="en-US" sz="1600" dirty="0"/>
              <a:t>at </a:t>
            </a:r>
            <a:r>
              <a:rPr lang="en-US" sz="1600" dirty="0" smtClean="0"/>
              <a:t>source, chimney, vacuum  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2749671" y="2997473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2749671" y="2997473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758667" y="3470275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58667" y="3470275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319229" y="4207800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3319229" y="4207800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328225" y="4680602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328225" y="4680602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13680" y="2968526"/>
            <a:ext cx="5598905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DILUTE – Passive (windows</a:t>
            </a:r>
            <a:r>
              <a:rPr lang="en-US" sz="1600" dirty="0"/>
              <a:t>, doors, </a:t>
            </a:r>
            <a:r>
              <a:rPr lang="en-US" sz="1600" dirty="0" smtClean="0"/>
              <a:t>vents)   Active </a:t>
            </a:r>
            <a:r>
              <a:rPr lang="en-US" sz="1600" dirty="0"/>
              <a:t>(</a:t>
            </a:r>
            <a:r>
              <a:rPr lang="en-US" sz="1600" dirty="0" smtClean="0"/>
              <a:t>fan)</a:t>
            </a:r>
          </a:p>
          <a:p>
            <a:pPr>
              <a:spcBef>
                <a:spcPts val="200"/>
              </a:spcBef>
            </a:pPr>
            <a:endParaRPr lang="en-US" sz="1600" dirty="0" smtClean="0"/>
          </a:p>
          <a:p>
            <a:pPr>
              <a:spcBef>
                <a:spcPts val="200"/>
              </a:spcBef>
            </a:pPr>
            <a:r>
              <a:rPr lang="en-US" sz="1600" dirty="0" smtClean="0"/>
              <a:t>REMOVE </a:t>
            </a:r>
            <a:r>
              <a:rPr lang="en-US" sz="1600" dirty="0"/>
              <a:t>FROM AIR </a:t>
            </a:r>
            <a:r>
              <a:rPr lang="en-US" sz="1600" dirty="0" smtClean="0"/>
              <a:t>– filter, scrubber</a:t>
            </a:r>
            <a:endParaRPr lang="en-US" sz="1600" dirty="0"/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3776782" y="5722938"/>
            <a:ext cx="5022643" cy="539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smtClean="0"/>
              <a:t>REDUCE RISK - Improve </a:t>
            </a:r>
            <a:r>
              <a:rPr lang="en-US" sz="1600" dirty="0"/>
              <a:t>general health conditions, early and effective </a:t>
            </a:r>
            <a:r>
              <a:rPr lang="en-US" sz="1600" dirty="0" smtClean="0"/>
              <a:t>treatment, identify source</a:t>
            </a:r>
            <a:endParaRPr lang="en-US" sz="1600" dirty="0"/>
          </a:p>
        </p:txBody>
      </p:sp>
      <p:sp>
        <p:nvSpPr>
          <p:cNvPr id="38" name="TextBox 37"/>
          <p:cNvSpPr txBox="1"/>
          <p:nvPr/>
        </p:nvSpPr>
        <p:spPr>
          <a:xfrm>
            <a:off x="3328225" y="5735851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39" name="Oval 38"/>
          <p:cNvSpPr/>
          <p:nvPr/>
        </p:nvSpPr>
        <p:spPr>
          <a:xfrm>
            <a:off x="3328225" y="5735851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22508" y="4186088"/>
            <a:ext cx="5230017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AVOID - reduce </a:t>
            </a:r>
            <a:r>
              <a:rPr lang="en-US" sz="1600" dirty="0"/>
              <a:t>time in exposure </a:t>
            </a:r>
            <a:r>
              <a:rPr lang="en-US" sz="1600" dirty="0" smtClean="0"/>
              <a:t>area</a:t>
            </a:r>
          </a:p>
          <a:p>
            <a:pPr>
              <a:spcBef>
                <a:spcPts val="200"/>
              </a:spcBef>
            </a:pPr>
            <a:endParaRPr lang="en-US" sz="1600" dirty="0"/>
          </a:p>
          <a:p>
            <a:pPr>
              <a:spcBef>
                <a:spcPts val="200"/>
              </a:spcBef>
            </a:pPr>
            <a:r>
              <a:rPr lang="en-US" sz="1600" dirty="0" smtClean="0"/>
              <a:t>PROTECT – reduce contact or inhalation (mask, gloves)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35883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Reduce Risk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4" y="1828800"/>
            <a:ext cx="4612264" cy="420893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Vulnerable Populations</a:t>
            </a:r>
          </a:p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Early Warning Monitors</a:t>
            </a:r>
          </a:p>
        </p:txBody>
      </p:sp>
      <p:pic>
        <p:nvPicPr>
          <p:cNvPr id="4" name="Picture 3" descr="vulnerable population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841" y="941293"/>
            <a:ext cx="2670109" cy="2471271"/>
          </a:xfrm>
          <a:prstGeom prst="rect">
            <a:avLst/>
          </a:prstGeom>
        </p:spPr>
      </p:pic>
      <p:pic>
        <p:nvPicPr>
          <p:cNvPr id="8" name="Picture 7" descr="carbon-monoxide-co-experts-low-level-monitor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97" y="3723554"/>
            <a:ext cx="1713006" cy="2447151"/>
          </a:xfrm>
          <a:prstGeom prst="rect">
            <a:avLst/>
          </a:prstGeom>
        </p:spPr>
      </p:pic>
      <p:pic>
        <p:nvPicPr>
          <p:cNvPr id="9" name="Picture 8" descr="Smoke-Detecto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633" y="4103594"/>
            <a:ext cx="2542556" cy="193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95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281108" y="2416074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54196" y="3547961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55846" y="4730649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898771" y="5953024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30433" y="2819299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754908" y="3984524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45912" y="2474432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1745912" y="2474432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754908" y="2947234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5" name="Oval 14"/>
          <p:cNvSpPr/>
          <p:nvPr/>
        </p:nvSpPr>
        <p:spPr>
          <a:xfrm>
            <a:off x="1754908" y="2947234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ine 10"/>
          <p:cNvSpPr>
            <a:spLocks noChangeShapeType="1"/>
          </p:cNvSpPr>
          <p:nvPr/>
        </p:nvSpPr>
        <p:spPr bwMode="auto">
          <a:xfrm>
            <a:off x="2307459" y="5156356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7956" y="2474432"/>
            <a:ext cx="6292608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MAKE LESS - use </a:t>
            </a:r>
            <a:r>
              <a:rPr lang="en-US" sz="1600" dirty="0"/>
              <a:t>a better widget</a:t>
            </a:r>
            <a:r>
              <a:rPr lang="en-US" sz="1600" dirty="0" smtClean="0"/>
              <a:t>, stop doing it</a:t>
            </a:r>
          </a:p>
          <a:p>
            <a:pPr>
              <a:spcBef>
                <a:spcPts val="200"/>
              </a:spcBef>
              <a:buFontTx/>
              <a:buNone/>
            </a:pPr>
            <a:endParaRPr lang="en-US" sz="1600" dirty="0"/>
          </a:p>
          <a:p>
            <a:pPr>
              <a:spcBef>
                <a:spcPts val="200"/>
              </a:spcBef>
              <a:buFontTx/>
              <a:buNone/>
            </a:pPr>
            <a:r>
              <a:rPr lang="en-US" sz="1600" dirty="0" smtClean="0"/>
              <a:t>EMIT </a:t>
            </a:r>
            <a:r>
              <a:rPr lang="en-US" sz="1600" dirty="0"/>
              <a:t>LESS </a:t>
            </a:r>
            <a:r>
              <a:rPr lang="en-US" sz="1600" dirty="0" smtClean="0"/>
              <a:t>INDOORS – </a:t>
            </a:r>
            <a:r>
              <a:rPr lang="en-US" sz="1600" dirty="0"/>
              <a:t>control </a:t>
            </a:r>
            <a:r>
              <a:rPr lang="en-US" sz="1600" dirty="0" smtClean="0"/>
              <a:t>emission </a:t>
            </a:r>
            <a:r>
              <a:rPr lang="en-US" sz="1600" dirty="0"/>
              <a:t>at </a:t>
            </a:r>
            <a:r>
              <a:rPr lang="en-US" sz="1600" dirty="0" smtClean="0"/>
              <a:t>source, chimney, vacuum  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2749671" y="3684759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2749671" y="3684759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2758667" y="4157561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2758667" y="4157561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319229" y="4895086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32" name="Oval 31"/>
          <p:cNvSpPr/>
          <p:nvPr/>
        </p:nvSpPr>
        <p:spPr>
          <a:xfrm>
            <a:off x="3319229" y="4895086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328225" y="5367888"/>
            <a:ext cx="305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3328225" y="5367888"/>
            <a:ext cx="305718" cy="344867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13680" y="3655812"/>
            <a:ext cx="5598905" cy="112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DILUTE – Passive (windows</a:t>
            </a:r>
            <a:r>
              <a:rPr lang="en-US" sz="1600" dirty="0"/>
              <a:t>, doors, </a:t>
            </a:r>
            <a:r>
              <a:rPr lang="en-US" sz="1600" dirty="0" smtClean="0"/>
              <a:t>vents)   Active </a:t>
            </a:r>
            <a:r>
              <a:rPr lang="en-US" sz="1600" dirty="0"/>
              <a:t>(</a:t>
            </a:r>
            <a:r>
              <a:rPr lang="en-US" sz="1600" dirty="0" smtClean="0"/>
              <a:t>fan)</a:t>
            </a:r>
          </a:p>
          <a:p>
            <a:pPr>
              <a:spcBef>
                <a:spcPts val="200"/>
              </a:spcBef>
            </a:pPr>
            <a:endParaRPr lang="en-US" sz="1600" dirty="0" smtClean="0"/>
          </a:p>
          <a:p>
            <a:pPr>
              <a:spcBef>
                <a:spcPts val="200"/>
              </a:spcBef>
            </a:pPr>
            <a:r>
              <a:rPr lang="en-US" sz="1600" dirty="0" smtClean="0"/>
              <a:t>REMOVE </a:t>
            </a:r>
            <a:r>
              <a:rPr lang="en-US" sz="1600" dirty="0"/>
              <a:t>FROM AIR </a:t>
            </a:r>
            <a:r>
              <a:rPr lang="en-US" sz="1600" dirty="0" smtClean="0"/>
              <a:t>– filter, scrubber</a:t>
            </a:r>
            <a:endParaRPr lang="en-US" sz="1600" dirty="0"/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0" name="Rectangle 9"/>
          <p:cNvSpPr/>
          <p:nvPr/>
        </p:nvSpPr>
        <p:spPr>
          <a:xfrm>
            <a:off x="3722508" y="4873374"/>
            <a:ext cx="5230017" cy="8822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200"/>
              </a:spcBef>
            </a:pPr>
            <a:r>
              <a:rPr lang="en-US" sz="1600" dirty="0" smtClean="0"/>
              <a:t>AVOID - reduce </a:t>
            </a:r>
            <a:r>
              <a:rPr lang="en-US" sz="1600" dirty="0"/>
              <a:t>time in exposure </a:t>
            </a:r>
            <a:r>
              <a:rPr lang="en-US" sz="1600" dirty="0" smtClean="0"/>
              <a:t>area</a:t>
            </a:r>
          </a:p>
          <a:p>
            <a:pPr>
              <a:spcBef>
                <a:spcPts val="200"/>
              </a:spcBef>
            </a:pPr>
            <a:endParaRPr lang="en-US" sz="1600" dirty="0"/>
          </a:p>
          <a:p>
            <a:pPr>
              <a:spcBef>
                <a:spcPts val="200"/>
              </a:spcBef>
            </a:pPr>
            <a:r>
              <a:rPr lang="en-US" sz="1600" dirty="0" smtClean="0"/>
              <a:t>PROTECT – reduce contact or inhalation (mask, gloves)</a:t>
            </a:r>
            <a:endParaRPr lang="en-US" sz="1600" dirty="0"/>
          </a:p>
        </p:txBody>
      </p:sp>
      <p:sp>
        <p:nvSpPr>
          <p:cNvPr id="36" name="Rectangle 2"/>
          <p:cNvSpPr>
            <a:spLocks noChangeArrowheads="1"/>
          </p:cNvSpPr>
          <p:nvPr/>
        </p:nvSpPr>
        <p:spPr bwMode="auto">
          <a:xfrm>
            <a:off x="3113680" y="378661"/>
            <a:ext cx="604227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dirty="0" smtClean="0">
                <a:solidFill>
                  <a:schemeClr val="tx2"/>
                </a:solidFill>
              </a:rPr>
              <a:t>RADON: </a:t>
            </a:r>
            <a:r>
              <a:rPr lang="en-US" sz="4400" dirty="0" smtClean="0">
                <a:solidFill>
                  <a:schemeClr val="tx2"/>
                </a:solidFill>
              </a:rPr>
              <a:t>a special case</a:t>
            </a:r>
            <a:endParaRPr lang="en-US" sz="4400" dirty="0">
              <a:solidFill>
                <a:schemeClr val="tx2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707528" y="2495164"/>
            <a:ext cx="420639" cy="312366"/>
            <a:chOff x="1886820" y="1419412"/>
            <a:chExt cx="420639" cy="312366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898771" y="1419412"/>
              <a:ext cx="408688" cy="3093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1886820" y="1422402"/>
              <a:ext cx="408688" cy="3093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3273014" y="5424854"/>
            <a:ext cx="420639" cy="312366"/>
            <a:chOff x="1886820" y="1419412"/>
            <a:chExt cx="420639" cy="312366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1898771" y="1419412"/>
              <a:ext cx="408688" cy="3093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H="1">
              <a:off x="1886820" y="1422402"/>
              <a:ext cx="408688" cy="3093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2693041" y="4214527"/>
            <a:ext cx="420639" cy="312366"/>
            <a:chOff x="1886820" y="1419412"/>
            <a:chExt cx="420639" cy="312366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1898771" y="1419412"/>
              <a:ext cx="408688" cy="3093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1886820" y="1422402"/>
              <a:ext cx="408688" cy="30937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radon map-red green blu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6" y="144506"/>
            <a:ext cx="2950404" cy="211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0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adon_ent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88" y="514724"/>
            <a:ext cx="5712357" cy="484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03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ducing-radon-fu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05" y="421338"/>
            <a:ext cx="7013318" cy="4621309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43506" y="47813"/>
            <a:ext cx="8892169" cy="8636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/>
          <a:lstStyle/>
          <a:p>
            <a:pPr algn="ctr" eaLnBrk="1" hangingPunct="1"/>
            <a:r>
              <a:rPr lang="en-US" sz="4400" dirty="0" smtClean="0">
                <a:solidFill>
                  <a:schemeClr val="tx2"/>
                </a:solidFill>
              </a:rPr>
              <a:t>RADON – prevention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5" name="Picture 4" descr="Sub-SlabCondition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852" y="5132293"/>
            <a:ext cx="5042647" cy="18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9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85800" y="1524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400" dirty="0" smtClean="0">
                <a:solidFill>
                  <a:schemeClr val="tx2"/>
                </a:solidFill>
              </a:rPr>
              <a:t>RADON – </a:t>
            </a:r>
            <a:r>
              <a:rPr lang="en-US" sz="4400" dirty="0" smtClean="0">
                <a:solidFill>
                  <a:schemeClr val="tx2"/>
                </a:solidFill>
              </a:rPr>
              <a:t>dilution</a:t>
            </a:r>
            <a:endParaRPr lang="en-US" sz="4400" dirty="0">
              <a:solidFill>
                <a:schemeClr val="tx2"/>
              </a:solidFill>
            </a:endParaRPr>
          </a:p>
        </p:txBody>
      </p:sp>
      <p:pic>
        <p:nvPicPr>
          <p:cNvPr id="2" name="Picture 1" descr="HRV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353" y="1866806"/>
            <a:ext cx="6962588" cy="44038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74470" y="1265518"/>
            <a:ext cx="3631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Heat Recovery Ventilator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006352" y="2241174"/>
            <a:ext cx="1583766" cy="515864"/>
          </a:xfrm>
          <a:prstGeom prst="ellipse">
            <a:avLst/>
          </a:prstGeom>
          <a:noFill/>
          <a:ln w="38100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29341" y="5573618"/>
            <a:ext cx="1341718" cy="626968"/>
          </a:xfrm>
          <a:prstGeom prst="ellipse">
            <a:avLst/>
          </a:prstGeom>
          <a:noFill/>
          <a:ln w="38100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290751" y="5392437"/>
            <a:ext cx="1225177" cy="628856"/>
          </a:xfrm>
          <a:prstGeom prst="ellipse">
            <a:avLst/>
          </a:prstGeom>
          <a:noFill/>
          <a:ln w="3810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180353" y="4497067"/>
            <a:ext cx="1225177" cy="515864"/>
          </a:xfrm>
          <a:prstGeom prst="ellipse">
            <a:avLst/>
          </a:prstGeom>
          <a:noFill/>
          <a:ln w="38100" cmpd="sng">
            <a:solidFill>
              <a:srgbClr val="9DF13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6305692" y="2629645"/>
            <a:ext cx="821249" cy="0"/>
          </a:xfrm>
          <a:prstGeom prst="line">
            <a:avLst/>
          </a:prstGeom>
          <a:ln w="57150" cmpd="sng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413268" y="5844985"/>
            <a:ext cx="683791" cy="0"/>
          </a:xfrm>
          <a:prstGeom prst="line">
            <a:avLst/>
          </a:prstGeom>
          <a:ln w="5715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6666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6CA797-5D79-E34C-9AAA-5CAB49706FAC}" type="slidenum">
              <a:rPr lang="en-US" sz="1200">
                <a:solidFill>
                  <a:schemeClr val="bg1"/>
                </a:solidFill>
              </a:rPr>
              <a:pPr eaLnBrk="1" hangingPunct="1"/>
              <a:t>28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10600" cy="9144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7 Healthy Homes Principles</a:t>
            </a: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71600"/>
            <a:ext cx="3810000" cy="4191000"/>
          </a:xfrm>
        </p:spPr>
      </p:pic>
      <p:sp>
        <p:nvSpPr>
          <p:cNvPr id="389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371600"/>
            <a:ext cx="3886200" cy="4495800"/>
          </a:xfrm>
        </p:spPr>
        <p:txBody>
          <a:bodyPr>
            <a:normAutofit fontScale="92500" lnSpcReduction="20000"/>
          </a:bodyPr>
          <a:lstStyle/>
          <a:p>
            <a:pPr marL="533400" indent="-533400" algn="ctr" eaLnBrk="1" hangingPunct="1">
              <a:buFont typeface="Wingdings" charset="0"/>
              <a:buNone/>
            </a:pPr>
            <a:r>
              <a:rPr lang="en-US" sz="3600" b="1" dirty="0">
                <a:latin typeface="Arial" charset="0"/>
              </a:rPr>
              <a:t>Keep It: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Dry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Clean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Ventilated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Pest-Free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Safe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Contaminant-Free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Maintained</a:t>
            </a:r>
          </a:p>
        </p:txBody>
      </p:sp>
      <p:sp>
        <p:nvSpPr>
          <p:cNvPr id="6" name="Oval 5"/>
          <p:cNvSpPr/>
          <p:nvPr/>
        </p:nvSpPr>
        <p:spPr>
          <a:xfrm>
            <a:off x="4555564" y="3102981"/>
            <a:ext cx="2486292" cy="522940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663136" y="2533420"/>
            <a:ext cx="1955803" cy="52294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639230" y="5389283"/>
            <a:ext cx="2726770" cy="52294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639230" y="4808068"/>
            <a:ext cx="3765181" cy="52294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07741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69973" y="556772"/>
            <a:ext cx="1617663" cy="57875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4150783" y="664537"/>
            <a:ext cx="4828862" cy="50292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dirty="0" smtClean="0">
                <a:latin typeface="Arial" charset="0"/>
                <a:ea typeface="ＭＳ Ｐゴシック" charset="0"/>
              </a:rPr>
              <a:t>Air Quality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lvl="1" eaLnBrk="1" hangingPunct="1"/>
            <a:r>
              <a:rPr lang="en-US" sz="2800" dirty="0">
                <a:solidFill>
                  <a:srgbClr val="F58925"/>
                </a:solidFill>
                <a:latin typeface="Arial" charset="0"/>
                <a:ea typeface="ＭＳ Ｐゴシック" charset="0"/>
              </a:rPr>
              <a:t>Gases</a:t>
            </a:r>
          </a:p>
          <a:p>
            <a:pPr lvl="1" eaLnBrk="1" hangingPunct="1"/>
            <a:r>
              <a:rPr lang="en-US" sz="2800" dirty="0">
                <a:solidFill>
                  <a:srgbClr val="B714DF"/>
                </a:solidFill>
                <a:latin typeface="Arial" charset="0"/>
                <a:ea typeface="ＭＳ Ｐゴシック" charset="0"/>
              </a:rPr>
              <a:t>C</a:t>
            </a:r>
            <a:r>
              <a:rPr lang="en-US" sz="2800" dirty="0" smtClean="0">
                <a:solidFill>
                  <a:srgbClr val="B714DF"/>
                </a:solidFill>
                <a:latin typeface="Arial" charset="0"/>
                <a:ea typeface="ＭＳ Ｐゴシック" charset="0"/>
              </a:rPr>
              <a:t>hemicals</a:t>
            </a:r>
            <a:r>
              <a:rPr lang="en-US" sz="2800" dirty="0">
                <a:solidFill>
                  <a:srgbClr val="B714DF"/>
                </a:solidFill>
                <a:latin typeface="Arial" charset="0"/>
                <a:ea typeface="ＭＳ Ｐゴシック" charset="0"/>
              </a:rPr>
              <a:t>/fumes (VOCs)</a:t>
            </a:r>
          </a:p>
          <a:p>
            <a:pPr lvl="1" eaLnBrk="1" hangingPunct="1"/>
            <a:r>
              <a:rPr lang="en-US" sz="2800" dirty="0">
                <a:solidFill>
                  <a:srgbClr val="9E741A"/>
                </a:solidFill>
                <a:latin typeface="Arial" charset="0"/>
                <a:ea typeface="ＭＳ Ｐゴシック" charset="0"/>
              </a:rPr>
              <a:t>P</a:t>
            </a:r>
            <a:r>
              <a:rPr lang="en-US" sz="2800" dirty="0" smtClean="0">
                <a:solidFill>
                  <a:srgbClr val="9E741A"/>
                </a:solidFill>
                <a:latin typeface="Arial" charset="0"/>
                <a:ea typeface="ＭＳ Ｐゴシック" charset="0"/>
              </a:rPr>
              <a:t>articulates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lvl="1" eaLnBrk="1" hangingPunct="1"/>
            <a:r>
              <a:rPr lang="en-US" sz="2800" dirty="0">
                <a:solidFill>
                  <a:srgbClr val="16D142"/>
                </a:solidFill>
                <a:latin typeface="Arial" charset="0"/>
                <a:ea typeface="ＭＳ Ｐゴシック" charset="0"/>
              </a:rPr>
              <a:t>A</a:t>
            </a:r>
            <a:r>
              <a:rPr lang="en-US" sz="2800" dirty="0" smtClean="0">
                <a:solidFill>
                  <a:srgbClr val="16D142"/>
                </a:solidFill>
                <a:latin typeface="Arial" charset="0"/>
                <a:ea typeface="ＭＳ Ｐゴシック" charset="0"/>
              </a:rPr>
              <a:t>llergens</a:t>
            </a:r>
            <a:r>
              <a:rPr lang="en-US" sz="2800" dirty="0" smtClean="0">
                <a:latin typeface="Arial" charset="0"/>
                <a:ea typeface="ＭＳ Ｐゴシック" charset="0"/>
              </a:rPr>
              <a:t> 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eaLnBrk="1" hangingPunct="1"/>
            <a:endParaRPr lang="en-US" sz="2800" dirty="0">
              <a:latin typeface="Arial" charset="0"/>
              <a:ea typeface="ＭＳ Ｐゴシック" charset="0"/>
            </a:endParaRPr>
          </a:p>
          <a:p>
            <a:pPr eaLnBrk="1" hangingPunct="1">
              <a:buFontTx/>
              <a:buNone/>
            </a:pPr>
            <a:r>
              <a:rPr lang="en-US" sz="2800" dirty="0">
                <a:latin typeface="Arial" charset="0"/>
                <a:ea typeface="ＭＳ Ｐゴシック" charset="0"/>
              </a:rPr>
              <a:t>		</a:t>
            </a:r>
            <a:r>
              <a:rPr lang="en-US" sz="2800" b="1" i="1" dirty="0">
                <a:latin typeface="Arial" charset="0"/>
                <a:ea typeface="ＭＳ Ｐゴシック" charset="0"/>
              </a:rPr>
              <a:t>      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</a:rPr>
              <a:t>Thermal Comfort</a:t>
            </a:r>
          </a:p>
          <a:p>
            <a:pPr lvl="1" eaLnBrk="1" hangingPunct="1"/>
            <a:r>
              <a:rPr lang="en-US" sz="2800" dirty="0">
                <a:solidFill>
                  <a:srgbClr val="EB0E11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dirty="0" smtClean="0">
                <a:solidFill>
                  <a:srgbClr val="EB0E11"/>
                </a:solidFill>
                <a:latin typeface="Arial" charset="0"/>
                <a:ea typeface="ＭＳ Ｐゴシック" charset="0"/>
              </a:rPr>
              <a:t>Temperature</a:t>
            </a:r>
            <a:r>
              <a:rPr lang="en-US" sz="2800" dirty="0" smtClean="0">
                <a:latin typeface="Arial" charset="0"/>
                <a:ea typeface="ＭＳ Ｐゴシック" charset="0"/>
              </a:rPr>
              <a:t> 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lvl="1" eaLnBrk="1" hangingPunct="1"/>
            <a:r>
              <a:rPr lang="en-US" sz="2800" dirty="0">
                <a:solidFill>
                  <a:srgbClr val="22E1EC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dirty="0" smtClean="0">
                <a:solidFill>
                  <a:srgbClr val="22E1EC"/>
                </a:solidFill>
                <a:latin typeface="Arial" charset="0"/>
                <a:ea typeface="ＭＳ Ｐゴシック" charset="0"/>
              </a:rPr>
              <a:t>Humidity</a:t>
            </a:r>
            <a:endParaRPr lang="en-US" sz="2800" dirty="0">
              <a:solidFill>
                <a:srgbClr val="22E1EC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29737" y="571713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802825" y="1703600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304475" y="2886288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847400" y="4108663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>
            <a:off x="2147437" y="328316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1179062" y="9749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1594987" y="214016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190238" y="2684628"/>
            <a:ext cx="2486292" cy="522940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24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6CA797-5D79-E34C-9AAA-5CAB49706FAC}" type="slidenum">
              <a:rPr lang="en-US" sz="1200">
                <a:solidFill>
                  <a:schemeClr val="bg1"/>
                </a:solidFill>
              </a:rPr>
              <a:pPr eaLnBrk="1" hangingPunct="1"/>
              <a:t>3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10600" cy="9144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7 Healthy Homes Principles</a:t>
            </a: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71600"/>
            <a:ext cx="3810000" cy="4191000"/>
          </a:xfrm>
        </p:spPr>
      </p:pic>
      <p:sp>
        <p:nvSpPr>
          <p:cNvPr id="389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371600"/>
            <a:ext cx="3886200" cy="4495800"/>
          </a:xfrm>
        </p:spPr>
        <p:txBody>
          <a:bodyPr>
            <a:normAutofit fontScale="92500" lnSpcReduction="20000"/>
          </a:bodyPr>
          <a:lstStyle/>
          <a:p>
            <a:pPr marL="533400" indent="-533400" algn="ctr" eaLnBrk="1" hangingPunct="1">
              <a:buFont typeface="Wingdings" charset="0"/>
              <a:buNone/>
            </a:pPr>
            <a:r>
              <a:rPr lang="en-US" sz="3600" b="1">
                <a:latin typeface="Arial" charset="0"/>
              </a:rPr>
              <a:t>Keep It: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Dry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Clean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Ventilated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Pest-Free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Safe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Contaminant-Free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>
                <a:latin typeface="Arial" charset="0"/>
              </a:rPr>
              <a:t>Maintained</a:t>
            </a:r>
          </a:p>
        </p:txBody>
      </p:sp>
      <p:sp>
        <p:nvSpPr>
          <p:cNvPr id="6" name="Oval 5"/>
          <p:cNvSpPr/>
          <p:nvPr/>
        </p:nvSpPr>
        <p:spPr>
          <a:xfrm>
            <a:off x="4555564" y="3069528"/>
            <a:ext cx="2486292" cy="522940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729505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OPPORTUNISTIC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/>
              <a:t>Proliferate in Favorable Environments:</a:t>
            </a:r>
            <a:endParaRPr lang="en-US" sz="2800" dirty="0"/>
          </a:p>
          <a:p>
            <a:r>
              <a:rPr lang="en-US" dirty="0" smtClean="0"/>
              <a:t>Rodents – gaps in envelope</a:t>
            </a:r>
          </a:p>
          <a:p>
            <a:r>
              <a:rPr lang="en-US" dirty="0" smtClean="0"/>
              <a:t>Cockroaches – ready food source</a:t>
            </a:r>
          </a:p>
          <a:p>
            <a:r>
              <a:rPr lang="en-US" dirty="0"/>
              <a:t>Bacteria – standing water</a:t>
            </a:r>
          </a:p>
          <a:p>
            <a:r>
              <a:rPr lang="en-US" dirty="0" smtClean="0"/>
              <a:t>Dust Mites – skin scales, high humidity</a:t>
            </a:r>
          </a:p>
          <a:p>
            <a:r>
              <a:rPr lang="en-US" dirty="0" smtClean="0"/>
              <a:t>Fungi – moisture, substrate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1440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~AUT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20797"/>
            <a:ext cx="5410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AutoShape 3"/>
          <p:cNvSpPr>
            <a:spLocks noChangeArrowheads="1"/>
          </p:cNvSpPr>
          <p:nvPr/>
        </p:nvSpPr>
        <p:spPr bwMode="auto">
          <a:xfrm rot="-5588467" flipH="1" flipV="1">
            <a:off x="1269822" y="1875135"/>
            <a:ext cx="4426013" cy="3110371"/>
          </a:xfrm>
          <a:prstGeom prst="rtTriangl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2" name="AutoShape 4"/>
          <p:cNvSpPr>
            <a:spLocks noChangeArrowheads="1"/>
          </p:cNvSpPr>
          <p:nvPr/>
        </p:nvSpPr>
        <p:spPr bwMode="auto">
          <a:xfrm rot="5400000" flipV="1">
            <a:off x="3675531" y="1915457"/>
            <a:ext cx="4542118" cy="3048000"/>
          </a:xfrm>
          <a:prstGeom prst="rtTriangl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3" name="AutoShape 5"/>
          <p:cNvSpPr>
            <a:spLocks noChangeArrowheads="1"/>
          </p:cNvSpPr>
          <p:nvPr/>
        </p:nvSpPr>
        <p:spPr bwMode="auto">
          <a:xfrm>
            <a:off x="2133600" y="1244597"/>
            <a:ext cx="5257800" cy="4495800"/>
          </a:xfrm>
          <a:prstGeom prst="triangle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838200" y="1524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4000" b="0" u="none">
                <a:solidFill>
                  <a:schemeClr val="tx2"/>
                </a:solidFill>
              </a:rPr>
              <a:t>Fungal Growth Requirements</a:t>
            </a:r>
            <a:endParaRPr lang="en-US" sz="4400" b="0" u="none">
              <a:solidFill>
                <a:schemeClr val="tx2"/>
              </a:solidFill>
            </a:endParaRP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 rot="-3496119">
            <a:off x="1798545" y="2586596"/>
            <a:ext cx="2859088" cy="8239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u="none" dirty="0">
                <a:solidFill>
                  <a:srgbClr val="B714D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Nutrients</a:t>
            </a: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 rot="3483615">
            <a:off x="4433470" y="2734000"/>
            <a:ext cx="3876675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u="none" dirty="0">
                <a:solidFill>
                  <a:srgbClr val="FF99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Temperature</a:t>
            </a:r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3429000" y="5653088"/>
            <a:ext cx="2724150" cy="82391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 u="none">
                <a:solidFill>
                  <a:srgbClr val="66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1" charset="-128"/>
                <a:cs typeface="+mn-cs"/>
              </a:rPr>
              <a:t>Moisture</a:t>
            </a:r>
            <a:endParaRPr lang="en-US" sz="4800" u="none">
              <a:solidFill>
                <a:srgbClr val="00FF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ＭＳ Ｐゴシック" pitchFamily="1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224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3" grpId="0" autoUpdateAnimBg="0"/>
      <p:bldP spid="39944" grpId="0" autoUpdateAnimBg="0"/>
      <p:bldP spid="39945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96863"/>
            <a:ext cx="7772400" cy="8382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Indoor Environments</a:t>
            </a:r>
            <a:endParaRPr lang="en-US" b="1" i="1">
              <a:latin typeface="Arial" charset="0"/>
              <a:ea typeface="ＭＳ Ｐゴシック" charset="0"/>
            </a:endParaRP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228600" y="1905000"/>
            <a:ext cx="56657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3200" b="0" u="none"/>
              <a:t>Indoor surfaces can support fungal growth by providing</a:t>
            </a:r>
          </a:p>
          <a:p>
            <a:pPr marL="742950" lvl="1" indent="-285750" eaLnBrk="1" hangingPunct="1">
              <a:spcBef>
                <a:spcPct val="20000"/>
              </a:spcBef>
              <a:buSzPct val="50000"/>
              <a:buFont typeface="Wingdings" charset="0"/>
              <a:buChar char="n"/>
            </a:pPr>
            <a:r>
              <a:rPr lang="en-US" sz="2800" b="0" u="none"/>
              <a:t>sufficient oxygen</a:t>
            </a:r>
          </a:p>
          <a:p>
            <a:pPr marL="742950" lvl="1" indent="-285750" eaLnBrk="1" hangingPunct="1">
              <a:spcBef>
                <a:spcPct val="20000"/>
              </a:spcBef>
              <a:buSzPct val="50000"/>
              <a:buFont typeface="Wingdings" charset="0"/>
              <a:buChar char="n"/>
            </a:pPr>
            <a:r>
              <a:rPr lang="en-US" sz="2800" b="0" u="none"/>
              <a:t>suitable temperatures </a:t>
            </a:r>
          </a:p>
          <a:p>
            <a:pPr marL="742950" lvl="1" indent="-285750" eaLnBrk="1" hangingPunct="1">
              <a:spcBef>
                <a:spcPct val="20000"/>
              </a:spcBef>
              <a:buSzPct val="50000"/>
              <a:buFont typeface="Wingdings" charset="0"/>
              <a:buChar char="n"/>
            </a:pPr>
            <a:r>
              <a:rPr lang="en-US" sz="2800" b="0" u="none"/>
              <a:t>source of nutrition</a:t>
            </a:r>
          </a:p>
          <a:p>
            <a:pPr marL="742950" lvl="1" indent="-285750" eaLnBrk="1" hangingPunct="1">
              <a:spcBef>
                <a:spcPct val="20000"/>
              </a:spcBef>
              <a:buSzPct val="50000"/>
              <a:buFont typeface="Wingdings" charset="0"/>
              <a:buChar char="n"/>
            </a:pPr>
            <a:r>
              <a:rPr lang="en-US" sz="2800" b="0" u="none"/>
              <a:t>moisture 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228600" y="5867400"/>
            <a:ext cx="4265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i="1" u="none">
                <a:latin typeface="Times New Roman" charset="0"/>
              </a:rPr>
              <a:t>MOISTURE CONTROL IS KEY !</a:t>
            </a:r>
          </a:p>
        </p:txBody>
      </p:sp>
      <p:pic>
        <p:nvPicPr>
          <p:cNvPr id="64517" name="Picture 5" descr="17-ceiling-mo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238" y="1765300"/>
            <a:ext cx="31750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68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6CA797-5D79-E34C-9AAA-5CAB49706FAC}" type="slidenum">
              <a:rPr lang="en-US" sz="1200">
                <a:solidFill>
                  <a:schemeClr val="bg1"/>
                </a:solidFill>
              </a:rPr>
              <a:pPr eaLnBrk="1" hangingPunct="1"/>
              <a:t>33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10600" cy="9144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7 Healthy Homes Principles</a:t>
            </a: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71600"/>
            <a:ext cx="3810000" cy="4191000"/>
          </a:xfrm>
        </p:spPr>
      </p:pic>
      <p:sp>
        <p:nvSpPr>
          <p:cNvPr id="389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356659"/>
            <a:ext cx="3886200" cy="4495800"/>
          </a:xfrm>
        </p:spPr>
        <p:txBody>
          <a:bodyPr>
            <a:normAutofit fontScale="92500" lnSpcReduction="20000"/>
          </a:bodyPr>
          <a:lstStyle/>
          <a:p>
            <a:pPr marL="533400" indent="-533400" algn="ctr" eaLnBrk="1" hangingPunct="1">
              <a:buFont typeface="Wingdings" charset="0"/>
              <a:buNone/>
            </a:pPr>
            <a:r>
              <a:rPr lang="en-US" sz="3600" b="1" dirty="0">
                <a:latin typeface="Arial" charset="0"/>
              </a:rPr>
              <a:t>Keep It: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Dry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Clean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Ventilated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Pest-Free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Safe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Contaminant-Free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Maintained</a:t>
            </a:r>
          </a:p>
        </p:txBody>
      </p:sp>
      <p:sp>
        <p:nvSpPr>
          <p:cNvPr id="11" name="Oval 10"/>
          <p:cNvSpPr/>
          <p:nvPr/>
        </p:nvSpPr>
        <p:spPr>
          <a:xfrm>
            <a:off x="4615328" y="1950716"/>
            <a:ext cx="1955803" cy="522940"/>
          </a:xfrm>
          <a:prstGeom prst="ellipse">
            <a:avLst/>
          </a:prstGeom>
          <a:noFill/>
          <a:ln w="76200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32333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Mold (fungi)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2057400"/>
            <a:ext cx="39624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</a:rPr>
              <a:t>Naturally occurring single-cell organisms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</a:rPr>
              <a:t>Found in all environments at some levels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</a:rPr>
              <a:t>In the right conditions mold multiplies, forms colonies, and sporulates</a:t>
            </a:r>
          </a:p>
          <a:p>
            <a:pPr eaLnBrk="1" hangingPunct="1">
              <a:lnSpc>
                <a:spcPct val="90000"/>
              </a:lnSpc>
            </a:pPr>
            <a:endParaRPr lang="en-US" sz="280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>
              <a:latin typeface="Arial" charset="0"/>
              <a:ea typeface="ＭＳ Ｐゴシック" charset="0"/>
            </a:endParaRP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0"/>
            <a:ext cx="4343400" cy="306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52342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Agents of disease produced by molds</a:t>
            </a:r>
          </a:p>
        </p:txBody>
      </p:sp>
      <p:sp>
        <p:nvSpPr>
          <p:cNvPr id="60419" name="Oval 3"/>
          <p:cNvSpPr>
            <a:spLocks noChangeArrowheads="1"/>
          </p:cNvSpPr>
          <p:nvPr/>
        </p:nvSpPr>
        <p:spPr bwMode="auto">
          <a:xfrm>
            <a:off x="1828800" y="2895600"/>
            <a:ext cx="1447800" cy="17526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0420" name="Line 4"/>
          <p:cNvSpPr>
            <a:spLocks noChangeShapeType="1"/>
          </p:cNvSpPr>
          <p:nvPr/>
        </p:nvSpPr>
        <p:spPr bwMode="auto">
          <a:xfrm>
            <a:off x="2971800" y="3124200"/>
            <a:ext cx="26670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1" name="Line 5"/>
          <p:cNvSpPr>
            <a:spLocks noChangeShapeType="1"/>
          </p:cNvSpPr>
          <p:nvPr/>
        </p:nvSpPr>
        <p:spPr bwMode="auto">
          <a:xfrm>
            <a:off x="2819400" y="3810000"/>
            <a:ext cx="2895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>
            <a:off x="2895600" y="4419600"/>
            <a:ext cx="2895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3" name="Line 7"/>
          <p:cNvSpPr>
            <a:spLocks noChangeShapeType="1"/>
          </p:cNvSpPr>
          <p:nvPr/>
        </p:nvSpPr>
        <p:spPr bwMode="auto">
          <a:xfrm flipH="1">
            <a:off x="2362200" y="4648200"/>
            <a:ext cx="762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5638800" y="2819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u="none">
                <a:latin typeface="Times New Roman" charset="0"/>
              </a:rPr>
              <a:t>Glucans</a:t>
            </a: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5715000" y="35052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u="none">
                <a:latin typeface="Times New Roman" charset="0"/>
              </a:rPr>
              <a:t>Allergens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5791200" y="41910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u="none">
                <a:latin typeface="Times New Roman" charset="0"/>
              </a:rPr>
              <a:t>Toxins</a:t>
            </a:r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1905000" y="5334000"/>
            <a:ext cx="1066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0" u="none">
                <a:latin typeface="Times New Roman" charset="0"/>
              </a:rPr>
              <a:t>Gases</a:t>
            </a:r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1355725" y="2251075"/>
            <a:ext cx="895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0" u="none">
                <a:latin typeface="Times New Roman" charset="0"/>
              </a:rPr>
              <a:t>Spore</a:t>
            </a:r>
          </a:p>
        </p:txBody>
      </p:sp>
    </p:spTree>
    <p:extLst>
      <p:ext uri="{BB962C8B-B14F-4D97-AF65-F5344CB8AC3E}">
        <p14:creationId xmlns:p14="http://schemas.microsoft.com/office/powerpoint/2010/main" val="9085550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Human Health Effects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981200"/>
            <a:ext cx="7772400" cy="453315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b="1" dirty="0">
                <a:latin typeface="Arial" charset="0"/>
                <a:ea typeface="ＭＳ Ｐゴシック" charset="0"/>
              </a:rPr>
              <a:t>Allergic</a:t>
            </a:r>
          </a:p>
          <a:p>
            <a:pPr lvl="1" eaLnBrk="1" hangingPunct="1"/>
            <a:r>
              <a:rPr lang="en-US" sz="2800" dirty="0">
                <a:latin typeface="Arial" charset="0"/>
                <a:ea typeface="ＭＳ Ｐゴシック" charset="0"/>
              </a:rPr>
              <a:t>Asthma trigger (possible promoter)</a:t>
            </a:r>
          </a:p>
          <a:p>
            <a:pPr lvl="1" eaLnBrk="1" hangingPunct="1"/>
            <a:r>
              <a:rPr lang="en-US" sz="2800" dirty="0">
                <a:latin typeface="Arial" charset="0"/>
                <a:ea typeface="ＭＳ Ｐゴシック" charset="0"/>
              </a:rPr>
              <a:t>Damp/moldy homes lead to respiratory system illnesses in children </a:t>
            </a:r>
          </a:p>
          <a:p>
            <a:pPr eaLnBrk="1" hangingPunct="1"/>
            <a:r>
              <a:rPr lang="en-US" sz="2800" b="1" dirty="0">
                <a:latin typeface="Arial" charset="0"/>
                <a:ea typeface="ＭＳ Ｐゴシック" charset="0"/>
              </a:rPr>
              <a:t>Irritant</a:t>
            </a:r>
          </a:p>
          <a:p>
            <a:pPr lvl="1" eaLnBrk="1" hangingPunct="1"/>
            <a:r>
              <a:rPr lang="en-US" sz="2800" dirty="0">
                <a:latin typeface="Arial" charset="0"/>
                <a:ea typeface="ＭＳ Ｐゴシック" charset="0"/>
              </a:rPr>
              <a:t>Mucous membrane (eyes, nose, throat) irritation and may lead to headaches</a:t>
            </a:r>
          </a:p>
          <a:p>
            <a:pPr eaLnBrk="1" hangingPunct="1"/>
            <a:endParaRPr lang="en-US" sz="2800" dirty="0">
              <a:latin typeface="Arial" charset="0"/>
              <a:ea typeface="ＭＳ Ｐゴシック" charset="0"/>
            </a:endParaRPr>
          </a:p>
        </p:txBody>
      </p:sp>
      <p:pic>
        <p:nvPicPr>
          <p:cNvPr id="61444" name="Picture 4" descr="126-IAQ-Women-Apply-Makeup"/>
          <p:cNvPicPr>
            <a:picLocks noChangeAspect="1" noChangeArrowheads="1"/>
          </p:cNvPicPr>
          <p:nvPr/>
        </p:nvPicPr>
        <p:blipFill>
          <a:blip r:embed="rId3">
            <a:lum brigh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752600"/>
            <a:ext cx="17526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3040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Human Health Effects </a:t>
            </a:r>
            <a:r>
              <a:rPr lang="en-US" sz="3200">
                <a:latin typeface="Arial" charset="0"/>
                <a:ea typeface="ＭＳ Ｐゴシック" charset="0"/>
              </a:rPr>
              <a:t>(cont.)</a:t>
            </a: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676400"/>
            <a:ext cx="8305800" cy="51816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>
                <a:latin typeface="Arial" charset="0"/>
                <a:ea typeface="ＭＳ Ｐゴシック" charset="0"/>
              </a:rPr>
              <a:t>Infectious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Healthy people are only affected by a few infectious fungi</a:t>
            </a:r>
          </a:p>
          <a:p>
            <a:pPr lvl="1" eaLnBrk="1" hangingPunct="1"/>
            <a:r>
              <a:rPr lang="en-US" sz="2400" dirty="0" err="1">
                <a:latin typeface="Arial" charset="0"/>
                <a:ea typeface="ＭＳ Ｐゴシック" charset="0"/>
              </a:rPr>
              <a:t>Immuno</a:t>
            </a:r>
            <a:r>
              <a:rPr lang="en-US" sz="2400" dirty="0">
                <a:latin typeface="Arial" charset="0"/>
                <a:ea typeface="ＭＳ Ｐゴシック" charset="0"/>
              </a:rPr>
              <a:t>-compromised susceptibility</a:t>
            </a:r>
          </a:p>
          <a:p>
            <a:pPr eaLnBrk="1" hangingPunct="1"/>
            <a:r>
              <a:rPr lang="en-US" sz="2800" b="1" dirty="0">
                <a:latin typeface="Arial" charset="0"/>
                <a:ea typeface="ＭＳ Ｐゴシック" charset="0"/>
              </a:rPr>
              <a:t>Toxic</a:t>
            </a:r>
          </a:p>
          <a:p>
            <a:pPr lvl="1" eaLnBrk="1" hangingPunct="1"/>
            <a:r>
              <a:rPr lang="en-US" sz="2800" dirty="0" err="1">
                <a:latin typeface="Arial" charset="0"/>
                <a:ea typeface="ＭＳ Ｐゴシック" charset="0"/>
              </a:rPr>
              <a:t>Mycotoxicoses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lvl="2" eaLnBrk="1" hangingPunct="1"/>
            <a:r>
              <a:rPr lang="en-US" sz="2400" dirty="0">
                <a:latin typeface="Arial" charset="0"/>
                <a:ea typeface="ＭＳ Ｐゴシック" charset="0"/>
              </a:rPr>
              <a:t>Toxic effects well documented related to ingestion</a:t>
            </a:r>
          </a:p>
          <a:p>
            <a:pPr lvl="2" eaLnBrk="1" hangingPunct="1"/>
            <a:r>
              <a:rPr lang="en-US" sz="2400" dirty="0">
                <a:latin typeface="Arial" charset="0"/>
                <a:ea typeface="ＭＳ Ｐゴシック" charset="0"/>
              </a:rPr>
              <a:t>Some evidence in agricultural settings</a:t>
            </a:r>
          </a:p>
          <a:p>
            <a:pPr lvl="2" eaLnBrk="1" hangingPunct="1"/>
            <a:r>
              <a:rPr lang="en-US" sz="2400" dirty="0">
                <a:latin typeface="Arial" charset="0"/>
                <a:ea typeface="ＭＳ Ｐゴシック" charset="0"/>
              </a:rPr>
              <a:t>Lack of evidence between disease and </a:t>
            </a:r>
            <a:r>
              <a:rPr lang="en-US" sz="2400" dirty="0" err="1">
                <a:latin typeface="Arial" charset="0"/>
                <a:ea typeface="ＭＳ Ｐゴシック" charset="0"/>
              </a:rPr>
              <a:t>mycotoxin</a:t>
            </a:r>
            <a:r>
              <a:rPr lang="en-US" sz="2400" dirty="0">
                <a:latin typeface="Arial" charset="0"/>
                <a:ea typeface="ＭＳ Ｐゴシック" charset="0"/>
              </a:rPr>
              <a:t> exposure in homes or offices</a:t>
            </a:r>
          </a:p>
        </p:txBody>
      </p:sp>
    </p:spTree>
    <p:extLst>
      <p:ext uri="{BB962C8B-B14F-4D97-AF65-F5344CB8AC3E}">
        <p14:creationId xmlns:p14="http://schemas.microsoft.com/office/powerpoint/2010/main" val="41354732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Toxic Mold?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752600"/>
            <a:ext cx="7772400" cy="41148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ja-JP" altLang="en-US" sz="1800">
                <a:latin typeface="Arial" charset="0"/>
                <a:ea typeface="ＭＳ Ｐゴシック" charset="0"/>
              </a:rPr>
              <a:t>“</a:t>
            </a:r>
            <a:r>
              <a:rPr lang="en-US" sz="1800">
                <a:latin typeface="Verdana" charset="0"/>
                <a:ea typeface="ＭＳ Ｐゴシック" charset="0"/>
              </a:rPr>
              <a:t>The hazards presented by molds that may contain mycotoxins should be considered the same as other common molds. . . There are very few case reports that toxic molds. . . can cause unique or rare health conditions such as pulmonary hemorrhage or memory loss.  These case reports are rare, and </a:t>
            </a:r>
            <a:r>
              <a:rPr lang="en-US" sz="1800" b="1">
                <a:solidFill>
                  <a:srgbClr val="FF5050"/>
                </a:solidFill>
                <a:latin typeface="Verdana" charset="0"/>
                <a:ea typeface="ＭＳ Ｐゴシック" charset="0"/>
              </a:rPr>
              <a:t>a causal link</a:t>
            </a:r>
            <a:r>
              <a:rPr lang="en-US" sz="1800">
                <a:latin typeface="Verdana" charset="0"/>
                <a:ea typeface="ＭＳ Ｐゴシック" charset="0"/>
              </a:rPr>
              <a:t> between the presence of the toxic mold and these conditions </a:t>
            </a:r>
            <a:r>
              <a:rPr lang="en-US" sz="1800" b="1">
                <a:solidFill>
                  <a:srgbClr val="FF5050"/>
                </a:solidFill>
                <a:latin typeface="Verdana" charset="0"/>
                <a:ea typeface="ＭＳ Ｐゴシック" charset="0"/>
              </a:rPr>
              <a:t>has not been proven</a:t>
            </a:r>
            <a:r>
              <a:rPr lang="en-US" sz="1800">
                <a:latin typeface="Verdana" charset="0"/>
                <a:ea typeface="ＭＳ Ｐゴシック" charset="0"/>
              </a:rPr>
              <a:t>.</a:t>
            </a:r>
            <a:r>
              <a:rPr lang="ja-JP" altLang="en-US" sz="1800">
                <a:latin typeface="Arial" charset="0"/>
                <a:ea typeface="ＭＳ Ｐゴシック" charset="0"/>
              </a:rPr>
              <a:t>”</a:t>
            </a:r>
            <a:r>
              <a:rPr lang="en-US" sz="1800">
                <a:latin typeface="Verdana" charset="0"/>
                <a:ea typeface="ＭＳ Ｐゴシック" charset="0"/>
              </a:rPr>
              <a:t>   </a:t>
            </a:r>
          </a:p>
          <a:p>
            <a:pPr marL="0" indent="0" eaLnBrk="1" hangingPunct="1">
              <a:buFontTx/>
              <a:buNone/>
            </a:pPr>
            <a:r>
              <a:rPr lang="en-US" sz="1800">
                <a:latin typeface="Verdana" charset="0"/>
                <a:ea typeface="ＭＳ Ｐゴシック" charset="0"/>
              </a:rPr>
              <a:t>	-- US Center for Disease Control</a:t>
            </a:r>
            <a:endParaRPr lang="en-US" sz="1800">
              <a:solidFill>
                <a:srgbClr val="000000"/>
              </a:solidFill>
              <a:latin typeface="Verdana" charset="0"/>
              <a:ea typeface="ＭＳ Ｐゴシック" charset="0"/>
            </a:endParaRPr>
          </a:p>
        </p:txBody>
      </p:sp>
      <p:pic>
        <p:nvPicPr>
          <p:cNvPr id="49157" name="Picture 4" descr="Centers for Disease Control and Prevention">
            <a:hlinkClick r:id="rId4" tooltip="Centers for Disease Control and Preven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5" r="19048"/>
          <a:stretch>
            <a:fillRect/>
          </a:stretch>
        </p:blipFill>
        <p:spPr bwMode="auto">
          <a:xfrm>
            <a:off x="6934200" y="5410200"/>
            <a:ext cx="114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6896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4850" y="1437341"/>
            <a:ext cx="4624387" cy="5265363"/>
          </a:xfrm>
        </p:spPr>
        <p:txBody>
          <a:bodyPr>
            <a:normAutofit/>
          </a:bodyPr>
          <a:lstStyle/>
          <a:p>
            <a:r>
              <a:rPr lang="en-US" sz="2400" dirty="0"/>
              <a:t>Occupants (exhaled)</a:t>
            </a:r>
          </a:p>
          <a:p>
            <a:pPr lvl="1"/>
            <a:endParaRPr lang="en-US" sz="2400" dirty="0"/>
          </a:p>
          <a:p>
            <a:r>
              <a:rPr lang="en-US" sz="2400" dirty="0"/>
              <a:t>Activities (cook, shower)</a:t>
            </a:r>
          </a:p>
          <a:p>
            <a:pPr lvl="1"/>
            <a:endParaRPr lang="en-US" sz="2400" dirty="0"/>
          </a:p>
          <a:p>
            <a:r>
              <a:rPr lang="en-US" sz="2400" dirty="0"/>
              <a:t>Water-related Utilities</a:t>
            </a:r>
          </a:p>
          <a:p>
            <a:pPr lvl="1"/>
            <a:endParaRPr lang="en-US" sz="2400" dirty="0"/>
          </a:p>
          <a:p>
            <a:r>
              <a:rPr lang="en-US" sz="2400" dirty="0"/>
              <a:t>Building Envelope</a:t>
            </a:r>
          </a:p>
          <a:p>
            <a:pPr lvl="1"/>
            <a:endParaRPr lang="en-US" sz="2400" dirty="0"/>
          </a:p>
          <a:p>
            <a:r>
              <a:rPr lang="en-US" sz="2400" dirty="0"/>
              <a:t>Humidity/Cold </a:t>
            </a:r>
            <a:r>
              <a:rPr lang="en-US" sz="2400" dirty="0" smtClean="0"/>
              <a:t>Surfaces</a:t>
            </a:r>
            <a:endParaRPr lang="en-US" sz="2400" dirty="0"/>
          </a:p>
        </p:txBody>
      </p:sp>
      <p:pic>
        <p:nvPicPr>
          <p:cNvPr id="81924" name="Picture 4" descr="IMG_52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859" y="3889635"/>
            <a:ext cx="1650668" cy="247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9" name="Picture 9" descr="Boiling-Water-Tea-Kettle-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508" y="2327908"/>
            <a:ext cx="1585913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cold breat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651" y="718317"/>
            <a:ext cx="1226298" cy="1716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1" name="Picture 11" descr="condensation-wind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62" y="5346393"/>
            <a:ext cx="1951225" cy="130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2" name="Picture 12" descr="steamy bathro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275" y="1529396"/>
            <a:ext cx="1612900" cy="215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3" name="Picture 13" descr="pipe_lea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445" y="3764217"/>
            <a:ext cx="1522412" cy="152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7620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Moisture Sources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917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772400" cy="1143000"/>
          </a:xfrm>
        </p:spPr>
        <p:txBody>
          <a:bodyPr/>
          <a:lstStyle/>
          <a:p>
            <a:r>
              <a:rPr lang="en-US" dirty="0"/>
              <a:t>IAQ is Important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371600"/>
            <a:ext cx="5715000" cy="48768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en-US" sz="2400"/>
              <a:t>Americans spend 90% of their day indoors – in classrooms, offices, commercial buildings, at home.</a:t>
            </a:r>
          </a:p>
          <a:p>
            <a:pPr>
              <a:lnSpc>
                <a:spcPct val="130000"/>
              </a:lnSpc>
              <a:spcBef>
                <a:spcPts val="800"/>
              </a:spcBef>
            </a:pPr>
            <a:endParaRPr lang="en-US" sz="1200"/>
          </a:p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en-US" sz="2400"/>
              <a:t>Airborne chemicals indoors are often at least two to five times higher than outdoors.</a:t>
            </a:r>
          </a:p>
          <a:p>
            <a:pPr>
              <a:lnSpc>
                <a:spcPct val="130000"/>
              </a:lnSpc>
              <a:spcBef>
                <a:spcPts val="800"/>
              </a:spcBef>
            </a:pPr>
            <a:endParaRPr lang="en-US" sz="1200"/>
          </a:p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en-US" sz="2400"/>
              <a:t>Airborne microbial populations can be different and amplified relative to outdoor populations.</a:t>
            </a:r>
          </a:p>
          <a:p>
            <a:pPr>
              <a:lnSpc>
                <a:spcPct val="130000"/>
              </a:lnSpc>
              <a:spcBef>
                <a:spcPts val="800"/>
              </a:spcBef>
            </a:pPr>
            <a:endParaRPr lang="en-US" sz="1200"/>
          </a:p>
          <a:p>
            <a:pPr>
              <a:lnSpc>
                <a:spcPct val="130000"/>
              </a:lnSpc>
              <a:spcBef>
                <a:spcPts val="800"/>
              </a:spcBef>
            </a:pPr>
            <a:r>
              <a:rPr lang="en-US" sz="2400"/>
              <a:t>When compared to other threats to human health, the EPA Science Advisory Board consistently ranks indoor air pollution among the top 4 environmental risks facing Americans.</a:t>
            </a:r>
          </a:p>
        </p:txBody>
      </p:sp>
      <p:graphicFrame>
        <p:nvGraphicFramePr>
          <p:cNvPr id="25604" name="Object 4"/>
          <p:cNvGraphicFramePr>
            <a:graphicFrameLocks noChangeAspect="1"/>
          </p:cNvGraphicFramePr>
          <p:nvPr/>
        </p:nvGraphicFramePr>
        <p:xfrm>
          <a:off x="5918200" y="1295400"/>
          <a:ext cx="3073400" cy="531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787" name="Document" r:id="rId3" imgW="3557016" imgH="6495288" progId="Word.Document.8">
                  <p:embed/>
                </p:oleObj>
              </mc:Choice>
              <mc:Fallback>
                <p:oleObj name="Document" r:id="rId3" imgW="3557016" imgH="649528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8200" y="1295400"/>
                        <a:ext cx="3073400" cy="5318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4475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68007"/>
            <a:ext cx="7772400" cy="1143000"/>
          </a:xfrm>
        </p:spPr>
        <p:txBody>
          <a:bodyPr/>
          <a:lstStyle/>
          <a:p>
            <a:r>
              <a:rPr lang="en-US" dirty="0"/>
              <a:t>Moisture capacity of homes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1981200"/>
            <a:ext cx="3810000" cy="4114800"/>
          </a:xfrm>
        </p:spPr>
        <p:txBody>
          <a:bodyPr>
            <a:normAutofit lnSpcReduction="10000"/>
          </a:bodyPr>
          <a:lstStyle/>
          <a:p>
            <a:r>
              <a:rPr lang="en-US" sz="2400"/>
              <a:t>100 years ago with masonry walls houses could hold 500 gls of water</a:t>
            </a:r>
          </a:p>
          <a:p>
            <a:r>
              <a:rPr lang="en-US" sz="2400"/>
              <a:t>50 years ago wood houses could hold 100 gls of water</a:t>
            </a:r>
          </a:p>
          <a:p>
            <a:r>
              <a:rPr lang="en-US" sz="2400"/>
              <a:t>Today metal studs, gypsum, &amp; vinyl can hold 50 – 5 gls of water</a:t>
            </a:r>
          </a:p>
        </p:txBody>
      </p:sp>
      <p:pic>
        <p:nvPicPr>
          <p:cNvPr id="45060" name="Picture 4" descr="007_4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2057400"/>
            <a:ext cx="3352800" cy="2540000"/>
          </a:xfrm>
        </p:spPr>
      </p:pic>
    </p:spTree>
    <p:extLst>
      <p:ext uri="{BB962C8B-B14F-4D97-AF65-F5344CB8AC3E}">
        <p14:creationId xmlns:p14="http://schemas.microsoft.com/office/powerpoint/2010/main" val="3470912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827088" y="1916113"/>
            <a:ext cx="7561262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 b="0" u="none" dirty="0">
                <a:solidFill>
                  <a:schemeClr val="bg1">
                    <a:lumMod val="95000"/>
                  </a:schemeClr>
                </a:solidFill>
              </a:rPr>
              <a:t>When is high humidity a problem?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2800" b="0" u="none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 b="0" u="none" dirty="0">
                <a:solidFill>
                  <a:schemeClr val="bg1">
                    <a:lumMod val="95000"/>
                  </a:schemeClr>
                </a:solidFill>
              </a:rPr>
              <a:t>If a material gets wet, how long before it gets moldy?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2800" b="0" u="none" dirty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 b="0" u="none" dirty="0">
                <a:solidFill>
                  <a:schemeClr val="bg1">
                    <a:lumMod val="95000"/>
                  </a:schemeClr>
                </a:solidFill>
              </a:rPr>
              <a:t>What role do material properties play in development and prevention of mold growth? </a:t>
            </a:r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820738" y="609600"/>
            <a:ext cx="42592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/>
          <a:p>
            <a:pPr algn="ctr" eaLnBrk="1" hangingPunct="1"/>
            <a:r>
              <a:rPr lang="en-US" sz="4400" b="0" u="none">
                <a:solidFill>
                  <a:schemeClr val="bg1">
                    <a:lumMod val="95000"/>
                  </a:schemeClr>
                </a:solidFill>
              </a:rPr>
              <a:t>Key Questions</a:t>
            </a:r>
          </a:p>
        </p:txBody>
      </p:sp>
    </p:spTree>
    <p:extLst>
      <p:ext uri="{BB962C8B-B14F-4D97-AF65-F5344CB8AC3E}">
        <p14:creationId xmlns:p14="http://schemas.microsoft.com/office/powerpoint/2010/main" val="3112655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143000"/>
            <a:ext cx="8874125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042988" y="1700213"/>
            <a:ext cx="2173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u="none">
                <a:latin typeface="Times New Roman" charset="0"/>
              </a:rPr>
              <a:t>Wallboard (W)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2339975" y="4772025"/>
            <a:ext cx="1766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u="none">
                <a:latin typeface="Times New Roman" charset="0"/>
              </a:rPr>
              <a:t>Plywood (P)</a:t>
            </a:r>
          </a:p>
        </p:txBody>
      </p:sp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4495800" y="1700213"/>
            <a:ext cx="2401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u="none">
                <a:latin typeface="Times New Roman" charset="0"/>
              </a:rPr>
              <a:t>Ceiling Tile (CT)</a:t>
            </a:r>
          </a:p>
        </p:txBody>
      </p:sp>
      <p:sp>
        <p:nvSpPr>
          <p:cNvPr id="52230" name="Text Box 6"/>
          <p:cNvSpPr txBox="1">
            <a:spLocks noChangeArrowheads="1"/>
          </p:cNvSpPr>
          <p:nvPr/>
        </p:nvSpPr>
        <p:spPr bwMode="auto">
          <a:xfrm>
            <a:off x="5175250" y="4772025"/>
            <a:ext cx="32146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u="none">
                <a:latin typeface="Times New Roman" charset="0"/>
              </a:rPr>
              <a:t>Oriented Strand Board</a:t>
            </a:r>
          </a:p>
          <a:p>
            <a:pPr algn="ctr"/>
            <a:r>
              <a:rPr lang="en-US" u="none">
                <a:latin typeface="Times New Roman" charset="0"/>
              </a:rPr>
              <a:t>(OSB)</a:t>
            </a:r>
          </a:p>
        </p:txBody>
      </p:sp>
      <p:sp>
        <p:nvSpPr>
          <p:cNvPr id="52231" name="Line 7"/>
          <p:cNvSpPr>
            <a:spLocks noChangeShapeType="1"/>
          </p:cNvSpPr>
          <p:nvPr/>
        </p:nvSpPr>
        <p:spPr bwMode="auto">
          <a:xfrm flipH="1">
            <a:off x="5076825" y="2205038"/>
            <a:ext cx="215900" cy="358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2" name="Line 8"/>
          <p:cNvSpPr>
            <a:spLocks noChangeShapeType="1"/>
          </p:cNvSpPr>
          <p:nvPr/>
        </p:nvSpPr>
        <p:spPr bwMode="auto">
          <a:xfrm flipV="1">
            <a:off x="3348038" y="4437063"/>
            <a:ext cx="215900" cy="358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3" name="Line 9"/>
          <p:cNvSpPr>
            <a:spLocks noChangeShapeType="1"/>
          </p:cNvSpPr>
          <p:nvPr/>
        </p:nvSpPr>
        <p:spPr bwMode="auto">
          <a:xfrm>
            <a:off x="1979613" y="2133600"/>
            <a:ext cx="215900" cy="358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4" name="Line 10"/>
          <p:cNvSpPr>
            <a:spLocks noChangeShapeType="1"/>
          </p:cNvSpPr>
          <p:nvPr/>
        </p:nvSpPr>
        <p:spPr bwMode="auto">
          <a:xfrm flipH="1" flipV="1">
            <a:off x="6516688" y="4508500"/>
            <a:ext cx="215900" cy="3587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50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19200" y="1447800"/>
            <a:ext cx="7329488" cy="484505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					      Number of Samples</a:t>
            </a:r>
          </a:p>
          <a:p>
            <a:pPr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</a:t>
            </a:r>
            <a:r>
              <a:rPr lang="en-US" sz="1800" u="sng">
                <a:latin typeface="Arial" charset="0"/>
                <a:ea typeface="ＭＳ Ｐゴシック" charset="0"/>
              </a:rPr>
              <a:t>Moisture Content</a:t>
            </a:r>
            <a:r>
              <a:rPr lang="en-US" sz="1800">
                <a:latin typeface="Arial" charset="0"/>
                <a:ea typeface="ＭＳ Ｐゴシック" charset="0"/>
              </a:rPr>
              <a:t>		</a:t>
            </a:r>
            <a:r>
              <a:rPr lang="en-US" sz="1800" u="sng">
                <a:latin typeface="Arial" charset="0"/>
                <a:ea typeface="ＭＳ Ｐゴシック" charset="0"/>
              </a:rPr>
              <a:t>W	CT	P	OSB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 5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         (75%RH)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	  2</a:t>
            </a:r>
            <a:r>
              <a:rPr lang="en-US" sz="1800">
                <a:latin typeface="Arial" charset="0"/>
                <a:ea typeface="ＭＳ Ｐゴシック" charset="0"/>
              </a:rPr>
              <a:t>	  -               -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 7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         (85%RH)  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	  2</a:t>
            </a:r>
            <a:r>
              <a:rPr lang="en-US" sz="1800">
                <a:latin typeface="Arial" charset="0"/>
                <a:ea typeface="ＭＳ Ｐゴシック" charset="0"/>
              </a:rPr>
              <a:t>	  -               -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 10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       (95%RH)  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	  2</a:t>
            </a:r>
            <a:r>
              <a:rPr lang="en-US" sz="1800">
                <a:latin typeface="Arial" charset="0"/>
                <a:ea typeface="ＭＳ Ｐゴシック" charset="0"/>
              </a:rPr>
              <a:t>	  -               -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 15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    (~100%RH) 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	  2</a:t>
            </a:r>
            <a:r>
              <a:rPr lang="en-US" sz="1800">
                <a:latin typeface="Arial" charset="0"/>
                <a:ea typeface="ＭＳ Ｐゴシック" charset="0"/>
              </a:rPr>
              <a:t>	  -               -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 50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2	  2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2               2  </a:t>
            </a:r>
            <a:r>
              <a:rPr lang="en-US" sz="1800">
                <a:latin typeface="Arial" charset="0"/>
                <a:ea typeface="ＭＳ Ｐゴシック" charset="0"/>
              </a:rPr>
              <a:t>(75%RH)</a:t>
            </a:r>
            <a:endParaRPr lang="en-US" sz="1800">
              <a:solidFill>
                <a:schemeClr val="tx2"/>
              </a:solidFill>
              <a:latin typeface="Arial" charset="0"/>
              <a:ea typeface="ＭＳ Ｐゴシック" charset="0"/>
            </a:endParaRP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  75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2	  2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2               2  </a:t>
            </a:r>
            <a:r>
              <a:rPr lang="en-US" sz="1800">
                <a:latin typeface="Arial" charset="0"/>
                <a:ea typeface="ＭＳ Ｐゴシック" charset="0"/>
              </a:rPr>
              <a:t>(85%RH)</a:t>
            </a:r>
            <a:endParaRPr lang="en-US" sz="1800">
              <a:solidFill>
                <a:schemeClr val="tx2"/>
              </a:solidFill>
              <a:latin typeface="Arial" charset="0"/>
              <a:ea typeface="ＭＳ Ｐゴシック" charset="0"/>
            </a:endParaRP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100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-	  2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2               2  </a:t>
            </a:r>
            <a:r>
              <a:rPr lang="en-US" sz="1800">
                <a:latin typeface="Arial" charset="0"/>
                <a:ea typeface="ＭＳ Ｐゴシック" charset="0"/>
              </a:rPr>
              <a:t>(95%RH)</a:t>
            </a:r>
            <a:endParaRPr lang="en-US" sz="1800">
              <a:solidFill>
                <a:schemeClr val="tx2"/>
              </a:solidFill>
              <a:latin typeface="Arial" charset="0"/>
              <a:ea typeface="ＭＳ Ｐゴシック" charset="0"/>
            </a:endParaRP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150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2	  2	  </a:t>
            </a:r>
            <a:r>
              <a:rPr lang="en-US" sz="1800">
                <a:solidFill>
                  <a:schemeClr val="tx2"/>
                </a:solidFill>
                <a:latin typeface="Arial" charset="0"/>
                <a:ea typeface="ＭＳ Ｐゴシック" charset="0"/>
              </a:rPr>
              <a:t>2               2  </a:t>
            </a:r>
            <a:r>
              <a:rPr lang="en-US" sz="1800">
                <a:latin typeface="Arial" charset="0"/>
                <a:ea typeface="ＭＳ Ｐゴシック" charset="0"/>
              </a:rPr>
              <a:t>(~100%RH)</a:t>
            </a:r>
            <a:endParaRPr lang="en-US" sz="1800">
              <a:solidFill>
                <a:schemeClr val="tx2"/>
              </a:solidFill>
              <a:latin typeface="Arial" charset="0"/>
              <a:ea typeface="ＭＳ Ｐゴシック" charset="0"/>
            </a:endParaRP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200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-	  -	  2               2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250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2	  2	  2               2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300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-	  -	  2               2</a:t>
            </a:r>
          </a:p>
          <a:p>
            <a:pPr lvl="1" eaLnBrk="1" hangingPunct="1">
              <a:buFontTx/>
              <a:buNone/>
            </a:pPr>
            <a:r>
              <a:rPr lang="en-US" sz="1800">
                <a:latin typeface="Arial" charset="0"/>
                <a:ea typeface="ＭＳ Ｐゴシック" charset="0"/>
              </a:rPr>
              <a:t>350 mg/cm</a:t>
            </a:r>
            <a:r>
              <a:rPr lang="en-US" sz="1800" baseline="30000">
                <a:latin typeface="Arial" charset="0"/>
                <a:ea typeface="ＭＳ Ｐゴシック" charset="0"/>
              </a:rPr>
              <a:t>3</a:t>
            </a:r>
            <a:r>
              <a:rPr lang="en-US" sz="1800">
                <a:latin typeface="Arial" charset="0"/>
                <a:ea typeface="ＭＳ Ｐゴシック" charset="0"/>
              </a:rPr>
              <a:t> 		  2	  2	  2               2</a:t>
            </a: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1981200" y="228600"/>
            <a:ext cx="4868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b"/>
          <a:lstStyle/>
          <a:p>
            <a:pPr algn="ctr" eaLnBrk="1" hangingPunct="1"/>
            <a:r>
              <a:rPr lang="en-US" sz="4400" b="0" u="none">
                <a:solidFill>
                  <a:schemeClr val="tx2"/>
                </a:solidFill>
              </a:rPr>
              <a:t>Test Conditions</a:t>
            </a:r>
          </a:p>
        </p:txBody>
      </p:sp>
    </p:spTree>
    <p:extLst>
      <p:ext uri="{BB962C8B-B14F-4D97-AF65-F5344CB8AC3E}">
        <p14:creationId xmlns:p14="http://schemas.microsoft.com/office/powerpoint/2010/main" val="2397274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306659" y="2057400"/>
            <a:ext cx="3810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 b="0" u="none" dirty="0">
                <a:solidFill>
                  <a:schemeClr val="bg1">
                    <a:lumMod val="95000"/>
                  </a:schemeClr>
                </a:solidFill>
              </a:rPr>
              <a:t>Temperature control</a:t>
            </a:r>
          </a:p>
          <a:p>
            <a:pPr marL="742950" lvl="1" indent="-285750" eaLnBrk="1" hangingPunct="1">
              <a:spcBef>
                <a:spcPct val="20000"/>
              </a:spcBef>
            </a:pPr>
            <a:r>
              <a:rPr lang="en-US" b="0" u="none" dirty="0">
                <a:solidFill>
                  <a:schemeClr val="bg1">
                    <a:lumMod val="95000"/>
                  </a:schemeClr>
                </a:solidFill>
              </a:rPr>
              <a:t>  (+/- 0.2 °C)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endParaRPr lang="en-US" sz="2800" b="0" u="none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81000"/>
            <a:ext cx="43942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99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8438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Fungal Growth Evaluation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2057400"/>
            <a:ext cx="3810000" cy="41148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  <a:ea typeface="ＭＳ Ｐゴシック" charset="0"/>
              </a:rPr>
              <a:t>In-situ observation</a:t>
            </a: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Examine surfaces @ 20X magnification</a:t>
            </a: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Record observations on grid data sheet</a:t>
            </a:r>
          </a:p>
          <a:p>
            <a:pPr lvl="1" eaLnBrk="1" hangingPunct="1">
              <a:buFontTx/>
              <a:buNone/>
            </a:pPr>
            <a:r>
              <a:rPr lang="en-US" sz="2400">
                <a:latin typeface="Arial" charset="0"/>
                <a:ea typeface="ＭＳ Ｐゴシック" charset="0"/>
              </a:rPr>
              <a:t>	=&gt; morphology</a:t>
            </a:r>
          </a:p>
          <a:p>
            <a:pPr lvl="1" eaLnBrk="1" hangingPunct="1">
              <a:buFontTx/>
              <a:buNone/>
            </a:pPr>
            <a:r>
              <a:rPr lang="en-US" sz="2400">
                <a:latin typeface="Arial" charset="0"/>
                <a:ea typeface="ＭＳ Ｐゴシック" charset="0"/>
              </a:rPr>
              <a:t>	=&gt; area coverage</a:t>
            </a:r>
          </a:p>
        </p:txBody>
      </p:sp>
      <p:pic>
        <p:nvPicPr>
          <p:cNvPr id="5530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1038" y="1844675"/>
            <a:ext cx="4464050" cy="4824413"/>
          </a:xfrm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539750" y="5480050"/>
            <a:ext cx="2592388" cy="4699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Symbol" charset="0"/>
              <a:buNone/>
            </a:pPr>
            <a:r>
              <a:rPr lang="en-US" b="0" i="1" u="none">
                <a:solidFill>
                  <a:schemeClr val="hlink"/>
                </a:solidFill>
                <a:latin typeface="Times New Roman" charset="0"/>
              </a:rPr>
              <a:t>N = 150 samples</a:t>
            </a:r>
          </a:p>
        </p:txBody>
      </p:sp>
    </p:spTree>
    <p:extLst>
      <p:ext uri="{BB962C8B-B14F-4D97-AF65-F5344CB8AC3E}">
        <p14:creationId xmlns:p14="http://schemas.microsoft.com/office/powerpoint/2010/main" val="2881099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alternar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1460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8534400" cy="11430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latin typeface="Arial" charset="0"/>
                <a:ea typeface="ＭＳ Ｐゴシック" charset="0"/>
              </a:rPr>
              <a:t>When</a:t>
            </a:r>
            <a:r>
              <a:rPr lang="ja-JP" altLang="en-US" sz="4000" dirty="0" smtClean="0">
                <a:latin typeface="Arial" charset="0"/>
                <a:ea typeface="ＭＳ Ｐゴシック" charset="0"/>
              </a:rPr>
              <a:t>“</a:t>
            </a:r>
            <a:r>
              <a:rPr lang="en-US" sz="4000" dirty="0">
                <a:latin typeface="Arial" charset="0"/>
                <a:ea typeface="ＭＳ Ｐゴシック" charset="0"/>
              </a:rPr>
              <a:t>moisture</a:t>
            </a:r>
            <a:r>
              <a:rPr lang="ja-JP" altLang="en-US" sz="4000" dirty="0">
                <a:latin typeface="Arial" charset="0"/>
                <a:ea typeface="ＭＳ Ｐゴシック" charset="0"/>
              </a:rPr>
              <a:t>”</a:t>
            </a:r>
            <a:r>
              <a:rPr lang="en-US" sz="4000" dirty="0">
                <a:latin typeface="Arial" charset="0"/>
                <a:ea typeface="ＭＳ Ｐゴシック" charset="0"/>
              </a:rPr>
              <a:t> is a </a:t>
            </a:r>
            <a:r>
              <a:rPr lang="en-US" sz="4000" dirty="0" smtClean="0">
                <a:latin typeface="Arial" charset="0"/>
                <a:ea typeface="ＭＳ Ｐゴシック" charset="0"/>
              </a:rPr>
              <a:t>problem</a:t>
            </a:r>
            <a:endParaRPr lang="en-US" sz="4000" dirty="0">
              <a:latin typeface="Arial" charset="0"/>
              <a:ea typeface="ＭＳ Ｐゴシック" charset="0"/>
            </a:endParaRP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838200" y="1676400"/>
            <a:ext cx="8001000" cy="4114800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</a:rPr>
              <a:t>Liquid water is necessary (growth in days) </a:t>
            </a:r>
          </a:p>
          <a:p>
            <a:pPr lvl="2">
              <a:lnSpc>
                <a:spcPct val="90000"/>
              </a:lnSpc>
            </a:pPr>
            <a:r>
              <a:rPr lang="en-US" sz="2600" dirty="0">
                <a:latin typeface="Arial" charset="0"/>
                <a:ea typeface="ＭＳ Ｐゴシック" charset="0"/>
              </a:rPr>
              <a:t>Condensation</a:t>
            </a:r>
          </a:p>
          <a:p>
            <a:pPr lvl="2">
              <a:lnSpc>
                <a:spcPct val="90000"/>
              </a:lnSpc>
            </a:pPr>
            <a:r>
              <a:rPr lang="en-US" sz="2600" dirty="0">
                <a:latin typeface="Arial" charset="0"/>
                <a:ea typeface="ＭＳ Ｐゴシック" charset="0"/>
              </a:rPr>
              <a:t>Leaks</a:t>
            </a:r>
          </a:p>
          <a:p>
            <a:pPr lvl="2">
              <a:lnSpc>
                <a:spcPct val="90000"/>
              </a:lnSpc>
            </a:pPr>
            <a:r>
              <a:rPr lang="en-US" sz="2600" dirty="0">
                <a:latin typeface="Arial" charset="0"/>
                <a:ea typeface="ＭＳ Ｐゴシック" charset="0"/>
              </a:rPr>
              <a:t>Floods</a:t>
            </a:r>
          </a:p>
          <a:p>
            <a:pPr lvl="2">
              <a:lnSpc>
                <a:spcPct val="90000"/>
              </a:lnSpc>
            </a:pPr>
            <a:r>
              <a:rPr lang="en-US" sz="2600" dirty="0">
                <a:latin typeface="Arial" charset="0"/>
                <a:ea typeface="ＭＳ Ｐゴシック" charset="0"/>
              </a:rPr>
              <a:t>Spills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sz="2800" dirty="0">
              <a:latin typeface="Arial" charset="0"/>
              <a:ea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</a:rPr>
              <a:t>Very few fungi will grow with only equilibrium moisture from the air, then only if RH is &gt;95%. (growth in weeks to months) </a:t>
            </a:r>
          </a:p>
        </p:txBody>
      </p:sp>
    </p:spTree>
    <p:extLst>
      <p:ext uri="{BB962C8B-B14F-4D97-AF65-F5344CB8AC3E}">
        <p14:creationId xmlns:p14="http://schemas.microsoft.com/office/powerpoint/2010/main" val="40974976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Role of Materials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What kind of ‘food’ is available for growth</a:t>
            </a:r>
          </a:p>
          <a:p>
            <a:pPr lvl="3"/>
            <a:endParaRPr lang="en-US" sz="2400" dirty="0" smtClean="0"/>
          </a:p>
          <a:p>
            <a:r>
              <a:rPr lang="en-US" sz="2800" dirty="0" smtClean="0"/>
              <a:t>Moisture retention properties</a:t>
            </a:r>
          </a:p>
          <a:p>
            <a:pPr lvl="3"/>
            <a:endParaRPr lang="en-US" sz="2400" dirty="0" smtClean="0"/>
          </a:p>
          <a:p>
            <a:r>
              <a:rPr lang="en-US" sz="2800" dirty="0" smtClean="0"/>
              <a:t>Location</a:t>
            </a:r>
            <a:endParaRPr lang="en-US" sz="2800" dirty="0"/>
          </a:p>
        </p:txBody>
      </p:sp>
      <p:pic>
        <p:nvPicPr>
          <p:cNvPr id="4" name="Picture 3" descr="How-to-Remove-Mold-from-Walls-See-The-Mo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234" y="3936999"/>
            <a:ext cx="3720353" cy="248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515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Potential High Risk Areas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8229600" cy="440372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sz="2800">
                <a:latin typeface="Arial" charset="0"/>
                <a:ea typeface="ＭＳ Ｐゴシック" charset="0"/>
              </a:rPr>
              <a:t>Materials with organic content</a:t>
            </a:r>
          </a:p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sz="2800">
                <a:latin typeface="Arial" charset="0"/>
                <a:ea typeface="ＭＳ Ｐゴシック" charset="0"/>
              </a:rPr>
              <a:t>Cool subgrade and exterior surfaces </a:t>
            </a:r>
          </a:p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sz="2800">
                <a:latin typeface="Arial" charset="0"/>
                <a:ea typeface="ＭＳ Ｐゴシック" charset="0"/>
              </a:rPr>
              <a:t>Materials under/behind furniture or built-in cabinetry, sub flooring</a:t>
            </a:r>
          </a:p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sz="2800">
                <a:latin typeface="Arial" charset="0"/>
                <a:ea typeface="ＭＳ Ｐゴシック" charset="0"/>
              </a:rPr>
              <a:t>Surfaces behind impermeable finishing materials</a:t>
            </a:r>
          </a:p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sz="2800">
                <a:latin typeface="Arial" charset="0"/>
                <a:ea typeface="ＭＳ Ｐゴシック" charset="0"/>
              </a:rPr>
              <a:t>Horizontal surfaces where pooling may occur </a:t>
            </a:r>
          </a:p>
          <a:p>
            <a:pPr eaLnBrk="1" hangingPunct="1">
              <a:lnSpc>
                <a:spcPct val="90000"/>
              </a:lnSpc>
              <a:spcAft>
                <a:spcPct val="50000"/>
              </a:spcAft>
            </a:pPr>
            <a:r>
              <a:rPr lang="en-US" sz="2800">
                <a:latin typeface="Arial" charset="0"/>
                <a:ea typeface="ＭＳ Ｐゴシック" charset="0"/>
              </a:rPr>
              <a:t>Cavities where moisture can accumulate </a:t>
            </a:r>
          </a:p>
        </p:txBody>
      </p:sp>
    </p:spTree>
    <p:extLst>
      <p:ext uri="{BB962C8B-B14F-4D97-AF65-F5344CB8AC3E}">
        <p14:creationId xmlns:p14="http://schemas.microsoft.com/office/powerpoint/2010/main" val="22616126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greenlineaboveceiling"/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188" y="1654178"/>
            <a:ext cx="2519362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 descr="Condens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51003"/>
            <a:ext cx="2713038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Faulty HVAC installation</a:t>
            </a:r>
          </a:p>
        </p:txBody>
      </p:sp>
    </p:spTree>
    <p:extLst>
      <p:ext uri="{BB962C8B-B14F-4D97-AF65-F5344CB8AC3E}">
        <p14:creationId xmlns:p14="http://schemas.microsoft.com/office/powerpoint/2010/main" val="3018784162"/>
      </p:ext>
    </p:extLst>
  </p:cSld>
  <p:clrMapOvr>
    <a:masterClrMapping/>
  </p:clrMapOvr>
  <p:transition xmlns:p14="http://schemas.microsoft.com/office/powerpoint/2010/main"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0" y="1257576"/>
            <a:ext cx="8353611" cy="5426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Rectangle 16"/>
          <p:cNvSpPr>
            <a:spLocks noChangeArrowheads="1"/>
          </p:cNvSpPr>
          <p:nvPr/>
        </p:nvSpPr>
        <p:spPr bwMode="auto">
          <a:xfrm>
            <a:off x="7848600" y="4343400"/>
            <a:ext cx="533400" cy="228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title"/>
          </p:nvPr>
        </p:nvSpPr>
        <p:spPr>
          <a:xfrm>
            <a:off x="687294" y="179294"/>
            <a:ext cx="8151906" cy="1078282"/>
          </a:xfrm>
          <a:noFill/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</a:rPr>
              <a:t>Standards for </a:t>
            </a:r>
            <a:r>
              <a:rPr lang="en-US" dirty="0" smtClean="0">
                <a:latin typeface="Arial" charset="0"/>
                <a:ea typeface="ＭＳ Ｐゴシック" charset="0"/>
              </a:rPr>
              <a:t/>
            </a:r>
            <a:br>
              <a:rPr lang="en-US" dirty="0" smtClean="0">
                <a:latin typeface="Arial" charset="0"/>
                <a:ea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</a:rPr>
              <a:t>Air </a:t>
            </a:r>
            <a:r>
              <a:rPr lang="en-US" dirty="0">
                <a:latin typeface="Arial" charset="0"/>
                <a:ea typeface="ＭＳ Ｐゴシック" charset="0"/>
              </a:rPr>
              <a:t>Quality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573059" y="956235"/>
            <a:ext cx="3466352" cy="428811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82575" indent="-282575" algn="l" defTabSz="914400" rtl="0" eaLnBrk="1" latinLnBrk="0" hangingPunct="1">
              <a:spcBef>
                <a:spcPts val="2000"/>
              </a:spcBef>
              <a:buFont typeface="Wingdings 2" pitchFamily="18" charset="2"/>
              <a:buChar char="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77850" indent="-2952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86042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143000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25575" indent="-282575" algn="l" defTabSz="914400" rtl="0" eaLnBrk="1" latinLnBrk="0" hangingPunct="1">
              <a:spcBef>
                <a:spcPts val="600"/>
              </a:spcBef>
              <a:buFont typeface="Wingdings 2" pitchFamily="18" charset="2"/>
              <a:buChar char="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711325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20002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2290763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2571750" indent="-288925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"/>
              <a:defRPr lang="en-US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Contaminants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EPA (outdoors)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NAQS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OSHA: occupational, </a:t>
            </a:r>
          </a:p>
          <a:p>
            <a:pPr marL="282575" lvl="1" indent="0">
              <a:buFont typeface="Wingdings 2" pitchFamily="18" charset="2"/>
              <a:buNone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	high exposure/short time</a:t>
            </a:r>
          </a:p>
          <a:p>
            <a:pPr lvl="1">
              <a:buFontTx/>
              <a:buNone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	PEL - Permissible Exposure Level</a:t>
            </a:r>
          </a:p>
          <a:p>
            <a:pPr lvl="1">
              <a:buFontTx/>
              <a:buNone/>
            </a:pP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		(1 hour, 8-hour, lifetime limits)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WHO (World Health </a:t>
            </a:r>
            <a:r>
              <a:rPr lang="en-US" dirty="0" err="1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Oranization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ASHRAE (CO</a:t>
            </a:r>
            <a:r>
              <a:rPr lang="en-US" baseline="-25000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2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 surrogate)</a:t>
            </a:r>
          </a:p>
          <a:p>
            <a:r>
              <a:rPr lang="en-US" u="sng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Thermal Comfort 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ＭＳ Ｐゴシック" charset="0"/>
              </a:rPr>
              <a:t>- ASHRAE</a:t>
            </a:r>
            <a:endParaRPr lang="en-US" dirty="0">
              <a:solidFill>
                <a:schemeClr val="tx1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4619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Building Systems - Leaking Pipes</a:t>
            </a:r>
          </a:p>
        </p:txBody>
      </p:sp>
      <p:graphicFrame>
        <p:nvGraphicFramePr>
          <p:cNvPr id="69635" name="Object 3"/>
          <p:cNvGraphicFramePr>
            <a:graphicFrameLocks noChangeAspect="1"/>
          </p:cNvGraphicFramePr>
          <p:nvPr/>
        </p:nvGraphicFramePr>
        <p:xfrm>
          <a:off x="1219200" y="1752600"/>
          <a:ext cx="6858000" cy="476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Photo Editor Photo" r:id="rId3" imgW="6095238" imgH="4571429" progId="MSPhotoEd.3">
                  <p:embed/>
                </p:oleObj>
              </mc:Choice>
              <mc:Fallback>
                <p:oleObj name="Photo Editor Photo" r:id="rId3" imgW="6095238" imgH="45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1752600"/>
                        <a:ext cx="6858000" cy="476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99931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609600"/>
            <a:ext cx="5824538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Exterior Details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5680075" y="2066925"/>
            <a:ext cx="225107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u="none"/>
              <a:t>Landscaping</a:t>
            </a:r>
          </a:p>
          <a:p>
            <a:pPr algn="ctr">
              <a:lnSpc>
                <a:spcPct val="80000"/>
              </a:lnSpc>
            </a:pPr>
            <a:r>
              <a:rPr lang="en-US" u="none"/>
              <a:t>sprinkler lines</a:t>
            </a:r>
          </a:p>
        </p:txBody>
      </p:sp>
      <p:graphicFrame>
        <p:nvGraphicFramePr>
          <p:cNvPr id="70660" name="Object 4"/>
          <p:cNvGraphicFramePr>
            <a:graphicFrameLocks noChangeAspect="1"/>
          </p:cNvGraphicFramePr>
          <p:nvPr/>
        </p:nvGraphicFramePr>
        <p:xfrm>
          <a:off x="5324475" y="2743200"/>
          <a:ext cx="2914650" cy="388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66" name="Image File" r:id="rId4" imgW="7620392" imgH="10160522" progId="ImageExpertImage">
                  <p:embed/>
                </p:oleObj>
              </mc:Choice>
              <mc:Fallback>
                <p:oleObj name="Image File" r:id="rId4" imgW="7620392" imgH="10160522" progId="ImageExpertIm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24475" y="2743200"/>
                        <a:ext cx="2914650" cy="388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0661" name="Picture 5" descr="Window caulki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819400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Text Box 6"/>
          <p:cNvSpPr txBox="1">
            <a:spLocks noChangeArrowheads="1"/>
          </p:cNvSpPr>
          <p:nvPr/>
        </p:nvSpPr>
        <p:spPr bwMode="auto">
          <a:xfrm>
            <a:off x="2181225" y="2066925"/>
            <a:ext cx="147161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u="none"/>
              <a:t>Caulking</a:t>
            </a:r>
          </a:p>
          <a:p>
            <a:pPr algn="ctr">
              <a:lnSpc>
                <a:spcPct val="80000"/>
              </a:lnSpc>
            </a:pPr>
            <a:r>
              <a:rPr lang="en-US" u="none"/>
              <a:t>failures</a:t>
            </a:r>
          </a:p>
        </p:txBody>
      </p:sp>
    </p:spTree>
    <p:extLst>
      <p:ext uri="{BB962C8B-B14F-4D97-AF65-F5344CB8AC3E}">
        <p14:creationId xmlns:p14="http://schemas.microsoft.com/office/powerpoint/2010/main" val="8934958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87463" y="609600"/>
            <a:ext cx="5621337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Roof Design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181600" y="2030413"/>
            <a:ext cx="23590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 u="none"/>
              <a:t>Ice dams</a:t>
            </a:r>
          </a:p>
        </p:txBody>
      </p:sp>
      <p:pic>
        <p:nvPicPr>
          <p:cNvPr id="71684" name="Picture 4" descr="iceform MA bb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895600"/>
            <a:ext cx="4144963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1219200" y="1981200"/>
            <a:ext cx="24987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4000" u="none"/>
              <a:t>Flat roofs</a:t>
            </a:r>
          </a:p>
        </p:txBody>
      </p:sp>
      <p:graphicFrame>
        <p:nvGraphicFramePr>
          <p:cNvPr id="71686" name="Object 6"/>
          <p:cNvGraphicFramePr>
            <a:graphicFrameLocks noChangeAspect="1"/>
          </p:cNvGraphicFramePr>
          <p:nvPr/>
        </p:nvGraphicFramePr>
        <p:xfrm>
          <a:off x="914400" y="2667000"/>
          <a:ext cx="2857500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90" name="Photo Editor Photo" r:id="rId5" imgW="4571429" imgH="6095238" progId="MSPhotoEd.3">
                  <p:embed/>
                </p:oleObj>
              </mc:Choice>
              <mc:Fallback>
                <p:oleObj name="Photo Editor Photo" r:id="rId5" imgW="4571429" imgH="6095238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667000"/>
                        <a:ext cx="2857500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684319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393700" y="152400"/>
            <a:ext cx="83566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/>
            </a:r>
            <a:br>
              <a:rPr lang="en-US">
                <a:latin typeface="Arial" charset="0"/>
                <a:ea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</a:rPr>
              <a:t>Unconditioned Subgrade Spaces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b="1">
              <a:latin typeface="Arial" charset="0"/>
              <a:ea typeface="ＭＳ Ｐゴシック" charset="0"/>
            </a:endParaRPr>
          </a:p>
          <a:p>
            <a:pPr eaLnBrk="1" hangingPunct="1"/>
            <a:endParaRPr lang="en-US" b="1">
              <a:latin typeface="Arial" charset="0"/>
              <a:ea typeface="ＭＳ Ｐゴシック" charset="0"/>
            </a:endParaRPr>
          </a:p>
        </p:txBody>
      </p:sp>
      <p:pic>
        <p:nvPicPr>
          <p:cNvPr id="72708" name="Picture 4" descr="HiHumidityMold-boo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2133600"/>
            <a:ext cx="2997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5" descr="HiHumidityMold-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3" y="2047875"/>
            <a:ext cx="460057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6415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75" y="152400"/>
            <a:ext cx="6570663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Sub Flooring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b="1">
              <a:latin typeface="Arial" charset="0"/>
              <a:ea typeface="ＭＳ Ｐゴシック" charset="0"/>
            </a:endParaRPr>
          </a:p>
          <a:p>
            <a:pPr eaLnBrk="1" hangingPunct="1"/>
            <a:endParaRPr lang="en-US" b="1">
              <a:latin typeface="Arial" charset="0"/>
              <a:ea typeface="ＭＳ Ｐゴシック" charset="0"/>
            </a:endParaRPr>
          </a:p>
        </p:txBody>
      </p:sp>
      <p:graphicFrame>
        <p:nvGraphicFramePr>
          <p:cNvPr id="73732" name="Object 4"/>
          <p:cNvGraphicFramePr>
            <a:graphicFrameLocks noChangeAspect="1"/>
          </p:cNvGraphicFramePr>
          <p:nvPr/>
        </p:nvGraphicFramePr>
        <p:xfrm>
          <a:off x="434975" y="1905000"/>
          <a:ext cx="3895725" cy="302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92" name="Photo Editor Photo" r:id="rId4" imgW="10752381" imgH="8352381" progId="MSPhotoEd.3">
                  <p:embed/>
                </p:oleObj>
              </mc:Choice>
              <mc:Fallback>
                <p:oleObj name="Photo Editor Photo" r:id="rId4" imgW="10752381" imgH="83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975" y="1905000"/>
                        <a:ext cx="3895725" cy="302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3" name="Object 5"/>
          <p:cNvGraphicFramePr>
            <a:graphicFrameLocks noChangeAspect="1"/>
          </p:cNvGraphicFramePr>
          <p:nvPr/>
        </p:nvGraphicFramePr>
        <p:xfrm>
          <a:off x="2286000" y="4489450"/>
          <a:ext cx="2286000" cy="216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93" name="Photo Editor Photo" r:id="rId6" imgW="7133333" imgH="6752381" progId="MSPhotoEd.3">
                  <p:embed/>
                </p:oleObj>
              </mc:Choice>
              <mc:Fallback>
                <p:oleObj name="Photo Editor Photo" r:id="rId6" imgW="7133333" imgH="67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0" y="4489450"/>
                        <a:ext cx="2286000" cy="2163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73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13" y="1065213"/>
            <a:ext cx="3522662" cy="34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73735" name="Object 7"/>
          <p:cNvGraphicFramePr>
            <a:graphicFrameLocks noChangeAspect="1"/>
          </p:cNvGraphicFramePr>
          <p:nvPr/>
        </p:nvGraphicFramePr>
        <p:xfrm>
          <a:off x="6005513" y="3862388"/>
          <a:ext cx="2986087" cy="2005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194" name="Photo Editor Photo" r:id="rId9" imgW="10904762" imgH="7323810" progId="MSPhotoEd.3">
                  <p:embed/>
                </p:oleObj>
              </mc:Choice>
              <mc:Fallback>
                <p:oleObj name="Photo Editor Photo" r:id="rId9" imgW="10904762" imgH="732381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5513" y="3862388"/>
                        <a:ext cx="2986087" cy="2005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31003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84263" y="609600"/>
            <a:ext cx="83566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/>
            </a:r>
            <a:br>
              <a:rPr lang="en-US">
                <a:latin typeface="Arial" charset="0"/>
                <a:ea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</a:rPr>
              <a:t>Impervious Wall Coverings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b="1">
              <a:latin typeface="Arial" charset="0"/>
              <a:ea typeface="ＭＳ Ｐゴシック" charset="0"/>
            </a:endParaRPr>
          </a:p>
          <a:p>
            <a:pPr eaLnBrk="1" hangingPunct="1"/>
            <a:endParaRPr lang="en-US" b="1">
              <a:latin typeface="Arial" charset="0"/>
              <a:ea typeface="ＭＳ Ｐゴシック" charset="0"/>
            </a:endParaRPr>
          </a:p>
        </p:txBody>
      </p:sp>
      <p:graphicFrame>
        <p:nvGraphicFramePr>
          <p:cNvPr id="7475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919819"/>
              </p:ext>
            </p:extLst>
          </p:nvPr>
        </p:nvGraphicFramePr>
        <p:xfrm>
          <a:off x="1948330" y="2348753"/>
          <a:ext cx="5334000" cy="337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38" name="Photo Editor Photo" r:id="rId4" imgW="4285714" imgH="3038095" progId="MSPhotoEd.3">
                  <p:embed/>
                </p:oleObj>
              </mc:Choice>
              <mc:Fallback>
                <p:oleObj name="Photo Editor Photo" r:id="rId4" imgW="4285714" imgH="30380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8330" y="2348753"/>
                        <a:ext cx="5334000" cy="3375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1000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b="1">
              <a:latin typeface="Arial" charset="0"/>
              <a:ea typeface="ＭＳ Ｐゴシック" charset="0"/>
            </a:endParaRPr>
          </a:p>
          <a:p>
            <a:pPr eaLnBrk="1" hangingPunct="1"/>
            <a:endParaRPr lang="en-US" b="1">
              <a:latin typeface="Arial" charset="0"/>
              <a:ea typeface="ＭＳ Ｐゴシック" charset="0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title"/>
          </p:nvPr>
        </p:nvSpPr>
        <p:spPr>
          <a:xfrm>
            <a:off x="1277938" y="228600"/>
            <a:ext cx="5961062" cy="1143000"/>
          </a:xfrm>
          <a:noFill/>
        </p:spPr>
        <p:txBody>
          <a:bodyPr anchor="b"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/>
            </a:r>
            <a:br>
              <a:rPr lang="en-US">
                <a:latin typeface="Arial" charset="0"/>
                <a:ea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</a:rPr>
              <a:t>Insulated Wall Cavities</a:t>
            </a:r>
          </a:p>
        </p:txBody>
      </p:sp>
      <p:pic>
        <p:nvPicPr>
          <p:cNvPr id="76804" name="Picture 4" descr="IMG_46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2286000"/>
            <a:ext cx="44704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5" descr="IMG_46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8" y="3009900"/>
            <a:ext cx="44704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7663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</a:rPr>
              <a:t>How to prevent mold growth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98600"/>
            <a:ext cx="8077200" cy="4938618"/>
          </a:xfrm>
        </p:spPr>
        <p:txBody>
          <a:bodyPr>
            <a:noAutofit/>
          </a:bodyPr>
          <a:lstStyle/>
          <a:p>
            <a:pPr eaLnBrk="1" hangingPunct="1">
              <a:spcBef>
                <a:spcPts val="1400"/>
              </a:spcBef>
            </a:pPr>
            <a:r>
              <a:rPr lang="en-US" sz="2800" dirty="0" smtClean="0">
                <a:latin typeface="Arial" charset="0"/>
                <a:ea typeface="ＭＳ Ｐゴシック" charset="0"/>
              </a:rPr>
              <a:t>Ventilate </a:t>
            </a:r>
            <a:r>
              <a:rPr lang="en-US" sz="2800" u="sng" dirty="0" smtClean="0">
                <a:latin typeface="Arial" charset="0"/>
                <a:ea typeface="ＭＳ Ｐゴシック" charset="0"/>
              </a:rPr>
              <a:t>moisture</a:t>
            </a:r>
            <a:r>
              <a:rPr lang="en-US" sz="2800" dirty="0" smtClean="0">
                <a:latin typeface="Arial" charset="0"/>
                <a:ea typeface="ＭＳ Ｐゴシック" charset="0"/>
              </a:rPr>
              <a:t> at source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eaLnBrk="1" hangingPunct="1">
              <a:spcBef>
                <a:spcPts val="1400"/>
              </a:spcBef>
            </a:pPr>
            <a:r>
              <a:rPr lang="en-US" sz="2800" dirty="0">
                <a:latin typeface="Arial" charset="0"/>
                <a:ea typeface="ＭＳ Ｐゴシック" charset="0"/>
              </a:rPr>
              <a:t>Repair leaks as they occur</a:t>
            </a:r>
          </a:p>
          <a:p>
            <a:pPr eaLnBrk="1" hangingPunct="1">
              <a:spcBef>
                <a:spcPts val="1400"/>
              </a:spcBef>
            </a:pPr>
            <a:r>
              <a:rPr lang="en-US" sz="2800" dirty="0">
                <a:latin typeface="Arial" charset="0"/>
                <a:ea typeface="ＭＳ Ｐゴシック" charset="0"/>
              </a:rPr>
              <a:t>Clean up water from floods quickly</a:t>
            </a:r>
          </a:p>
          <a:p>
            <a:pPr eaLnBrk="1" hangingPunct="1">
              <a:spcBef>
                <a:spcPts val="1400"/>
              </a:spcBef>
            </a:pPr>
            <a:r>
              <a:rPr lang="en-US" sz="2800" dirty="0">
                <a:latin typeface="Arial" charset="0"/>
                <a:ea typeface="ＭＳ Ｐゴシック" charset="0"/>
              </a:rPr>
              <a:t>Prevent ground water intrusion</a:t>
            </a:r>
          </a:p>
          <a:p>
            <a:pPr eaLnBrk="1" hangingPunct="1">
              <a:spcBef>
                <a:spcPts val="1400"/>
              </a:spcBef>
            </a:pPr>
            <a:r>
              <a:rPr lang="en-US" sz="2800" dirty="0">
                <a:latin typeface="Arial" charset="0"/>
                <a:ea typeface="ＭＳ Ｐゴシック" charset="0"/>
              </a:rPr>
              <a:t>Insulate to prevent cold surfaces </a:t>
            </a:r>
          </a:p>
          <a:p>
            <a:pPr eaLnBrk="1" hangingPunct="1">
              <a:spcBef>
                <a:spcPts val="1400"/>
              </a:spcBef>
            </a:pPr>
            <a:r>
              <a:rPr lang="en-US" sz="2800" dirty="0" smtClean="0">
                <a:latin typeface="Arial" charset="0"/>
                <a:ea typeface="ＭＳ Ｐゴシック" charset="0"/>
              </a:rPr>
              <a:t>Dehumidify where appropriate</a:t>
            </a:r>
            <a:endParaRPr lang="en-US" sz="2800" dirty="0">
              <a:latin typeface="Arial" charset="0"/>
              <a:ea typeface="ＭＳ Ｐゴシック" charset="0"/>
            </a:endParaRPr>
          </a:p>
          <a:p>
            <a:pPr eaLnBrk="1" hangingPunct="1">
              <a:spcBef>
                <a:spcPts val="1400"/>
              </a:spcBef>
            </a:pPr>
            <a:r>
              <a:rPr lang="en-US" sz="2800" dirty="0">
                <a:latin typeface="Arial" charset="0"/>
                <a:ea typeface="ＭＳ Ｐゴシック" charset="0"/>
              </a:rPr>
              <a:t>Limit use of </a:t>
            </a:r>
            <a:r>
              <a:rPr lang="en-US" sz="2800" dirty="0" smtClean="0">
                <a:latin typeface="Arial" charset="0"/>
                <a:ea typeface="ＭＳ Ｐゴシック" charset="0"/>
              </a:rPr>
              <a:t>humidifiers</a:t>
            </a:r>
          </a:p>
          <a:p>
            <a:pPr eaLnBrk="1" hangingPunct="1">
              <a:spcBef>
                <a:spcPts val="1400"/>
              </a:spcBef>
            </a:pPr>
            <a:r>
              <a:rPr lang="en-US" sz="2800" dirty="0" smtClean="0">
                <a:latin typeface="Arial" charset="0"/>
                <a:ea typeface="ＭＳ Ｐゴシック" charset="0"/>
              </a:rPr>
              <a:t>Appropriate materials</a:t>
            </a:r>
            <a:endParaRPr lang="en-US" sz="2800" dirty="0">
              <a:latin typeface="Arial" charset="0"/>
              <a:ea typeface="ＭＳ Ｐゴシック" charset="0"/>
            </a:endParaRPr>
          </a:p>
        </p:txBody>
      </p:sp>
      <p:pic>
        <p:nvPicPr>
          <p:cNvPr id="4" name="Picture 22" descr="dehumidifier-mai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190" y="4063999"/>
            <a:ext cx="1499024" cy="207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1" descr="stove hood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943" y="1498600"/>
            <a:ext cx="1729976" cy="230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7131517" y="1609725"/>
            <a:ext cx="1573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Vent Fans</a:t>
            </a:r>
          </a:p>
        </p:txBody>
      </p:sp>
      <p:graphicFrame>
        <p:nvGraphicFramePr>
          <p:cNvPr id="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2166"/>
              </p:ext>
            </p:extLst>
          </p:nvPr>
        </p:nvGraphicFramePr>
        <p:xfrm>
          <a:off x="4951222" y="5171401"/>
          <a:ext cx="1652774" cy="1564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188" name="Photo Editor Photo" r:id="rId5" imgW="7133333" imgH="6752381" progId="MSPhotoEd.3">
                  <p:embed/>
                </p:oleObj>
              </mc:Choice>
              <mc:Fallback>
                <p:oleObj name="Photo Editor Photo" r:id="rId5" imgW="7133333" imgH="67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1222" y="5171401"/>
                        <a:ext cx="1652774" cy="15649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56537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you still get mold...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 RULES FOR CLEANUP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6513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6CA797-5D79-E34C-9AAA-5CAB49706FAC}" type="slidenum">
              <a:rPr lang="en-US" sz="1200">
                <a:solidFill>
                  <a:schemeClr val="bg1"/>
                </a:solidFill>
              </a:rPr>
              <a:pPr eaLnBrk="1" hangingPunct="1"/>
              <a:t>59</a:t>
            </a:fld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610600" cy="9144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7 Healthy Homes Principles</a:t>
            </a:r>
          </a:p>
        </p:txBody>
      </p:sp>
      <p:pic>
        <p:nvPicPr>
          <p:cNvPr id="38915" name="Picture 3"/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71600"/>
            <a:ext cx="3810000" cy="4191000"/>
          </a:xfrm>
        </p:spPr>
      </p:pic>
      <p:sp>
        <p:nvSpPr>
          <p:cNvPr id="3891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24400" y="1371600"/>
            <a:ext cx="3886200" cy="4495800"/>
          </a:xfrm>
        </p:spPr>
        <p:txBody>
          <a:bodyPr>
            <a:normAutofit fontScale="92500" lnSpcReduction="20000"/>
          </a:bodyPr>
          <a:lstStyle/>
          <a:p>
            <a:pPr marL="533400" indent="-533400" algn="ctr" eaLnBrk="1" hangingPunct="1">
              <a:buFont typeface="Wingdings" charset="0"/>
              <a:buNone/>
            </a:pPr>
            <a:r>
              <a:rPr lang="en-US" sz="3600" b="1" dirty="0">
                <a:latin typeface="Arial" charset="0"/>
              </a:rPr>
              <a:t>Keep It: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Dry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Clean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Ventilated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Pest-Free 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Safe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Contaminant-Free</a:t>
            </a:r>
          </a:p>
          <a:p>
            <a:pPr marL="533400" indent="-533400" eaLnBrk="1" hangingPunct="1">
              <a:buFont typeface="Wingdings" charset="0"/>
              <a:buAutoNum type="arabicPeriod"/>
            </a:pPr>
            <a:r>
              <a:rPr lang="en-US" sz="2800" dirty="0">
                <a:latin typeface="Arial" charset="0"/>
              </a:rPr>
              <a:t>Maintained</a:t>
            </a:r>
          </a:p>
        </p:txBody>
      </p:sp>
      <p:sp>
        <p:nvSpPr>
          <p:cNvPr id="6" name="Oval 5"/>
          <p:cNvSpPr/>
          <p:nvPr/>
        </p:nvSpPr>
        <p:spPr>
          <a:xfrm>
            <a:off x="4555564" y="3102981"/>
            <a:ext cx="2486292" cy="522940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66126" y="1943547"/>
            <a:ext cx="1955803" cy="522940"/>
          </a:xfrm>
          <a:prstGeom prst="ellipse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510051"/>
      </p:ext>
    </p:extLst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283" y="1488818"/>
            <a:ext cx="4343400" cy="4114800"/>
          </a:xfrm>
        </p:spPr>
        <p:txBody>
          <a:bodyPr>
            <a:normAutofit/>
          </a:bodyPr>
          <a:lstStyle/>
          <a:p>
            <a:pPr lvl="1"/>
            <a:r>
              <a:rPr lang="en-US" sz="2800" dirty="0" smtClean="0">
                <a:latin typeface="Arial" charset="0"/>
                <a:ea typeface="ＭＳ Ｐゴシック" charset="0"/>
              </a:rPr>
              <a:t>Symptoms </a:t>
            </a:r>
            <a:r>
              <a:rPr lang="en-US" sz="2800" dirty="0">
                <a:latin typeface="Arial" charset="0"/>
                <a:ea typeface="ＭＳ Ｐゴシック" charset="0"/>
              </a:rPr>
              <a:t>linked to building</a:t>
            </a:r>
          </a:p>
          <a:p>
            <a:pPr lvl="1"/>
            <a:r>
              <a:rPr lang="en-US" sz="2800" dirty="0">
                <a:latin typeface="Arial" charset="0"/>
                <a:ea typeface="ＭＳ Ｐゴシック" charset="0"/>
              </a:rPr>
              <a:t>Resolve when not in building</a:t>
            </a:r>
          </a:p>
          <a:p>
            <a:pPr lvl="1"/>
            <a:r>
              <a:rPr lang="en-US" sz="2800" dirty="0">
                <a:latin typeface="Arial" charset="0"/>
                <a:ea typeface="ＭＳ Ｐゴシック" charset="0"/>
              </a:rPr>
              <a:t>Effect a substantial fraction of occupants</a:t>
            </a:r>
          </a:p>
          <a:p>
            <a:endParaRPr lang="en-US" sz="2800" dirty="0">
              <a:latin typeface="Arial" charset="0"/>
              <a:ea typeface="ＭＳ Ｐゴシック" charset="0"/>
            </a:endParaRPr>
          </a:p>
        </p:txBody>
      </p:sp>
      <p:pic>
        <p:nvPicPr>
          <p:cNvPr id="19460" name="Picture 4" descr="IAQ_IAQ_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143000"/>
            <a:ext cx="281940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4360683" y="3546218"/>
            <a:ext cx="4343400" cy="299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u="none" dirty="0" smtClean="0">
                <a:solidFill>
                  <a:srgbClr val="FFFFFF"/>
                </a:solidFill>
              </a:rPr>
              <a:t>Non-Specific  Symptoms</a:t>
            </a:r>
            <a:endParaRPr lang="en-US" b="0" u="none" dirty="0">
              <a:solidFill>
                <a:srgbClr val="FFFFFF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Dry, itchy eyes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Nasal irritation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Hoarseness, irritated throat, laryngitis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Skin problems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Fuzzy thinking, memory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Irritability, sleep disruption, fatigue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b="0" u="none" dirty="0">
                <a:solidFill>
                  <a:srgbClr val="FFFFFF"/>
                </a:solidFill>
              </a:rPr>
              <a:t>Headaches, nausea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7620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Sick Building Syndrome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938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35116" y="1524000"/>
            <a:ext cx="4190822" cy="4572000"/>
          </a:xfrm>
        </p:spPr>
        <p:txBody>
          <a:bodyPr>
            <a:normAutofit/>
          </a:bodyPr>
          <a:lstStyle/>
          <a:p>
            <a:pPr lvl="1"/>
            <a:r>
              <a:rPr lang="en-US" sz="2800" dirty="0" smtClean="0">
                <a:latin typeface="Arial" charset="0"/>
                <a:ea typeface="ＭＳ Ｐゴシック" charset="0"/>
              </a:rPr>
              <a:t>Discrete </a:t>
            </a:r>
            <a:r>
              <a:rPr lang="en-US" sz="2800" dirty="0">
                <a:latin typeface="Arial" charset="0"/>
                <a:ea typeface="ＭＳ Ｐゴシック" charset="0"/>
              </a:rPr>
              <a:t>identifiable disease or illness</a:t>
            </a:r>
          </a:p>
          <a:p>
            <a:pPr lvl="1"/>
            <a:r>
              <a:rPr lang="en-US" sz="2800" dirty="0">
                <a:latin typeface="Arial" charset="0"/>
                <a:ea typeface="ＭＳ Ｐゴシック" charset="0"/>
              </a:rPr>
              <a:t>Can be traced to specific source within a building</a:t>
            </a:r>
          </a:p>
          <a:p>
            <a:pPr lvl="1"/>
            <a:endParaRPr lang="en-US" sz="2800" dirty="0">
              <a:latin typeface="Arial" charset="0"/>
              <a:ea typeface="ＭＳ Ｐゴシック" charset="0"/>
            </a:endParaRPr>
          </a:p>
          <a:p>
            <a:endParaRPr lang="en-US" sz="2800" dirty="0">
              <a:latin typeface="Arial" charset="0"/>
              <a:ea typeface="ＭＳ Ｐゴシック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4724400" y="4180102"/>
            <a:ext cx="4038600" cy="208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/>
            <a:r>
              <a:rPr lang="en-US" sz="2000" u="none" dirty="0">
                <a:solidFill>
                  <a:srgbClr val="FFFFFF"/>
                </a:solidFill>
              </a:rPr>
              <a:t>Examples:</a:t>
            </a:r>
            <a:r>
              <a:rPr lang="en-US" sz="2000" b="0" u="none" dirty="0">
                <a:solidFill>
                  <a:srgbClr val="FFFFFF"/>
                </a:solidFill>
              </a:rPr>
              <a:t> </a:t>
            </a:r>
          </a:p>
          <a:p>
            <a:pPr marL="342900" indent="-342900">
              <a:buFontTx/>
              <a:buChar char="•"/>
            </a:pPr>
            <a:r>
              <a:rPr lang="en-US" sz="2000" b="0" u="none" dirty="0">
                <a:solidFill>
                  <a:srgbClr val="FFFFFF"/>
                </a:solidFill>
              </a:rPr>
              <a:t>asthma exacerbation</a:t>
            </a:r>
          </a:p>
          <a:p>
            <a:pPr marL="342900" indent="-342900">
              <a:buFontTx/>
              <a:buChar char="•"/>
            </a:pPr>
            <a:r>
              <a:rPr lang="en-US" sz="2000" b="0" u="none" dirty="0">
                <a:solidFill>
                  <a:srgbClr val="FFFFFF"/>
                </a:solidFill>
              </a:rPr>
              <a:t>Legionnaires</a:t>
            </a:r>
            <a:r>
              <a:rPr lang="ja-JP" altLang="en-US" sz="2000" b="0" u="none" dirty="0">
                <a:solidFill>
                  <a:srgbClr val="FFFFFF"/>
                </a:solidFill>
              </a:rPr>
              <a:t>’</a:t>
            </a:r>
            <a:r>
              <a:rPr lang="en-US" sz="2000" b="0" u="none" dirty="0">
                <a:solidFill>
                  <a:srgbClr val="FFFFFF"/>
                </a:solidFill>
              </a:rPr>
              <a:t> disease</a:t>
            </a:r>
          </a:p>
          <a:p>
            <a:pPr marL="342900" indent="-342900">
              <a:buFontTx/>
              <a:buChar char="•"/>
            </a:pPr>
            <a:r>
              <a:rPr lang="en-US" sz="2000" b="0" u="none" dirty="0">
                <a:solidFill>
                  <a:srgbClr val="FFFFFF"/>
                </a:solidFill>
              </a:rPr>
              <a:t>hypersensitivity pneumonitis</a:t>
            </a:r>
          </a:p>
          <a:p>
            <a:pPr marL="342900" indent="-342900">
              <a:buFontTx/>
              <a:buChar char="•"/>
            </a:pPr>
            <a:r>
              <a:rPr lang="en-US" sz="2000" b="0" u="none" dirty="0">
                <a:solidFill>
                  <a:srgbClr val="FFFFFF"/>
                </a:solidFill>
              </a:rPr>
              <a:t>carbon monoxide poisoning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7620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Building-Related Illness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037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</p:spPr>
        <p:txBody>
          <a:bodyPr/>
          <a:lstStyle/>
          <a:p>
            <a:r>
              <a:rPr lang="en-US"/>
              <a:t>Pathway to Disease</a:t>
            </a:r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318637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91725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93375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936300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10280" name="Line 8"/>
          <p:cNvSpPr>
            <a:spLocks noChangeShapeType="1"/>
          </p:cNvSpPr>
          <p:nvPr/>
        </p:nvSpPr>
        <p:spPr bwMode="auto">
          <a:xfrm>
            <a:off x="2236337" y="4440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67962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683887" y="3297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427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212725" y="285750"/>
            <a:ext cx="8474075" cy="944563"/>
          </a:xfrm>
        </p:spPr>
        <p:txBody>
          <a:bodyPr/>
          <a:lstStyle/>
          <a:p>
            <a:r>
              <a:rPr lang="en-US"/>
              <a:t>Pathway to Disease</a:t>
            </a:r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7719" y="1691279"/>
            <a:ext cx="8104257" cy="4934159"/>
          </a:xfrm>
          <a:ln>
            <a:noFill/>
          </a:ln>
        </p:spPr>
        <p:txBody>
          <a:bodyPr>
            <a:normAutofit/>
          </a:bodyPr>
          <a:lstStyle/>
          <a:p>
            <a:pPr lvl="1">
              <a:buFont typeface="Wingdings" charset="0"/>
              <a:buNone/>
            </a:pPr>
            <a:endParaRPr lang="en-US" dirty="0"/>
          </a:p>
          <a:p>
            <a:pPr lvl="1">
              <a:buFont typeface="Wingdings" charset="0"/>
              <a:buNone/>
            </a:pPr>
            <a:r>
              <a:rPr lang="en-US" dirty="0"/>
              <a:t>	M</a:t>
            </a:r>
            <a:r>
              <a:rPr lang="en-US" sz="2000" dirty="0" smtClean="0"/>
              <a:t>aterials, people, pets, activities =&gt; generated indoors/outdoors</a:t>
            </a:r>
          </a:p>
          <a:p>
            <a:pPr lvl="1">
              <a:buFont typeface="Wingdings" charset="0"/>
              <a:buNone/>
            </a:pPr>
            <a:r>
              <a:rPr lang="en-US" dirty="0"/>
              <a:t>	</a:t>
            </a:r>
            <a:r>
              <a:rPr lang="en-US" dirty="0" smtClean="0"/>
              <a:t>	 </a:t>
            </a:r>
            <a:r>
              <a:rPr lang="en-US" sz="2000" dirty="0" smtClean="0"/>
              <a:t> </a:t>
            </a:r>
            <a:r>
              <a:rPr lang="en-US" sz="2000" i="1" dirty="0" smtClean="0"/>
              <a:t>gases, chemicals, particles, allergens</a:t>
            </a:r>
            <a:endParaRPr lang="en-US" i="1" dirty="0"/>
          </a:p>
          <a:p>
            <a:pPr lvl="1">
              <a:buFont typeface="Wingdings" charset="0"/>
              <a:buNone/>
            </a:pPr>
            <a:endParaRPr lang="en-US" dirty="0"/>
          </a:p>
          <a:p>
            <a:pPr lvl="1">
              <a:buFont typeface="Wingdings" charset="0"/>
              <a:buNone/>
            </a:pPr>
            <a:r>
              <a:rPr lang="en-US" dirty="0"/>
              <a:t>	</a:t>
            </a:r>
            <a:endParaRPr lang="en-US" i="1" dirty="0"/>
          </a:p>
        </p:txBody>
      </p:sp>
      <p:sp>
        <p:nvSpPr>
          <p:cNvPr id="310276" name="Text Box 4"/>
          <p:cNvSpPr txBox="1">
            <a:spLocks noChangeArrowheads="1"/>
          </p:cNvSpPr>
          <p:nvPr/>
        </p:nvSpPr>
        <p:spPr bwMode="auto">
          <a:xfrm>
            <a:off x="318637" y="1728788"/>
            <a:ext cx="145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charset="0"/>
              </a:rPr>
              <a:t>SOURCE</a:t>
            </a:r>
          </a:p>
        </p:txBody>
      </p:sp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891725" y="2860675"/>
            <a:ext cx="189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DISPERSAL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393375" y="4043363"/>
            <a:ext cx="184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charset="0"/>
              </a:rPr>
              <a:t>EXPOSURE</a:t>
            </a:r>
          </a:p>
        </p:txBody>
      </p:sp>
      <p:sp>
        <p:nvSpPr>
          <p:cNvPr id="310279" name="Text Box 7"/>
          <p:cNvSpPr txBox="1">
            <a:spLocks noChangeArrowheads="1"/>
          </p:cNvSpPr>
          <p:nvPr/>
        </p:nvSpPr>
        <p:spPr bwMode="auto">
          <a:xfrm>
            <a:off x="1936300" y="5265738"/>
            <a:ext cx="18090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charset="0"/>
              </a:rPr>
              <a:t>OUTCOME</a:t>
            </a:r>
            <a:endParaRPr lang="en-US" sz="2400" b="1" dirty="0">
              <a:solidFill>
                <a:schemeClr val="bg1"/>
              </a:solidFill>
              <a:latin typeface="Times New Roman" charset="0"/>
            </a:endParaRPr>
          </a:p>
        </p:txBody>
      </p:sp>
      <p:sp>
        <p:nvSpPr>
          <p:cNvPr id="310280" name="Line 8"/>
          <p:cNvSpPr>
            <a:spLocks noChangeShapeType="1"/>
          </p:cNvSpPr>
          <p:nvPr/>
        </p:nvSpPr>
        <p:spPr bwMode="auto">
          <a:xfrm>
            <a:off x="2236337" y="4440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1" name="Line 9"/>
          <p:cNvSpPr>
            <a:spLocks noChangeShapeType="1"/>
          </p:cNvSpPr>
          <p:nvPr/>
        </p:nvSpPr>
        <p:spPr bwMode="auto">
          <a:xfrm>
            <a:off x="1267962" y="2132013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310282" name="Line 10"/>
          <p:cNvSpPr>
            <a:spLocks noChangeShapeType="1"/>
          </p:cNvSpPr>
          <p:nvPr/>
        </p:nvSpPr>
        <p:spPr bwMode="auto">
          <a:xfrm>
            <a:off x="1683887" y="3297238"/>
            <a:ext cx="0" cy="76200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 type="none" w="sm" len="sm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579105"/>
      </p:ext>
    </p:extLst>
  </p:cSld>
  <p:clrMapOvr>
    <a:masterClrMapping/>
  </p:clrMapOvr>
</p:sld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2930</TotalTime>
  <Words>1784</Words>
  <Application>Microsoft Macintosh PowerPoint</Application>
  <PresentationFormat>On-screen Show (4:3)</PresentationFormat>
  <Paragraphs>475</Paragraphs>
  <Slides>59</Slides>
  <Notes>25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Revolution</vt:lpstr>
      <vt:lpstr>Document</vt:lpstr>
      <vt:lpstr>Photo Editor Photo</vt:lpstr>
      <vt:lpstr>Image File</vt:lpstr>
      <vt:lpstr>Part 3: Keeping Homes Healthy </vt:lpstr>
      <vt:lpstr>7 Healthy Homes Principles</vt:lpstr>
      <vt:lpstr>7 Healthy Homes Principles</vt:lpstr>
      <vt:lpstr>IAQ is Important</vt:lpstr>
      <vt:lpstr>Standards for  Air Quality</vt:lpstr>
      <vt:lpstr>PowerPoint Presentation</vt:lpstr>
      <vt:lpstr>PowerPoint Presentation</vt:lpstr>
      <vt:lpstr>Pathway to Disease</vt:lpstr>
      <vt:lpstr>Pathway to Disease</vt:lpstr>
      <vt:lpstr>Pathway to Disease</vt:lpstr>
      <vt:lpstr>Pathway to Disease</vt:lpstr>
      <vt:lpstr>Pathway to Disease</vt:lpstr>
      <vt:lpstr>Ways to Reduce Health Impact</vt:lpstr>
      <vt:lpstr>REDUCE - low VOC products</vt:lpstr>
      <vt:lpstr>REDUCE – vent to outside</vt:lpstr>
      <vt:lpstr>Ways to Reduce Health Impact</vt:lpstr>
      <vt:lpstr>PowerPoint Presentation</vt:lpstr>
      <vt:lpstr>PowerPoint Presentation</vt:lpstr>
      <vt:lpstr>PowerPoint Presentation</vt:lpstr>
      <vt:lpstr>Ways to Reduce Health Impact</vt:lpstr>
      <vt:lpstr>Limiting Exposure</vt:lpstr>
      <vt:lpstr>Ways to Reduce Health Impact</vt:lpstr>
      <vt:lpstr>Reduce Risk</vt:lpstr>
      <vt:lpstr>PowerPoint Presentation</vt:lpstr>
      <vt:lpstr>PowerPoint Presentation</vt:lpstr>
      <vt:lpstr>PowerPoint Presentation</vt:lpstr>
      <vt:lpstr>PowerPoint Presentation</vt:lpstr>
      <vt:lpstr>7 Healthy Homes Principles</vt:lpstr>
      <vt:lpstr>PowerPoint Presentation</vt:lpstr>
      <vt:lpstr>OPPORTUNISTIC Sources</vt:lpstr>
      <vt:lpstr>PowerPoint Presentation</vt:lpstr>
      <vt:lpstr>Indoor Environments</vt:lpstr>
      <vt:lpstr>7 Healthy Homes Principles</vt:lpstr>
      <vt:lpstr>Mold (fungi)</vt:lpstr>
      <vt:lpstr>Agents of disease produced by molds</vt:lpstr>
      <vt:lpstr>Human Health Effects</vt:lpstr>
      <vt:lpstr>Human Health Effects (cont.)</vt:lpstr>
      <vt:lpstr>Toxic Mold?</vt:lpstr>
      <vt:lpstr>PowerPoint Presentation</vt:lpstr>
      <vt:lpstr>Moisture capacity of homes</vt:lpstr>
      <vt:lpstr>PowerPoint Presentation</vt:lpstr>
      <vt:lpstr>PowerPoint Presentation</vt:lpstr>
      <vt:lpstr>PowerPoint Presentation</vt:lpstr>
      <vt:lpstr>PowerPoint Presentation</vt:lpstr>
      <vt:lpstr>Fungal Growth Evaluation</vt:lpstr>
      <vt:lpstr>When“moisture” is a problem</vt:lpstr>
      <vt:lpstr>Role of Materials</vt:lpstr>
      <vt:lpstr>Potential High Risk Areas</vt:lpstr>
      <vt:lpstr>Faulty HVAC installation</vt:lpstr>
      <vt:lpstr>Building Systems - Leaking Pipes</vt:lpstr>
      <vt:lpstr>Exterior Details</vt:lpstr>
      <vt:lpstr>Roof Design</vt:lpstr>
      <vt:lpstr> Unconditioned Subgrade Spaces</vt:lpstr>
      <vt:lpstr>Sub Flooring</vt:lpstr>
      <vt:lpstr> Impervious Wall Coverings</vt:lpstr>
      <vt:lpstr> Insulated Wall Cavities</vt:lpstr>
      <vt:lpstr>How to prevent mold growth</vt:lpstr>
      <vt:lpstr>If you still get mold...</vt:lpstr>
      <vt:lpstr>7 Healthy Homes Principles</vt:lpstr>
    </vt:vector>
  </TitlesOfParts>
  <Company>The Earth Institute at 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Susan Doll</dc:creator>
  <cp:lastModifiedBy>Susan Doll</cp:lastModifiedBy>
  <cp:revision>195</cp:revision>
  <dcterms:created xsi:type="dcterms:W3CDTF">2013-09-24T20:26:18Z</dcterms:created>
  <dcterms:modified xsi:type="dcterms:W3CDTF">2014-10-01T11:21:34Z</dcterms:modified>
</cp:coreProperties>
</file>