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296" r:id="rId2"/>
    <p:sldId id="563" r:id="rId3"/>
    <p:sldId id="562" r:id="rId4"/>
    <p:sldId id="430" r:id="rId5"/>
    <p:sldId id="514" r:id="rId6"/>
    <p:sldId id="432" r:id="rId7"/>
    <p:sldId id="433" r:id="rId8"/>
    <p:sldId id="461" r:id="rId9"/>
    <p:sldId id="489" r:id="rId10"/>
    <p:sldId id="490" r:id="rId11"/>
    <p:sldId id="491" r:id="rId12"/>
    <p:sldId id="492" r:id="rId13"/>
    <p:sldId id="462" r:id="rId14"/>
    <p:sldId id="482" r:id="rId15"/>
    <p:sldId id="495" r:id="rId16"/>
    <p:sldId id="487" r:id="rId17"/>
    <p:sldId id="484" r:id="rId18"/>
    <p:sldId id="483" r:id="rId19"/>
    <p:sldId id="494" r:id="rId20"/>
    <p:sldId id="488" r:id="rId21"/>
    <p:sldId id="467" r:id="rId22"/>
    <p:sldId id="486" r:id="rId23"/>
    <p:sldId id="496" r:id="rId24"/>
    <p:sldId id="557" r:id="rId25"/>
    <p:sldId id="558" r:id="rId26"/>
    <p:sldId id="559" r:id="rId27"/>
    <p:sldId id="573" r:id="rId28"/>
    <p:sldId id="561" r:id="rId29"/>
    <p:sldId id="497" r:id="rId30"/>
    <p:sldId id="428" r:id="rId31"/>
    <p:sldId id="320" r:id="rId32"/>
    <p:sldId id="574" r:id="rId33"/>
    <p:sldId id="423" r:id="rId34"/>
    <p:sldId id="424" r:id="rId35"/>
    <p:sldId id="425" r:id="rId36"/>
    <p:sldId id="426" r:id="rId37"/>
    <p:sldId id="360" r:id="rId38"/>
    <p:sldId id="520" r:id="rId39"/>
    <p:sldId id="299" r:id="rId40"/>
    <p:sldId id="565" r:id="rId41"/>
    <p:sldId id="566" r:id="rId42"/>
    <p:sldId id="567" r:id="rId43"/>
    <p:sldId id="568" r:id="rId44"/>
    <p:sldId id="569" r:id="rId45"/>
    <p:sldId id="544" r:id="rId46"/>
    <p:sldId id="575" r:id="rId47"/>
    <p:sldId id="524" r:id="rId48"/>
    <p:sldId id="525" r:id="rId49"/>
    <p:sldId id="526" r:id="rId50"/>
    <p:sldId id="527" r:id="rId51"/>
    <p:sldId id="528" r:id="rId52"/>
    <p:sldId id="529" r:id="rId53"/>
    <p:sldId id="530" r:id="rId54"/>
    <p:sldId id="531" r:id="rId55"/>
    <p:sldId id="532" r:id="rId56"/>
    <p:sldId id="533" r:id="rId57"/>
    <p:sldId id="57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9815" autoAdjust="0"/>
  </p:normalViewPr>
  <p:slideViewPr>
    <p:cSldViewPr snapToGrid="0" snapToObjects="1">
      <p:cViewPr>
        <p:scale>
          <a:sx n="85" d="100"/>
          <a:sy n="85" d="100"/>
        </p:scale>
        <p:origin x="-1698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5334"/>
    </p:cViewPr>
  </p:sorterViewPr>
  <p:notesViewPr>
    <p:cSldViewPr snapToGrid="0" snapToObjects="1">
      <p:cViewPr varScale="1">
        <p:scale>
          <a:sx n="81" d="100"/>
          <a:sy n="81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2E0AC-723B-5041-9C5D-0D965E5A7BC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75710-14F7-4343-A673-ACAC0C217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4115F-043C-F843-9871-E4C0789D1374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7822-5DDB-5044-96EA-B5E13403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24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27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32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EEF007C-1595-FC43-90B4-C96932AAD343}" type="slidenum">
              <a:rPr lang="en-US" sz="1200" b="0" u="none"/>
              <a:pPr algn="r"/>
              <a:t>35</a:t>
            </a:fld>
            <a:endParaRPr lang="en-US" sz="1200" b="0" u="none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CC33D3-904A-8243-AB74-5CE51B132774}" type="slidenum">
              <a:rPr lang="en-US" sz="1200" b="0" u="none"/>
              <a:pPr algn="r"/>
              <a:t>36</a:t>
            </a:fld>
            <a:endParaRPr lang="en-US" sz="1200" b="0" u="none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9D8AFC-ACFA-D747-81C0-D829C86099A9}" type="slidenum">
              <a:rPr lang="en-US" sz="1200" b="0" u="none"/>
              <a:pPr/>
              <a:t>37</a:t>
            </a:fld>
            <a:endParaRPr lang="en-US" sz="1200" b="0" u="none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http://www.cdc.gov/nceh/airpollution/mold/stachy.htm#Q14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1CB03A-6952-A54A-BB1F-CE3180B6A52F}" type="slidenum">
              <a:rPr lang="en-US" sz="1200" b="0" u="none"/>
              <a:pPr/>
              <a:t>47</a:t>
            </a:fld>
            <a:endParaRPr lang="en-US" sz="1200" b="0" u="non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7" tIns="45718" rIns="91437" bIns="45718"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EEF4D5-13EB-F849-B433-A0069D200E1A}" type="slidenum">
              <a:rPr lang="en-US" sz="1200" b="0" u="none"/>
              <a:pPr/>
              <a:t>50</a:t>
            </a:fld>
            <a:endParaRPr lang="en-US" sz="1200" b="0" u="none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3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10B6E-2ADF-8C42-8382-6F970D288E85}" type="slidenum">
              <a:rPr lang="en-US" sz="1200" b="0" u="none"/>
              <a:pPr/>
              <a:t>51</a:t>
            </a:fld>
            <a:endParaRPr lang="en-US" sz="1200" b="0" u="none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166C96-D55F-2949-93E6-5544342FA31A}" type="slidenum">
              <a:rPr lang="en-US" sz="1200" b="0" u="none"/>
              <a:pPr/>
              <a:t>52</a:t>
            </a:fld>
            <a:endParaRPr lang="en-US" sz="1200" b="0" u="non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049A3-2C7F-B047-95B6-9BC34088866F}" type="slidenum">
              <a:rPr lang="en-US" sz="1200" b="0" u="none"/>
              <a:pPr/>
              <a:t>53</a:t>
            </a:fld>
            <a:endParaRPr lang="en-US" sz="1200" b="0" u="none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9A0965-FDB4-B347-A1AD-7C7E739503F3}" type="slidenum">
              <a:rPr lang="en-US" sz="1200" b="0" u="none"/>
              <a:pPr/>
              <a:t>54</a:t>
            </a:fld>
            <a:endParaRPr lang="en-US" sz="1200" b="0" u="non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B8278-B665-2644-9328-F90AEC5A13BB}" type="slidenum">
              <a:rPr lang="en-US" sz="1200" b="0" u="none"/>
              <a:pPr/>
              <a:t>55</a:t>
            </a:fld>
            <a:endParaRPr lang="en-US" sz="1200" b="0" u="none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57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8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11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13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16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17526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7526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1E7E6-C5F9-4F40-ADBB-76475148B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5039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496E1-F751-D04F-96D7-CE5799399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1AF4B-3420-4542-842F-3BF5AB32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6A1EFC-4FBB-7B4F-8CD4-DA185D9BA547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2" r:id="rId17"/>
    <p:sldLayoutId id="2147483683" r:id="rId18"/>
    <p:sldLayoutId id="2147483684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www.cdc.gov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69" y="1116057"/>
            <a:ext cx="8007684" cy="1470025"/>
          </a:xfrm>
        </p:spPr>
        <p:txBody>
          <a:bodyPr/>
          <a:lstStyle/>
          <a:p>
            <a:r>
              <a:rPr lang="en-US" dirty="0" smtClean="0"/>
              <a:t>Part 3:</a:t>
            </a:r>
            <a:br>
              <a:rPr lang="en-US" dirty="0" smtClean="0"/>
            </a:br>
            <a:r>
              <a:rPr lang="en-US" dirty="0" smtClean="0"/>
              <a:t>Keeping Homes Healthy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369" y="2687057"/>
            <a:ext cx="8315157" cy="1553882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2400" dirty="0" smtClean="0"/>
              <a:t>Dr. Susan Doll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50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5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 lnSpcReduction="10000"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     </a:t>
            </a:r>
            <a:r>
              <a:rPr lang="en-US" sz="1800" dirty="0" smtClean="0"/>
              <a:t>      </a:t>
            </a:r>
            <a:r>
              <a:rPr lang="en-US" dirty="0" smtClean="0"/>
              <a:t>Recipient =&gt; Adverse Health Effects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i="1" dirty="0" smtClean="0"/>
              <a:t>age, immune status, genetics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31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5989540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</a:t>
            </a:r>
            <a:r>
              <a:rPr lang="en-US" sz="1600" dirty="0" smtClean="0"/>
              <a:t>product,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chimney/vent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066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REDUCE - low VOC products</a:t>
            </a:r>
          </a:p>
        </p:txBody>
      </p:sp>
      <p:pic>
        <p:nvPicPr>
          <p:cNvPr id="6149" name="Picture 5" descr="green_cleaning_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429000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wVOC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876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non-vinyl shower curt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28888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3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– vent to outside</a:t>
            </a:r>
            <a:endParaRPr lang="en-US" dirty="0"/>
          </a:p>
        </p:txBody>
      </p:sp>
      <p:pic>
        <p:nvPicPr>
          <p:cNvPr id="5" name="Picture 4" descr="vented kil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83" y="1910977"/>
            <a:ext cx="3627467" cy="3109258"/>
          </a:xfrm>
          <a:prstGeom prst="rect">
            <a:avLst/>
          </a:prstGeom>
        </p:spPr>
      </p:pic>
      <p:pic>
        <p:nvPicPr>
          <p:cNvPr id="6" name="Picture 5" descr="ClosecombustionWHwithfanresized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2" y="1786964"/>
            <a:ext cx="2717800" cy="39116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6788" y="5866186"/>
            <a:ext cx="2659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WATER HEATER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67659" y="5224029"/>
            <a:ext cx="2513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POTTERY KILN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4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absorbent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302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052-Office-Air-Flow-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52538"/>
            <a:ext cx="46482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" y="147346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Heating, ventilation, and air conditioning systems (HVAC)</a:t>
            </a:r>
          </a:p>
          <a:p>
            <a:pPr marL="1714500" lvl="3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Supply mixture of outdoor and </a:t>
            </a:r>
            <a:r>
              <a:rPr lang="en-US" sz="2400" dirty="0" err="1">
                <a:solidFill>
                  <a:srgbClr val="FFFFFF"/>
                </a:solidFill>
              </a:rPr>
              <a:t>recirculated</a:t>
            </a:r>
            <a:r>
              <a:rPr lang="en-US" sz="2400" dirty="0">
                <a:solidFill>
                  <a:srgbClr val="FFFFFF"/>
                </a:solidFill>
              </a:rPr>
              <a:t> indoor air that has been filtered and thermally conditioned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ja-JP" altLang="en-US" sz="2400" dirty="0">
                <a:solidFill>
                  <a:srgbClr val="FFFFFF"/>
                </a:solidFill>
              </a:rPr>
              <a:t>“</a:t>
            </a:r>
            <a:r>
              <a:rPr lang="en-US" sz="2400" dirty="0">
                <a:solidFill>
                  <a:srgbClr val="FFFFFF"/>
                </a:solidFill>
              </a:rPr>
              <a:t>Natural</a:t>
            </a:r>
            <a:r>
              <a:rPr lang="ja-JP" altLang="en-US" sz="2400" dirty="0">
                <a:solidFill>
                  <a:srgbClr val="FFFFFF"/>
                </a:solidFill>
              </a:rPr>
              <a:t>”</a:t>
            </a:r>
            <a:r>
              <a:rPr lang="en-US" sz="2400" dirty="0">
                <a:solidFill>
                  <a:srgbClr val="FFFFFF"/>
                </a:solidFill>
              </a:rPr>
              <a:t> ventilation (i.e. windows)</a:t>
            </a:r>
          </a:p>
        </p:txBody>
      </p:sp>
      <p:pic>
        <p:nvPicPr>
          <p:cNvPr id="24581" name="Picture 5" descr="02 New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00475"/>
            <a:ext cx="19970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</a:rPr>
              <a:t>DILUTE - Ventilation</a:t>
            </a:r>
          </a:p>
        </p:txBody>
      </p:sp>
    </p:spTree>
    <p:extLst>
      <p:ext uri="{BB962C8B-B14F-4D97-AF65-F5344CB8AC3E}">
        <p14:creationId xmlns:p14="http://schemas.microsoft.com/office/powerpoint/2010/main" val="145022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particles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7347" name="Picture 3" descr="ionic b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87" y="4332192"/>
            <a:ext cx="17351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negion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87" y="4484592"/>
            <a:ext cx="812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Disposable 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4" y="1617663"/>
            <a:ext cx="10826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e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5" y="4243388"/>
            <a:ext cx="1136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pleated fil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77" y="1616075"/>
            <a:ext cx="1857375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cleaneffe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5" y="4608513"/>
            <a:ext cx="1600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hun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57" y="1527175"/>
            <a:ext cx="1662112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16754" y="1068388"/>
            <a:ext cx="121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Standard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595002" y="1130300"/>
            <a:ext cx="104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Pleated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037393" y="5930900"/>
            <a:ext cx="130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Electronic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301460" y="5888038"/>
            <a:ext cx="162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Intense field </a:t>
            </a:r>
          </a:p>
          <a:p>
            <a:pPr algn="ctr" eaLnBrk="1" hangingPunct="1"/>
            <a:r>
              <a:rPr lang="en-US" sz="2000"/>
              <a:t>dielectric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7198656" y="1119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dirty="0"/>
              <a:t>HEPA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9687" y="6068917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Ionic</a:t>
            </a:r>
          </a:p>
        </p:txBody>
      </p:sp>
      <p:pic>
        <p:nvPicPr>
          <p:cNvPr id="57360" name="Picture 16" descr="003-Air-Filter-Showing-Particles-Dust-T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89" y="1357874"/>
            <a:ext cx="1871663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vacuum_clean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9" y="2280660"/>
            <a:ext cx="1207090" cy="18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4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all types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6" descr="Air Cleaning Technologie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5" y="1479141"/>
            <a:ext cx="7605057" cy="5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1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</p:spTree>
    <p:extLst>
      <p:ext uri="{BB962C8B-B14F-4D97-AF65-F5344CB8AC3E}">
        <p14:creationId xmlns:p14="http://schemas.microsoft.com/office/powerpoint/2010/main" val="25211822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6074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Dedicated/Separate Workspace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Personal Protective Equipment (PPE)</a:t>
            </a:r>
          </a:p>
        </p:txBody>
      </p:sp>
      <p:pic>
        <p:nvPicPr>
          <p:cNvPr id="5" name="Picture 4" descr="workshop-stud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46" y="1710765"/>
            <a:ext cx="3372971" cy="2248647"/>
          </a:xfrm>
          <a:prstGeom prst="rect">
            <a:avLst/>
          </a:prstGeom>
        </p:spPr>
      </p:pic>
      <p:pic>
        <p:nvPicPr>
          <p:cNvPr id="6" name="Picture 5" descr="Radiation-Sig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16" y="2518336"/>
            <a:ext cx="1396253" cy="1396253"/>
          </a:xfrm>
          <a:prstGeom prst="rect">
            <a:avLst/>
          </a:prstGeom>
        </p:spPr>
      </p:pic>
      <p:pic>
        <p:nvPicPr>
          <p:cNvPr id="7" name="Picture 6" descr="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34" y="4450744"/>
            <a:ext cx="3365501" cy="2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76782" y="5722938"/>
            <a:ext cx="5022643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REDUCE RISK - Improve </a:t>
            </a:r>
            <a:r>
              <a:rPr lang="en-US" sz="1600" dirty="0"/>
              <a:t>general health conditions, early and effective </a:t>
            </a:r>
            <a:r>
              <a:rPr lang="en-US" sz="1600" dirty="0" smtClean="0"/>
              <a:t>treatment, identify source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328225" y="573585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9" name="Oval 38"/>
          <p:cNvSpPr/>
          <p:nvPr/>
        </p:nvSpPr>
        <p:spPr>
          <a:xfrm>
            <a:off x="3328225" y="573585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883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Vulnerable Populations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Early Warning Monitors</a:t>
            </a:r>
          </a:p>
        </p:txBody>
      </p:sp>
      <p:pic>
        <p:nvPicPr>
          <p:cNvPr id="4" name="Picture 3" descr="vulnerable popul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41" y="941293"/>
            <a:ext cx="2670109" cy="2471271"/>
          </a:xfrm>
          <a:prstGeom prst="rect">
            <a:avLst/>
          </a:prstGeom>
        </p:spPr>
      </p:pic>
      <p:pic>
        <p:nvPicPr>
          <p:cNvPr id="8" name="Picture 7" descr="carbon-monoxide-co-experts-low-level-monit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7" y="3723554"/>
            <a:ext cx="1713006" cy="2447151"/>
          </a:xfrm>
          <a:prstGeom prst="rect">
            <a:avLst/>
          </a:prstGeom>
        </p:spPr>
      </p:pic>
      <p:pic>
        <p:nvPicPr>
          <p:cNvPr id="9" name="Picture 8" descr="Smoke-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33" y="4103594"/>
            <a:ext cx="2542556" cy="19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a special case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07528" y="1807878"/>
            <a:ext cx="420639" cy="312366"/>
            <a:chOff x="1886820" y="1419412"/>
            <a:chExt cx="420639" cy="3123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273014" y="4737568"/>
            <a:ext cx="420639" cy="312366"/>
            <a:chOff x="1886820" y="1419412"/>
            <a:chExt cx="420639" cy="31236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693041" y="3527241"/>
            <a:ext cx="420639" cy="312366"/>
            <a:chOff x="1886820" y="1419412"/>
            <a:chExt cx="420639" cy="312366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50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ventilation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6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prevention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27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63136" y="2533420"/>
            <a:ext cx="1955803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39230" y="5389283"/>
            <a:ext cx="2726770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39230" y="4808068"/>
            <a:ext cx="3765181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77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973" y="556772"/>
            <a:ext cx="1617663" cy="5787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50783" y="664537"/>
            <a:ext cx="4828862" cy="502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</a:rPr>
              <a:t>Air Quality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F58925"/>
                </a:solidFill>
                <a:latin typeface="Arial" charset="0"/>
                <a:ea typeface="ＭＳ Ｐゴシック" charset="0"/>
              </a:rPr>
              <a:t>Gases</a:t>
            </a:r>
          </a:p>
          <a:p>
            <a:pPr lvl="1" eaLnBrk="1" hangingPunct="1"/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800" dirty="0" smtClean="0">
                <a:solidFill>
                  <a:srgbClr val="B714DF"/>
                </a:solidFill>
                <a:latin typeface="Arial" charset="0"/>
                <a:ea typeface="ＭＳ Ｐゴシック" charset="0"/>
              </a:rPr>
              <a:t>hemicals</a:t>
            </a:r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/fumes (VOCs)</a:t>
            </a:r>
          </a:p>
          <a:p>
            <a:pPr lvl="1" eaLnBrk="1" hangingPunct="1"/>
            <a:r>
              <a:rPr lang="en-US" sz="2800" dirty="0">
                <a:solidFill>
                  <a:srgbClr val="9E741A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800" dirty="0" smtClean="0">
                <a:solidFill>
                  <a:srgbClr val="9E741A"/>
                </a:solidFill>
                <a:latin typeface="Arial" charset="0"/>
                <a:ea typeface="ＭＳ Ｐゴシック" charset="0"/>
              </a:rPr>
              <a:t>articulates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16D142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800" dirty="0" smtClean="0">
                <a:solidFill>
                  <a:srgbClr val="16D142"/>
                </a:solidFill>
                <a:latin typeface="Arial" charset="0"/>
                <a:ea typeface="ＭＳ Ｐゴシック" charset="0"/>
              </a:rPr>
              <a:t>llergens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	</a:t>
            </a:r>
            <a:r>
              <a:rPr lang="en-US" sz="2800" b="1" i="1" dirty="0">
                <a:latin typeface="Arial" charset="0"/>
                <a:ea typeface="ＭＳ Ｐゴシック" charset="0"/>
              </a:rPr>
              <a:t>     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Thermal Comfort</a:t>
            </a:r>
          </a:p>
          <a:p>
            <a:pPr lvl="1" eaLnBrk="1" hangingPunct="1"/>
            <a:r>
              <a:rPr lang="en-US" sz="2800" dirty="0">
                <a:solidFill>
                  <a:srgbClr val="EB0E1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EB0E11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22E1E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22E1EC"/>
                </a:solidFill>
                <a:latin typeface="Arial" charset="0"/>
                <a:ea typeface="ＭＳ Ｐゴシック" charset="0"/>
              </a:rPr>
              <a:t>Humidity</a:t>
            </a:r>
            <a:endParaRPr lang="en-US" sz="2800" dirty="0">
              <a:solidFill>
                <a:srgbClr val="22E1E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9737" y="571713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02825" y="1703600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04475" y="2886288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47400" y="4108663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147437" y="3283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179062" y="9749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594987" y="2140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0238" y="26846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4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Proliferate in Favorable Environments:</a:t>
            </a:r>
            <a:endParaRPr lang="en-US" sz="2800" dirty="0"/>
          </a:p>
          <a:p>
            <a:r>
              <a:rPr lang="en-US" dirty="0" smtClean="0"/>
              <a:t>Rodents – gaps in envelope</a:t>
            </a:r>
          </a:p>
          <a:p>
            <a:r>
              <a:rPr lang="en-US" dirty="0" smtClean="0"/>
              <a:t>Cockroaches – ready food source</a:t>
            </a:r>
          </a:p>
          <a:p>
            <a:r>
              <a:rPr lang="en-US" dirty="0"/>
              <a:t>Bacteria – standing water</a:t>
            </a:r>
          </a:p>
          <a:p>
            <a:r>
              <a:rPr lang="en-US" dirty="0" smtClean="0"/>
              <a:t>Dust Mites – skin scales, high humidity</a:t>
            </a:r>
          </a:p>
          <a:p>
            <a:r>
              <a:rPr lang="en-US" dirty="0" smtClean="0"/>
              <a:t>Fungi – moisture, 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4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0695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295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~A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20797"/>
            <a:ext cx="5410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 rot="-5588467" flipH="1" flipV="1">
            <a:off x="1269822" y="1875135"/>
            <a:ext cx="4426013" cy="3110371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 rot="5400000" flipV="1">
            <a:off x="3675531" y="1915457"/>
            <a:ext cx="4542118" cy="3048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2133600" y="1244597"/>
            <a:ext cx="5257800" cy="44958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8382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0" u="none">
                <a:solidFill>
                  <a:schemeClr val="tx2"/>
                </a:solidFill>
              </a:rPr>
              <a:t>Fungal Growth Requirements</a:t>
            </a:r>
            <a:endParaRPr lang="en-US" sz="4400" b="0" u="none">
              <a:solidFill>
                <a:schemeClr val="tx2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 rot="-3496119">
            <a:off x="1798545" y="2586596"/>
            <a:ext cx="2859088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B714D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Nutrients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 rot="3483615">
            <a:off x="4433470" y="2734000"/>
            <a:ext cx="3876675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Temperature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429000" y="5653088"/>
            <a:ext cx="2724150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u="none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rPr>
              <a:t>Moisture</a:t>
            </a:r>
            <a:endParaRPr lang="en-US" sz="4800" u="none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utoUpdateAnimBg="0"/>
      <p:bldP spid="39944" grpId="0" autoUpdateAnimBg="0"/>
      <p:bldP spid="3994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68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Indoor Environments</a:t>
            </a:r>
            <a:endParaRPr lang="en-US" b="1" i="1">
              <a:latin typeface="Arial" charset="0"/>
              <a:ea typeface="ＭＳ Ｐゴシック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8600" y="1905000"/>
            <a:ext cx="5665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3200" b="0" u="none"/>
              <a:t>Indoor surfaces can support fungal growth by providing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sufficient oxygen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suitable temperatures 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source of nutrition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moisture 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426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1" u="none">
                <a:latin typeface="Times New Roman" charset="0"/>
              </a:rPr>
              <a:t>MOISTURE CONTROL IS KEY !</a:t>
            </a:r>
          </a:p>
        </p:txBody>
      </p:sp>
      <p:pic>
        <p:nvPicPr>
          <p:cNvPr id="64517" name="Picture 5" descr="17-ceiling-m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765300"/>
            <a:ext cx="3175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32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56659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11" name="Oval 10"/>
          <p:cNvSpPr/>
          <p:nvPr/>
        </p:nvSpPr>
        <p:spPr>
          <a:xfrm>
            <a:off x="4615328" y="1950716"/>
            <a:ext cx="1955803" cy="522940"/>
          </a:xfrm>
          <a:prstGeom prst="ellipse">
            <a:avLst/>
          </a:prstGeom>
          <a:noFill/>
          <a:ln w="762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23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(fungi)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396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Naturally occurring single-cell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Found in all environments at some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In the right conditions mold multiplies, forms colonies, and sporulates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434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34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Agents of disease produced by molds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>
            <a:off x="1828800" y="2895600"/>
            <a:ext cx="1447800" cy="1752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1800" y="3124200"/>
            <a:ext cx="266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2819400" y="38100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2895600" y="44196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2362200" y="4648200"/>
            <a:ext cx="76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6388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Glucans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715000" y="3505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Allergens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791200" y="4191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Toxins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905000" y="5334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Gases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355725" y="22510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u="none">
                <a:latin typeface="Times New Roman" charset="0"/>
              </a:rPr>
              <a:t>Spore</a:t>
            </a:r>
          </a:p>
        </p:txBody>
      </p:sp>
    </p:spTree>
    <p:extLst>
      <p:ext uri="{BB962C8B-B14F-4D97-AF65-F5344CB8AC3E}">
        <p14:creationId xmlns:p14="http://schemas.microsoft.com/office/powerpoint/2010/main" val="908555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53315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Allergic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Asthma trigger (possible promoter)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Damp/moldy homes lead to respiratory system illnesses in children 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Irritant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Mucous membrane (eyes, nose, throat) irritation and may lead to headaches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61444" name="Picture 4" descr="126-IAQ-Women-Apply-Makeup"/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304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 </a:t>
            </a:r>
            <a:r>
              <a:rPr lang="en-US" sz="3200">
                <a:latin typeface="Arial" charset="0"/>
                <a:ea typeface="ＭＳ Ｐゴシック" charset="0"/>
              </a:rPr>
              <a:t>(cont.)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8305800" cy="518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Infectious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Healthy people are only affected by a few infectious fungi</a:t>
            </a:r>
          </a:p>
          <a:p>
            <a:pPr lvl="1" eaLnBrk="1" hangingPunct="1"/>
            <a:r>
              <a:rPr lang="en-US" sz="2400" dirty="0" err="1">
                <a:latin typeface="Arial" charset="0"/>
                <a:ea typeface="ＭＳ Ｐゴシック" charset="0"/>
              </a:rPr>
              <a:t>Immuno</a:t>
            </a:r>
            <a:r>
              <a:rPr lang="en-US" sz="2400" dirty="0">
                <a:latin typeface="Arial" charset="0"/>
                <a:ea typeface="ＭＳ Ｐゴシック" charset="0"/>
              </a:rPr>
              <a:t>-compromised susceptibility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Toxic</a:t>
            </a:r>
          </a:p>
          <a:p>
            <a:pPr lvl="1" eaLnBrk="1" hangingPunct="1"/>
            <a:r>
              <a:rPr lang="en-US" sz="2800" dirty="0" err="1">
                <a:latin typeface="Arial" charset="0"/>
                <a:ea typeface="ＭＳ Ｐゴシック" charset="0"/>
              </a:rPr>
              <a:t>Mycotoxicoses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Toxic effects well documented related to ingestion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Some evidence in agricultural settings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Lack of evidence between disease and </a:t>
            </a:r>
            <a:r>
              <a:rPr lang="en-US" sz="2400" dirty="0" err="1">
                <a:latin typeface="Arial" charset="0"/>
                <a:ea typeface="ＭＳ Ｐゴシック" charset="0"/>
              </a:rPr>
              <a:t>mycotoxin</a:t>
            </a:r>
            <a:r>
              <a:rPr lang="en-US" sz="2400" dirty="0">
                <a:latin typeface="Arial" charset="0"/>
                <a:ea typeface="ＭＳ Ｐゴシック" charset="0"/>
              </a:rPr>
              <a:t> exposure in homes or offices</a:t>
            </a:r>
          </a:p>
        </p:txBody>
      </p:sp>
    </p:spTree>
    <p:extLst>
      <p:ext uri="{BB962C8B-B14F-4D97-AF65-F5344CB8AC3E}">
        <p14:creationId xmlns:p14="http://schemas.microsoft.com/office/powerpoint/2010/main" val="4135473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Toxic Mold?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ja-JP" altLang="en-US" sz="1800">
                <a:latin typeface="Arial" charset="0"/>
                <a:ea typeface="ＭＳ Ｐゴシック" charset="0"/>
              </a:rPr>
              <a:t>“</a:t>
            </a:r>
            <a:r>
              <a:rPr lang="en-US" sz="1800">
                <a:latin typeface="Verdana" charset="0"/>
                <a:ea typeface="ＭＳ Ｐゴシック" charset="0"/>
              </a:rPr>
              <a:t>The hazards presented by molds that may contain mycotoxins should be considered the same as other common molds. . . There are very few case reports that toxic molds. . . can cause unique or rare health conditions such as pulmonary hemorrhage or memory loss.  These case reports are rare, and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a causal link</a:t>
            </a:r>
            <a:r>
              <a:rPr lang="en-US" sz="1800">
                <a:latin typeface="Verdana" charset="0"/>
                <a:ea typeface="ＭＳ Ｐゴシック" charset="0"/>
              </a:rPr>
              <a:t> between the presence of the toxic mold and these conditions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has not been proven</a:t>
            </a:r>
            <a:r>
              <a:rPr lang="en-US" sz="1800">
                <a:latin typeface="Verdana" charset="0"/>
                <a:ea typeface="ＭＳ Ｐゴシック" charset="0"/>
              </a:rPr>
              <a:t>.</a:t>
            </a:r>
            <a:r>
              <a:rPr lang="ja-JP" altLang="en-US" sz="1800">
                <a:latin typeface="Arial" charset="0"/>
                <a:ea typeface="ＭＳ Ｐゴシック" charset="0"/>
              </a:rPr>
              <a:t>”</a:t>
            </a:r>
            <a:r>
              <a:rPr lang="en-US" sz="1800">
                <a:latin typeface="Verdana" charset="0"/>
                <a:ea typeface="ＭＳ Ｐゴシック" charset="0"/>
              </a:rPr>
              <a:t>   </a:t>
            </a:r>
          </a:p>
          <a:p>
            <a:pPr marL="0" indent="0" eaLnBrk="1" hangingPunct="1">
              <a:buFontTx/>
              <a:buNone/>
            </a:pPr>
            <a:r>
              <a:rPr lang="en-US" sz="1800">
                <a:latin typeface="Verdana" charset="0"/>
                <a:ea typeface="ＭＳ Ｐゴシック" charset="0"/>
              </a:rPr>
              <a:t>	-- US Center for Disease Control</a:t>
            </a:r>
            <a:endParaRPr lang="en-US" sz="18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pic>
        <p:nvPicPr>
          <p:cNvPr id="49157" name="Picture 4" descr="Centers for Disease Control and Prevention">
            <a:hlinkClick r:id="rId4" tooltip="Centers for Disease Control and Preven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19048"/>
          <a:stretch>
            <a:fillRect/>
          </a:stretch>
        </p:blipFill>
        <p:spPr bwMode="auto">
          <a:xfrm>
            <a:off x="6934200" y="54102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89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850" y="1437341"/>
            <a:ext cx="4624387" cy="5265363"/>
          </a:xfrm>
        </p:spPr>
        <p:txBody>
          <a:bodyPr>
            <a:normAutofit/>
          </a:bodyPr>
          <a:lstStyle/>
          <a:p>
            <a:r>
              <a:rPr lang="en-US" sz="2400" dirty="0"/>
              <a:t>Occupants (exhaled)</a:t>
            </a:r>
          </a:p>
          <a:p>
            <a:pPr lvl="1"/>
            <a:endParaRPr lang="en-US" sz="2400" dirty="0"/>
          </a:p>
          <a:p>
            <a:r>
              <a:rPr lang="en-US" sz="2400" dirty="0"/>
              <a:t>Activities (cook, shower)</a:t>
            </a:r>
          </a:p>
          <a:p>
            <a:pPr lvl="1"/>
            <a:endParaRPr lang="en-US" sz="2400" dirty="0"/>
          </a:p>
          <a:p>
            <a:r>
              <a:rPr lang="en-US" sz="2400" dirty="0"/>
              <a:t>Water-related Utilities</a:t>
            </a:r>
          </a:p>
          <a:p>
            <a:pPr lvl="1"/>
            <a:endParaRPr lang="en-US" sz="2400" dirty="0"/>
          </a:p>
          <a:p>
            <a:r>
              <a:rPr lang="en-US" sz="2400" dirty="0"/>
              <a:t>Building Envelope</a:t>
            </a:r>
          </a:p>
          <a:p>
            <a:pPr lvl="1"/>
            <a:endParaRPr lang="en-US" sz="2400" dirty="0"/>
          </a:p>
          <a:p>
            <a:r>
              <a:rPr lang="en-US" sz="2400" dirty="0"/>
              <a:t>Humidity/Cold </a:t>
            </a:r>
            <a:r>
              <a:rPr lang="en-US" sz="2400" dirty="0" smtClean="0"/>
              <a:t>Surfaces</a:t>
            </a:r>
            <a:endParaRPr lang="en-US" sz="2400" dirty="0"/>
          </a:p>
        </p:txBody>
      </p:sp>
      <p:pic>
        <p:nvPicPr>
          <p:cNvPr id="81924" name="Picture 4" descr="IMG_5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59" y="3889635"/>
            <a:ext cx="1650668" cy="2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Boiling-Water-Tea-Kettle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8" y="2327908"/>
            <a:ext cx="158591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old br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718317"/>
            <a:ext cx="1226298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condensation-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2" y="5346393"/>
            <a:ext cx="1951225" cy="13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steamy bathr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75" y="1529396"/>
            <a:ext cx="1612900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3" name="Picture 13" descr="pipe_le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45" y="3764217"/>
            <a:ext cx="1522412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Moisture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8007"/>
            <a:ext cx="7772400" cy="1143000"/>
          </a:xfrm>
        </p:spPr>
        <p:txBody>
          <a:bodyPr/>
          <a:lstStyle/>
          <a:p>
            <a:r>
              <a:rPr lang="en-US" dirty="0"/>
              <a:t>Moisture capacity of homes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en-US" sz="2400"/>
              <a:t>100 years ago with masonry walls houses could hold 500 gls of water</a:t>
            </a:r>
          </a:p>
          <a:p>
            <a:r>
              <a:rPr lang="en-US" sz="2400"/>
              <a:t>50 years ago wood houses could hold 100 gls of water</a:t>
            </a:r>
          </a:p>
          <a:p>
            <a:r>
              <a:rPr lang="en-US" sz="2400"/>
              <a:t>Today metal studs, gypsum, &amp; vinyl can hold 50 – 5 gls of water</a:t>
            </a:r>
          </a:p>
        </p:txBody>
      </p:sp>
      <p:pic>
        <p:nvPicPr>
          <p:cNvPr id="45060" name="Picture 4" descr="007_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57400"/>
            <a:ext cx="3352800" cy="2540000"/>
          </a:xfrm>
        </p:spPr>
      </p:pic>
    </p:spTree>
    <p:extLst>
      <p:ext uri="{BB962C8B-B14F-4D97-AF65-F5344CB8AC3E}">
        <p14:creationId xmlns:p14="http://schemas.microsoft.com/office/powerpoint/2010/main" val="34709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dirty="0"/>
              <a:t>IAQ is Important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57150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Americans spend 90% of their day indoors – in classrooms, offices, commercial buildings, at home.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chemicals indoors are often at least two to five times higher than outdoors.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microbial populations can be different and amplified relative to outdoor populations.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When compared to other threats to human health, the EPA Science Advisory Board consistently ranks indoor air pollution among the top 4 environmental risks facing Americans.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918200" y="1295400"/>
          <a:ext cx="30734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9" name="Document" r:id="rId3" imgW="3557016" imgH="6495288" progId="Word.Document.8">
                  <p:embed/>
                </p:oleObj>
              </mc:Choice>
              <mc:Fallback>
                <p:oleObj name="Document" r:id="rId3" imgW="3557016" imgH="6495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1295400"/>
                        <a:ext cx="30734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4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27088" y="1916113"/>
            <a:ext cx="7561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When is high humidity a problem?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If a material gets wet, how long before it gets moldy?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What role do material properties play in development and prevention of mold growth? 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0738" y="609600"/>
            <a:ext cx="4259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bg1">
                    <a:lumMod val="95000"/>
                  </a:schemeClr>
                </a:solidFill>
              </a:rPr>
              <a:t>Key Questions</a:t>
            </a:r>
          </a:p>
        </p:txBody>
      </p:sp>
    </p:spTree>
    <p:extLst>
      <p:ext uri="{BB962C8B-B14F-4D97-AF65-F5344CB8AC3E}">
        <p14:creationId xmlns:p14="http://schemas.microsoft.com/office/powerpoint/2010/main" val="31126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43000"/>
            <a:ext cx="88741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42988" y="1700213"/>
            <a:ext cx="2173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Wallboard (W)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339975" y="4772025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Plywood (P)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495800" y="1700213"/>
            <a:ext cx="240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Ceiling Tile (CT)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175250" y="4772025"/>
            <a:ext cx="3214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none">
                <a:latin typeface="Times New Roman" charset="0"/>
              </a:rPr>
              <a:t>Oriented Strand Board</a:t>
            </a:r>
          </a:p>
          <a:p>
            <a:pPr algn="ctr"/>
            <a:r>
              <a:rPr lang="en-US" u="none">
                <a:latin typeface="Times New Roman" charset="0"/>
              </a:rPr>
              <a:t>(OSB)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5076825" y="2205038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3348038" y="4437063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979613" y="21336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H="1" flipV="1">
            <a:off x="6516688" y="45085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329488" cy="4845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				      Number of Samples</a:t>
            </a:r>
          </a:p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</a:t>
            </a:r>
            <a:r>
              <a:rPr lang="en-US" sz="1800" u="sng">
                <a:latin typeface="Arial" charset="0"/>
                <a:ea typeface="ＭＳ Ｐゴシック" charset="0"/>
              </a:rPr>
              <a:t>Moisture Content</a:t>
            </a:r>
            <a:r>
              <a:rPr lang="en-US" sz="1800">
                <a:latin typeface="Arial" charset="0"/>
                <a:ea typeface="ＭＳ Ｐゴシック" charset="0"/>
              </a:rPr>
              <a:t>		</a:t>
            </a:r>
            <a:r>
              <a:rPr lang="en-US" sz="1800" u="sng">
                <a:latin typeface="Arial" charset="0"/>
                <a:ea typeface="ＭＳ Ｐゴシック" charset="0"/>
              </a:rPr>
              <a:t>W	CT	P	OSB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(75%RH)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(85%RH)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(95%RH)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(~100%RH)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(75%RH)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(85%RH)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(95%RH)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(~100%RH)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981200" y="228600"/>
            <a:ext cx="4868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tx2"/>
                </a:solidFill>
              </a:rPr>
              <a:t>Test Conditions</a:t>
            </a:r>
          </a:p>
        </p:txBody>
      </p:sp>
    </p:spTree>
    <p:extLst>
      <p:ext uri="{BB962C8B-B14F-4D97-AF65-F5344CB8AC3E}">
        <p14:creationId xmlns:p14="http://schemas.microsoft.com/office/powerpoint/2010/main" val="2397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06659" y="2057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Temperature control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b="0" u="none" dirty="0">
                <a:solidFill>
                  <a:schemeClr val="bg1">
                    <a:lumMod val="95000"/>
                  </a:schemeClr>
                </a:solidFill>
              </a:rPr>
              <a:t>  (+/- 0.2 °C)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1000"/>
            <a:ext cx="4394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Fungal Growth Evaluation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In-situ observation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Examine surfaces @ 20X magnification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Record observations on grid data sheet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morphology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area coverage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038" y="1844675"/>
            <a:ext cx="4464050" cy="4824413"/>
          </a:xfr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9750" y="5480050"/>
            <a:ext cx="259238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Symbol" charset="0"/>
              <a:buNone/>
            </a:pPr>
            <a:r>
              <a:rPr lang="en-US" b="0" i="1" u="none">
                <a:solidFill>
                  <a:schemeClr val="hlink"/>
                </a:solidFill>
                <a:latin typeface="Times New Roman" charset="0"/>
              </a:rPr>
              <a:t>N = 150 samples</a:t>
            </a:r>
          </a:p>
        </p:txBody>
      </p:sp>
    </p:spTree>
    <p:extLst>
      <p:ext uri="{BB962C8B-B14F-4D97-AF65-F5344CB8AC3E}">
        <p14:creationId xmlns:p14="http://schemas.microsoft.com/office/powerpoint/2010/main" val="2881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altern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</a:rPr>
              <a:t>When</a:t>
            </a:r>
            <a:r>
              <a:rPr lang="ja-JP" altLang="en-US" sz="4000" dirty="0" smtClean="0">
                <a:latin typeface="Arial" charset="0"/>
                <a:ea typeface="ＭＳ Ｐゴシック" charset="0"/>
              </a:rPr>
              <a:t>“</a:t>
            </a:r>
            <a:r>
              <a:rPr lang="en-US" sz="4000" dirty="0">
                <a:latin typeface="Arial" charset="0"/>
                <a:ea typeface="ＭＳ Ｐゴシック" charset="0"/>
              </a:rPr>
              <a:t>moisture</a:t>
            </a:r>
            <a:r>
              <a:rPr lang="ja-JP" altLang="en-US" sz="4000" dirty="0">
                <a:latin typeface="Arial" charset="0"/>
                <a:ea typeface="ＭＳ Ｐゴシック" charset="0"/>
              </a:rPr>
              <a:t>”</a:t>
            </a:r>
            <a:r>
              <a:rPr lang="en-US" sz="4000" dirty="0">
                <a:latin typeface="Arial" charset="0"/>
                <a:ea typeface="ＭＳ Ｐゴシック" charset="0"/>
              </a:rPr>
              <a:t> is a </a:t>
            </a:r>
            <a:r>
              <a:rPr lang="en-US" sz="4000" dirty="0" smtClean="0">
                <a:latin typeface="Arial" charset="0"/>
                <a:ea typeface="ＭＳ Ｐゴシック" charset="0"/>
              </a:rPr>
              <a:t>problem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80010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Liquid water is necessary (growth in days) 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Condensation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Leaks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Floods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Spills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Very few fungi will grow with only equilibrium moisture from the air, then only if RH is &gt;95%. (growth in weeks to months) </a:t>
            </a:r>
          </a:p>
        </p:txBody>
      </p:sp>
    </p:spTree>
    <p:extLst>
      <p:ext uri="{BB962C8B-B14F-4D97-AF65-F5344CB8AC3E}">
        <p14:creationId xmlns:p14="http://schemas.microsoft.com/office/powerpoint/2010/main" val="4097497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1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Potential High Risk Areas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4403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with organic content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Cool subgrade and exterior surfaces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under/behind furniture or built-in cabinetry, sub flooring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Surfaces behind impermeable finishing materials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Horizontal surfaces where pooling may occur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Cavities where moisture can accumulate </a:t>
            </a:r>
          </a:p>
        </p:txBody>
      </p:sp>
    </p:spTree>
    <p:extLst>
      <p:ext uri="{BB962C8B-B14F-4D97-AF65-F5344CB8AC3E}">
        <p14:creationId xmlns:p14="http://schemas.microsoft.com/office/powerpoint/2010/main" val="2261612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reenlineaboveceilin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654178"/>
            <a:ext cx="251936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ondens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1003"/>
            <a:ext cx="27130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Faulty HVAC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18784162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Building Systems - Leaking Pipes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1219200" y="1752600"/>
          <a:ext cx="68580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68580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99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1257576"/>
            <a:ext cx="8353611" cy="54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7848600" y="4343400"/>
            <a:ext cx="533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687294" y="179294"/>
            <a:ext cx="8151906" cy="1078282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Standards for </a:t>
            </a:r>
            <a:r>
              <a:rPr lang="en-US" dirty="0" smtClean="0">
                <a:latin typeface="Arial" charset="0"/>
                <a:ea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</a:rPr>
              <a:t>Air </a:t>
            </a:r>
            <a:r>
              <a:rPr lang="en-US" dirty="0">
                <a:latin typeface="Arial" charset="0"/>
                <a:ea typeface="ＭＳ Ｐゴシック" charset="0"/>
              </a:rPr>
              <a:t>Quality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573059" y="956235"/>
            <a:ext cx="3466352" cy="4288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Contaminants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EPA (outdoors)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NAQS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OSHA: occupational, </a:t>
            </a:r>
          </a:p>
          <a:p>
            <a:pPr marL="282575" lvl="1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high exposure/short time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PEL - Permissible Exposure Level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	(1 hour, 8-hour, lifetime limits)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WHO (World Health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Oranization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ASHRAE (CO</a:t>
            </a:r>
            <a:r>
              <a:rPr lang="en-US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surrogate)</a:t>
            </a:r>
          </a:p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Thermal Comfort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- ASHRAE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61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5824538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Exterior Details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680075" y="2066925"/>
            <a:ext cx="2251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Landscaping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sprinkler lines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5324475" y="2743200"/>
          <a:ext cx="29146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8" name="Image File" r:id="rId4" imgW="7620392" imgH="10160522" progId="ImageExpertImage">
                  <p:embed/>
                </p:oleObj>
              </mc:Choice>
              <mc:Fallback>
                <p:oleObj name="Image File" r:id="rId4" imgW="7620392" imgH="10160522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2743200"/>
                        <a:ext cx="29146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1" name="Picture 5" descr="Window caul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181225" y="2066925"/>
            <a:ext cx="14716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Caulking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893495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63" y="609600"/>
            <a:ext cx="5621337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Roof Design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81600" y="2030413"/>
            <a:ext cx="2359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Ice dams</a:t>
            </a:r>
          </a:p>
        </p:txBody>
      </p:sp>
      <p:pic>
        <p:nvPicPr>
          <p:cNvPr id="71684" name="Picture 4" descr="iceform MA bb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1449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249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Flat roofs</a:t>
            </a:r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914400" y="2667000"/>
          <a:ext cx="285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82" name="Photo Editor Photo" r:id="rId5" imgW="4571429" imgH="6095238" progId="MSPhotoEd.3">
                  <p:embed/>
                </p:oleObj>
              </mc:Choice>
              <mc:Fallback>
                <p:oleObj name="Photo Editor Photo" r:id="rId5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285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4319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524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Unconditioned Subgrade Spaces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72708" name="Picture 4" descr="HiHumidityMold-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133600"/>
            <a:ext cx="299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HiHumidityMold-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047875"/>
            <a:ext cx="46005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41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152400"/>
            <a:ext cx="6570663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Sub Flooring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34975" y="1905000"/>
          <a:ext cx="38957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70" name="Photo Editor Photo" r:id="rId4" imgW="10752381" imgH="8352381" progId="MSPhotoEd.3">
                  <p:embed/>
                </p:oleObj>
              </mc:Choice>
              <mc:Fallback>
                <p:oleObj name="Photo Editor Photo" r:id="rId4" imgW="10752381" imgH="8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905000"/>
                        <a:ext cx="3895725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2286000" y="4489450"/>
          <a:ext cx="22860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71" name="Photo Editor Photo" r:id="rId6" imgW="7133333" imgH="6752381" progId="MSPhotoEd.3">
                  <p:embed/>
                </p:oleObj>
              </mc:Choice>
              <mc:Fallback>
                <p:oleObj name="Photo Editor Photo" r:id="rId6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489450"/>
                        <a:ext cx="2286000" cy="216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065213"/>
            <a:ext cx="352266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6005513" y="3862388"/>
          <a:ext cx="298608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72" name="Photo Editor Photo" r:id="rId9" imgW="10904762" imgH="7323810" progId="MSPhotoEd.3">
                  <p:embed/>
                </p:oleObj>
              </mc:Choice>
              <mc:Fallback>
                <p:oleObj name="Photo Editor Photo" r:id="rId9" imgW="10904762" imgH="73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13" y="3862388"/>
                        <a:ext cx="298608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100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6096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Impervious Wall Coverings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19819"/>
              </p:ext>
            </p:extLst>
          </p:nvPr>
        </p:nvGraphicFramePr>
        <p:xfrm>
          <a:off x="1948330" y="2348753"/>
          <a:ext cx="53340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30" name="Photo Editor Photo" r:id="rId4" imgW="4285714" imgH="3038095" progId="MSPhotoEd.3">
                  <p:embed/>
                </p:oleObj>
              </mc:Choice>
              <mc:Fallback>
                <p:oleObj name="Photo Editor Photo" r:id="rId4" imgW="4285714" imgH="3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330" y="2348753"/>
                        <a:ext cx="53340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00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7938" y="228600"/>
            <a:ext cx="5961062" cy="1143000"/>
          </a:xfrm>
          <a:noFill/>
        </p:spPr>
        <p:txBody>
          <a:bodyPr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Insulated Wall Cavities</a:t>
            </a:r>
          </a:p>
        </p:txBody>
      </p:sp>
      <p:pic>
        <p:nvPicPr>
          <p:cNvPr id="76804" name="Picture 4" descr="IMG_4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860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IMG_4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0099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66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How to prevent mold growth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98600"/>
            <a:ext cx="8077200" cy="4938618"/>
          </a:xfrm>
        </p:spPr>
        <p:txBody>
          <a:bodyPr>
            <a:noAutofit/>
          </a:bodyPr>
          <a:lstStyle/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Ventilate moisture at source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Repair leaks as they occur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Clean up water from floods quickly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Prevent ground water intrusion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Insulate to prevent cold surfaces 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Dehumidify where appropriate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Limit use of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humidifiers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Appropriate materials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2" descr="dehumidifier-m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90" y="4063999"/>
            <a:ext cx="1499024" cy="20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tove h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43" y="1498600"/>
            <a:ext cx="1729976" cy="2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7131517" y="1609725"/>
            <a:ext cx="157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Vent Fans</a:t>
            </a:r>
          </a:p>
        </p:txBody>
      </p:sp>
      <p:graphicFrame>
        <p:nvGraphicFramePr>
          <p:cNvPr id="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166"/>
              </p:ext>
            </p:extLst>
          </p:nvPr>
        </p:nvGraphicFramePr>
        <p:xfrm>
          <a:off x="4951222" y="5171401"/>
          <a:ext cx="1652774" cy="156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0" name="Photo Editor Photo" r:id="rId5" imgW="7133333" imgH="6752381" progId="MSPhotoEd.3">
                  <p:embed/>
                </p:oleObj>
              </mc:Choice>
              <mc:Fallback>
                <p:oleObj name="Photo Editor Photo" r:id="rId5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222" y="5171401"/>
                        <a:ext cx="1652774" cy="156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653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57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66126" y="1943547"/>
            <a:ext cx="1955803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100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83" y="1488818"/>
            <a:ext cx="4343400" cy="41148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Symptoms </a:t>
            </a:r>
            <a:r>
              <a:rPr lang="en-US" sz="2800" dirty="0">
                <a:latin typeface="Arial" charset="0"/>
                <a:ea typeface="ＭＳ Ｐゴシック" charset="0"/>
              </a:rPr>
              <a:t>linked to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Resolve when not in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Effect a substantial fraction of occupants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IAQ_IAQ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28194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60683" y="3546218"/>
            <a:ext cx="4343400" cy="29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u="none" dirty="0" smtClean="0">
                <a:solidFill>
                  <a:srgbClr val="FFFFFF"/>
                </a:solidFill>
              </a:rPr>
              <a:t>Non-Specific  Symptoms</a:t>
            </a:r>
            <a:endParaRPr lang="en-US" b="0" u="none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Dry, itchy eyes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Nasal irritation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Hoarseness, irritated throat, laryngitis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Skin problems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Fuzzy thinking, memory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Irritability, sleep disruption, fatigue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Headaches, nausea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Sick Building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5116" y="1524000"/>
            <a:ext cx="4190822" cy="45720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Discrete </a:t>
            </a:r>
            <a:r>
              <a:rPr lang="en-US" sz="2800" dirty="0">
                <a:latin typeface="Arial" charset="0"/>
                <a:ea typeface="ＭＳ Ｐゴシック" charset="0"/>
              </a:rPr>
              <a:t>identifiable disease or illness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Can be traced to specific source within a building</a:t>
            </a:r>
          </a:p>
          <a:p>
            <a:pPr lvl="1"/>
            <a:endParaRPr lang="en-US" sz="2800" dirty="0">
              <a:latin typeface="Arial" charset="0"/>
              <a:ea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24400" y="4180102"/>
            <a:ext cx="4038600" cy="20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r>
              <a:rPr lang="en-US" sz="2000" u="none" dirty="0">
                <a:solidFill>
                  <a:srgbClr val="FFFFFF"/>
                </a:solidFill>
              </a:rPr>
              <a:t>Examples:</a:t>
            </a:r>
            <a:r>
              <a:rPr lang="en-US" sz="2000" b="0" u="none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asthma exacerbation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Legionnaires</a:t>
            </a:r>
            <a:r>
              <a:rPr lang="ja-JP" altLang="en-US" sz="2000" b="0" u="none" dirty="0">
                <a:solidFill>
                  <a:srgbClr val="FFFFFF"/>
                </a:solidFill>
              </a:rPr>
              <a:t>’</a:t>
            </a:r>
            <a:r>
              <a:rPr lang="en-US" sz="2000" b="0" u="none" dirty="0">
                <a:solidFill>
                  <a:srgbClr val="FFFFFF"/>
                </a:solidFill>
              </a:rPr>
              <a:t> disease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hypersensitivity pneumonitis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carbon monoxide poisoning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Building-Related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2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9105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2728</TotalTime>
  <Words>1712</Words>
  <Application>Microsoft Office PowerPoint</Application>
  <PresentationFormat>On-screen Show (4:3)</PresentationFormat>
  <Paragraphs>467</Paragraphs>
  <Slides>57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Revolution</vt:lpstr>
      <vt:lpstr>Document</vt:lpstr>
      <vt:lpstr>Photo Editor Photo</vt:lpstr>
      <vt:lpstr>Image File</vt:lpstr>
      <vt:lpstr>Part 3: Keeping Homes Healthy </vt:lpstr>
      <vt:lpstr>7 Healthy Homes Principles</vt:lpstr>
      <vt:lpstr>7 Healthy Homes Principles</vt:lpstr>
      <vt:lpstr>IAQ is Important</vt:lpstr>
      <vt:lpstr>Standards for  Air Quality</vt:lpstr>
      <vt:lpstr>PowerPoint Presentation</vt:lpstr>
      <vt:lpstr>PowerPoint Presentation</vt:lpstr>
      <vt:lpstr>Pathway to Disease</vt:lpstr>
      <vt:lpstr>Pathway to Disease</vt:lpstr>
      <vt:lpstr>Pathway to Disease</vt:lpstr>
      <vt:lpstr>Pathway to Disease</vt:lpstr>
      <vt:lpstr>Pathway to Disease</vt:lpstr>
      <vt:lpstr>Ways to Reduce Health Impact</vt:lpstr>
      <vt:lpstr>REDUCE - low VOC products</vt:lpstr>
      <vt:lpstr>REDUCE – vent to outside</vt:lpstr>
      <vt:lpstr>Ways to Reduce Health Impact</vt:lpstr>
      <vt:lpstr>PowerPoint Presentation</vt:lpstr>
      <vt:lpstr>PowerPoint Presentation</vt:lpstr>
      <vt:lpstr>PowerPoint Presentation</vt:lpstr>
      <vt:lpstr>Ways to Reduce Health Impact</vt:lpstr>
      <vt:lpstr>Limiting Exposure</vt:lpstr>
      <vt:lpstr>Ways to Reduce Health Impact</vt:lpstr>
      <vt:lpstr>Reduce Risk</vt:lpstr>
      <vt:lpstr>PowerPoint Presentation</vt:lpstr>
      <vt:lpstr>PowerPoint Presentation</vt:lpstr>
      <vt:lpstr>PowerPoint Presentation</vt:lpstr>
      <vt:lpstr>7 Healthy Homes Principles</vt:lpstr>
      <vt:lpstr>PowerPoint Presentation</vt:lpstr>
      <vt:lpstr>OPPORTUNISTIC Sources</vt:lpstr>
      <vt:lpstr>PowerPoint Presentation</vt:lpstr>
      <vt:lpstr>Indoor Environments</vt:lpstr>
      <vt:lpstr>7 Healthy Homes Principles</vt:lpstr>
      <vt:lpstr>Mold (fungi)</vt:lpstr>
      <vt:lpstr>Agents of disease produced by molds</vt:lpstr>
      <vt:lpstr>Human Health Effects</vt:lpstr>
      <vt:lpstr>Human Health Effects (cont.)</vt:lpstr>
      <vt:lpstr>Toxic Mold?</vt:lpstr>
      <vt:lpstr>PowerPoint Presentation</vt:lpstr>
      <vt:lpstr>Moisture capacity of homes</vt:lpstr>
      <vt:lpstr>PowerPoint Presentation</vt:lpstr>
      <vt:lpstr>PowerPoint Presentation</vt:lpstr>
      <vt:lpstr>PowerPoint Presentation</vt:lpstr>
      <vt:lpstr>PowerPoint Presentation</vt:lpstr>
      <vt:lpstr>Fungal Growth Evaluation</vt:lpstr>
      <vt:lpstr>When“moisture” is a problem</vt:lpstr>
      <vt:lpstr>Role of Materials</vt:lpstr>
      <vt:lpstr>Potential High Risk Areas</vt:lpstr>
      <vt:lpstr>Faulty HVAC installation</vt:lpstr>
      <vt:lpstr>Building Systems - Leaking Pipes</vt:lpstr>
      <vt:lpstr>Exterior Details</vt:lpstr>
      <vt:lpstr>Roof Design</vt:lpstr>
      <vt:lpstr> Unconditioned Subgrade Spaces</vt:lpstr>
      <vt:lpstr>Sub Flooring</vt:lpstr>
      <vt:lpstr> Impervious Wall Coverings</vt:lpstr>
      <vt:lpstr> Insulated Wall Cavities</vt:lpstr>
      <vt:lpstr>How to prevent mold growth</vt:lpstr>
      <vt:lpstr>7 Healthy Homes Principles</vt:lpstr>
    </vt:vector>
  </TitlesOfParts>
  <Company>The Earth Institute at 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Doll</dc:creator>
  <cp:lastModifiedBy>Susan C. Doll</cp:lastModifiedBy>
  <cp:revision>188</cp:revision>
  <dcterms:created xsi:type="dcterms:W3CDTF">2013-09-24T20:26:18Z</dcterms:created>
  <dcterms:modified xsi:type="dcterms:W3CDTF">2014-09-30T16:49:40Z</dcterms:modified>
</cp:coreProperties>
</file>