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296" r:id="rId2"/>
    <p:sldId id="563" r:id="rId3"/>
    <p:sldId id="562" r:id="rId4"/>
    <p:sldId id="430" r:id="rId5"/>
    <p:sldId id="514" r:id="rId6"/>
    <p:sldId id="432" r:id="rId7"/>
    <p:sldId id="433" r:id="rId8"/>
    <p:sldId id="461" r:id="rId9"/>
    <p:sldId id="489" r:id="rId10"/>
    <p:sldId id="490" r:id="rId11"/>
    <p:sldId id="491" r:id="rId12"/>
    <p:sldId id="492" r:id="rId13"/>
    <p:sldId id="462" r:id="rId14"/>
    <p:sldId id="482" r:id="rId15"/>
    <p:sldId id="495" r:id="rId16"/>
    <p:sldId id="487" r:id="rId17"/>
    <p:sldId id="484" r:id="rId18"/>
    <p:sldId id="483" r:id="rId19"/>
    <p:sldId id="494" r:id="rId20"/>
    <p:sldId id="488" r:id="rId21"/>
    <p:sldId id="467" r:id="rId22"/>
    <p:sldId id="486" r:id="rId23"/>
    <p:sldId id="496" r:id="rId24"/>
    <p:sldId id="557" r:id="rId25"/>
    <p:sldId id="558" r:id="rId26"/>
    <p:sldId id="559" r:id="rId27"/>
    <p:sldId id="573" r:id="rId28"/>
    <p:sldId id="561" r:id="rId29"/>
    <p:sldId id="497" r:id="rId30"/>
    <p:sldId id="428" r:id="rId31"/>
    <p:sldId id="320" r:id="rId32"/>
    <p:sldId id="574" r:id="rId33"/>
    <p:sldId id="423" r:id="rId34"/>
    <p:sldId id="424" r:id="rId35"/>
    <p:sldId id="425" r:id="rId36"/>
    <p:sldId id="426" r:id="rId37"/>
    <p:sldId id="360" r:id="rId38"/>
    <p:sldId id="520" r:id="rId39"/>
    <p:sldId id="299" r:id="rId40"/>
    <p:sldId id="565" r:id="rId41"/>
    <p:sldId id="566" r:id="rId42"/>
    <p:sldId id="567" r:id="rId43"/>
    <p:sldId id="568" r:id="rId44"/>
    <p:sldId id="569" r:id="rId45"/>
    <p:sldId id="544" r:id="rId46"/>
    <p:sldId id="524" r:id="rId47"/>
    <p:sldId id="525" r:id="rId48"/>
    <p:sldId id="526" r:id="rId49"/>
    <p:sldId id="527" r:id="rId50"/>
    <p:sldId id="528" r:id="rId51"/>
    <p:sldId id="529" r:id="rId52"/>
    <p:sldId id="530" r:id="rId53"/>
    <p:sldId id="531" r:id="rId54"/>
    <p:sldId id="532" r:id="rId55"/>
    <p:sldId id="533" r:id="rId56"/>
    <p:sldId id="571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815" autoAdjust="0"/>
  </p:normalViewPr>
  <p:slideViewPr>
    <p:cSldViewPr snapToGrid="0" snapToObjects="1">
      <p:cViewPr>
        <p:scale>
          <a:sx n="85" d="100"/>
          <a:sy n="85" d="100"/>
        </p:scale>
        <p:origin x="-1698" y="-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-384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2E0AC-723B-5041-9C5D-0D965E5A7BC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75710-14F7-4343-A673-ACAC0C217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62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4115F-043C-F843-9871-E4C0789D1374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87822-5DDB-5044-96EA-B5E134034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7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2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20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22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24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27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32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EEF007C-1595-FC43-90B4-C96932AAD343}" type="slidenum">
              <a:rPr lang="en-US" sz="1200" b="0" u="none"/>
              <a:pPr algn="r"/>
              <a:t>35</a:t>
            </a:fld>
            <a:endParaRPr lang="en-US" sz="1200" b="0" u="none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1038"/>
            <a:ext cx="4543425" cy="3408362"/>
          </a:xfrm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6413"/>
            <a:ext cx="5029200" cy="41671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ACC33D3-904A-8243-AB74-5CE51B132774}" type="slidenum">
              <a:rPr lang="en-US" sz="1200" b="0" u="none"/>
              <a:pPr algn="r"/>
              <a:t>36</a:t>
            </a:fld>
            <a:endParaRPr lang="en-US" sz="1200" b="0" u="none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1038"/>
            <a:ext cx="4543425" cy="3408362"/>
          </a:xfrm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6413"/>
            <a:ext cx="5029200" cy="41671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9D8AFC-ACFA-D747-81C0-D829C86099A9}" type="slidenum">
              <a:rPr lang="en-US" sz="1200" b="0" u="none"/>
              <a:pPr/>
              <a:t>37</a:t>
            </a:fld>
            <a:endParaRPr lang="en-US" sz="1200" b="0" u="none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http://www.cdc.gov/nceh/airpollution/mold/stachy.htm#Q14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1CB03A-6952-A54A-BB1F-CE3180B6A52F}" type="slidenum">
              <a:rPr lang="en-US" sz="1200" b="0" u="none"/>
              <a:pPr/>
              <a:t>46</a:t>
            </a:fld>
            <a:endParaRPr lang="en-US" sz="1200" b="0" u="none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7" tIns="45718" rIns="91437" bIns="45718"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EEF4D5-13EB-F849-B433-A0069D200E1A}" type="slidenum">
              <a:rPr lang="en-US" sz="1200" b="0" u="none"/>
              <a:pPr/>
              <a:t>49</a:t>
            </a:fld>
            <a:endParaRPr lang="en-US" sz="1200" b="0" u="none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3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410B6E-2ADF-8C42-8382-6F970D288E85}" type="slidenum">
              <a:rPr lang="en-US" sz="1200" b="0" u="none"/>
              <a:pPr/>
              <a:t>50</a:t>
            </a:fld>
            <a:endParaRPr lang="en-US" sz="1200" b="0" u="none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166C96-D55F-2949-93E6-5544342FA31A}" type="slidenum">
              <a:rPr lang="en-US" sz="1200" b="0" u="none"/>
              <a:pPr/>
              <a:t>51</a:t>
            </a:fld>
            <a:endParaRPr lang="en-US" sz="1200" b="0" u="none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E049A3-2C7F-B047-95B6-9BC34088866F}" type="slidenum">
              <a:rPr lang="en-US" sz="1200" b="0" u="none"/>
              <a:pPr/>
              <a:t>52</a:t>
            </a:fld>
            <a:endParaRPr lang="en-US" sz="1200" b="0" u="none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9A0965-FDB4-B347-A1AD-7C7E739503F3}" type="slidenum">
              <a:rPr lang="en-US" sz="1200" b="0" u="none"/>
              <a:pPr/>
              <a:t>53</a:t>
            </a:fld>
            <a:endParaRPr lang="en-US" sz="1200" b="0" u="none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FB8278-B665-2644-9328-F90AEC5A13BB}" type="slidenum">
              <a:rPr lang="en-US" sz="1200" b="0" u="none"/>
              <a:pPr/>
              <a:t>54</a:t>
            </a:fld>
            <a:endParaRPr lang="en-US" sz="1200" b="0" u="none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56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8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9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10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11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12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13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16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066800" y="1752600"/>
            <a:ext cx="3810000" cy="4191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7526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1E7E6-C5F9-4F40-ADBB-76475148B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45039"/>
      </p:ext>
    </p:extLst>
  </p:cSld>
  <p:clrMapOvr>
    <a:masterClrMapping/>
  </p:clrMapOvr>
  <p:transition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496E1-F751-D04F-96D7-CE5799399E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2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1AF4B-3420-4542-842F-3BF5AB32DE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82" r:id="rId17"/>
    <p:sldLayoutId id="2147483683" r:id="rId18"/>
    <p:sldLayoutId id="2147483684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://www.cdc.gov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Microsoft_Word_97_-_2003_Document1.doc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2.png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8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369" y="1116057"/>
            <a:ext cx="8007684" cy="1470025"/>
          </a:xfrm>
        </p:spPr>
        <p:txBody>
          <a:bodyPr/>
          <a:lstStyle/>
          <a:p>
            <a:r>
              <a:rPr lang="en-US" dirty="0" smtClean="0"/>
              <a:t>Part 3:</a:t>
            </a:r>
            <a:br>
              <a:rPr lang="en-US" dirty="0" smtClean="0"/>
            </a:br>
            <a:r>
              <a:rPr lang="en-US" dirty="0" smtClean="0"/>
              <a:t>Keeping Homes Healthy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369" y="2687057"/>
            <a:ext cx="8315157" cy="1553882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pPr algn="ctr"/>
            <a:r>
              <a:rPr lang="en-US" sz="2400" dirty="0" smtClean="0"/>
              <a:t>Dr. Susan Doll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4508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sz="2000" dirty="0" smtClean="0"/>
              <a:t> </a:t>
            </a:r>
            <a:r>
              <a:rPr lang="en-US" sz="2000" i="1" dirty="0" smtClean="0"/>
              <a:t>gases, chemicals, particles, allergens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     </a:t>
            </a:r>
            <a:r>
              <a:rPr lang="en-US" dirty="0" smtClean="0"/>
              <a:t>  </a:t>
            </a:r>
            <a:r>
              <a:rPr lang="en-US" sz="2000" dirty="0" smtClean="0"/>
              <a:t>Airborne </a:t>
            </a:r>
            <a:r>
              <a:rPr lang="en-US" sz="2000" dirty="0"/>
              <a:t>contaminants =&gt; concentration in air over </a:t>
            </a:r>
            <a:r>
              <a:rPr lang="en-US" sz="2000" dirty="0" smtClean="0"/>
              <a:t>time</a:t>
            </a:r>
          </a:p>
          <a:p>
            <a:pPr lvl="1">
              <a:buFont typeface="Wingdings" charset="0"/>
              <a:buNone/>
            </a:pPr>
            <a:r>
              <a:rPr lang="en-US" dirty="0" smtClean="0"/>
              <a:t>			</a:t>
            </a:r>
            <a:r>
              <a:rPr lang="en-US" i="1" dirty="0" smtClean="0"/>
              <a:t>diffusion, </a:t>
            </a:r>
            <a:r>
              <a:rPr lang="en-US" i="1" dirty="0" err="1" smtClean="0"/>
              <a:t>aerosolization</a:t>
            </a:r>
            <a:r>
              <a:rPr lang="en-US" i="1" dirty="0" smtClean="0"/>
              <a:t>, convection/contain, decay</a:t>
            </a:r>
            <a:endParaRPr lang="en-US" sz="2000" i="1" dirty="0" smtClean="0"/>
          </a:p>
          <a:p>
            <a:pPr lvl="1">
              <a:buFont typeface="Wingdings" charset="0"/>
              <a:buNone/>
            </a:pPr>
            <a:endParaRPr lang="en-US" dirty="0" smtClean="0"/>
          </a:p>
          <a:p>
            <a:pPr lvl="1">
              <a:buFont typeface="Wingdings" charset="0"/>
              <a:buNone/>
            </a:pPr>
            <a:r>
              <a:rPr lang="en-US" dirty="0" smtClean="0"/>
              <a:t>			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0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sz="2000" dirty="0" smtClean="0"/>
              <a:t> </a:t>
            </a:r>
            <a:r>
              <a:rPr lang="en-US" sz="2000" i="1" dirty="0" smtClean="0"/>
              <a:t>gases, chemicals, particles, allergens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     </a:t>
            </a:r>
            <a:r>
              <a:rPr lang="en-US" dirty="0" smtClean="0"/>
              <a:t>  </a:t>
            </a:r>
            <a:r>
              <a:rPr lang="en-US" sz="2000" dirty="0" smtClean="0"/>
              <a:t>Airborne </a:t>
            </a:r>
            <a:r>
              <a:rPr lang="en-US" sz="2000" dirty="0"/>
              <a:t>contaminants =&gt; concentration in air over </a:t>
            </a:r>
            <a:r>
              <a:rPr lang="en-US" sz="2000" dirty="0" smtClean="0"/>
              <a:t>time</a:t>
            </a:r>
          </a:p>
          <a:p>
            <a:pPr lvl="1">
              <a:buFont typeface="Wingdings" charset="0"/>
              <a:buNone/>
            </a:pPr>
            <a:r>
              <a:rPr lang="en-US" dirty="0" smtClean="0"/>
              <a:t>			</a:t>
            </a:r>
            <a:r>
              <a:rPr lang="en-US" i="1" dirty="0" smtClean="0"/>
              <a:t>diffusion, </a:t>
            </a:r>
            <a:r>
              <a:rPr lang="en-US" i="1" dirty="0" err="1" smtClean="0"/>
              <a:t>aerosolization</a:t>
            </a:r>
            <a:r>
              <a:rPr lang="en-US" i="1" dirty="0" smtClean="0"/>
              <a:t>, convection/contain, decay</a:t>
            </a:r>
            <a:endParaRPr lang="en-US" sz="2000" i="1" dirty="0" smtClean="0"/>
          </a:p>
          <a:p>
            <a:pPr lvl="1">
              <a:buFont typeface="Wingdings" charset="0"/>
              <a:buNone/>
            </a:pPr>
            <a:endParaRPr lang="en-US" dirty="0" smtClean="0"/>
          </a:p>
          <a:p>
            <a:pPr lvl="1">
              <a:buFont typeface="Wingdings" charset="0"/>
              <a:buNone/>
            </a:pPr>
            <a:r>
              <a:rPr lang="en-US" dirty="0" smtClean="0"/>
              <a:t>			Inhalation, contact =&gt; time spent indoors + activities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i="1" dirty="0" smtClean="0"/>
              <a:t>proximity, breathing rate</a:t>
            </a:r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r>
              <a:rPr lang="en-US" sz="1600" dirty="0" smtClean="0"/>
              <a:t>			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56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 lnSpcReduction="10000"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sz="2000" dirty="0" smtClean="0"/>
              <a:t> </a:t>
            </a:r>
            <a:r>
              <a:rPr lang="en-US" sz="2000" i="1" dirty="0" smtClean="0"/>
              <a:t>gases, chemicals, particles, allergens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     </a:t>
            </a:r>
            <a:r>
              <a:rPr lang="en-US" dirty="0" smtClean="0"/>
              <a:t>  </a:t>
            </a:r>
            <a:r>
              <a:rPr lang="en-US" sz="2000" dirty="0" smtClean="0"/>
              <a:t>Airborne </a:t>
            </a:r>
            <a:r>
              <a:rPr lang="en-US" sz="2000" dirty="0"/>
              <a:t>contaminants =&gt; concentration in air over </a:t>
            </a:r>
            <a:r>
              <a:rPr lang="en-US" sz="2000" dirty="0" smtClean="0"/>
              <a:t>time</a:t>
            </a:r>
          </a:p>
          <a:p>
            <a:pPr lvl="1">
              <a:buFont typeface="Wingdings" charset="0"/>
              <a:buNone/>
            </a:pPr>
            <a:r>
              <a:rPr lang="en-US" dirty="0" smtClean="0"/>
              <a:t>			</a:t>
            </a:r>
            <a:r>
              <a:rPr lang="en-US" i="1" dirty="0" smtClean="0"/>
              <a:t>diffusion, </a:t>
            </a:r>
            <a:r>
              <a:rPr lang="en-US" i="1" dirty="0" err="1" smtClean="0"/>
              <a:t>aerosolization</a:t>
            </a:r>
            <a:r>
              <a:rPr lang="en-US" i="1" dirty="0" smtClean="0"/>
              <a:t>, convection/contain, decay</a:t>
            </a:r>
            <a:endParaRPr lang="en-US" sz="2000" i="1" dirty="0" smtClean="0"/>
          </a:p>
          <a:p>
            <a:pPr lvl="1">
              <a:buFont typeface="Wingdings" charset="0"/>
              <a:buNone/>
            </a:pPr>
            <a:endParaRPr lang="en-US" dirty="0" smtClean="0"/>
          </a:p>
          <a:p>
            <a:pPr lvl="1">
              <a:buFont typeface="Wingdings" charset="0"/>
              <a:buNone/>
            </a:pPr>
            <a:r>
              <a:rPr lang="en-US" dirty="0" smtClean="0"/>
              <a:t>			Inhalation, contact =&gt; time spent indoors + activities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i="1" dirty="0" smtClean="0"/>
              <a:t>proximity, breathing rate</a:t>
            </a:r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r>
              <a:rPr lang="en-US" sz="1600" dirty="0" smtClean="0"/>
              <a:t>			     </a:t>
            </a:r>
            <a:r>
              <a:rPr lang="en-US" sz="1800" dirty="0" smtClean="0"/>
              <a:t>      </a:t>
            </a:r>
            <a:r>
              <a:rPr lang="en-US" dirty="0" smtClean="0"/>
              <a:t>Recipient =&gt; Adverse Health Effects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			</a:t>
            </a:r>
            <a:r>
              <a:rPr lang="en-US" i="1" dirty="0" smtClean="0"/>
              <a:t>age, immune status, genetics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31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  <a:ln>
            <a:solidFill>
              <a:srgbClr val="FFFFFF"/>
            </a:solidFill>
          </a:ln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5989540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</a:t>
            </a:r>
            <a:r>
              <a:rPr lang="en-US" sz="1600" dirty="0" smtClean="0"/>
              <a:t>product,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chimney/vent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0663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dirty="0"/>
              <a:t>REDUCE - low VOC products</a:t>
            </a:r>
          </a:p>
        </p:txBody>
      </p:sp>
      <p:pic>
        <p:nvPicPr>
          <p:cNvPr id="6149" name="Picture 5" descr="green_cleaning_supp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429000"/>
            <a:ext cx="27463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owVOC kitc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8768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non-vinyl shower curt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43000"/>
            <a:ext cx="2528888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036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</a:t>
            </a:r>
            <a:r>
              <a:rPr lang="en-US" dirty="0" smtClean="0"/>
              <a:t>– vent to outside</a:t>
            </a:r>
            <a:endParaRPr lang="en-US" dirty="0"/>
          </a:p>
        </p:txBody>
      </p:sp>
      <p:pic>
        <p:nvPicPr>
          <p:cNvPr id="5" name="Picture 4" descr="vented kil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83" y="1910977"/>
            <a:ext cx="3627467" cy="3109258"/>
          </a:xfrm>
          <a:prstGeom prst="rect">
            <a:avLst/>
          </a:prstGeom>
        </p:spPr>
      </p:pic>
      <p:pic>
        <p:nvPicPr>
          <p:cNvPr id="6" name="Picture 5" descr="ClosecombustionWHwithfanresized_edit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82" y="1786964"/>
            <a:ext cx="2717800" cy="391160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16788" y="5866186"/>
            <a:ext cx="2659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WATER HEATER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67659" y="5224029"/>
            <a:ext cx="25138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POTTERY KILN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49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absorbent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3027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052-Office-Air-Flow-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252538"/>
            <a:ext cx="4648200" cy="31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04800" y="1473460"/>
            <a:ext cx="3886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Heating, ventilation, and air conditioning systems (HVAC)</a:t>
            </a:r>
          </a:p>
          <a:p>
            <a:pPr marL="1714500" lvl="3" indent="-342900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Supply mixture of outdoor and </a:t>
            </a:r>
            <a:r>
              <a:rPr lang="en-US" sz="2400" dirty="0" err="1">
                <a:solidFill>
                  <a:srgbClr val="FFFFFF"/>
                </a:solidFill>
              </a:rPr>
              <a:t>recirculated</a:t>
            </a:r>
            <a:r>
              <a:rPr lang="en-US" sz="2400" dirty="0">
                <a:solidFill>
                  <a:srgbClr val="FFFFFF"/>
                </a:solidFill>
              </a:rPr>
              <a:t> indoor air that has been filtered and thermally conditioned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ja-JP" altLang="en-US" sz="2400" dirty="0">
                <a:solidFill>
                  <a:srgbClr val="FFFFFF"/>
                </a:solidFill>
              </a:rPr>
              <a:t>“</a:t>
            </a:r>
            <a:r>
              <a:rPr lang="en-US" sz="2400" dirty="0">
                <a:solidFill>
                  <a:srgbClr val="FFFFFF"/>
                </a:solidFill>
              </a:rPr>
              <a:t>Natural</a:t>
            </a:r>
            <a:r>
              <a:rPr lang="ja-JP" altLang="en-US" sz="2400" dirty="0">
                <a:solidFill>
                  <a:srgbClr val="FFFFFF"/>
                </a:solidFill>
              </a:rPr>
              <a:t>”</a:t>
            </a:r>
            <a:r>
              <a:rPr lang="en-US" sz="2400" dirty="0">
                <a:solidFill>
                  <a:srgbClr val="FFFFFF"/>
                </a:solidFill>
              </a:rPr>
              <a:t> ventilation (i.e. windows)</a:t>
            </a:r>
          </a:p>
        </p:txBody>
      </p:sp>
      <p:pic>
        <p:nvPicPr>
          <p:cNvPr id="24581" name="Picture 5" descr="02 New 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00475"/>
            <a:ext cx="1997075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rgbClr val="FFFFFF"/>
                </a:solidFill>
              </a:rPr>
              <a:t>DILUTE - Ventilation</a:t>
            </a:r>
          </a:p>
        </p:txBody>
      </p:sp>
    </p:spTree>
    <p:extLst>
      <p:ext uri="{BB962C8B-B14F-4D97-AF65-F5344CB8AC3E}">
        <p14:creationId xmlns:p14="http://schemas.microsoft.com/office/powerpoint/2010/main" val="1450225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chemeClr val="tx2"/>
                </a:solidFill>
              </a:rPr>
              <a:t>REMOVE </a:t>
            </a:r>
            <a:r>
              <a:rPr lang="en-US" sz="4400" dirty="0" smtClean="0">
                <a:solidFill>
                  <a:schemeClr val="tx2"/>
                </a:solidFill>
              </a:rPr>
              <a:t>– particles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57347" name="Picture 3" descr="ionic bree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087" y="4332192"/>
            <a:ext cx="173513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negiont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87" y="4484592"/>
            <a:ext cx="812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Disposable fil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54" y="1617663"/>
            <a:ext cx="10826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e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55" y="4243388"/>
            <a:ext cx="11366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 descr="pleated fil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77" y="1616075"/>
            <a:ext cx="1857375" cy="20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2" name="Picture 8" descr="cleaneffec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85" y="4608513"/>
            <a:ext cx="16002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3" name="Picture 9" descr="hun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557" y="1527175"/>
            <a:ext cx="1662112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316754" y="1068388"/>
            <a:ext cx="121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Standard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2595002" y="1130300"/>
            <a:ext cx="104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/>
              <a:t>Pleated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1037393" y="5930900"/>
            <a:ext cx="1300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Electronic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3301460" y="5888038"/>
            <a:ext cx="1624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Intense field </a:t>
            </a:r>
          </a:p>
          <a:p>
            <a:pPr algn="ctr" eaLnBrk="1" hangingPunct="1"/>
            <a:r>
              <a:rPr lang="en-US" sz="2000"/>
              <a:t>dielectric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7198656" y="1119188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 dirty="0"/>
              <a:t>HEPA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6559687" y="6068917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Ionic</a:t>
            </a:r>
          </a:p>
        </p:txBody>
      </p:sp>
      <p:pic>
        <p:nvPicPr>
          <p:cNvPr id="57360" name="Picture 16" descr="003-Air-Filter-Showing-Particles-Dust-T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89" y="1357874"/>
            <a:ext cx="1871663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vacuum_clean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669" y="2280660"/>
            <a:ext cx="1207090" cy="181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448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chemeClr val="tx2"/>
                </a:solidFill>
              </a:rPr>
              <a:t>REMOVE </a:t>
            </a:r>
            <a:r>
              <a:rPr lang="en-US" sz="4400" dirty="0" smtClean="0">
                <a:solidFill>
                  <a:schemeClr val="tx2"/>
                </a:solidFill>
              </a:rPr>
              <a:t>– all types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4" name="Picture 6" descr="Air Cleaning Technologie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5" y="1479141"/>
            <a:ext cx="7605057" cy="50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217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2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Maintained</a:t>
            </a:r>
          </a:p>
        </p:txBody>
      </p:sp>
    </p:spTree>
    <p:extLst>
      <p:ext uri="{BB962C8B-B14F-4D97-AF65-F5344CB8AC3E}">
        <p14:creationId xmlns:p14="http://schemas.microsoft.com/office/powerpoint/2010/main" val="252118223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207800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207800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468060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468060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722508" y="4186088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6074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Limiting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4612264" cy="42089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Dedicated/Separate Workspace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Personal Protective Equipment (PPE)</a:t>
            </a:r>
          </a:p>
        </p:txBody>
      </p:sp>
      <p:pic>
        <p:nvPicPr>
          <p:cNvPr id="5" name="Picture 4" descr="workshop-stud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46" y="1710765"/>
            <a:ext cx="3372971" cy="2248647"/>
          </a:xfrm>
          <a:prstGeom prst="rect">
            <a:avLst/>
          </a:prstGeom>
        </p:spPr>
      </p:pic>
      <p:pic>
        <p:nvPicPr>
          <p:cNvPr id="6" name="Picture 5" descr="Radiation-Sig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16" y="2518336"/>
            <a:ext cx="1396253" cy="1396253"/>
          </a:xfrm>
          <a:prstGeom prst="rect">
            <a:avLst/>
          </a:prstGeom>
        </p:spPr>
      </p:pic>
      <p:pic>
        <p:nvPicPr>
          <p:cNvPr id="7" name="Picture 6" descr="pp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34" y="4450744"/>
            <a:ext cx="3365501" cy="207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88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207800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207800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468060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468060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776782" y="5722938"/>
            <a:ext cx="5022643" cy="53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REDUCE RISK - Improve </a:t>
            </a:r>
            <a:r>
              <a:rPr lang="en-US" sz="1600" dirty="0"/>
              <a:t>general health conditions, early and effective </a:t>
            </a:r>
            <a:r>
              <a:rPr lang="en-US" sz="1600" dirty="0" smtClean="0"/>
              <a:t>treatment, identify source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3328225" y="5735851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39" name="Oval 38"/>
          <p:cNvSpPr/>
          <p:nvPr/>
        </p:nvSpPr>
        <p:spPr>
          <a:xfrm>
            <a:off x="3328225" y="5735851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22508" y="4186088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5883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4612264" cy="42089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Vulnerable Populations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Early Warning Monitors</a:t>
            </a:r>
          </a:p>
        </p:txBody>
      </p:sp>
      <p:pic>
        <p:nvPicPr>
          <p:cNvPr id="4" name="Picture 3" descr="vulnerable populatio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41" y="941293"/>
            <a:ext cx="2670109" cy="2471271"/>
          </a:xfrm>
          <a:prstGeom prst="rect">
            <a:avLst/>
          </a:prstGeom>
        </p:spPr>
      </p:pic>
      <p:pic>
        <p:nvPicPr>
          <p:cNvPr id="8" name="Picture 7" descr="carbon-monoxide-co-experts-low-level-monito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7" y="3723554"/>
            <a:ext cx="1713006" cy="2447151"/>
          </a:xfrm>
          <a:prstGeom prst="rect">
            <a:avLst/>
          </a:prstGeom>
        </p:spPr>
      </p:pic>
      <p:pic>
        <p:nvPicPr>
          <p:cNvPr id="9" name="Picture 8" descr="Smoke-Det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33" y="4103594"/>
            <a:ext cx="2542556" cy="19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95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207800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207800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468060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468060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722508" y="4186088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 – a special case</a:t>
            </a:r>
            <a:endParaRPr lang="en-US" sz="4400" dirty="0">
              <a:solidFill>
                <a:schemeClr val="tx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07528" y="1807878"/>
            <a:ext cx="420639" cy="312366"/>
            <a:chOff x="1886820" y="1419412"/>
            <a:chExt cx="420639" cy="31236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273014" y="4737568"/>
            <a:ext cx="420639" cy="312366"/>
            <a:chOff x="1886820" y="1419412"/>
            <a:chExt cx="420639" cy="312366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2693041" y="3527241"/>
            <a:ext cx="420639" cy="312366"/>
            <a:chOff x="1886820" y="1419412"/>
            <a:chExt cx="420639" cy="312366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850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 – ventilation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66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 – prevention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27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 dirty="0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Maintained</a:t>
            </a:r>
          </a:p>
        </p:txBody>
      </p:sp>
      <p:sp>
        <p:nvSpPr>
          <p:cNvPr id="6" name="Oval 5"/>
          <p:cNvSpPr/>
          <p:nvPr/>
        </p:nvSpPr>
        <p:spPr>
          <a:xfrm>
            <a:off x="4555564" y="3102981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663136" y="2533420"/>
            <a:ext cx="1955803" cy="5229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639230" y="5389283"/>
            <a:ext cx="2726770" cy="5229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639230" y="4808068"/>
            <a:ext cx="3765181" cy="5229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77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973" y="556772"/>
            <a:ext cx="1617663" cy="57875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50783" y="664537"/>
            <a:ext cx="4828862" cy="5029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</a:rPr>
              <a:t>Air Quality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F58925"/>
                </a:solidFill>
                <a:latin typeface="Arial" charset="0"/>
                <a:ea typeface="ＭＳ Ｐゴシック" charset="0"/>
              </a:rPr>
              <a:t>Gases</a:t>
            </a:r>
          </a:p>
          <a:p>
            <a:pPr lvl="1" eaLnBrk="1" hangingPunct="1"/>
            <a:r>
              <a:rPr lang="en-US" sz="2800" dirty="0">
                <a:solidFill>
                  <a:srgbClr val="B714DF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800" dirty="0" smtClean="0">
                <a:solidFill>
                  <a:srgbClr val="B714DF"/>
                </a:solidFill>
                <a:latin typeface="Arial" charset="0"/>
                <a:ea typeface="ＭＳ Ｐゴシック" charset="0"/>
              </a:rPr>
              <a:t>hemicals</a:t>
            </a:r>
            <a:r>
              <a:rPr lang="en-US" sz="2800" dirty="0">
                <a:solidFill>
                  <a:srgbClr val="B714DF"/>
                </a:solidFill>
                <a:latin typeface="Arial" charset="0"/>
                <a:ea typeface="ＭＳ Ｐゴシック" charset="0"/>
              </a:rPr>
              <a:t>/fumes (VOCs)</a:t>
            </a:r>
          </a:p>
          <a:p>
            <a:pPr lvl="1" eaLnBrk="1" hangingPunct="1"/>
            <a:r>
              <a:rPr lang="en-US" sz="2800" dirty="0">
                <a:solidFill>
                  <a:srgbClr val="9E741A"/>
                </a:solidFill>
                <a:latin typeface="Arial" charset="0"/>
                <a:ea typeface="ＭＳ Ｐゴシック" charset="0"/>
              </a:rPr>
              <a:t>P</a:t>
            </a:r>
            <a:r>
              <a:rPr lang="en-US" sz="2800" dirty="0" smtClean="0">
                <a:solidFill>
                  <a:srgbClr val="9E741A"/>
                </a:solidFill>
                <a:latin typeface="Arial" charset="0"/>
                <a:ea typeface="ＭＳ Ｐゴシック" charset="0"/>
              </a:rPr>
              <a:t>articulates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16D142"/>
                </a:solidFill>
                <a:latin typeface="Arial" charset="0"/>
                <a:ea typeface="ＭＳ Ｐゴシック" charset="0"/>
              </a:rPr>
              <a:t>A</a:t>
            </a:r>
            <a:r>
              <a:rPr lang="en-US" sz="2800" dirty="0" smtClean="0">
                <a:solidFill>
                  <a:srgbClr val="16D142"/>
                </a:solidFill>
                <a:latin typeface="Arial" charset="0"/>
                <a:ea typeface="ＭＳ Ｐゴシック" charset="0"/>
              </a:rPr>
              <a:t>llergens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		</a:t>
            </a:r>
            <a:r>
              <a:rPr lang="en-US" sz="2800" b="1" i="1" dirty="0">
                <a:latin typeface="Arial" charset="0"/>
                <a:ea typeface="ＭＳ Ｐゴシック" charset="0"/>
              </a:rPr>
              <a:t>     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</a:rPr>
              <a:t>Thermal Comfort</a:t>
            </a:r>
          </a:p>
          <a:p>
            <a:pPr lvl="1" eaLnBrk="1" hangingPunct="1"/>
            <a:r>
              <a:rPr lang="en-US" sz="2800" dirty="0">
                <a:solidFill>
                  <a:srgbClr val="EB0E1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smtClean="0">
                <a:solidFill>
                  <a:srgbClr val="EB0E11"/>
                </a:solidFill>
                <a:latin typeface="Arial" charset="0"/>
                <a:ea typeface="ＭＳ Ｐゴシック" charset="0"/>
              </a:rPr>
              <a:t>Temperature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22E1EC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smtClean="0">
                <a:solidFill>
                  <a:srgbClr val="22E1EC"/>
                </a:solidFill>
                <a:latin typeface="Arial" charset="0"/>
                <a:ea typeface="ＭＳ Ｐゴシック" charset="0"/>
              </a:rPr>
              <a:t>Humidity</a:t>
            </a:r>
            <a:endParaRPr lang="en-US" sz="2800" dirty="0">
              <a:solidFill>
                <a:srgbClr val="22E1EC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9737" y="571713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02825" y="1703600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304475" y="2886288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47400" y="4108663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2147437" y="328316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179062" y="9749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1594987" y="214016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90238" y="2684628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24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OPPORTUNISTIC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Proliferate in Favorable Environments:</a:t>
            </a:r>
            <a:endParaRPr lang="en-US" sz="2800" dirty="0"/>
          </a:p>
          <a:p>
            <a:r>
              <a:rPr lang="en-US" dirty="0" smtClean="0"/>
              <a:t>Rodents – gaps in envelope</a:t>
            </a:r>
          </a:p>
          <a:p>
            <a:r>
              <a:rPr lang="en-US" dirty="0" smtClean="0"/>
              <a:t>Cockroaches – ready food source</a:t>
            </a:r>
          </a:p>
          <a:p>
            <a:r>
              <a:rPr lang="en-US" dirty="0"/>
              <a:t>Bacteria – standing water</a:t>
            </a:r>
          </a:p>
          <a:p>
            <a:r>
              <a:rPr lang="en-US" dirty="0" smtClean="0"/>
              <a:t>Dust Mites – skin scales, high humidity</a:t>
            </a:r>
          </a:p>
          <a:p>
            <a:r>
              <a:rPr lang="en-US" dirty="0" smtClean="0"/>
              <a:t>Fungi – moisture, substrate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14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3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Maintained</a:t>
            </a:r>
          </a:p>
        </p:txBody>
      </p:sp>
      <p:sp>
        <p:nvSpPr>
          <p:cNvPr id="6" name="Oval 5"/>
          <p:cNvSpPr/>
          <p:nvPr/>
        </p:nvSpPr>
        <p:spPr>
          <a:xfrm>
            <a:off x="4555564" y="3069528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295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~AU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20797"/>
            <a:ext cx="5410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AutoShape 3"/>
          <p:cNvSpPr>
            <a:spLocks noChangeArrowheads="1"/>
          </p:cNvSpPr>
          <p:nvPr/>
        </p:nvSpPr>
        <p:spPr bwMode="auto">
          <a:xfrm rot="-5588467" flipH="1" flipV="1">
            <a:off x="1269822" y="1875135"/>
            <a:ext cx="4426013" cy="3110371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2" name="AutoShape 4"/>
          <p:cNvSpPr>
            <a:spLocks noChangeArrowheads="1"/>
          </p:cNvSpPr>
          <p:nvPr/>
        </p:nvSpPr>
        <p:spPr bwMode="auto">
          <a:xfrm rot="5400000" flipV="1">
            <a:off x="3675531" y="1915457"/>
            <a:ext cx="4542118" cy="3048000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>
            <a:off x="2133600" y="1244597"/>
            <a:ext cx="5257800" cy="4495800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838200" y="1524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b="0" u="none">
                <a:solidFill>
                  <a:schemeClr val="tx2"/>
                </a:solidFill>
              </a:rPr>
              <a:t>Fungal Growth Requirements</a:t>
            </a:r>
            <a:endParaRPr lang="en-US" sz="4400" b="0" u="none">
              <a:solidFill>
                <a:schemeClr val="tx2"/>
              </a:solidFill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 rot="-3496119">
            <a:off x="1798545" y="2586596"/>
            <a:ext cx="2859088" cy="823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u="none" dirty="0">
                <a:solidFill>
                  <a:srgbClr val="B714D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Nutrients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 rot="3483615">
            <a:off x="4433470" y="2734000"/>
            <a:ext cx="3876675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u="none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Temperature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3429000" y="5653088"/>
            <a:ext cx="2724150" cy="823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u="none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" charset="-128"/>
                <a:cs typeface="+mn-cs"/>
              </a:rPr>
              <a:t>Moisture</a:t>
            </a:r>
            <a:endParaRPr lang="en-US" sz="4800" u="none">
              <a:solidFill>
                <a:srgbClr val="00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2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autoUpdateAnimBg="0"/>
      <p:bldP spid="39944" grpId="0" autoUpdateAnimBg="0"/>
      <p:bldP spid="3994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96863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Indoor Environments</a:t>
            </a:r>
            <a:endParaRPr lang="en-US" b="1" i="1">
              <a:latin typeface="Arial" charset="0"/>
              <a:ea typeface="ＭＳ Ｐゴシック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28600" y="1905000"/>
            <a:ext cx="56657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3200" b="0" u="none"/>
              <a:t>Indoor surfaces can support fungal growth by providing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sufficient oxygen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suitable temperatures 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source of nutrition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moisture 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28600" y="5867400"/>
            <a:ext cx="426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1" u="none">
                <a:latin typeface="Times New Roman" charset="0"/>
              </a:rPr>
              <a:t>MOISTURE CONTROL IS KEY !</a:t>
            </a:r>
          </a:p>
        </p:txBody>
      </p:sp>
      <p:pic>
        <p:nvPicPr>
          <p:cNvPr id="64517" name="Picture 5" descr="17-ceiling-m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1765300"/>
            <a:ext cx="3175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32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56659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 dirty="0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Maintained</a:t>
            </a:r>
          </a:p>
        </p:txBody>
      </p:sp>
      <p:sp>
        <p:nvSpPr>
          <p:cNvPr id="11" name="Oval 10"/>
          <p:cNvSpPr/>
          <p:nvPr/>
        </p:nvSpPr>
        <p:spPr>
          <a:xfrm>
            <a:off x="4615328" y="1950716"/>
            <a:ext cx="1955803" cy="522940"/>
          </a:xfrm>
          <a:prstGeom prst="ellipse">
            <a:avLst/>
          </a:prstGeom>
          <a:noFill/>
          <a:ln w="762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323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Mold (fungi)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057400"/>
            <a:ext cx="396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Naturally occurring single-cell organisms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Found in all environments at some levels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In the right conditions mold multiplies, forms colonies, and sporulates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343400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234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Agents of disease produced by molds</a:t>
            </a:r>
          </a:p>
        </p:txBody>
      </p:sp>
      <p:sp>
        <p:nvSpPr>
          <p:cNvPr id="60419" name="Oval 3"/>
          <p:cNvSpPr>
            <a:spLocks noChangeArrowheads="1"/>
          </p:cNvSpPr>
          <p:nvPr/>
        </p:nvSpPr>
        <p:spPr bwMode="auto">
          <a:xfrm>
            <a:off x="1828800" y="2895600"/>
            <a:ext cx="1447800" cy="1752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2971800" y="3124200"/>
            <a:ext cx="2667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2819400" y="3810000"/>
            <a:ext cx="289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>
            <a:off x="2895600" y="4419600"/>
            <a:ext cx="289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2362200" y="4648200"/>
            <a:ext cx="762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5638800" y="2819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Glucans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5715000" y="35052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Allergens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791200" y="4191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Toxins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1905000" y="5334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Gases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1355725" y="2251075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u="none">
                <a:latin typeface="Times New Roman" charset="0"/>
              </a:rPr>
              <a:t>Spore</a:t>
            </a:r>
          </a:p>
        </p:txBody>
      </p:sp>
    </p:spTree>
    <p:extLst>
      <p:ext uri="{BB962C8B-B14F-4D97-AF65-F5344CB8AC3E}">
        <p14:creationId xmlns:p14="http://schemas.microsoft.com/office/powerpoint/2010/main" val="908555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Human Health Effects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53315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Allergic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Asthma trigger (possible promoter)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Damp/moldy homes lead to respiratory system illnesses in children </a:t>
            </a:r>
          </a:p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Irritant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Mucous membrane (eyes, nose, throat) irritation and may lead to headaches</a:t>
            </a: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61444" name="Picture 4" descr="126-IAQ-Women-Apply-Makeup"/>
          <p:cNvPicPr>
            <a:picLocks noChangeAspect="1" noChangeArrowheads="1"/>
          </p:cNvPicPr>
          <p:nvPr/>
        </p:nvPicPr>
        <p:blipFill>
          <a:blip r:embed="rId3">
            <a:lum brigh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52600"/>
            <a:ext cx="17526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304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Human Health Effects </a:t>
            </a:r>
            <a:r>
              <a:rPr lang="en-US" sz="3200">
                <a:latin typeface="Arial" charset="0"/>
                <a:ea typeface="ＭＳ Ｐゴシック" charset="0"/>
              </a:rPr>
              <a:t>(cont.)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76400"/>
            <a:ext cx="8305800" cy="518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Infectious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Healthy people are only affected by a few infectious fungi</a:t>
            </a:r>
          </a:p>
          <a:p>
            <a:pPr lvl="1" eaLnBrk="1" hangingPunct="1"/>
            <a:r>
              <a:rPr lang="en-US" sz="2400" dirty="0" err="1">
                <a:latin typeface="Arial" charset="0"/>
                <a:ea typeface="ＭＳ Ｐゴシック" charset="0"/>
              </a:rPr>
              <a:t>Immuno</a:t>
            </a:r>
            <a:r>
              <a:rPr lang="en-US" sz="2400" dirty="0">
                <a:latin typeface="Arial" charset="0"/>
                <a:ea typeface="ＭＳ Ｐゴシック" charset="0"/>
              </a:rPr>
              <a:t>-compromised susceptibility</a:t>
            </a:r>
          </a:p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Toxic</a:t>
            </a:r>
          </a:p>
          <a:p>
            <a:pPr lvl="1" eaLnBrk="1" hangingPunct="1"/>
            <a:r>
              <a:rPr lang="en-US" sz="2800" dirty="0" err="1">
                <a:latin typeface="Arial" charset="0"/>
                <a:ea typeface="ＭＳ Ｐゴシック" charset="0"/>
              </a:rPr>
              <a:t>Mycotoxicoses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Toxic effects well documented related to ingestion</a:t>
            </a: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Some evidence in agricultural settings</a:t>
            </a: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Lack of evidence between disease and </a:t>
            </a:r>
            <a:r>
              <a:rPr lang="en-US" sz="2400" dirty="0" err="1">
                <a:latin typeface="Arial" charset="0"/>
                <a:ea typeface="ＭＳ Ｐゴシック" charset="0"/>
              </a:rPr>
              <a:t>mycotoxin</a:t>
            </a:r>
            <a:r>
              <a:rPr lang="en-US" sz="2400" dirty="0">
                <a:latin typeface="Arial" charset="0"/>
                <a:ea typeface="ＭＳ Ｐゴシック" charset="0"/>
              </a:rPr>
              <a:t> exposure in homes or offices</a:t>
            </a:r>
          </a:p>
        </p:txBody>
      </p:sp>
    </p:spTree>
    <p:extLst>
      <p:ext uri="{BB962C8B-B14F-4D97-AF65-F5344CB8AC3E}">
        <p14:creationId xmlns:p14="http://schemas.microsoft.com/office/powerpoint/2010/main" val="4135473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Toxic Mold?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772400" cy="4114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ja-JP" altLang="en-US" sz="1800">
                <a:latin typeface="Arial" charset="0"/>
                <a:ea typeface="ＭＳ Ｐゴシック" charset="0"/>
              </a:rPr>
              <a:t>“</a:t>
            </a:r>
            <a:r>
              <a:rPr lang="en-US" sz="1800">
                <a:latin typeface="Verdana" charset="0"/>
                <a:ea typeface="ＭＳ Ｐゴシック" charset="0"/>
              </a:rPr>
              <a:t>The hazards presented by molds that may contain mycotoxins should be considered the same as other common molds. . . There are very few case reports that toxic molds. . . can cause unique or rare health conditions such as pulmonary hemorrhage or memory loss.  These case reports are rare, and </a:t>
            </a:r>
            <a:r>
              <a:rPr lang="en-US" sz="1800" b="1">
                <a:solidFill>
                  <a:srgbClr val="FF5050"/>
                </a:solidFill>
                <a:latin typeface="Verdana" charset="0"/>
                <a:ea typeface="ＭＳ Ｐゴシック" charset="0"/>
              </a:rPr>
              <a:t>a causal link</a:t>
            </a:r>
            <a:r>
              <a:rPr lang="en-US" sz="1800">
                <a:latin typeface="Verdana" charset="0"/>
                <a:ea typeface="ＭＳ Ｐゴシック" charset="0"/>
              </a:rPr>
              <a:t> between the presence of the toxic mold and these conditions </a:t>
            </a:r>
            <a:r>
              <a:rPr lang="en-US" sz="1800" b="1">
                <a:solidFill>
                  <a:srgbClr val="FF5050"/>
                </a:solidFill>
                <a:latin typeface="Verdana" charset="0"/>
                <a:ea typeface="ＭＳ Ｐゴシック" charset="0"/>
              </a:rPr>
              <a:t>has not been proven</a:t>
            </a:r>
            <a:r>
              <a:rPr lang="en-US" sz="1800">
                <a:latin typeface="Verdana" charset="0"/>
                <a:ea typeface="ＭＳ Ｐゴシック" charset="0"/>
              </a:rPr>
              <a:t>.</a:t>
            </a:r>
            <a:r>
              <a:rPr lang="ja-JP" altLang="en-US" sz="1800">
                <a:latin typeface="Arial" charset="0"/>
                <a:ea typeface="ＭＳ Ｐゴシック" charset="0"/>
              </a:rPr>
              <a:t>”</a:t>
            </a:r>
            <a:r>
              <a:rPr lang="en-US" sz="1800">
                <a:latin typeface="Verdana" charset="0"/>
                <a:ea typeface="ＭＳ Ｐゴシック" charset="0"/>
              </a:rPr>
              <a:t>   </a:t>
            </a:r>
          </a:p>
          <a:p>
            <a:pPr marL="0" indent="0" eaLnBrk="1" hangingPunct="1">
              <a:buFontTx/>
              <a:buNone/>
            </a:pPr>
            <a:r>
              <a:rPr lang="en-US" sz="1800">
                <a:latin typeface="Verdana" charset="0"/>
                <a:ea typeface="ＭＳ Ｐゴシック" charset="0"/>
              </a:rPr>
              <a:t>	-- US Center for Disease Control</a:t>
            </a:r>
            <a:endParaRPr lang="en-US" sz="1800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pic>
        <p:nvPicPr>
          <p:cNvPr id="49157" name="Picture 4" descr="Centers for Disease Control and Prevention">
            <a:hlinkClick r:id="rId4" tooltip="Centers for Disease Control and Preven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r="19048"/>
          <a:stretch>
            <a:fillRect/>
          </a:stretch>
        </p:blipFill>
        <p:spPr bwMode="auto">
          <a:xfrm>
            <a:off x="6934200" y="54102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689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850" y="1437341"/>
            <a:ext cx="4624387" cy="5265363"/>
          </a:xfrm>
        </p:spPr>
        <p:txBody>
          <a:bodyPr>
            <a:normAutofit/>
          </a:bodyPr>
          <a:lstStyle/>
          <a:p>
            <a:r>
              <a:rPr lang="en-US" sz="2400" dirty="0"/>
              <a:t>Occupants (exhaled)</a:t>
            </a:r>
          </a:p>
          <a:p>
            <a:pPr lvl="1"/>
            <a:endParaRPr lang="en-US" sz="2400" dirty="0"/>
          </a:p>
          <a:p>
            <a:r>
              <a:rPr lang="en-US" sz="2400" dirty="0"/>
              <a:t>Activities (cook, shower)</a:t>
            </a:r>
          </a:p>
          <a:p>
            <a:pPr lvl="1"/>
            <a:endParaRPr lang="en-US" sz="2400" dirty="0"/>
          </a:p>
          <a:p>
            <a:r>
              <a:rPr lang="en-US" sz="2400" dirty="0"/>
              <a:t>Water-related Utilities</a:t>
            </a:r>
          </a:p>
          <a:p>
            <a:pPr lvl="1"/>
            <a:endParaRPr lang="en-US" sz="2400" dirty="0"/>
          </a:p>
          <a:p>
            <a:r>
              <a:rPr lang="en-US" sz="2400" dirty="0"/>
              <a:t>Building Envelope</a:t>
            </a:r>
          </a:p>
          <a:p>
            <a:pPr lvl="1"/>
            <a:endParaRPr lang="en-US" sz="2400" dirty="0"/>
          </a:p>
          <a:p>
            <a:r>
              <a:rPr lang="en-US" sz="2400" dirty="0"/>
              <a:t>Humidity/Cold </a:t>
            </a:r>
            <a:r>
              <a:rPr lang="en-US" sz="2400" dirty="0" smtClean="0"/>
              <a:t>Surfaces</a:t>
            </a:r>
            <a:endParaRPr lang="en-US" sz="2400" dirty="0"/>
          </a:p>
        </p:txBody>
      </p:sp>
      <p:pic>
        <p:nvPicPr>
          <p:cNvPr id="81924" name="Picture 4" descr="IMG_5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59" y="3889635"/>
            <a:ext cx="1650668" cy="2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Boiling-Water-Tea-Kettle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08" y="2327908"/>
            <a:ext cx="1585913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cold bre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1" y="718317"/>
            <a:ext cx="1226298" cy="17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1" name="Picture 11" descr="condensation-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2" y="5346393"/>
            <a:ext cx="1951225" cy="130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2" name="Picture 12" descr="steamy bathro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75" y="1529396"/>
            <a:ext cx="1612900" cy="2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3" name="Picture 13" descr="pipe_lea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45" y="3764217"/>
            <a:ext cx="1522412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Moisture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9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68007"/>
            <a:ext cx="7772400" cy="1143000"/>
          </a:xfrm>
        </p:spPr>
        <p:txBody>
          <a:bodyPr/>
          <a:lstStyle/>
          <a:p>
            <a:r>
              <a:rPr lang="en-US" dirty="0"/>
              <a:t>Moisture capacity of homes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981200"/>
            <a:ext cx="3810000" cy="4114800"/>
          </a:xfrm>
        </p:spPr>
        <p:txBody>
          <a:bodyPr>
            <a:normAutofit lnSpcReduction="10000"/>
          </a:bodyPr>
          <a:lstStyle/>
          <a:p>
            <a:r>
              <a:rPr lang="en-US" sz="2400"/>
              <a:t>100 years ago with masonry walls houses could hold 500 gls of water</a:t>
            </a:r>
          </a:p>
          <a:p>
            <a:r>
              <a:rPr lang="en-US" sz="2400"/>
              <a:t>50 years ago wood houses could hold 100 gls of water</a:t>
            </a:r>
          </a:p>
          <a:p>
            <a:r>
              <a:rPr lang="en-US" sz="2400"/>
              <a:t>Today metal studs, gypsum, &amp; vinyl can hold 50 – 5 gls of water</a:t>
            </a:r>
          </a:p>
        </p:txBody>
      </p:sp>
      <p:pic>
        <p:nvPicPr>
          <p:cNvPr id="45060" name="Picture 4" descr="007_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057400"/>
            <a:ext cx="3352800" cy="2540000"/>
          </a:xfrm>
        </p:spPr>
      </p:pic>
    </p:spTree>
    <p:extLst>
      <p:ext uri="{BB962C8B-B14F-4D97-AF65-F5344CB8AC3E}">
        <p14:creationId xmlns:p14="http://schemas.microsoft.com/office/powerpoint/2010/main" val="34709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r>
              <a:rPr lang="en-US" dirty="0"/>
              <a:t>IAQ is Important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5715000" cy="4876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Americans spend 90% of their day indoors – in classrooms, offices, commercial buildings, at home.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Airborne chemicals indoors are often at least two to five times higher than outdoors.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Airborne microbial populations can be different and amplified relative to outdoor populations.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When compared to other threats to human health, the EPA Science Advisory Board consistently ranks indoor air pollution among the top 4 environmental risks facing Americans.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5918200" y="1295400"/>
          <a:ext cx="3073400" cy="53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74" name="Document" r:id="rId4" imgW="3557016" imgH="6495288" progId="Word.Document.8">
                  <p:embed/>
                </p:oleObj>
              </mc:Choice>
              <mc:Fallback>
                <p:oleObj name="Document" r:id="rId4" imgW="3557016" imgH="649528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1295400"/>
                        <a:ext cx="3073400" cy="531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47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27088" y="1916113"/>
            <a:ext cx="75612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/>
              <a:t>When is high humidity a problem?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/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/>
              <a:t>If a material gets wet, how long before it gets moldy?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/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/>
              <a:t>What role do material properties play in development and prevention of mold growth? 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820738" y="609600"/>
            <a:ext cx="42592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 eaLnBrk="1" hangingPunct="1"/>
            <a:r>
              <a:rPr lang="en-US" sz="4400" b="0" u="none">
                <a:solidFill>
                  <a:schemeClr val="tx2"/>
                </a:solidFill>
              </a:rPr>
              <a:t>Key Questions</a:t>
            </a:r>
          </a:p>
        </p:txBody>
      </p:sp>
    </p:spTree>
    <p:extLst>
      <p:ext uri="{BB962C8B-B14F-4D97-AF65-F5344CB8AC3E}">
        <p14:creationId xmlns:p14="http://schemas.microsoft.com/office/powerpoint/2010/main" val="311265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143000"/>
            <a:ext cx="88741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042988" y="1700213"/>
            <a:ext cx="2173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Wallboard (W)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339975" y="4772025"/>
            <a:ext cx="176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Plywood (P)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495800" y="1700213"/>
            <a:ext cx="2401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Ceiling Tile (CT)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175250" y="4772025"/>
            <a:ext cx="32146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u="none">
                <a:latin typeface="Times New Roman" charset="0"/>
              </a:rPr>
              <a:t>Oriented Strand Board</a:t>
            </a:r>
          </a:p>
          <a:p>
            <a:pPr algn="ctr"/>
            <a:r>
              <a:rPr lang="en-US" u="none">
                <a:latin typeface="Times New Roman" charset="0"/>
              </a:rPr>
              <a:t>(OSB)</a:t>
            </a: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H="1">
            <a:off x="5076825" y="2205038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flipV="1">
            <a:off x="3348038" y="4437063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1979613" y="2133600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 flipH="1" flipV="1">
            <a:off x="6516688" y="4508500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329488" cy="48450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					      Number of Samples</a:t>
            </a:r>
          </a:p>
          <a:p>
            <a:pPr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</a:t>
            </a:r>
            <a:r>
              <a:rPr lang="en-US" sz="1800" u="sng">
                <a:latin typeface="Arial" charset="0"/>
                <a:ea typeface="ＭＳ Ｐゴシック" charset="0"/>
              </a:rPr>
              <a:t>Moisture Content</a:t>
            </a:r>
            <a:r>
              <a:rPr lang="en-US" sz="1800">
                <a:latin typeface="Arial" charset="0"/>
                <a:ea typeface="ＭＳ Ｐゴシック" charset="0"/>
              </a:rPr>
              <a:t>		</a:t>
            </a:r>
            <a:r>
              <a:rPr lang="en-US" sz="1800" u="sng">
                <a:latin typeface="Arial" charset="0"/>
                <a:ea typeface="ＭＳ Ｐゴシック" charset="0"/>
              </a:rPr>
              <a:t>W	CT	P	OSB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  (75%RH)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7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  (85%RH) 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10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(95%RH) 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15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(~100%RH)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(75%RH)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75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(85%RH)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100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(95%RH)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150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(~100%RH)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200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-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250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300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-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350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2               2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981200" y="228600"/>
            <a:ext cx="4868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 eaLnBrk="1" hangingPunct="1"/>
            <a:r>
              <a:rPr lang="en-US" sz="4400" b="0" u="none">
                <a:solidFill>
                  <a:schemeClr val="tx2"/>
                </a:solidFill>
              </a:rPr>
              <a:t>Test Conditions</a:t>
            </a:r>
          </a:p>
        </p:txBody>
      </p:sp>
    </p:spTree>
    <p:extLst>
      <p:ext uri="{BB962C8B-B14F-4D97-AF65-F5344CB8AC3E}">
        <p14:creationId xmlns:p14="http://schemas.microsoft.com/office/powerpoint/2010/main" val="23972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685800" y="2057400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/>
              <a:t>Temperature control</a:t>
            </a: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b="0" u="none"/>
              <a:t>  (+/- 0.2 °C)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1000"/>
            <a:ext cx="4394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Fungal Growth Evaluation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057400"/>
            <a:ext cx="3810000" cy="41148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</a:rPr>
              <a:t>In-situ observation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Examine surfaces @ 20X magnification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Record observations on grid data sheet</a:t>
            </a:r>
          </a:p>
          <a:p>
            <a:pPr lvl="1"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</a:rPr>
              <a:t>	=&gt; morphology</a:t>
            </a:r>
          </a:p>
          <a:p>
            <a:pPr lvl="1"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</a:rPr>
              <a:t>	=&gt; area coverage</a:t>
            </a:r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1038" y="1844675"/>
            <a:ext cx="4464050" cy="4824413"/>
          </a:xfrm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39750" y="5480050"/>
            <a:ext cx="2592388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Symbol" charset="0"/>
              <a:buNone/>
            </a:pPr>
            <a:r>
              <a:rPr lang="en-US" b="0" i="1" u="none">
                <a:solidFill>
                  <a:schemeClr val="hlink"/>
                </a:solidFill>
                <a:latin typeface="Times New Roman" charset="0"/>
              </a:rPr>
              <a:t>N = 150 samples</a:t>
            </a:r>
          </a:p>
        </p:txBody>
      </p:sp>
    </p:spTree>
    <p:extLst>
      <p:ext uri="{BB962C8B-B14F-4D97-AF65-F5344CB8AC3E}">
        <p14:creationId xmlns:p14="http://schemas.microsoft.com/office/powerpoint/2010/main" val="28810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altern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  <a:ea typeface="ＭＳ Ｐゴシック" charset="0"/>
              </a:rPr>
              <a:t>When</a:t>
            </a:r>
            <a:r>
              <a:rPr lang="ja-JP" altLang="en-US" sz="4000" dirty="0" smtClean="0">
                <a:latin typeface="Arial" charset="0"/>
                <a:ea typeface="ＭＳ Ｐゴシック" charset="0"/>
              </a:rPr>
              <a:t>“</a:t>
            </a:r>
            <a:r>
              <a:rPr lang="en-US" sz="4000" dirty="0">
                <a:latin typeface="Arial" charset="0"/>
                <a:ea typeface="ＭＳ Ｐゴシック" charset="0"/>
              </a:rPr>
              <a:t>moisture</a:t>
            </a:r>
            <a:r>
              <a:rPr lang="ja-JP" altLang="en-US" sz="4000" dirty="0">
                <a:latin typeface="Arial" charset="0"/>
                <a:ea typeface="ＭＳ Ｐゴシック" charset="0"/>
              </a:rPr>
              <a:t>”</a:t>
            </a:r>
            <a:r>
              <a:rPr lang="en-US" sz="4000" dirty="0">
                <a:latin typeface="Arial" charset="0"/>
                <a:ea typeface="ＭＳ Ｐゴシック" charset="0"/>
              </a:rPr>
              <a:t> is a </a:t>
            </a:r>
            <a:r>
              <a:rPr lang="en-US" sz="4000" dirty="0" smtClean="0">
                <a:latin typeface="Arial" charset="0"/>
                <a:ea typeface="ＭＳ Ｐゴシック" charset="0"/>
              </a:rPr>
              <a:t>problem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676400"/>
            <a:ext cx="8001000" cy="4114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</a:rPr>
              <a:t>Liquid water is necessary (growth in days) 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Condensation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Leaks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Floods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Spills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</a:rPr>
              <a:t>Very few fungi will grow with only equilibrium moisture from the air, then only if RH is &gt;95%. (growth in weeks to months) </a:t>
            </a:r>
          </a:p>
        </p:txBody>
      </p:sp>
    </p:spTree>
    <p:extLst>
      <p:ext uri="{BB962C8B-B14F-4D97-AF65-F5344CB8AC3E}">
        <p14:creationId xmlns:p14="http://schemas.microsoft.com/office/powerpoint/2010/main" val="4097497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Potential High Risk Areas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229600" cy="44037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Materials with organic content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Cool subgrade and exterior surfaces 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Materials under/behind furniture or built-in cabinetry, sub flooring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Surfaces behind impermeable finishing materials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Horizontal surfaces where pooling may occur 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Cavities where moisture can accumulate </a:t>
            </a:r>
          </a:p>
        </p:txBody>
      </p:sp>
    </p:spTree>
    <p:extLst>
      <p:ext uri="{BB962C8B-B14F-4D97-AF65-F5344CB8AC3E}">
        <p14:creationId xmlns:p14="http://schemas.microsoft.com/office/powerpoint/2010/main" val="2261612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reenlineaboveceiling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654178"/>
            <a:ext cx="2519362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Condens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51003"/>
            <a:ext cx="27130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Faulty HVAC installation</a:t>
            </a:r>
          </a:p>
        </p:txBody>
      </p:sp>
    </p:spTree>
    <p:extLst>
      <p:ext uri="{BB962C8B-B14F-4D97-AF65-F5344CB8AC3E}">
        <p14:creationId xmlns:p14="http://schemas.microsoft.com/office/powerpoint/2010/main" val="3018784162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Building Systems - Leaking Pipes</a:t>
            </a:r>
          </a:p>
        </p:txBody>
      </p:sp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1219200" y="1752600"/>
          <a:ext cx="6858000" cy="476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752600"/>
                        <a:ext cx="6858000" cy="476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9993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09600"/>
            <a:ext cx="5824538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Exterior Details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5680075" y="2066925"/>
            <a:ext cx="22510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u="none"/>
              <a:t>Landscaping</a:t>
            </a:r>
          </a:p>
          <a:p>
            <a:pPr algn="ctr">
              <a:lnSpc>
                <a:spcPct val="80000"/>
              </a:lnSpc>
            </a:pPr>
            <a:r>
              <a:rPr lang="en-US" u="none"/>
              <a:t>sprinkler lines</a:t>
            </a:r>
          </a:p>
        </p:txBody>
      </p:sp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5324475" y="2743200"/>
          <a:ext cx="291465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53" name="Image File" r:id="rId4" imgW="7620392" imgH="10160522" progId="ImageExpertImage">
                  <p:embed/>
                </p:oleObj>
              </mc:Choice>
              <mc:Fallback>
                <p:oleObj name="Image File" r:id="rId4" imgW="7620392" imgH="10160522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475" y="2743200"/>
                        <a:ext cx="291465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61" name="Picture 5" descr="Window caulk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194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181225" y="2066925"/>
            <a:ext cx="14716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u="none"/>
              <a:t>Caulking</a:t>
            </a:r>
          </a:p>
          <a:p>
            <a:pPr algn="ctr">
              <a:lnSpc>
                <a:spcPct val="80000"/>
              </a:lnSpc>
            </a:pPr>
            <a:r>
              <a:rPr lang="en-US" u="none"/>
              <a:t>failures</a:t>
            </a:r>
          </a:p>
        </p:txBody>
      </p:sp>
    </p:spTree>
    <p:extLst>
      <p:ext uri="{BB962C8B-B14F-4D97-AF65-F5344CB8AC3E}">
        <p14:creationId xmlns:p14="http://schemas.microsoft.com/office/powerpoint/2010/main" val="893495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" y="1257576"/>
            <a:ext cx="8353611" cy="542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16"/>
          <p:cNvSpPr>
            <a:spLocks noChangeArrowheads="1"/>
          </p:cNvSpPr>
          <p:nvPr/>
        </p:nvSpPr>
        <p:spPr bwMode="auto">
          <a:xfrm>
            <a:off x="7848600" y="4343400"/>
            <a:ext cx="5334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687294" y="179294"/>
            <a:ext cx="8151906" cy="1078282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Standards for </a:t>
            </a:r>
            <a:r>
              <a:rPr lang="en-US" dirty="0" smtClean="0">
                <a:latin typeface="Arial" charset="0"/>
                <a:ea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</a:rPr>
              <a:t>Air </a:t>
            </a:r>
            <a:r>
              <a:rPr lang="en-US" dirty="0">
                <a:latin typeface="Arial" charset="0"/>
                <a:ea typeface="ＭＳ Ｐゴシック" charset="0"/>
              </a:rPr>
              <a:t>Quality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573059" y="956235"/>
            <a:ext cx="3466352" cy="4288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Contaminants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EPA (outdoors)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NAQS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OSHA: occupational, </a:t>
            </a:r>
          </a:p>
          <a:p>
            <a:pPr marL="282575" lvl="1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high exposure/short time</a:t>
            </a:r>
          </a:p>
          <a:p>
            <a:pPr lvl="1"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PEL - Permissible Exposure Level</a:t>
            </a:r>
          </a:p>
          <a:p>
            <a:pPr lvl="1"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	(1 hour, 8-hour, lifetime limits)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WHO (World Health </a:t>
            </a:r>
            <a:r>
              <a:rPr lang="en-US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Oranization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ASHRAE (CO</a:t>
            </a:r>
            <a:r>
              <a:rPr lang="en-US" baseline="-250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surrogate)</a:t>
            </a:r>
          </a:p>
          <a:p>
            <a:r>
              <a:rPr lang="en-US" u="sng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Thermal Comfort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- ASHRAE</a:t>
            </a:r>
            <a:endParaRPr lang="en-US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61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7463" y="609600"/>
            <a:ext cx="5621337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Roof Design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181600" y="2030413"/>
            <a:ext cx="2359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u="none"/>
              <a:t>Ice dams</a:t>
            </a:r>
          </a:p>
        </p:txBody>
      </p:sp>
      <p:pic>
        <p:nvPicPr>
          <p:cNvPr id="71684" name="Picture 4" descr="iceform MA bb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414496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219200" y="1981200"/>
            <a:ext cx="2498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u="none"/>
              <a:t>Flat roofs</a:t>
            </a:r>
          </a:p>
        </p:txBody>
      </p:sp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914400" y="2667000"/>
          <a:ext cx="28575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77" name="Photo Editor Photo" r:id="rId5" imgW="4571429" imgH="6095238" progId="MSPhotoEd.3">
                  <p:embed/>
                </p:oleObj>
              </mc:Choice>
              <mc:Fallback>
                <p:oleObj name="Photo Editor Photo" r:id="rId5" imgW="4571429" imgH="60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667000"/>
                        <a:ext cx="28575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84319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152400"/>
            <a:ext cx="8356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Unconditioned Subgrade Spaces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pic>
        <p:nvPicPr>
          <p:cNvPr id="72708" name="Picture 4" descr="HiHumidityMold-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133600"/>
            <a:ext cx="299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 descr="HiHumidityMold-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2047875"/>
            <a:ext cx="46005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6415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152400"/>
            <a:ext cx="6570663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Sub Flooring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434975" y="1905000"/>
          <a:ext cx="3895725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55" name="Photo Editor Photo" r:id="rId4" imgW="10752381" imgH="8352381" progId="MSPhotoEd.3">
                  <p:embed/>
                </p:oleObj>
              </mc:Choice>
              <mc:Fallback>
                <p:oleObj name="Photo Editor Photo" r:id="rId4" imgW="10752381" imgH="83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1905000"/>
                        <a:ext cx="3895725" cy="302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3" name="Object 5"/>
          <p:cNvGraphicFramePr>
            <a:graphicFrameLocks noChangeAspect="1"/>
          </p:cNvGraphicFramePr>
          <p:nvPr/>
        </p:nvGraphicFramePr>
        <p:xfrm>
          <a:off x="2286000" y="4489450"/>
          <a:ext cx="2286000" cy="216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56" name="Photo Editor Photo" r:id="rId6" imgW="7133333" imgH="6752381" progId="MSPhotoEd.3">
                  <p:embed/>
                </p:oleObj>
              </mc:Choice>
              <mc:Fallback>
                <p:oleObj name="Photo Editor Photo" r:id="rId6" imgW="7133333" imgH="6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489450"/>
                        <a:ext cx="2286000" cy="216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1065213"/>
            <a:ext cx="3522662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73735" name="Object 7"/>
          <p:cNvGraphicFramePr>
            <a:graphicFrameLocks noChangeAspect="1"/>
          </p:cNvGraphicFramePr>
          <p:nvPr/>
        </p:nvGraphicFramePr>
        <p:xfrm>
          <a:off x="6005513" y="3862388"/>
          <a:ext cx="2986087" cy="200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57" name="Photo Editor Photo" r:id="rId9" imgW="10904762" imgH="7323810" progId="MSPhotoEd.3">
                  <p:embed/>
                </p:oleObj>
              </mc:Choice>
              <mc:Fallback>
                <p:oleObj name="Photo Editor Photo" r:id="rId9" imgW="10904762" imgH="73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5513" y="3862388"/>
                        <a:ext cx="2986087" cy="200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31003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4263" y="609600"/>
            <a:ext cx="8356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Impervious Wall Coverings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graphicFrame>
        <p:nvGraphicFramePr>
          <p:cNvPr id="747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919819"/>
              </p:ext>
            </p:extLst>
          </p:nvPr>
        </p:nvGraphicFramePr>
        <p:xfrm>
          <a:off x="1948330" y="2348753"/>
          <a:ext cx="5334000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25" name="Photo Editor Photo" r:id="rId4" imgW="4285714" imgH="3038095" progId="MSPhotoEd.3">
                  <p:embed/>
                </p:oleObj>
              </mc:Choice>
              <mc:Fallback>
                <p:oleObj name="Photo Editor Photo" r:id="rId4" imgW="4285714" imgH="30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8330" y="2348753"/>
                        <a:ext cx="5334000" cy="337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1000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1277938" y="228600"/>
            <a:ext cx="5961062" cy="1143000"/>
          </a:xfrm>
          <a:noFill/>
        </p:spPr>
        <p:txBody>
          <a:bodyPr anchor="b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Insulated Wall Cavities</a:t>
            </a:r>
          </a:p>
        </p:txBody>
      </p:sp>
      <p:pic>
        <p:nvPicPr>
          <p:cNvPr id="76804" name="Picture 4" descr="IMG_46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2286000"/>
            <a:ext cx="44704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IMG_46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3009900"/>
            <a:ext cx="44704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7663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How to prevent mold growth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98600"/>
            <a:ext cx="8077200" cy="4938618"/>
          </a:xfrm>
        </p:spPr>
        <p:txBody>
          <a:bodyPr>
            <a:noAutofit/>
          </a:bodyPr>
          <a:lstStyle/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Ventilate moisture at source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Repair leaks as they occur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Clean up water from floods quickly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Prevent ground water intrusion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Insulate to prevent cold surfaces 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Dehumidify where appropriate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Limit use of 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humidifiers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Appropriate materials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4" name="Picture 22" descr="dehumidifier-mai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90" y="4063999"/>
            <a:ext cx="1499024" cy="20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stove hoo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43" y="1498600"/>
            <a:ext cx="1729976" cy="23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7131517" y="1609725"/>
            <a:ext cx="1573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Vent Fans</a:t>
            </a:r>
          </a:p>
        </p:txBody>
      </p:sp>
      <p:graphicFrame>
        <p:nvGraphicFramePr>
          <p:cNvPr id="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2166"/>
              </p:ext>
            </p:extLst>
          </p:nvPr>
        </p:nvGraphicFramePr>
        <p:xfrm>
          <a:off x="4951222" y="5171401"/>
          <a:ext cx="1652774" cy="1564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75" name="Photo Editor Photo" r:id="rId5" imgW="7133333" imgH="6752381" progId="MSPhotoEd.3">
                  <p:embed/>
                </p:oleObj>
              </mc:Choice>
              <mc:Fallback>
                <p:oleObj name="Photo Editor Photo" r:id="rId5" imgW="7133333" imgH="6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222" y="5171401"/>
                        <a:ext cx="1652774" cy="1564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6537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56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 dirty="0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Maintained</a:t>
            </a:r>
          </a:p>
        </p:txBody>
      </p:sp>
      <p:sp>
        <p:nvSpPr>
          <p:cNvPr id="6" name="Oval 5"/>
          <p:cNvSpPr/>
          <p:nvPr/>
        </p:nvSpPr>
        <p:spPr>
          <a:xfrm>
            <a:off x="4555564" y="3102981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66126" y="1943547"/>
            <a:ext cx="1955803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100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283" y="1488818"/>
            <a:ext cx="4343400" cy="4114800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Arial" charset="0"/>
                <a:ea typeface="ＭＳ Ｐゴシック" charset="0"/>
              </a:rPr>
              <a:t>Symptoms </a:t>
            </a:r>
            <a:r>
              <a:rPr lang="en-US" sz="2800" dirty="0">
                <a:latin typeface="Arial" charset="0"/>
                <a:ea typeface="ＭＳ Ｐゴシック" charset="0"/>
              </a:rPr>
              <a:t>linked to building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Resolve when not in building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Effect a substantial fraction of occupants</a:t>
            </a:r>
          </a:p>
          <a:p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19460" name="Picture 4" descr="IAQ_IAQ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3000"/>
            <a:ext cx="28194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4360683" y="3546218"/>
            <a:ext cx="4343400" cy="299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u="none" dirty="0" smtClean="0">
                <a:solidFill>
                  <a:srgbClr val="FFFFFF"/>
                </a:solidFill>
              </a:rPr>
              <a:t>Non-Specific  Symptoms</a:t>
            </a:r>
            <a:endParaRPr lang="en-US" b="0" u="none" dirty="0">
              <a:solidFill>
                <a:srgbClr val="FFFF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Dry, itchy eyes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Nasal irritation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Hoarseness, irritated throat, laryngitis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Skin problems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Fuzzy thinking, memory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Irritability, sleep disruption, fatigue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Headaches, nausea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Sick Building Syndrome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38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5116" y="1524000"/>
            <a:ext cx="4190822" cy="4572000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Arial" charset="0"/>
                <a:ea typeface="ＭＳ Ｐゴシック" charset="0"/>
              </a:rPr>
              <a:t>Discrete </a:t>
            </a:r>
            <a:r>
              <a:rPr lang="en-US" sz="2800" dirty="0">
                <a:latin typeface="Arial" charset="0"/>
                <a:ea typeface="ＭＳ Ｐゴシック" charset="0"/>
              </a:rPr>
              <a:t>identifiable disease or illness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Can be traced to specific source within a building</a:t>
            </a:r>
          </a:p>
          <a:p>
            <a:pPr lvl="1"/>
            <a:endParaRPr lang="en-US" sz="2800" dirty="0">
              <a:latin typeface="Arial" charset="0"/>
              <a:ea typeface="ＭＳ Ｐゴシック" charset="0"/>
            </a:endParaRPr>
          </a:p>
          <a:p>
            <a:endParaRPr lang="en-US" sz="2800" dirty="0">
              <a:latin typeface="Arial" charset="0"/>
              <a:ea typeface="ＭＳ Ｐゴシック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724400" y="4180102"/>
            <a:ext cx="4038600" cy="20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/>
            <a:r>
              <a:rPr lang="en-US" sz="2000" u="none" dirty="0">
                <a:solidFill>
                  <a:srgbClr val="FFFFFF"/>
                </a:solidFill>
              </a:rPr>
              <a:t>Examples:</a:t>
            </a:r>
            <a:r>
              <a:rPr lang="en-US" sz="2000" b="0" u="none" dirty="0">
                <a:solidFill>
                  <a:srgbClr val="FFFFFF"/>
                </a:solidFill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asthma exacerbation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Legionnaires</a:t>
            </a:r>
            <a:r>
              <a:rPr lang="ja-JP" altLang="en-US" sz="2000" b="0" u="none" dirty="0">
                <a:solidFill>
                  <a:srgbClr val="FFFFFF"/>
                </a:solidFill>
              </a:rPr>
              <a:t>’</a:t>
            </a:r>
            <a:r>
              <a:rPr lang="en-US" sz="2000" b="0" u="none" dirty="0">
                <a:solidFill>
                  <a:srgbClr val="FFFFFF"/>
                </a:solidFill>
              </a:rPr>
              <a:t> disease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hypersensitivity pneumonitis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carbon monoxide poisoning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Building-Related Illness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37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27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sz="2000" dirty="0" smtClean="0"/>
              <a:t> </a:t>
            </a:r>
            <a:r>
              <a:rPr lang="en-US" sz="2000" i="1" dirty="0" smtClean="0"/>
              <a:t>gases, chemicals, particles, allergens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79105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2722</TotalTime>
  <Words>1709</Words>
  <Application>Microsoft Office PowerPoint</Application>
  <PresentationFormat>On-screen Show (4:3)</PresentationFormat>
  <Paragraphs>466</Paragraphs>
  <Slides>56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Revolution</vt:lpstr>
      <vt:lpstr>Document</vt:lpstr>
      <vt:lpstr>Photo Editor Photo</vt:lpstr>
      <vt:lpstr>Image File</vt:lpstr>
      <vt:lpstr>Part 3: Keeping Homes Healthy </vt:lpstr>
      <vt:lpstr>7 Healthy Homes Principles</vt:lpstr>
      <vt:lpstr>7 Healthy Homes Principles</vt:lpstr>
      <vt:lpstr>IAQ is Important</vt:lpstr>
      <vt:lpstr>Standards for  Air Quality</vt:lpstr>
      <vt:lpstr>PowerPoint Presentation</vt:lpstr>
      <vt:lpstr>PowerPoint Presentation</vt:lpstr>
      <vt:lpstr>Pathway to Disease</vt:lpstr>
      <vt:lpstr>Pathway to Disease</vt:lpstr>
      <vt:lpstr>Pathway to Disease</vt:lpstr>
      <vt:lpstr>Pathway to Disease</vt:lpstr>
      <vt:lpstr>Pathway to Disease</vt:lpstr>
      <vt:lpstr>Ways to Reduce Health Impact</vt:lpstr>
      <vt:lpstr>REDUCE - low VOC products</vt:lpstr>
      <vt:lpstr>REDUCE – vent to outside</vt:lpstr>
      <vt:lpstr>Ways to Reduce Health Impact</vt:lpstr>
      <vt:lpstr>PowerPoint Presentation</vt:lpstr>
      <vt:lpstr>PowerPoint Presentation</vt:lpstr>
      <vt:lpstr>PowerPoint Presentation</vt:lpstr>
      <vt:lpstr>Ways to Reduce Health Impact</vt:lpstr>
      <vt:lpstr>Limiting Exposure</vt:lpstr>
      <vt:lpstr>Ways to Reduce Health Impact</vt:lpstr>
      <vt:lpstr>Reduce Risk</vt:lpstr>
      <vt:lpstr>PowerPoint Presentation</vt:lpstr>
      <vt:lpstr>PowerPoint Presentation</vt:lpstr>
      <vt:lpstr>PowerPoint Presentation</vt:lpstr>
      <vt:lpstr>7 Healthy Homes Principles</vt:lpstr>
      <vt:lpstr>PowerPoint Presentation</vt:lpstr>
      <vt:lpstr>OPPORTUNISTIC Sources</vt:lpstr>
      <vt:lpstr>PowerPoint Presentation</vt:lpstr>
      <vt:lpstr>Indoor Environments</vt:lpstr>
      <vt:lpstr>7 Healthy Homes Principles</vt:lpstr>
      <vt:lpstr>Mold (fungi)</vt:lpstr>
      <vt:lpstr>Agents of disease produced by molds</vt:lpstr>
      <vt:lpstr>Human Health Effects</vt:lpstr>
      <vt:lpstr>Human Health Effects (cont.)</vt:lpstr>
      <vt:lpstr>Toxic Mold?</vt:lpstr>
      <vt:lpstr>PowerPoint Presentation</vt:lpstr>
      <vt:lpstr>Moisture capacity of homes</vt:lpstr>
      <vt:lpstr>PowerPoint Presentation</vt:lpstr>
      <vt:lpstr>PowerPoint Presentation</vt:lpstr>
      <vt:lpstr>PowerPoint Presentation</vt:lpstr>
      <vt:lpstr>PowerPoint Presentation</vt:lpstr>
      <vt:lpstr>Fungal Growth Evaluation</vt:lpstr>
      <vt:lpstr>When“moisture” is a problem</vt:lpstr>
      <vt:lpstr>Potential High Risk Areas</vt:lpstr>
      <vt:lpstr>Faulty HVAC installation</vt:lpstr>
      <vt:lpstr>Building Systems - Leaking Pipes</vt:lpstr>
      <vt:lpstr>Exterior Details</vt:lpstr>
      <vt:lpstr>Roof Design</vt:lpstr>
      <vt:lpstr> Unconditioned Subgrade Spaces</vt:lpstr>
      <vt:lpstr>Sub Flooring</vt:lpstr>
      <vt:lpstr> Impervious Wall Coverings</vt:lpstr>
      <vt:lpstr> Insulated Wall Cavities</vt:lpstr>
      <vt:lpstr>How to prevent mold growth</vt:lpstr>
      <vt:lpstr>7 Healthy Homes Principles</vt:lpstr>
    </vt:vector>
  </TitlesOfParts>
  <Company>The Earth Institute at 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Doll</dc:creator>
  <cp:lastModifiedBy>Susan C. Doll</cp:lastModifiedBy>
  <cp:revision>184</cp:revision>
  <dcterms:created xsi:type="dcterms:W3CDTF">2013-09-24T20:26:18Z</dcterms:created>
  <dcterms:modified xsi:type="dcterms:W3CDTF">2014-09-30T16:43:40Z</dcterms:modified>
</cp:coreProperties>
</file>