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295" r:id="rId4"/>
    <p:sldId id="470" r:id="rId5"/>
    <p:sldId id="399" r:id="rId6"/>
    <p:sldId id="398" r:id="rId7"/>
    <p:sldId id="489" r:id="rId8"/>
    <p:sldId id="476" r:id="rId9"/>
    <p:sldId id="479" r:id="rId10"/>
    <p:sldId id="469" r:id="rId11"/>
    <p:sldId id="500" r:id="rId12"/>
    <p:sldId id="472" r:id="rId13"/>
    <p:sldId id="272" r:id="rId14"/>
    <p:sldId id="473" r:id="rId15"/>
    <p:sldId id="502" r:id="rId16"/>
    <p:sldId id="311" r:id="rId17"/>
    <p:sldId id="496" r:id="rId18"/>
    <p:sldId id="491" r:id="rId19"/>
    <p:sldId id="492" r:id="rId20"/>
    <p:sldId id="273" r:id="rId21"/>
    <p:sldId id="274" r:id="rId22"/>
    <p:sldId id="306" r:id="rId23"/>
    <p:sldId id="307" r:id="rId24"/>
    <p:sldId id="403" r:id="rId25"/>
    <p:sldId id="407" r:id="rId26"/>
    <p:sldId id="404" r:id="rId27"/>
    <p:sldId id="405" r:id="rId28"/>
    <p:sldId id="406" r:id="rId29"/>
    <p:sldId id="408" r:id="rId30"/>
    <p:sldId id="493" r:id="rId31"/>
    <p:sldId id="276" r:id="rId32"/>
    <p:sldId id="283" r:id="rId33"/>
    <p:sldId id="314" r:id="rId34"/>
    <p:sldId id="277" r:id="rId35"/>
    <p:sldId id="494" r:id="rId36"/>
    <p:sldId id="278" r:id="rId37"/>
    <p:sldId id="280" r:id="rId38"/>
    <p:sldId id="495" r:id="rId39"/>
    <p:sldId id="499" r:id="rId40"/>
    <p:sldId id="497" r:id="rId41"/>
    <p:sldId id="303" r:id="rId42"/>
    <p:sldId id="290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9815" autoAdjust="0"/>
  </p:normalViewPr>
  <p:slideViewPr>
    <p:cSldViewPr snapToGrid="0" snapToObjects="1">
      <p:cViewPr>
        <p:scale>
          <a:sx n="85" d="100"/>
          <a:sy n="85" d="100"/>
        </p:scale>
        <p:origin x="-2336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16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4115F-043C-F843-9871-E4C0789D1374}" type="datetimeFigureOut">
              <a:rPr lang="en-US" smtClean="0"/>
              <a:t>9/28/14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87822-5DDB-5044-96EA-B5E134034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7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F7D2B-F164-3248-B3E7-D9F363DD2D74}" type="slidenum">
              <a:rPr lang="en-US"/>
              <a:pPr/>
              <a:t>21</a:t>
            </a:fld>
            <a:endParaRPr lang="en-US"/>
          </a:p>
        </p:txBody>
      </p:sp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3263" indent="-2714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088" indent="-215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2888" indent="-215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275" indent="-215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34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606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178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50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170AA256-F831-2E43-8B5D-173C9D9B6122}" type="slidenum">
              <a:rPr lang="en-US" sz="1100">
                <a:latin typeface="Times New Roman" charset="0"/>
              </a:rPr>
              <a:pPr algn="r"/>
              <a:t>21</a:t>
            </a:fld>
            <a:endParaRPr lang="en-US" sz="1100">
              <a:latin typeface="Times New Roman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8500"/>
            <a:ext cx="4529138" cy="3397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49750"/>
            <a:ext cx="5048250" cy="4095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1" tIns="45706" rIns="91411" bIns="45706"/>
          <a:lstStyle/>
          <a:p>
            <a:r>
              <a:rPr lang="en-US"/>
              <a:t>Heating and Cooling Systems are designed to provides thermal comfort.  Thermal comfort does not have a universal definition and is therefore defined by the satisfaction of inhabitants.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EE27F-1509-1945-AD1E-F22E49F30FEE}" type="slidenum">
              <a:rPr lang="en-US"/>
              <a:pPr/>
              <a:t>22</a:t>
            </a:fld>
            <a:endParaRPr lang="en-US"/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3263" indent="-2714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088" indent="-215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2888" indent="-215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275" indent="-215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34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606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178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50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99FED9F-6232-9E46-8C5F-239080B94BB6}" type="slidenum">
              <a:rPr lang="en-US" sz="1100">
                <a:latin typeface="Times New Roman" charset="0"/>
              </a:rPr>
              <a:pPr algn="r"/>
              <a:t>22</a:t>
            </a:fld>
            <a:endParaRPr lang="en-US" sz="1100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8500"/>
            <a:ext cx="4529138" cy="3397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49750"/>
            <a:ext cx="5048250" cy="4095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1" tIns="45706" rIns="91411" bIns="45706"/>
          <a:lstStyle/>
          <a:p>
            <a:r>
              <a:rPr lang="en-US"/>
              <a:t>Heating and Cooling Systems are designed to provides thermal comfort.  Thermal comfort does not have a universal definition and is therefore defined by the satisfaction of inhabitants.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931C6-30D2-0548-AC48-FC71492CAB4A}" type="slidenum">
              <a:rPr lang="en-US"/>
              <a:pPr/>
              <a:t>23</a:t>
            </a:fld>
            <a:endParaRPr lang="en-US"/>
          </a:p>
        </p:txBody>
      </p:sp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3263" indent="-2714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088" indent="-215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2888" indent="-215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275" indent="-215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34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606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178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50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8D0D8CFA-09C7-8D46-A818-441665B2D656}" type="slidenum">
              <a:rPr lang="en-US" sz="1100">
                <a:latin typeface="Times New Roman" charset="0"/>
              </a:rPr>
              <a:pPr algn="r"/>
              <a:t>23</a:t>
            </a:fld>
            <a:endParaRPr lang="en-US" sz="110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8500"/>
            <a:ext cx="4529138" cy="3397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49750"/>
            <a:ext cx="5048250" cy="4095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1" tIns="45706" rIns="91411" bIns="45706"/>
          <a:lstStyle/>
          <a:p>
            <a:r>
              <a:rPr lang="en-US"/>
              <a:t>Heating and Cooling Systems are designed to provides thermal comfort.  Thermal comfort does not have a universal definition and is therefore defined by the satisfaction of inhabitants.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02496-24F2-5F47-B47B-3E63B85FC741}" type="slidenum">
              <a:rPr lang="en-US"/>
              <a:pPr/>
              <a:t>34</a:t>
            </a:fld>
            <a:endParaRPr lang="en-US"/>
          </a:p>
        </p:txBody>
      </p:sp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3263" indent="-2714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088" indent="-215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2888" indent="-215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275" indent="-215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34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606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178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50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A8A081A-B7A4-0E43-A120-03887D95C266}" type="slidenum">
              <a:rPr lang="en-US" sz="1100">
                <a:latin typeface="Times New Roman" charset="0"/>
              </a:rPr>
              <a:pPr algn="r"/>
              <a:t>34</a:t>
            </a:fld>
            <a:endParaRPr lang="en-US" sz="1100">
              <a:latin typeface="Times New Roman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8500"/>
            <a:ext cx="4529138" cy="3397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49750"/>
            <a:ext cx="5048250" cy="4095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1" tIns="45706" rIns="91411" bIns="45706"/>
          <a:lstStyle/>
          <a:p>
            <a:r>
              <a:rPr lang="en-US"/>
              <a:t>Heating and Cooling Systems are designed to provides thermal comfort.  Thermal comfort does not have a universal definition and is therefore defined by the satisfaction of inhabitants.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4A6F0-6258-CA4A-A81E-4827BFB3C27E}" type="slidenum">
              <a:rPr lang="en-US"/>
              <a:pPr/>
              <a:t>37</a:t>
            </a:fld>
            <a:endParaRPr lang="en-US"/>
          </a:p>
        </p:txBody>
      </p:sp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3263" indent="-2714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088" indent="-215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2888" indent="-215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275" indent="-215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34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606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178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5075" indent="-215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8F6204A-57F8-F344-9214-A6025ECFDE85}" type="slidenum">
              <a:rPr lang="en-US" sz="1100">
                <a:latin typeface="Times New Roman" charset="0"/>
              </a:rPr>
              <a:pPr algn="r"/>
              <a:t>37</a:t>
            </a:fld>
            <a:endParaRPr lang="en-US" sz="1100">
              <a:latin typeface="Times New Roman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4750" y="698500"/>
            <a:ext cx="4529138" cy="3397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875" y="4349750"/>
            <a:ext cx="5048250" cy="4095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1" tIns="45706" rIns="91411" bIns="45706"/>
          <a:lstStyle/>
          <a:p>
            <a:r>
              <a:rPr lang="en-US"/>
              <a:t>Heating and Cooling Systems are designed to provides thermal comfort.  Thermal comfort does not have a universal definition and is therefore defined by the satisfaction of inhabitants.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75F7-FAFF-8F48-B072-7C77FF1ECE2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EFC-4FBB-7B4F-8CD4-DA185D9BA54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EFC-4FBB-7B4F-8CD4-DA185D9BA54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75F7-FAFF-8F48-B072-7C77FF1EC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EFC-4FBB-7B4F-8CD4-DA185D9BA54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75F7-FAFF-8F48-B072-7C77FF1EC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CA6A1EFC-4FBB-7B4F-8CD4-DA185D9BA54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75F7-FAFF-8F48-B072-7C77FF1ECE2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CA6A1EFC-4FBB-7B4F-8CD4-DA185D9BA54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75F7-FAFF-8F48-B072-7C77FF1EC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CA6A1EFC-4FBB-7B4F-8CD4-DA185D9BA54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75F7-FAFF-8F48-B072-7C77FF1EC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EFC-4FBB-7B4F-8CD4-DA185D9BA54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75F7-FAFF-8F48-B072-7C77FF1EC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EFC-4FBB-7B4F-8CD4-DA185D9BA54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75F7-FAFF-8F48-B072-7C77FF1EC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F5A1357-D1CE-7A48-AF78-BE87BBC4E4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3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EFC-4FBB-7B4F-8CD4-DA185D9BA54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75F7-FAFF-8F48-B072-7C77FF1EC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EFC-4FBB-7B4F-8CD4-DA185D9BA54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75F7-FAFF-8F48-B072-7C77FF1EC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EFC-4FBB-7B4F-8CD4-DA185D9BA54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75F7-FAFF-8F48-B072-7C77FF1EC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EFC-4FBB-7B4F-8CD4-DA185D9BA54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75F7-FAFF-8F48-B072-7C77FF1ECE2B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EFC-4FBB-7B4F-8CD4-DA185D9BA54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75F7-FAFF-8F48-B072-7C77FF1ECE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EFC-4FBB-7B4F-8CD4-DA185D9BA54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75F7-FAFF-8F48-B072-7C77FF1ECE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EFC-4FBB-7B4F-8CD4-DA185D9BA54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75F7-FAFF-8F48-B072-7C77FF1ECE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A1EFC-4FBB-7B4F-8CD4-DA185D9BA54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75F7-FAFF-8F48-B072-7C77FF1ECE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A6A1EFC-4FBB-7B4F-8CD4-DA185D9BA547}" type="datetimeFigureOut">
              <a:rPr lang="en-US" smtClean="0"/>
              <a:t>9/28/14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AB075F7-FAFF-8F48-B072-7C77FF1ECE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gif"/><Relationship Id="rId6" Type="http://schemas.openxmlformats.org/officeDocument/2006/relationships/image" Target="../media/image27.jpg"/><Relationship Id="rId7" Type="http://schemas.openxmlformats.org/officeDocument/2006/relationships/image" Target="../media/image28.jpg"/><Relationship Id="rId8" Type="http://schemas.openxmlformats.org/officeDocument/2006/relationships/image" Target="../media/image29.jpg"/><Relationship Id="rId9" Type="http://schemas.openxmlformats.org/officeDocument/2006/relationships/image" Target="../media/image30.jp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7" Type="http://schemas.openxmlformats.org/officeDocument/2006/relationships/image" Target="../media/image44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47.jpg"/><Relationship Id="rId5" Type="http://schemas.openxmlformats.org/officeDocument/2006/relationships/image" Target="../media/image48.jpg"/><Relationship Id="rId6" Type="http://schemas.openxmlformats.org/officeDocument/2006/relationships/image" Target="../media/image49.jpeg"/><Relationship Id="rId7" Type="http://schemas.openxmlformats.org/officeDocument/2006/relationships/image" Target="../media/image50.jpeg"/><Relationship Id="rId8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5" Type="http://schemas.openxmlformats.org/officeDocument/2006/relationships/image" Target="../media/image57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66.jpeg"/><Relationship Id="rId7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369" y="649671"/>
            <a:ext cx="8007684" cy="931513"/>
          </a:xfrm>
        </p:spPr>
        <p:txBody>
          <a:bodyPr/>
          <a:lstStyle/>
          <a:p>
            <a:r>
              <a:rPr lang="en-US" dirty="0" smtClean="0"/>
              <a:t>Appalachian Energy Center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3882" y="2315882"/>
            <a:ext cx="5758644" cy="1925057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800" i="1" dirty="0" smtClean="0"/>
              <a:t>WORKSHOP SERIES:   </a:t>
            </a:r>
          </a:p>
          <a:p>
            <a:pPr>
              <a:spcBef>
                <a:spcPts val="1800"/>
              </a:spcBef>
            </a:pPr>
            <a:r>
              <a:rPr lang="en-US" sz="2800" i="1" dirty="0" smtClean="0"/>
              <a:t>Building Energy-Efficiency &amp; Indoor Environmental Quality</a:t>
            </a:r>
          </a:p>
          <a:p>
            <a:pPr>
              <a:spcBef>
                <a:spcPts val="1800"/>
              </a:spcBef>
            </a:pPr>
            <a:r>
              <a:rPr lang="en-US" sz="2400" i="1" dirty="0" smtClean="0"/>
              <a:t>OCTOBER 3, 2014</a:t>
            </a:r>
          </a:p>
          <a:p>
            <a:pPr>
              <a:spcBef>
                <a:spcPts val="1800"/>
              </a:spcBef>
            </a:pPr>
            <a:endParaRPr lang="en-US" sz="2400" dirty="0"/>
          </a:p>
          <a:p>
            <a:r>
              <a:rPr lang="en-US" sz="2400" dirty="0" smtClean="0"/>
              <a:t>INSTRUCTORS:  Dr. Susan Doll</a:t>
            </a:r>
          </a:p>
          <a:p>
            <a:r>
              <a:rPr lang="en-US" sz="2400" dirty="0" smtClean="0"/>
              <a:t>Dr. Lee Ball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3581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/>
              <a:t>IAQ vs. </a:t>
            </a:r>
            <a:r>
              <a:rPr lang="en-US" sz="4000" dirty="0" smtClean="0"/>
              <a:t>IEQ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5967337" cy="452093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Indoor Air Quality</a:t>
            </a:r>
          </a:p>
          <a:p>
            <a:pPr lvl="2"/>
            <a:r>
              <a:rPr lang="en-US" sz="2200" dirty="0" smtClean="0"/>
              <a:t>Makeup of airborne substances</a:t>
            </a:r>
          </a:p>
          <a:p>
            <a:pPr lvl="2"/>
            <a:r>
              <a:rPr lang="en-US" sz="2200" dirty="0" smtClean="0"/>
              <a:t>Gases, chemicals, particles</a:t>
            </a:r>
          </a:p>
          <a:p>
            <a:pPr lvl="2"/>
            <a:r>
              <a:rPr lang="en-US" sz="2200" dirty="0" smtClean="0"/>
              <a:t>Allergens</a:t>
            </a:r>
          </a:p>
          <a:p>
            <a:pPr lvl="2"/>
            <a:endParaRPr lang="en-US" sz="2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827155" y="1118485"/>
            <a:ext cx="1793545" cy="231650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Respiratory-schem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155" y="1118485"/>
            <a:ext cx="1728761" cy="222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8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000" dirty="0"/>
              <a:t>IAQ vs. </a:t>
            </a:r>
            <a:r>
              <a:rPr lang="en-US" sz="4000" dirty="0" smtClean="0"/>
              <a:t>IEQ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5967337" cy="452093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Indoor Air Quality</a:t>
            </a:r>
          </a:p>
          <a:p>
            <a:pPr lvl="2"/>
            <a:r>
              <a:rPr lang="en-US" sz="2200" dirty="0" smtClean="0"/>
              <a:t>Makeup of airborne substances</a:t>
            </a:r>
          </a:p>
          <a:p>
            <a:pPr lvl="2"/>
            <a:r>
              <a:rPr lang="en-US" sz="2200" dirty="0" smtClean="0"/>
              <a:t>Gases, chemicals, particles</a:t>
            </a:r>
          </a:p>
          <a:p>
            <a:pPr lvl="2"/>
            <a:r>
              <a:rPr lang="en-US" sz="2200" dirty="0" smtClean="0"/>
              <a:t>Allergens</a:t>
            </a:r>
          </a:p>
          <a:p>
            <a:pPr lvl="2"/>
            <a:endParaRPr lang="en-US" sz="2200" dirty="0" smtClean="0"/>
          </a:p>
          <a:p>
            <a:pPr marL="282575" lvl="1" indent="0">
              <a:buNone/>
            </a:pPr>
            <a:endParaRPr lang="en-US" sz="2400" dirty="0"/>
          </a:p>
          <a:p>
            <a:pPr lvl="1"/>
            <a:r>
              <a:rPr lang="en-US" sz="2400" dirty="0" smtClean="0"/>
              <a:t>Indoor Environment Quality</a:t>
            </a:r>
          </a:p>
          <a:p>
            <a:pPr lvl="2"/>
            <a:r>
              <a:rPr lang="en-US" sz="2200" dirty="0" smtClean="0"/>
              <a:t>Occupant experience of the indoors</a:t>
            </a:r>
          </a:p>
          <a:p>
            <a:pPr lvl="2"/>
            <a:r>
              <a:rPr lang="en-US" sz="2200" dirty="0" smtClean="0"/>
              <a:t>Includes IAQ, thermal comfort, drafts</a:t>
            </a:r>
          </a:p>
          <a:p>
            <a:pPr lvl="2"/>
            <a:r>
              <a:rPr lang="en-US" sz="2200" dirty="0" smtClean="0"/>
              <a:t>Noise, lighting </a:t>
            </a:r>
            <a:endParaRPr lang="en-US" sz="22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827155" y="1118485"/>
            <a:ext cx="1793545" cy="231650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Respiratory-schem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155" y="1118485"/>
            <a:ext cx="1728761" cy="222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SweatyBack-sin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906" y="3948792"/>
            <a:ext cx="1721587" cy="257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048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ComfortZ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433513"/>
            <a:ext cx="565785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7818438" y="15176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7140575" y="4286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6161088" y="3317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1492250" y="889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1939925" y="5016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1154113" y="635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1081088" y="3079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984250" y="777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449263" y="15319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790575" y="1711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9892" name="Picture 20" descr="steamy sw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180975"/>
            <a:ext cx="2652713" cy="17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93" name="Picture 21" descr="Des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4711700"/>
            <a:ext cx="2663825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94" name="Picture 22" descr="arct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474913"/>
            <a:ext cx="1931988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762000" y="76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Thermal Comfort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18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5275"/>
            <a:ext cx="7772400" cy="1143000"/>
          </a:xfrm>
        </p:spPr>
        <p:txBody>
          <a:bodyPr/>
          <a:lstStyle/>
          <a:p>
            <a:r>
              <a:rPr lang="en-US"/>
              <a:t>Dew Point - condensation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214438" y="16144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381000" y="1676400"/>
            <a:ext cx="82438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Warm air holds more moisture per volume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As air cools, moisture condenses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Moist air condenses on cold surfaces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	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0902" name="Picture 6" descr="fo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2162175"/>
            <a:ext cx="32289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3" name="Picture 7" descr="cold brea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2709863"/>
            <a:ext cx="1127125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 descr="condensation-wind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4775200"/>
            <a:ext cx="2879725" cy="19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7" name="Picture 11" descr="sweaty gl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4840288"/>
            <a:ext cx="2417762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923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68020" y="878494"/>
            <a:ext cx="5187450" cy="5029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>
                <a:latin typeface="Arial" charset="0"/>
                <a:ea typeface="ＭＳ Ｐゴシック" charset="0"/>
              </a:rPr>
              <a:t>Air Quality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800" dirty="0">
                <a:solidFill>
                  <a:srgbClr val="F58925"/>
                </a:solidFill>
                <a:latin typeface="Arial" charset="0"/>
                <a:ea typeface="ＭＳ Ｐゴシック" charset="0"/>
              </a:rPr>
              <a:t>Gases</a:t>
            </a:r>
          </a:p>
          <a:p>
            <a:pPr lvl="1" eaLnBrk="1" hangingPunct="1"/>
            <a:r>
              <a:rPr lang="en-US" sz="2800" dirty="0">
                <a:solidFill>
                  <a:srgbClr val="B714DF"/>
                </a:solidFill>
                <a:latin typeface="Arial" charset="0"/>
                <a:ea typeface="ＭＳ Ｐゴシック" charset="0"/>
              </a:rPr>
              <a:t>C</a:t>
            </a:r>
            <a:r>
              <a:rPr lang="en-US" sz="2800" dirty="0" smtClean="0">
                <a:solidFill>
                  <a:srgbClr val="B714DF"/>
                </a:solidFill>
                <a:latin typeface="Arial" charset="0"/>
                <a:ea typeface="ＭＳ Ｐゴシック" charset="0"/>
              </a:rPr>
              <a:t>hemicals</a:t>
            </a:r>
            <a:r>
              <a:rPr lang="en-US" sz="2800" dirty="0">
                <a:solidFill>
                  <a:srgbClr val="B714DF"/>
                </a:solidFill>
                <a:latin typeface="Arial" charset="0"/>
                <a:ea typeface="ＭＳ Ｐゴシック" charset="0"/>
              </a:rPr>
              <a:t>/fumes (VOCs)</a:t>
            </a:r>
          </a:p>
          <a:p>
            <a:pPr lvl="1" eaLnBrk="1" hangingPunct="1"/>
            <a:r>
              <a:rPr lang="en-US" sz="2800" dirty="0">
                <a:solidFill>
                  <a:srgbClr val="9E741A"/>
                </a:solidFill>
                <a:latin typeface="Arial" charset="0"/>
                <a:ea typeface="ＭＳ Ｐゴシック" charset="0"/>
              </a:rPr>
              <a:t>P</a:t>
            </a:r>
            <a:r>
              <a:rPr lang="en-US" sz="2800" dirty="0" smtClean="0">
                <a:solidFill>
                  <a:srgbClr val="9E741A"/>
                </a:solidFill>
                <a:latin typeface="Arial" charset="0"/>
                <a:ea typeface="ＭＳ Ｐゴシック" charset="0"/>
              </a:rPr>
              <a:t>articulates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800" dirty="0">
                <a:solidFill>
                  <a:srgbClr val="16D142"/>
                </a:solidFill>
                <a:latin typeface="Arial" charset="0"/>
                <a:ea typeface="ＭＳ Ｐゴシック" charset="0"/>
              </a:rPr>
              <a:t>A</a:t>
            </a:r>
            <a:r>
              <a:rPr lang="en-US" sz="2800" dirty="0" smtClean="0">
                <a:solidFill>
                  <a:srgbClr val="16D142"/>
                </a:solidFill>
                <a:latin typeface="Arial" charset="0"/>
                <a:ea typeface="ＭＳ Ｐゴシック" charset="0"/>
              </a:rPr>
              <a:t>llergens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 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800" dirty="0"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</a:rPr>
              <a:t>		</a:t>
            </a:r>
            <a:r>
              <a:rPr lang="en-US" sz="2800" b="1" i="1" dirty="0">
                <a:latin typeface="Arial" charset="0"/>
                <a:ea typeface="ＭＳ Ｐゴシック" charset="0"/>
              </a:rPr>
              <a:t>      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Thermal Comfort</a:t>
            </a:r>
          </a:p>
          <a:p>
            <a:pPr lvl="1" eaLnBrk="1" hangingPunct="1"/>
            <a:r>
              <a:rPr lang="en-US" sz="2800" dirty="0">
                <a:solidFill>
                  <a:srgbClr val="EB0E1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dirty="0" smtClean="0">
                <a:solidFill>
                  <a:srgbClr val="EB0E11"/>
                </a:solidFill>
                <a:latin typeface="Arial" charset="0"/>
                <a:ea typeface="ＭＳ Ｐゴシック" charset="0"/>
              </a:rPr>
              <a:t>Temperature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 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800" dirty="0">
                <a:solidFill>
                  <a:srgbClr val="22E1EC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dirty="0" smtClean="0">
                <a:solidFill>
                  <a:srgbClr val="22E1EC"/>
                </a:solidFill>
                <a:latin typeface="Arial" charset="0"/>
                <a:ea typeface="ＭＳ Ｐゴシック" charset="0"/>
              </a:rPr>
              <a:t>Humidity</a:t>
            </a:r>
            <a:endParaRPr lang="en-US" sz="2800" dirty="0">
              <a:solidFill>
                <a:srgbClr val="22E1EC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653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68020" y="878494"/>
            <a:ext cx="5187450" cy="5029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>
                <a:latin typeface="Arial" charset="0"/>
                <a:ea typeface="ＭＳ Ｐゴシック" charset="0"/>
              </a:rPr>
              <a:t>Air Quality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800" dirty="0">
                <a:solidFill>
                  <a:srgbClr val="F58925"/>
                </a:solidFill>
                <a:latin typeface="Arial" charset="0"/>
                <a:ea typeface="ＭＳ Ｐゴシック" charset="0"/>
              </a:rPr>
              <a:t>Gases</a:t>
            </a:r>
          </a:p>
          <a:p>
            <a:pPr lvl="1" eaLnBrk="1" hangingPunct="1"/>
            <a:r>
              <a:rPr lang="en-US" sz="2800" dirty="0">
                <a:solidFill>
                  <a:srgbClr val="B714DF"/>
                </a:solidFill>
                <a:latin typeface="Arial" charset="0"/>
                <a:ea typeface="ＭＳ Ｐゴシック" charset="0"/>
              </a:rPr>
              <a:t>C</a:t>
            </a:r>
            <a:r>
              <a:rPr lang="en-US" sz="2800" dirty="0" smtClean="0">
                <a:solidFill>
                  <a:srgbClr val="B714DF"/>
                </a:solidFill>
                <a:latin typeface="Arial" charset="0"/>
                <a:ea typeface="ＭＳ Ｐゴシック" charset="0"/>
              </a:rPr>
              <a:t>hemicals</a:t>
            </a:r>
            <a:r>
              <a:rPr lang="en-US" sz="2800" dirty="0">
                <a:solidFill>
                  <a:srgbClr val="B714DF"/>
                </a:solidFill>
                <a:latin typeface="Arial" charset="0"/>
                <a:ea typeface="ＭＳ Ｐゴシック" charset="0"/>
              </a:rPr>
              <a:t>/fumes (VOCs)</a:t>
            </a:r>
          </a:p>
          <a:p>
            <a:pPr lvl="1" eaLnBrk="1" hangingPunct="1"/>
            <a:r>
              <a:rPr lang="en-US" sz="2800" dirty="0">
                <a:solidFill>
                  <a:srgbClr val="9E741A"/>
                </a:solidFill>
                <a:latin typeface="Arial" charset="0"/>
                <a:ea typeface="ＭＳ Ｐゴシック" charset="0"/>
              </a:rPr>
              <a:t>P</a:t>
            </a:r>
            <a:r>
              <a:rPr lang="en-US" sz="2800" dirty="0" smtClean="0">
                <a:solidFill>
                  <a:srgbClr val="9E741A"/>
                </a:solidFill>
                <a:latin typeface="Arial" charset="0"/>
                <a:ea typeface="ＭＳ Ｐゴシック" charset="0"/>
              </a:rPr>
              <a:t>articulates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800" dirty="0">
                <a:solidFill>
                  <a:srgbClr val="16D142"/>
                </a:solidFill>
                <a:latin typeface="Arial" charset="0"/>
                <a:ea typeface="ＭＳ Ｐゴシック" charset="0"/>
              </a:rPr>
              <a:t>A</a:t>
            </a:r>
            <a:r>
              <a:rPr lang="en-US" sz="2800" dirty="0" smtClean="0">
                <a:solidFill>
                  <a:srgbClr val="16D142"/>
                </a:solidFill>
                <a:latin typeface="Arial" charset="0"/>
                <a:ea typeface="ＭＳ Ｐゴシック" charset="0"/>
              </a:rPr>
              <a:t>llergens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 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800" dirty="0"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</a:rPr>
              <a:t>		</a:t>
            </a:r>
            <a:r>
              <a:rPr lang="en-US" sz="2800" b="1" i="1" dirty="0">
                <a:latin typeface="Arial" charset="0"/>
                <a:ea typeface="ＭＳ Ｐゴシック" charset="0"/>
              </a:rPr>
              <a:t>      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Thermal Comfort</a:t>
            </a:r>
          </a:p>
          <a:p>
            <a:pPr lvl="1" eaLnBrk="1" hangingPunct="1"/>
            <a:r>
              <a:rPr lang="en-US" sz="2800" dirty="0">
                <a:solidFill>
                  <a:srgbClr val="EB0E1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dirty="0" smtClean="0">
                <a:solidFill>
                  <a:srgbClr val="EB0E11"/>
                </a:solidFill>
                <a:latin typeface="Arial" charset="0"/>
                <a:ea typeface="ＭＳ Ｐゴシック" charset="0"/>
              </a:rPr>
              <a:t>Temperature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 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800" dirty="0">
                <a:solidFill>
                  <a:srgbClr val="22E1EC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dirty="0" smtClean="0">
                <a:solidFill>
                  <a:srgbClr val="22E1EC"/>
                </a:solidFill>
                <a:latin typeface="Arial" charset="0"/>
                <a:ea typeface="ＭＳ Ｐゴシック" charset="0"/>
              </a:rPr>
              <a:t>Humidity</a:t>
            </a:r>
            <a:endParaRPr lang="en-US" sz="2800" dirty="0">
              <a:solidFill>
                <a:srgbClr val="22E1E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63" name="AutoShape 5"/>
          <p:cNvSpPr>
            <a:spLocks noChangeArrowheads="1"/>
          </p:cNvSpPr>
          <p:nvPr/>
        </p:nvSpPr>
        <p:spPr bwMode="auto">
          <a:xfrm flipV="1">
            <a:off x="1705712" y="1941815"/>
            <a:ext cx="685800" cy="3581400"/>
          </a:xfrm>
          <a:prstGeom prst="curvedRightArrow">
            <a:avLst>
              <a:gd name="adj1" fmla="val 104444"/>
              <a:gd name="adj2" fmla="val 20888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86512" y="3694415"/>
            <a:ext cx="23638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u="none" dirty="0"/>
              <a:t>INTERACTION </a:t>
            </a:r>
            <a:r>
              <a:rPr lang="en-US" i="1" u="none" dirty="0" smtClean="0"/>
              <a:t> </a:t>
            </a:r>
            <a:endParaRPr lang="en-US" i="1" u="none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99179" y="3710584"/>
            <a:ext cx="636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u="none" dirty="0" smtClean="0"/>
              <a:t>??  </a:t>
            </a:r>
            <a:endParaRPr lang="en-US" i="1" u="none" dirty="0"/>
          </a:p>
        </p:txBody>
      </p:sp>
    </p:spTree>
    <p:extLst>
      <p:ext uri="{BB962C8B-B14F-4D97-AF65-F5344CB8AC3E}">
        <p14:creationId xmlns:p14="http://schemas.microsoft.com/office/powerpoint/2010/main" val="392622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840077"/>
            <a:ext cx="8686800" cy="5029200"/>
          </a:xfrm>
          <a:noFill/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>
                <a:latin typeface="Arial" charset="0"/>
                <a:ea typeface="ＭＳ Ｐゴシック" charset="0"/>
              </a:rPr>
              <a:t>How do thermal comfort parameters impact IAQ?</a:t>
            </a:r>
          </a:p>
          <a:p>
            <a:pPr eaLnBrk="1" hangingPunct="1">
              <a:buFontTx/>
              <a:buNone/>
            </a:pPr>
            <a:endParaRPr lang="en-US" sz="2400" b="1" dirty="0" smtClean="0"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endParaRPr lang="en-US" sz="2400" b="1" dirty="0">
              <a:latin typeface="Arial" charset="0"/>
              <a:ea typeface="ＭＳ Ｐゴシック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2400" b="1" dirty="0">
                <a:latin typeface="Arial" charset="0"/>
                <a:ea typeface="ＭＳ Ｐゴシック" charset="0"/>
              </a:rPr>
              <a:t>		                     Occupant      Material</a:t>
            </a:r>
            <a:endParaRPr lang="en-US" sz="2400" b="1" u="sng" dirty="0">
              <a:latin typeface="Arial" charset="0"/>
              <a:ea typeface="ＭＳ Ｐゴシック" charset="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sz="2400" b="1" dirty="0">
                <a:latin typeface="Arial" charset="0"/>
                <a:ea typeface="ＭＳ Ｐゴシック" charset="0"/>
              </a:rPr>
              <a:t>				  </a:t>
            </a:r>
            <a:r>
              <a:rPr lang="en-US" sz="2400" b="1" u="sng" dirty="0">
                <a:latin typeface="Arial" charset="0"/>
                <a:ea typeface="ＭＳ Ｐゴシック" charset="0"/>
              </a:rPr>
              <a:t>Comfort</a:t>
            </a:r>
            <a:r>
              <a:rPr lang="en-US" sz="2400" b="1" dirty="0">
                <a:latin typeface="Arial" charset="0"/>
                <a:ea typeface="ＭＳ Ｐゴシック" charset="0"/>
              </a:rPr>
              <a:t>       </a:t>
            </a:r>
            <a:r>
              <a:rPr lang="en-US" sz="2400" b="1" u="sng" dirty="0">
                <a:latin typeface="Arial" charset="0"/>
                <a:ea typeface="ＭＳ Ｐゴシック" charset="0"/>
              </a:rPr>
              <a:t>Integrity</a:t>
            </a:r>
            <a:r>
              <a:rPr lang="en-US" sz="2400" b="1" dirty="0">
                <a:latin typeface="Arial" charset="0"/>
                <a:ea typeface="ＭＳ Ｐゴシック" charset="0"/>
              </a:rPr>
              <a:t>     </a:t>
            </a:r>
            <a:r>
              <a:rPr lang="en-US" sz="2400" b="1" u="sng" dirty="0">
                <a:latin typeface="Arial" charset="0"/>
                <a:ea typeface="ＭＳ Ｐゴシック" charset="0"/>
              </a:rPr>
              <a:t>Contaminants</a:t>
            </a:r>
            <a:endParaRPr lang="en-US" sz="2400" b="1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400" b="1" dirty="0">
                <a:latin typeface="Arial" charset="0"/>
                <a:ea typeface="ＭＳ Ｐゴシック" charset="0"/>
              </a:rPr>
              <a:t>Temp		      X		       +		  </a:t>
            </a:r>
            <a:r>
              <a:rPr lang="en-US" sz="2400" b="1" dirty="0" err="1">
                <a:latin typeface="Arial" charset="0"/>
                <a:ea typeface="ＭＳ Ｐゴシック" charset="0"/>
              </a:rPr>
              <a:t>Offgassing</a:t>
            </a:r>
            <a:r>
              <a:rPr lang="en-US" sz="2400" b="1" dirty="0">
                <a:latin typeface="Arial" charset="0"/>
                <a:ea typeface="ＭＳ Ｐゴシック" charset="0"/>
              </a:rPr>
              <a:t> 	 	     	         </a:t>
            </a:r>
          </a:p>
          <a:p>
            <a:pPr eaLnBrk="1" hangingPunct="1"/>
            <a:r>
              <a:rPr lang="en-US" sz="2400" b="1" dirty="0">
                <a:latin typeface="Arial" charset="0"/>
                <a:ea typeface="ＭＳ Ｐゴシック" charset="0"/>
              </a:rPr>
              <a:t>Humidity	      	      X		       --		 </a:t>
            </a:r>
            <a:r>
              <a:rPr lang="en-US" sz="2400" b="1" dirty="0" smtClean="0">
                <a:latin typeface="Arial" charset="0"/>
                <a:ea typeface="ＭＳ Ｐゴシック" charset="0"/>
              </a:rPr>
              <a:t> Allergens </a:t>
            </a:r>
            <a:r>
              <a:rPr lang="en-US" sz="2400" b="1" dirty="0">
                <a:latin typeface="Arial" charset="0"/>
                <a:ea typeface="ＭＳ Ｐゴシック" charset="0"/>
              </a:rPr>
              <a:t>							 </a:t>
            </a:r>
            <a:r>
              <a:rPr lang="en-US" sz="2400" b="1" dirty="0" smtClean="0">
                <a:latin typeface="Arial" charset="0"/>
                <a:ea typeface="ＭＳ Ｐゴシック" charset="0"/>
              </a:rPr>
              <a:t>(</a:t>
            </a:r>
            <a:r>
              <a:rPr lang="en-US" sz="2400" b="1" dirty="0">
                <a:latin typeface="Arial" charset="0"/>
                <a:ea typeface="ＭＳ Ｐゴシック" charset="0"/>
              </a:rPr>
              <a:t>dust mites)</a:t>
            </a:r>
          </a:p>
          <a:p>
            <a:pPr eaLnBrk="1" hangingPunct="1"/>
            <a:r>
              <a:rPr lang="en-US" sz="2400" b="1" dirty="0">
                <a:latin typeface="Arial" charset="0"/>
                <a:ea typeface="ＭＳ Ｐゴシック" charset="0"/>
              </a:rPr>
              <a:t>Dew Point 	     ---		       X		     (mold) 	 </a:t>
            </a:r>
          </a:p>
        </p:txBody>
      </p:sp>
    </p:spTree>
    <p:extLst>
      <p:ext uri="{BB962C8B-B14F-4D97-AF65-F5344CB8AC3E}">
        <p14:creationId xmlns:p14="http://schemas.microsoft.com/office/powerpoint/2010/main" val="3138945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68020" y="878494"/>
            <a:ext cx="5187450" cy="5029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>
                <a:latin typeface="Arial" charset="0"/>
                <a:ea typeface="ＭＳ Ｐゴシック" charset="0"/>
              </a:rPr>
              <a:t>Air Quality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800" dirty="0">
                <a:solidFill>
                  <a:srgbClr val="F58925"/>
                </a:solidFill>
                <a:latin typeface="Arial" charset="0"/>
                <a:ea typeface="ＭＳ Ｐゴシック" charset="0"/>
              </a:rPr>
              <a:t>Gases</a:t>
            </a:r>
          </a:p>
          <a:p>
            <a:pPr lvl="1" eaLnBrk="1" hangingPunct="1"/>
            <a:r>
              <a:rPr lang="en-US" sz="2800" dirty="0">
                <a:solidFill>
                  <a:srgbClr val="B714DF"/>
                </a:solidFill>
                <a:latin typeface="Arial" charset="0"/>
                <a:ea typeface="ＭＳ Ｐゴシック" charset="0"/>
              </a:rPr>
              <a:t>C</a:t>
            </a:r>
            <a:r>
              <a:rPr lang="en-US" sz="2800" dirty="0" smtClean="0">
                <a:solidFill>
                  <a:srgbClr val="B714DF"/>
                </a:solidFill>
                <a:latin typeface="Arial" charset="0"/>
                <a:ea typeface="ＭＳ Ｐゴシック" charset="0"/>
              </a:rPr>
              <a:t>hemicals</a:t>
            </a:r>
            <a:r>
              <a:rPr lang="en-US" sz="2800" dirty="0">
                <a:solidFill>
                  <a:srgbClr val="B714DF"/>
                </a:solidFill>
                <a:latin typeface="Arial" charset="0"/>
                <a:ea typeface="ＭＳ Ｐゴシック" charset="0"/>
              </a:rPr>
              <a:t>/fumes (VOCs)</a:t>
            </a:r>
          </a:p>
          <a:p>
            <a:pPr lvl="1" eaLnBrk="1" hangingPunct="1"/>
            <a:r>
              <a:rPr lang="en-US" sz="2800" dirty="0">
                <a:solidFill>
                  <a:srgbClr val="9E741A"/>
                </a:solidFill>
                <a:latin typeface="Arial" charset="0"/>
                <a:ea typeface="ＭＳ Ｐゴシック" charset="0"/>
              </a:rPr>
              <a:t>P</a:t>
            </a:r>
            <a:r>
              <a:rPr lang="en-US" sz="2800" dirty="0" smtClean="0">
                <a:solidFill>
                  <a:srgbClr val="9E741A"/>
                </a:solidFill>
                <a:latin typeface="Arial" charset="0"/>
                <a:ea typeface="ＭＳ Ｐゴシック" charset="0"/>
              </a:rPr>
              <a:t>articulates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800" dirty="0">
                <a:solidFill>
                  <a:srgbClr val="16D142"/>
                </a:solidFill>
                <a:latin typeface="Arial" charset="0"/>
                <a:ea typeface="ＭＳ Ｐゴシック" charset="0"/>
              </a:rPr>
              <a:t>A</a:t>
            </a:r>
            <a:r>
              <a:rPr lang="en-US" sz="2800" dirty="0" smtClean="0">
                <a:solidFill>
                  <a:srgbClr val="16D142"/>
                </a:solidFill>
                <a:latin typeface="Arial" charset="0"/>
                <a:ea typeface="ＭＳ Ｐゴシック" charset="0"/>
              </a:rPr>
              <a:t>llergens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 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800" dirty="0"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</a:rPr>
              <a:t>		</a:t>
            </a:r>
            <a:r>
              <a:rPr lang="en-US" sz="2800" b="1" i="1" dirty="0">
                <a:latin typeface="Arial" charset="0"/>
                <a:ea typeface="ＭＳ Ｐゴシック" charset="0"/>
              </a:rPr>
              <a:t>      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Thermal Comfort</a:t>
            </a:r>
          </a:p>
          <a:p>
            <a:pPr lvl="1" eaLnBrk="1" hangingPunct="1"/>
            <a:r>
              <a:rPr lang="en-US" sz="2800" dirty="0">
                <a:solidFill>
                  <a:srgbClr val="EB0E1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dirty="0" smtClean="0">
                <a:solidFill>
                  <a:srgbClr val="EB0E11"/>
                </a:solidFill>
                <a:latin typeface="Arial" charset="0"/>
                <a:ea typeface="ＭＳ Ｐゴシック" charset="0"/>
              </a:rPr>
              <a:t>Temperature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 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800" dirty="0">
                <a:solidFill>
                  <a:srgbClr val="22E1EC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dirty="0" smtClean="0">
                <a:solidFill>
                  <a:srgbClr val="22E1EC"/>
                </a:solidFill>
                <a:latin typeface="Arial" charset="0"/>
                <a:ea typeface="ＭＳ Ｐゴシック" charset="0"/>
              </a:rPr>
              <a:t>Humidity</a:t>
            </a:r>
            <a:endParaRPr lang="en-US" sz="2800" dirty="0">
              <a:solidFill>
                <a:srgbClr val="22E1E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63" name="AutoShape 5"/>
          <p:cNvSpPr>
            <a:spLocks noChangeArrowheads="1"/>
          </p:cNvSpPr>
          <p:nvPr/>
        </p:nvSpPr>
        <p:spPr bwMode="auto">
          <a:xfrm flipV="1">
            <a:off x="1705712" y="1941815"/>
            <a:ext cx="685800" cy="3581400"/>
          </a:xfrm>
          <a:prstGeom prst="curvedRightArrow">
            <a:avLst>
              <a:gd name="adj1" fmla="val 104444"/>
              <a:gd name="adj2" fmla="val 20888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17952749" flipV="1">
            <a:off x="7466219" y="2986685"/>
            <a:ext cx="1219200" cy="838200"/>
          </a:xfrm>
          <a:custGeom>
            <a:avLst/>
            <a:gdLst>
              <a:gd name="T0" fmla="*/ 1941992108 w 21600"/>
              <a:gd name="T1" fmla="*/ 0 h 21600"/>
              <a:gd name="T2" fmla="*/ 485542618 w 21600"/>
              <a:gd name="T3" fmla="*/ 631110583 h 21600"/>
              <a:gd name="T4" fmla="*/ 1941992108 w 21600"/>
              <a:gd name="T5" fmla="*/ 315555291 h 21600"/>
              <a:gd name="T6" fmla="*/ 2147483647 w 21600"/>
              <a:gd name="T7" fmla="*/ 631110583 h 21600"/>
              <a:gd name="T8" fmla="*/ 2147483647 w 21600"/>
              <a:gd name="T9" fmla="*/ 946665913 h 21600"/>
              <a:gd name="T10" fmla="*/ 2147483647 w 21600"/>
              <a:gd name="T11" fmla="*/ 63111058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45181" y="3555901"/>
            <a:ext cx="2932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-US" sz="2400" b="1" i="1" dirty="0">
                <a:latin typeface="Arial" charset="0"/>
                <a:ea typeface="ＭＳ Ｐゴシック" charset="0"/>
              </a:rPr>
              <a:t>Occupants </a:t>
            </a:r>
          </a:p>
          <a:p>
            <a:pPr algn="r">
              <a:spcBef>
                <a:spcPts val="0"/>
              </a:spcBef>
              <a:buNone/>
            </a:pPr>
            <a:r>
              <a:rPr lang="en-US" sz="2400" b="1" i="1" dirty="0" smtClean="0">
                <a:latin typeface="Arial" charset="0"/>
                <a:ea typeface="ＭＳ Ｐゴシック" charset="0"/>
              </a:rPr>
              <a:t>Building</a:t>
            </a:r>
            <a:r>
              <a:rPr lang="en-US" sz="2400" b="1" i="1" dirty="0">
                <a:latin typeface="Arial" charset="0"/>
                <a:ea typeface="ＭＳ Ｐゴシック" charset="0"/>
              </a:rPr>
              <a:t>/Systems</a:t>
            </a:r>
            <a:endParaRPr lang="en-US" sz="2400" b="1" dirty="0">
              <a:latin typeface="Arial" charset="0"/>
              <a:ea typeface="ＭＳ Ｐゴシック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86512" y="3694415"/>
            <a:ext cx="23638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u="none" dirty="0"/>
              <a:t>INTERACTION </a:t>
            </a:r>
            <a:r>
              <a:rPr lang="en-US" i="1" u="none" dirty="0" smtClean="0"/>
              <a:t> </a:t>
            </a:r>
            <a:endParaRPr lang="en-US" i="1" u="none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359307" y="3094236"/>
            <a:ext cx="636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u="none" dirty="0" smtClean="0"/>
              <a:t>??  </a:t>
            </a:r>
            <a:endParaRPr lang="en-US" i="1" u="none" dirty="0"/>
          </a:p>
        </p:txBody>
      </p:sp>
    </p:spTree>
    <p:extLst>
      <p:ext uri="{BB962C8B-B14F-4D97-AF65-F5344CB8AC3E}">
        <p14:creationId xmlns:p14="http://schemas.microsoft.com/office/powerpoint/2010/main" val="2719660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32012" y="1342196"/>
            <a:ext cx="8207626" cy="5261803"/>
          </a:xfrm>
          <a:prstGeom prst="rect">
            <a:avLst/>
          </a:prstGeom>
        </p:spPr>
        <p:txBody>
          <a:bodyPr>
            <a:no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>
                <a:latin typeface="Arial" charset="0"/>
                <a:ea typeface="ＭＳ Ｐゴシック" charset="0"/>
              </a:rPr>
              <a:t>Building – envelope &amp; systems</a:t>
            </a:r>
          </a:p>
          <a:p>
            <a:pPr lvl="2"/>
            <a:endParaRPr lang="en-US" sz="2200" dirty="0" smtClean="0">
              <a:latin typeface="Arial" charset="0"/>
              <a:ea typeface="ＭＳ Ｐゴシック" charset="0"/>
            </a:endParaRPr>
          </a:p>
          <a:p>
            <a:pPr lvl="1"/>
            <a:r>
              <a:rPr lang="en-US" sz="2400" dirty="0" smtClean="0">
                <a:latin typeface="Arial" charset="0"/>
                <a:ea typeface="ＭＳ Ｐゴシック" charset="0"/>
              </a:rPr>
              <a:t>Furnishings </a:t>
            </a:r>
          </a:p>
          <a:p>
            <a:pPr marL="282575" lvl="1" indent="0">
              <a:buNone/>
            </a:pP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– functional, ornamental</a:t>
            </a:r>
          </a:p>
          <a:p>
            <a:pPr marL="860425" lvl="3" indent="0">
              <a:buNone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 lvl="1"/>
            <a:r>
              <a:rPr lang="en-US" sz="2400" dirty="0" smtClean="0">
                <a:latin typeface="Arial" charset="0"/>
                <a:ea typeface="ＭＳ Ｐゴシック" charset="0"/>
              </a:rPr>
              <a:t>Occupants </a:t>
            </a:r>
          </a:p>
          <a:p>
            <a:pPr marL="282575" lvl="1" indent="0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 – people, plants, </a:t>
            </a:r>
          </a:p>
          <a:p>
            <a:pPr marL="282575" lvl="1" indent="0">
              <a:buNone/>
            </a:pP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   pets, pests</a:t>
            </a:r>
          </a:p>
          <a:p>
            <a:pPr marL="860425" lvl="3" indent="0">
              <a:buNone/>
            </a:pPr>
            <a:endParaRPr lang="en-US" sz="2400" dirty="0" smtClean="0">
              <a:latin typeface="Arial" charset="0"/>
              <a:ea typeface="ＭＳ Ｐゴシック" charset="0"/>
            </a:endParaRPr>
          </a:p>
          <a:p>
            <a:pPr lvl="1"/>
            <a:r>
              <a:rPr lang="en-US" sz="2400" dirty="0" smtClean="0">
                <a:latin typeface="Arial" charset="0"/>
                <a:ea typeface="ＭＳ Ｐゴシック" charset="0"/>
              </a:rPr>
              <a:t>Indoor activities </a:t>
            </a:r>
          </a:p>
          <a:p>
            <a:pPr marL="282575" lvl="1" indent="0">
              <a:buNone/>
            </a:pPr>
            <a:r>
              <a:rPr lang="en-US" sz="2400" dirty="0" smtClean="0">
                <a:latin typeface="Arial" charset="0"/>
                <a:ea typeface="ＭＳ Ｐゴシック" charset="0"/>
              </a:rPr>
              <a:t> – daily living, recreational</a:t>
            </a:r>
            <a:endParaRPr lang="en-US" sz="2400" dirty="0">
              <a:latin typeface="Arial" charset="0"/>
              <a:ea typeface="ＭＳ Ｐゴシック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76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Contaminant Sources</a:t>
            </a:r>
            <a:endParaRPr lang="en-US" dirty="0"/>
          </a:p>
        </p:txBody>
      </p:sp>
      <p:pic>
        <p:nvPicPr>
          <p:cNvPr id="2" name="Picture 1" descr="sof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83" y="1902119"/>
            <a:ext cx="2054765" cy="1295294"/>
          </a:xfrm>
          <a:prstGeom prst="rect">
            <a:avLst/>
          </a:prstGeom>
        </p:spPr>
      </p:pic>
      <p:pic>
        <p:nvPicPr>
          <p:cNvPr id="6" name="Picture 5" descr="sailor-wall hanging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24" y="1613650"/>
            <a:ext cx="1294514" cy="1613647"/>
          </a:xfrm>
          <a:prstGeom prst="rect">
            <a:avLst/>
          </a:prstGeom>
        </p:spPr>
      </p:pic>
      <p:pic>
        <p:nvPicPr>
          <p:cNvPr id="7" name="Picture 6" descr="dinner-table-gam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02" y="3618006"/>
            <a:ext cx="1346865" cy="1165412"/>
          </a:xfrm>
          <a:prstGeom prst="rect">
            <a:avLst/>
          </a:prstGeom>
        </p:spPr>
      </p:pic>
      <p:pic>
        <p:nvPicPr>
          <p:cNvPr id="8" name="Picture 7" descr="palette_with_pain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576" y="5289175"/>
            <a:ext cx="1314824" cy="1314824"/>
          </a:xfrm>
          <a:prstGeom prst="rect">
            <a:avLst/>
          </a:prstGeom>
        </p:spPr>
      </p:pic>
      <p:pic>
        <p:nvPicPr>
          <p:cNvPr id="9" name="Picture 8" descr="stir fr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620" y="5534761"/>
            <a:ext cx="1535992" cy="1039355"/>
          </a:xfrm>
          <a:prstGeom prst="rect">
            <a:avLst/>
          </a:prstGeom>
        </p:spPr>
      </p:pic>
      <p:pic>
        <p:nvPicPr>
          <p:cNvPr id="10" name="Picture 9" descr="cat_and_dog-sleepingtogeth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93" y="3618006"/>
            <a:ext cx="1552965" cy="1118347"/>
          </a:xfrm>
          <a:prstGeom prst="rect">
            <a:avLst/>
          </a:prstGeom>
        </p:spPr>
      </p:pic>
      <p:pic>
        <p:nvPicPr>
          <p:cNvPr id="11" name="Picture 10" descr="mic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32" y="3914588"/>
            <a:ext cx="635000" cy="635000"/>
          </a:xfrm>
          <a:prstGeom prst="rect">
            <a:avLst/>
          </a:prstGeom>
        </p:spPr>
      </p:pic>
      <p:pic>
        <p:nvPicPr>
          <p:cNvPr id="12" name="Picture 11" descr="houseplant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16" y="3662829"/>
            <a:ext cx="1423396" cy="106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6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2384952"/>
            <a:ext cx="8839200" cy="592137"/>
          </a:xfrm>
          <a:noFill/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4000" dirty="0" smtClean="0">
                <a:solidFill>
                  <a:srgbClr val="F58925"/>
                </a:solidFill>
                <a:latin typeface="Arial" charset="0"/>
                <a:ea typeface="ＭＳ Ｐゴシック" charset="0"/>
              </a:rPr>
              <a:t>Gases:</a:t>
            </a:r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</a:rPr>
              <a:t/>
            </a:r>
            <a:b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</a:rPr>
            </a:br>
            <a:endParaRPr lang="en-US" sz="4000" dirty="0">
              <a:solidFill>
                <a:schemeClr val="accent5">
                  <a:lumMod val="40000"/>
                  <a:lumOff val="6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1981" y="2567817"/>
            <a:ext cx="655061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Outdoor Sources</a:t>
            </a:r>
          </a:p>
          <a:p>
            <a:pPr>
              <a:spcAft>
                <a:spcPts val="180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Combustion Products</a:t>
            </a:r>
          </a:p>
        </p:txBody>
      </p:sp>
    </p:spTree>
    <p:extLst>
      <p:ext uri="{BB962C8B-B14F-4D97-AF65-F5344CB8AC3E}">
        <p14:creationId xmlns:p14="http://schemas.microsoft.com/office/powerpoint/2010/main" val="251038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158" y="1601544"/>
            <a:ext cx="6905792" cy="4208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INTRODUCTIONS</a:t>
            </a:r>
          </a:p>
          <a:p>
            <a:pPr marL="0" indent="0">
              <a:buNone/>
            </a:pPr>
            <a:r>
              <a:rPr lang="en-US" sz="2400" dirty="0" smtClean="0"/>
              <a:t>PART 1: The Indoor Environment</a:t>
            </a:r>
          </a:p>
          <a:p>
            <a:pPr marL="0" indent="0">
              <a:buNone/>
            </a:pPr>
            <a:r>
              <a:rPr lang="en-US" sz="2400" dirty="0" smtClean="0"/>
              <a:t>PART 2: Buildings as a System</a:t>
            </a:r>
          </a:p>
          <a:p>
            <a:pPr marL="0" indent="0">
              <a:buNone/>
            </a:pPr>
            <a:r>
              <a:rPr lang="en-US" sz="2400" dirty="0" smtClean="0"/>
              <a:t>PART 3: Keeping Homes Healthy</a:t>
            </a:r>
          </a:p>
          <a:p>
            <a:pPr marL="0" indent="0">
              <a:buNone/>
            </a:pPr>
            <a:r>
              <a:rPr lang="en-US" sz="2400" dirty="0" smtClean="0"/>
              <a:t>PART 4: Smart Energy Practices</a:t>
            </a:r>
          </a:p>
          <a:p>
            <a:pPr marL="0" indent="0">
              <a:buNone/>
            </a:pPr>
            <a:r>
              <a:rPr lang="en-US" sz="2400" dirty="0" smtClean="0"/>
              <a:t>PART </a:t>
            </a:r>
            <a:r>
              <a:rPr lang="en-US" sz="2400" dirty="0"/>
              <a:t>5</a:t>
            </a:r>
            <a:r>
              <a:rPr lang="en-US" sz="2400" dirty="0" smtClean="0"/>
              <a:t>: Practical Solutions, Q &amp; A</a:t>
            </a:r>
          </a:p>
          <a:p>
            <a:pPr marL="0" indent="0">
              <a:buNone/>
            </a:pPr>
            <a:r>
              <a:rPr lang="en-US" sz="2400" i="1" dirty="0" smtClean="0"/>
              <a:t>  &lt;Break </a:t>
            </a:r>
            <a:r>
              <a:rPr lang="en-US" sz="2400" i="1" dirty="0" smtClean="0"/>
              <a:t>for lunch  12</a:t>
            </a:r>
            <a:r>
              <a:rPr lang="en-US" sz="2400" i="1" dirty="0" smtClean="0"/>
              <a:t>-1pm&gt;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8438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Outdoor Sources &amp; Building Design</a:t>
            </a:r>
          </a:p>
        </p:txBody>
      </p:sp>
      <p:pic>
        <p:nvPicPr>
          <p:cNvPr id="39940" name="Picture 4" descr="026-Diagram-Building-Air-Int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71613"/>
            <a:ext cx="3962400" cy="27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Orientation-to-IAQ-4-0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79888"/>
            <a:ext cx="3657600" cy="25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4878388" y="2352675"/>
            <a:ext cx="376785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Air Intakes </a:t>
            </a:r>
          </a:p>
          <a:p>
            <a:r>
              <a:rPr lang="en-US" sz="2800" dirty="0"/>
              <a:t>         - rooftop</a:t>
            </a:r>
          </a:p>
          <a:p>
            <a:r>
              <a:rPr lang="en-US" sz="2800" dirty="0"/>
              <a:t>         - parking garage</a:t>
            </a:r>
          </a:p>
        </p:txBody>
      </p:sp>
    </p:spTree>
    <p:extLst>
      <p:ext uri="{BB962C8B-B14F-4D97-AF65-F5344CB8AC3E}">
        <p14:creationId xmlns:p14="http://schemas.microsoft.com/office/powerpoint/2010/main" val="238563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78015"/>
            <a:ext cx="6553200" cy="935037"/>
          </a:xfrm>
        </p:spPr>
        <p:txBody>
          <a:bodyPr/>
          <a:lstStyle/>
          <a:p>
            <a:r>
              <a:rPr lang="en-US" dirty="0"/>
              <a:t>Radon</a:t>
            </a:r>
            <a:r>
              <a:rPr lang="en-US" sz="3200" dirty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40934"/>
            <a:ext cx="4769402" cy="3581400"/>
          </a:xfrm>
        </p:spPr>
        <p:txBody>
          <a:bodyPr/>
          <a:lstStyle/>
          <a:p>
            <a:r>
              <a:rPr lang="en-US" sz="2000" dirty="0"/>
              <a:t>Radon</a:t>
            </a:r>
            <a:r>
              <a:rPr lang="en-US" sz="2000" dirty="0">
                <a:cs typeface="Arial" charset="0"/>
              </a:rPr>
              <a:t> is a gaseous, colorless, highly toxic radioactive element</a:t>
            </a:r>
          </a:p>
          <a:p>
            <a:r>
              <a:rPr lang="en-US" sz="2000" dirty="0">
                <a:cs typeface="Arial" charset="0"/>
              </a:rPr>
              <a:t>Sources: earth and rock beneath home; well water; building materials</a:t>
            </a:r>
          </a:p>
          <a:p>
            <a:r>
              <a:rPr lang="en-US" sz="2000" dirty="0">
                <a:cs typeface="Times New Roman" charset="0"/>
              </a:rPr>
              <a:t>Health effect: lung cancer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791200" y="1371600"/>
            <a:ext cx="320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Char char="u"/>
            </a:pPr>
            <a:endParaRPr lang="en-US" sz="1800"/>
          </a:p>
        </p:txBody>
      </p:sp>
      <p:pic>
        <p:nvPicPr>
          <p:cNvPr id="37893" name="Picture 5" descr="houserad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02" y="1171223"/>
            <a:ext cx="3841197" cy="340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radon-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40386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09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7315200" cy="762000"/>
          </a:xfrm>
          <a:noFill/>
        </p:spPr>
        <p:txBody>
          <a:bodyPr/>
          <a:lstStyle/>
          <a:p>
            <a:r>
              <a:rPr lang="en-US" dirty="0" smtClean="0"/>
              <a:t>Combustion - Carbon </a:t>
            </a:r>
            <a:r>
              <a:rPr lang="en-US" dirty="0"/>
              <a:t>Monoxide</a:t>
            </a:r>
            <a:r>
              <a:rPr lang="en-US" sz="3200" dirty="0"/>
              <a:t>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399" y="1230489"/>
            <a:ext cx="7509933" cy="5257800"/>
          </a:xfrm>
        </p:spPr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sz="1800" dirty="0"/>
              <a:t>Colorless, odorless gas produced by incomplete combustion of a fuel containing carbon</a:t>
            </a:r>
          </a:p>
          <a:p>
            <a:pPr marL="533400" indent="-533400">
              <a:lnSpc>
                <a:spcPct val="90000"/>
              </a:lnSpc>
            </a:pPr>
            <a:r>
              <a:rPr lang="en-US" sz="1800" dirty="0"/>
              <a:t>Combines with hemoglobin, replacing oxygen</a:t>
            </a:r>
          </a:p>
          <a:p>
            <a:pPr marL="533400" indent="-533400">
              <a:lnSpc>
                <a:spcPct val="90000"/>
              </a:lnSpc>
            </a:pPr>
            <a:r>
              <a:rPr lang="en-US" sz="1800" dirty="0"/>
              <a:t>Symptoms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1800" dirty="0" smtClean="0"/>
              <a:t>Headache, Fatigue</a:t>
            </a:r>
            <a:endParaRPr lang="en-US" sz="1800" dirty="0"/>
          </a:p>
          <a:p>
            <a:pPr marL="914400" lvl="1" indent="-457200">
              <a:lnSpc>
                <a:spcPct val="90000"/>
              </a:lnSpc>
            </a:pPr>
            <a:r>
              <a:rPr lang="en-US" sz="1800" dirty="0"/>
              <a:t>Shortness of breath 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1800" dirty="0" smtClean="0"/>
              <a:t>Nausea, Dizziness</a:t>
            </a:r>
            <a:endParaRPr lang="en-US" sz="1800" dirty="0"/>
          </a:p>
          <a:p>
            <a:pPr marL="533400" indent="-533400">
              <a:lnSpc>
                <a:spcPct val="90000"/>
              </a:lnSpc>
            </a:pPr>
            <a:r>
              <a:rPr lang="en-US" sz="1800" dirty="0"/>
              <a:t>Most common sources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1800" dirty="0"/>
              <a:t>house fires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1800" dirty="0">
                <a:cs typeface="Times New Roman" charset="0"/>
              </a:rPr>
              <a:t>heaters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1800" dirty="0">
                <a:cs typeface="Times New Roman" charset="0"/>
              </a:rPr>
              <a:t>car exhaust</a:t>
            </a:r>
          </a:p>
          <a:p>
            <a:pPr marL="533400" indent="-533400">
              <a:lnSpc>
                <a:spcPct val="90000"/>
              </a:lnSpc>
            </a:pPr>
            <a:r>
              <a:rPr lang="en-US" sz="1800" dirty="0">
                <a:cs typeface="Times New Roman" charset="0"/>
              </a:rPr>
              <a:t>Common problems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1800" dirty="0">
                <a:cs typeface="Times New Roman" charset="0"/>
              </a:rPr>
              <a:t>heater maintenance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1800" dirty="0">
                <a:cs typeface="Times New Roman" charset="0"/>
              </a:rPr>
              <a:t>insufficient air supply</a:t>
            </a:r>
          </a:p>
          <a:p>
            <a:pPr marL="914400" lvl="1" indent="-457200">
              <a:lnSpc>
                <a:spcPct val="90000"/>
              </a:lnSpc>
            </a:pPr>
            <a:r>
              <a:rPr lang="en-US" sz="1800" dirty="0">
                <a:cs typeface="Times New Roman" charset="0"/>
              </a:rPr>
              <a:t>unintended air pathways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048000" y="1371600"/>
            <a:ext cx="274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Char char="u"/>
            </a:pPr>
            <a:endParaRPr lang="en-US" sz="1800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5791200" y="1371600"/>
            <a:ext cx="320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Char char="u"/>
            </a:pPr>
            <a:endParaRPr lang="en-US" sz="1800"/>
          </a:p>
        </p:txBody>
      </p:sp>
      <p:pic>
        <p:nvPicPr>
          <p:cNvPr id="67590" name="Picture 6" descr="Image of a picture diagram illustration the main sources of carbon monoxide in ho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14600"/>
            <a:ext cx="46402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7" descr="sco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77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15358" cy="762000"/>
          </a:xfrm>
          <a:noFill/>
        </p:spPr>
        <p:txBody>
          <a:bodyPr/>
          <a:lstStyle/>
          <a:p>
            <a:r>
              <a:rPr lang="en-US" dirty="0"/>
              <a:t>Combustion - </a:t>
            </a:r>
            <a:r>
              <a:rPr lang="en-US" dirty="0" smtClean="0"/>
              <a:t>Oxides </a:t>
            </a:r>
            <a:r>
              <a:rPr lang="en-US" dirty="0"/>
              <a:t>of Nitrogen (</a:t>
            </a:r>
            <a:r>
              <a:rPr lang="en-US" dirty="0" err="1"/>
              <a:t>NO</a:t>
            </a:r>
            <a:r>
              <a:rPr lang="en-US" baseline="-25000" dirty="0" err="1"/>
              <a:t>x</a:t>
            </a:r>
            <a:r>
              <a:rPr lang="en-US" dirty="0"/>
              <a:t>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4572000" cy="3657600"/>
          </a:xfrm>
        </p:spPr>
        <p:txBody>
          <a:bodyPr>
            <a:normAutofit lnSpcReduction="10000"/>
          </a:bodyPr>
          <a:lstStyle/>
          <a:p>
            <a:r>
              <a:rPr lang="en-US" sz="2000"/>
              <a:t>Produced by high-temperature combustion</a:t>
            </a:r>
          </a:p>
          <a:p>
            <a:r>
              <a:rPr lang="en-US" sz="2000"/>
              <a:t>Sources</a:t>
            </a:r>
          </a:p>
          <a:p>
            <a:pPr lvl="1"/>
            <a:r>
              <a:rPr lang="en-US" sz="2000"/>
              <a:t>gas stoves</a:t>
            </a:r>
          </a:p>
          <a:p>
            <a:pPr lvl="1"/>
            <a:r>
              <a:rPr lang="en-US" sz="2000"/>
              <a:t>heaters</a:t>
            </a:r>
          </a:p>
          <a:p>
            <a:pPr lvl="1"/>
            <a:r>
              <a:rPr lang="en-US" sz="2000"/>
              <a:t>car exhaust</a:t>
            </a:r>
          </a:p>
          <a:p>
            <a:r>
              <a:rPr lang="en-US" sz="2000"/>
              <a:t>Health effects</a:t>
            </a:r>
          </a:p>
          <a:p>
            <a:pPr lvl="1"/>
            <a:r>
              <a:rPr lang="en-US" sz="2000">
                <a:cs typeface="Times New Roman" charset="0"/>
              </a:rPr>
              <a:t>respiratory</a:t>
            </a:r>
          </a:p>
          <a:p>
            <a:pPr lvl="1"/>
            <a:r>
              <a:rPr lang="en-US" sz="2000">
                <a:cs typeface="Times New Roman" charset="0"/>
              </a:rPr>
              <a:t>asthma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048000" y="1371600"/>
            <a:ext cx="274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Char char="u"/>
            </a:pPr>
            <a:endParaRPr lang="en-US" sz="1800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5791200" y="1371600"/>
            <a:ext cx="320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Char char="u"/>
            </a:pPr>
            <a:endParaRPr lang="en-US" sz="1800"/>
          </a:p>
        </p:txBody>
      </p:sp>
      <p:pic>
        <p:nvPicPr>
          <p:cNvPr id="69638" name="Picture 6" descr="stove2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62200"/>
            <a:ext cx="29146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5486400" y="1752600"/>
            <a:ext cx="350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r>
              <a:rPr lang="en-US" sz="2000">
                <a:latin typeface="Futura Condensed" charset="0"/>
              </a:rPr>
              <a:t>Indoor NO</a:t>
            </a:r>
            <a:r>
              <a:rPr lang="en-US" sz="2000" baseline="-25000">
                <a:latin typeface="Futura Condensed" charset="0"/>
              </a:rPr>
              <a:t>2</a:t>
            </a:r>
            <a:r>
              <a:rPr lang="en-US" sz="2000">
                <a:latin typeface="Futura Condensed" charset="0"/>
              </a:rPr>
              <a:t> levels are function of: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folHlink"/>
                </a:solidFill>
                <a:latin typeface="Futura Condensed" charset="0"/>
                <a:cs typeface="Times New Roman" charset="0"/>
              </a:rPr>
              <a:t>indoor sources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folHlink"/>
                </a:solidFill>
                <a:latin typeface="Futura Condensed" charset="0"/>
                <a:cs typeface="Times New Roman" charset="0"/>
              </a:rPr>
              <a:t>pilot lights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folHlink"/>
                </a:solidFill>
                <a:latin typeface="Futura Condensed" charset="0"/>
                <a:cs typeface="Times New Roman" charset="0"/>
              </a:rPr>
              <a:t>exhaust/range hood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folHlink"/>
                </a:solidFill>
                <a:latin typeface="Futura Condensed" charset="0"/>
                <a:cs typeface="Times New Roman" charset="0"/>
              </a:rPr>
              <a:t>usage pattern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folHlink"/>
                </a:solidFill>
                <a:latin typeface="Futura Condensed" charset="0"/>
                <a:cs typeface="Times New Roman" charset="0"/>
              </a:rPr>
              <a:t>outdoor levels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folHlink"/>
                </a:solidFill>
                <a:latin typeface="Futura Condensed" charset="0"/>
                <a:cs typeface="Times New Roman" charset="0"/>
              </a:rPr>
              <a:t>size of home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folHlink"/>
                </a:solidFill>
                <a:latin typeface="Futura Condensed" charset="0"/>
                <a:cs typeface="Times New Roman" charset="0"/>
              </a:rPr>
              <a:t>ventilation rate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folHlink"/>
                </a:solidFill>
                <a:latin typeface="Futura Condensed" charset="0"/>
                <a:cs typeface="Times New Roman" charset="0"/>
              </a:rPr>
              <a:t>humidity</a:t>
            </a:r>
          </a:p>
        </p:txBody>
      </p:sp>
    </p:spTree>
    <p:extLst>
      <p:ext uri="{BB962C8B-B14F-4D97-AF65-F5344CB8AC3E}">
        <p14:creationId xmlns:p14="http://schemas.microsoft.com/office/powerpoint/2010/main" val="240828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1769807"/>
            <a:ext cx="8839200" cy="1445568"/>
          </a:xfrm>
          <a:noFill/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4000" dirty="0" smtClean="0">
                <a:solidFill>
                  <a:srgbClr val="B714DF"/>
                </a:solidFill>
                <a:latin typeface="Arial" charset="0"/>
                <a:ea typeface="ＭＳ Ｐゴシック" charset="0"/>
              </a:rPr>
              <a:t>Chemicals:</a:t>
            </a:r>
            <a:r>
              <a:rPr lang="en-US" sz="2800" dirty="0" smtClean="0">
                <a:solidFill>
                  <a:srgbClr val="B714DF"/>
                </a:solidFill>
                <a:latin typeface="Arial" charset="0"/>
                <a:ea typeface="ＭＳ Ｐゴシック" charset="0"/>
              </a:rPr>
              <a:t/>
            </a:r>
            <a:br>
              <a:rPr lang="en-US" sz="2800" dirty="0" smtClean="0">
                <a:solidFill>
                  <a:srgbClr val="B714DF"/>
                </a:solidFill>
                <a:latin typeface="Arial" charset="0"/>
                <a:ea typeface="ＭＳ Ｐゴシック" charset="0"/>
              </a:rPr>
            </a:br>
            <a:r>
              <a:rPr lang="en-US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/>
            </a:r>
            <a:br>
              <a:rPr lang="en-US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en-US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	</a:t>
            </a:r>
            <a:endParaRPr lang="en-US" sz="2800" dirty="0">
              <a:solidFill>
                <a:schemeClr val="accent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9581" y="2892209"/>
            <a:ext cx="655061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Formaldehyde</a:t>
            </a:r>
          </a:p>
          <a:p>
            <a:pPr>
              <a:spcAft>
                <a:spcPts val="180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Volatile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Organic Compounds (VOCs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4234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3213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Product </a:t>
            </a:r>
            <a:r>
              <a:rPr lang="en-US" dirty="0" err="1">
                <a:latin typeface="Arial" charset="0"/>
                <a:ea typeface="ＭＳ Ｐゴシック" charset="0"/>
              </a:rPr>
              <a:t>Offgassing</a:t>
            </a:r>
            <a:r>
              <a:rPr lang="en-US" dirty="0">
                <a:latin typeface="Arial" charset="0"/>
                <a:ea typeface="ＭＳ Ｐゴシック" charset="0"/>
              </a:rPr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75717"/>
            <a:ext cx="6553200" cy="41148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3200" dirty="0">
                <a:latin typeface="Arial" charset="0"/>
                <a:ea typeface="ＭＳ Ｐゴシック" charset="0"/>
              </a:rPr>
              <a:t>Amount, type, </a:t>
            </a:r>
            <a:r>
              <a:rPr lang="en-US" sz="3200" dirty="0" smtClean="0">
                <a:latin typeface="Arial" charset="0"/>
                <a:ea typeface="ＭＳ Ｐゴシック" charset="0"/>
              </a:rPr>
              <a:t>concentration</a:t>
            </a:r>
            <a:endParaRPr lang="en-US" sz="3200" dirty="0">
              <a:latin typeface="Arial" charset="0"/>
              <a:ea typeface="ＭＳ Ｐゴシック" charset="0"/>
            </a:endParaRPr>
          </a:p>
          <a:p>
            <a:pPr>
              <a:buFontTx/>
              <a:buNone/>
            </a:pPr>
            <a:r>
              <a:rPr lang="en-US" sz="3200" dirty="0">
                <a:latin typeface="Arial" charset="0"/>
                <a:ea typeface="ＭＳ Ｐゴシック" charset="0"/>
              </a:rPr>
              <a:t>Depends on…</a:t>
            </a:r>
          </a:p>
          <a:p>
            <a:pPr lvl="1"/>
            <a:r>
              <a:rPr lang="en-US" sz="3000" dirty="0">
                <a:latin typeface="Arial" charset="0"/>
                <a:ea typeface="ＭＳ Ｐゴシック" charset="0"/>
              </a:rPr>
              <a:t>Type of material</a:t>
            </a:r>
          </a:p>
          <a:p>
            <a:pPr lvl="1"/>
            <a:r>
              <a:rPr lang="en-US" sz="3000" dirty="0">
                <a:latin typeface="Arial" charset="0"/>
                <a:ea typeface="ＭＳ Ｐゴシック" charset="0"/>
              </a:rPr>
              <a:t>Age</a:t>
            </a:r>
          </a:p>
          <a:p>
            <a:pPr lvl="1"/>
            <a:r>
              <a:rPr lang="en-US" sz="3000" dirty="0">
                <a:latin typeface="Arial" charset="0"/>
                <a:ea typeface="ＭＳ Ｐゴシック" charset="0"/>
              </a:rPr>
              <a:t>Temperature and humidity </a:t>
            </a:r>
          </a:p>
          <a:p>
            <a:pPr lvl="1"/>
            <a:r>
              <a:rPr lang="en-US" sz="3000" dirty="0" err="1">
                <a:latin typeface="Arial" charset="0"/>
                <a:ea typeface="ＭＳ Ｐゴシック" charset="0"/>
              </a:rPr>
              <a:t>Absorbtion</a:t>
            </a:r>
            <a:r>
              <a:rPr lang="en-US" sz="3000" dirty="0">
                <a:latin typeface="Arial" charset="0"/>
                <a:ea typeface="ＭＳ Ｐゴシック" charset="0"/>
              </a:rPr>
              <a:t>/desorption</a:t>
            </a:r>
          </a:p>
          <a:p>
            <a:pPr lvl="1"/>
            <a:r>
              <a:rPr lang="en-US" sz="3000" dirty="0">
                <a:latin typeface="Arial" charset="0"/>
                <a:ea typeface="ＭＳ Ｐゴシック" charset="0"/>
              </a:rPr>
              <a:t>Ventilation/air concentration</a:t>
            </a:r>
          </a:p>
        </p:txBody>
      </p:sp>
    </p:spTree>
    <p:extLst>
      <p:ext uri="{BB962C8B-B14F-4D97-AF65-F5344CB8AC3E}">
        <p14:creationId xmlns:p14="http://schemas.microsoft.com/office/powerpoint/2010/main" val="1166004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Sources of Formaldehyde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67818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374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VOCs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110163"/>
          </a:xfrm>
        </p:spPr>
        <p:txBody>
          <a:bodyPr>
            <a:normAutofit lnSpcReduction="10000"/>
          </a:bodyPr>
          <a:lstStyle/>
          <a:p>
            <a:r>
              <a:rPr lang="en-US" sz="2000">
                <a:latin typeface="Verdana" charset="0"/>
                <a:ea typeface="ＭＳ Ｐゴシック" charset="0"/>
              </a:rPr>
              <a:t>"</a:t>
            </a:r>
            <a:r>
              <a:rPr lang="en-US" sz="2000" u="sng">
                <a:latin typeface="Verdana" charset="0"/>
                <a:ea typeface="ＭＳ Ｐゴシック" charset="0"/>
              </a:rPr>
              <a:t>volatile organic compound</a:t>
            </a:r>
            <a:r>
              <a:rPr lang="en-US" sz="2000">
                <a:latin typeface="Verdana" charset="0"/>
                <a:ea typeface="ＭＳ Ｐゴシック" charset="0"/>
              </a:rPr>
              <a:t>" - carbon-containing chemicals that are gases at room temperature</a:t>
            </a:r>
          </a:p>
          <a:p>
            <a:r>
              <a:rPr lang="en-US" sz="2000" u="sng">
                <a:latin typeface="Verdana" charset="0"/>
                <a:ea typeface="ＭＳ Ｐゴシック" charset="0"/>
              </a:rPr>
              <a:t>Semi-volatile</a:t>
            </a:r>
            <a:r>
              <a:rPr lang="en-US" sz="2000">
                <a:latin typeface="Verdana" charset="0"/>
                <a:ea typeface="ＭＳ Ｐゴシック" charset="0"/>
              </a:rPr>
              <a:t> organic compounds (SVOCs) are present partly as gaseous airborne chemicals and partly as chemicals adsorbed on indoor surfaces and microscopic airborne and settled particles.</a:t>
            </a:r>
          </a:p>
          <a:p>
            <a:r>
              <a:rPr lang="en-US" sz="2000" i="1">
                <a:latin typeface="Verdana" charset="0"/>
                <a:ea typeface="ＭＳ Ｐゴシック" charset="0"/>
              </a:rPr>
              <a:t>Sources</a:t>
            </a:r>
            <a:r>
              <a:rPr lang="en-US" sz="2000">
                <a:latin typeface="Verdana" charset="0"/>
                <a:ea typeface="ＭＳ Ｐゴシック" charset="0"/>
              </a:rPr>
              <a:t>: building materials, furnishings, cleaning compounds, office equipment, personal care products, air fresheners, pesticides, people, and unvented combustion processes such as tobacco smoking or cooking with gas stoves </a:t>
            </a:r>
          </a:p>
          <a:p>
            <a:r>
              <a:rPr lang="en-US" sz="2000">
                <a:latin typeface="Verdana" charset="0"/>
                <a:ea typeface="ＭＳ Ｐゴシック" charset="0"/>
              </a:rPr>
              <a:t>suspected </a:t>
            </a:r>
            <a:r>
              <a:rPr lang="en-US" sz="2000" i="1">
                <a:latin typeface="Verdana" charset="0"/>
                <a:ea typeface="ＭＳ Ｐゴシック" charset="0"/>
              </a:rPr>
              <a:t>health effects</a:t>
            </a:r>
            <a:r>
              <a:rPr lang="en-US" sz="2000">
                <a:latin typeface="Verdana" charset="0"/>
                <a:ea typeface="ＭＳ Ｐゴシック" charset="0"/>
              </a:rPr>
              <a:t> may include sensory irritation symptoms, allergies and asthma, neurological and liver toxicity, and cancer </a:t>
            </a:r>
          </a:p>
        </p:txBody>
      </p:sp>
    </p:spTree>
    <p:extLst>
      <p:ext uri="{BB962C8B-B14F-4D97-AF65-F5344CB8AC3E}">
        <p14:creationId xmlns:p14="http://schemas.microsoft.com/office/powerpoint/2010/main" val="25754099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Sources of VOCs </a:t>
            </a:r>
          </a:p>
        </p:txBody>
      </p:sp>
      <p:pic>
        <p:nvPicPr>
          <p:cNvPr id="44035" name="Picture 3" descr="formaldehyde-particle 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79600"/>
            <a:ext cx="34925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81000" y="1955800"/>
            <a:ext cx="1214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u="none"/>
              <a:t>Materials</a:t>
            </a:r>
          </a:p>
        </p:txBody>
      </p:sp>
      <p:pic>
        <p:nvPicPr>
          <p:cNvPr id="44037" name="Picture 5" descr="vocpa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1803400"/>
            <a:ext cx="3300412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cleaning-supplies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4694238"/>
            <a:ext cx="3233737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drycleanin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35475"/>
            <a:ext cx="32893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 descr="ShowerCurta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1355725"/>
            <a:ext cx="24511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6761163" y="1879600"/>
            <a:ext cx="1849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u="none"/>
              <a:t>Paints, varnish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3533775" y="3241675"/>
            <a:ext cx="1058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u="none"/>
              <a:t>Plastics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457200" y="6172200"/>
            <a:ext cx="159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u="none"/>
              <a:t>Dry cleaning</a:t>
            </a: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6705600" y="6248400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u="none"/>
              <a:t>Cleaning Supplies</a:t>
            </a:r>
          </a:p>
        </p:txBody>
      </p:sp>
      <p:pic>
        <p:nvPicPr>
          <p:cNvPr id="44045" name="Picture 13" descr="carpet_ro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4013200"/>
            <a:ext cx="265430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3794125" y="4891088"/>
            <a:ext cx="2076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u="none"/>
              <a:t>Flooring Material</a:t>
            </a:r>
          </a:p>
        </p:txBody>
      </p:sp>
    </p:spTree>
    <p:extLst>
      <p:ext uri="{BB962C8B-B14F-4D97-AF65-F5344CB8AC3E}">
        <p14:creationId xmlns:p14="http://schemas.microsoft.com/office/powerpoint/2010/main" val="3507491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3213"/>
            <a:ext cx="7772400" cy="868009"/>
          </a:xfrm>
        </p:spPr>
        <p:txBody>
          <a:bodyPr/>
          <a:lstStyle/>
          <a:p>
            <a:r>
              <a:rPr lang="en-US" dirty="0" err="1">
                <a:latin typeface="Arial" charset="0"/>
                <a:ea typeface="ＭＳ Ｐゴシック" charset="0"/>
              </a:rPr>
              <a:t>Offgassing</a:t>
            </a:r>
            <a:r>
              <a:rPr lang="en-US" dirty="0">
                <a:latin typeface="Arial" charset="0"/>
                <a:ea typeface="ＭＳ Ｐゴシック" charset="0"/>
              </a:rPr>
              <a:t> - decay curve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2" y="1191332"/>
            <a:ext cx="8104187" cy="548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4102100" y="3149600"/>
            <a:ext cx="0" cy="29797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735388" y="2752725"/>
            <a:ext cx="836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0" u="none"/>
              <a:t>2 weeks</a:t>
            </a:r>
          </a:p>
        </p:txBody>
      </p:sp>
    </p:spTree>
    <p:extLst>
      <p:ext uri="{BB962C8B-B14F-4D97-AF65-F5344CB8AC3E}">
        <p14:creationId xmlns:p14="http://schemas.microsoft.com/office/powerpoint/2010/main" val="1086809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5369" y="1115428"/>
            <a:ext cx="8007684" cy="1470025"/>
          </a:xfrm>
        </p:spPr>
        <p:txBody>
          <a:bodyPr/>
          <a:lstStyle/>
          <a:p>
            <a:r>
              <a:rPr lang="en-US" dirty="0" smtClean="0"/>
              <a:t>PART 1:</a:t>
            </a:r>
            <a:br>
              <a:rPr lang="en-US" dirty="0" smtClean="0"/>
            </a:br>
            <a:r>
              <a:rPr lang="en-US" dirty="0" smtClean="0"/>
              <a:t>The Indoor Environment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69" y="2687057"/>
            <a:ext cx="8315157" cy="1553882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Dr. Susan Doll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7902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1769807"/>
            <a:ext cx="8839200" cy="1445568"/>
          </a:xfrm>
          <a:noFill/>
        </p:spPr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en-US" sz="4000" dirty="0" smtClean="0">
                <a:solidFill>
                  <a:srgbClr val="9E741A"/>
                </a:solidFill>
                <a:latin typeface="Arial" charset="0"/>
                <a:ea typeface="ＭＳ Ｐゴシック" charset="0"/>
              </a:rPr>
              <a:t>Particulates:</a:t>
            </a:r>
            <a:r>
              <a:rPr lang="en-US" sz="4000" dirty="0" smtClean="0">
                <a:latin typeface="Arial" charset="0"/>
                <a:ea typeface="ＭＳ Ｐゴシック" charset="0"/>
              </a:rPr>
              <a:t/>
            </a:r>
            <a:br>
              <a:rPr lang="en-US" sz="4000" dirty="0" smtClean="0">
                <a:latin typeface="Arial" charset="0"/>
                <a:ea typeface="ＭＳ Ｐゴシック" charset="0"/>
              </a:rPr>
            </a:br>
            <a:r>
              <a:rPr lang="en-US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/>
            </a:r>
            <a:br>
              <a:rPr lang="en-US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en-US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	</a:t>
            </a:r>
            <a:endParaRPr lang="en-US" sz="2800" dirty="0">
              <a:solidFill>
                <a:schemeClr val="accent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9581" y="2892209"/>
            <a:ext cx="6550610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Dust</a:t>
            </a:r>
          </a:p>
          <a:p>
            <a:pPr>
              <a:spcAft>
                <a:spcPts val="180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Smoke</a:t>
            </a:r>
          </a:p>
          <a:p>
            <a:pPr>
              <a:spcAft>
                <a:spcPts val="180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Aerosols</a:t>
            </a:r>
            <a:endParaRPr lang="en-US" sz="28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>
              <a:spcAft>
                <a:spcPts val="1800"/>
              </a:spcAft>
            </a:pPr>
            <a:endParaRPr lang="en-US" sz="2800" b="1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02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CigaretteINasht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39" y="4224909"/>
            <a:ext cx="2428190" cy="211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28327"/>
          </a:xfrm>
        </p:spPr>
        <p:txBody>
          <a:bodyPr/>
          <a:lstStyle/>
          <a:p>
            <a:r>
              <a:rPr lang="en-US" dirty="0"/>
              <a:t>Particle Sources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767287" y="5908486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Smoking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 descr="stir fr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93" y="513328"/>
            <a:ext cx="2963507" cy="2005307"/>
          </a:xfrm>
          <a:prstGeom prst="rect">
            <a:avLst/>
          </a:prstGeom>
        </p:spPr>
      </p:pic>
      <p:pic>
        <p:nvPicPr>
          <p:cNvPr id="3" name="Picture 2" descr="Hair-Brush-with-hai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05" y="2941336"/>
            <a:ext cx="2259106" cy="1507562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494693" y="687595"/>
            <a:ext cx="1034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Cooking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dryerlinttra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234" y="4491600"/>
            <a:ext cx="2218765" cy="1848971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268405" y="2941336"/>
            <a:ext cx="1304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Occupants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6" descr="duststormsept23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9" y="1509060"/>
            <a:ext cx="2413278" cy="24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72876" y="1757418"/>
            <a:ext cx="1555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Outside Dust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" name="Picture 5" descr="sneez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30" y="4815348"/>
            <a:ext cx="2311400" cy="151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Vacuum Clean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12" y="2753464"/>
            <a:ext cx="2442087" cy="188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640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3718"/>
          </a:xfrm>
        </p:spPr>
        <p:txBody>
          <a:bodyPr/>
          <a:lstStyle/>
          <a:p>
            <a:r>
              <a:rPr lang="en-US" dirty="0"/>
              <a:t>Particle </a:t>
            </a:r>
            <a:r>
              <a:rPr lang="en-US" dirty="0" smtClean="0"/>
              <a:t>Sizes:  PM</a:t>
            </a:r>
            <a:r>
              <a:rPr lang="en-US" baseline="-17000" dirty="0" smtClean="0"/>
              <a:t>2.5 </a:t>
            </a:r>
            <a:r>
              <a:rPr lang="en-US" dirty="0" smtClean="0"/>
              <a:t>,  PM</a:t>
            </a:r>
            <a:r>
              <a:rPr lang="en-US" baseline="-17000" dirty="0" smtClean="0"/>
              <a:t>10</a:t>
            </a:r>
            <a:endParaRPr lang="en-US" dirty="0"/>
          </a:p>
        </p:txBody>
      </p:sp>
      <p:pic>
        <p:nvPicPr>
          <p:cNvPr id="11269" name="Picture 5" descr="HairPM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36988"/>
            <a:ext cx="4033838" cy="30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RespirableParti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096000" cy="330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900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Why Size DOES matter!</a:t>
            </a:r>
          </a:p>
        </p:txBody>
      </p:sp>
      <p:pic>
        <p:nvPicPr>
          <p:cNvPr id="52227" name="Picture 3" descr="Deposition-Remo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397000"/>
            <a:ext cx="79756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1590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4444" y="152400"/>
            <a:ext cx="5988756" cy="685800"/>
          </a:xfrm>
        </p:spPr>
        <p:txBody>
          <a:bodyPr/>
          <a:lstStyle/>
          <a:p>
            <a:r>
              <a:rPr lang="en-US" dirty="0"/>
              <a:t>Asbestos</a:t>
            </a:r>
            <a:r>
              <a:rPr lang="en-US" sz="3200" dirty="0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0" y="1371600"/>
            <a:ext cx="5029200" cy="3581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Asbestos is a mineral fiber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Used in over 3000 materials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cs typeface="Times New Roman" charset="0"/>
              </a:rPr>
              <a:t>asbestos-cement products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cs typeface="Times New Roman" charset="0"/>
              </a:rPr>
              <a:t>ceiling and floor tiles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cs typeface="Times New Roman" charset="0"/>
              </a:rPr>
              <a:t>insulation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cs typeface="Times New Roman" charset="0"/>
              </a:rPr>
              <a:t>brakes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Health effects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cs typeface="Times New Roman" charset="0"/>
              </a:rPr>
              <a:t>lung cancer (mesothelioma)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cs typeface="Times New Roman" charset="0"/>
              </a:rPr>
              <a:t>All new uses banned by EPA in 1989</a:t>
            </a:r>
          </a:p>
          <a:p>
            <a:pPr lvl="1">
              <a:lnSpc>
                <a:spcPct val="90000"/>
              </a:lnSpc>
            </a:pPr>
            <a:endParaRPr lang="en-US" sz="2000" dirty="0">
              <a:cs typeface="Times New Roman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791200" y="1371600"/>
            <a:ext cx="320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Char char="u"/>
            </a:pPr>
            <a:endParaRPr lang="en-US" sz="1800"/>
          </a:p>
        </p:txBody>
      </p:sp>
      <p:pic>
        <p:nvPicPr>
          <p:cNvPr id="34822" name="Picture 6" descr="test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8" descr="macrophage-asbes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5073650"/>
            <a:ext cx="2386013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5" name="Picture 9" descr="asbestos fib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4279900"/>
            <a:ext cx="3068638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10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" y="1769807"/>
            <a:ext cx="8839200" cy="1445568"/>
          </a:xfrm>
          <a:noFill/>
        </p:spPr>
        <p:txBody>
          <a:bodyPr/>
          <a:lstStyle/>
          <a:p>
            <a:r>
              <a:rPr lang="en-US" sz="4000" dirty="0" smtClean="0">
                <a:solidFill>
                  <a:srgbClr val="16D142"/>
                </a:solidFill>
                <a:latin typeface="Arial" charset="0"/>
                <a:ea typeface="ＭＳ Ｐゴシック" charset="0"/>
              </a:rPr>
              <a:t>Allergens:</a:t>
            </a:r>
            <a:r>
              <a:rPr lang="en-US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/>
            </a:r>
            <a:br>
              <a:rPr lang="en-US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</a:br>
            <a:r>
              <a:rPr lang="en-US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	</a:t>
            </a:r>
            <a:endParaRPr lang="en-US" sz="2800" dirty="0">
              <a:solidFill>
                <a:schemeClr val="accent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9581" y="2892209"/>
            <a:ext cx="655061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Elicit an allergic reaction in sensitive individuals</a:t>
            </a:r>
          </a:p>
          <a:p>
            <a:pPr>
              <a:spcAft>
                <a:spcPts val="1800"/>
              </a:spcAft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Usually biological in nature</a:t>
            </a:r>
            <a:endParaRPr lang="en-US" sz="28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>
              <a:spcAft>
                <a:spcPts val="1800"/>
              </a:spcAft>
            </a:pPr>
            <a:endParaRPr lang="en-US" sz="2800" b="1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84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905933"/>
          </a:xfrm>
        </p:spPr>
        <p:txBody>
          <a:bodyPr/>
          <a:lstStyle/>
          <a:p>
            <a:r>
              <a:rPr lang="en-US" dirty="0" smtClean="0"/>
              <a:t>Allergens</a:t>
            </a:r>
            <a:endParaRPr lang="en-US" dirty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57200" y="20574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09600" y="22098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pic>
        <p:nvPicPr>
          <p:cNvPr id="19461" name="Picture 5" descr="dustmit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333" y="641554"/>
            <a:ext cx="1900944" cy="156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ockroac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7" y="5165660"/>
            <a:ext cx="2314222" cy="149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AA0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4343400"/>
            <a:ext cx="3951287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8942388" y="4267200"/>
            <a:ext cx="201611" cy="2590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561144" y="1342941"/>
            <a:ext cx="7488238" cy="4114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Living microorganisms 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sz="2000" dirty="0"/>
              <a:t>     (e.g. fungi, bacteria, viruses)</a:t>
            </a:r>
          </a:p>
          <a:p>
            <a:r>
              <a:rPr lang="en-US" sz="2400" dirty="0"/>
              <a:t>Particles &amp; fragments of organisms</a:t>
            </a: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dirty="0"/>
              <a:t>     (e.g. pollen, spores, mycelia, endotoxin)</a:t>
            </a:r>
          </a:p>
          <a:p>
            <a:r>
              <a:rPr lang="en-US" sz="2400" dirty="0"/>
              <a:t>Particulate waste products </a:t>
            </a:r>
          </a:p>
          <a:p>
            <a:pPr>
              <a:spcBef>
                <a:spcPts val="200"/>
              </a:spcBef>
              <a:buFontTx/>
              <a:buNone/>
            </a:pPr>
            <a:r>
              <a:rPr lang="en-US" sz="2000" dirty="0"/>
              <a:t>     (e.g. </a:t>
            </a:r>
            <a:r>
              <a:rPr lang="en-US" sz="2000" dirty="0" smtClean="0"/>
              <a:t>pet </a:t>
            </a:r>
            <a:r>
              <a:rPr lang="en-US" sz="2000" dirty="0"/>
              <a:t>dander, dust mite fecal pellets)</a:t>
            </a:r>
          </a:p>
          <a:p>
            <a:r>
              <a:rPr lang="en-US" sz="2400" dirty="0"/>
              <a:t>Metabolic products</a:t>
            </a:r>
          </a:p>
          <a:p>
            <a:pPr>
              <a:spcBef>
                <a:spcPts val="200"/>
              </a:spcBef>
              <a:buFontTx/>
              <a:buNone/>
            </a:pPr>
            <a:r>
              <a:rPr lang="en-US" sz="2400" dirty="0"/>
              <a:t>    </a:t>
            </a:r>
            <a:r>
              <a:rPr lang="en-US" sz="2000" dirty="0"/>
              <a:t> (e.g. </a:t>
            </a:r>
            <a:r>
              <a:rPr lang="en-US" sz="2000" dirty="0" err="1"/>
              <a:t>mycotoxins</a:t>
            </a:r>
            <a:r>
              <a:rPr lang="en-US" sz="2000" dirty="0"/>
              <a:t>, microbial VOCs)</a:t>
            </a:r>
          </a:p>
        </p:txBody>
      </p:sp>
      <p:pic>
        <p:nvPicPr>
          <p:cNvPr id="11" name="Picture 10" descr="cat_and_dog-sleepingtogeth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093" y="2499659"/>
            <a:ext cx="2348129" cy="16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321733"/>
            <a:ext cx="7753703" cy="685800"/>
          </a:xfrm>
        </p:spPr>
        <p:txBody>
          <a:bodyPr/>
          <a:lstStyle/>
          <a:p>
            <a:r>
              <a:rPr lang="en-US" dirty="0"/>
              <a:t>Pollen</a:t>
            </a:r>
            <a:r>
              <a:rPr lang="en-US" sz="3200" dirty="0"/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95400"/>
            <a:ext cx="50292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Mainly outdoor plants</a:t>
            </a:r>
          </a:p>
          <a:p>
            <a:pPr>
              <a:lnSpc>
                <a:spcPct val="90000"/>
              </a:lnSpc>
            </a:pPr>
            <a:r>
              <a:rPr lang="en-US" sz="2800"/>
              <a:t>Seasonal</a:t>
            </a:r>
          </a:p>
          <a:p>
            <a:pPr>
              <a:lnSpc>
                <a:spcPct val="90000"/>
              </a:lnSpc>
            </a:pPr>
            <a:r>
              <a:rPr lang="en-US" sz="2800">
                <a:cs typeface="Times New Roman" charset="0"/>
              </a:rPr>
              <a:t>Generally large (&gt;10 </a:t>
            </a:r>
            <a:r>
              <a:rPr lang="en-US" sz="2800">
                <a:latin typeface="Symbol" charset="0"/>
                <a:cs typeface="Times New Roman" charset="0"/>
                <a:sym typeface="Symbol" charset="0"/>
              </a:rPr>
              <a:t></a:t>
            </a:r>
            <a:r>
              <a:rPr lang="en-US" sz="2800">
                <a:cs typeface="Times New Roman" charset="0"/>
              </a:rPr>
              <a:t>m)</a:t>
            </a:r>
          </a:p>
          <a:p>
            <a:pPr lvl="1">
              <a:lnSpc>
                <a:spcPct val="90000"/>
              </a:lnSpc>
            </a:pPr>
            <a:endParaRPr lang="en-US">
              <a:cs typeface="Times New Roman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791200" y="1371600"/>
            <a:ext cx="320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Char char="u"/>
            </a:pPr>
            <a:endParaRPr lang="en-US" sz="1800"/>
          </a:p>
        </p:txBody>
      </p:sp>
      <p:pic>
        <p:nvPicPr>
          <p:cNvPr id="48135" name="Picture 7" descr="pollen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3144838"/>
            <a:ext cx="4591050" cy="349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Pollen Siz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1135063"/>
            <a:ext cx="3257550" cy="394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36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 descr="Particle_Size_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41288"/>
            <a:ext cx="7327900" cy="655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9642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868020" y="878494"/>
            <a:ext cx="5187450" cy="5029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>
                <a:latin typeface="Arial" charset="0"/>
                <a:ea typeface="ＭＳ Ｐゴシック" charset="0"/>
              </a:rPr>
              <a:t>Air Quality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800" dirty="0">
                <a:solidFill>
                  <a:srgbClr val="F58925"/>
                </a:solidFill>
                <a:latin typeface="Arial" charset="0"/>
                <a:ea typeface="ＭＳ Ｐゴシック" charset="0"/>
              </a:rPr>
              <a:t>Gases</a:t>
            </a:r>
          </a:p>
          <a:p>
            <a:pPr lvl="1" eaLnBrk="1" hangingPunct="1"/>
            <a:r>
              <a:rPr lang="en-US" sz="2800" dirty="0">
                <a:solidFill>
                  <a:srgbClr val="B714DF"/>
                </a:solidFill>
                <a:latin typeface="Arial" charset="0"/>
                <a:ea typeface="ＭＳ Ｐゴシック" charset="0"/>
              </a:rPr>
              <a:t>C</a:t>
            </a:r>
            <a:r>
              <a:rPr lang="en-US" sz="2800" dirty="0" smtClean="0">
                <a:solidFill>
                  <a:srgbClr val="B714DF"/>
                </a:solidFill>
                <a:latin typeface="Arial" charset="0"/>
                <a:ea typeface="ＭＳ Ｐゴシック" charset="0"/>
              </a:rPr>
              <a:t>hemicals</a:t>
            </a:r>
            <a:r>
              <a:rPr lang="en-US" sz="2800" dirty="0">
                <a:solidFill>
                  <a:srgbClr val="B714DF"/>
                </a:solidFill>
                <a:latin typeface="Arial" charset="0"/>
                <a:ea typeface="ＭＳ Ｐゴシック" charset="0"/>
              </a:rPr>
              <a:t>/fumes (VOCs)</a:t>
            </a:r>
          </a:p>
          <a:p>
            <a:pPr lvl="1" eaLnBrk="1" hangingPunct="1"/>
            <a:r>
              <a:rPr lang="en-US" sz="2800" dirty="0">
                <a:solidFill>
                  <a:srgbClr val="9E741A"/>
                </a:solidFill>
                <a:latin typeface="Arial" charset="0"/>
                <a:ea typeface="ＭＳ Ｐゴシック" charset="0"/>
              </a:rPr>
              <a:t>P</a:t>
            </a:r>
            <a:r>
              <a:rPr lang="en-US" sz="2800" dirty="0" smtClean="0">
                <a:solidFill>
                  <a:srgbClr val="9E741A"/>
                </a:solidFill>
                <a:latin typeface="Arial" charset="0"/>
                <a:ea typeface="ＭＳ Ｐゴシック" charset="0"/>
              </a:rPr>
              <a:t>articulates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800" dirty="0">
                <a:solidFill>
                  <a:srgbClr val="16D142"/>
                </a:solidFill>
                <a:latin typeface="Arial" charset="0"/>
                <a:ea typeface="ＭＳ Ｐゴシック" charset="0"/>
              </a:rPr>
              <a:t>A</a:t>
            </a:r>
            <a:r>
              <a:rPr lang="en-US" sz="2800" dirty="0" smtClean="0">
                <a:solidFill>
                  <a:srgbClr val="16D142"/>
                </a:solidFill>
                <a:latin typeface="Arial" charset="0"/>
                <a:ea typeface="ＭＳ Ｐゴシック" charset="0"/>
              </a:rPr>
              <a:t>llergens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 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800" dirty="0">
              <a:latin typeface="Arial" charset="0"/>
              <a:ea typeface="ＭＳ Ｐゴシック" charset="0"/>
            </a:endParaRPr>
          </a:p>
          <a:p>
            <a:pPr eaLnBrk="1" hangingPunct="1"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</a:rPr>
              <a:t>		</a:t>
            </a:r>
            <a:r>
              <a:rPr lang="en-US" sz="2800" b="1" i="1" dirty="0">
                <a:latin typeface="Arial" charset="0"/>
                <a:ea typeface="ＭＳ Ｐゴシック" charset="0"/>
              </a:rPr>
              <a:t>      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</a:rPr>
              <a:t>Thermal Comfort</a:t>
            </a:r>
          </a:p>
          <a:p>
            <a:pPr lvl="1" eaLnBrk="1" hangingPunct="1"/>
            <a:r>
              <a:rPr lang="en-US" sz="2800" dirty="0">
                <a:solidFill>
                  <a:srgbClr val="EB0E1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dirty="0" smtClean="0">
                <a:solidFill>
                  <a:srgbClr val="EB0E11"/>
                </a:solidFill>
                <a:latin typeface="Arial" charset="0"/>
                <a:ea typeface="ＭＳ Ｐゴシック" charset="0"/>
              </a:rPr>
              <a:t>Temperature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 </a:t>
            </a:r>
            <a:endParaRPr lang="en-US" sz="2800" dirty="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en-US" sz="2800" dirty="0">
                <a:solidFill>
                  <a:srgbClr val="22E1EC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dirty="0" smtClean="0">
                <a:solidFill>
                  <a:srgbClr val="22E1EC"/>
                </a:solidFill>
                <a:latin typeface="Arial" charset="0"/>
                <a:ea typeface="ＭＳ Ｐゴシック" charset="0"/>
              </a:rPr>
              <a:t>Humidity</a:t>
            </a:r>
            <a:endParaRPr lang="en-US" sz="2800" dirty="0">
              <a:solidFill>
                <a:srgbClr val="22E1E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63" name="AutoShape 5"/>
          <p:cNvSpPr>
            <a:spLocks noChangeArrowheads="1"/>
          </p:cNvSpPr>
          <p:nvPr/>
        </p:nvSpPr>
        <p:spPr bwMode="auto">
          <a:xfrm flipV="1">
            <a:off x="1705712" y="1941815"/>
            <a:ext cx="685800" cy="3581400"/>
          </a:xfrm>
          <a:prstGeom prst="curvedRightArrow">
            <a:avLst>
              <a:gd name="adj1" fmla="val 104444"/>
              <a:gd name="adj2" fmla="val 20888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3647251">
            <a:off x="7477764" y="4028095"/>
            <a:ext cx="1219200" cy="838200"/>
          </a:xfrm>
          <a:custGeom>
            <a:avLst/>
            <a:gdLst>
              <a:gd name="T0" fmla="*/ 1941992108 w 21600"/>
              <a:gd name="T1" fmla="*/ 0 h 21600"/>
              <a:gd name="T2" fmla="*/ 485542618 w 21600"/>
              <a:gd name="T3" fmla="*/ 631110583 h 21600"/>
              <a:gd name="T4" fmla="*/ 1941992108 w 21600"/>
              <a:gd name="T5" fmla="*/ 315555291 h 21600"/>
              <a:gd name="T6" fmla="*/ 2147483647 w 21600"/>
              <a:gd name="T7" fmla="*/ 631110583 h 21600"/>
              <a:gd name="T8" fmla="*/ 2147483647 w 21600"/>
              <a:gd name="T9" fmla="*/ 946665913 h 21600"/>
              <a:gd name="T10" fmla="*/ 2147483647 w 21600"/>
              <a:gd name="T11" fmla="*/ 63111058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745181" y="3555901"/>
            <a:ext cx="2932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-US" sz="2400" b="1" i="1" dirty="0">
                <a:latin typeface="Arial" charset="0"/>
                <a:ea typeface="ＭＳ Ｐゴシック" charset="0"/>
              </a:rPr>
              <a:t>Occupants </a:t>
            </a:r>
          </a:p>
          <a:p>
            <a:pPr algn="r">
              <a:spcBef>
                <a:spcPts val="0"/>
              </a:spcBef>
              <a:buNone/>
            </a:pPr>
            <a:r>
              <a:rPr lang="en-US" sz="2400" b="1" i="1" dirty="0" smtClean="0">
                <a:latin typeface="Arial" charset="0"/>
                <a:ea typeface="ＭＳ Ｐゴシック" charset="0"/>
              </a:rPr>
              <a:t>Building</a:t>
            </a:r>
            <a:r>
              <a:rPr lang="en-US" sz="2400" b="1" i="1" dirty="0">
                <a:latin typeface="Arial" charset="0"/>
                <a:ea typeface="ＭＳ Ｐゴシック" charset="0"/>
              </a:rPr>
              <a:t>/Systems</a:t>
            </a:r>
            <a:endParaRPr lang="en-US" sz="2400" b="1" dirty="0">
              <a:latin typeface="Arial" charset="0"/>
              <a:ea typeface="ＭＳ Ｐゴシック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86512" y="3694415"/>
            <a:ext cx="23638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u="none" dirty="0"/>
              <a:t>INTERACTION </a:t>
            </a:r>
            <a:r>
              <a:rPr lang="en-US" i="1" u="none" dirty="0" smtClean="0"/>
              <a:t> </a:t>
            </a:r>
            <a:endParaRPr lang="en-US" i="1" u="none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359307" y="4373369"/>
            <a:ext cx="636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u="none" dirty="0" smtClean="0"/>
              <a:t>??  </a:t>
            </a:r>
            <a:endParaRPr lang="en-US" i="1" u="none" dirty="0"/>
          </a:p>
        </p:txBody>
      </p:sp>
    </p:spTree>
    <p:extLst>
      <p:ext uri="{BB962C8B-B14F-4D97-AF65-F5344CB8AC3E}">
        <p14:creationId xmlns:p14="http://schemas.microsoft.com/office/powerpoint/2010/main" val="108344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uilding-envelope-energy-savings-300x2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5" y="1752601"/>
            <a:ext cx="4316040" cy="404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4634491" y="1524000"/>
            <a:ext cx="428090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000" b="0" u="none" dirty="0">
                <a:solidFill>
                  <a:schemeClr val="bg1"/>
                </a:solidFill>
              </a:rPr>
              <a:t>SHOULD…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0" u="none" dirty="0">
                <a:solidFill>
                  <a:schemeClr val="bg1"/>
                </a:solidFill>
              </a:rPr>
              <a:t>Protect from elements (wind, rain</a:t>
            </a:r>
            <a:r>
              <a:rPr lang="en-US" sz="2000" b="0" u="none" dirty="0" smtClean="0">
                <a:solidFill>
                  <a:schemeClr val="bg1"/>
                </a:solidFill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0" u="none" dirty="0" smtClean="0">
                <a:solidFill>
                  <a:schemeClr val="bg1"/>
                </a:solidFill>
              </a:rPr>
              <a:t>Protect from animals and pests</a:t>
            </a:r>
            <a:endParaRPr lang="en-US" sz="2000" b="0" u="none" dirty="0">
              <a:solidFill>
                <a:schemeClr val="bg1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0" u="none" dirty="0">
                <a:solidFill>
                  <a:schemeClr val="bg1"/>
                </a:solidFill>
              </a:rPr>
              <a:t>Keep us warm in winter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0" u="none" dirty="0">
                <a:solidFill>
                  <a:schemeClr val="bg1"/>
                </a:solidFill>
              </a:rPr>
              <a:t>Comfortable in summer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0" u="none" dirty="0">
                <a:solidFill>
                  <a:schemeClr val="bg1"/>
                </a:solidFill>
              </a:rPr>
              <a:t>Accommodate occupant activities</a:t>
            </a: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4741317" y="4497940"/>
            <a:ext cx="386928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2000" b="0" u="none" dirty="0">
                <a:solidFill>
                  <a:schemeClr val="bg1"/>
                </a:solidFill>
              </a:rPr>
              <a:t>SHOULD </a:t>
            </a:r>
            <a:r>
              <a:rPr lang="en-US" sz="2000" b="0" i="1" u="none" dirty="0">
                <a:solidFill>
                  <a:schemeClr val="bg1"/>
                </a:solidFill>
              </a:rPr>
              <a:t>NOT</a:t>
            </a:r>
            <a:r>
              <a:rPr lang="en-US" sz="2000" b="0" u="none" dirty="0">
                <a:solidFill>
                  <a:schemeClr val="bg1"/>
                </a:solidFill>
              </a:rPr>
              <a:t>…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0" u="none" dirty="0">
                <a:solidFill>
                  <a:schemeClr val="bg1"/>
                </a:solidFill>
              </a:rPr>
              <a:t>Wreck the planet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0" u="none" dirty="0">
                <a:solidFill>
                  <a:schemeClr val="bg1"/>
                </a:solidFill>
              </a:rPr>
              <a:t>Drive us to the poor house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0" u="none" dirty="0">
                <a:solidFill>
                  <a:schemeClr val="bg1"/>
                </a:solidFill>
              </a:rPr>
              <a:t>Cause discomfort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000" b="0" u="none" dirty="0">
                <a:solidFill>
                  <a:schemeClr val="bg1"/>
                </a:solidFill>
              </a:rPr>
              <a:t>Make us sick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000" b="0" u="none" dirty="0">
              <a:solidFill>
                <a:schemeClr val="bg1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28600" y="3048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0" u="none" dirty="0">
                <a:solidFill>
                  <a:schemeClr val="bg1"/>
                </a:solidFill>
              </a:rPr>
              <a:t>The </a:t>
            </a:r>
            <a:r>
              <a:rPr lang="en-US" sz="4400" b="0" u="none" dirty="0" smtClean="0">
                <a:solidFill>
                  <a:schemeClr val="bg1"/>
                </a:solidFill>
              </a:rPr>
              <a:t>Built Environment</a:t>
            </a:r>
            <a:endParaRPr lang="en-US" sz="4400" b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975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850" y="1437341"/>
            <a:ext cx="4624387" cy="5265363"/>
          </a:xfrm>
        </p:spPr>
        <p:txBody>
          <a:bodyPr>
            <a:normAutofit/>
          </a:bodyPr>
          <a:lstStyle/>
          <a:p>
            <a:r>
              <a:rPr lang="en-US" sz="2400" dirty="0"/>
              <a:t>Occupants (exhaled)</a:t>
            </a:r>
          </a:p>
          <a:p>
            <a:pPr lvl="1"/>
            <a:endParaRPr lang="en-US" sz="2400" dirty="0"/>
          </a:p>
          <a:p>
            <a:r>
              <a:rPr lang="en-US" sz="2400" dirty="0"/>
              <a:t>Activities (cook, shower)</a:t>
            </a:r>
          </a:p>
          <a:p>
            <a:pPr lvl="1"/>
            <a:endParaRPr lang="en-US" sz="2400" dirty="0"/>
          </a:p>
          <a:p>
            <a:r>
              <a:rPr lang="en-US" sz="2400" dirty="0"/>
              <a:t>Water-related Utilities</a:t>
            </a:r>
          </a:p>
          <a:p>
            <a:pPr lvl="1"/>
            <a:endParaRPr lang="en-US" sz="2400" dirty="0"/>
          </a:p>
          <a:p>
            <a:r>
              <a:rPr lang="en-US" sz="2400" dirty="0"/>
              <a:t>Building Envelope</a:t>
            </a:r>
          </a:p>
          <a:p>
            <a:pPr lvl="1"/>
            <a:endParaRPr lang="en-US" sz="2400" dirty="0"/>
          </a:p>
          <a:p>
            <a:r>
              <a:rPr lang="en-US" sz="2400" dirty="0"/>
              <a:t>Humidity/Cold </a:t>
            </a:r>
            <a:r>
              <a:rPr lang="en-US" sz="2400" dirty="0" smtClean="0"/>
              <a:t>Surfaces</a:t>
            </a:r>
            <a:endParaRPr lang="en-US" sz="2400" dirty="0"/>
          </a:p>
        </p:txBody>
      </p:sp>
      <p:pic>
        <p:nvPicPr>
          <p:cNvPr id="81924" name="Picture 4" descr="IMG_5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859" y="3889635"/>
            <a:ext cx="1650668" cy="247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9" name="Picture 9" descr="Boiling-Water-Tea-Kettle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508" y="2327908"/>
            <a:ext cx="1585913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0" name="Picture 10" descr="cold brea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1" y="718317"/>
            <a:ext cx="1226298" cy="171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1" name="Picture 11" descr="condensation-wind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2" y="5346393"/>
            <a:ext cx="1951225" cy="130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2" name="Picture 12" descr="steamy bathro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75" y="1529396"/>
            <a:ext cx="1612900" cy="215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3" name="Picture 13" descr="pipe_lea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45" y="3764217"/>
            <a:ext cx="1522412" cy="15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62000" y="76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Moisture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6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106363"/>
            <a:ext cx="7772400" cy="939800"/>
          </a:xfrm>
        </p:spPr>
        <p:txBody>
          <a:bodyPr/>
          <a:lstStyle/>
          <a:p>
            <a:r>
              <a:rPr lang="en-US" dirty="0"/>
              <a:t>Name That </a:t>
            </a:r>
            <a:r>
              <a:rPr lang="en-US" dirty="0" smtClean="0"/>
              <a:t>Source &amp; Type!</a:t>
            </a:r>
            <a:r>
              <a:rPr lang="en-US" dirty="0"/>
              <a:t>!</a:t>
            </a:r>
          </a:p>
        </p:txBody>
      </p:sp>
      <p:pic>
        <p:nvPicPr>
          <p:cNvPr id="13318" name="Picture 6" descr="GuessIAQ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219200"/>
            <a:ext cx="5945187" cy="54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867275" y="115411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781675" y="11858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454775" y="20526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965095" y="344127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786063" y="3200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217988" y="2814638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432425" y="30861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6453188" y="32004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2019300" y="417512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959100" y="45942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217988" y="42513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4124761" y="48529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4776788" y="50180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13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5546725" y="423862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14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5492750" y="49831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15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6630988" y="4487863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16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3754438" y="607853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17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4310063" y="56261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18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5514975" y="55245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19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6708775" y="554355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20</a:t>
            </a:r>
          </a:p>
        </p:txBody>
      </p:sp>
      <p:sp>
        <p:nvSpPr>
          <p:cNvPr id="13340" name="Freeform 28"/>
          <p:cNvSpPr>
            <a:spLocks/>
          </p:cNvSpPr>
          <p:nvPr/>
        </p:nvSpPr>
        <p:spPr bwMode="auto">
          <a:xfrm>
            <a:off x="6453188" y="5538788"/>
            <a:ext cx="366712" cy="428625"/>
          </a:xfrm>
          <a:custGeom>
            <a:avLst/>
            <a:gdLst>
              <a:gd name="T0" fmla="*/ 26 w 231"/>
              <a:gd name="T1" fmla="*/ 199 h 270"/>
              <a:gd name="T2" fmla="*/ 34 w 231"/>
              <a:gd name="T3" fmla="*/ 16 h 270"/>
              <a:gd name="T4" fmla="*/ 80 w 231"/>
              <a:gd name="T5" fmla="*/ 1 h 270"/>
              <a:gd name="T6" fmla="*/ 133 w 231"/>
              <a:gd name="T7" fmla="*/ 8 h 270"/>
              <a:gd name="T8" fmla="*/ 156 w 231"/>
              <a:gd name="T9" fmla="*/ 54 h 270"/>
              <a:gd name="T10" fmla="*/ 209 w 231"/>
              <a:gd name="T11" fmla="*/ 69 h 270"/>
              <a:gd name="T12" fmla="*/ 202 w 231"/>
              <a:gd name="T13" fmla="*/ 244 h 270"/>
              <a:gd name="T14" fmla="*/ 110 w 231"/>
              <a:gd name="T15" fmla="*/ 237 h 270"/>
              <a:gd name="T16" fmla="*/ 49 w 231"/>
              <a:gd name="T17" fmla="*/ 221 h 270"/>
              <a:gd name="T18" fmla="*/ 26 w 231"/>
              <a:gd name="T19" fmla="*/ 199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1" h="270">
                <a:moveTo>
                  <a:pt x="26" y="199"/>
                </a:moveTo>
                <a:cubicBezTo>
                  <a:pt x="21" y="155"/>
                  <a:pt x="10" y="56"/>
                  <a:pt x="34" y="16"/>
                </a:cubicBezTo>
                <a:cubicBezTo>
                  <a:pt x="34" y="14"/>
                  <a:pt x="78" y="1"/>
                  <a:pt x="80" y="1"/>
                </a:cubicBezTo>
                <a:cubicBezTo>
                  <a:pt x="97" y="3"/>
                  <a:pt x="116" y="0"/>
                  <a:pt x="133" y="8"/>
                </a:cubicBezTo>
                <a:cubicBezTo>
                  <a:pt x="157" y="18"/>
                  <a:pt x="140" y="39"/>
                  <a:pt x="156" y="54"/>
                </a:cubicBezTo>
                <a:cubicBezTo>
                  <a:pt x="169" y="66"/>
                  <a:pt x="191" y="64"/>
                  <a:pt x="209" y="69"/>
                </a:cubicBezTo>
                <a:cubicBezTo>
                  <a:pt x="206" y="127"/>
                  <a:pt x="231" y="193"/>
                  <a:pt x="202" y="244"/>
                </a:cubicBezTo>
                <a:cubicBezTo>
                  <a:pt x="186" y="270"/>
                  <a:pt x="140" y="241"/>
                  <a:pt x="110" y="237"/>
                </a:cubicBezTo>
                <a:cubicBezTo>
                  <a:pt x="89" y="233"/>
                  <a:pt x="49" y="221"/>
                  <a:pt x="49" y="221"/>
                </a:cubicBezTo>
                <a:cubicBezTo>
                  <a:pt x="0" y="231"/>
                  <a:pt x="5" y="240"/>
                  <a:pt x="26" y="199"/>
                </a:cubicBezTo>
                <a:close/>
              </a:path>
            </a:pathLst>
          </a:custGeom>
          <a:noFill/>
          <a:ln w="38100" cmpd="sng">
            <a:solidFill>
              <a:srgbClr val="F6FF1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10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79399"/>
            <a:ext cx="7772400" cy="1143000"/>
          </a:xfrm>
        </p:spPr>
        <p:txBody>
          <a:bodyPr/>
          <a:lstStyle/>
          <a:p>
            <a:r>
              <a:rPr lang="en-US" dirty="0" smtClean="0"/>
              <a:t>Building Envelope and Systems are KEY to good IEQ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37918" y="1756357"/>
            <a:ext cx="7696018" cy="442431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Buildings are “too” tight:</a:t>
            </a:r>
            <a:endParaRPr lang="en-US" sz="2800" dirty="0"/>
          </a:p>
          <a:p>
            <a:pPr lvl="1"/>
            <a:r>
              <a:rPr lang="en-US" sz="2400" dirty="0"/>
              <a:t>Moisture accumulation</a:t>
            </a:r>
          </a:p>
          <a:p>
            <a:pPr lvl="1"/>
            <a:r>
              <a:rPr lang="en-US" sz="2400" dirty="0"/>
              <a:t>Contaminant accumulation</a:t>
            </a:r>
          </a:p>
          <a:p>
            <a:pPr lvl="1"/>
            <a:r>
              <a:rPr lang="en-US" sz="2400" dirty="0"/>
              <a:t>Thermal </a:t>
            </a:r>
            <a:r>
              <a:rPr lang="en-US" sz="2400" dirty="0" smtClean="0"/>
              <a:t>discomfort</a:t>
            </a:r>
          </a:p>
          <a:p>
            <a:r>
              <a:rPr lang="en-US" sz="2800" dirty="0"/>
              <a:t>Uncontrolled air exchange:</a:t>
            </a:r>
          </a:p>
          <a:p>
            <a:pPr lvl="1"/>
            <a:r>
              <a:rPr lang="en-US" sz="2400" dirty="0"/>
              <a:t>Contaminant source</a:t>
            </a:r>
          </a:p>
          <a:p>
            <a:pPr lvl="1"/>
            <a:r>
              <a:rPr lang="en-US" sz="2400" dirty="0"/>
              <a:t>Contaminant migration from unconditioned spaces</a:t>
            </a:r>
          </a:p>
          <a:p>
            <a:pPr lvl="1"/>
            <a:r>
              <a:rPr lang="en-US" sz="2400" dirty="0"/>
              <a:t>Drafts</a:t>
            </a:r>
          </a:p>
          <a:p>
            <a:pPr lvl="1"/>
            <a:r>
              <a:rPr lang="en-US" sz="2400" dirty="0"/>
              <a:t>Energy </a:t>
            </a:r>
            <a:r>
              <a:rPr lang="en-US" sz="2400" dirty="0" smtClean="0"/>
              <a:t>loss</a:t>
            </a:r>
            <a:endParaRPr lang="en-US" sz="2400" dirty="0"/>
          </a:p>
          <a:p>
            <a:r>
              <a:rPr lang="en-US" sz="2800" dirty="0" smtClean="0"/>
              <a:t>Inadequate </a:t>
            </a:r>
            <a:r>
              <a:rPr lang="en-US" sz="2800" dirty="0"/>
              <a:t>or spotty insulation</a:t>
            </a:r>
          </a:p>
          <a:p>
            <a:pPr lvl="1"/>
            <a:r>
              <a:rPr lang="en-US" sz="2400" dirty="0"/>
              <a:t>Cold condensing </a:t>
            </a:r>
            <a:r>
              <a:rPr lang="en-US" sz="2400" dirty="0" smtClean="0"/>
              <a:t>surfaces</a:t>
            </a:r>
          </a:p>
          <a:p>
            <a:pPr lvl="1"/>
            <a:r>
              <a:rPr lang="en-US" sz="2400" dirty="0" smtClean="0"/>
              <a:t>Energy Loss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1889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16440" y="3077072"/>
            <a:ext cx="3470256" cy="22131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6440" y="5315392"/>
            <a:ext cx="3470256" cy="1018561"/>
          </a:xfrm>
          <a:prstGeom prst="rect">
            <a:avLst/>
          </a:prstGeom>
          <a:solidFill>
            <a:srgbClr val="F1FBB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069" y="3077073"/>
            <a:ext cx="1870453" cy="2238320"/>
          </a:xfrm>
          <a:prstGeom prst="rect">
            <a:avLst/>
          </a:prstGeom>
          <a:solidFill>
            <a:srgbClr val="F1FBB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2764604" y="1710464"/>
            <a:ext cx="3509133" cy="1347628"/>
          </a:xfrm>
          <a:prstGeom prst="triangle">
            <a:avLst>
              <a:gd name="adj" fmla="val 4888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42959" y="2358362"/>
            <a:ext cx="1894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UNCONDITIONED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(attic)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5080" y="5636774"/>
            <a:ext cx="266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(basement, crawlspace)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0473" y="4026661"/>
            <a:ext cx="104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(garage)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68840" y="3229472"/>
            <a:ext cx="3173595" cy="19666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485" y="3510368"/>
            <a:ext cx="2852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INDOOR ENVIRONMENT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(conditioned living space)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92928" y="3588222"/>
            <a:ext cx="1321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OUTDOORS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70283" y="89647"/>
            <a:ext cx="7583487" cy="648449"/>
          </a:xfrm>
        </p:spPr>
        <p:txBody>
          <a:bodyPr/>
          <a:lstStyle/>
          <a:p>
            <a:r>
              <a:rPr lang="en-US" sz="3600" dirty="0" smtClean="0"/>
              <a:t>BUILT ENVIRONMENT</a:t>
            </a:r>
            <a:endParaRPr lang="en-US" sz="36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897530" y="306298"/>
            <a:ext cx="6538927" cy="14788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– Exterior, Boundary, Interior Space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7137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“TIGHTNESS” of Envelope</a:t>
            </a:r>
            <a:endParaRPr lang="en-US" dirty="0"/>
          </a:p>
        </p:txBody>
      </p:sp>
      <p:pic>
        <p:nvPicPr>
          <p:cNvPr id="4" name="Picture 4" descr="space 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5" y="1733127"/>
            <a:ext cx="5100325" cy="303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open-air-home-over-a-stre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54" y="2008484"/>
            <a:ext cx="3426939" cy="4453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431" y="5001773"/>
            <a:ext cx="456147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No Exchange  =&gt;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            Completely Open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1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1894" y="1476666"/>
            <a:ext cx="8207626" cy="4114800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>
                <a:latin typeface="Arial" charset="0"/>
                <a:ea typeface="ＭＳ Ｐゴシック" charset="0"/>
              </a:rPr>
              <a:t>Mainly </a:t>
            </a:r>
            <a:r>
              <a:rPr lang="en-US" sz="2800" dirty="0">
                <a:latin typeface="Arial" charset="0"/>
                <a:ea typeface="ＭＳ Ｐゴシック" charset="0"/>
              </a:rPr>
              <a:t>to improve energy efficiency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Reduced air leakage around doors and windows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Seal openings in walls, floors and ceilings</a:t>
            </a:r>
          </a:p>
          <a:p>
            <a:pPr lvl="1"/>
            <a:r>
              <a:rPr lang="en-US" sz="2800" dirty="0">
                <a:latin typeface="Arial" charset="0"/>
                <a:ea typeface="ＭＳ Ｐゴシック" charset="0"/>
              </a:rPr>
              <a:t>Improve insulation to reduce thermal loss</a:t>
            </a:r>
          </a:p>
        </p:txBody>
      </p:sp>
      <p:pic>
        <p:nvPicPr>
          <p:cNvPr id="21508" name="Picture 4" descr="Energy Star Leaky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118" y="4291842"/>
            <a:ext cx="3012366" cy="213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0" y="76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Tight Buildings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22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16440" y="3077072"/>
            <a:ext cx="3470256" cy="22131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6440" y="5315392"/>
            <a:ext cx="3470256" cy="1018561"/>
          </a:xfrm>
          <a:prstGeom prst="rect">
            <a:avLst/>
          </a:prstGeom>
          <a:solidFill>
            <a:srgbClr val="F1FBB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069" y="3077073"/>
            <a:ext cx="1870453" cy="2238320"/>
          </a:xfrm>
          <a:prstGeom prst="rect">
            <a:avLst/>
          </a:prstGeom>
          <a:solidFill>
            <a:srgbClr val="F1FBB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2764604" y="1710464"/>
            <a:ext cx="3509133" cy="1347628"/>
          </a:xfrm>
          <a:prstGeom prst="triangle">
            <a:avLst>
              <a:gd name="adj" fmla="val 4888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42959" y="2358362"/>
            <a:ext cx="1894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UNCONDITIONED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(attic)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5080" y="5636774"/>
            <a:ext cx="266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(basement, crawlspace)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0473" y="4026661"/>
            <a:ext cx="104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(garage)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68840" y="3229472"/>
            <a:ext cx="3173595" cy="19666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485" y="3510368"/>
            <a:ext cx="2852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INDOOR ENVIRONMENT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(conditioned living space)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847975" y="3910040"/>
            <a:ext cx="709943" cy="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31838" y="3738491"/>
            <a:ext cx="709943" cy="0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>
            <a:off x="3590056" y="3148797"/>
            <a:ext cx="709943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>
            <a:off x="4494065" y="5281803"/>
            <a:ext cx="709943" cy="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92928" y="3588222"/>
            <a:ext cx="1321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OUTDOORS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570283" y="89647"/>
            <a:ext cx="7583487" cy="648449"/>
          </a:xfrm>
        </p:spPr>
        <p:txBody>
          <a:bodyPr/>
          <a:lstStyle/>
          <a:p>
            <a:r>
              <a:rPr lang="en-US" sz="3600" dirty="0" smtClean="0"/>
              <a:t>BUILT ENVIRONMENT</a:t>
            </a:r>
            <a:endParaRPr lang="en-US" sz="3600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897530" y="306298"/>
            <a:ext cx="6538927" cy="14788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– Exterior, Boundary, Interior Space</a:t>
            </a:r>
            <a:br>
              <a:rPr lang="en-US" sz="2400" dirty="0" smtClean="0"/>
            </a:br>
            <a:r>
              <a:rPr lang="en-US" sz="2400" dirty="0" smtClean="0"/>
              <a:t>- Airflow Quality, Magnitude, Direction</a:t>
            </a:r>
            <a:endParaRPr lang="en-US" sz="24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49879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16440" y="3077072"/>
            <a:ext cx="3470256" cy="22131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6440" y="5315392"/>
            <a:ext cx="3470256" cy="1018561"/>
          </a:xfrm>
          <a:prstGeom prst="rect">
            <a:avLst/>
          </a:prstGeom>
          <a:solidFill>
            <a:srgbClr val="F1FBB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069" y="3077073"/>
            <a:ext cx="1870453" cy="2238320"/>
          </a:xfrm>
          <a:prstGeom prst="rect">
            <a:avLst/>
          </a:prstGeom>
          <a:solidFill>
            <a:srgbClr val="F1FBB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2764604" y="1710464"/>
            <a:ext cx="3509133" cy="1347628"/>
          </a:xfrm>
          <a:prstGeom prst="triangle">
            <a:avLst>
              <a:gd name="adj" fmla="val 4888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42959" y="2358362"/>
            <a:ext cx="1894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UNCONDITIONED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(attic)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5080" y="5636774"/>
            <a:ext cx="266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(basement, crawlspace)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0473" y="4026661"/>
            <a:ext cx="104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(garage)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68840" y="3229472"/>
            <a:ext cx="3173595" cy="19666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485" y="3510368"/>
            <a:ext cx="2852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INDOOR ENVIRONMENT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(conditioned living space)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847975" y="3910040"/>
            <a:ext cx="709943" cy="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31838" y="3738491"/>
            <a:ext cx="709943" cy="0"/>
          </a:xfrm>
          <a:prstGeom prst="straightConnector1">
            <a:avLst/>
          </a:prstGeom>
          <a:ln w="190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>
            <a:off x="3590056" y="3148797"/>
            <a:ext cx="709943" cy="0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>
            <a:off x="4494065" y="5281803"/>
            <a:ext cx="709943" cy="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92928" y="3588222"/>
            <a:ext cx="1321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OUTDOORS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23051" y="4211327"/>
            <a:ext cx="112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SYSTEMS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37304" y="4200610"/>
            <a:ext cx="135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MATERIALS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11948" y="4557499"/>
            <a:ext cx="146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FF"/>
                </a:solidFill>
              </a:rPr>
              <a:t>OCCUPANTS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80643" y="5452108"/>
            <a:ext cx="66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++++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86562" y="3240216"/>
            <a:ext cx="54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+++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92069" y="1989030"/>
            <a:ext cx="426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11155" y="5963092"/>
            <a:ext cx="66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++++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17074" y="3751200"/>
            <a:ext cx="54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+++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2581" y="2500014"/>
            <a:ext cx="426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51126" y="4471358"/>
            <a:ext cx="54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+++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24916" y="5320629"/>
            <a:ext cx="66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++++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69189" y="5428206"/>
            <a:ext cx="66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++++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13595" y="5894367"/>
            <a:ext cx="66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++++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83163" y="6031826"/>
            <a:ext cx="668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++++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75265" y="2141430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14849" y="3055550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87962" y="4840690"/>
            <a:ext cx="30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090" y="4569942"/>
            <a:ext cx="3998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+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27625" y="4569942"/>
            <a:ext cx="6150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++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95490" y="4722342"/>
            <a:ext cx="3998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+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29356" y="3101601"/>
            <a:ext cx="8302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+++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570283" y="89647"/>
            <a:ext cx="7583487" cy="648449"/>
          </a:xfrm>
        </p:spPr>
        <p:txBody>
          <a:bodyPr/>
          <a:lstStyle/>
          <a:p>
            <a:r>
              <a:rPr lang="en-US" sz="3600" dirty="0" smtClean="0"/>
              <a:t>BUILT ENVIRONMENT</a:t>
            </a:r>
            <a:endParaRPr lang="en-US" sz="3600" dirty="0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1897530" y="306298"/>
            <a:ext cx="6538927" cy="147887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– Exterior, Boundary, Interior Space</a:t>
            </a:r>
            <a:br>
              <a:rPr lang="en-US" sz="2400" dirty="0" smtClean="0"/>
            </a:br>
            <a:r>
              <a:rPr lang="en-US" sz="2400" dirty="0" smtClean="0"/>
              <a:t>- Airflow Quality, Magnitude, Direction</a:t>
            </a:r>
            <a:br>
              <a:rPr lang="en-US" sz="2400" dirty="0" smtClean="0"/>
            </a:br>
            <a:r>
              <a:rPr lang="en-US" sz="2400" dirty="0" smtClean="0"/>
              <a:t>- Contaminant Type, Source, Strength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7035943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7291</TotalTime>
  <Words>1182</Words>
  <Application>Microsoft Macintosh PowerPoint</Application>
  <PresentationFormat>On-screen Show (4:3)</PresentationFormat>
  <Paragraphs>352</Paragraphs>
  <Slides>42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Revolution</vt:lpstr>
      <vt:lpstr>Appalachian Energy Center</vt:lpstr>
      <vt:lpstr>Workshop Agenda</vt:lpstr>
      <vt:lpstr>PART 1: The Indoor Environment </vt:lpstr>
      <vt:lpstr>PowerPoint Presentation</vt:lpstr>
      <vt:lpstr>BUILT ENVIRONMENT</vt:lpstr>
      <vt:lpstr>“TIGHTNESS” of Envelope</vt:lpstr>
      <vt:lpstr>PowerPoint Presentation</vt:lpstr>
      <vt:lpstr>BUILT ENVIRONMENT</vt:lpstr>
      <vt:lpstr>BUILT ENVIRONMENT</vt:lpstr>
      <vt:lpstr>IAQ vs. IEQ</vt:lpstr>
      <vt:lpstr>IAQ vs. IEQ</vt:lpstr>
      <vt:lpstr>PowerPoint Presentation</vt:lpstr>
      <vt:lpstr>Dew Point - condensation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Gases: </vt:lpstr>
      <vt:lpstr>Outdoor Sources &amp; Building Design</vt:lpstr>
      <vt:lpstr>Radon </vt:lpstr>
      <vt:lpstr>Combustion - Carbon Monoxide </vt:lpstr>
      <vt:lpstr>Combustion - Oxides of Nitrogen (NOx)</vt:lpstr>
      <vt:lpstr>Chemicals:   </vt:lpstr>
      <vt:lpstr>Product Offgassing </vt:lpstr>
      <vt:lpstr>Sources of Formaldehyde</vt:lpstr>
      <vt:lpstr>VOCs</vt:lpstr>
      <vt:lpstr>Sources of VOCs </vt:lpstr>
      <vt:lpstr>Offgassing - decay curve</vt:lpstr>
      <vt:lpstr>Particulates:   </vt:lpstr>
      <vt:lpstr>Particle Sources</vt:lpstr>
      <vt:lpstr>Particle Sizes:  PM2.5 ,  PM10</vt:lpstr>
      <vt:lpstr>Why Size DOES matter!</vt:lpstr>
      <vt:lpstr>Asbestos </vt:lpstr>
      <vt:lpstr>Allergens:  </vt:lpstr>
      <vt:lpstr>Allergens</vt:lpstr>
      <vt:lpstr>Pollen </vt:lpstr>
      <vt:lpstr>PowerPoint Presentation</vt:lpstr>
      <vt:lpstr>PowerPoint Presentation</vt:lpstr>
      <vt:lpstr>PowerPoint Presentation</vt:lpstr>
      <vt:lpstr>Name That Source &amp; Type!!</vt:lpstr>
      <vt:lpstr>Building Envelope and Systems are KEY to good IEQ</vt:lpstr>
    </vt:vector>
  </TitlesOfParts>
  <Company>The Earth Institute at 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Doll</dc:creator>
  <cp:lastModifiedBy>Susan Doll</cp:lastModifiedBy>
  <cp:revision>136</cp:revision>
  <dcterms:created xsi:type="dcterms:W3CDTF">2013-09-24T20:26:18Z</dcterms:created>
  <dcterms:modified xsi:type="dcterms:W3CDTF">2014-09-29T00:36:58Z</dcterms:modified>
</cp:coreProperties>
</file>