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7" r:id="rId4"/>
  </p:sldMasterIdLst>
  <p:notesMasterIdLst>
    <p:notesMasterId r:id="rId57"/>
  </p:notesMasterIdLst>
  <p:handoutMasterIdLst>
    <p:handoutMasterId r:id="rId58"/>
  </p:handoutMasterIdLst>
  <p:sldIdLst>
    <p:sldId id="292" r:id="rId5"/>
    <p:sldId id="341" r:id="rId6"/>
    <p:sldId id="342" r:id="rId7"/>
    <p:sldId id="343" r:id="rId8"/>
    <p:sldId id="344" r:id="rId9"/>
    <p:sldId id="345" r:id="rId10"/>
    <p:sldId id="346" r:id="rId11"/>
    <p:sldId id="347" r:id="rId12"/>
    <p:sldId id="348" r:id="rId13"/>
    <p:sldId id="349" r:id="rId14"/>
    <p:sldId id="350" r:id="rId15"/>
    <p:sldId id="351" r:id="rId16"/>
    <p:sldId id="352" r:id="rId17"/>
    <p:sldId id="353" r:id="rId18"/>
    <p:sldId id="294" r:id="rId19"/>
    <p:sldId id="327" r:id="rId20"/>
    <p:sldId id="297" r:id="rId21"/>
    <p:sldId id="298" r:id="rId22"/>
    <p:sldId id="299" r:id="rId23"/>
    <p:sldId id="301" r:id="rId24"/>
    <p:sldId id="328" r:id="rId25"/>
    <p:sldId id="329" r:id="rId26"/>
    <p:sldId id="305" r:id="rId27"/>
    <p:sldId id="330" r:id="rId28"/>
    <p:sldId id="308" r:id="rId29"/>
    <p:sldId id="310" r:id="rId30"/>
    <p:sldId id="333" r:id="rId31"/>
    <p:sldId id="334" r:id="rId32"/>
    <p:sldId id="335" r:id="rId33"/>
    <p:sldId id="336" r:id="rId34"/>
    <p:sldId id="337" r:id="rId35"/>
    <p:sldId id="338" r:id="rId36"/>
    <p:sldId id="339" r:id="rId37"/>
    <p:sldId id="340" r:id="rId38"/>
    <p:sldId id="354" r:id="rId39"/>
    <p:sldId id="373" r:id="rId40"/>
    <p:sldId id="355" r:id="rId41"/>
    <p:sldId id="357" r:id="rId42"/>
    <p:sldId id="374" r:id="rId43"/>
    <p:sldId id="360" r:id="rId44"/>
    <p:sldId id="361" r:id="rId45"/>
    <p:sldId id="362" r:id="rId46"/>
    <p:sldId id="363" r:id="rId47"/>
    <p:sldId id="364" r:id="rId48"/>
    <p:sldId id="365" r:id="rId49"/>
    <p:sldId id="366" r:id="rId50"/>
    <p:sldId id="367" r:id="rId51"/>
    <p:sldId id="368" r:id="rId52"/>
    <p:sldId id="369" r:id="rId53"/>
    <p:sldId id="370" r:id="rId54"/>
    <p:sldId id="371" r:id="rId55"/>
    <p:sldId id="372" r:id="rId5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3" d="100"/>
          <a:sy n="103" d="100"/>
        </p:scale>
        <p:origin x="234"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ustor\tec\Construction\New%20Homes\ENERGY%20STAR\ES%20Penetration%20in%20NC\ENERGY%20STAR%20in%20NC\Complete\NC%20ES%20Homes%203.3.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ENERGY</a:t>
            </a:r>
            <a:r>
              <a:rPr lang="en-US" baseline="0" dirty="0"/>
              <a:t> STAR Homes </a:t>
            </a:r>
            <a:r>
              <a:rPr lang="en-US" baseline="0" dirty="0" smtClean="0"/>
              <a:t>and Certified Homes Built </a:t>
            </a:r>
            <a:r>
              <a:rPr lang="en-US" baseline="0" dirty="0"/>
              <a:t>in North </a:t>
            </a:r>
            <a:r>
              <a:rPr lang="en-US" baseline="0" dirty="0" smtClean="0"/>
              <a:t>Carolina (2000-2013)</a:t>
            </a:r>
            <a:endParaRPr lang="en-US" dirty="0"/>
          </a:p>
        </c:rich>
      </c:tx>
      <c:overlay val="0"/>
    </c:title>
    <c:autoTitleDeleted val="0"/>
    <c:plotArea>
      <c:layout>
        <c:manualLayout>
          <c:layoutTarget val="inner"/>
          <c:xMode val="edge"/>
          <c:yMode val="edge"/>
          <c:x val="7.7086502958316649E-2"/>
          <c:y val="0.1242277053429605"/>
          <c:w val="0.90336462749848578"/>
          <c:h val="0.77265952459257292"/>
        </c:manualLayout>
      </c:layout>
      <c:barChart>
        <c:barDir val="col"/>
        <c:grouping val="stacked"/>
        <c:varyColors val="0"/>
        <c:ser>
          <c:idx val="0"/>
          <c:order val="0"/>
          <c:tx>
            <c:v>Energy Star</c:v>
          </c:tx>
          <c:spPr>
            <a:ln>
              <a:solidFill>
                <a:schemeClr val="accent1"/>
              </a:solidFill>
            </a:ln>
          </c:spPr>
          <c:invertIfNegative val="0"/>
          <c:dPt>
            <c:idx val="13"/>
            <c:invertIfNegative val="0"/>
            <c:bubble3D val="0"/>
            <c:spPr>
              <a:solidFill>
                <a:schemeClr val="accent1"/>
              </a:solidFill>
              <a:ln>
                <a:solidFill>
                  <a:schemeClr val="accent1"/>
                </a:solidFill>
              </a:ln>
            </c:spPr>
          </c:dPt>
          <c:dLbls>
            <c:dLbl>
              <c:idx val="0"/>
              <c:layout>
                <c:manualLayout>
                  <c:x val="0"/>
                  <c:y val="-2.1497496857318329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2820512820512821E-3"/>
                  <c:y val="-1.95431789611984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820512820512586E-3"/>
                  <c:y val="-2.540613264955802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2.1497496857318329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9314768441797721E-2"/>
                </c:manualLayout>
              </c:layout>
              <c:showLegendKey val="0"/>
              <c:showVal val="1"/>
              <c:showCatName val="0"/>
              <c:showSerName val="0"/>
              <c:showPercent val="0"/>
              <c:showBubbleSize val="0"/>
              <c:extLst>
                <c:ext xmlns:c15="http://schemas.microsoft.com/office/drawing/2012/chart" uri="{CE6537A1-D6FC-4f65-9D91-7224C49458BB}"/>
              </c:extLst>
            </c:dLbl>
            <c:dLbl>
              <c:idx val="12"/>
              <c:tx>
                <c:rich>
                  <a:bodyPr/>
                  <a:lstStyle/>
                  <a:p>
                    <a:r>
                      <a:rPr lang="en-US" sz="1100" b="1"/>
                      <a:t>V3:</a:t>
                    </a:r>
                  </a:p>
                  <a:p>
                    <a:r>
                      <a:rPr lang="en-US" sz="1100" b="1"/>
                      <a:t>6977</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13"/>
              <c:tx>
                <c:rich>
                  <a:bodyPr/>
                  <a:lstStyle/>
                  <a:p>
                    <a:r>
                      <a:rPr lang="en-US" sz="1100" b="1"/>
                      <a:t>V3:</a:t>
                    </a:r>
                  </a:p>
                  <a:p>
                    <a:r>
                      <a:rPr lang="en-US" sz="1100" b="1"/>
                      <a:t>7490</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QPPR3162012112520!$G$5:$T$5</c:f>
              <c:numCache>
                <c:formatCode>General</c:formatCod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numCache>
            </c:numRef>
          </c:cat>
          <c:val>
            <c:numRef>
              <c:f>QPPR3162012112520!$G$6:$T$6</c:f>
              <c:numCache>
                <c:formatCode>General</c:formatCode>
                <c:ptCount val="14"/>
                <c:pt idx="0">
                  <c:v>3</c:v>
                </c:pt>
                <c:pt idx="1">
                  <c:v>33</c:v>
                </c:pt>
                <c:pt idx="2">
                  <c:v>291</c:v>
                </c:pt>
                <c:pt idx="3">
                  <c:v>338</c:v>
                </c:pt>
                <c:pt idx="4">
                  <c:v>488</c:v>
                </c:pt>
                <c:pt idx="5">
                  <c:v>1102</c:v>
                </c:pt>
                <c:pt idx="6">
                  <c:v>1954</c:v>
                </c:pt>
                <c:pt idx="7">
                  <c:v>2929</c:v>
                </c:pt>
                <c:pt idx="8">
                  <c:v>4263</c:v>
                </c:pt>
                <c:pt idx="9">
                  <c:v>5300</c:v>
                </c:pt>
                <c:pt idx="10">
                  <c:v>7320</c:v>
                </c:pt>
                <c:pt idx="11">
                  <c:v>10945</c:v>
                </c:pt>
                <c:pt idx="12">
                  <c:v>6977</c:v>
                </c:pt>
                <c:pt idx="13">
                  <c:v>7490</c:v>
                </c:pt>
              </c:numCache>
            </c:numRef>
          </c:val>
        </c:ser>
        <c:ser>
          <c:idx val="1"/>
          <c:order val="1"/>
          <c:tx>
            <c:strRef>
              <c:f>QPPR3162012112520!$A$7</c:f>
              <c:strCache>
                <c:ptCount val="1"/>
                <c:pt idx="0">
                  <c:v>NGBS Green</c:v>
                </c:pt>
              </c:strCache>
            </c:strRef>
          </c:tx>
          <c:spPr>
            <a:solidFill>
              <a:schemeClr val="accent3">
                <a:lumMod val="75000"/>
              </a:schemeClr>
            </a:solidFill>
          </c:spPr>
          <c:invertIfNegative val="0"/>
          <c:dLbls>
            <c:spPr>
              <a:noFill/>
              <a:ln>
                <a:noFill/>
              </a:ln>
              <a:effectLst/>
            </c:spPr>
            <c:txPr>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QPPR3162012112520!$G$5:$T$5</c:f>
              <c:numCache>
                <c:formatCode>General</c:formatCod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numCache>
            </c:numRef>
          </c:cat>
          <c:val>
            <c:numRef>
              <c:f>QPPR3162012112520!$G$7:$T$7</c:f>
              <c:numCache>
                <c:formatCode>General</c:formatCode>
                <c:ptCount val="14"/>
                <c:pt idx="12">
                  <c:v>2459</c:v>
                </c:pt>
                <c:pt idx="13">
                  <c:v>2544</c:v>
                </c:pt>
              </c:numCache>
            </c:numRef>
          </c:val>
        </c:ser>
        <c:ser>
          <c:idx val="2"/>
          <c:order val="2"/>
          <c:tx>
            <c:strRef>
              <c:f>QPPR3162012112520!$A$8</c:f>
              <c:strCache>
                <c:ptCount val="1"/>
                <c:pt idx="0">
                  <c:v>Other Certified Homes (HERS only, LEED, NC Green Built)</c:v>
                </c:pt>
              </c:strCache>
            </c:strRef>
          </c:tx>
          <c:spPr>
            <a:solidFill>
              <a:schemeClr val="bg1">
                <a:lumMod val="75000"/>
              </a:schemeClr>
            </a:solidFill>
          </c:spPr>
          <c:invertIfNegative val="0"/>
          <c:dLbls>
            <c:dLbl>
              <c:idx val="12"/>
              <c:tx>
                <c:rich>
                  <a:bodyPr/>
                  <a:lstStyle/>
                  <a:p>
                    <a:r>
                      <a:rPr lang="en-US"/>
                      <a:t>2429*</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QPPR3162012112520!$G$5:$T$5</c:f>
              <c:numCache>
                <c:formatCode>General</c:formatCod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numCache>
            </c:numRef>
          </c:cat>
          <c:val>
            <c:numRef>
              <c:f>QPPR3162012112520!$G$8:$T$8</c:f>
              <c:numCache>
                <c:formatCode>General</c:formatCode>
                <c:ptCount val="14"/>
                <c:pt idx="12">
                  <c:v>2429</c:v>
                </c:pt>
                <c:pt idx="13">
                  <c:v>6326</c:v>
                </c:pt>
              </c:numCache>
            </c:numRef>
          </c:val>
        </c:ser>
        <c:dLbls>
          <c:showLegendKey val="0"/>
          <c:showVal val="0"/>
          <c:showCatName val="0"/>
          <c:showSerName val="0"/>
          <c:showPercent val="0"/>
          <c:showBubbleSize val="0"/>
        </c:dLbls>
        <c:gapWidth val="55"/>
        <c:overlap val="100"/>
        <c:axId val="291542736"/>
        <c:axId val="291543128"/>
      </c:barChart>
      <c:catAx>
        <c:axId val="291542736"/>
        <c:scaling>
          <c:orientation val="minMax"/>
        </c:scaling>
        <c:delete val="0"/>
        <c:axPos val="b"/>
        <c:title>
          <c:tx>
            <c:rich>
              <a:bodyPr/>
              <a:lstStyle/>
              <a:p>
                <a:pPr>
                  <a:defRPr/>
                </a:pPr>
                <a:r>
                  <a:rPr lang="en-US"/>
                  <a:t>Year</a:t>
                </a:r>
              </a:p>
            </c:rich>
          </c:tx>
          <c:overlay val="0"/>
        </c:title>
        <c:numFmt formatCode="General" sourceLinked="1"/>
        <c:majorTickMark val="none"/>
        <c:minorTickMark val="none"/>
        <c:tickLblPos val="nextTo"/>
        <c:txPr>
          <a:bodyPr rot="-1800000"/>
          <a:lstStyle/>
          <a:p>
            <a:pPr>
              <a:defRPr/>
            </a:pPr>
            <a:endParaRPr lang="en-US"/>
          </a:p>
        </c:txPr>
        <c:crossAx val="291543128"/>
        <c:crosses val="autoZero"/>
        <c:auto val="1"/>
        <c:lblAlgn val="ctr"/>
        <c:lblOffset val="100"/>
        <c:noMultiLvlLbl val="0"/>
      </c:catAx>
      <c:valAx>
        <c:axId val="291543128"/>
        <c:scaling>
          <c:orientation val="minMax"/>
        </c:scaling>
        <c:delete val="0"/>
        <c:axPos val="l"/>
        <c:majorGridlines/>
        <c:title>
          <c:tx>
            <c:rich>
              <a:bodyPr rot="-5400000" vert="horz"/>
              <a:lstStyle/>
              <a:p>
                <a:pPr>
                  <a:defRPr/>
                </a:pPr>
                <a:r>
                  <a:rPr lang="en-US"/>
                  <a:t>Count</a:t>
                </a:r>
              </a:p>
            </c:rich>
          </c:tx>
          <c:overlay val="0"/>
        </c:title>
        <c:numFmt formatCode="General" sourceLinked="1"/>
        <c:majorTickMark val="none"/>
        <c:minorTickMark val="none"/>
        <c:tickLblPos val="nextTo"/>
        <c:crossAx val="291542736"/>
        <c:crosses val="autoZero"/>
        <c:crossBetween val="between"/>
      </c:valAx>
    </c:plotArea>
    <c:legend>
      <c:legendPos val="r"/>
      <c:layout>
        <c:manualLayout>
          <c:xMode val="edge"/>
          <c:yMode val="edge"/>
          <c:x val="0.35400607233417858"/>
          <c:y val="0.15731909316917958"/>
          <c:w val="0.27159148538636058"/>
          <c:h val="0.27189030381971346"/>
        </c:manualLayout>
      </c:layout>
      <c:overlay val="0"/>
      <c:txPr>
        <a:bodyPr/>
        <a:lstStyle/>
        <a:p>
          <a:pPr>
            <a:defRPr sz="1200" baseline="0"/>
          </a:pPr>
          <a:endParaRPr lang="en-US"/>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ENERGY</a:t>
            </a:r>
            <a:r>
              <a:rPr lang="en-US" baseline="0"/>
              <a:t> STAR Homes Built in North Carolina</a:t>
            </a:r>
            <a:endParaRPr lang="en-US"/>
          </a:p>
        </c:rich>
      </c:tx>
      <c:overlay val="0"/>
    </c:title>
    <c:autoTitleDeleted val="0"/>
    <c:plotArea>
      <c:layout>
        <c:manualLayout>
          <c:layoutTarget val="inner"/>
          <c:xMode val="edge"/>
          <c:yMode val="edge"/>
          <c:x val="7.9911366848374729E-2"/>
          <c:y val="9.6894208788417591E-2"/>
          <c:w val="0.90336462749848578"/>
          <c:h val="0.79999301498602993"/>
        </c:manualLayout>
      </c:layout>
      <c:barChart>
        <c:barDir val="col"/>
        <c:grouping val="stacked"/>
        <c:varyColors val="0"/>
        <c:ser>
          <c:idx val="0"/>
          <c:order val="0"/>
          <c:tx>
            <c:v>Energy Star</c:v>
          </c:tx>
          <c:spPr>
            <a:ln>
              <a:solidFill>
                <a:schemeClr val="accent1"/>
              </a:solidFill>
            </a:ln>
          </c:spPr>
          <c:invertIfNegative val="0"/>
          <c:dPt>
            <c:idx val="13"/>
            <c:invertIfNegative val="0"/>
            <c:bubble3D val="0"/>
            <c:spPr>
              <a:solidFill>
                <a:schemeClr val="accent1"/>
              </a:solidFill>
              <a:ln>
                <a:solidFill>
                  <a:schemeClr val="accent1"/>
                </a:solidFill>
              </a:ln>
            </c:spPr>
          </c:dPt>
          <c:dLbls>
            <c:dLbl>
              <c:idx val="0"/>
              <c:layout>
                <c:manualLayout>
                  <c:x val="0"/>
                  <c:y val="-2.1497496857318329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2820512820512821E-3"/>
                  <c:y val="-1.95431789611984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820512820512586E-3"/>
                  <c:y val="-2.540613264955802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2.1497496857318329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9314768441797721E-2"/>
                </c:manualLayout>
              </c:layout>
              <c:showLegendKey val="0"/>
              <c:showVal val="1"/>
              <c:showCatName val="0"/>
              <c:showSerName val="0"/>
              <c:showPercent val="0"/>
              <c:showBubbleSize val="0"/>
              <c:extLst>
                <c:ext xmlns:c15="http://schemas.microsoft.com/office/drawing/2012/chart" uri="{CE6537A1-D6FC-4f65-9D91-7224C49458BB}"/>
              </c:extLst>
            </c:dLbl>
            <c:dLbl>
              <c:idx val="12"/>
              <c:tx>
                <c:rich>
                  <a:bodyPr/>
                  <a:lstStyle/>
                  <a:p>
                    <a:r>
                      <a:rPr lang="en-US"/>
                      <a:t>V3:</a:t>
                    </a:r>
                  </a:p>
                  <a:p>
                    <a:r>
                      <a:rPr lang="en-US"/>
                      <a:t>6977</a:t>
                    </a:r>
                  </a:p>
                </c:rich>
              </c:tx>
              <c:showLegendKey val="0"/>
              <c:showVal val="1"/>
              <c:showCatName val="0"/>
              <c:showSerName val="0"/>
              <c:showPercent val="0"/>
              <c:showBubbleSize val="0"/>
              <c:extLst>
                <c:ext xmlns:c15="http://schemas.microsoft.com/office/drawing/2012/chart" uri="{CE6537A1-D6FC-4f65-9D91-7224C49458BB}"/>
              </c:extLst>
            </c:dLbl>
            <c:dLbl>
              <c:idx val="13"/>
              <c:tx>
                <c:rich>
                  <a:bodyPr/>
                  <a:lstStyle/>
                  <a:p>
                    <a:r>
                      <a:rPr lang="en-US"/>
                      <a:t>V3:</a:t>
                    </a:r>
                  </a:p>
                  <a:p>
                    <a:r>
                      <a:rPr lang="en-US"/>
                      <a:t>7490</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QPPR3162012112520!$G$5:$T$5</c:f>
              <c:numCache>
                <c:formatCode>General</c:formatCod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numCache>
            </c:numRef>
          </c:cat>
          <c:val>
            <c:numRef>
              <c:f>QPPR3162012112520!$G$6:$T$6</c:f>
              <c:numCache>
                <c:formatCode>General</c:formatCode>
                <c:ptCount val="14"/>
                <c:pt idx="0">
                  <c:v>3</c:v>
                </c:pt>
                <c:pt idx="1">
                  <c:v>33</c:v>
                </c:pt>
                <c:pt idx="2">
                  <c:v>291</c:v>
                </c:pt>
                <c:pt idx="3">
                  <c:v>338</c:v>
                </c:pt>
                <c:pt idx="4">
                  <c:v>488</c:v>
                </c:pt>
                <c:pt idx="5">
                  <c:v>1102</c:v>
                </c:pt>
                <c:pt idx="6">
                  <c:v>1954</c:v>
                </c:pt>
                <c:pt idx="7">
                  <c:v>2929</c:v>
                </c:pt>
                <c:pt idx="8">
                  <c:v>4263</c:v>
                </c:pt>
                <c:pt idx="9">
                  <c:v>5300</c:v>
                </c:pt>
                <c:pt idx="10">
                  <c:v>7320</c:v>
                </c:pt>
                <c:pt idx="11">
                  <c:v>10945</c:v>
                </c:pt>
                <c:pt idx="12">
                  <c:v>6977</c:v>
                </c:pt>
                <c:pt idx="13">
                  <c:v>7490</c:v>
                </c:pt>
              </c:numCache>
            </c:numRef>
          </c:val>
        </c:ser>
        <c:ser>
          <c:idx val="1"/>
          <c:order val="1"/>
          <c:tx>
            <c:strRef>
              <c:f>QPPR3162012112520!$A$7</c:f>
              <c:strCache>
                <c:ptCount val="1"/>
                <c:pt idx="0">
                  <c:v>NGBS Green</c:v>
                </c:pt>
              </c:strCache>
            </c:strRef>
          </c:tx>
          <c:spPr>
            <a:solidFill>
              <a:schemeClr val="accent3">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QPPR3162012112520!$G$5:$T$5</c:f>
              <c:numCache>
                <c:formatCode>General</c:formatCod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numCache>
            </c:numRef>
          </c:cat>
          <c:val>
            <c:numRef>
              <c:f>QPPR3162012112520!$G$7:$T$7</c:f>
              <c:numCache>
                <c:formatCode>General</c:formatCode>
                <c:ptCount val="14"/>
                <c:pt idx="12">
                  <c:v>2459</c:v>
                </c:pt>
                <c:pt idx="13">
                  <c:v>2544</c:v>
                </c:pt>
              </c:numCache>
            </c:numRef>
          </c:val>
        </c:ser>
        <c:dLbls>
          <c:showLegendKey val="0"/>
          <c:showVal val="0"/>
          <c:showCatName val="0"/>
          <c:showSerName val="0"/>
          <c:showPercent val="0"/>
          <c:showBubbleSize val="0"/>
        </c:dLbls>
        <c:gapWidth val="55"/>
        <c:overlap val="100"/>
        <c:axId val="288095664"/>
        <c:axId val="288096056"/>
      </c:barChart>
      <c:catAx>
        <c:axId val="288095664"/>
        <c:scaling>
          <c:orientation val="minMax"/>
        </c:scaling>
        <c:delete val="0"/>
        <c:axPos val="b"/>
        <c:title>
          <c:tx>
            <c:rich>
              <a:bodyPr/>
              <a:lstStyle/>
              <a:p>
                <a:pPr>
                  <a:defRPr/>
                </a:pPr>
                <a:r>
                  <a:rPr lang="en-US"/>
                  <a:t>Year</a:t>
                </a:r>
              </a:p>
            </c:rich>
          </c:tx>
          <c:overlay val="0"/>
        </c:title>
        <c:numFmt formatCode="General" sourceLinked="1"/>
        <c:majorTickMark val="none"/>
        <c:minorTickMark val="none"/>
        <c:tickLblPos val="nextTo"/>
        <c:txPr>
          <a:bodyPr rot="-1800000"/>
          <a:lstStyle/>
          <a:p>
            <a:pPr>
              <a:defRPr/>
            </a:pPr>
            <a:endParaRPr lang="en-US"/>
          </a:p>
        </c:txPr>
        <c:crossAx val="288096056"/>
        <c:crosses val="autoZero"/>
        <c:auto val="1"/>
        <c:lblAlgn val="ctr"/>
        <c:lblOffset val="100"/>
        <c:noMultiLvlLbl val="0"/>
      </c:catAx>
      <c:valAx>
        <c:axId val="288096056"/>
        <c:scaling>
          <c:orientation val="minMax"/>
        </c:scaling>
        <c:delete val="0"/>
        <c:axPos val="l"/>
        <c:majorGridlines/>
        <c:title>
          <c:tx>
            <c:rich>
              <a:bodyPr rot="-5400000" vert="horz"/>
              <a:lstStyle/>
              <a:p>
                <a:pPr>
                  <a:defRPr/>
                </a:pPr>
                <a:r>
                  <a:rPr lang="en-US"/>
                  <a:t>Count</a:t>
                </a:r>
              </a:p>
            </c:rich>
          </c:tx>
          <c:overlay val="0"/>
        </c:title>
        <c:numFmt formatCode="General" sourceLinked="1"/>
        <c:majorTickMark val="none"/>
        <c:minorTickMark val="none"/>
        <c:tickLblPos val="nextTo"/>
        <c:crossAx val="288095664"/>
        <c:crosses val="autoZero"/>
        <c:crossBetween val="between"/>
      </c:valAx>
    </c:plotArea>
    <c:legend>
      <c:legendPos val="r"/>
      <c:layout>
        <c:manualLayout>
          <c:xMode val="edge"/>
          <c:yMode val="edge"/>
          <c:x val="0.61368536169820875"/>
          <c:y val="0.22491935483870967"/>
          <c:w val="0.16337270341207349"/>
          <c:h val="0.13042862585725171"/>
        </c:manualLayout>
      </c:layout>
      <c:overlay val="0"/>
      <c:txPr>
        <a:bodyPr/>
        <a:lstStyle/>
        <a:p>
          <a:pPr>
            <a:defRPr sz="1100" baseline="0"/>
          </a:pPr>
          <a:endParaRPr lang="en-US"/>
        </a:p>
      </c:txPr>
    </c:legend>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0.36441</cdr:x>
      <cdr:y>0.39892</cdr:y>
    </cdr:from>
    <cdr:to>
      <cdr:x>0.71186</cdr:x>
      <cdr:y>0.5208</cdr:y>
    </cdr:to>
    <cdr:sp macro="" textlink="">
      <cdr:nvSpPr>
        <cdr:cNvPr id="2" name="TextBox 1"/>
        <cdr:cNvSpPr txBox="1"/>
      </cdr:nvSpPr>
      <cdr:spPr>
        <a:xfrm xmlns:a="http://schemas.openxmlformats.org/drawingml/2006/main">
          <a:off x="3276600" y="1995327"/>
          <a:ext cx="3124200" cy="609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50" dirty="0" smtClean="0"/>
            <a:t>* The 2012 “Other” data was estimated based on the RESNET database which did not launch until June 2012.</a:t>
          </a:r>
          <a:endParaRPr lang="en-US" sz="105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r>
              <a:rPr lang="en-US" smtClean="0"/>
              <a:t>10/4/2013</a:t>
            </a:r>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r>
              <a:rPr lang="en-US" smtClean="0"/>
              <a:t>Appalachian Energy Center Workshop Series</a:t>
            </a: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6BADDE79-AA5F-4014-AF82-43A538B7307B}" type="slidenum">
              <a:rPr lang="en-US" smtClean="0"/>
              <a:t>‹#›</a:t>
            </a:fld>
            <a:endParaRPr lang="en-US"/>
          </a:p>
        </p:txBody>
      </p:sp>
    </p:spTree>
    <p:extLst>
      <p:ext uri="{BB962C8B-B14F-4D97-AF65-F5344CB8AC3E}">
        <p14:creationId xmlns:p14="http://schemas.microsoft.com/office/powerpoint/2010/main" val="95273217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r>
              <a:rPr lang="en-US" smtClean="0"/>
              <a:t>10/4/2013</a:t>
            </a:r>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r>
              <a:rPr lang="en-US" smtClean="0"/>
              <a:t>Appalachian Energy Center Workshop Series</a:t>
            </a: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578BFAD0-4758-43C1-862C-3CC0BBAC9329}" type="slidenum">
              <a:rPr lang="en-US" smtClean="0"/>
              <a:t>‹#›</a:t>
            </a:fld>
            <a:endParaRPr lang="en-US"/>
          </a:p>
        </p:txBody>
      </p:sp>
    </p:spTree>
    <p:extLst>
      <p:ext uri="{BB962C8B-B14F-4D97-AF65-F5344CB8AC3E}">
        <p14:creationId xmlns:p14="http://schemas.microsoft.com/office/powerpoint/2010/main" val="206455966"/>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“as a whole”  - we know that for every action there is a reaction. When we consider the building as one we take into account how all the pieces add up to a whole. If we fail to do this we may build a structure that uses less resources but one that is not very energy efficient. Or we may construct a building that has great energy efficiency but has horrible indoor air quality. For centuries building have been constructed as pieces and at the end they are the sum of those pieces. The modern era is ushering in more advanced products and processes and the need to build “as a whole” is not only better but is also a must for occupant comfort and safety. </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85305" indent="-302040" eaLnBrk="0" hangingPunct="0">
              <a:defRPr>
                <a:solidFill>
                  <a:schemeClr val="tx1"/>
                </a:solidFill>
                <a:latin typeface="Calibri" pitchFamily="34" charset="0"/>
              </a:defRPr>
            </a:lvl2pPr>
            <a:lvl3pPr marL="1208161" indent="-241632" eaLnBrk="0" hangingPunct="0">
              <a:defRPr>
                <a:solidFill>
                  <a:schemeClr val="tx1"/>
                </a:solidFill>
                <a:latin typeface="Calibri" pitchFamily="34" charset="0"/>
              </a:defRPr>
            </a:lvl3pPr>
            <a:lvl4pPr marL="1691426" indent="-241632" eaLnBrk="0" hangingPunct="0">
              <a:defRPr>
                <a:solidFill>
                  <a:schemeClr val="tx1"/>
                </a:solidFill>
                <a:latin typeface="Calibri" pitchFamily="34" charset="0"/>
              </a:defRPr>
            </a:lvl4pPr>
            <a:lvl5pPr marL="2174690" indent="-241632" eaLnBrk="0" hangingPunct="0">
              <a:defRPr>
                <a:solidFill>
                  <a:schemeClr val="tx1"/>
                </a:solidFill>
                <a:latin typeface="Calibri" pitchFamily="34" charset="0"/>
              </a:defRPr>
            </a:lvl5pPr>
            <a:lvl6pPr marL="2657954" indent="-241632" eaLnBrk="0" fontAlgn="base" hangingPunct="0">
              <a:spcBef>
                <a:spcPct val="0"/>
              </a:spcBef>
              <a:spcAft>
                <a:spcPct val="0"/>
              </a:spcAft>
              <a:defRPr>
                <a:solidFill>
                  <a:schemeClr val="tx1"/>
                </a:solidFill>
                <a:latin typeface="Calibri" pitchFamily="34" charset="0"/>
              </a:defRPr>
            </a:lvl6pPr>
            <a:lvl7pPr marL="3141218" indent="-241632" eaLnBrk="0" fontAlgn="base" hangingPunct="0">
              <a:spcBef>
                <a:spcPct val="0"/>
              </a:spcBef>
              <a:spcAft>
                <a:spcPct val="0"/>
              </a:spcAft>
              <a:defRPr>
                <a:solidFill>
                  <a:schemeClr val="tx1"/>
                </a:solidFill>
                <a:latin typeface="Calibri" pitchFamily="34" charset="0"/>
              </a:defRPr>
            </a:lvl7pPr>
            <a:lvl8pPr marL="3624483" indent="-241632" eaLnBrk="0" fontAlgn="base" hangingPunct="0">
              <a:spcBef>
                <a:spcPct val="0"/>
              </a:spcBef>
              <a:spcAft>
                <a:spcPct val="0"/>
              </a:spcAft>
              <a:defRPr>
                <a:solidFill>
                  <a:schemeClr val="tx1"/>
                </a:solidFill>
                <a:latin typeface="Calibri" pitchFamily="34" charset="0"/>
              </a:defRPr>
            </a:lvl8pPr>
            <a:lvl9pPr marL="4107747" indent="-241632" eaLnBrk="0" fontAlgn="base" hangingPunct="0">
              <a:spcBef>
                <a:spcPct val="0"/>
              </a:spcBef>
              <a:spcAft>
                <a:spcPct val="0"/>
              </a:spcAft>
              <a:defRPr>
                <a:solidFill>
                  <a:schemeClr val="tx1"/>
                </a:solidFill>
                <a:latin typeface="Calibri" pitchFamily="34" charset="0"/>
              </a:defRPr>
            </a:lvl9pPr>
          </a:lstStyle>
          <a:p>
            <a:pPr eaLnBrk="1" hangingPunct="1"/>
            <a:fld id="{A051E244-FA28-4400-AD05-E92BCF568284}" type="slidenum">
              <a:rPr lang="en-US" smtClean="0"/>
              <a:pPr eaLnBrk="1" hangingPunct="1"/>
              <a:t>1</a:t>
            </a:fld>
            <a:endParaRPr lang="en-US" smtClean="0"/>
          </a:p>
        </p:txBody>
      </p:sp>
      <p:sp>
        <p:nvSpPr>
          <p:cNvPr id="2" name="Date Placeholder 1"/>
          <p:cNvSpPr>
            <a:spLocks noGrp="1"/>
          </p:cNvSpPr>
          <p:nvPr>
            <p:ph type="dt" idx="10"/>
          </p:nvPr>
        </p:nvSpPr>
        <p:spPr/>
        <p:txBody>
          <a:bodyPr/>
          <a:lstStyle/>
          <a:p>
            <a:r>
              <a:rPr lang="en-US" smtClean="0"/>
              <a:t>10/4/2013</a:t>
            </a:r>
            <a:endParaRPr lang="en-US"/>
          </a:p>
        </p:txBody>
      </p:sp>
      <p:sp>
        <p:nvSpPr>
          <p:cNvPr id="3" name="Footer Placeholder 2"/>
          <p:cNvSpPr>
            <a:spLocks noGrp="1"/>
          </p:cNvSpPr>
          <p:nvPr>
            <p:ph type="ftr" sz="quarter" idx="11"/>
          </p:nvPr>
        </p:nvSpPr>
        <p:spPr/>
        <p:txBody>
          <a:bodyPr/>
          <a:lstStyle/>
          <a:p>
            <a:r>
              <a:rPr lang="en-US" smtClean="0"/>
              <a:t>Appalachian Energy Center Workshop Series</a:t>
            </a:r>
            <a:endParaRPr lang="en-US"/>
          </a:p>
        </p:txBody>
      </p:sp>
    </p:spTree>
    <p:extLst>
      <p:ext uri="{BB962C8B-B14F-4D97-AF65-F5344CB8AC3E}">
        <p14:creationId xmlns:p14="http://schemas.microsoft.com/office/powerpoint/2010/main" val="1530054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This is the first mention of the HERS Index. Be sure to spend ample time here assuring the class understands this score and scale before moving on. </a:t>
            </a:r>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85305" indent="-302040" eaLnBrk="0" hangingPunct="0">
              <a:defRPr>
                <a:solidFill>
                  <a:schemeClr val="tx1"/>
                </a:solidFill>
                <a:latin typeface="Calibri" pitchFamily="34" charset="0"/>
              </a:defRPr>
            </a:lvl2pPr>
            <a:lvl3pPr marL="1208161" indent="-241632" eaLnBrk="0" hangingPunct="0">
              <a:defRPr>
                <a:solidFill>
                  <a:schemeClr val="tx1"/>
                </a:solidFill>
                <a:latin typeface="Calibri" pitchFamily="34" charset="0"/>
              </a:defRPr>
            </a:lvl3pPr>
            <a:lvl4pPr marL="1691426" indent="-241632" eaLnBrk="0" hangingPunct="0">
              <a:defRPr>
                <a:solidFill>
                  <a:schemeClr val="tx1"/>
                </a:solidFill>
                <a:latin typeface="Calibri" pitchFamily="34" charset="0"/>
              </a:defRPr>
            </a:lvl4pPr>
            <a:lvl5pPr marL="2174690" indent="-241632" eaLnBrk="0" hangingPunct="0">
              <a:defRPr>
                <a:solidFill>
                  <a:schemeClr val="tx1"/>
                </a:solidFill>
                <a:latin typeface="Calibri" pitchFamily="34" charset="0"/>
              </a:defRPr>
            </a:lvl5pPr>
            <a:lvl6pPr marL="2657954" indent="-241632" eaLnBrk="0" fontAlgn="base" hangingPunct="0">
              <a:spcBef>
                <a:spcPct val="0"/>
              </a:spcBef>
              <a:spcAft>
                <a:spcPct val="0"/>
              </a:spcAft>
              <a:defRPr>
                <a:solidFill>
                  <a:schemeClr val="tx1"/>
                </a:solidFill>
                <a:latin typeface="Calibri" pitchFamily="34" charset="0"/>
              </a:defRPr>
            </a:lvl6pPr>
            <a:lvl7pPr marL="3141218" indent="-241632" eaLnBrk="0" fontAlgn="base" hangingPunct="0">
              <a:spcBef>
                <a:spcPct val="0"/>
              </a:spcBef>
              <a:spcAft>
                <a:spcPct val="0"/>
              </a:spcAft>
              <a:defRPr>
                <a:solidFill>
                  <a:schemeClr val="tx1"/>
                </a:solidFill>
                <a:latin typeface="Calibri" pitchFamily="34" charset="0"/>
              </a:defRPr>
            </a:lvl7pPr>
            <a:lvl8pPr marL="3624483" indent="-241632" eaLnBrk="0" fontAlgn="base" hangingPunct="0">
              <a:spcBef>
                <a:spcPct val="0"/>
              </a:spcBef>
              <a:spcAft>
                <a:spcPct val="0"/>
              </a:spcAft>
              <a:defRPr>
                <a:solidFill>
                  <a:schemeClr val="tx1"/>
                </a:solidFill>
                <a:latin typeface="Calibri" pitchFamily="34" charset="0"/>
              </a:defRPr>
            </a:lvl8pPr>
            <a:lvl9pPr marL="4107747" indent="-241632" eaLnBrk="0" fontAlgn="base" hangingPunct="0">
              <a:spcBef>
                <a:spcPct val="0"/>
              </a:spcBef>
              <a:spcAft>
                <a:spcPct val="0"/>
              </a:spcAft>
              <a:defRPr>
                <a:solidFill>
                  <a:schemeClr val="tx1"/>
                </a:solidFill>
                <a:latin typeface="Calibri" pitchFamily="34" charset="0"/>
              </a:defRPr>
            </a:lvl9pPr>
          </a:lstStyle>
          <a:p>
            <a:pPr eaLnBrk="1" hangingPunct="1"/>
            <a:fld id="{48EF8BAD-A91B-4ED1-A97A-A38D264919B9}" type="slidenum">
              <a:rPr lang="en-US" smtClean="0">
                <a:solidFill>
                  <a:prstClr val="black"/>
                </a:solidFill>
              </a:rPr>
              <a:pPr eaLnBrk="1" hangingPunct="1"/>
              <a:t>12</a:t>
            </a:fld>
            <a:endParaRPr lang="en-US" smtClean="0">
              <a:solidFill>
                <a:prstClr val="black"/>
              </a:solidFill>
            </a:endParaRPr>
          </a:p>
        </p:txBody>
      </p:sp>
      <p:sp>
        <p:nvSpPr>
          <p:cNvPr id="2" name="Date Placeholder 1"/>
          <p:cNvSpPr>
            <a:spLocks noGrp="1"/>
          </p:cNvSpPr>
          <p:nvPr>
            <p:ph type="dt" idx="10"/>
          </p:nvPr>
        </p:nvSpPr>
        <p:spPr/>
        <p:txBody>
          <a:bodyPr/>
          <a:lstStyle/>
          <a:p>
            <a:r>
              <a:rPr lang="en-US" smtClean="0">
                <a:solidFill>
                  <a:prstClr val="black"/>
                </a:solidFill>
              </a:rPr>
              <a:t>10/4/2013</a:t>
            </a:r>
            <a:endParaRPr lang="en-US">
              <a:solidFill>
                <a:prstClr val="black"/>
              </a:solidFill>
            </a:endParaRPr>
          </a:p>
        </p:txBody>
      </p:sp>
      <p:sp>
        <p:nvSpPr>
          <p:cNvPr id="3" name="Footer Placeholder 2"/>
          <p:cNvSpPr>
            <a:spLocks noGrp="1"/>
          </p:cNvSpPr>
          <p:nvPr>
            <p:ph type="ftr" sz="quarter" idx="11"/>
          </p:nvPr>
        </p:nvSpPr>
        <p:spPr/>
        <p:txBody>
          <a:bodyPr/>
          <a:lstStyle/>
          <a:p>
            <a:r>
              <a:rPr lang="en-US" smtClean="0">
                <a:solidFill>
                  <a:prstClr val="black"/>
                </a:solidFill>
              </a:rPr>
              <a:t>Appalachian Energy Center Workshop Series</a:t>
            </a:r>
            <a:endParaRPr lang="en-US">
              <a:solidFill>
                <a:prstClr val="black"/>
              </a:solidFill>
            </a:endParaRPr>
          </a:p>
        </p:txBody>
      </p:sp>
    </p:spTree>
    <p:extLst>
      <p:ext uri="{BB962C8B-B14F-4D97-AF65-F5344CB8AC3E}">
        <p14:creationId xmlns:p14="http://schemas.microsoft.com/office/powerpoint/2010/main" val="361980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We know Certified Green Buildings offer a structure we can firmly stand on. Lets look deeper into Green Features and green washing to ensure we are well informed and do not misrepresent our clients. </a:t>
            </a: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85305" indent="-302040" eaLnBrk="0" hangingPunct="0">
              <a:defRPr>
                <a:solidFill>
                  <a:schemeClr val="tx1"/>
                </a:solidFill>
                <a:latin typeface="Calibri" pitchFamily="34" charset="0"/>
              </a:defRPr>
            </a:lvl2pPr>
            <a:lvl3pPr marL="1208161" indent="-241632" eaLnBrk="0" hangingPunct="0">
              <a:defRPr>
                <a:solidFill>
                  <a:schemeClr val="tx1"/>
                </a:solidFill>
                <a:latin typeface="Calibri" pitchFamily="34" charset="0"/>
              </a:defRPr>
            </a:lvl3pPr>
            <a:lvl4pPr marL="1691426" indent="-241632" eaLnBrk="0" hangingPunct="0">
              <a:defRPr>
                <a:solidFill>
                  <a:schemeClr val="tx1"/>
                </a:solidFill>
                <a:latin typeface="Calibri" pitchFamily="34" charset="0"/>
              </a:defRPr>
            </a:lvl4pPr>
            <a:lvl5pPr marL="2174690" indent="-241632" eaLnBrk="0" hangingPunct="0">
              <a:defRPr>
                <a:solidFill>
                  <a:schemeClr val="tx1"/>
                </a:solidFill>
                <a:latin typeface="Calibri" pitchFamily="34" charset="0"/>
              </a:defRPr>
            </a:lvl5pPr>
            <a:lvl6pPr marL="2657954" indent="-241632" eaLnBrk="0" fontAlgn="base" hangingPunct="0">
              <a:spcBef>
                <a:spcPct val="0"/>
              </a:spcBef>
              <a:spcAft>
                <a:spcPct val="0"/>
              </a:spcAft>
              <a:defRPr>
                <a:solidFill>
                  <a:schemeClr val="tx1"/>
                </a:solidFill>
                <a:latin typeface="Calibri" pitchFamily="34" charset="0"/>
              </a:defRPr>
            </a:lvl6pPr>
            <a:lvl7pPr marL="3141218" indent="-241632" eaLnBrk="0" fontAlgn="base" hangingPunct="0">
              <a:spcBef>
                <a:spcPct val="0"/>
              </a:spcBef>
              <a:spcAft>
                <a:spcPct val="0"/>
              </a:spcAft>
              <a:defRPr>
                <a:solidFill>
                  <a:schemeClr val="tx1"/>
                </a:solidFill>
                <a:latin typeface="Calibri" pitchFamily="34" charset="0"/>
              </a:defRPr>
            </a:lvl7pPr>
            <a:lvl8pPr marL="3624483" indent="-241632" eaLnBrk="0" fontAlgn="base" hangingPunct="0">
              <a:spcBef>
                <a:spcPct val="0"/>
              </a:spcBef>
              <a:spcAft>
                <a:spcPct val="0"/>
              </a:spcAft>
              <a:defRPr>
                <a:solidFill>
                  <a:schemeClr val="tx1"/>
                </a:solidFill>
                <a:latin typeface="Calibri" pitchFamily="34" charset="0"/>
              </a:defRPr>
            </a:lvl8pPr>
            <a:lvl9pPr marL="4107747" indent="-241632" eaLnBrk="0" fontAlgn="base" hangingPunct="0">
              <a:spcBef>
                <a:spcPct val="0"/>
              </a:spcBef>
              <a:spcAft>
                <a:spcPct val="0"/>
              </a:spcAft>
              <a:defRPr>
                <a:solidFill>
                  <a:schemeClr val="tx1"/>
                </a:solidFill>
                <a:latin typeface="Calibri" pitchFamily="34" charset="0"/>
              </a:defRPr>
            </a:lvl9pPr>
          </a:lstStyle>
          <a:p>
            <a:pPr eaLnBrk="1" hangingPunct="1"/>
            <a:fld id="{D9F6B526-87DD-4812-A4B2-F189E182FC41}" type="slidenum">
              <a:rPr lang="en-US" smtClean="0"/>
              <a:pPr eaLnBrk="1" hangingPunct="1"/>
              <a:t>15</a:t>
            </a:fld>
            <a:endParaRPr lang="en-US" smtClean="0"/>
          </a:p>
        </p:txBody>
      </p:sp>
      <p:sp>
        <p:nvSpPr>
          <p:cNvPr id="2" name="Date Placeholder 1"/>
          <p:cNvSpPr>
            <a:spLocks noGrp="1"/>
          </p:cNvSpPr>
          <p:nvPr>
            <p:ph type="dt" idx="10"/>
          </p:nvPr>
        </p:nvSpPr>
        <p:spPr/>
        <p:txBody>
          <a:bodyPr/>
          <a:lstStyle/>
          <a:p>
            <a:r>
              <a:rPr lang="en-US" smtClean="0"/>
              <a:t>10/4/2013</a:t>
            </a:r>
            <a:endParaRPr lang="en-US"/>
          </a:p>
        </p:txBody>
      </p:sp>
      <p:sp>
        <p:nvSpPr>
          <p:cNvPr id="3" name="Footer Placeholder 2"/>
          <p:cNvSpPr>
            <a:spLocks noGrp="1"/>
          </p:cNvSpPr>
          <p:nvPr>
            <p:ph type="ftr" sz="quarter" idx="11"/>
          </p:nvPr>
        </p:nvSpPr>
        <p:spPr/>
        <p:txBody>
          <a:bodyPr/>
          <a:lstStyle/>
          <a:p>
            <a:r>
              <a:rPr lang="en-US" smtClean="0"/>
              <a:t>Appalachian Energy Center Workshop Series</a:t>
            </a:r>
            <a:endParaRPr lang="en-US"/>
          </a:p>
        </p:txBody>
      </p:sp>
    </p:spTree>
    <p:extLst>
      <p:ext uri="{BB962C8B-B14F-4D97-AF65-F5344CB8AC3E}">
        <p14:creationId xmlns:p14="http://schemas.microsoft.com/office/powerpoint/2010/main" val="204463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85372" indent="-302066" eaLnBrk="0" hangingPunct="0">
              <a:defRPr>
                <a:solidFill>
                  <a:schemeClr val="tx1"/>
                </a:solidFill>
                <a:latin typeface="Calibri" pitchFamily="34" charset="0"/>
              </a:defRPr>
            </a:lvl2pPr>
            <a:lvl3pPr marL="1208265" indent="-241653" eaLnBrk="0" hangingPunct="0">
              <a:defRPr>
                <a:solidFill>
                  <a:schemeClr val="tx1"/>
                </a:solidFill>
                <a:latin typeface="Calibri" pitchFamily="34" charset="0"/>
              </a:defRPr>
            </a:lvl3pPr>
            <a:lvl4pPr marL="1691571" indent="-241653" eaLnBrk="0" hangingPunct="0">
              <a:defRPr>
                <a:solidFill>
                  <a:schemeClr val="tx1"/>
                </a:solidFill>
                <a:latin typeface="Calibri" pitchFamily="34" charset="0"/>
              </a:defRPr>
            </a:lvl4pPr>
            <a:lvl5pPr marL="2174878" indent="-241653" eaLnBrk="0" hangingPunct="0">
              <a:defRPr>
                <a:solidFill>
                  <a:schemeClr val="tx1"/>
                </a:solidFill>
                <a:latin typeface="Calibri" pitchFamily="34" charset="0"/>
              </a:defRPr>
            </a:lvl5pPr>
            <a:lvl6pPr marL="2658184" indent="-241653" eaLnBrk="0" fontAlgn="base" hangingPunct="0">
              <a:spcBef>
                <a:spcPct val="0"/>
              </a:spcBef>
              <a:spcAft>
                <a:spcPct val="0"/>
              </a:spcAft>
              <a:defRPr>
                <a:solidFill>
                  <a:schemeClr val="tx1"/>
                </a:solidFill>
                <a:latin typeface="Calibri" pitchFamily="34" charset="0"/>
              </a:defRPr>
            </a:lvl6pPr>
            <a:lvl7pPr marL="3141490" indent="-241653" eaLnBrk="0" fontAlgn="base" hangingPunct="0">
              <a:spcBef>
                <a:spcPct val="0"/>
              </a:spcBef>
              <a:spcAft>
                <a:spcPct val="0"/>
              </a:spcAft>
              <a:defRPr>
                <a:solidFill>
                  <a:schemeClr val="tx1"/>
                </a:solidFill>
                <a:latin typeface="Calibri" pitchFamily="34" charset="0"/>
              </a:defRPr>
            </a:lvl7pPr>
            <a:lvl8pPr marL="3624796" indent="-241653" eaLnBrk="0" fontAlgn="base" hangingPunct="0">
              <a:spcBef>
                <a:spcPct val="0"/>
              </a:spcBef>
              <a:spcAft>
                <a:spcPct val="0"/>
              </a:spcAft>
              <a:defRPr>
                <a:solidFill>
                  <a:schemeClr val="tx1"/>
                </a:solidFill>
                <a:latin typeface="Calibri" pitchFamily="34" charset="0"/>
              </a:defRPr>
            </a:lvl8pPr>
            <a:lvl9pPr marL="4108102" indent="-241653" eaLnBrk="0" fontAlgn="base" hangingPunct="0">
              <a:spcBef>
                <a:spcPct val="0"/>
              </a:spcBef>
              <a:spcAft>
                <a:spcPct val="0"/>
              </a:spcAft>
              <a:defRPr>
                <a:solidFill>
                  <a:schemeClr val="tx1"/>
                </a:solidFill>
                <a:latin typeface="Calibri" pitchFamily="34" charset="0"/>
              </a:defRPr>
            </a:lvl9pPr>
          </a:lstStyle>
          <a:p>
            <a:pPr eaLnBrk="1" hangingPunct="1"/>
            <a:fld id="{99EC31F8-B4F1-4BF4-9C5D-50A7455C7FAC}" type="slidenum">
              <a:rPr lang="en-US" smtClean="0"/>
              <a:pPr eaLnBrk="1" hangingPunct="1"/>
              <a:t>16</a:t>
            </a:fld>
            <a:endParaRPr lang="en-US" smtClean="0"/>
          </a:p>
        </p:txBody>
      </p:sp>
    </p:spTree>
    <p:extLst>
      <p:ext uri="{BB962C8B-B14F-4D97-AF65-F5344CB8AC3E}">
        <p14:creationId xmlns:p14="http://schemas.microsoft.com/office/powerpoint/2010/main" val="2066599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85305" indent="-302040" eaLnBrk="0" hangingPunct="0">
              <a:defRPr>
                <a:solidFill>
                  <a:schemeClr val="tx1"/>
                </a:solidFill>
                <a:latin typeface="Calibri" pitchFamily="34" charset="0"/>
              </a:defRPr>
            </a:lvl2pPr>
            <a:lvl3pPr marL="1208161" indent="-241632" eaLnBrk="0" hangingPunct="0">
              <a:defRPr>
                <a:solidFill>
                  <a:schemeClr val="tx1"/>
                </a:solidFill>
                <a:latin typeface="Calibri" pitchFamily="34" charset="0"/>
              </a:defRPr>
            </a:lvl3pPr>
            <a:lvl4pPr marL="1691426" indent="-241632" eaLnBrk="0" hangingPunct="0">
              <a:defRPr>
                <a:solidFill>
                  <a:schemeClr val="tx1"/>
                </a:solidFill>
                <a:latin typeface="Calibri" pitchFamily="34" charset="0"/>
              </a:defRPr>
            </a:lvl4pPr>
            <a:lvl5pPr marL="2174690" indent="-241632" eaLnBrk="0" hangingPunct="0">
              <a:defRPr>
                <a:solidFill>
                  <a:schemeClr val="tx1"/>
                </a:solidFill>
                <a:latin typeface="Calibri" pitchFamily="34" charset="0"/>
              </a:defRPr>
            </a:lvl5pPr>
            <a:lvl6pPr marL="2657954" indent="-241632" eaLnBrk="0" fontAlgn="base" hangingPunct="0">
              <a:spcBef>
                <a:spcPct val="0"/>
              </a:spcBef>
              <a:spcAft>
                <a:spcPct val="0"/>
              </a:spcAft>
              <a:defRPr>
                <a:solidFill>
                  <a:schemeClr val="tx1"/>
                </a:solidFill>
                <a:latin typeface="Calibri" pitchFamily="34" charset="0"/>
              </a:defRPr>
            </a:lvl6pPr>
            <a:lvl7pPr marL="3141218" indent="-241632" eaLnBrk="0" fontAlgn="base" hangingPunct="0">
              <a:spcBef>
                <a:spcPct val="0"/>
              </a:spcBef>
              <a:spcAft>
                <a:spcPct val="0"/>
              </a:spcAft>
              <a:defRPr>
                <a:solidFill>
                  <a:schemeClr val="tx1"/>
                </a:solidFill>
                <a:latin typeface="Calibri" pitchFamily="34" charset="0"/>
              </a:defRPr>
            </a:lvl7pPr>
            <a:lvl8pPr marL="3624483" indent="-241632" eaLnBrk="0" fontAlgn="base" hangingPunct="0">
              <a:spcBef>
                <a:spcPct val="0"/>
              </a:spcBef>
              <a:spcAft>
                <a:spcPct val="0"/>
              </a:spcAft>
              <a:defRPr>
                <a:solidFill>
                  <a:schemeClr val="tx1"/>
                </a:solidFill>
                <a:latin typeface="Calibri" pitchFamily="34" charset="0"/>
              </a:defRPr>
            </a:lvl8pPr>
            <a:lvl9pPr marL="4107747" indent="-241632" eaLnBrk="0" fontAlgn="base" hangingPunct="0">
              <a:spcBef>
                <a:spcPct val="0"/>
              </a:spcBef>
              <a:spcAft>
                <a:spcPct val="0"/>
              </a:spcAft>
              <a:defRPr>
                <a:solidFill>
                  <a:schemeClr val="tx1"/>
                </a:solidFill>
                <a:latin typeface="Calibri" pitchFamily="34" charset="0"/>
              </a:defRPr>
            </a:lvl9pPr>
          </a:lstStyle>
          <a:p>
            <a:pPr eaLnBrk="1" hangingPunct="1"/>
            <a:fld id="{F23DDB65-0A53-41E0-95EB-85B761FA2F55}" type="slidenum">
              <a:rPr lang="en-US" smtClean="0"/>
              <a:pPr eaLnBrk="1" hangingPunct="1"/>
              <a:t>17</a:t>
            </a:fld>
            <a:endParaRPr lang="en-US" smtClean="0"/>
          </a:p>
        </p:txBody>
      </p:sp>
      <p:sp>
        <p:nvSpPr>
          <p:cNvPr id="2" name="Date Placeholder 1"/>
          <p:cNvSpPr>
            <a:spLocks noGrp="1"/>
          </p:cNvSpPr>
          <p:nvPr>
            <p:ph type="dt" idx="10"/>
          </p:nvPr>
        </p:nvSpPr>
        <p:spPr/>
        <p:txBody>
          <a:bodyPr/>
          <a:lstStyle/>
          <a:p>
            <a:r>
              <a:rPr lang="en-US" smtClean="0"/>
              <a:t>10/4/2013</a:t>
            </a:r>
            <a:endParaRPr lang="en-US"/>
          </a:p>
        </p:txBody>
      </p:sp>
      <p:sp>
        <p:nvSpPr>
          <p:cNvPr id="3" name="Footer Placeholder 2"/>
          <p:cNvSpPr>
            <a:spLocks noGrp="1"/>
          </p:cNvSpPr>
          <p:nvPr>
            <p:ph type="ftr" sz="quarter" idx="11"/>
          </p:nvPr>
        </p:nvSpPr>
        <p:spPr/>
        <p:txBody>
          <a:bodyPr/>
          <a:lstStyle/>
          <a:p>
            <a:r>
              <a:rPr lang="en-US" smtClean="0"/>
              <a:t>Appalachian Energy Center Workshop Series</a:t>
            </a:r>
            <a:endParaRPr lang="en-US"/>
          </a:p>
        </p:txBody>
      </p:sp>
    </p:spTree>
    <p:extLst>
      <p:ext uri="{BB962C8B-B14F-4D97-AF65-F5344CB8AC3E}">
        <p14:creationId xmlns:p14="http://schemas.microsoft.com/office/powerpoint/2010/main" val="593506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85305" indent="-302040" eaLnBrk="0" hangingPunct="0">
              <a:defRPr>
                <a:solidFill>
                  <a:schemeClr val="tx1"/>
                </a:solidFill>
                <a:latin typeface="Calibri" pitchFamily="34" charset="0"/>
              </a:defRPr>
            </a:lvl2pPr>
            <a:lvl3pPr marL="1208161" indent="-241632" eaLnBrk="0" hangingPunct="0">
              <a:defRPr>
                <a:solidFill>
                  <a:schemeClr val="tx1"/>
                </a:solidFill>
                <a:latin typeface="Calibri" pitchFamily="34" charset="0"/>
              </a:defRPr>
            </a:lvl3pPr>
            <a:lvl4pPr marL="1691426" indent="-241632" eaLnBrk="0" hangingPunct="0">
              <a:defRPr>
                <a:solidFill>
                  <a:schemeClr val="tx1"/>
                </a:solidFill>
                <a:latin typeface="Calibri" pitchFamily="34" charset="0"/>
              </a:defRPr>
            </a:lvl4pPr>
            <a:lvl5pPr marL="2174690" indent="-241632" eaLnBrk="0" hangingPunct="0">
              <a:defRPr>
                <a:solidFill>
                  <a:schemeClr val="tx1"/>
                </a:solidFill>
                <a:latin typeface="Calibri" pitchFamily="34" charset="0"/>
              </a:defRPr>
            </a:lvl5pPr>
            <a:lvl6pPr marL="2657954" indent="-241632" eaLnBrk="0" fontAlgn="base" hangingPunct="0">
              <a:spcBef>
                <a:spcPct val="0"/>
              </a:spcBef>
              <a:spcAft>
                <a:spcPct val="0"/>
              </a:spcAft>
              <a:defRPr>
                <a:solidFill>
                  <a:schemeClr val="tx1"/>
                </a:solidFill>
                <a:latin typeface="Calibri" pitchFamily="34" charset="0"/>
              </a:defRPr>
            </a:lvl6pPr>
            <a:lvl7pPr marL="3141218" indent="-241632" eaLnBrk="0" fontAlgn="base" hangingPunct="0">
              <a:spcBef>
                <a:spcPct val="0"/>
              </a:spcBef>
              <a:spcAft>
                <a:spcPct val="0"/>
              </a:spcAft>
              <a:defRPr>
                <a:solidFill>
                  <a:schemeClr val="tx1"/>
                </a:solidFill>
                <a:latin typeface="Calibri" pitchFamily="34" charset="0"/>
              </a:defRPr>
            </a:lvl7pPr>
            <a:lvl8pPr marL="3624483" indent="-241632" eaLnBrk="0" fontAlgn="base" hangingPunct="0">
              <a:spcBef>
                <a:spcPct val="0"/>
              </a:spcBef>
              <a:spcAft>
                <a:spcPct val="0"/>
              </a:spcAft>
              <a:defRPr>
                <a:solidFill>
                  <a:schemeClr val="tx1"/>
                </a:solidFill>
                <a:latin typeface="Calibri" pitchFamily="34" charset="0"/>
              </a:defRPr>
            </a:lvl8pPr>
            <a:lvl9pPr marL="4107747" indent="-241632" eaLnBrk="0" fontAlgn="base" hangingPunct="0">
              <a:spcBef>
                <a:spcPct val="0"/>
              </a:spcBef>
              <a:spcAft>
                <a:spcPct val="0"/>
              </a:spcAft>
              <a:defRPr>
                <a:solidFill>
                  <a:schemeClr val="tx1"/>
                </a:solidFill>
                <a:latin typeface="Calibri" pitchFamily="34" charset="0"/>
              </a:defRPr>
            </a:lvl9pPr>
          </a:lstStyle>
          <a:p>
            <a:pPr eaLnBrk="1" hangingPunct="1"/>
            <a:fld id="{135CA5D7-2AAA-40EA-AC9E-0F8A08AB4535}" type="slidenum">
              <a:rPr lang="en-US" smtClean="0"/>
              <a:pPr eaLnBrk="1" hangingPunct="1"/>
              <a:t>18</a:t>
            </a:fld>
            <a:endParaRPr lang="en-US" smtClean="0"/>
          </a:p>
        </p:txBody>
      </p:sp>
      <p:sp>
        <p:nvSpPr>
          <p:cNvPr id="2" name="Date Placeholder 1"/>
          <p:cNvSpPr>
            <a:spLocks noGrp="1"/>
          </p:cNvSpPr>
          <p:nvPr>
            <p:ph type="dt" idx="10"/>
          </p:nvPr>
        </p:nvSpPr>
        <p:spPr/>
        <p:txBody>
          <a:bodyPr/>
          <a:lstStyle/>
          <a:p>
            <a:r>
              <a:rPr lang="en-US" smtClean="0"/>
              <a:t>10/4/2013</a:t>
            </a:r>
            <a:endParaRPr lang="en-US"/>
          </a:p>
        </p:txBody>
      </p:sp>
      <p:sp>
        <p:nvSpPr>
          <p:cNvPr id="3" name="Footer Placeholder 2"/>
          <p:cNvSpPr>
            <a:spLocks noGrp="1"/>
          </p:cNvSpPr>
          <p:nvPr>
            <p:ph type="ftr" sz="quarter" idx="11"/>
          </p:nvPr>
        </p:nvSpPr>
        <p:spPr/>
        <p:txBody>
          <a:bodyPr/>
          <a:lstStyle/>
          <a:p>
            <a:r>
              <a:rPr lang="en-US" smtClean="0"/>
              <a:t>Appalachian Energy Center Workshop Series</a:t>
            </a:r>
            <a:endParaRPr lang="en-US"/>
          </a:p>
        </p:txBody>
      </p:sp>
    </p:spTree>
    <p:extLst>
      <p:ext uri="{BB962C8B-B14F-4D97-AF65-F5344CB8AC3E}">
        <p14:creationId xmlns:p14="http://schemas.microsoft.com/office/powerpoint/2010/main" val="2348046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85305" indent="-302040" eaLnBrk="0" hangingPunct="0">
              <a:defRPr>
                <a:solidFill>
                  <a:schemeClr val="tx1"/>
                </a:solidFill>
                <a:latin typeface="Calibri" pitchFamily="34" charset="0"/>
              </a:defRPr>
            </a:lvl2pPr>
            <a:lvl3pPr marL="1208161" indent="-241632" eaLnBrk="0" hangingPunct="0">
              <a:defRPr>
                <a:solidFill>
                  <a:schemeClr val="tx1"/>
                </a:solidFill>
                <a:latin typeface="Calibri" pitchFamily="34" charset="0"/>
              </a:defRPr>
            </a:lvl3pPr>
            <a:lvl4pPr marL="1691426" indent="-241632" eaLnBrk="0" hangingPunct="0">
              <a:defRPr>
                <a:solidFill>
                  <a:schemeClr val="tx1"/>
                </a:solidFill>
                <a:latin typeface="Calibri" pitchFamily="34" charset="0"/>
              </a:defRPr>
            </a:lvl4pPr>
            <a:lvl5pPr marL="2174690" indent="-241632" eaLnBrk="0" hangingPunct="0">
              <a:defRPr>
                <a:solidFill>
                  <a:schemeClr val="tx1"/>
                </a:solidFill>
                <a:latin typeface="Calibri" pitchFamily="34" charset="0"/>
              </a:defRPr>
            </a:lvl5pPr>
            <a:lvl6pPr marL="2657954" indent="-241632" eaLnBrk="0" fontAlgn="base" hangingPunct="0">
              <a:spcBef>
                <a:spcPct val="0"/>
              </a:spcBef>
              <a:spcAft>
                <a:spcPct val="0"/>
              </a:spcAft>
              <a:defRPr>
                <a:solidFill>
                  <a:schemeClr val="tx1"/>
                </a:solidFill>
                <a:latin typeface="Calibri" pitchFamily="34" charset="0"/>
              </a:defRPr>
            </a:lvl6pPr>
            <a:lvl7pPr marL="3141218" indent="-241632" eaLnBrk="0" fontAlgn="base" hangingPunct="0">
              <a:spcBef>
                <a:spcPct val="0"/>
              </a:spcBef>
              <a:spcAft>
                <a:spcPct val="0"/>
              </a:spcAft>
              <a:defRPr>
                <a:solidFill>
                  <a:schemeClr val="tx1"/>
                </a:solidFill>
                <a:latin typeface="Calibri" pitchFamily="34" charset="0"/>
              </a:defRPr>
            </a:lvl7pPr>
            <a:lvl8pPr marL="3624483" indent="-241632" eaLnBrk="0" fontAlgn="base" hangingPunct="0">
              <a:spcBef>
                <a:spcPct val="0"/>
              </a:spcBef>
              <a:spcAft>
                <a:spcPct val="0"/>
              </a:spcAft>
              <a:defRPr>
                <a:solidFill>
                  <a:schemeClr val="tx1"/>
                </a:solidFill>
                <a:latin typeface="Calibri" pitchFamily="34" charset="0"/>
              </a:defRPr>
            </a:lvl8pPr>
            <a:lvl9pPr marL="4107747" indent="-241632" eaLnBrk="0" fontAlgn="base" hangingPunct="0">
              <a:spcBef>
                <a:spcPct val="0"/>
              </a:spcBef>
              <a:spcAft>
                <a:spcPct val="0"/>
              </a:spcAft>
              <a:defRPr>
                <a:solidFill>
                  <a:schemeClr val="tx1"/>
                </a:solidFill>
                <a:latin typeface="Calibri" pitchFamily="34" charset="0"/>
              </a:defRPr>
            </a:lvl9pPr>
          </a:lstStyle>
          <a:p>
            <a:pPr eaLnBrk="1" hangingPunct="1"/>
            <a:fld id="{90D9B4FA-B0C2-45B8-A5FE-03ABE751086E}" type="slidenum">
              <a:rPr lang="en-US" smtClean="0"/>
              <a:pPr eaLnBrk="1" hangingPunct="1"/>
              <a:t>19</a:t>
            </a:fld>
            <a:endParaRPr lang="en-US" smtClean="0"/>
          </a:p>
        </p:txBody>
      </p:sp>
      <p:sp>
        <p:nvSpPr>
          <p:cNvPr id="2" name="Date Placeholder 1"/>
          <p:cNvSpPr>
            <a:spLocks noGrp="1"/>
          </p:cNvSpPr>
          <p:nvPr>
            <p:ph type="dt" idx="10"/>
          </p:nvPr>
        </p:nvSpPr>
        <p:spPr/>
        <p:txBody>
          <a:bodyPr/>
          <a:lstStyle/>
          <a:p>
            <a:r>
              <a:rPr lang="en-US" smtClean="0"/>
              <a:t>10/4/2013</a:t>
            </a:r>
            <a:endParaRPr lang="en-US"/>
          </a:p>
        </p:txBody>
      </p:sp>
      <p:sp>
        <p:nvSpPr>
          <p:cNvPr id="3" name="Footer Placeholder 2"/>
          <p:cNvSpPr>
            <a:spLocks noGrp="1"/>
          </p:cNvSpPr>
          <p:nvPr>
            <p:ph type="ftr" sz="quarter" idx="11"/>
          </p:nvPr>
        </p:nvSpPr>
        <p:spPr/>
        <p:txBody>
          <a:bodyPr/>
          <a:lstStyle/>
          <a:p>
            <a:r>
              <a:rPr lang="en-US" smtClean="0"/>
              <a:t>Appalachian Energy Center Workshop Series</a:t>
            </a:r>
            <a:endParaRPr lang="en-US"/>
          </a:p>
        </p:txBody>
      </p:sp>
    </p:spTree>
    <p:extLst>
      <p:ext uri="{BB962C8B-B14F-4D97-AF65-F5344CB8AC3E}">
        <p14:creationId xmlns:p14="http://schemas.microsoft.com/office/powerpoint/2010/main" val="2515566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85305" indent="-302040" eaLnBrk="0" hangingPunct="0">
              <a:defRPr>
                <a:solidFill>
                  <a:schemeClr val="tx1"/>
                </a:solidFill>
                <a:latin typeface="Calibri" pitchFamily="34" charset="0"/>
              </a:defRPr>
            </a:lvl2pPr>
            <a:lvl3pPr marL="1208161" indent="-241632" eaLnBrk="0" hangingPunct="0">
              <a:defRPr>
                <a:solidFill>
                  <a:schemeClr val="tx1"/>
                </a:solidFill>
                <a:latin typeface="Calibri" pitchFamily="34" charset="0"/>
              </a:defRPr>
            </a:lvl3pPr>
            <a:lvl4pPr marL="1691426" indent="-241632" eaLnBrk="0" hangingPunct="0">
              <a:defRPr>
                <a:solidFill>
                  <a:schemeClr val="tx1"/>
                </a:solidFill>
                <a:latin typeface="Calibri" pitchFamily="34" charset="0"/>
              </a:defRPr>
            </a:lvl4pPr>
            <a:lvl5pPr marL="2174690" indent="-241632" eaLnBrk="0" hangingPunct="0">
              <a:defRPr>
                <a:solidFill>
                  <a:schemeClr val="tx1"/>
                </a:solidFill>
                <a:latin typeface="Calibri" pitchFamily="34" charset="0"/>
              </a:defRPr>
            </a:lvl5pPr>
            <a:lvl6pPr marL="2657954" indent="-241632" eaLnBrk="0" fontAlgn="base" hangingPunct="0">
              <a:spcBef>
                <a:spcPct val="0"/>
              </a:spcBef>
              <a:spcAft>
                <a:spcPct val="0"/>
              </a:spcAft>
              <a:defRPr>
                <a:solidFill>
                  <a:schemeClr val="tx1"/>
                </a:solidFill>
                <a:latin typeface="Calibri" pitchFamily="34" charset="0"/>
              </a:defRPr>
            </a:lvl6pPr>
            <a:lvl7pPr marL="3141218" indent="-241632" eaLnBrk="0" fontAlgn="base" hangingPunct="0">
              <a:spcBef>
                <a:spcPct val="0"/>
              </a:spcBef>
              <a:spcAft>
                <a:spcPct val="0"/>
              </a:spcAft>
              <a:defRPr>
                <a:solidFill>
                  <a:schemeClr val="tx1"/>
                </a:solidFill>
                <a:latin typeface="Calibri" pitchFamily="34" charset="0"/>
              </a:defRPr>
            </a:lvl7pPr>
            <a:lvl8pPr marL="3624483" indent="-241632" eaLnBrk="0" fontAlgn="base" hangingPunct="0">
              <a:spcBef>
                <a:spcPct val="0"/>
              </a:spcBef>
              <a:spcAft>
                <a:spcPct val="0"/>
              </a:spcAft>
              <a:defRPr>
                <a:solidFill>
                  <a:schemeClr val="tx1"/>
                </a:solidFill>
                <a:latin typeface="Calibri" pitchFamily="34" charset="0"/>
              </a:defRPr>
            </a:lvl8pPr>
            <a:lvl9pPr marL="4107747" indent="-241632" eaLnBrk="0" fontAlgn="base" hangingPunct="0">
              <a:spcBef>
                <a:spcPct val="0"/>
              </a:spcBef>
              <a:spcAft>
                <a:spcPct val="0"/>
              </a:spcAft>
              <a:defRPr>
                <a:solidFill>
                  <a:schemeClr val="tx1"/>
                </a:solidFill>
                <a:latin typeface="Calibri" pitchFamily="34" charset="0"/>
              </a:defRPr>
            </a:lvl9pPr>
          </a:lstStyle>
          <a:p>
            <a:pPr eaLnBrk="1" hangingPunct="1"/>
            <a:fld id="{04652FE1-5BA4-46EC-9767-DB5BB7EC08AF}" type="slidenum">
              <a:rPr lang="en-US" smtClean="0"/>
              <a:pPr eaLnBrk="1" hangingPunct="1"/>
              <a:t>20</a:t>
            </a:fld>
            <a:endParaRPr lang="en-US" smtClean="0"/>
          </a:p>
        </p:txBody>
      </p:sp>
      <p:sp>
        <p:nvSpPr>
          <p:cNvPr id="2" name="Date Placeholder 1"/>
          <p:cNvSpPr>
            <a:spLocks noGrp="1"/>
          </p:cNvSpPr>
          <p:nvPr>
            <p:ph type="dt" idx="10"/>
          </p:nvPr>
        </p:nvSpPr>
        <p:spPr/>
        <p:txBody>
          <a:bodyPr/>
          <a:lstStyle/>
          <a:p>
            <a:r>
              <a:rPr lang="en-US" smtClean="0"/>
              <a:t>10/4/2013</a:t>
            </a:r>
            <a:endParaRPr lang="en-US"/>
          </a:p>
        </p:txBody>
      </p:sp>
      <p:sp>
        <p:nvSpPr>
          <p:cNvPr id="3" name="Footer Placeholder 2"/>
          <p:cNvSpPr>
            <a:spLocks noGrp="1"/>
          </p:cNvSpPr>
          <p:nvPr>
            <p:ph type="ftr" sz="quarter" idx="11"/>
          </p:nvPr>
        </p:nvSpPr>
        <p:spPr/>
        <p:txBody>
          <a:bodyPr/>
          <a:lstStyle/>
          <a:p>
            <a:r>
              <a:rPr lang="en-US" smtClean="0"/>
              <a:t>Appalachian Energy Center Workshop Series</a:t>
            </a:r>
            <a:endParaRPr lang="en-US"/>
          </a:p>
        </p:txBody>
      </p:sp>
    </p:spTree>
    <p:extLst>
      <p:ext uri="{BB962C8B-B14F-4D97-AF65-F5344CB8AC3E}">
        <p14:creationId xmlns:p14="http://schemas.microsoft.com/office/powerpoint/2010/main" val="3564440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Narrative:</a:t>
            </a:r>
          </a:p>
          <a:p>
            <a:pPr eaLnBrk="1" hangingPunct="1">
              <a:spcBef>
                <a:spcPct val="0"/>
              </a:spcBef>
            </a:pPr>
            <a:endParaRPr lang="en-US" b="1" smtClean="0"/>
          </a:p>
          <a:p>
            <a:pPr eaLnBrk="1" hangingPunct="1">
              <a:spcBef>
                <a:spcPct val="0"/>
              </a:spcBef>
            </a:pPr>
            <a:r>
              <a:rPr lang="en-US" b="1" smtClean="0"/>
              <a:t>Point of Slide: </a:t>
            </a:r>
            <a:endParaRPr lang="en-US" smtClean="0"/>
          </a:p>
          <a:p>
            <a:pPr eaLnBrk="1" hangingPunct="1">
              <a:spcBef>
                <a:spcPct val="0"/>
              </a:spcBef>
            </a:pPr>
            <a:endParaRPr lang="en-US" smtClean="0"/>
          </a:p>
        </p:txBody>
      </p:sp>
      <p:sp>
        <p:nvSpPr>
          <p:cNvPr id="1177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02" indent="-302039">
              <a:defRPr>
                <a:solidFill>
                  <a:schemeClr val="tx1"/>
                </a:solidFill>
                <a:latin typeface="Calibri" pitchFamily="34" charset="0"/>
              </a:defRPr>
            </a:lvl2pPr>
            <a:lvl3pPr marL="1208157" indent="-241632">
              <a:defRPr>
                <a:solidFill>
                  <a:schemeClr val="tx1"/>
                </a:solidFill>
                <a:latin typeface="Calibri" pitchFamily="34" charset="0"/>
              </a:defRPr>
            </a:lvl3pPr>
            <a:lvl4pPr marL="1691420" indent="-241632">
              <a:defRPr>
                <a:solidFill>
                  <a:schemeClr val="tx1"/>
                </a:solidFill>
                <a:latin typeface="Calibri" pitchFamily="34" charset="0"/>
              </a:defRPr>
            </a:lvl4pPr>
            <a:lvl5pPr marL="2174684" indent="-241632">
              <a:defRPr>
                <a:solidFill>
                  <a:schemeClr val="tx1"/>
                </a:solidFill>
                <a:latin typeface="Calibri" pitchFamily="34" charset="0"/>
              </a:defRPr>
            </a:lvl5pPr>
            <a:lvl6pPr marL="2657947" indent="-241632" fontAlgn="base">
              <a:spcBef>
                <a:spcPct val="0"/>
              </a:spcBef>
              <a:spcAft>
                <a:spcPct val="0"/>
              </a:spcAft>
              <a:defRPr>
                <a:solidFill>
                  <a:schemeClr val="tx1"/>
                </a:solidFill>
                <a:latin typeface="Calibri" pitchFamily="34" charset="0"/>
              </a:defRPr>
            </a:lvl6pPr>
            <a:lvl7pPr marL="3141210" indent="-241632" fontAlgn="base">
              <a:spcBef>
                <a:spcPct val="0"/>
              </a:spcBef>
              <a:spcAft>
                <a:spcPct val="0"/>
              </a:spcAft>
              <a:defRPr>
                <a:solidFill>
                  <a:schemeClr val="tx1"/>
                </a:solidFill>
                <a:latin typeface="Calibri" pitchFamily="34" charset="0"/>
              </a:defRPr>
            </a:lvl7pPr>
            <a:lvl8pPr marL="3624473" indent="-241632" fontAlgn="base">
              <a:spcBef>
                <a:spcPct val="0"/>
              </a:spcBef>
              <a:spcAft>
                <a:spcPct val="0"/>
              </a:spcAft>
              <a:defRPr>
                <a:solidFill>
                  <a:schemeClr val="tx1"/>
                </a:solidFill>
                <a:latin typeface="Calibri" pitchFamily="34" charset="0"/>
              </a:defRPr>
            </a:lvl8pPr>
            <a:lvl9pPr marL="4107736" indent="-24163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6E24A2C-7C00-4374-9756-B908FAACAD3D}" type="slidenum">
              <a:rPr lang="en-US" smtClean="0">
                <a:solidFill>
                  <a:prstClr val="black"/>
                </a:solidFill>
              </a:rPr>
              <a:pPr fontAlgn="base">
                <a:spcBef>
                  <a:spcPct val="0"/>
                </a:spcBef>
                <a:spcAft>
                  <a:spcPct val="0"/>
                </a:spcAft>
                <a:defRPr/>
              </a:pPr>
              <a:t>21</a:t>
            </a:fld>
            <a:endParaRPr lang="en-US" smtClean="0">
              <a:solidFill>
                <a:prstClr val="black"/>
              </a:solidFill>
            </a:endParaRPr>
          </a:p>
        </p:txBody>
      </p:sp>
    </p:spTree>
    <p:extLst>
      <p:ext uri="{BB962C8B-B14F-4D97-AF65-F5344CB8AC3E}">
        <p14:creationId xmlns:p14="http://schemas.microsoft.com/office/powerpoint/2010/main" val="2967730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85372" indent="-302066" eaLnBrk="0" hangingPunct="0">
              <a:defRPr>
                <a:solidFill>
                  <a:schemeClr val="tx1"/>
                </a:solidFill>
                <a:latin typeface="Calibri" pitchFamily="34" charset="0"/>
              </a:defRPr>
            </a:lvl2pPr>
            <a:lvl3pPr marL="1208265" indent="-241653" eaLnBrk="0" hangingPunct="0">
              <a:defRPr>
                <a:solidFill>
                  <a:schemeClr val="tx1"/>
                </a:solidFill>
                <a:latin typeface="Calibri" pitchFamily="34" charset="0"/>
              </a:defRPr>
            </a:lvl3pPr>
            <a:lvl4pPr marL="1691571" indent="-241653" eaLnBrk="0" hangingPunct="0">
              <a:defRPr>
                <a:solidFill>
                  <a:schemeClr val="tx1"/>
                </a:solidFill>
                <a:latin typeface="Calibri" pitchFamily="34" charset="0"/>
              </a:defRPr>
            </a:lvl4pPr>
            <a:lvl5pPr marL="2174878" indent="-241653" eaLnBrk="0" hangingPunct="0">
              <a:defRPr>
                <a:solidFill>
                  <a:schemeClr val="tx1"/>
                </a:solidFill>
                <a:latin typeface="Calibri" pitchFamily="34" charset="0"/>
              </a:defRPr>
            </a:lvl5pPr>
            <a:lvl6pPr marL="2658184" indent="-241653" eaLnBrk="0" fontAlgn="base" hangingPunct="0">
              <a:spcBef>
                <a:spcPct val="0"/>
              </a:spcBef>
              <a:spcAft>
                <a:spcPct val="0"/>
              </a:spcAft>
              <a:defRPr>
                <a:solidFill>
                  <a:schemeClr val="tx1"/>
                </a:solidFill>
                <a:latin typeface="Calibri" pitchFamily="34" charset="0"/>
              </a:defRPr>
            </a:lvl6pPr>
            <a:lvl7pPr marL="3141490" indent="-241653" eaLnBrk="0" fontAlgn="base" hangingPunct="0">
              <a:spcBef>
                <a:spcPct val="0"/>
              </a:spcBef>
              <a:spcAft>
                <a:spcPct val="0"/>
              </a:spcAft>
              <a:defRPr>
                <a:solidFill>
                  <a:schemeClr val="tx1"/>
                </a:solidFill>
                <a:latin typeface="Calibri" pitchFamily="34" charset="0"/>
              </a:defRPr>
            </a:lvl7pPr>
            <a:lvl8pPr marL="3624796" indent="-241653" eaLnBrk="0" fontAlgn="base" hangingPunct="0">
              <a:spcBef>
                <a:spcPct val="0"/>
              </a:spcBef>
              <a:spcAft>
                <a:spcPct val="0"/>
              </a:spcAft>
              <a:defRPr>
                <a:solidFill>
                  <a:schemeClr val="tx1"/>
                </a:solidFill>
                <a:latin typeface="Calibri" pitchFamily="34" charset="0"/>
              </a:defRPr>
            </a:lvl8pPr>
            <a:lvl9pPr marL="4108102" indent="-241653" eaLnBrk="0" fontAlgn="base" hangingPunct="0">
              <a:spcBef>
                <a:spcPct val="0"/>
              </a:spcBef>
              <a:spcAft>
                <a:spcPct val="0"/>
              </a:spcAft>
              <a:defRPr>
                <a:solidFill>
                  <a:schemeClr val="tx1"/>
                </a:solidFill>
                <a:latin typeface="Calibri" pitchFamily="34" charset="0"/>
              </a:defRPr>
            </a:lvl9pPr>
          </a:lstStyle>
          <a:p>
            <a:pPr eaLnBrk="1" hangingPunct="1"/>
            <a:fld id="{DF1C69FF-C67A-46BE-AC27-CE66333F31B1}" type="slidenum">
              <a:rPr lang="en-US" smtClean="0">
                <a:solidFill>
                  <a:prstClr val="black"/>
                </a:solidFill>
              </a:rPr>
              <a:pPr eaLnBrk="1" hangingPunct="1"/>
              <a:t>22</a:t>
            </a:fld>
            <a:endParaRPr lang="en-US" smtClean="0">
              <a:solidFill>
                <a:prstClr val="black"/>
              </a:solidFill>
            </a:endParaRPr>
          </a:p>
        </p:txBody>
      </p:sp>
    </p:spTree>
    <p:extLst>
      <p:ext uri="{BB962C8B-B14F-4D97-AF65-F5344CB8AC3E}">
        <p14:creationId xmlns:p14="http://schemas.microsoft.com/office/powerpoint/2010/main" val="4098888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85305" indent="-302040" eaLnBrk="0" hangingPunct="0">
              <a:defRPr>
                <a:solidFill>
                  <a:schemeClr val="tx1"/>
                </a:solidFill>
                <a:latin typeface="Calibri" pitchFamily="34" charset="0"/>
              </a:defRPr>
            </a:lvl2pPr>
            <a:lvl3pPr marL="1208161" indent="-241632" eaLnBrk="0" hangingPunct="0">
              <a:defRPr>
                <a:solidFill>
                  <a:schemeClr val="tx1"/>
                </a:solidFill>
                <a:latin typeface="Calibri" pitchFamily="34" charset="0"/>
              </a:defRPr>
            </a:lvl3pPr>
            <a:lvl4pPr marL="1691426" indent="-241632" eaLnBrk="0" hangingPunct="0">
              <a:defRPr>
                <a:solidFill>
                  <a:schemeClr val="tx1"/>
                </a:solidFill>
                <a:latin typeface="Calibri" pitchFamily="34" charset="0"/>
              </a:defRPr>
            </a:lvl4pPr>
            <a:lvl5pPr marL="2174690" indent="-241632" eaLnBrk="0" hangingPunct="0">
              <a:defRPr>
                <a:solidFill>
                  <a:schemeClr val="tx1"/>
                </a:solidFill>
                <a:latin typeface="Calibri" pitchFamily="34" charset="0"/>
              </a:defRPr>
            </a:lvl5pPr>
            <a:lvl6pPr marL="2657954" indent="-241632" eaLnBrk="0" fontAlgn="base" hangingPunct="0">
              <a:spcBef>
                <a:spcPct val="0"/>
              </a:spcBef>
              <a:spcAft>
                <a:spcPct val="0"/>
              </a:spcAft>
              <a:defRPr>
                <a:solidFill>
                  <a:schemeClr val="tx1"/>
                </a:solidFill>
                <a:latin typeface="Calibri" pitchFamily="34" charset="0"/>
              </a:defRPr>
            </a:lvl6pPr>
            <a:lvl7pPr marL="3141218" indent="-241632" eaLnBrk="0" fontAlgn="base" hangingPunct="0">
              <a:spcBef>
                <a:spcPct val="0"/>
              </a:spcBef>
              <a:spcAft>
                <a:spcPct val="0"/>
              </a:spcAft>
              <a:defRPr>
                <a:solidFill>
                  <a:schemeClr val="tx1"/>
                </a:solidFill>
                <a:latin typeface="Calibri" pitchFamily="34" charset="0"/>
              </a:defRPr>
            </a:lvl7pPr>
            <a:lvl8pPr marL="3624483" indent="-241632" eaLnBrk="0" fontAlgn="base" hangingPunct="0">
              <a:spcBef>
                <a:spcPct val="0"/>
              </a:spcBef>
              <a:spcAft>
                <a:spcPct val="0"/>
              </a:spcAft>
              <a:defRPr>
                <a:solidFill>
                  <a:schemeClr val="tx1"/>
                </a:solidFill>
                <a:latin typeface="Calibri" pitchFamily="34" charset="0"/>
              </a:defRPr>
            </a:lvl8pPr>
            <a:lvl9pPr marL="4107747" indent="-241632" eaLnBrk="0" fontAlgn="base" hangingPunct="0">
              <a:spcBef>
                <a:spcPct val="0"/>
              </a:spcBef>
              <a:spcAft>
                <a:spcPct val="0"/>
              </a:spcAft>
              <a:defRPr>
                <a:solidFill>
                  <a:schemeClr val="tx1"/>
                </a:solidFill>
                <a:latin typeface="Calibri" pitchFamily="34" charset="0"/>
              </a:defRPr>
            </a:lvl9pPr>
          </a:lstStyle>
          <a:p>
            <a:pPr eaLnBrk="1" hangingPunct="1"/>
            <a:fld id="{8D35C09D-E822-4DB9-8900-960C643D28DE}" type="slidenum">
              <a:rPr lang="en-US" smtClean="0"/>
              <a:pPr eaLnBrk="1" hangingPunct="1"/>
              <a:t>23</a:t>
            </a:fld>
            <a:endParaRPr lang="en-US" smtClean="0"/>
          </a:p>
        </p:txBody>
      </p:sp>
      <p:sp>
        <p:nvSpPr>
          <p:cNvPr id="2" name="Date Placeholder 1"/>
          <p:cNvSpPr>
            <a:spLocks noGrp="1"/>
          </p:cNvSpPr>
          <p:nvPr>
            <p:ph type="dt" idx="10"/>
          </p:nvPr>
        </p:nvSpPr>
        <p:spPr/>
        <p:txBody>
          <a:bodyPr/>
          <a:lstStyle/>
          <a:p>
            <a:r>
              <a:rPr lang="en-US" smtClean="0"/>
              <a:t>10/4/2013</a:t>
            </a:r>
            <a:endParaRPr lang="en-US"/>
          </a:p>
        </p:txBody>
      </p:sp>
      <p:sp>
        <p:nvSpPr>
          <p:cNvPr id="3" name="Footer Placeholder 2"/>
          <p:cNvSpPr>
            <a:spLocks noGrp="1"/>
          </p:cNvSpPr>
          <p:nvPr>
            <p:ph type="ftr" sz="quarter" idx="11"/>
          </p:nvPr>
        </p:nvSpPr>
        <p:spPr/>
        <p:txBody>
          <a:bodyPr/>
          <a:lstStyle/>
          <a:p>
            <a:r>
              <a:rPr lang="en-US" smtClean="0"/>
              <a:t>Appalachian Energy Center Workshop Series</a:t>
            </a:r>
            <a:endParaRPr lang="en-US"/>
          </a:p>
        </p:txBody>
      </p:sp>
    </p:spTree>
    <p:extLst>
      <p:ext uri="{BB962C8B-B14F-4D97-AF65-F5344CB8AC3E}">
        <p14:creationId xmlns:p14="http://schemas.microsoft.com/office/powerpoint/2010/main" val="198132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Narrative:</a:t>
            </a:r>
          </a:p>
          <a:p>
            <a:pPr eaLnBrk="1" hangingPunct="1">
              <a:spcBef>
                <a:spcPct val="0"/>
              </a:spcBef>
            </a:pPr>
            <a:endParaRPr lang="en-US" b="1" smtClean="0"/>
          </a:p>
          <a:p>
            <a:pPr eaLnBrk="1" hangingPunct="1">
              <a:spcBef>
                <a:spcPct val="0"/>
              </a:spcBef>
            </a:pPr>
            <a:r>
              <a:rPr lang="en-US" b="1" smtClean="0"/>
              <a:t>Point of Slide: </a:t>
            </a:r>
            <a:endParaRPr lang="en-US" smtClean="0"/>
          </a:p>
          <a:p>
            <a:pPr eaLnBrk="1" hangingPunct="1">
              <a:spcBef>
                <a:spcPct val="0"/>
              </a:spcBef>
            </a:pPr>
            <a:endParaRPr lang="en-US" smtClean="0"/>
          </a:p>
        </p:txBody>
      </p:sp>
      <p:sp>
        <p:nvSpPr>
          <p:cNvPr id="110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234" indent="-302013">
              <a:defRPr>
                <a:solidFill>
                  <a:schemeClr val="tx1"/>
                </a:solidFill>
                <a:latin typeface="Calibri" pitchFamily="34" charset="0"/>
              </a:defRPr>
            </a:lvl2pPr>
            <a:lvl3pPr marL="1208053" indent="-241611">
              <a:defRPr>
                <a:solidFill>
                  <a:schemeClr val="tx1"/>
                </a:solidFill>
                <a:latin typeface="Calibri" pitchFamily="34" charset="0"/>
              </a:defRPr>
            </a:lvl3pPr>
            <a:lvl4pPr marL="1691274" indent="-241611">
              <a:defRPr>
                <a:solidFill>
                  <a:schemeClr val="tx1"/>
                </a:solidFill>
                <a:latin typeface="Calibri" pitchFamily="34" charset="0"/>
              </a:defRPr>
            </a:lvl4pPr>
            <a:lvl5pPr marL="2174496" indent="-241611">
              <a:defRPr>
                <a:solidFill>
                  <a:schemeClr val="tx1"/>
                </a:solidFill>
                <a:latin typeface="Calibri" pitchFamily="34" charset="0"/>
              </a:defRPr>
            </a:lvl5pPr>
            <a:lvl6pPr marL="2657717" indent="-241611" fontAlgn="base">
              <a:spcBef>
                <a:spcPct val="0"/>
              </a:spcBef>
              <a:spcAft>
                <a:spcPct val="0"/>
              </a:spcAft>
              <a:defRPr>
                <a:solidFill>
                  <a:schemeClr val="tx1"/>
                </a:solidFill>
                <a:latin typeface="Calibri" pitchFamily="34" charset="0"/>
              </a:defRPr>
            </a:lvl6pPr>
            <a:lvl7pPr marL="3140938" indent="-241611" fontAlgn="base">
              <a:spcBef>
                <a:spcPct val="0"/>
              </a:spcBef>
              <a:spcAft>
                <a:spcPct val="0"/>
              </a:spcAft>
              <a:defRPr>
                <a:solidFill>
                  <a:schemeClr val="tx1"/>
                </a:solidFill>
                <a:latin typeface="Calibri" pitchFamily="34" charset="0"/>
              </a:defRPr>
            </a:lvl7pPr>
            <a:lvl8pPr marL="3624160" indent="-241611" fontAlgn="base">
              <a:spcBef>
                <a:spcPct val="0"/>
              </a:spcBef>
              <a:spcAft>
                <a:spcPct val="0"/>
              </a:spcAft>
              <a:defRPr>
                <a:solidFill>
                  <a:schemeClr val="tx1"/>
                </a:solidFill>
                <a:latin typeface="Calibri" pitchFamily="34" charset="0"/>
              </a:defRPr>
            </a:lvl8pPr>
            <a:lvl9pPr marL="4107381" indent="-241611"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0D14A58-B327-4388-B38C-D4D6D1F2C0E5}" type="slidenum">
              <a:rPr lang="en-US" smtClean="0">
                <a:solidFill>
                  <a:prstClr val="black"/>
                </a:solidFill>
              </a:rPr>
              <a:pPr fontAlgn="base">
                <a:spcBef>
                  <a:spcPct val="0"/>
                </a:spcBef>
                <a:spcAft>
                  <a:spcPct val="0"/>
                </a:spcAft>
                <a:defRPr/>
              </a:pPr>
              <a:t>2</a:t>
            </a:fld>
            <a:endParaRPr lang="en-US" smtClean="0">
              <a:solidFill>
                <a:prstClr val="black"/>
              </a:solidFill>
            </a:endParaRPr>
          </a:p>
        </p:txBody>
      </p:sp>
      <p:sp>
        <p:nvSpPr>
          <p:cNvPr id="2" name="Date Placeholder 1"/>
          <p:cNvSpPr>
            <a:spLocks noGrp="1"/>
          </p:cNvSpPr>
          <p:nvPr>
            <p:ph type="dt" idx="10"/>
          </p:nvPr>
        </p:nvSpPr>
        <p:spPr/>
        <p:txBody>
          <a:bodyPr/>
          <a:lstStyle/>
          <a:p>
            <a:r>
              <a:rPr lang="en-US" smtClean="0">
                <a:solidFill>
                  <a:prstClr val="black"/>
                </a:solidFill>
              </a:rPr>
              <a:t>10/4/2013</a:t>
            </a:r>
            <a:endParaRPr lang="en-US">
              <a:solidFill>
                <a:prstClr val="black"/>
              </a:solidFill>
            </a:endParaRPr>
          </a:p>
        </p:txBody>
      </p:sp>
      <p:sp>
        <p:nvSpPr>
          <p:cNvPr id="3" name="Footer Placeholder 2"/>
          <p:cNvSpPr>
            <a:spLocks noGrp="1"/>
          </p:cNvSpPr>
          <p:nvPr>
            <p:ph type="ftr" sz="quarter" idx="11"/>
          </p:nvPr>
        </p:nvSpPr>
        <p:spPr/>
        <p:txBody>
          <a:bodyPr/>
          <a:lstStyle/>
          <a:p>
            <a:r>
              <a:rPr lang="en-US" smtClean="0">
                <a:solidFill>
                  <a:prstClr val="black"/>
                </a:solidFill>
              </a:rPr>
              <a:t>Appalachian Energy Center Workshop Series</a:t>
            </a:r>
            <a:endParaRPr lang="en-US">
              <a:solidFill>
                <a:prstClr val="black"/>
              </a:solidFill>
            </a:endParaRPr>
          </a:p>
        </p:txBody>
      </p:sp>
    </p:spTree>
    <p:extLst>
      <p:ext uri="{BB962C8B-B14F-4D97-AF65-F5344CB8AC3E}">
        <p14:creationId xmlns:p14="http://schemas.microsoft.com/office/powerpoint/2010/main" val="2500235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Narrative:</a:t>
            </a:r>
          </a:p>
          <a:p>
            <a:pPr eaLnBrk="1" hangingPunct="1">
              <a:spcBef>
                <a:spcPct val="0"/>
              </a:spcBef>
            </a:pPr>
            <a:endParaRPr lang="en-US" b="1" smtClean="0"/>
          </a:p>
          <a:p>
            <a:pPr eaLnBrk="1" hangingPunct="1">
              <a:spcBef>
                <a:spcPct val="0"/>
              </a:spcBef>
            </a:pPr>
            <a:r>
              <a:rPr lang="en-US" b="1" smtClean="0"/>
              <a:t>Point of Slide: </a:t>
            </a:r>
            <a:endParaRPr lang="en-US" smtClean="0"/>
          </a:p>
          <a:p>
            <a:pPr eaLnBrk="1" hangingPunct="1">
              <a:spcBef>
                <a:spcPct val="0"/>
              </a:spcBef>
            </a:pPr>
            <a:endParaRPr lang="en-US" smtClean="0"/>
          </a:p>
        </p:txBody>
      </p:sp>
      <p:sp>
        <p:nvSpPr>
          <p:cNvPr id="1198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02" indent="-302039">
              <a:defRPr>
                <a:solidFill>
                  <a:schemeClr val="tx1"/>
                </a:solidFill>
                <a:latin typeface="Calibri" pitchFamily="34" charset="0"/>
              </a:defRPr>
            </a:lvl2pPr>
            <a:lvl3pPr marL="1208157" indent="-241632">
              <a:defRPr>
                <a:solidFill>
                  <a:schemeClr val="tx1"/>
                </a:solidFill>
                <a:latin typeface="Calibri" pitchFamily="34" charset="0"/>
              </a:defRPr>
            </a:lvl3pPr>
            <a:lvl4pPr marL="1691420" indent="-241632">
              <a:defRPr>
                <a:solidFill>
                  <a:schemeClr val="tx1"/>
                </a:solidFill>
                <a:latin typeface="Calibri" pitchFamily="34" charset="0"/>
              </a:defRPr>
            </a:lvl4pPr>
            <a:lvl5pPr marL="2174684" indent="-241632">
              <a:defRPr>
                <a:solidFill>
                  <a:schemeClr val="tx1"/>
                </a:solidFill>
                <a:latin typeface="Calibri" pitchFamily="34" charset="0"/>
              </a:defRPr>
            </a:lvl5pPr>
            <a:lvl6pPr marL="2657947" indent="-241632" fontAlgn="base">
              <a:spcBef>
                <a:spcPct val="0"/>
              </a:spcBef>
              <a:spcAft>
                <a:spcPct val="0"/>
              </a:spcAft>
              <a:defRPr>
                <a:solidFill>
                  <a:schemeClr val="tx1"/>
                </a:solidFill>
                <a:latin typeface="Calibri" pitchFamily="34" charset="0"/>
              </a:defRPr>
            </a:lvl6pPr>
            <a:lvl7pPr marL="3141210" indent="-241632" fontAlgn="base">
              <a:spcBef>
                <a:spcPct val="0"/>
              </a:spcBef>
              <a:spcAft>
                <a:spcPct val="0"/>
              </a:spcAft>
              <a:defRPr>
                <a:solidFill>
                  <a:schemeClr val="tx1"/>
                </a:solidFill>
                <a:latin typeface="Calibri" pitchFamily="34" charset="0"/>
              </a:defRPr>
            </a:lvl7pPr>
            <a:lvl8pPr marL="3624473" indent="-241632" fontAlgn="base">
              <a:spcBef>
                <a:spcPct val="0"/>
              </a:spcBef>
              <a:spcAft>
                <a:spcPct val="0"/>
              </a:spcAft>
              <a:defRPr>
                <a:solidFill>
                  <a:schemeClr val="tx1"/>
                </a:solidFill>
                <a:latin typeface="Calibri" pitchFamily="34" charset="0"/>
              </a:defRPr>
            </a:lvl8pPr>
            <a:lvl9pPr marL="4107736" indent="-24163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98C4380-045C-4900-A0EB-2C2C03FE9FC5}" type="slidenum">
              <a:rPr lang="en-US" smtClean="0">
                <a:solidFill>
                  <a:prstClr val="black"/>
                </a:solidFill>
              </a:rPr>
              <a:pPr fontAlgn="base">
                <a:spcBef>
                  <a:spcPct val="0"/>
                </a:spcBef>
                <a:spcAft>
                  <a:spcPct val="0"/>
                </a:spcAft>
                <a:defRPr/>
              </a:pPr>
              <a:t>24</a:t>
            </a:fld>
            <a:endParaRPr lang="en-US" smtClean="0">
              <a:solidFill>
                <a:prstClr val="black"/>
              </a:solidFill>
            </a:endParaRPr>
          </a:p>
        </p:txBody>
      </p:sp>
    </p:spTree>
    <p:extLst>
      <p:ext uri="{BB962C8B-B14F-4D97-AF65-F5344CB8AC3E}">
        <p14:creationId xmlns:p14="http://schemas.microsoft.com/office/powerpoint/2010/main" val="136003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Narrative:</a:t>
            </a:r>
          </a:p>
          <a:p>
            <a:pPr eaLnBrk="1" hangingPunct="1">
              <a:spcBef>
                <a:spcPct val="0"/>
              </a:spcBef>
            </a:pPr>
            <a:endParaRPr lang="en-US" b="1" smtClean="0"/>
          </a:p>
          <a:p>
            <a:pPr eaLnBrk="1" hangingPunct="1">
              <a:spcBef>
                <a:spcPct val="0"/>
              </a:spcBef>
            </a:pPr>
            <a:r>
              <a:rPr lang="en-US" b="1" smtClean="0"/>
              <a:t>Point of Slide: </a:t>
            </a:r>
            <a:endParaRPr lang="en-US" smtClean="0"/>
          </a:p>
          <a:p>
            <a:pPr eaLnBrk="1" hangingPunct="1">
              <a:spcBef>
                <a:spcPct val="0"/>
              </a:spcBef>
            </a:pPr>
            <a:endParaRPr lang="en-US" smtClean="0"/>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234" indent="-302013">
              <a:defRPr>
                <a:solidFill>
                  <a:schemeClr val="tx1"/>
                </a:solidFill>
                <a:latin typeface="Calibri" pitchFamily="34" charset="0"/>
              </a:defRPr>
            </a:lvl2pPr>
            <a:lvl3pPr marL="1208053" indent="-241611">
              <a:defRPr>
                <a:solidFill>
                  <a:schemeClr val="tx1"/>
                </a:solidFill>
                <a:latin typeface="Calibri" pitchFamily="34" charset="0"/>
              </a:defRPr>
            </a:lvl3pPr>
            <a:lvl4pPr marL="1691274" indent="-241611">
              <a:defRPr>
                <a:solidFill>
                  <a:schemeClr val="tx1"/>
                </a:solidFill>
                <a:latin typeface="Calibri" pitchFamily="34" charset="0"/>
              </a:defRPr>
            </a:lvl4pPr>
            <a:lvl5pPr marL="2174496" indent="-241611">
              <a:defRPr>
                <a:solidFill>
                  <a:schemeClr val="tx1"/>
                </a:solidFill>
                <a:latin typeface="Calibri" pitchFamily="34" charset="0"/>
              </a:defRPr>
            </a:lvl5pPr>
            <a:lvl6pPr marL="2657717" indent="-241611" fontAlgn="base">
              <a:spcBef>
                <a:spcPct val="0"/>
              </a:spcBef>
              <a:spcAft>
                <a:spcPct val="0"/>
              </a:spcAft>
              <a:defRPr>
                <a:solidFill>
                  <a:schemeClr val="tx1"/>
                </a:solidFill>
                <a:latin typeface="Calibri" pitchFamily="34" charset="0"/>
              </a:defRPr>
            </a:lvl6pPr>
            <a:lvl7pPr marL="3140938" indent="-241611" fontAlgn="base">
              <a:spcBef>
                <a:spcPct val="0"/>
              </a:spcBef>
              <a:spcAft>
                <a:spcPct val="0"/>
              </a:spcAft>
              <a:defRPr>
                <a:solidFill>
                  <a:schemeClr val="tx1"/>
                </a:solidFill>
                <a:latin typeface="Calibri" pitchFamily="34" charset="0"/>
              </a:defRPr>
            </a:lvl7pPr>
            <a:lvl8pPr marL="3624160" indent="-241611" fontAlgn="base">
              <a:spcBef>
                <a:spcPct val="0"/>
              </a:spcBef>
              <a:spcAft>
                <a:spcPct val="0"/>
              </a:spcAft>
              <a:defRPr>
                <a:solidFill>
                  <a:schemeClr val="tx1"/>
                </a:solidFill>
                <a:latin typeface="Calibri" pitchFamily="34" charset="0"/>
              </a:defRPr>
            </a:lvl8pPr>
            <a:lvl9pPr marL="4107381" indent="-241611"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987F5E9-8867-4875-9E66-76EBA6F5B32E}" type="slidenum">
              <a:rPr lang="en-US" smtClean="0"/>
              <a:pPr fontAlgn="base">
                <a:spcBef>
                  <a:spcPct val="0"/>
                </a:spcBef>
                <a:spcAft>
                  <a:spcPct val="0"/>
                </a:spcAft>
                <a:defRPr/>
              </a:pPr>
              <a:t>25</a:t>
            </a:fld>
            <a:endParaRPr lang="en-US" smtClean="0"/>
          </a:p>
        </p:txBody>
      </p:sp>
      <p:sp>
        <p:nvSpPr>
          <p:cNvPr id="2" name="Date Placeholder 1"/>
          <p:cNvSpPr>
            <a:spLocks noGrp="1"/>
          </p:cNvSpPr>
          <p:nvPr>
            <p:ph type="dt" idx="10"/>
          </p:nvPr>
        </p:nvSpPr>
        <p:spPr/>
        <p:txBody>
          <a:bodyPr/>
          <a:lstStyle/>
          <a:p>
            <a:r>
              <a:rPr lang="en-US" smtClean="0"/>
              <a:t>10/4/2013</a:t>
            </a:r>
            <a:endParaRPr lang="en-US"/>
          </a:p>
        </p:txBody>
      </p:sp>
      <p:sp>
        <p:nvSpPr>
          <p:cNvPr id="3" name="Footer Placeholder 2"/>
          <p:cNvSpPr>
            <a:spLocks noGrp="1"/>
          </p:cNvSpPr>
          <p:nvPr>
            <p:ph type="ftr" sz="quarter" idx="11"/>
          </p:nvPr>
        </p:nvSpPr>
        <p:spPr/>
        <p:txBody>
          <a:bodyPr/>
          <a:lstStyle/>
          <a:p>
            <a:r>
              <a:rPr lang="en-US" smtClean="0"/>
              <a:t>Appalachian Energy Center Workshop Series</a:t>
            </a:r>
            <a:endParaRPr lang="en-US"/>
          </a:p>
        </p:txBody>
      </p:sp>
    </p:spTree>
    <p:extLst>
      <p:ext uri="{BB962C8B-B14F-4D97-AF65-F5344CB8AC3E}">
        <p14:creationId xmlns:p14="http://schemas.microsoft.com/office/powerpoint/2010/main" val="3719572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85305" indent="-302040" eaLnBrk="0" hangingPunct="0">
              <a:defRPr>
                <a:solidFill>
                  <a:schemeClr val="tx1"/>
                </a:solidFill>
                <a:latin typeface="Calibri" pitchFamily="34" charset="0"/>
              </a:defRPr>
            </a:lvl2pPr>
            <a:lvl3pPr marL="1208161" indent="-241632" eaLnBrk="0" hangingPunct="0">
              <a:defRPr>
                <a:solidFill>
                  <a:schemeClr val="tx1"/>
                </a:solidFill>
                <a:latin typeface="Calibri" pitchFamily="34" charset="0"/>
              </a:defRPr>
            </a:lvl3pPr>
            <a:lvl4pPr marL="1691426" indent="-241632" eaLnBrk="0" hangingPunct="0">
              <a:defRPr>
                <a:solidFill>
                  <a:schemeClr val="tx1"/>
                </a:solidFill>
                <a:latin typeface="Calibri" pitchFamily="34" charset="0"/>
              </a:defRPr>
            </a:lvl4pPr>
            <a:lvl5pPr marL="2174690" indent="-241632" eaLnBrk="0" hangingPunct="0">
              <a:defRPr>
                <a:solidFill>
                  <a:schemeClr val="tx1"/>
                </a:solidFill>
                <a:latin typeface="Calibri" pitchFamily="34" charset="0"/>
              </a:defRPr>
            </a:lvl5pPr>
            <a:lvl6pPr marL="2657954" indent="-241632" eaLnBrk="0" fontAlgn="base" hangingPunct="0">
              <a:spcBef>
                <a:spcPct val="0"/>
              </a:spcBef>
              <a:spcAft>
                <a:spcPct val="0"/>
              </a:spcAft>
              <a:defRPr>
                <a:solidFill>
                  <a:schemeClr val="tx1"/>
                </a:solidFill>
                <a:latin typeface="Calibri" pitchFamily="34" charset="0"/>
              </a:defRPr>
            </a:lvl6pPr>
            <a:lvl7pPr marL="3141218" indent="-241632" eaLnBrk="0" fontAlgn="base" hangingPunct="0">
              <a:spcBef>
                <a:spcPct val="0"/>
              </a:spcBef>
              <a:spcAft>
                <a:spcPct val="0"/>
              </a:spcAft>
              <a:defRPr>
                <a:solidFill>
                  <a:schemeClr val="tx1"/>
                </a:solidFill>
                <a:latin typeface="Calibri" pitchFamily="34" charset="0"/>
              </a:defRPr>
            </a:lvl7pPr>
            <a:lvl8pPr marL="3624483" indent="-241632" eaLnBrk="0" fontAlgn="base" hangingPunct="0">
              <a:spcBef>
                <a:spcPct val="0"/>
              </a:spcBef>
              <a:spcAft>
                <a:spcPct val="0"/>
              </a:spcAft>
              <a:defRPr>
                <a:solidFill>
                  <a:schemeClr val="tx1"/>
                </a:solidFill>
                <a:latin typeface="Calibri" pitchFamily="34" charset="0"/>
              </a:defRPr>
            </a:lvl8pPr>
            <a:lvl9pPr marL="4107747" indent="-241632" eaLnBrk="0" fontAlgn="base" hangingPunct="0">
              <a:spcBef>
                <a:spcPct val="0"/>
              </a:spcBef>
              <a:spcAft>
                <a:spcPct val="0"/>
              </a:spcAft>
              <a:defRPr>
                <a:solidFill>
                  <a:schemeClr val="tx1"/>
                </a:solidFill>
                <a:latin typeface="Calibri" pitchFamily="34" charset="0"/>
              </a:defRPr>
            </a:lvl9pPr>
          </a:lstStyle>
          <a:p>
            <a:pPr eaLnBrk="1" hangingPunct="1"/>
            <a:fld id="{66917378-0CDB-44F2-A789-AFAD04E21C36}" type="slidenum">
              <a:rPr lang="en-US" smtClean="0"/>
              <a:pPr eaLnBrk="1" hangingPunct="1"/>
              <a:t>26</a:t>
            </a:fld>
            <a:endParaRPr lang="en-US" smtClean="0"/>
          </a:p>
        </p:txBody>
      </p:sp>
      <p:sp>
        <p:nvSpPr>
          <p:cNvPr id="2" name="Date Placeholder 1"/>
          <p:cNvSpPr>
            <a:spLocks noGrp="1"/>
          </p:cNvSpPr>
          <p:nvPr>
            <p:ph type="dt" idx="10"/>
          </p:nvPr>
        </p:nvSpPr>
        <p:spPr/>
        <p:txBody>
          <a:bodyPr/>
          <a:lstStyle/>
          <a:p>
            <a:r>
              <a:rPr lang="en-US" smtClean="0"/>
              <a:t>10/4/2013</a:t>
            </a:r>
            <a:endParaRPr lang="en-US"/>
          </a:p>
        </p:txBody>
      </p:sp>
      <p:sp>
        <p:nvSpPr>
          <p:cNvPr id="3" name="Footer Placeholder 2"/>
          <p:cNvSpPr>
            <a:spLocks noGrp="1"/>
          </p:cNvSpPr>
          <p:nvPr>
            <p:ph type="ftr" sz="quarter" idx="11"/>
          </p:nvPr>
        </p:nvSpPr>
        <p:spPr/>
        <p:txBody>
          <a:bodyPr/>
          <a:lstStyle/>
          <a:p>
            <a:r>
              <a:rPr lang="en-US" smtClean="0"/>
              <a:t>Appalachian Energy Center Workshop Series</a:t>
            </a:r>
            <a:endParaRPr lang="en-US"/>
          </a:p>
        </p:txBody>
      </p:sp>
    </p:spTree>
    <p:extLst>
      <p:ext uri="{BB962C8B-B14F-4D97-AF65-F5344CB8AC3E}">
        <p14:creationId xmlns:p14="http://schemas.microsoft.com/office/powerpoint/2010/main" val="2143696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4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85372" indent="-302066" eaLnBrk="0" hangingPunct="0">
              <a:defRPr>
                <a:solidFill>
                  <a:schemeClr val="tx1"/>
                </a:solidFill>
                <a:latin typeface="Calibri" pitchFamily="34" charset="0"/>
              </a:defRPr>
            </a:lvl2pPr>
            <a:lvl3pPr marL="1208265" indent="-241653" eaLnBrk="0" hangingPunct="0">
              <a:defRPr>
                <a:solidFill>
                  <a:schemeClr val="tx1"/>
                </a:solidFill>
                <a:latin typeface="Calibri" pitchFamily="34" charset="0"/>
              </a:defRPr>
            </a:lvl3pPr>
            <a:lvl4pPr marL="1691571" indent="-241653" eaLnBrk="0" hangingPunct="0">
              <a:defRPr>
                <a:solidFill>
                  <a:schemeClr val="tx1"/>
                </a:solidFill>
                <a:latin typeface="Calibri" pitchFamily="34" charset="0"/>
              </a:defRPr>
            </a:lvl4pPr>
            <a:lvl5pPr marL="2174878" indent="-241653" eaLnBrk="0" hangingPunct="0">
              <a:defRPr>
                <a:solidFill>
                  <a:schemeClr val="tx1"/>
                </a:solidFill>
                <a:latin typeface="Calibri" pitchFamily="34" charset="0"/>
              </a:defRPr>
            </a:lvl5pPr>
            <a:lvl6pPr marL="2658184" indent="-241653" eaLnBrk="0" fontAlgn="base" hangingPunct="0">
              <a:spcBef>
                <a:spcPct val="0"/>
              </a:spcBef>
              <a:spcAft>
                <a:spcPct val="0"/>
              </a:spcAft>
              <a:defRPr>
                <a:solidFill>
                  <a:schemeClr val="tx1"/>
                </a:solidFill>
                <a:latin typeface="Calibri" pitchFamily="34" charset="0"/>
              </a:defRPr>
            </a:lvl6pPr>
            <a:lvl7pPr marL="3141490" indent="-241653" eaLnBrk="0" fontAlgn="base" hangingPunct="0">
              <a:spcBef>
                <a:spcPct val="0"/>
              </a:spcBef>
              <a:spcAft>
                <a:spcPct val="0"/>
              </a:spcAft>
              <a:defRPr>
                <a:solidFill>
                  <a:schemeClr val="tx1"/>
                </a:solidFill>
                <a:latin typeface="Calibri" pitchFamily="34" charset="0"/>
              </a:defRPr>
            </a:lvl7pPr>
            <a:lvl8pPr marL="3624796" indent="-241653" eaLnBrk="0" fontAlgn="base" hangingPunct="0">
              <a:spcBef>
                <a:spcPct val="0"/>
              </a:spcBef>
              <a:spcAft>
                <a:spcPct val="0"/>
              </a:spcAft>
              <a:defRPr>
                <a:solidFill>
                  <a:schemeClr val="tx1"/>
                </a:solidFill>
                <a:latin typeface="Calibri" pitchFamily="34" charset="0"/>
              </a:defRPr>
            </a:lvl8pPr>
            <a:lvl9pPr marL="4108102" indent="-241653" eaLnBrk="0" fontAlgn="base" hangingPunct="0">
              <a:spcBef>
                <a:spcPct val="0"/>
              </a:spcBef>
              <a:spcAft>
                <a:spcPct val="0"/>
              </a:spcAft>
              <a:defRPr>
                <a:solidFill>
                  <a:schemeClr val="tx1"/>
                </a:solidFill>
                <a:latin typeface="Calibri" pitchFamily="34" charset="0"/>
              </a:defRPr>
            </a:lvl9pPr>
          </a:lstStyle>
          <a:p>
            <a:pPr eaLnBrk="1" hangingPunct="1"/>
            <a:fld id="{A6B07BC2-1DFC-442A-9F2D-909D70D53553}" type="slidenum">
              <a:rPr lang="en-US" smtClean="0"/>
              <a:pPr eaLnBrk="1" hangingPunct="1"/>
              <a:t>31</a:t>
            </a:fld>
            <a:endParaRPr lang="en-US" smtClean="0"/>
          </a:p>
        </p:txBody>
      </p:sp>
    </p:spTree>
    <p:extLst>
      <p:ext uri="{BB962C8B-B14F-4D97-AF65-F5344CB8AC3E}">
        <p14:creationId xmlns:p14="http://schemas.microsoft.com/office/powerpoint/2010/main" val="1496367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NC ranks 1</a:t>
            </a:r>
            <a:r>
              <a:rPr lang="en-US" baseline="30000" smtClean="0"/>
              <a:t>st </a:t>
            </a:r>
            <a:r>
              <a:rPr lang="en-US"/>
              <a:t>nationally</a:t>
            </a:r>
            <a:r>
              <a:rPr lang="en-US" baseline="30000" smtClean="0"/>
              <a:t> </a:t>
            </a:r>
            <a:r>
              <a:rPr lang="en-US" smtClean="0"/>
              <a:t> in the # NAHB Green certified buildings </a:t>
            </a:r>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85372" indent="-302066" eaLnBrk="0" hangingPunct="0">
              <a:defRPr>
                <a:solidFill>
                  <a:schemeClr val="tx1"/>
                </a:solidFill>
                <a:latin typeface="Calibri" pitchFamily="34" charset="0"/>
              </a:defRPr>
            </a:lvl2pPr>
            <a:lvl3pPr marL="1208265" indent="-241653" eaLnBrk="0" hangingPunct="0">
              <a:defRPr>
                <a:solidFill>
                  <a:schemeClr val="tx1"/>
                </a:solidFill>
                <a:latin typeface="Calibri" pitchFamily="34" charset="0"/>
              </a:defRPr>
            </a:lvl3pPr>
            <a:lvl4pPr marL="1691571" indent="-241653" eaLnBrk="0" hangingPunct="0">
              <a:defRPr>
                <a:solidFill>
                  <a:schemeClr val="tx1"/>
                </a:solidFill>
                <a:latin typeface="Calibri" pitchFamily="34" charset="0"/>
              </a:defRPr>
            </a:lvl4pPr>
            <a:lvl5pPr marL="2174878" indent="-241653" eaLnBrk="0" hangingPunct="0">
              <a:defRPr>
                <a:solidFill>
                  <a:schemeClr val="tx1"/>
                </a:solidFill>
                <a:latin typeface="Calibri" pitchFamily="34" charset="0"/>
              </a:defRPr>
            </a:lvl5pPr>
            <a:lvl6pPr marL="2658184" indent="-241653" eaLnBrk="0" fontAlgn="base" hangingPunct="0">
              <a:spcBef>
                <a:spcPct val="0"/>
              </a:spcBef>
              <a:spcAft>
                <a:spcPct val="0"/>
              </a:spcAft>
              <a:defRPr>
                <a:solidFill>
                  <a:schemeClr val="tx1"/>
                </a:solidFill>
                <a:latin typeface="Calibri" pitchFamily="34" charset="0"/>
              </a:defRPr>
            </a:lvl6pPr>
            <a:lvl7pPr marL="3141490" indent="-241653" eaLnBrk="0" fontAlgn="base" hangingPunct="0">
              <a:spcBef>
                <a:spcPct val="0"/>
              </a:spcBef>
              <a:spcAft>
                <a:spcPct val="0"/>
              </a:spcAft>
              <a:defRPr>
                <a:solidFill>
                  <a:schemeClr val="tx1"/>
                </a:solidFill>
                <a:latin typeface="Calibri" pitchFamily="34" charset="0"/>
              </a:defRPr>
            </a:lvl7pPr>
            <a:lvl8pPr marL="3624796" indent="-241653" eaLnBrk="0" fontAlgn="base" hangingPunct="0">
              <a:spcBef>
                <a:spcPct val="0"/>
              </a:spcBef>
              <a:spcAft>
                <a:spcPct val="0"/>
              </a:spcAft>
              <a:defRPr>
                <a:solidFill>
                  <a:schemeClr val="tx1"/>
                </a:solidFill>
                <a:latin typeface="Calibri" pitchFamily="34" charset="0"/>
              </a:defRPr>
            </a:lvl8pPr>
            <a:lvl9pPr marL="4108102" indent="-241653" eaLnBrk="0" fontAlgn="base" hangingPunct="0">
              <a:spcBef>
                <a:spcPct val="0"/>
              </a:spcBef>
              <a:spcAft>
                <a:spcPct val="0"/>
              </a:spcAft>
              <a:defRPr>
                <a:solidFill>
                  <a:schemeClr val="tx1"/>
                </a:solidFill>
                <a:latin typeface="Calibri" pitchFamily="34" charset="0"/>
              </a:defRPr>
            </a:lvl9pPr>
          </a:lstStyle>
          <a:p>
            <a:pPr eaLnBrk="1" hangingPunct="1"/>
            <a:fld id="{053D1612-D96D-4C99-BEC1-5E1549EFA209}" type="slidenum">
              <a:rPr lang="en-US" smtClean="0"/>
              <a:pPr eaLnBrk="1" hangingPunct="1"/>
              <a:t>34</a:t>
            </a:fld>
            <a:endParaRPr lang="en-US" smtClean="0"/>
          </a:p>
        </p:txBody>
      </p:sp>
    </p:spTree>
    <p:extLst>
      <p:ext uri="{BB962C8B-B14F-4D97-AF65-F5344CB8AC3E}">
        <p14:creationId xmlns:p14="http://schemas.microsoft.com/office/powerpoint/2010/main" val="3996533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46294-D033-4881-8834-73D756FFBF18}" type="slidenum">
              <a:rPr lang="en-US" smtClean="0">
                <a:solidFill>
                  <a:prstClr val="black"/>
                </a:solidFill>
              </a:rPr>
              <a:pPr/>
              <a:t>35</a:t>
            </a:fld>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10/4/2013</a:t>
            </a:r>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Appalachian Energy Center Workshop Series</a:t>
            </a:r>
            <a:endParaRPr lang="en-US">
              <a:solidFill>
                <a:prstClr val="black"/>
              </a:solidFill>
            </a:endParaRPr>
          </a:p>
        </p:txBody>
      </p:sp>
    </p:spTree>
    <p:extLst>
      <p:ext uri="{BB962C8B-B14F-4D97-AF65-F5344CB8AC3E}">
        <p14:creationId xmlns:p14="http://schemas.microsoft.com/office/powerpoint/2010/main" val="1435524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85372" indent="-302066" eaLnBrk="0" hangingPunct="0">
              <a:defRPr>
                <a:solidFill>
                  <a:schemeClr val="tx1"/>
                </a:solidFill>
                <a:latin typeface="Calibri" pitchFamily="34" charset="0"/>
              </a:defRPr>
            </a:lvl2pPr>
            <a:lvl3pPr marL="1208265" indent="-241653" eaLnBrk="0" hangingPunct="0">
              <a:defRPr>
                <a:solidFill>
                  <a:schemeClr val="tx1"/>
                </a:solidFill>
                <a:latin typeface="Calibri" pitchFamily="34" charset="0"/>
              </a:defRPr>
            </a:lvl3pPr>
            <a:lvl4pPr marL="1691571" indent="-241653" eaLnBrk="0" hangingPunct="0">
              <a:defRPr>
                <a:solidFill>
                  <a:schemeClr val="tx1"/>
                </a:solidFill>
                <a:latin typeface="Calibri" pitchFamily="34" charset="0"/>
              </a:defRPr>
            </a:lvl4pPr>
            <a:lvl5pPr marL="2174878" indent="-241653" eaLnBrk="0" hangingPunct="0">
              <a:defRPr>
                <a:solidFill>
                  <a:schemeClr val="tx1"/>
                </a:solidFill>
                <a:latin typeface="Calibri" pitchFamily="34" charset="0"/>
              </a:defRPr>
            </a:lvl5pPr>
            <a:lvl6pPr marL="2658184" indent="-241653" eaLnBrk="0" fontAlgn="base" hangingPunct="0">
              <a:spcBef>
                <a:spcPct val="0"/>
              </a:spcBef>
              <a:spcAft>
                <a:spcPct val="0"/>
              </a:spcAft>
              <a:defRPr>
                <a:solidFill>
                  <a:schemeClr val="tx1"/>
                </a:solidFill>
                <a:latin typeface="Calibri" pitchFamily="34" charset="0"/>
              </a:defRPr>
            </a:lvl6pPr>
            <a:lvl7pPr marL="3141490" indent="-241653" eaLnBrk="0" fontAlgn="base" hangingPunct="0">
              <a:spcBef>
                <a:spcPct val="0"/>
              </a:spcBef>
              <a:spcAft>
                <a:spcPct val="0"/>
              </a:spcAft>
              <a:defRPr>
                <a:solidFill>
                  <a:schemeClr val="tx1"/>
                </a:solidFill>
                <a:latin typeface="Calibri" pitchFamily="34" charset="0"/>
              </a:defRPr>
            </a:lvl7pPr>
            <a:lvl8pPr marL="3624796" indent="-241653" eaLnBrk="0" fontAlgn="base" hangingPunct="0">
              <a:spcBef>
                <a:spcPct val="0"/>
              </a:spcBef>
              <a:spcAft>
                <a:spcPct val="0"/>
              </a:spcAft>
              <a:defRPr>
                <a:solidFill>
                  <a:schemeClr val="tx1"/>
                </a:solidFill>
                <a:latin typeface="Calibri" pitchFamily="34" charset="0"/>
              </a:defRPr>
            </a:lvl8pPr>
            <a:lvl9pPr marL="4108102" indent="-241653" eaLnBrk="0" fontAlgn="base" hangingPunct="0">
              <a:spcBef>
                <a:spcPct val="0"/>
              </a:spcBef>
              <a:spcAft>
                <a:spcPct val="0"/>
              </a:spcAft>
              <a:defRPr>
                <a:solidFill>
                  <a:schemeClr val="tx1"/>
                </a:solidFill>
                <a:latin typeface="Calibri" pitchFamily="34" charset="0"/>
              </a:defRPr>
            </a:lvl9pPr>
          </a:lstStyle>
          <a:p>
            <a:pPr eaLnBrk="1" hangingPunct="1"/>
            <a:fld id="{381A3956-971C-4941-A707-7B814EC8A8AA}" type="slidenum">
              <a:rPr lang="en-US" smtClean="0">
                <a:solidFill>
                  <a:prstClr val="black"/>
                </a:solidFill>
              </a:rPr>
              <a:pPr eaLnBrk="1" hangingPunct="1"/>
              <a:t>49</a:t>
            </a:fld>
            <a:endParaRPr lang="en-US" smtClean="0">
              <a:solidFill>
                <a:prstClr val="black"/>
              </a:solidFill>
            </a:endParaRPr>
          </a:p>
        </p:txBody>
      </p:sp>
      <p:sp>
        <p:nvSpPr>
          <p:cNvPr id="2" name="Date Placeholder 1"/>
          <p:cNvSpPr>
            <a:spLocks noGrp="1"/>
          </p:cNvSpPr>
          <p:nvPr>
            <p:ph type="dt" idx="10"/>
          </p:nvPr>
        </p:nvSpPr>
        <p:spPr/>
        <p:txBody>
          <a:bodyPr/>
          <a:lstStyle/>
          <a:p>
            <a:r>
              <a:rPr lang="en-US" smtClean="0">
                <a:solidFill>
                  <a:prstClr val="black"/>
                </a:solidFill>
              </a:rPr>
              <a:t>10/4/2013</a:t>
            </a:r>
            <a:endParaRPr lang="en-US">
              <a:solidFill>
                <a:prstClr val="black"/>
              </a:solidFill>
            </a:endParaRPr>
          </a:p>
        </p:txBody>
      </p:sp>
      <p:sp>
        <p:nvSpPr>
          <p:cNvPr id="3" name="Footer Placeholder 2"/>
          <p:cNvSpPr>
            <a:spLocks noGrp="1"/>
          </p:cNvSpPr>
          <p:nvPr>
            <p:ph type="ftr" sz="quarter" idx="11"/>
          </p:nvPr>
        </p:nvSpPr>
        <p:spPr/>
        <p:txBody>
          <a:bodyPr/>
          <a:lstStyle/>
          <a:p>
            <a:r>
              <a:rPr lang="en-US" smtClean="0">
                <a:solidFill>
                  <a:prstClr val="black"/>
                </a:solidFill>
              </a:rPr>
              <a:t>Appalachian Energy Center Workshop Series</a:t>
            </a:r>
            <a:endParaRPr lang="en-US">
              <a:solidFill>
                <a:prstClr val="black"/>
              </a:solidFill>
            </a:endParaRPr>
          </a:p>
        </p:txBody>
      </p:sp>
    </p:spTree>
    <p:extLst>
      <p:ext uri="{BB962C8B-B14F-4D97-AF65-F5344CB8AC3E}">
        <p14:creationId xmlns:p14="http://schemas.microsoft.com/office/powerpoint/2010/main" val="3806894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85372" indent="-302066" eaLnBrk="0" hangingPunct="0">
              <a:defRPr>
                <a:solidFill>
                  <a:schemeClr val="tx1"/>
                </a:solidFill>
                <a:latin typeface="Calibri" pitchFamily="34" charset="0"/>
              </a:defRPr>
            </a:lvl2pPr>
            <a:lvl3pPr marL="1208265" indent="-241653" eaLnBrk="0" hangingPunct="0">
              <a:defRPr>
                <a:solidFill>
                  <a:schemeClr val="tx1"/>
                </a:solidFill>
                <a:latin typeface="Calibri" pitchFamily="34" charset="0"/>
              </a:defRPr>
            </a:lvl3pPr>
            <a:lvl4pPr marL="1691571" indent="-241653" eaLnBrk="0" hangingPunct="0">
              <a:defRPr>
                <a:solidFill>
                  <a:schemeClr val="tx1"/>
                </a:solidFill>
                <a:latin typeface="Calibri" pitchFamily="34" charset="0"/>
              </a:defRPr>
            </a:lvl4pPr>
            <a:lvl5pPr marL="2174878" indent="-241653" eaLnBrk="0" hangingPunct="0">
              <a:defRPr>
                <a:solidFill>
                  <a:schemeClr val="tx1"/>
                </a:solidFill>
                <a:latin typeface="Calibri" pitchFamily="34" charset="0"/>
              </a:defRPr>
            </a:lvl5pPr>
            <a:lvl6pPr marL="2658184" indent="-241653" eaLnBrk="0" fontAlgn="base" hangingPunct="0">
              <a:spcBef>
                <a:spcPct val="0"/>
              </a:spcBef>
              <a:spcAft>
                <a:spcPct val="0"/>
              </a:spcAft>
              <a:defRPr>
                <a:solidFill>
                  <a:schemeClr val="tx1"/>
                </a:solidFill>
                <a:latin typeface="Calibri" pitchFamily="34" charset="0"/>
              </a:defRPr>
            </a:lvl6pPr>
            <a:lvl7pPr marL="3141490" indent="-241653" eaLnBrk="0" fontAlgn="base" hangingPunct="0">
              <a:spcBef>
                <a:spcPct val="0"/>
              </a:spcBef>
              <a:spcAft>
                <a:spcPct val="0"/>
              </a:spcAft>
              <a:defRPr>
                <a:solidFill>
                  <a:schemeClr val="tx1"/>
                </a:solidFill>
                <a:latin typeface="Calibri" pitchFamily="34" charset="0"/>
              </a:defRPr>
            </a:lvl7pPr>
            <a:lvl8pPr marL="3624796" indent="-241653" eaLnBrk="0" fontAlgn="base" hangingPunct="0">
              <a:spcBef>
                <a:spcPct val="0"/>
              </a:spcBef>
              <a:spcAft>
                <a:spcPct val="0"/>
              </a:spcAft>
              <a:defRPr>
                <a:solidFill>
                  <a:schemeClr val="tx1"/>
                </a:solidFill>
                <a:latin typeface="Calibri" pitchFamily="34" charset="0"/>
              </a:defRPr>
            </a:lvl8pPr>
            <a:lvl9pPr marL="4108102" indent="-241653" eaLnBrk="0" fontAlgn="base" hangingPunct="0">
              <a:spcBef>
                <a:spcPct val="0"/>
              </a:spcBef>
              <a:spcAft>
                <a:spcPct val="0"/>
              </a:spcAft>
              <a:defRPr>
                <a:solidFill>
                  <a:schemeClr val="tx1"/>
                </a:solidFill>
                <a:latin typeface="Calibri" pitchFamily="34" charset="0"/>
              </a:defRPr>
            </a:lvl9pPr>
          </a:lstStyle>
          <a:p>
            <a:pPr eaLnBrk="1" hangingPunct="1"/>
            <a:fld id="{46994781-7491-4678-B981-E19F615C8116}" type="slidenum">
              <a:rPr lang="en-US" smtClean="0">
                <a:solidFill>
                  <a:prstClr val="black"/>
                </a:solidFill>
              </a:rPr>
              <a:pPr eaLnBrk="1" hangingPunct="1"/>
              <a:t>51</a:t>
            </a:fld>
            <a:endParaRPr lang="en-US" smtClean="0">
              <a:solidFill>
                <a:prstClr val="black"/>
              </a:solidFill>
            </a:endParaRPr>
          </a:p>
        </p:txBody>
      </p:sp>
      <p:sp>
        <p:nvSpPr>
          <p:cNvPr id="2" name="Date Placeholder 1"/>
          <p:cNvSpPr>
            <a:spLocks noGrp="1"/>
          </p:cNvSpPr>
          <p:nvPr>
            <p:ph type="dt" idx="10"/>
          </p:nvPr>
        </p:nvSpPr>
        <p:spPr/>
        <p:txBody>
          <a:bodyPr/>
          <a:lstStyle/>
          <a:p>
            <a:r>
              <a:rPr lang="en-US" smtClean="0">
                <a:solidFill>
                  <a:prstClr val="black"/>
                </a:solidFill>
              </a:rPr>
              <a:t>10/4/2013</a:t>
            </a:r>
            <a:endParaRPr lang="en-US">
              <a:solidFill>
                <a:prstClr val="black"/>
              </a:solidFill>
            </a:endParaRPr>
          </a:p>
        </p:txBody>
      </p:sp>
      <p:sp>
        <p:nvSpPr>
          <p:cNvPr id="3" name="Footer Placeholder 2"/>
          <p:cNvSpPr>
            <a:spLocks noGrp="1"/>
          </p:cNvSpPr>
          <p:nvPr>
            <p:ph type="ftr" sz="quarter" idx="11"/>
          </p:nvPr>
        </p:nvSpPr>
        <p:spPr/>
        <p:txBody>
          <a:bodyPr/>
          <a:lstStyle/>
          <a:p>
            <a:r>
              <a:rPr lang="en-US" smtClean="0">
                <a:solidFill>
                  <a:prstClr val="black"/>
                </a:solidFill>
              </a:rPr>
              <a:t>Appalachian Energy Center Workshop Series</a:t>
            </a:r>
            <a:endParaRPr lang="en-US">
              <a:solidFill>
                <a:prstClr val="black"/>
              </a:solidFill>
            </a:endParaRPr>
          </a:p>
        </p:txBody>
      </p:sp>
    </p:spTree>
    <p:extLst>
      <p:ext uri="{BB962C8B-B14F-4D97-AF65-F5344CB8AC3E}">
        <p14:creationId xmlns:p14="http://schemas.microsoft.com/office/powerpoint/2010/main" val="3892339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EC19330-E92C-4A3C-A763-AA921ABA7B78}"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val="1701991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234" indent="-302013">
              <a:defRPr>
                <a:solidFill>
                  <a:schemeClr val="tx1"/>
                </a:solidFill>
                <a:latin typeface="Calibri" pitchFamily="34" charset="0"/>
              </a:defRPr>
            </a:lvl2pPr>
            <a:lvl3pPr marL="1208053" indent="-241611">
              <a:defRPr>
                <a:solidFill>
                  <a:schemeClr val="tx1"/>
                </a:solidFill>
                <a:latin typeface="Calibri" pitchFamily="34" charset="0"/>
              </a:defRPr>
            </a:lvl3pPr>
            <a:lvl4pPr marL="1691274" indent="-241611">
              <a:defRPr>
                <a:solidFill>
                  <a:schemeClr val="tx1"/>
                </a:solidFill>
                <a:latin typeface="Calibri" pitchFamily="34" charset="0"/>
              </a:defRPr>
            </a:lvl4pPr>
            <a:lvl5pPr marL="2174496" indent="-241611">
              <a:defRPr>
                <a:solidFill>
                  <a:schemeClr val="tx1"/>
                </a:solidFill>
                <a:latin typeface="Calibri" pitchFamily="34" charset="0"/>
              </a:defRPr>
            </a:lvl5pPr>
            <a:lvl6pPr marL="2657717" indent="-241611" fontAlgn="base">
              <a:spcBef>
                <a:spcPct val="0"/>
              </a:spcBef>
              <a:spcAft>
                <a:spcPct val="0"/>
              </a:spcAft>
              <a:defRPr>
                <a:solidFill>
                  <a:schemeClr val="tx1"/>
                </a:solidFill>
                <a:latin typeface="Calibri" pitchFamily="34" charset="0"/>
              </a:defRPr>
            </a:lvl6pPr>
            <a:lvl7pPr marL="3140938" indent="-241611" fontAlgn="base">
              <a:spcBef>
                <a:spcPct val="0"/>
              </a:spcBef>
              <a:spcAft>
                <a:spcPct val="0"/>
              </a:spcAft>
              <a:defRPr>
                <a:solidFill>
                  <a:schemeClr val="tx1"/>
                </a:solidFill>
                <a:latin typeface="Calibri" pitchFamily="34" charset="0"/>
              </a:defRPr>
            </a:lvl7pPr>
            <a:lvl8pPr marL="3624160" indent="-241611" fontAlgn="base">
              <a:spcBef>
                <a:spcPct val="0"/>
              </a:spcBef>
              <a:spcAft>
                <a:spcPct val="0"/>
              </a:spcAft>
              <a:defRPr>
                <a:solidFill>
                  <a:schemeClr val="tx1"/>
                </a:solidFill>
                <a:latin typeface="Calibri" pitchFamily="34" charset="0"/>
              </a:defRPr>
            </a:lvl8pPr>
            <a:lvl9pPr marL="4107381" indent="-241611"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3130613-C391-4F49-B5C2-EB49FC355B5E}" type="slidenum">
              <a:rPr lang="en-US" smtClean="0">
                <a:solidFill>
                  <a:prstClr val="black"/>
                </a:solidFill>
              </a:rPr>
              <a:pPr fontAlgn="base">
                <a:spcBef>
                  <a:spcPct val="0"/>
                </a:spcBef>
                <a:spcAft>
                  <a:spcPct val="0"/>
                </a:spcAft>
                <a:defRPr/>
              </a:pPr>
              <a:t>3</a:t>
            </a:fld>
            <a:endParaRPr lang="en-US" smtClean="0">
              <a:solidFill>
                <a:prstClr val="black"/>
              </a:solidFill>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Narrative:</a:t>
            </a:r>
          </a:p>
          <a:p>
            <a:pPr eaLnBrk="1" hangingPunct="1">
              <a:spcBef>
                <a:spcPct val="0"/>
              </a:spcBef>
            </a:pPr>
            <a:r>
              <a:rPr lang="en-US" b="1" smtClean="0"/>
              <a:t>What is the ENERGY STAR Advanced Lighting Package (ALP)?</a:t>
            </a:r>
          </a:p>
          <a:p>
            <a:pPr eaLnBrk="1" hangingPunct="1">
              <a:spcBef>
                <a:spcPct val="0"/>
              </a:spcBef>
            </a:pPr>
            <a:r>
              <a:rPr lang="en-US" smtClean="0"/>
              <a:t>An ENERGY STAR ALP designation identifies homes equipped with a comprehensive set of ENERGY STAR qualified light fixtures. With an ALP installed, homebuyers can expect to save energy and money through reduced lighting operating costs - while sacrificing nothing for aesthetics! ENERGY STAR qualified fixtures are available in many designs and fixture-types, giving homeowners a wide range of choices to create just the right look for their home.</a:t>
            </a:r>
          </a:p>
          <a:p>
            <a:pPr eaLnBrk="1" hangingPunct="1">
              <a:spcBef>
                <a:spcPct val="0"/>
              </a:spcBef>
            </a:pPr>
            <a:r>
              <a:rPr lang="en-US" smtClean="0"/>
              <a:t>The ALP designation applies to lighting packages, for new home construction, that consist of a minimum of 60% ENERGY STAR qualified hard-wired fixtures and 100% ENERGY STAR qualified ceiling fans where installed.</a:t>
            </a:r>
          </a:p>
          <a:p>
            <a:pPr eaLnBrk="1" hangingPunct="1">
              <a:spcBef>
                <a:spcPct val="0"/>
              </a:spcBef>
            </a:pPr>
            <a:endParaRPr lang="en-US" smtClean="0"/>
          </a:p>
          <a:p>
            <a:pPr eaLnBrk="1" hangingPunct="1">
              <a:spcBef>
                <a:spcPct val="0"/>
              </a:spcBef>
            </a:pPr>
            <a:r>
              <a:rPr lang="en-US" b="1" smtClean="0"/>
              <a:t>Point of Slide:</a:t>
            </a:r>
          </a:p>
          <a:p>
            <a:pPr eaLnBrk="1" hangingPunct="1">
              <a:spcBef>
                <a:spcPct val="0"/>
              </a:spcBef>
            </a:pPr>
            <a:r>
              <a:rPr lang="en-US" smtClean="0"/>
              <a:t>Realtors working with builders that are doing the Advanced Lighting Package should know the requirements of the optional program.  </a:t>
            </a:r>
          </a:p>
        </p:txBody>
      </p:sp>
      <p:sp>
        <p:nvSpPr>
          <p:cNvPr id="2" name="Date Placeholder 1"/>
          <p:cNvSpPr>
            <a:spLocks noGrp="1"/>
          </p:cNvSpPr>
          <p:nvPr>
            <p:ph type="dt" idx="10"/>
          </p:nvPr>
        </p:nvSpPr>
        <p:spPr/>
        <p:txBody>
          <a:bodyPr/>
          <a:lstStyle/>
          <a:p>
            <a:r>
              <a:rPr lang="en-US" smtClean="0">
                <a:solidFill>
                  <a:prstClr val="black"/>
                </a:solidFill>
              </a:rPr>
              <a:t>10/4/2013</a:t>
            </a:r>
            <a:endParaRPr lang="en-US">
              <a:solidFill>
                <a:prstClr val="black"/>
              </a:solidFill>
            </a:endParaRPr>
          </a:p>
        </p:txBody>
      </p:sp>
      <p:sp>
        <p:nvSpPr>
          <p:cNvPr id="3" name="Footer Placeholder 2"/>
          <p:cNvSpPr>
            <a:spLocks noGrp="1"/>
          </p:cNvSpPr>
          <p:nvPr>
            <p:ph type="ftr" sz="quarter" idx="11"/>
          </p:nvPr>
        </p:nvSpPr>
        <p:spPr/>
        <p:txBody>
          <a:bodyPr/>
          <a:lstStyle/>
          <a:p>
            <a:r>
              <a:rPr lang="en-US" smtClean="0">
                <a:solidFill>
                  <a:prstClr val="black"/>
                </a:solidFill>
              </a:rPr>
              <a:t>Appalachian Energy Center Workshop Series</a:t>
            </a:r>
            <a:endParaRPr lang="en-US">
              <a:solidFill>
                <a:prstClr val="black"/>
              </a:solidFill>
            </a:endParaRPr>
          </a:p>
        </p:txBody>
      </p:sp>
    </p:spTree>
    <p:extLst>
      <p:ext uri="{BB962C8B-B14F-4D97-AF65-F5344CB8AC3E}">
        <p14:creationId xmlns:p14="http://schemas.microsoft.com/office/powerpoint/2010/main" val="1046127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239122" indent="-239122">
              <a:defRPr/>
            </a:pPr>
            <a:r>
              <a:rPr lang="en-US" b="1" dirty="0" smtClean="0"/>
              <a:t>Narrative: </a:t>
            </a:r>
          </a:p>
          <a:p>
            <a:pPr marL="239122" indent="-239122">
              <a:defRPr/>
            </a:pPr>
            <a:r>
              <a:rPr lang="en-US" dirty="0" smtClean="0"/>
              <a:t>So, really, what is involved in an ENERGY STAR home? The ENERGY STAR criteria requires the home to have effective insulation, high performance windows, tight construction and tight ducts, efficient equipment and third party verification.  We will talk about each of these areas in detail and answer some of your questions about the benefits these different areas provide your homebuyers.</a:t>
            </a:r>
          </a:p>
          <a:p>
            <a:pPr marL="239122" indent="-239122">
              <a:defRPr/>
            </a:pPr>
            <a:endParaRPr lang="en-US" dirty="0" smtClean="0"/>
          </a:p>
          <a:p>
            <a:pPr marL="239122" indent="-239122">
              <a:defRPr/>
            </a:pPr>
            <a:r>
              <a:rPr lang="en-US" b="1" dirty="0" smtClean="0"/>
              <a:t>Point of Slide:</a:t>
            </a:r>
          </a:p>
          <a:p>
            <a:pPr marL="239122" indent="-239122">
              <a:defRPr/>
            </a:pPr>
            <a:r>
              <a:rPr lang="en-US" dirty="0" smtClean="0"/>
              <a:t>This slide is setting up this section and to put the ENERGY STAR criteria in simple categories that are easy for the Realtors to remember.</a:t>
            </a:r>
          </a:p>
          <a:p>
            <a:pPr>
              <a:defRPr/>
            </a:pPr>
            <a:endParaRPr lang="en-US" dirty="0"/>
          </a:p>
        </p:txBody>
      </p:sp>
      <p:sp>
        <p:nvSpPr>
          <p:cNvPr id="116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234" indent="-302013">
              <a:defRPr>
                <a:solidFill>
                  <a:schemeClr val="tx1"/>
                </a:solidFill>
                <a:latin typeface="Calibri" pitchFamily="34" charset="0"/>
              </a:defRPr>
            </a:lvl2pPr>
            <a:lvl3pPr marL="1208053" indent="-241611">
              <a:defRPr>
                <a:solidFill>
                  <a:schemeClr val="tx1"/>
                </a:solidFill>
                <a:latin typeface="Calibri" pitchFamily="34" charset="0"/>
              </a:defRPr>
            </a:lvl3pPr>
            <a:lvl4pPr marL="1691274" indent="-241611">
              <a:defRPr>
                <a:solidFill>
                  <a:schemeClr val="tx1"/>
                </a:solidFill>
                <a:latin typeface="Calibri" pitchFamily="34" charset="0"/>
              </a:defRPr>
            </a:lvl4pPr>
            <a:lvl5pPr marL="2174496" indent="-241611">
              <a:defRPr>
                <a:solidFill>
                  <a:schemeClr val="tx1"/>
                </a:solidFill>
                <a:latin typeface="Calibri" pitchFamily="34" charset="0"/>
              </a:defRPr>
            </a:lvl5pPr>
            <a:lvl6pPr marL="2657717" indent="-241611" fontAlgn="base">
              <a:spcBef>
                <a:spcPct val="0"/>
              </a:spcBef>
              <a:spcAft>
                <a:spcPct val="0"/>
              </a:spcAft>
              <a:defRPr>
                <a:solidFill>
                  <a:schemeClr val="tx1"/>
                </a:solidFill>
                <a:latin typeface="Calibri" pitchFamily="34" charset="0"/>
              </a:defRPr>
            </a:lvl6pPr>
            <a:lvl7pPr marL="3140938" indent="-241611" fontAlgn="base">
              <a:spcBef>
                <a:spcPct val="0"/>
              </a:spcBef>
              <a:spcAft>
                <a:spcPct val="0"/>
              </a:spcAft>
              <a:defRPr>
                <a:solidFill>
                  <a:schemeClr val="tx1"/>
                </a:solidFill>
                <a:latin typeface="Calibri" pitchFamily="34" charset="0"/>
              </a:defRPr>
            </a:lvl7pPr>
            <a:lvl8pPr marL="3624160" indent="-241611" fontAlgn="base">
              <a:spcBef>
                <a:spcPct val="0"/>
              </a:spcBef>
              <a:spcAft>
                <a:spcPct val="0"/>
              </a:spcAft>
              <a:defRPr>
                <a:solidFill>
                  <a:schemeClr val="tx1"/>
                </a:solidFill>
                <a:latin typeface="Calibri" pitchFamily="34" charset="0"/>
              </a:defRPr>
            </a:lvl8pPr>
            <a:lvl9pPr marL="4107381" indent="-241611"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D65A242-B6D7-4958-AEE9-2905E4B5CED8}" type="slidenum">
              <a:rPr lang="en-US" smtClean="0">
                <a:solidFill>
                  <a:prstClr val="black"/>
                </a:solidFill>
              </a:rPr>
              <a:pPr fontAlgn="base">
                <a:spcBef>
                  <a:spcPct val="0"/>
                </a:spcBef>
                <a:spcAft>
                  <a:spcPct val="0"/>
                </a:spcAft>
                <a:defRPr/>
              </a:pPr>
              <a:t>4</a:t>
            </a:fld>
            <a:endParaRPr lang="en-US" smtClean="0">
              <a:solidFill>
                <a:prstClr val="black"/>
              </a:solidFill>
            </a:endParaRPr>
          </a:p>
        </p:txBody>
      </p:sp>
      <p:sp>
        <p:nvSpPr>
          <p:cNvPr id="2" name="Date Placeholder 1"/>
          <p:cNvSpPr>
            <a:spLocks noGrp="1"/>
          </p:cNvSpPr>
          <p:nvPr>
            <p:ph type="dt" idx="10"/>
          </p:nvPr>
        </p:nvSpPr>
        <p:spPr/>
        <p:txBody>
          <a:bodyPr/>
          <a:lstStyle/>
          <a:p>
            <a:r>
              <a:rPr lang="en-US" smtClean="0">
                <a:solidFill>
                  <a:prstClr val="black"/>
                </a:solidFill>
              </a:rPr>
              <a:t>10/4/2013</a:t>
            </a:r>
            <a:endParaRPr lang="en-US">
              <a:solidFill>
                <a:prstClr val="black"/>
              </a:solidFill>
            </a:endParaRPr>
          </a:p>
        </p:txBody>
      </p:sp>
      <p:sp>
        <p:nvSpPr>
          <p:cNvPr id="4" name="Footer Placeholder 3"/>
          <p:cNvSpPr>
            <a:spLocks noGrp="1"/>
          </p:cNvSpPr>
          <p:nvPr>
            <p:ph type="ftr" sz="quarter" idx="11"/>
          </p:nvPr>
        </p:nvSpPr>
        <p:spPr/>
        <p:txBody>
          <a:bodyPr/>
          <a:lstStyle/>
          <a:p>
            <a:r>
              <a:rPr lang="en-US" smtClean="0">
                <a:solidFill>
                  <a:prstClr val="black"/>
                </a:solidFill>
              </a:rPr>
              <a:t>Appalachian Energy Center Workshop Series</a:t>
            </a:r>
            <a:endParaRPr lang="en-US">
              <a:solidFill>
                <a:prstClr val="black"/>
              </a:solidFill>
            </a:endParaRPr>
          </a:p>
        </p:txBody>
      </p:sp>
    </p:spTree>
    <p:extLst>
      <p:ext uri="{BB962C8B-B14F-4D97-AF65-F5344CB8AC3E}">
        <p14:creationId xmlns:p14="http://schemas.microsoft.com/office/powerpoint/2010/main" val="2663463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8276" indent="-238276">
              <a:spcBef>
                <a:spcPct val="0"/>
              </a:spcBef>
            </a:pPr>
            <a:r>
              <a:rPr lang="en-US" b="1" smtClean="0"/>
              <a:t>Narrative: sample certificate and sticker which is most often located on the electrical panel of a home. </a:t>
            </a:r>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85305" indent="-302040" eaLnBrk="0" hangingPunct="0">
              <a:defRPr>
                <a:solidFill>
                  <a:schemeClr val="tx1"/>
                </a:solidFill>
                <a:latin typeface="Calibri" pitchFamily="34" charset="0"/>
              </a:defRPr>
            </a:lvl2pPr>
            <a:lvl3pPr marL="1208161" indent="-241632" eaLnBrk="0" hangingPunct="0">
              <a:defRPr>
                <a:solidFill>
                  <a:schemeClr val="tx1"/>
                </a:solidFill>
                <a:latin typeface="Calibri" pitchFamily="34" charset="0"/>
              </a:defRPr>
            </a:lvl3pPr>
            <a:lvl4pPr marL="1691426" indent="-241632" eaLnBrk="0" hangingPunct="0">
              <a:defRPr>
                <a:solidFill>
                  <a:schemeClr val="tx1"/>
                </a:solidFill>
                <a:latin typeface="Calibri" pitchFamily="34" charset="0"/>
              </a:defRPr>
            </a:lvl4pPr>
            <a:lvl5pPr marL="2174690" indent="-241632" eaLnBrk="0" hangingPunct="0">
              <a:defRPr>
                <a:solidFill>
                  <a:schemeClr val="tx1"/>
                </a:solidFill>
                <a:latin typeface="Calibri" pitchFamily="34" charset="0"/>
              </a:defRPr>
            </a:lvl5pPr>
            <a:lvl6pPr marL="2657954" indent="-241632" eaLnBrk="0" fontAlgn="base" hangingPunct="0">
              <a:spcBef>
                <a:spcPct val="0"/>
              </a:spcBef>
              <a:spcAft>
                <a:spcPct val="0"/>
              </a:spcAft>
              <a:defRPr>
                <a:solidFill>
                  <a:schemeClr val="tx1"/>
                </a:solidFill>
                <a:latin typeface="Calibri" pitchFamily="34" charset="0"/>
              </a:defRPr>
            </a:lvl6pPr>
            <a:lvl7pPr marL="3141218" indent="-241632" eaLnBrk="0" fontAlgn="base" hangingPunct="0">
              <a:spcBef>
                <a:spcPct val="0"/>
              </a:spcBef>
              <a:spcAft>
                <a:spcPct val="0"/>
              </a:spcAft>
              <a:defRPr>
                <a:solidFill>
                  <a:schemeClr val="tx1"/>
                </a:solidFill>
                <a:latin typeface="Calibri" pitchFamily="34" charset="0"/>
              </a:defRPr>
            </a:lvl7pPr>
            <a:lvl8pPr marL="3624483" indent="-241632" eaLnBrk="0" fontAlgn="base" hangingPunct="0">
              <a:spcBef>
                <a:spcPct val="0"/>
              </a:spcBef>
              <a:spcAft>
                <a:spcPct val="0"/>
              </a:spcAft>
              <a:defRPr>
                <a:solidFill>
                  <a:schemeClr val="tx1"/>
                </a:solidFill>
                <a:latin typeface="Calibri" pitchFamily="34" charset="0"/>
              </a:defRPr>
            </a:lvl8pPr>
            <a:lvl9pPr marL="4107747" indent="-241632" eaLnBrk="0" fontAlgn="base" hangingPunct="0">
              <a:spcBef>
                <a:spcPct val="0"/>
              </a:spcBef>
              <a:spcAft>
                <a:spcPct val="0"/>
              </a:spcAft>
              <a:defRPr>
                <a:solidFill>
                  <a:schemeClr val="tx1"/>
                </a:solidFill>
                <a:latin typeface="Calibri" pitchFamily="34" charset="0"/>
              </a:defRPr>
            </a:lvl9pPr>
          </a:lstStyle>
          <a:p>
            <a:pPr eaLnBrk="1" hangingPunct="1"/>
            <a:fld id="{97A6A366-5F79-42B6-9C3E-8254D608CD25}" type="slidenum">
              <a:rPr lang="en-US" smtClean="0">
                <a:solidFill>
                  <a:prstClr val="black"/>
                </a:solidFill>
              </a:rPr>
              <a:pPr eaLnBrk="1" hangingPunct="1"/>
              <a:t>5</a:t>
            </a:fld>
            <a:endParaRPr lang="en-US" smtClean="0">
              <a:solidFill>
                <a:prstClr val="black"/>
              </a:solidFill>
            </a:endParaRPr>
          </a:p>
        </p:txBody>
      </p:sp>
      <p:sp>
        <p:nvSpPr>
          <p:cNvPr id="2" name="Date Placeholder 1"/>
          <p:cNvSpPr>
            <a:spLocks noGrp="1"/>
          </p:cNvSpPr>
          <p:nvPr>
            <p:ph type="dt" idx="10"/>
          </p:nvPr>
        </p:nvSpPr>
        <p:spPr/>
        <p:txBody>
          <a:bodyPr/>
          <a:lstStyle/>
          <a:p>
            <a:r>
              <a:rPr lang="en-US" smtClean="0">
                <a:solidFill>
                  <a:prstClr val="black"/>
                </a:solidFill>
              </a:rPr>
              <a:t>10/4/2013</a:t>
            </a:r>
            <a:endParaRPr lang="en-US">
              <a:solidFill>
                <a:prstClr val="black"/>
              </a:solidFill>
            </a:endParaRPr>
          </a:p>
        </p:txBody>
      </p:sp>
      <p:sp>
        <p:nvSpPr>
          <p:cNvPr id="3" name="Footer Placeholder 2"/>
          <p:cNvSpPr>
            <a:spLocks noGrp="1"/>
          </p:cNvSpPr>
          <p:nvPr>
            <p:ph type="ftr" sz="quarter" idx="11"/>
          </p:nvPr>
        </p:nvSpPr>
        <p:spPr/>
        <p:txBody>
          <a:bodyPr/>
          <a:lstStyle/>
          <a:p>
            <a:r>
              <a:rPr lang="en-US" smtClean="0">
                <a:solidFill>
                  <a:prstClr val="black"/>
                </a:solidFill>
              </a:rPr>
              <a:t>Appalachian Energy Center Workshop Series</a:t>
            </a:r>
            <a:endParaRPr lang="en-US">
              <a:solidFill>
                <a:prstClr val="black"/>
              </a:solidFill>
            </a:endParaRPr>
          </a:p>
        </p:txBody>
      </p:sp>
    </p:spTree>
    <p:extLst>
      <p:ext uri="{BB962C8B-B14F-4D97-AF65-F5344CB8AC3E}">
        <p14:creationId xmlns:p14="http://schemas.microsoft.com/office/powerpoint/2010/main" val="3058415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bwMode="auto">
          <a:xfrm>
            <a:off x="1257300" y="719138"/>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smtClean="0"/>
          </a:p>
        </p:txBody>
      </p:sp>
      <p:sp>
        <p:nvSpPr>
          <p:cNvPr id="2" name="Date Placeholder 1"/>
          <p:cNvSpPr>
            <a:spLocks noGrp="1"/>
          </p:cNvSpPr>
          <p:nvPr>
            <p:ph type="dt" idx="10"/>
          </p:nvPr>
        </p:nvSpPr>
        <p:spPr/>
        <p:txBody>
          <a:bodyPr/>
          <a:lstStyle/>
          <a:p>
            <a:r>
              <a:rPr lang="en-US" smtClean="0">
                <a:solidFill>
                  <a:prstClr val="black"/>
                </a:solidFill>
              </a:rPr>
              <a:t>10/4/2013</a:t>
            </a:r>
            <a:endParaRPr lang="en-US">
              <a:solidFill>
                <a:prstClr val="black"/>
              </a:solidFill>
            </a:endParaRPr>
          </a:p>
        </p:txBody>
      </p:sp>
      <p:sp>
        <p:nvSpPr>
          <p:cNvPr id="3" name="Footer Placeholder 2"/>
          <p:cNvSpPr>
            <a:spLocks noGrp="1"/>
          </p:cNvSpPr>
          <p:nvPr>
            <p:ph type="ftr" sz="quarter" idx="11"/>
          </p:nvPr>
        </p:nvSpPr>
        <p:spPr/>
        <p:txBody>
          <a:bodyPr/>
          <a:lstStyle/>
          <a:p>
            <a:r>
              <a:rPr lang="en-US" smtClean="0">
                <a:solidFill>
                  <a:prstClr val="black"/>
                </a:solidFill>
              </a:rPr>
              <a:t>Appalachian Energy Center Workshop Series</a:t>
            </a:r>
            <a:endParaRPr lang="en-US">
              <a:solidFill>
                <a:prstClr val="black"/>
              </a:solidFill>
            </a:endParaRPr>
          </a:p>
        </p:txBody>
      </p:sp>
    </p:spTree>
    <p:extLst>
      <p:ext uri="{BB962C8B-B14F-4D97-AF65-F5344CB8AC3E}">
        <p14:creationId xmlns:p14="http://schemas.microsoft.com/office/powerpoint/2010/main" val="51583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bwMode="auto">
          <a:xfrm>
            <a:off x="1257300" y="719138"/>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 name="Date Placeholder 1"/>
          <p:cNvSpPr>
            <a:spLocks noGrp="1"/>
          </p:cNvSpPr>
          <p:nvPr>
            <p:ph type="dt" idx="10"/>
          </p:nvPr>
        </p:nvSpPr>
        <p:spPr/>
        <p:txBody>
          <a:bodyPr/>
          <a:lstStyle/>
          <a:p>
            <a:r>
              <a:rPr lang="en-US" smtClean="0">
                <a:solidFill>
                  <a:prstClr val="black"/>
                </a:solidFill>
              </a:rPr>
              <a:t>10/4/2013</a:t>
            </a:r>
            <a:endParaRPr lang="en-US">
              <a:solidFill>
                <a:prstClr val="black"/>
              </a:solidFill>
            </a:endParaRPr>
          </a:p>
        </p:txBody>
      </p:sp>
      <p:sp>
        <p:nvSpPr>
          <p:cNvPr id="3" name="Footer Placeholder 2"/>
          <p:cNvSpPr>
            <a:spLocks noGrp="1"/>
          </p:cNvSpPr>
          <p:nvPr>
            <p:ph type="ftr" sz="quarter" idx="11"/>
          </p:nvPr>
        </p:nvSpPr>
        <p:spPr/>
        <p:txBody>
          <a:bodyPr/>
          <a:lstStyle/>
          <a:p>
            <a:r>
              <a:rPr lang="en-US" smtClean="0">
                <a:solidFill>
                  <a:prstClr val="black"/>
                </a:solidFill>
              </a:rPr>
              <a:t>Appalachian Energy Center Workshop Series</a:t>
            </a:r>
            <a:endParaRPr lang="en-US">
              <a:solidFill>
                <a:prstClr val="black"/>
              </a:solidFill>
            </a:endParaRPr>
          </a:p>
        </p:txBody>
      </p:sp>
    </p:spTree>
    <p:extLst>
      <p:ext uri="{BB962C8B-B14F-4D97-AF65-F5344CB8AC3E}">
        <p14:creationId xmlns:p14="http://schemas.microsoft.com/office/powerpoint/2010/main" val="669863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bwMode="auto">
          <a:xfrm>
            <a:off x="1257300" y="719138"/>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smtClean="0"/>
          </a:p>
        </p:txBody>
      </p:sp>
      <p:sp>
        <p:nvSpPr>
          <p:cNvPr id="2" name="Date Placeholder 1"/>
          <p:cNvSpPr>
            <a:spLocks noGrp="1"/>
          </p:cNvSpPr>
          <p:nvPr>
            <p:ph type="dt" idx="10"/>
          </p:nvPr>
        </p:nvSpPr>
        <p:spPr/>
        <p:txBody>
          <a:bodyPr/>
          <a:lstStyle/>
          <a:p>
            <a:r>
              <a:rPr lang="en-US" smtClean="0">
                <a:solidFill>
                  <a:prstClr val="black"/>
                </a:solidFill>
              </a:rPr>
              <a:t>10/4/2013</a:t>
            </a:r>
            <a:endParaRPr lang="en-US">
              <a:solidFill>
                <a:prstClr val="black"/>
              </a:solidFill>
            </a:endParaRPr>
          </a:p>
        </p:txBody>
      </p:sp>
      <p:sp>
        <p:nvSpPr>
          <p:cNvPr id="3" name="Footer Placeholder 2"/>
          <p:cNvSpPr>
            <a:spLocks noGrp="1"/>
          </p:cNvSpPr>
          <p:nvPr>
            <p:ph type="ftr" sz="quarter" idx="11"/>
          </p:nvPr>
        </p:nvSpPr>
        <p:spPr/>
        <p:txBody>
          <a:bodyPr/>
          <a:lstStyle/>
          <a:p>
            <a:r>
              <a:rPr lang="en-US" smtClean="0">
                <a:solidFill>
                  <a:prstClr val="black"/>
                </a:solidFill>
              </a:rPr>
              <a:t>Appalachian Energy Center Workshop Series</a:t>
            </a:r>
            <a:endParaRPr lang="en-US">
              <a:solidFill>
                <a:prstClr val="black"/>
              </a:solidFill>
            </a:endParaRPr>
          </a:p>
        </p:txBody>
      </p:sp>
    </p:spTree>
    <p:extLst>
      <p:ext uri="{BB962C8B-B14F-4D97-AF65-F5344CB8AC3E}">
        <p14:creationId xmlns:p14="http://schemas.microsoft.com/office/powerpoint/2010/main" val="2046865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234" indent="-302013">
              <a:defRPr>
                <a:solidFill>
                  <a:schemeClr val="tx1"/>
                </a:solidFill>
                <a:latin typeface="Calibri" pitchFamily="34" charset="0"/>
              </a:defRPr>
            </a:lvl2pPr>
            <a:lvl3pPr marL="1208053" indent="-241611">
              <a:defRPr>
                <a:solidFill>
                  <a:schemeClr val="tx1"/>
                </a:solidFill>
                <a:latin typeface="Calibri" pitchFamily="34" charset="0"/>
              </a:defRPr>
            </a:lvl3pPr>
            <a:lvl4pPr marL="1691274" indent="-241611">
              <a:defRPr>
                <a:solidFill>
                  <a:schemeClr val="tx1"/>
                </a:solidFill>
                <a:latin typeface="Calibri" pitchFamily="34" charset="0"/>
              </a:defRPr>
            </a:lvl4pPr>
            <a:lvl5pPr marL="2174496" indent="-241611">
              <a:defRPr>
                <a:solidFill>
                  <a:schemeClr val="tx1"/>
                </a:solidFill>
                <a:latin typeface="Calibri" pitchFamily="34" charset="0"/>
              </a:defRPr>
            </a:lvl5pPr>
            <a:lvl6pPr marL="2657717" indent="-241611" fontAlgn="base">
              <a:spcBef>
                <a:spcPct val="0"/>
              </a:spcBef>
              <a:spcAft>
                <a:spcPct val="0"/>
              </a:spcAft>
              <a:defRPr>
                <a:solidFill>
                  <a:schemeClr val="tx1"/>
                </a:solidFill>
                <a:latin typeface="Calibri" pitchFamily="34" charset="0"/>
              </a:defRPr>
            </a:lvl6pPr>
            <a:lvl7pPr marL="3140938" indent="-241611" fontAlgn="base">
              <a:spcBef>
                <a:spcPct val="0"/>
              </a:spcBef>
              <a:spcAft>
                <a:spcPct val="0"/>
              </a:spcAft>
              <a:defRPr>
                <a:solidFill>
                  <a:schemeClr val="tx1"/>
                </a:solidFill>
                <a:latin typeface="Calibri" pitchFamily="34" charset="0"/>
              </a:defRPr>
            </a:lvl7pPr>
            <a:lvl8pPr marL="3624160" indent="-241611" fontAlgn="base">
              <a:spcBef>
                <a:spcPct val="0"/>
              </a:spcBef>
              <a:spcAft>
                <a:spcPct val="0"/>
              </a:spcAft>
              <a:defRPr>
                <a:solidFill>
                  <a:schemeClr val="tx1"/>
                </a:solidFill>
                <a:latin typeface="Calibri" pitchFamily="34" charset="0"/>
              </a:defRPr>
            </a:lvl8pPr>
            <a:lvl9pPr marL="4107381" indent="-241611"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61D0E01-5ED2-4A77-B717-4749EB192C4A}" type="slidenum">
              <a:rPr lang="en-US" smtClean="0">
                <a:solidFill>
                  <a:prstClr val="black"/>
                </a:solidFill>
              </a:rPr>
              <a:pPr fontAlgn="base">
                <a:spcBef>
                  <a:spcPct val="0"/>
                </a:spcBef>
                <a:spcAft>
                  <a:spcPct val="0"/>
                </a:spcAft>
                <a:defRPr/>
              </a:pPr>
              <a:t>9</a:t>
            </a:fld>
            <a:endParaRPr lang="en-US" smtClean="0">
              <a:solidFill>
                <a:prstClr val="black"/>
              </a:solidFill>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Narrative:</a:t>
            </a:r>
          </a:p>
          <a:p>
            <a:pPr eaLnBrk="1" hangingPunct="1">
              <a:spcBef>
                <a:spcPct val="0"/>
              </a:spcBef>
            </a:pPr>
            <a:r>
              <a:rPr lang="en-US" smtClean="0"/>
              <a:t>One major piece of the ENERGY STAR program that helps it be more credible is the Third Party Testing and Verification.  Home Energy Raters are trained by one of a few building science organizations around the country and they have to take a pretty tough exam that proves they understand building science and how to inspect and test a new home built to the ENERGY STAR standards.  HERS raters are what they are called generally.  These raters do two different inspection visits to each home.  First, they come in and inspect air sealing and insulation by using a Thermal Bypass Checklist developed by EPA.  Next, they come in and test the duct system tightness with a small fan contraption we all call a duct blaster.  On the same visit, they test the tightness of the home by hooking up a blower door and depressurizing the home and measuring how much air is leaving the home per minute. Each home will have a different target on home tightness and if they do not meet this target, the Home Energy Rater will inform the builder so they can do more air sealing in the home until they meet the air tightness standard.</a:t>
            </a:r>
          </a:p>
          <a:p>
            <a:pPr eaLnBrk="1" hangingPunct="1">
              <a:spcBef>
                <a:spcPct val="0"/>
              </a:spcBef>
            </a:pPr>
            <a:endParaRPr lang="en-US" smtClean="0"/>
          </a:p>
          <a:p>
            <a:pPr eaLnBrk="1" hangingPunct="1">
              <a:spcBef>
                <a:spcPct val="0"/>
              </a:spcBef>
            </a:pPr>
            <a:r>
              <a:rPr lang="en-US" b="1" smtClean="0"/>
              <a:t>Point of Slide:</a:t>
            </a:r>
          </a:p>
          <a:p>
            <a:pPr eaLnBrk="1" hangingPunct="1">
              <a:spcBef>
                <a:spcPct val="0"/>
              </a:spcBef>
            </a:pPr>
            <a:r>
              <a:rPr lang="en-US" smtClean="0"/>
              <a:t>This slide and the following slide illustrate some tools used by Home Energy Raters as they inspect and test ENERGY STAR homes.</a:t>
            </a:r>
          </a:p>
          <a:p>
            <a:pPr eaLnBrk="1" hangingPunct="1">
              <a:spcBef>
                <a:spcPct val="0"/>
              </a:spcBef>
            </a:pPr>
            <a:endParaRPr lang="en-US" smtClean="0"/>
          </a:p>
        </p:txBody>
      </p:sp>
      <p:sp>
        <p:nvSpPr>
          <p:cNvPr id="2" name="Date Placeholder 1"/>
          <p:cNvSpPr>
            <a:spLocks noGrp="1"/>
          </p:cNvSpPr>
          <p:nvPr>
            <p:ph type="dt" idx="10"/>
          </p:nvPr>
        </p:nvSpPr>
        <p:spPr/>
        <p:txBody>
          <a:bodyPr/>
          <a:lstStyle/>
          <a:p>
            <a:r>
              <a:rPr lang="en-US" smtClean="0">
                <a:solidFill>
                  <a:prstClr val="black"/>
                </a:solidFill>
              </a:rPr>
              <a:t>10/4/2013</a:t>
            </a:r>
            <a:endParaRPr lang="en-US">
              <a:solidFill>
                <a:prstClr val="black"/>
              </a:solidFill>
            </a:endParaRPr>
          </a:p>
        </p:txBody>
      </p:sp>
      <p:sp>
        <p:nvSpPr>
          <p:cNvPr id="3" name="Footer Placeholder 2"/>
          <p:cNvSpPr>
            <a:spLocks noGrp="1"/>
          </p:cNvSpPr>
          <p:nvPr>
            <p:ph type="ftr" sz="quarter" idx="11"/>
          </p:nvPr>
        </p:nvSpPr>
        <p:spPr/>
        <p:txBody>
          <a:bodyPr/>
          <a:lstStyle/>
          <a:p>
            <a:r>
              <a:rPr lang="en-US" smtClean="0">
                <a:solidFill>
                  <a:prstClr val="black"/>
                </a:solidFill>
              </a:rPr>
              <a:t>Appalachian Energy Center Workshop Series</a:t>
            </a:r>
            <a:endParaRPr lang="en-US">
              <a:solidFill>
                <a:prstClr val="black"/>
              </a:solidFill>
            </a:endParaRPr>
          </a:p>
        </p:txBody>
      </p:sp>
    </p:spTree>
    <p:extLst>
      <p:ext uri="{BB962C8B-B14F-4D97-AF65-F5344CB8AC3E}">
        <p14:creationId xmlns:p14="http://schemas.microsoft.com/office/powerpoint/2010/main" val="2267014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BCA851-F222-49AC-8B89-D7DD07129E01}"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7A97A-0DB1-4D1B-AEC1-0D55A647065B}" type="slidenum">
              <a:rPr lang="en-US" smtClean="0"/>
              <a:t>‹#›</a:t>
            </a:fld>
            <a:endParaRPr lang="en-US"/>
          </a:p>
        </p:txBody>
      </p:sp>
    </p:spTree>
    <p:extLst>
      <p:ext uri="{BB962C8B-B14F-4D97-AF65-F5344CB8AC3E}">
        <p14:creationId xmlns:p14="http://schemas.microsoft.com/office/powerpoint/2010/main" val="4099237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BCA851-F222-49AC-8B89-D7DD07129E01}"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7A97A-0DB1-4D1B-AEC1-0D55A647065B}" type="slidenum">
              <a:rPr lang="en-US" smtClean="0"/>
              <a:t>‹#›</a:t>
            </a:fld>
            <a:endParaRPr lang="en-US"/>
          </a:p>
        </p:txBody>
      </p:sp>
    </p:spTree>
    <p:extLst>
      <p:ext uri="{BB962C8B-B14F-4D97-AF65-F5344CB8AC3E}">
        <p14:creationId xmlns:p14="http://schemas.microsoft.com/office/powerpoint/2010/main" val="242035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BCA851-F222-49AC-8B89-D7DD07129E01}"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7A97A-0DB1-4D1B-AEC1-0D55A647065B}" type="slidenum">
              <a:rPr lang="en-US" smtClean="0"/>
              <a:t>‹#›</a:t>
            </a:fld>
            <a:endParaRPr lang="en-US"/>
          </a:p>
        </p:txBody>
      </p:sp>
    </p:spTree>
    <p:extLst>
      <p:ext uri="{BB962C8B-B14F-4D97-AF65-F5344CB8AC3E}">
        <p14:creationId xmlns:p14="http://schemas.microsoft.com/office/powerpoint/2010/main" val="952408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8"/>
          <p:cNvSpPr>
            <a:spLocks noChangeArrowheads="1"/>
          </p:cNvSpPr>
          <p:nvPr userDrawn="1"/>
        </p:nvSpPr>
        <p:spPr bwMode="auto">
          <a:xfrm>
            <a:off x="0" y="0"/>
            <a:ext cx="9144000" cy="6858000"/>
          </a:xfrm>
          <a:prstGeom prst="rect">
            <a:avLst/>
          </a:prstGeom>
          <a:solidFill>
            <a:srgbClr val="41404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2"/>
          <p:cNvSpPr>
            <a:spLocks noGrp="1"/>
          </p:cNvSpPr>
          <p:nvPr>
            <p:ph type="sldNum" sz="quarter" idx="10"/>
          </p:nvPr>
        </p:nvSpPr>
        <p:spPr/>
        <p:txBody>
          <a:bodyPr/>
          <a:lstStyle>
            <a:lvl1pPr>
              <a:defRPr/>
            </a:lvl1pPr>
          </a:lstStyle>
          <a:p>
            <a:pPr>
              <a:defRPr/>
            </a:pPr>
            <a:fld id="{6DB7A050-1E69-414C-BCB1-0D7A910F3950}" type="slidenum">
              <a:rPr lang="en-US"/>
              <a:pPr>
                <a:defRPr/>
              </a:pPr>
              <a:t>‹#›</a:t>
            </a:fld>
            <a:endParaRPr lang="en-US"/>
          </a:p>
        </p:txBody>
      </p:sp>
    </p:spTree>
    <p:extLst>
      <p:ext uri="{BB962C8B-B14F-4D97-AF65-F5344CB8AC3E}">
        <p14:creationId xmlns:p14="http://schemas.microsoft.com/office/powerpoint/2010/main" val="2254005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089CE-C86C-48C3-8367-D451B5806BB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6680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960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493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763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850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378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918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BCA851-F222-49AC-8B89-D7DD07129E01}"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7A97A-0DB1-4D1B-AEC1-0D55A647065B}" type="slidenum">
              <a:rPr lang="en-US" smtClean="0"/>
              <a:t>‹#›</a:t>
            </a:fld>
            <a:endParaRPr lang="en-US"/>
          </a:p>
        </p:txBody>
      </p:sp>
    </p:spTree>
    <p:extLst>
      <p:ext uri="{BB962C8B-B14F-4D97-AF65-F5344CB8AC3E}">
        <p14:creationId xmlns:p14="http://schemas.microsoft.com/office/powerpoint/2010/main" val="2002591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5681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117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92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798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771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8"/>
          <p:cNvSpPr>
            <a:spLocks noChangeArrowheads="1"/>
          </p:cNvSpPr>
          <p:nvPr userDrawn="1"/>
        </p:nvSpPr>
        <p:spPr bwMode="auto">
          <a:xfrm>
            <a:off x="0" y="0"/>
            <a:ext cx="9144000" cy="6858000"/>
          </a:xfrm>
          <a:prstGeom prst="rect">
            <a:avLst/>
          </a:prstGeom>
          <a:solidFill>
            <a:srgbClr val="41404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a:solidFill>
                <a:prstClr val="black"/>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2"/>
          <p:cNvSpPr>
            <a:spLocks noGrp="1"/>
          </p:cNvSpPr>
          <p:nvPr>
            <p:ph type="sldNum" sz="quarter" idx="10"/>
          </p:nvPr>
        </p:nvSpPr>
        <p:spPr/>
        <p:txBody>
          <a:bodyPr/>
          <a:lstStyle>
            <a:lvl1pPr>
              <a:defRPr/>
            </a:lvl1pPr>
          </a:lstStyle>
          <a:p>
            <a:pPr>
              <a:defRPr/>
            </a:pPr>
            <a:fld id="{6DB7A050-1E69-414C-BCB1-0D7A910F39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7207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8675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165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967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69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BCA851-F222-49AC-8B89-D7DD07129E01}"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7A97A-0DB1-4D1B-AEC1-0D55A647065B}" type="slidenum">
              <a:rPr lang="en-US" smtClean="0"/>
              <a:t>‹#›</a:t>
            </a:fld>
            <a:endParaRPr lang="en-US"/>
          </a:p>
        </p:txBody>
      </p:sp>
    </p:spTree>
    <p:extLst>
      <p:ext uri="{BB962C8B-B14F-4D97-AF65-F5344CB8AC3E}">
        <p14:creationId xmlns:p14="http://schemas.microsoft.com/office/powerpoint/2010/main" val="36312832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316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147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481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358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984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18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0722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8"/>
          <p:cNvSpPr>
            <a:spLocks noChangeArrowheads="1"/>
          </p:cNvSpPr>
          <p:nvPr userDrawn="1"/>
        </p:nvSpPr>
        <p:spPr bwMode="auto">
          <a:xfrm>
            <a:off x="0" y="0"/>
            <a:ext cx="9144000" cy="6858000"/>
          </a:xfrm>
          <a:prstGeom prst="rect">
            <a:avLst/>
          </a:prstGeom>
          <a:solidFill>
            <a:srgbClr val="41404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a:solidFill>
                <a:prstClr val="black"/>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2"/>
          <p:cNvSpPr>
            <a:spLocks noGrp="1"/>
          </p:cNvSpPr>
          <p:nvPr>
            <p:ph type="sldNum" sz="quarter" idx="10"/>
          </p:nvPr>
        </p:nvSpPr>
        <p:spPr/>
        <p:txBody>
          <a:bodyPr/>
          <a:lstStyle>
            <a:lvl1pPr>
              <a:defRPr/>
            </a:lvl1pPr>
          </a:lstStyle>
          <a:p>
            <a:pPr>
              <a:defRPr/>
            </a:pPr>
            <a:fld id="{6DB7A050-1E69-414C-BCB1-0D7A910F39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8812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729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4509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BCA851-F222-49AC-8B89-D7DD07129E01}" type="datetimeFigureOut">
              <a:rPr lang="en-US" smtClean="0"/>
              <a:t>10/1/2014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7A97A-0DB1-4D1B-AEC1-0D55A647065B}" type="slidenum">
              <a:rPr lang="en-US" smtClean="0"/>
              <a:t>‹#›</a:t>
            </a:fld>
            <a:endParaRPr lang="en-US"/>
          </a:p>
        </p:txBody>
      </p:sp>
    </p:spTree>
    <p:extLst>
      <p:ext uri="{BB962C8B-B14F-4D97-AF65-F5344CB8AC3E}">
        <p14:creationId xmlns:p14="http://schemas.microsoft.com/office/powerpoint/2010/main" val="9032835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945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91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823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032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317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543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347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917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8835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8"/>
          <p:cNvSpPr>
            <a:spLocks noChangeArrowheads="1"/>
          </p:cNvSpPr>
          <p:nvPr userDrawn="1"/>
        </p:nvSpPr>
        <p:spPr bwMode="auto">
          <a:xfrm>
            <a:off x="0" y="0"/>
            <a:ext cx="9144000" cy="6858000"/>
          </a:xfrm>
          <a:prstGeom prst="rect">
            <a:avLst/>
          </a:prstGeom>
          <a:solidFill>
            <a:srgbClr val="41404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a:solidFill>
                <a:prstClr val="black"/>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2"/>
          <p:cNvSpPr>
            <a:spLocks noGrp="1"/>
          </p:cNvSpPr>
          <p:nvPr>
            <p:ph type="sldNum" sz="quarter" idx="10"/>
          </p:nvPr>
        </p:nvSpPr>
        <p:spPr/>
        <p:txBody>
          <a:bodyPr/>
          <a:lstStyle>
            <a:lvl1pPr>
              <a:defRPr/>
            </a:lvl1pPr>
          </a:lstStyle>
          <a:p>
            <a:pPr>
              <a:defRPr/>
            </a:pPr>
            <a:fld id="{6DB7A050-1E69-414C-BCB1-0D7A910F39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90709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BCA851-F222-49AC-8B89-D7DD07129E01}" type="datetimeFigureOut">
              <a:rPr lang="en-US" smtClean="0"/>
              <a:t>10/1/2014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97A97A-0DB1-4D1B-AEC1-0D55A647065B}" type="slidenum">
              <a:rPr lang="en-US" smtClean="0"/>
              <a:t>‹#›</a:t>
            </a:fld>
            <a:endParaRPr lang="en-US"/>
          </a:p>
        </p:txBody>
      </p:sp>
    </p:spTree>
    <p:extLst>
      <p:ext uri="{BB962C8B-B14F-4D97-AF65-F5344CB8AC3E}">
        <p14:creationId xmlns:p14="http://schemas.microsoft.com/office/powerpoint/2010/main" val="2061805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BCA851-F222-49AC-8B89-D7DD07129E01}" type="datetimeFigureOut">
              <a:rPr lang="en-US" smtClean="0"/>
              <a:t>10/1/2014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97A97A-0DB1-4D1B-AEC1-0D55A647065B}" type="slidenum">
              <a:rPr lang="en-US" smtClean="0"/>
              <a:t>‹#›</a:t>
            </a:fld>
            <a:endParaRPr lang="en-US"/>
          </a:p>
        </p:txBody>
      </p:sp>
    </p:spTree>
    <p:extLst>
      <p:ext uri="{BB962C8B-B14F-4D97-AF65-F5344CB8AC3E}">
        <p14:creationId xmlns:p14="http://schemas.microsoft.com/office/powerpoint/2010/main" val="591678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CA851-F222-49AC-8B89-D7DD07129E01}" type="datetimeFigureOut">
              <a:rPr lang="en-US" smtClean="0"/>
              <a:t>10/1/2014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97A97A-0DB1-4D1B-AEC1-0D55A647065B}" type="slidenum">
              <a:rPr lang="en-US" smtClean="0"/>
              <a:t>‹#›</a:t>
            </a:fld>
            <a:endParaRPr lang="en-US"/>
          </a:p>
        </p:txBody>
      </p:sp>
    </p:spTree>
    <p:extLst>
      <p:ext uri="{BB962C8B-B14F-4D97-AF65-F5344CB8AC3E}">
        <p14:creationId xmlns:p14="http://schemas.microsoft.com/office/powerpoint/2010/main" val="4242644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BCA851-F222-49AC-8B89-D7DD07129E01}" type="datetimeFigureOut">
              <a:rPr lang="en-US" smtClean="0"/>
              <a:t>10/1/2014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7A97A-0DB1-4D1B-AEC1-0D55A647065B}" type="slidenum">
              <a:rPr lang="en-US" smtClean="0"/>
              <a:t>‹#›</a:t>
            </a:fld>
            <a:endParaRPr lang="en-US"/>
          </a:p>
        </p:txBody>
      </p:sp>
    </p:spTree>
    <p:extLst>
      <p:ext uri="{BB962C8B-B14F-4D97-AF65-F5344CB8AC3E}">
        <p14:creationId xmlns:p14="http://schemas.microsoft.com/office/powerpoint/2010/main" val="717308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BCA851-F222-49AC-8B89-D7DD07129E01}" type="datetimeFigureOut">
              <a:rPr lang="en-US" smtClean="0"/>
              <a:t>10/1/2014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7A97A-0DB1-4D1B-AEC1-0D55A647065B}" type="slidenum">
              <a:rPr lang="en-US" smtClean="0"/>
              <a:t>‹#›</a:t>
            </a:fld>
            <a:endParaRPr lang="en-US"/>
          </a:p>
        </p:txBody>
      </p:sp>
    </p:spTree>
    <p:extLst>
      <p:ext uri="{BB962C8B-B14F-4D97-AF65-F5344CB8AC3E}">
        <p14:creationId xmlns:p14="http://schemas.microsoft.com/office/powerpoint/2010/main" val="1009947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CA851-F222-49AC-8B89-D7DD07129E01}" type="datetimeFigureOut">
              <a:rPr lang="en-US" smtClean="0"/>
              <a:t>10/1/2014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7A97A-0DB1-4D1B-AEC1-0D55A647065B}" type="slidenum">
              <a:rPr lang="en-US" smtClean="0"/>
              <a:t>‹#›</a:t>
            </a:fld>
            <a:endParaRPr lang="en-US"/>
          </a:p>
        </p:txBody>
      </p:sp>
    </p:spTree>
    <p:extLst>
      <p:ext uri="{BB962C8B-B14F-4D97-AF65-F5344CB8AC3E}">
        <p14:creationId xmlns:p14="http://schemas.microsoft.com/office/powerpoint/2010/main" val="1241451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0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63012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87732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E957F-DF8B-434C-A216-FD64648A6D5A}" type="datetimeFigureOut">
              <a:rPr lang="en-US" smtClean="0">
                <a:solidFill>
                  <a:prstClr val="black">
                    <a:tint val="75000"/>
                  </a:prstClr>
                </a:solidFill>
              </a:rPr>
              <a:pPr/>
              <a:t>10/1/2014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97A1F-A1F7-4CB2-AB0E-89D4EEAA5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3933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31.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49.xml"/><Relationship Id="rId5" Type="http://schemas.openxmlformats.org/officeDocument/2006/relationships/image" Target="../media/image45.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gif"/><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58.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45.xml.rels><?xml version="1.0" encoding="UTF-8" standalone="yes"?>
<Relationships xmlns="http://schemas.openxmlformats.org/package/2006/relationships"><Relationship Id="rId3" Type="http://schemas.openxmlformats.org/officeDocument/2006/relationships/hyperlink" Target="http://www.dsireusa.org/"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dsireusa.org/"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1143000"/>
          </a:xfrm>
        </p:spPr>
        <p:txBody>
          <a:bodyPr>
            <a:normAutofit/>
          </a:bodyPr>
          <a:lstStyle/>
          <a:p>
            <a:pPr eaLnBrk="1" hangingPunct="1"/>
            <a:r>
              <a:rPr lang="en-US" sz="4000" b="1" dirty="0" smtClean="0"/>
              <a:t>Part 4: Smart Building Practices</a:t>
            </a:r>
          </a:p>
        </p:txBody>
      </p:sp>
      <p:sp>
        <p:nvSpPr>
          <p:cNvPr id="18435" name="Rectangle 3"/>
          <p:cNvSpPr>
            <a:spLocks noGrp="1" noChangeArrowheads="1"/>
          </p:cNvSpPr>
          <p:nvPr>
            <p:ph type="body" idx="1"/>
          </p:nvPr>
        </p:nvSpPr>
        <p:spPr>
          <a:xfrm>
            <a:off x="457200" y="1219200"/>
            <a:ext cx="8229600" cy="5059363"/>
          </a:xfrm>
        </p:spPr>
        <p:txBody>
          <a:bodyPr>
            <a:normAutofit fontScale="92500" lnSpcReduction="20000"/>
          </a:bodyPr>
          <a:lstStyle/>
          <a:p>
            <a:pPr eaLnBrk="1" hangingPunct="1"/>
            <a:r>
              <a:rPr lang="en-US" dirty="0" smtClean="0"/>
              <a:t>The practice of creating structures and using processes that are environmentally responsible and resource-efficient throughout a building’s life cycle.</a:t>
            </a:r>
          </a:p>
          <a:p>
            <a:pPr lvl="1" eaLnBrk="1" hangingPunct="1"/>
            <a:r>
              <a:rPr lang="en-US" dirty="0" smtClean="0"/>
              <a:t>This includes:</a:t>
            </a:r>
          </a:p>
          <a:p>
            <a:pPr lvl="2" eaLnBrk="1" hangingPunct="1"/>
            <a:r>
              <a:rPr lang="en-US" dirty="0" smtClean="0"/>
              <a:t>Site design and management</a:t>
            </a:r>
          </a:p>
          <a:p>
            <a:pPr lvl="2" eaLnBrk="1" hangingPunct="1"/>
            <a:r>
              <a:rPr lang="en-US" dirty="0" smtClean="0"/>
              <a:t>Resource efficiency</a:t>
            </a:r>
          </a:p>
          <a:p>
            <a:pPr lvl="2" eaLnBrk="1" hangingPunct="1"/>
            <a:r>
              <a:rPr lang="en-US" dirty="0" smtClean="0"/>
              <a:t>Energy efficiency</a:t>
            </a:r>
          </a:p>
          <a:p>
            <a:pPr lvl="2" eaLnBrk="1" hangingPunct="1"/>
            <a:r>
              <a:rPr lang="en-US" dirty="0" smtClean="0"/>
              <a:t>Water efficiency</a:t>
            </a:r>
          </a:p>
          <a:p>
            <a:pPr lvl="2" eaLnBrk="1" hangingPunct="1"/>
            <a:r>
              <a:rPr lang="en-US" dirty="0" smtClean="0"/>
              <a:t>Indoor Air Quality</a:t>
            </a:r>
          </a:p>
          <a:p>
            <a:pPr lvl="2" eaLnBrk="1" hangingPunct="1"/>
            <a:r>
              <a:rPr lang="en-US" dirty="0" smtClean="0"/>
              <a:t>Owner education </a:t>
            </a:r>
          </a:p>
          <a:p>
            <a:pPr lvl="2" eaLnBrk="1" hangingPunct="1"/>
            <a:r>
              <a:rPr lang="en-US" dirty="0" smtClean="0"/>
              <a:t>3rd Party verification </a:t>
            </a:r>
          </a:p>
          <a:p>
            <a:pPr lvl="2" eaLnBrk="1" hangingPunct="1"/>
            <a:r>
              <a:rPr lang="en-US" dirty="0" smtClean="0"/>
              <a:t>Looks at the building </a:t>
            </a:r>
            <a:r>
              <a:rPr lang="en-US" b="1" dirty="0" smtClean="0">
                <a:solidFill>
                  <a:srgbClr val="0070C0"/>
                </a:solidFill>
              </a:rPr>
              <a:t>“as a whole” </a:t>
            </a:r>
            <a:r>
              <a:rPr lang="en-US" dirty="0" smtClean="0"/>
              <a:t>rather that individual pieces that come together. </a:t>
            </a:r>
          </a:p>
          <a:p>
            <a:pPr lvl="1" eaLnBrk="1" hangingPunct="1"/>
            <a:endParaRPr lang="en-US" dirty="0" smtClean="0"/>
          </a:p>
          <a:p>
            <a:pPr lvl="1" eaLnBrk="1" hangingPunct="1"/>
            <a:endParaRPr lang="en-US" dirty="0" smtClean="0"/>
          </a:p>
        </p:txBody>
      </p:sp>
    </p:spTree>
    <p:extLst>
      <p:ext uri="{BB962C8B-B14F-4D97-AF65-F5344CB8AC3E}">
        <p14:creationId xmlns:p14="http://schemas.microsoft.com/office/powerpoint/2010/main" val="2567314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smtClean="0"/>
              <a:t>REM Rate Modeling software</a:t>
            </a:r>
          </a:p>
        </p:txBody>
      </p:sp>
      <p:sp>
        <p:nvSpPr>
          <p:cNvPr id="3" name="Content Placeholder 2"/>
          <p:cNvSpPr>
            <a:spLocks noGrp="1"/>
          </p:cNvSpPr>
          <p:nvPr>
            <p:ph idx="1"/>
          </p:nvPr>
        </p:nvSpPr>
        <p:spPr>
          <a:xfrm>
            <a:off x="419100" y="2198398"/>
            <a:ext cx="8229600" cy="4525963"/>
          </a:xfrm>
        </p:spPr>
        <p:txBody>
          <a:bodyPr/>
          <a:lstStyle/>
          <a:p>
            <a:pPr>
              <a:defRPr/>
            </a:pPr>
            <a:endParaRPr lang="en-US" dirty="0" smtClean="0"/>
          </a:p>
          <a:p>
            <a:pPr>
              <a:defRPr/>
            </a:pPr>
            <a:endParaRPr lang="en-US" dirty="0"/>
          </a:p>
          <a:p>
            <a:pPr marL="457200" indent="-457200">
              <a:buFont typeface="Arial" pitchFamily="34" charset="0"/>
              <a:buChar char="•"/>
              <a:defRPr/>
            </a:pPr>
            <a:r>
              <a:rPr lang="en-US" dirty="0" smtClean="0"/>
              <a:t>Use to “energy model” residential structures </a:t>
            </a:r>
          </a:p>
          <a:p>
            <a:pPr marL="457200" indent="-457200">
              <a:buFont typeface="Arial" pitchFamily="34" charset="0"/>
              <a:buChar char="•"/>
              <a:defRPr/>
            </a:pPr>
            <a:r>
              <a:rPr lang="en-US" dirty="0" smtClean="0"/>
              <a:t>Provides annual energy use data</a:t>
            </a:r>
            <a:endParaRPr lang="en-US" dirty="0"/>
          </a:p>
        </p:txBody>
      </p:sp>
      <p:pic>
        <p:nvPicPr>
          <p:cNvPr id="788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805781"/>
            <a:ext cx="2667000" cy="71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6377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7200" y="25400"/>
            <a:ext cx="8229600" cy="1143000"/>
          </a:xfrm>
        </p:spPr>
        <p:txBody>
          <a:bodyPr/>
          <a:lstStyle/>
          <a:p>
            <a:r>
              <a:rPr lang="en-US" dirty="0" smtClean="0"/>
              <a:t>ENERGY STAR REM report </a:t>
            </a:r>
          </a:p>
        </p:txBody>
      </p:sp>
      <p:pic>
        <p:nvPicPr>
          <p:cNvPr id="73731" name="Picture 2"/>
          <p:cNvPicPr>
            <a:picLocks noChangeAspect="1" noChangeArrowheads="1"/>
          </p:cNvPicPr>
          <p:nvPr/>
        </p:nvPicPr>
        <p:blipFill>
          <a:blip r:embed="rId2">
            <a:extLst>
              <a:ext uri="{28A0092B-C50C-407E-A947-70E740481C1C}">
                <a14:useLocalDpi xmlns:a14="http://schemas.microsoft.com/office/drawing/2010/main" val="0"/>
              </a:ext>
            </a:extLst>
          </a:blip>
          <a:srcRect t="67361"/>
          <a:stretch>
            <a:fillRect/>
          </a:stretch>
        </p:blipFill>
        <p:spPr bwMode="auto">
          <a:xfrm>
            <a:off x="1058863" y="1168400"/>
            <a:ext cx="5410200"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10400" y="3387412"/>
            <a:ext cx="1905000" cy="923330"/>
          </a:xfrm>
          <a:prstGeom prst="rect">
            <a:avLst/>
          </a:prstGeom>
          <a:noFill/>
          <a:ln>
            <a:solidFill>
              <a:schemeClr val="tx1"/>
            </a:solidFill>
          </a:ln>
        </p:spPr>
        <p:txBody>
          <a:bodyPr>
            <a:spAutoFit/>
          </a:bodyPr>
          <a:lstStyle/>
          <a:p>
            <a:pPr>
              <a:defRPr/>
            </a:pPr>
            <a:r>
              <a:rPr lang="en-US" dirty="0">
                <a:solidFill>
                  <a:prstClr val="black"/>
                </a:solidFill>
              </a:rPr>
              <a:t>Use in the Present Value of Future Savings equation</a:t>
            </a:r>
            <a:endParaRPr lang="en-US" dirty="0">
              <a:ln>
                <a:solidFill>
                  <a:prstClr val="black"/>
                </a:solidFill>
              </a:ln>
              <a:solidFill>
                <a:prstClr val="black"/>
              </a:solidFill>
            </a:endParaRPr>
          </a:p>
        </p:txBody>
      </p:sp>
      <p:cxnSp>
        <p:nvCxnSpPr>
          <p:cNvPr id="4" name="Straight Arrow Connector 3"/>
          <p:cNvCxnSpPr/>
          <p:nvPr/>
        </p:nvCxnSpPr>
        <p:spPr>
          <a:xfrm flipH="1" flipV="1">
            <a:off x="5867400" y="2951163"/>
            <a:ext cx="1143000" cy="4619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638800" y="4419600"/>
            <a:ext cx="990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939375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152400"/>
            <a:ext cx="5715000" cy="533400"/>
          </a:xfrm>
        </p:spPr>
        <p:txBody>
          <a:bodyPr>
            <a:normAutofit fontScale="90000"/>
          </a:bodyPr>
          <a:lstStyle/>
          <a:p>
            <a:pPr eaLnBrk="1" hangingPunct="1"/>
            <a:r>
              <a:rPr lang="en-US" sz="2600" smtClean="0"/>
              <a:t>ENERGY STAR – Home Energy Raters and the HERS Index</a:t>
            </a:r>
          </a:p>
        </p:txBody>
      </p:sp>
      <p:sp>
        <p:nvSpPr>
          <p:cNvPr id="74755" name="Rectangle 3"/>
          <p:cNvSpPr>
            <a:spLocks noGrp="1" noChangeArrowheads="1"/>
          </p:cNvSpPr>
          <p:nvPr>
            <p:ph type="body" idx="1"/>
          </p:nvPr>
        </p:nvSpPr>
        <p:spPr>
          <a:xfrm>
            <a:off x="-228600" y="1066800"/>
            <a:ext cx="5029200" cy="4525963"/>
          </a:xfrm>
        </p:spPr>
        <p:txBody>
          <a:bodyPr>
            <a:normAutofit lnSpcReduction="10000"/>
          </a:bodyPr>
          <a:lstStyle/>
          <a:p>
            <a:pPr lvl="1" eaLnBrk="1" hangingPunct="1"/>
            <a:r>
              <a:rPr lang="en-US" smtClean="0"/>
              <a:t>Determine the HERS score of all homes they rate.</a:t>
            </a:r>
          </a:p>
          <a:p>
            <a:pPr lvl="1" eaLnBrk="1" hangingPunct="1"/>
            <a:r>
              <a:rPr lang="en-US" smtClean="0"/>
              <a:t>HERS Index</a:t>
            </a:r>
          </a:p>
          <a:p>
            <a:pPr lvl="2" eaLnBrk="1" hangingPunct="1"/>
            <a:r>
              <a:rPr lang="en-US" smtClean="0"/>
              <a:t>A measure of a homes level of efficiency </a:t>
            </a:r>
          </a:p>
          <a:p>
            <a:pPr lvl="2" eaLnBrk="1" hangingPunct="1"/>
            <a:r>
              <a:rPr lang="en-US" smtClean="0"/>
              <a:t>The lower the better</a:t>
            </a:r>
          </a:p>
          <a:p>
            <a:pPr lvl="2" eaLnBrk="1" hangingPunct="1"/>
            <a:r>
              <a:rPr lang="en-US" smtClean="0"/>
              <a:t> Each 1-point decrease in the HERS Index corresponds to a 1% reduction in energy consumption compared to the HERS Reference Home. </a:t>
            </a:r>
          </a:p>
          <a:p>
            <a:pPr marL="1828800" lvl="4" indent="0" eaLnBrk="1" hangingPunct="1">
              <a:buFont typeface="Wingdings" pitchFamily="2" charset="2"/>
              <a:buNone/>
            </a:pPr>
            <a:endParaRPr lang="en-US" smtClean="0"/>
          </a:p>
          <a:p>
            <a:pPr lvl="1" eaLnBrk="1" hangingPunct="1"/>
            <a:endParaRPr lang="en-US" smtClean="0"/>
          </a:p>
        </p:txBody>
      </p:sp>
      <p:pic>
        <p:nvPicPr>
          <p:cNvPr id="6" name="Picture 2" descr="http://www.resnet.us/images/content/yardstick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838200"/>
            <a:ext cx="358298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621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l="2184" t="2878" r="2296" b="2773"/>
          <a:stretch>
            <a:fillRect/>
          </a:stretch>
        </p:blipFill>
        <p:spPr bwMode="auto">
          <a:xfrm>
            <a:off x="996950" y="771525"/>
            <a:ext cx="6970713" cy="532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19" name="TextBox 1"/>
          <p:cNvSpPr txBox="1">
            <a:spLocks noChangeArrowheads="1"/>
          </p:cNvSpPr>
          <p:nvPr/>
        </p:nvSpPr>
        <p:spPr bwMode="auto">
          <a:xfrm>
            <a:off x="304800" y="152400"/>
            <a:ext cx="8763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600" b="1">
                <a:solidFill>
                  <a:prstClr val="black"/>
                </a:solidFill>
              </a:rPr>
              <a:t>HERS Index </a:t>
            </a:r>
            <a:r>
              <a:rPr lang="en-US" sz="2600" b="1" u="sng">
                <a:solidFill>
                  <a:prstClr val="black"/>
                </a:solidFill>
              </a:rPr>
              <a:t>can</a:t>
            </a:r>
            <a:r>
              <a:rPr lang="en-US" sz="2600" b="1">
                <a:solidFill>
                  <a:prstClr val="black"/>
                </a:solidFill>
              </a:rPr>
              <a:t> be used </a:t>
            </a:r>
            <a:r>
              <a:rPr lang="en-US" sz="2600" b="1" u="sng">
                <a:solidFill>
                  <a:prstClr val="black"/>
                </a:solidFill>
              </a:rPr>
              <a:t>without</a:t>
            </a:r>
            <a:r>
              <a:rPr lang="en-US" sz="2600" b="1">
                <a:solidFill>
                  <a:prstClr val="black"/>
                </a:solidFill>
              </a:rPr>
              <a:t> ENERGY STAR qualification</a:t>
            </a:r>
          </a:p>
        </p:txBody>
      </p:sp>
      <p:sp>
        <p:nvSpPr>
          <p:cNvPr id="3" name="Rectangle 2"/>
          <p:cNvSpPr/>
          <p:nvPr/>
        </p:nvSpPr>
        <p:spPr>
          <a:xfrm>
            <a:off x="8229600" y="5943600"/>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9172249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blog.postgreenhomes.com/wp-content/uploads/2011/03/pgh_home_performance_stick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096000" cy="471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848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495300" y="381000"/>
            <a:ext cx="8229600" cy="5791200"/>
          </a:xfrm>
        </p:spPr>
        <p:txBody>
          <a:bodyPr>
            <a:normAutofit fontScale="92500" lnSpcReduction="20000"/>
          </a:bodyPr>
          <a:lstStyle/>
          <a:p>
            <a:pPr marL="0" indent="0" algn="ctr" eaLnBrk="1" hangingPunct="1">
              <a:buNone/>
            </a:pPr>
            <a:r>
              <a:rPr lang="en-US" dirty="0" smtClean="0"/>
              <a:t>How do you Identify a “Green” Home</a:t>
            </a:r>
          </a:p>
          <a:p>
            <a:pPr marL="0" indent="0" algn="ctr" eaLnBrk="1" hangingPunct="1">
              <a:buNone/>
            </a:pPr>
            <a:r>
              <a:rPr lang="en-US" dirty="0" smtClean="0"/>
              <a:t>What </a:t>
            </a:r>
            <a:r>
              <a:rPr lang="en-US" dirty="0" smtClean="0"/>
              <a:t>is the difference?</a:t>
            </a:r>
          </a:p>
          <a:p>
            <a:pPr marL="0" indent="0" algn="ctr" eaLnBrk="1" hangingPunct="1">
              <a:buNone/>
            </a:pPr>
            <a:endParaRPr lang="en-US" dirty="0" smtClean="0"/>
          </a:p>
          <a:p>
            <a:pPr lvl="1" eaLnBrk="1" hangingPunct="1"/>
            <a:r>
              <a:rPr lang="en-US" dirty="0" smtClean="0"/>
              <a:t>Certified Green Buildings </a:t>
            </a:r>
          </a:p>
          <a:p>
            <a:pPr lvl="2" eaLnBrk="1" hangingPunct="1"/>
            <a:r>
              <a:rPr lang="en-US" dirty="0" smtClean="0"/>
              <a:t>Have been certified to a national standard and third party verified to have complied with the provisions of that standard.</a:t>
            </a:r>
          </a:p>
          <a:p>
            <a:pPr lvl="1" eaLnBrk="1" hangingPunct="1"/>
            <a:r>
              <a:rPr lang="en-US" dirty="0" smtClean="0"/>
              <a:t>Green Features</a:t>
            </a:r>
          </a:p>
          <a:p>
            <a:pPr lvl="2" eaLnBrk="1" hangingPunct="1"/>
            <a:r>
              <a:rPr lang="en-US" dirty="0" smtClean="0"/>
              <a:t>Are built in elements to any building that provide significant pay back. These features are typically advanced processes that are associated with a certification or that stand alone as significant building upgrades.</a:t>
            </a:r>
          </a:p>
          <a:p>
            <a:pPr lvl="1" eaLnBrk="1" hangingPunct="1"/>
            <a:r>
              <a:rPr lang="en-US" dirty="0" smtClean="0"/>
              <a:t>Green washing </a:t>
            </a:r>
          </a:p>
          <a:p>
            <a:pPr lvl="2" eaLnBrk="1" hangingPunct="1"/>
            <a:r>
              <a:rPr lang="en-US" dirty="0" smtClean="0"/>
              <a:t>The act of misleading consumers regarding the benefits of a product, process or service. This may often be unintentional and in today’s “green marketing "arena we must be very carefully not to misinform the client. </a:t>
            </a:r>
          </a:p>
          <a:p>
            <a:pPr lvl="2" eaLnBrk="1" hangingPunct="1"/>
            <a:endParaRPr lang="en-US" dirty="0" smtClean="0"/>
          </a:p>
          <a:p>
            <a:pPr lvl="3" eaLnBrk="1" hangingPunct="1"/>
            <a:endParaRPr lang="en-US" dirty="0" smtClean="0"/>
          </a:p>
          <a:p>
            <a:pPr marL="1828800" lvl="4" indent="0" eaLnBrk="1" hangingPunct="1">
              <a:buFont typeface="Wingdings" pitchFamily="2" charset="2"/>
              <a:buNone/>
            </a:pPr>
            <a:endParaRPr lang="en-US" dirty="0" smtClean="0"/>
          </a:p>
          <a:p>
            <a:pPr lvl="1" eaLnBrk="1" hangingPunct="1"/>
            <a:endParaRPr lang="en-US" dirty="0" smtClean="0"/>
          </a:p>
        </p:txBody>
      </p:sp>
      <p:pic>
        <p:nvPicPr>
          <p:cNvPr id="18434" name="Picture 2" descr="C:\Users\perrycw\AppData\Local\Microsoft\Windows\Temporary Internet Files\Content.IE5\9A2V3DU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112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28600" y="152400"/>
            <a:ext cx="8305800" cy="533400"/>
          </a:xfrm>
        </p:spPr>
        <p:txBody>
          <a:bodyPr>
            <a:noAutofit/>
          </a:bodyPr>
          <a:lstStyle/>
          <a:p>
            <a:pPr eaLnBrk="1" hangingPunct="1"/>
            <a:r>
              <a:rPr lang="en-US" sz="3200" b="1" dirty="0" smtClean="0"/>
              <a:t>Nationally Recognized Green Building Programs </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l="17397" r="19112"/>
          <a:stretch>
            <a:fillRect/>
          </a:stretch>
        </p:blipFill>
        <p:spPr bwMode="auto">
          <a:xfrm>
            <a:off x="0" y="823913"/>
            <a:ext cx="2438400" cy="215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590800"/>
            <a:ext cx="1997075" cy="121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024437"/>
            <a:ext cx="1677988" cy="183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7203" y="3922712"/>
            <a:ext cx="2743200" cy="1000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7"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463" y="2974975"/>
            <a:ext cx="189547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http://mokuluahpb.com/wp-content/uploads/2012/03/0808-GH_Feature-2-NGBS-logo_1_tcm10-8044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950913"/>
            <a:ext cx="2857500" cy="11334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vandemusser.com/newsite/wp-content/uploads/2013/03/Green-Built-NC-Logo-300x26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0053" y="1066800"/>
            <a:ext cx="28575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brightstarservice.com/sites/default/files/ec_pro/public/logos/passive_house_institut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07553" y="3027361"/>
            <a:ext cx="1304925" cy="89535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terramorhomes.com/blog/wp-content/uploads/2013/01/ecoSelect-2-244x30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86164" y="4450733"/>
            <a:ext cx="1453036" cy="178651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www.worldchanging.com/postimages/article/8694_largearticlephoto.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35728" y="5343992"/>
            <a:ext cx="4476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37988" y="4177141"/>
            <a:ext cx="1504950" cy="1491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972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86000" y="152400"/>
            <a:ext cx="4495800" cy="533400"/>
          </a:xfrm>
        </p:spPr>
        <p:txBody>
          <a:bodyPr>
            <a:normAutofit fontScale="90000"/>
          </a:bodyPr>
          <a:lstStyle/>
          <a:p>
            <a:pPr eaLnBrk="1" hangingPunct="1"/>
            <a:r>
              <a:rPr lang="en-US" sz="2600" b="1" dirty="0" smtClean="0"/>
              <a:t>Nationally Recognized Green Building Programs </a:t>
            </a:r>
          </a:p>
        </p:txBody>
      </p:sp>
      <p:sp>
        <p:nvSpPr>
          <p:cNvPr id="51203" name="Rectangle 3"/>
          <p:cNvSpPr>
            <a:spLocks noGrp="1" noChangeArrowheads="1"/>
          </p:cNvSpPr>
          <p:nvPr>
            <p:ph type="body" idx="1"/>
          </p:nvPr>
        </p:nvSpPr>
        <p:spPr>
          <a:xfrm>
            <a:off x="457200" y="990600"/>
            <a:ext cx="8229600" cy="5486400"/>
          </a:xfrm>
        </p:spPr>
        <p:txBody>
          <a:bodyPr>
            <a:normAutofit fontScale="92500" lnSpcReduction="20000"/>
          </a:bodyPr>
          <a:lstStyle/>
          <a:p>
            <a:pPr eaLnBrk="1" hangingPunct="1"/>
            <a:r>
              <a:rPr lang="en-US" dirty="0" smtClean="0"/>
              <a:t>What do all programs we will talk about today have in common?</a:t>
            </a:r>
          </a:p>
          <a:p>
            <a:pPr lvl="1" eaLnBrk="1" hangingPunct="1"/>
            <a:r>
              <a:rPr lang="en-US" dirty="0" smtClean="0"/>
              <a:t>3</a:t>
            </a:r>
            <a:r>
              <a:rPr lang="en-US" baseline="30000" dirty="0" smtClean="0"/>
              <a:t>rd</a:t>
            </a:r>
            <a:r>
              <a:rPr lang="en-US" dirty="0" smtClean="0"/>
              <a:t> Party verified</a:t>
            </a:r>
          </a:p>
          <a:p>
            <a:pPr lvl="1" eaLnBrk="1" hangingPunct="1"/>
            <a:r>
              <a:rPr lang="en-US" dirty="0" smtClean="0"/>
              <a:t>Nationally or regionally  recognized with a track record of success</a:t>
            </a:r>
          </a:p>
          <a:p>
            <a:pPr lvl="1" eaLnBrk="1" hangingPunct="1"/>
            <a:r>
              <a:rPr lang="en-US" dirty="0" smtClean="0"/>
              <a:t>Address multiple categories as part of the certification</a:t>
            </a:r>
          </a:p>
          <a:p>
            <a:pPr lvl="2" eaLnBrk="1" hangingPunct="1"/>
            <a:r>
              <a:rPr lang="en-US" dirty="0" smtClean="0"/>
              <a:t>Resource and material efficiency</a:t>
            </a:r>
          </a:p>
          <a:p>
            <a:pPr lvl="2" eaLnBrk="1" hangingPunct="1"/>
            <a:r>
              <a:rPr lang="en-US" dirty="0" smtClean="0"/>
              <a:t>Water efficiency</a:t>
            </a:r>
          </a:p>
          <a:p>
            <a:pPr lvl="2" eaLnBrk="1" hangingPunct="1"/>
            <a:r>
              <a:rPr lang="en-US" dirty="0" smtClean="0"/>
              <a:t>Energy efficiency and environment</a:t>
            </a:r>
          </a:p>
          <a:p>
            <a:pPr lvl="2" eaLnBrk="1" hangingPunct="1"/>
            <a:r>
              <a:rPr lang="en-US" dirty="0" smtClean="0"/>
              <a:t>Indoor air quality</a:t>
            </a:r>
          </a:p>
          <a:p>
            <a:pPr lvl="2" eaLnBrk="1" hangingPunct="1"/>
            <a:r>
              <a:rPr lang="en-US" dirty="0" smtClean="0"/>
              <a:t>Site development</a:t>
            </a:r>
          </a:p>
          <a:p>
            <a:pPr lvl="2" eaLnBrk="1" hangingPunct="1"/>
            <a:r>
              <a:rPr lang="en-US" dirty="0" smtClean="0"/>
              <a:t>Site location</a:t>
            </a:r>
          </a:p>
          <a:p>
            <a:pPr lvl="2" eaLnBrk="1" hangingPunct="1"/>
            <a:r>
              <a:rPr lang="en-US" dirty="0" smtClean="0"/>
              <a:t>Building design</a:t>
            </a:r>
          </a:p>
          <a:p>
            <a:pPr lvl="1" eaLnBrk="1" hangingPunct="1"/>
            <a:r>
              <a:rPr lang="en-US" dirty="0" smtClean="0"/>
              <a:t>Point’s based rating system – bronze, silver, gold, etc. </a:t>
            </a:r>
          </a:p>
          <a:p>
            <a:pPr marL="1828800" lvl="4" indent="0" eaLnBrk="1" hangingPunct="1">
              <a:buFont typeface="Wingdings" pitchFamily="2" charset="2"/>
              <a:buNone/>
            </a:pPr>
            <a:endParaRPr lang="en-US" dirty="0" smtClean="0"/>
          </a:p>
          <a:p>
            <a:pPr lvl="1" eaLnBrk="1" hangingPunct="1"/>
            <a:endParaRPr lang="en-US" dirty="0" smtClean="0"/>
          </a:p>
        </p:txBody>
      </p:sp>
    </p:spTree>
    <p:extLst>
      <p:ext uri="{BB962C8B-B14F-4D97-AF65-F5344CB8AC3E}">
        <p14:creationId xmlns:p14="http://schemas.microsoft.com/office/powerpoint/2010/main" val="32488050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195513" y="381000"/>
            <a:ext cx="4495800" cy="533400"/>
          </a:xfrm>
        </p:spPr>
        <p:txBody>
          <a:bodyPr>
            <a:normAutofit/>
          </a:bodyPr>
          <a:lstStyle/>
          <a:p>
            <a:pPr eaLnBrk="1" hangingPunct="1"/>
            <a:r>
              <a:rPr lang="en-US" sz="2600" b="1" dirty="0" smtClean="0"/>
              <a:t>LEED  for Homes</a:t>
            </a:r>
          </a:p>
        </p:txBody>
      </p:sp>
      <p:sp>
        <p:nvSpPr>
          <p:cNvPr id="52227" name="Rectangle 3"/>
          <p:cNvSpPr>
            <a:spLocks noGrp="1" noChangeArrowheads="1"/>
          </p:cNvSpPr>
          <p:nvPr>
            <p:ph type="body" idx="1"/>
          </p:nvPr>
        </p:nvSpPr>
        <p:spPr>
          <a:xfrm>
            <a:off x="228600" y="1447800"/>
            <a:ext cx="8686800" cy="4953000"/>
          </a:xfrm>
        </p:spPr>
        <p:txBody>
          <a:bodyPr>
            <a:normAutofit fontScale="92500" lnSpcReduction="20000"/>
          </a:bodyPr>
          <a:lstStyle/>
          <a:p>
            <a:pPr eaLnBrk="1" hangingPunct="1"/>
            <a:r>
              <a:rPr lang="en-US" smtClean="0"/>
              <a:t>LEED – Leadership in Energy and Environmental Design</a:t>
            </a:r>
          </a:p>
          <a:p>
            <a:pPr lvl="1" eaLnBrk="1" hangingPunct="1"/>
            <a:r>
              <a:rPr lang="en-US" smtClean="0"/>
              <a:t>Developed by the USGBC (U.S. Green Building Council)</a:t>
            </a:r>
          </a:p>
          <a:p>
            <a:pPr lvl="1" eaLnBrk="1" hangingPunct="1"/>
            <a:r>
              <a:rPr lang="en-US" smtClean="0"/>
              <a:t>Offers certifications for homes, new buildings, developments, and existing buildings</a:t>
            </a:r>
          </a:p>
          <a:p>
            <a:pPr lvl="1" eaLnBrk="1" hangingPunct="1"/>
            <a:r>
              <a:rPr lang="en-US" smtClean="0"/>
              <a:t>LEED-certified buildings are designed to: </a:t>
            </a:r>
          </a:p>
          <a:p>
            <a:pPr lvl="2" eaLnBrk="1" hangingPunct="1"/>
            <a:r>
              <a:rPr lang="en-US" smtClean="0"/>
              <a:t>Lower operating costs and increase asset value </a:t>
            </a:r>
          </a:p>
          <a:p>
            <a:pPr lvl="2" eaLnBrk="1" hangingPunct="1"/>
            <a:r>
              <a:rPr lang="en-US" smtClean="0"/>
              <a:t>Reduce waste sent to landfills </a:t>
            </a:r>
          </a:p>
          <a:p>
            <a:pPr lvl="2" eaLnBrk="1" hangingPunct="1"/>
            <a:r>
              <a:rPr lang="en-US" smtClean="0"/>
              <a:t>Conserve energy and water </a:t>
            </a:r>
          </a:p>
          <a:p>
            <a:pPr lvl="2" eaLnBrk="1" hangingPunct="1"/>
            <a:r>
              <a:rPr lang="en-US" smtClean="0"/>
              <a:t>Be healthier and safer for occupants </a:t>
            </a:r>
          </a:p>
          <a:p>
            <a:pPr lvl="2" eaLnBrk="1" hangingPunct="1"/>
            <a:r>
              <a:rPr lang="en-US" smtClean="0"/>
              <a:t>Reduce harmful greenhouse gas emissions </a:t>
            </a:r>
          </a:p>
          <a:p>
            <a:pPr lvl="2" eaLnBrk="1" hangingPunct="1"/>
            <a:r>
              <a:rPr lang="en-US" smtClean="0"/>
              <a:t>Qualify for tax rebates, zoning allowances and other incentives in hundreds of cities </a:t>
            </a:r>
          </a:p>
          <a:p>
            <a:pPr lvl="1" eaLnBrk="1" hangingPunct="1"/>
            <a:endParaRPr lang="en-US" smtClean="0"/>
          </a:p>
        </p:txBody>
      </p:sp>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l="9380" r="4770"/>
          <a:stretch>
            <a:fillRect/>
          </a:stretch>
        </p:blipFill>
        <p:spPr bwMode="auto">
          <a:xfrm>
            <a:off x="6691313" y="3200400"/>
            <a:ext cx="214788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8889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828800" y="381000"/>
            <a:ext cx="5105400" cy="533400"/>
          </a:xfrm>
        </p:spPr>
        <p:txBody>
          <a:bodyPr>
            <a:normAutofit/>
          </a:bodyPr>
          <a:lstStyle/>
          <a:p>
            <a:pPr eaLnBrk="1" hangingPunct="1"/>
            <a:r>
              <a:rPr lang="en-US" sz="2600" b="1" dirty="0" smtClean="0"/>
              <a:t>LEED </a:t>
            </a:r>
            <a:r>
              <a:rPr lang="en-US" sz="2600" b="1" dirty="0" err="1"/>
              <a:t>c</a:t>
            </a:r>
            <a:r>
              <a:rPr lang="en-US" sz="2600" b="1" dirty="0" err="1" smtClean="0"/>
              <a:t>ont</a:t>
            </a:r>
            <a:r>
              <a:rPr lang="en-US" sz="2600" b="1" dirty="0" smtClean="0"/>
              <a:t>…</a:t>
            </a:r>
          </a:p>
        </p:txBody>
      </p:sp>
      <p:sp>
        <p:nvSpPr>
          <p:cNvPr id="61443" name="Rectangle 3"/>
          <p:cNvSpPr>
            <a:spLocks noGrp="1" noChangeArrowheads="1"/>
          </p:cNvSpPr>
          <p:nvPr>
            <p:ph type="body" idx="1"/>
          </p:nvPr>
        </p:nvSpPr>
        <p:spPr>
          <a:xfrm>
            <a:off x="228600" y="1447800"/>
            <a:ext cx="8686800" cy="4953000"/>
          </a:xfrm>
        </p:spPr>
        <p:txBody>
          <a:bodyPr>
            <a:normAutofit fontScale="85000" lnSpcReduction="10000"/>
          </a:bodyPr>
          <a:lstStyle/>
          <a:p>
            <a:pPr eaLnBrk="1" hangingPunct="1">
              <a:defRPr/>
            </a:pPr>
            <a:r>
              <a:rPr lang="en-US" dirty="0" smtClean="0"/>
              <a:t>LEED – Leadership in Energy and Environmental Design</a:t>
            </a:r>
          </a:p>
          <a:p>
            <a:pPr lvl="1" eaLnBrk="1" hangingPunct="1">
              <a:defRPr/>
            </a:pPr>
            <a:r>
              <a:rPr lang="en-US" dirty="0" smtClean="0"/>
              <a:t>Offers a variety of professional credentials</a:t>
            </a:r>
          </a:p>
          <a:p>
            <a:pPr lvl="2" eaLnBrk="1" hangingPunct="1">
              <a:defRPr/>
            </a:pPr>
            <a:r>
              <a:rPr lang="en-US" dirty="0" smtClean="0"/>
              <a:t>LEED for Homes Green Raters</a:t>
            </a:r>
          </a:p>
          <a:p>
            <a:pPr lvl="2" eaLnBrk="1" hangingPunct="1">
              <a:defRPr/>
            </a:pPr>
            <a:r>
              <a:rPr lang="en-US" dirty="0" smtClean="0"/>
              <a:t>LEED </a:t>
            </a:r>
            <a:r>
              <a:rPr lang="en-US" dirty="0" smtClean="0"/>
              <a:t>Green Associate</a:t>
            </a:r>
          </a:p>
          <a:p>
            <a:pPr lvl="2" eaLnBrk="1" hangingPunct="1">
              <a:defRPr/>
            </a:pPr>
            <a:r>
              <a:rPr lang="en-US" dirty="0" smtClean="0"/>
              <a:t>LEED AP</a:t>
            </a:r>
          </a:p>
          <a:p>
            <a:pPr lvl="3" eaLnBrk="1" hangingPunct="1">
              <a:defRPr/>
            </a:pPr>
            <a:r>
              <a:rPr lang="en-US" dirty="0" smtClean="0"/>
              <a:t>BD+C – Building Design + Construction</a:t>
            </a:r>
          </a:p>
          <a:p>
            <a:pPr lvl="3" eaLnBrk="1" hangingPunct="1">
              <a:defRPr/>
            </a:pPr>
            <a:r>
              <a:rPr lang="en-US" dirty="0" smtClean="0"/>
              <a:t>ID+C – Interior Design + Construction</a:t>
            </a:r>
          </a:p>
          <a:p>
            <a:pPr lvl="3" eaLnBrk="1" hangingPunct="1">
              <a:defRPr/>
            </a:pPr>
            <a:r>
              <a:rPr lang="en-US" dirty="0" smtClean="0"/>
              <a:t>HOMES</a:t>
            </a:r>
          </a:p>
          <a:p>
            <a:pPr lvl="3" eaLnBrk="1" hangingPunct="1">
              <a:defRPr/>
            </a:pPr>
            <a:r>
              <a:rPr lang="en-US" dirty="0" smtClean="0"/>
              <a:t>O+M – Operation + Maintenance (existing buildings)</a:t>
            </a:r>
          </a:p>
          <a:p>
            <a:pPr lvl="3" eaLnBrk="1" hangingPunct="1">
              <a:defRPr/>
            </a:pPr>
            <a:r>
              <a:rPr lang="en-US" dirty="0" smtClean="0"/>
              <a:t>ND -  Neighborhood Development</a:t>
            </a:r>
          </a:p>
          <a:p>
            <a:pPr marL="1371600" lvl="3" indent="0" eaLnBrk="1" hangingPunct="1">
              <a:buFont typeface="Arial" charset="0"/>
              <a:buNone/>
              <a:defRPr/>
            </a:pPr>
            <a:r>
              <a:rPr lang="en-US" dirty="0" smtClean="0"/>
              <a:t> </a:t>
            </a:r>
          </a:p>
          <a:p>
            <a:pPr marL="857250" lvl="1" indent="-342900" eaLnBrk="1" hangingPunct="1">
              <a:buFont typeface="Arial" pitchFamily="34" charset="0"/>
              <a:buChar char="•"/>
              <a:defRPr/>
            </a:pPr>
            <a:r>
              <a:rPr lang="en-US" dirty="0" smtClean="0"/>
              <a:t>Educates and certifies a network of accredited </a:t>
            </a:r>
            <a:r>
              <a:rPr lang="en-US" b="1" dirty="0" smtClean="0"/>
              <a:t>green raters</a:t>
            </a:r>
            <a:r>
              <a:rPr lang="en-US" dirty="0" smtClean="0"/>
              <a:t>/verifiers that provides 3</a:t>
            </a:r>
            <a:r>
              <a:rPr lang="en-US" baseline="30000" dirty="0" smtClean="0"/>
              <a:t>rd</a:t>
            </a:r>
            <a:r>
              <a:rPr lang="en-US" dirty="0" smtClean="0"/>
              <a:t> party oversight on all LEED projects. </a:t>
            </a:r>
          </a:p>
          <a:p>
            <a:pPr lvl="3" eaLnBrk="1" hangingPunct="1">
              <a:defRPr/>
            </a:pPr>
            <a:endParaRPr lang="en-US" dirty="0" smtClean="0"/>
          </a:p>
          <a:p>
            <a:pPr lvl="3" eaLnBrk="1" hangingPunct="1">
              <a:defRPr/>
            </a:pPr>
            <a:endParaRPr lang="en-US" dirty="0" smtClean="0"/>
          </a:p>
          <a:p>
            <a:pPr lvl="2" eaLnBrk="1" hangingPunct="1">
              <a:defRPr/>
            </a:pPr>
            <a:endParaRPr lang="en-US" dirty="0" smtClean="0"/>
          </a:p>
          <a:p>
            <a:pPr lvl="1" eaLnBrk="1" hangingPunct="1">
              <a:defRPr/>
            </a:pPr>
            <a:endParaRPr lang="en-US" dirty="0" smtClean="0"/>
          </a:p>
        </p:txBody>
      </p:sp>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l="9380" r="4770"/>
          <a:stretch>
            <a:fillRect/>
          </a:stretch>
        </p:blipFill>
        <p:spPr bwMode="auto">
          <a:xfrm>
            <a:off x="6691313" y="2438400"/>
            <a:ext cx="214788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128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Title 1"/>
          <p:cNvSpPr>
            <a:spLocks noGrp="1"/>
          </p:cNvSpPr>
          <p:nvPr>
            <p:ph type="title"/>
          </p:nvPr>
        </p:nvSpPr>
        <p:spPr>
          <a:xfrm>
            <a:off x="1447800" y="381000"/>
            <a:ext cx="6400800" cy="1295400"/>
          </a:xfrm>
        </p:spPr>
        <p:txBody>
          <a:bodyPr rtlCol="0">
            <a:normAutofit fontScale="90000"/>
          </a:bodyPr>
          <a:lstStyle/>
          <a:p>
            <a:pPr eaLnBrk="1" fontAlgn="auto" hangingPunct="1">
              <a:spcAft>
                <a:spcPts val="0"/>
              </a:spcAft>
              <a:defRPr/>
            </a:pPr>
            <a:r>
              <a:rPr lang="en-US" b="1" dirty="0" smtClean="0"/>
              <a:t>How do you IDENTIFY an Energy Efficient Home?</a:t>
            </a:r>
          </a:p>
        </p:txBody>
      </p:sp>
      <p:sp>
        <p:nvSpPr>
          <p:cNvPr id="48131" name="Rectangle 3"/>
          <p:cNvSpPr>
            <a:spLocks noGrp="1" noChangeArrowheads="1"/>
          </p:cNvSpPr>
          <p:nvPr>
            <p:ph type="body" sz="half" idx="4294967295"/>
          </p:nvPr>
        </p:nvSpPr>
        <p:spPr>
          <a:xfrm>
            <a:off x="914400" y="2667000"/>
            <a:ext cx="8229600" cy="2438400"/>
          </a:xfrm>
        </p:spPr>
        <p:txBody>
          <a:bodyPr>
            <a:normAutofit fontScale="92500" lnSpcReduction="20000"/>
          </a:bodyPr>
          <a:lstStyle/>
          <a:p>
            <a:pPr eaLnBrk="1" hangingPunct="1"/>
            <a:r>
              <a:rPr lang="en-US" smtClean="0"/>
              <a:t>Labels and Certificates</a:t>
            </a:r>
          </a:p>
          <a:p>
            <a:pPr eaLnBrk="1" hangingPunct="1"/>
            <a:r>
              <a:rPr lang="en-US" smtClean="0"/>
              <a:t>The 3</a:t>
            </a:r>
            <a:r>
              <a:rPr lang="en-US" baseline="30000" smtClean="0"/>
              <a:t>rd</a:t>
            </a:r>
            <a:r>
              <a:rPr lang="en-US" smtClean="0"/>
              <a:t> party inspection importance</a:t>
            </a:r>
          </a:p>
          <a:p>
            <a:pPr eaLnBrk="1" hangingPunct="1"/>
            <a:r>
              <a:rPr lang="en-US" smtClean="0"/>
              <a:t>Field Verification</a:t>
            </a:r>
          </a:p>
          <a:p>
            <a:pPr eaLnBrk="1" hangingPunct="1"/>
            <a:r>
              <a:rPr lang="en-US" smtClean="0"/>
              <a:t>ENERGY STAR Products/Efficient Equipment??</a:t>
            </a:r>
          </a:p>
          <a:p>
            <a:pPr eaLnBrk="1" hangingPunct="1"/>
            <a:r>
              <a:rPr lang="en-US" smtClean="0"/>
              <a:t>Questions to ask the seller/builder</a:t>
            </a:r>
          </a:p>
        </p:txBody>
      </p:sp>
      <p:pic>
        <p:nvPicPr>
          <p:cNvPr id="481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1600200"/>
            <a:ext cx="1479550"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57225"/>
            <a:ext cx="1714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5665788"/>
            <a:ext cx="773113" cy="81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9095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152400"/>
            <a:ext cx="5105400" cy="533400"/>
          </a:xfrm>
        </p:spPr>
        <p:txBody>
          <a:bodyPr>
            <a:normAutofit/>
          </a:bodyPr>
          <a:lstStyle/>
          <a:p>
            <a:pPr eaLnBrk="1" hangingPunct="1"/>
            <a:endParaRPr lang="en-US" sz="2600" dirty="0" smtClean="0"/>
          </a:p>
        </p:txBody>
      </p:sp>
      <p:sp>
        <p:nvSpPr>
          <p:cNvPr id="55299" name="Rectangle 3"/>
          <p:cNvSpPr>
            <a:spLocks noGrp="1" noChangeArrowheads="1"/>
          </p:cNvSpPr>
          <p:nvPr>
            <p:ph type="body" idx="1"/>
          </p:nvPr>
        </p:nvSpPr>
        <p:spPr>
          <a:xfrm>
            <a:off x="319088" y="1028700"/>
            <a:ext cx="8686800" cy="4953000"/>
          </a:xfrm>
        </p:spPr>
        <p:txBody>
          <a:bodyPr/>
          <a:lstStyle/>
          <a:p>
            <a:pPr eaLnBrk="1" hangingPunct="1"/>
            <a:r>
              <a:rPr lang="en-US" smtClean="0"/>
              <a:t>LEED sample certificate of approval</a:t>
            </a:r>
          </a:p>
          <a:p>
            <a:pPr lvl="2" eaLnBrk="1" hangingPunct="1"/>
            <a:endParaRPr lang="en-US" smtClean="0"/>
          </a:p>
          <a:p>
            <a:pPr lvl="1" eaLnBrk="1" hangingPunct="1"/>
            <a:endParaRPr lang="en-US" smtClean="0"/>
          </a:p>
        </p:txBody>
      </p:sp>
      <p:pic>
        <p:nvPicPr>
          <p:cNvPr id="553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9380" r="4770"/>
          <a:stretch>
            <a:fillRect/>
          </a:stretch>
        </p:blipFill>
        <p:spPr bwMode="auto">
          <a:xfrm>
            <a:off x="7772400" y="5589588"/>
            <a:ext cx="1233488" cy="126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820863"/>
            <a:ext cx="5943600" cy="440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9243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80232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2" descr="http://shop.iccsafe.org/media/catalog/product/cache/1/image/9df78eab33525d08d6e5fb8d27136e95/9/5/9551s12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3485"/>
          <a:stretch/>
        </p:blipFill>
        <p:spPr bwMode="auto">
          <a:xfrm>
            <a:off x="3783012" y="4530436"/>
            <a:ext cx="1676400" cy="21909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6412" y="1524000"/>
            <a:ext cx="8229600" cy="1143000"/>
          </a:xfrm>
        </p:spPr>
        <p:txBody>
          <a:bodyPr/>
          <a:lstStyle/>
          <a:p>
            <a:endParaRPr lang="en-US" dirty="0"/>
          </a:p>
        </p:txBody>
      </p:sp>
      <p:pic>
        <p:nvPicPr>
          <p:cNvPr id="7" name="Picture 2" descr="http://mokuluahpb.com/wp-content/uploads/2012/03/0808-GH_Feature-2-NGBS-logo_1_tcm10-8044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25136"/>
            <a:ext cx="2693988" cy="106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237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457200" y="1676400"/>
            <a:ext cx="8229600" cy="4525963"/>
          </a:xfrm>
        </p:spPr>
        <p:txBody>
          <a:bodyPr>
            <a:normAutofit fontScale="92500"/>
          </a:bodyPr>
          <a:lstStyle/>
          <a:p>
            <a:pPr eaLnBrk="1" hangingPunct="1"/>
            <a:r>
              <a:rPr lang="en-US" dirty="0" smtClean="0"/>
              <a:t>National Green Building Standard – NAHB Green</a:t>
            </a:r>
          </a:p>
          <a:p>
            <a:pPr lvl="1" eaLnBrk="1" hangingPunct="1"/>
            <a:r>
              <a:rPr lang="en-US" dirty="0" smtClean="0"/>
              <a:t>Created by the National Association of Homebuilders and the NAHB Research Center (now the Home Innovation Research Lab)</a:t>
            </a:r>
          </a:p>
          <a:p>
            <a:pPr lvl="1" eaLnBrk="1" hangingPunct="1"/>
            <a:r>
              <a:rPr lang="en-US" dirty="0" smtClean="0"/>
              <a:t>Developed the National Green Building Standard - used for rating new and remodeled single- and multifamily buildings as well as residential subdivisions. It is the first and only such residential green rating system to have earned the </a:t>
            </a:r>
            <a:r>
              <a:rPr lang="en-US" b="1" dirty="0" smtClean="0"/>
              <a:t>approval of the American National Standards Institute (ANSI).</a:t>
            </a:r>
          </a:p>
        </p:txBody>
      </p:sp>
      <p:sp>
        <p:nvSpPr>
          <p:cNvPr id="2" name="Title 1"/>
          <p:cNvSpPr>
            <a:spLocks noGrp="1"/>
          </p:cNvSpPr>
          <p:nvPr>
            <p:ph type="title"/>
          </p:nvPr>
        </p:nvSpPr>
        <p:spPr/>
        <p:txBody>
          <a:bodyPr/>
          <a:lstStyle/>
          <a:p>
            <a:endParaRPr lang="en-US" dirty="0"/>
          </a:p>
        </p:txBody>
      </p:sp>
      <p:pic>
        <p:nvPicPr>
          <p:cNvPr id="6" name="Picture 2" descr="http://mokuluahpb.com/wp-content/uploads/2012/03/0808-GH_Feature-2-NGBS-logo_1_tcm10-804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04800"/>
            <a:ext cx="2857500"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567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1"/>
          </p:nvPr>
        </p:nvSpPr>
        <p:spPr>
          <a:xfrm>
            <a:off x="914400" y="316634"/>
            <a:ext cx="8229600" cy="4525963"/>
          </a:xfrm>
        </p:spPr>
        <p:txBody>
          <a:bodyPr/>
          <a:lstStyle/>
          <a:p>
            <a:pPr marL="0" indent="0" eaLnBrk="1" hangingPunct="1">
              <a:buNone/>
            </a:pPr>
            <a:r>
              <a:rPr lang="en-US" dirty="0" smtClean="0"/>
              <a:t>NAHB Green sample certificate</a:t>
            </a:r>
          </a:p>
          <a:p>
            <a:pPr marL="1257300" lvl="2" indent="-457200" eaLnBrk="1" hangingPunct="1">
              <a:buFont typeface="Arial" charset="0"/>
              <a:buChar char="•"/>
            </a:pPr>
            <a:endParaRPr lang="en-US" dirty="0" smtClean="0"/>
          </a:p>
          <a:p>
            <a:pPr marL="857250" lvl="1" indent="-457200" eaLnBrk="1" hangingPunct="1">
              <a:buFont typeface="Arial" charset="0"/>
              <a:buChar char="•"/>
            </a:pPr>
            <a:endParaRPr lang="en-US" dirty="0" smtClean="0"/>
          </a:p>
        </p:txBody>
      </p:sp>
      <p:pic>
        <p:nvPicPr>
          <p:cNvPr id="58372" name="Picture 2"/>
          <p:cNvPicPr>
            <a:picLocks noChangeAspect="1" noChangeArrowheads="1"/>
          </p:cNvPicPr>
          <p:nvPr/>
        </p:nvPicPr>
        <p:blipFill>
          <a:blip r:embed="rId3">
            <a:extLst>
              <a:ext uri="{28A0092B-C50C-407E-A947-70E740481C1C}">
                <a14:useLocalDpi xmlns:a14="http://schemas.microsoft.com/office/drawing/2010/main" val="0"/>
              </a:ext>
            </a:extLst>
          </a:blip>
          <a:srcRect b="7825"/>
          <a:stretch>
            <a:fillRect/>
          </a:stretch>
        </p:blipFill>
        <p:spPr bwMode="auto">
          <a:xfrm>
            <a:off x="7010400" y="4814888"/>
            <a:ext cx="2133600" cy="196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052" name="Picture 4" descr="\\ustor\tec\Construction\New Homes\Green Building\NAHB Green\Green Certificate Sample Gold Standard_smll.jpg"/>
          <p:cNvPicPr>
            <a:picLocks noChangeAspect="1" noChangeArrowheads="1"/>
          </p:cNvPicPr>
          <p:nvPr/>
        </p:nvPicPr>
        <p:blipFill>
          <a:blip r:embed="rId4"/>
          <a:srcRect/>
          <a:stretch>
            <a:fillRect/>
          </a:stretch>
        </p:blipFill>
        <p:spPr bwMode="auto">
          <a:xfrm>
            <a:off x="457200" y="1240199"/>
            <a:ext cx="6400800" cy="4572000"/>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4593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Title 1"/>
          <p:cNvSpPr>
            <a:spLocks noGrp="1"/>
          </p:cNvSpPr>
          <p:nvPr>
            <p:ph type="title"/>
          </p:nvPr>
        </p:nvSpPr>
        <p:spPr>
          <a:xfrm>
            <a:off x="1295400" y="200025"/>
            <a:ext cx="8229600" cy="1143000"/>
          </a:xfrm>
        </p:spPr>
        <p:txBody>
          <a:bodyPr/>
          <a:lstStyle/>
          <a:p>
            <a:pPr eaLnBrk="1" hangingPunct="1"/>
            <a:r>
              <a:rPr lang="en-US" dirty="0" err="1" smtClean="0"/>
              <a:t>GreenBuilt</a:t>
            </a:r>
            <a:r>
              <a:rPr lang="en-US" dirty="0" smtClean="0"/>
              <a:t> North Carolina</a:t>
            </a:r>
          </a:p>
        </p:txBody>
      </p:sp>
      <p:graphicFrame>
        <p:nvGraphicFramePr>
          <p:cNvPr id="5" name="Table 4"/>
          <p:cNvGraphicFramePr>
            <a:graphicFrameLocks noGrp="1"/>
          </p:cNvGraphicFramePr>
          <p:nvPr/>
        </p:nvGraphicFramePr>
        <p:xfrm>
          <a:off x="414338" y="1800225"/>
          <a:ext cx="8229600" cy="2085975"/>
        </p:xfrm>
        <a:graphic>
          <a:graphicData uri="http://schemas.openxmlformats.org/drawingml/2006/table">
            <a:tbl>
              <a:tblPr/>
              <a:tblGrid>
                <a:gridCol w="3581400"/>
                <a:gridCol w="609600"/>
                <a:gridCol w="3505200"/>
                <a:gridCol w="533400"/>
              </a:tblGrid>
              <a:tr h="701253">
                <a:tc>
                  <a:txBody>
                    <a:bodyPr/>
                    <a:lstStyle/>
                    <a:p>
                      <a:pPr marL="25400" marR="0" lvl="0" indent="0" algn="l" defTabSz="914400" rtl="0" eaLnBrk="1" fontAlgn="base" latinLnBrk="0" hangingPunct="1">
                        <a:lnSpc>
                          <a:spcPct val="115000"/>
                        </a:lnSpc>
                        <a:spcBef>
                          <a:spcPts val="425"/>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Calibri" pitchFamily="34" charset="0"/>
                          <a:cs typeface="Times New Roman" pitchFamily="18" charset="0"/>
                        </a:rPr>
                        <a:t>Site Opportunities:</a:t>
                      </a:r>
                      <a:endParaRPr kumimoji="0" lang="en-US" sz="20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282575" marR="0" lvl="0" indent="0" algn="l" defTabSz="914400" rtl="0" eaLnBrk="1" fontAlgn="base" latinLnBrk="0" hangingPunct="1">
                        <a:lnSpc>
                          <a:spcPct val="115000"/>
                        </a:lnSpc>
                        <a:spcBef>
                          <a:spcPts val="4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Calibri" pitchFamily="34" charset="0"/>
                          <a:cs typeface="Times New Roman" pitchFamily="18" charset="0"/>
                        </a:rPr>
                        <a:t>10</a:t>
                      </a:r>
                      <a:endParaRPr kumimoji="0" lang="en-US" sz="20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376238" marR="0" lvl="0" indent="0" algn="l" defTabSz="914400" rtl="0" eaLnBrk="1" fontAlgn="base" latinLnBrk="0" hangingPunct="1">
                        <a:lnSpc>
                          <a:spcPct val="115000"/>
                        </a:lnSpc>
                        <a:spcBef>
                          <a:spcPts val="425"/>
                        </a:spcBef>
                        <a:spcAft>
                          <a:spcPct val="0"/>
                        </a:spcAft>
                        <a:buClrTx/>
                        <a:buSzTx/>
                        <a:buFontTx/>
                        <a:buNone/>
                        <a:tabLst/>
                      </a:pPr>
                      <a:r>
                        <a:rPr kumimoji="0" lang="en-US" sz="2000" b="1" i="0" u="none" strike="noStrike" cap="none" normalizeH="0" baseline="0" smtClean="0">
                          <a:ln>
                            <a:noFill/>
                          </a:ln>
                          <a:solidFill>
                            <a:schemeClr val="tx1"/>
                          </a:solidFill>
                          <a:effectLst/>
                          <a:latin typeface="+mn-lt"/>
                          <a:ea typeface="Calibri" pitchFamily="34" charset="0"/>
                          <a:cs typeface="Times New Roman" pitchFamily="18" charset="0"/>
                        </a:rPr>
                        <a:t>Indoor Air Quality Opportunities:</a:t>
                      </a:r>
                      <a:endParaRPr kumimoji="0" lang="en-US" sz="2000" b="0" i="0" u="none" strike="noStrike" cap="none" normalizeH="0" baseline="0" smtClean="0">
                        <a:ln>
                          <a:noFill/>
                        </a:ln>
                        <a:solidFill>
                          <a:schemeClr val="tx1"/>
                        </a:solidFill>
                        <a:effectLst/>
                        <a:latin typeface="+mn-lt"/>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179388" marR="0" lvl="0" indent="0" algn="l" defTabSz="914400" rtl="0" eaLnBrk="1" fontAlgn="base" latinLnBrk="0" hangingPunct="1">
                        <a:lnSpc>
                          <a:spcPct val="115000"/>
                        </a:lnSpc>
                        <a:spcBef>
                          <a:spcPts val="425"/>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Calibri" pitchFamily="34" charset="0"/>
                          <a:cs typeface="Times New Roman" pitchFamily="18" charset="0"/>
                        </a:rPr>
                        <a:t>15</a:t>
                      </a:r>
                      <a:endParaRPr kumimoji="0" lang="en-US" sz="20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93820">
                <a:tc>
                  <a:txBody>
                    <a:bodyPr/>
                    <a:lstStyle/>
                    <a:p>
                      <a:pPr marL="25400" marR="0" lvl="0" indent="0" algn="l" defTabSz="914400" rtl="0" eaLnBrk="1" fontAlgn="base" latinLnBrk="0" hangingPunct="1">
                        <a:lnSpc>
                          <a:spcPts val="888"/>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Calibri" pitchFamily="34" charset="0"/>
                          <a:cs typeface="Times New Roman" pitchFamily="18" charset="0"/>
                        </a:rPr>
                        <a:t>Water Opportunities:</a:t>
                      </a:r>
                      <a:endParaRPr kumimoji="0" lang="en-US" sz="20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339725" marR="0" lvl="0" indent="0" algn="l" defTabSz="914400" rtl="0" eaLnBrk="1" fontAlgn="base" latinLnBrk="0" hangingPunct="1">
                        <a:lnSpc>
                          <a:spcPts val="863"/>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Calibri" pitchFamily="34" charset="0"/>
                          <a:cs typeface="Times New Roman" pitchFamily="18" charset="0"/>
                        </a:rPr>
                        <a:t>9</a:t>
                      </a:r>
                      <a:endParaRPr kumimoji="0" lang="en-US" sz="20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376238" marR="0" lvl="0" indent="0" algn="l" defTabSz="914400" rtl="0" eaLnBrk="1" fontAlgn="base" latinLnBrk="0" hangingPunct="1">
                        <a:lnSpc>
                          <a:spcPts val="888"/>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Calibri" pitchFamily="34" charset="0"/>
                          <a:cs typeface="Times New Roman" pitchFamily="18" charset="0"/>
                        </a:rPr>
                        <a:t>Materials Opportunities:</a:t>
                      </a:r>
                      <a:endParaRPr kumimoji="0" lang="en-US" sz="20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179388" marR="0" lvl="0" indent="0" algn="l" defTabSz="914400" rtl="0" eaLnBrk="1" fontAlgn="base" latinLnBrk="0" hangingPunct="1">
                        <a:lnSpc>
                          <a:spcPts val="888"/>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mn-lt"/>
                          <a:ea typeface="Calibri" pitchFamily="34" charset="0"/>
                          <a:cs typeface="Times New Roman" pitchFamily="18" charset="0"/>
                        </a:rPr>
                        <a:t>18</a:t>
                      </a:r>
                      <a:endParaRPr kumimoji="0" lang="en-US" sz="2000" b="0" i="0" u="none" strike="noStrike" cap="none" normalizeH="0" baseline="0" smtClean="0">
                        <a:ln>
                          <a:noFill/>
                        </a:ln>
                        <a:solidFill>
                          <a:schemeClr val="tx1"/>
                        </a:solidFill>
                        <a:effectLst/>
                        <a:latin typeface="+mn-lt"/>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79614">
                <a:tc>
                  <a:txBody>
                    <a:bodyPr/>
                    <a:lstStyle/>
                    <a:p>
                      <a:pPr marL="25400" marR="0" lvl="0" indent="0" algn="l" defTabSz="914400" rtl="0" eaLnBrk="1" fontAlgn="base" latinLnBrk="0" hangingPunct="1">
                        <a:lnSpc>
                          <a:spcPts val="9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Calibri" pitchFamily="34" charset="0"/>
                          <a:cs typeface="Times New Roman" pitchFamily="18" charset="0"/>
                        </a:rPr>
                        <a:t>Building Envelope Opportunities:</a:t>
                      </a:r>
                      <a:endParaRPr kumimoji="0" lang="en-US" sz="20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282575" marR="0" lvl="0" indent="0" algn="l" defTabSz="914400" rtl="0" eaLnBrk="1" fontAlgn="base" latinLnBrk="0" hangingPunct="1">
                        <a:lnSpc>
                          <a:spcPts val="875"/>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Calibri" pitchFamily="34" charset="0"/>
                          <a:cs typeface="Times New Roman" pitchFamily="18" charset="0"/>
                        </a:rPr>
                        <a:t>14</a:t>
                      </a:r>
                      <a:endParaRPr kumimoji="0" lang="en-US" sz="20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376238" marR="0" lvl="0" indent="0" algn="l" defTabSz="914400" rtl="0" eaLnBrk="1" fontAlgn="base" latinLnBrk="0" hangingPunct="1">
                        <a:lnSpc>
                          <a:spcPts val="9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Calibri" pitchFamily="34" charset="0"/>
                          <a:cs typeface="Times New Roman" pitchFamily="18" charset="0"/>
                        </a:rPr>
                        <a:t>Bonus Opportunities:</a:t>
                      </a:r>
                      <a:endParaRPr kumimoji="0" lang="en-US" sz="20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mn-lt"/>
                          <a:ea typeface="Calibri" pitchFamily="34" charset="0"/>
                          <a:cs typeface="Times New Roman" pitchFamily="18" charset="0"/>
                        </a:rPr>
                        <a:t>3</a:t>
                      </a:r>
                      <a:endParaRPr kumimoji="0" lang="en-US" sz="2000" b="0" i="0" u="none" strike="noStrike" cap="none" normalizeH="0" baseline="0" smtClean="0">
                        <a:ln>
                          <a:noFill/>
                        </a:ln>
                        <a:solidFill>
                          <a:schemeClr val="tx1"/>
                        </a:solidFill>
                        <a:effectLst/>
                        <a:latin typeface="+mn-lt"/>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11288">
                <a:tc>
                  <a:txBody>
                    <a:bodyPr/>
                    <a:lstStyle/>
                    <a:p>
                      <a:pPr marL="25400" marR="0" lvl="0" indent="0" algn="l" defTabSz="914400" rtl="0" eaLnBrk="1" fontAlgn="base" latinLnBrk="0" hangingPunct="1">
                        <a:lnSpc>
                          <a:spcPts val="9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mn-lt"/>
                          <a:ea typeface="Calibri" pitchFamily="34" charset="0"/>
                          <a:cs typeface="Times New Roman" pitchFamily="18" charset="0"/>
                        </a:rPr>
                        <a:t>Comfort Systems Opportunities:</a:t>
                      </a:r>
                      <a:endParaRPr kumimoji="0" lang="en-US" sz="2000" b="0" i="0" u="none" strike="noStrike" cap="none" normalizeH="0" baseline="0" smtClean="0">
                        <a:ln>
                          <a:noFill/>
                        </a:ln>
                        <a:solidFill>
                          <a:schemeClr val="tx1"/>
                        </a:solidFill>
                        <a:effectLst/>
                        <a:latin typeface="+mn-lt"/>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282575" marR="0" lvl="0" indent="0" algn="l" defTabSz="914400" rtl="0" eaLnBrk="1" fontAlgn="base" latinLnBrk="0" hangingPunct="1">
                        <a:lnSpc>
                          <a:spcPts val="875"/>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Calibri" pitchFamily="34" charset="0"/>
                          <a:cs typeface="Times New Roman" pitchFamily="18" charset="0"/>
                        </a:rPr>
                        <a:t>18</a:t>
                      </a:r>
                      <a:endParaRPr kumimoji="0" lang="en-US" sz="20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376238" marR="0" lvl="0" indent="0" algn="l" defTabSz="914400" rtl="0" eaLnBrk="1" fontAlgn="base" latinLnBrk="0" hangingPunct="1">
                        <a:lnSpc>
                          <a:spcPts val="9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Calibri" pitchFamily="34" charset="0"/>
                          <a:cs typeface="Times New Roman" pitchFamily="18" charset="0"/>
                        </a:rPr>
                        <a:t>Community Checklist:</a:t>
                      </a:r>
                      <a:endParaRPr kumimoji="0" lang="en-US" sz="20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Calibri" pitchFamily="34" charset="0"/>
                          <a:cs typeface="Times New Roman" pitchFamily="18" charset="0"/>
                        </a:rPr>
                        <a:t>5</a:t>
                      </a:r>
                      <a:endParaRPr kumimoji="0" lang="en-US" sz="2000" b="0" i="0" u="none" strike="noStrike" cap="none" normalizeH="0" baseline="0" dirty="0" smtClean="0">
                        <a:ln>
                          <a:noFill/>
                        </a:ln>
                        <a:solidFill>
                          <a:schemeClr val="tx1"/>
                        </a:solidFill>
                        <a:effectLst/>
                        <a:latin typeface="+mn-lt"/>
                        <a:ea typeface="Calibri" pitchFamily="34"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65567" name="Rectangle 5"/>
          <p:cNvSpPr>
            <a:spLocks noChangeArrowheads="1"/>
          </p:cNvSpPr>
          <p:nvPr/>
        </p:nvSpPr>
        <p:spPr bwMode="auto">
          <a:xfrm>
            <a:off x="-42863" y="15875"/>
            <a:ext cx="18415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solidFill>
                <a:prstClr val="black"/>
              </a:solidFill>
            </a:endParaRPr>
          </a:p>
        </p:txBody>
      </p:sp>
      <p:sp>
        <p:nvSpPr>
          <p:cNvPr id="65568" name="TextBox 8"/>
          <p:cNvSpPr txBox="1">
            <a:spLocks noChangeArrowheads="1"/>
          </p:cNvSpPr>
          <p:nvPr/>
        </p:nvSpPr>
        <p:spPr bwMode="auto">
          <a:xfrm>
            <a:off x="2166938" y="1190625"/>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a:solidFill>
                  <a:prstClr val="black"/>
                </a:solidFill>
              </a:rPr>
              <a:t>Minimum point values per category</a:t>
            </a:r>
          </a:p>
        </p:txBody>
      </p:sp>
      <p:pic>
        <p:nvPicPr>
          <p:cNvPr id="65569" name="Picture 8" descr="http://healthybuilthomes.org/docs/banner/hom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1663" y="4543425"/>
            <a:ext cx="19827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70" name="Rectangle 11"/>
          <p:cNvSpPr>
            <a:spLocks noChangeArrowheads="1"/>
          </p:cNvSpPr>
          <p:nvPr/>
        </p:nvSpPr>
        <p:spPr bwMode="auto">
          <a:xfrm>
            <a:off x="338138" y="3400425"/>
            <a:ext cx="48768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solidFill>
                <a:prstClr val="black"/>
              </a:solidFill>
            </a:endParaRPr>
          </a:p>
          <a:p>
            <a:endParaRPr lang="en-US">
              <a:solidFill>
                <a:prstClr val="black"/>
              </a:solidFill>
            </a:endParaRPr>
          </a:p>
          <a:p>
            <a:r>
              <a:rPr lang="en-US" sz="2000" u="sng">
                <a:solidFill>
                  <a:prstClr val="black"/>
                </a:solidFill>
              </a:rPr>
              <a:t>RATING SCALE</a:t>
            </a:r>
            <a:endParaRPr lang="en-US" sz="2000">
              <a:solidFill>
                <a:prstClr val="black"/>
              </a:solidFill>
            </a:endParaRPr>
          </a:p>
          <a:p>
            <a:r>
              <a:rPr lang="en-US" sz="2000">
                <a:solidFill>
                  <a:prstClr val="black"/>
                </a:solidFill>
              </a:rPr>
              <a:t>105 - 160   points:  Certified</a:t>
            </a:r>
          </a:p>
          <a:p>
            <a:r>
              <a:rPr lang="en-US" sz="2000">
                <a:solidFill>
                  <a:prstClr val="black"/>
                </a:solidFill>
              </a:rPr>
              <a:t>161 - 210   points:  Silver certified</a:t>
            </a:r>
          </a:p>
          <a:p>
            <a:r>
              <a:rPr lang="en-US" sz="2000">
                <a:solidFill>
                  <a:prstClr val="black"/>
                </a:solidFill>
              </a:rPr>
              <a:t>211 - 300   points:  Gold certified</a:t>
            </a:r>
          </a:p>
          <a:p>
            <a:r>
              <a:rPr lang="en-US" sz="2000">
                <a:solidFill>
                  <a:prstClr val="black"/>
                </a:solidFill>
              </a:rPr>
              <a:t>301+          points:  Platinum certified</a:t>
            </a:r>
          </a:p>
        </p:txBody>
      </p:sp>
      <p:pic>
        <p:nvPicPr>
          <p:cNvPr id="9" name="Picture 4" descr="http://vandemusser.com/newsite/wp-content/uploads/2013/03/Green-Built-NC-Logo-300x26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927" y="254794"/>
            <a:ext cx="1588402" cy="139779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www.wncgreenbuilding.com/images/uploads/Green-Built-Certifica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7309" y="3886200"/>
            <a:ext cx="2857500" cy="220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626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1" descr="SnipImage-{6979D2D1-913E-48D4-A1BF-67B609F8E884}"/>
          <p:cNvPicPr>
            <a:picLocks noChangeAspect="1" noChangeArrowheads="1"/>
          </p:cNvPicPr>
          <p:nvPr/>
        </p:nvPicPr>
        <p:blipFill>
          <a:blip r:embed="rId3">
            <a:extLst>
              <a:ext uri="{28A0092B-C50C-407E-A947-70E740481C1C}">
                <a14:useLocalDpi xmlns:a14="http://schemas.microsoft.com/office/drawing/2010/main" val="0"/>
              </a:ext>
            </a:extLst>
          </a:blip>
          <a:srcRect l="2968" t="4756" r="2879" b="4976"/>
          <a:stretch>
            <a:fillRect/>
          </a:stretch>
        </p:blipFill>
        <p:spPr bwMode="auto">
          <a:xfrm>
            <a:off x="762000" y="569913"/>
            <a:ext cx="7304088"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itle 1"/>
          <p:cNvSpPr>
            <a:spLocks noGrp="1"/>
          </p:cNvSpPr>
          <p:nvPr>
            <p:ph type="title"/>
          </p:nvPr>
        </p:nvSpPr>
        <p:spPr/>
        <p:txBody>
          <a:bodyPr/>
          <a:lstStyle/>
          <a:p>
            <a:endParaRPr lang="en-US" smtClean="0"/>
          </a:p>
        </p:txBody>
      </p:sp>
    </p:spTree>
    <p:extLst>
      <p:ext uri="{BB962C8B-B14F-4D97-AF65-F5344CB8AC3E}">
        <p14:creationId xmlns:p14="http://schemas.microsoft.com/office/powerpoint/2010/main" val="25411214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600200" y="304800"/>
            <a:ext cx="5410200" cy="533400"/>
          </a:xfrm>
        </p:spPr>
        <p:txBody>
          <a:bodyPr>
            <a:normAutofit/>
          </a:bodyPr>
          <a:lstStyle/>
          <a:p>
            <a:pPr eaLnBrk="1" hangingPunct="1"/>
            <a:r>
              <a:rPr lang="en-US" sz="2600" b="1" dirty="0" smtClean="0"/>
              <a:t>NC Green Built Homes</a:t>
            </a:r>
          </a:p>
        </p:txBody>
      </p:sp>
      <p:sp>
        <p:nvSpPr>
          <p:cNvPr id="63491" name="Rectangle 3"/>
          <p:cNvSpPr>
            <a:spLocks noGrp="1" noChangeArrowheads="1"/>
          </p:cNvSpPr>
          <p:nvPr>
            <p:ph type="body" idx="1"/>
          </p:nvPr>
        </p:nvSpPr>
        <p:spPr>
          <a:xfrm>
            <a:off x="457200" y="1066800"/>
            <a:ext cx="8229600" cy="4525963"/>
          </a:xfrm>
        </p:spPr>
        <p:txBody>
          <a:bodyPr/>
          <a:lstStyle/>
          <a:p>
            <a:pPr eaLnBrk="1" hangingPunct="1"/>
            <a:r>
              <a:rPr lang="en-US" dirty="0" smtClean="0"/>
              <a:t>NC Green Built Homes (formerly NC Healthy Built Homes)</a:t>
            </a:r>
          </a:p>
          <a:p>
            <a:pPr lvl="1" eaLnBrk="1" hangingPunct="1"/>
            <a:r>
              <a:rPr lang="en-US" dirty="0" smtClean="0"/>
              <a:t>Sample certificate</a:t>
            </a:r>
          </a:p>
          <a:p>
            <a:pPr lvl="1" eaLnBrk="1" hangingPunct="1"/>
            <a:endParaRPr lang="en-US" dirty="0" smtClean="0"/>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5029200"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3" name="Picture 5" descr="C:\Users\perrycw\AppData\Local\Microsoft\Windows\Temporary Internet Files\Content.Outlook\ISZ09WFS\Green-Built-NC-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6963" y="4038600"/>
            <a:ext cx="2970212"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2879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descr="M:\Construction\NCEEA\Certification Numbers\Charts_Graphs\NC and surrounding states HERS Score 2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2" y="881062"/>
            <a:ext cx="7915275"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600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M:\Construction\NCEEA\Certification Numbers\Charts_Graphs\Top 10 States Issues HERS Inde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1616" y="1895856"/>
            <a:ext cx="4620768" cy="306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842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M:\Construction\NCEEA\Certification Numbers\Charts_Graphs\2013 Cert by st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 y="832104"/>
            <a:ext cx="8808720" cy="519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992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752600" y="152400"/>
            <a:ext cx="5546725" cy="1066800"/>
          </a:xfrm>
        </p:spPr>
        <p:txBody>
          <a:bodyPr>
            <a:normAutofit fontScale="90000"/>
          </a:bodyPr>
          <a:lstStyle/>
          <a:p>
            <a:pPr eaLnBrk="1" hangingPunct="1"/>
            <a:r>
              <a:rPr lang="en-US" sz="3600" b="1" smtClean="0"/>
              <a:t>ENERGY STAR Products vs. ENERGY STAR Homes</a:t>
            </a:r>
          </a:p>
        </p:txBody>
      </p:sp>
      <p:sp>
        <p:nvSpPr>
          <p:cNvPr id="58371" name="Rectangle 3"/>
          <p:cNvSpPr>
            <a:spLocks noGrp="1" noChangeArrowheads="1"/>
          </p:cNvSpPr>
          <p:nvPr>
            <p:ph idx="4294967295"/>
          </p:nvPr>
        </p:nvSpPr>
        <p:spPr>
          <a:xfrm>
            <a:off x="1143000" y="1295400"/>
            <a:ext cx="8001000" cy="4525963"/>
          </a:xfrm>
        </p:spPr>
        <p:txBody>
          <a:bodyPr/>
          <a:lstStyle/>
          <a:p>
            <a:pPr eaLnBrk="1" hangingPunct="1"/>
            <a:r>
              <a:rPr lang="en-US" smtClean="0"/>
              <a:t>While Energy Efficient Home Programs will often require the use of ENERGY STAR certified lighting and appliances </a:t>
            </a:r>
            <a:r>
              <a:rPr lang="en-US" u="sng" smtClean="0"/>
              <a:t>these alone do not equal qualified!! </a:t>
            </a:r>
          </a:p>
        </p:txBody>
      </p:sp>
      <p:pic>
        <p:nvPicPr>
          <p:cNvPr id="583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975" y="3778250"/>
            <a:ext cx="18288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9"/>
          <p:cNvPicPr>
            <a:picLocks noChangeAspect="1" noChangeArrowheads="1"/>
          </p:cNvPicPr>
          <p:nvPr/>
        </p:nvPicPr>
        <p:blipFill>
          <a:blip r:embed="rId4" cstate="print"/>
          <a:srcRect/>
          <a:stretch>
            <a:fillRect/>
          </a:stretch>
        </p:blipFill>
        <p:spPr bwMode="auto">
          <a:xfrm>
            <a:off x="1323995" y="3707618"/>
            <a:ext cx="793750" cy="1524000"/>
          </a:xfrm>
          <a:prstGeom prst="round2DiagRect">
            <a:avLst/>
          </a:prstGeom>
          <a:noFill/>
          <a:ln w="9525">
            <a:noFill/>
            <a:miter lim="800000"/>
            <a:headEnd/>
            <a:tailEnd/>
          </a:ln>
        </p:spPr>
      </p:pic>
      <p:pic>
        <p:nvPicPr>
          <p:cNvPr id="65542" name="Picture 10"/>
          <p:cNvPicPr>
            <a:picLocks noChangeAspect="1" noChangeArrowheads="1"/>
          </p:cNvPicPr>
          <p:nvPr/>
        </p:nvPicPr>
        <p:blipFill>
          <a:blip r:embed="rId5" cstate="print"/>
          <a:srcRect/>
          <a:stretch>
            <a:fillRect/>
          </a:stretch>
        </p:blipFill>
        <p:spPr bwMode="auto">
          <a:xfrm>
            <a:off x="6248400" y="3716524"/>
            <a:ext cx="1593850" cy="2662238"/>
          </a:xfrm>
          <a:prstGeom prst="round2DiagRect">
            <a:avLst/>
          </a:prstGeom>
          <a:noFill/>
          <a:ln w="9525">
            <a:noFill/>
            <a:miter lim="800000"/>
            <a:headEnd/>
            <a:tailEnd/>
          </a:ln>
        </p:spPr>
      </p:pic>
      <p:pic>
        <p:nvPicPr>
          <p:cNvPr id="5837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0163" y="5235575"/>
            <a:ext cx="79057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7663" y="3971925"/>
            <a:ext cx="1901825"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57688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0"/>
            <a:ext cx="5595937" cy="3615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8179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162349055"/>
              </p:ext>
            </p:extLst>
          </p:nvPr>
        </p:nvGraphicFramePr>
        <p:xfrm>
          <a:off x="76200" y="158965"/>
          <a:ext cx="8991600" cy="66690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3345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844822802"/>
              </p:ext>
            </p:extLst>
          </p:nvPr>
        </p:nvGraphicFramePr>
        <p:xfrm>
          <a:off x="228600" y="177800"/>
          <a:ext cx="8686800" cy="629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81561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80769810"/>
              </p:ext>
            </p:extLst>
          </p:nvPr>
        </p:nvGraphicFramePr>
        <p:xfrm>
          <a:off x="304800" y="584197"/>
          <a:ext cx="8458200" cy="5384798"/>
        </p:xfrm>
        <a:graphic>
          <a:graphicData uri="http://schemas.openxmlformats.org/drawingml/2006/table">
            <a:tbl>
              <a:tblPr firstRow="1" bandRow="1">
                <a:tableStyleId>{5C22544A-7EE6-4342-B048-85BDC9FD1C3A}</a:tableStyleId>
              </a:tblPr>
              <a:tblGrid>
                <a:gridCol w="1828800"/>
                <a:gridCol w="4267200"/>
                <a:gridCol w="2362200"/>
              </a:tblGrid>
              <a:tr h="1329973">
                <a:tc>
                  <a:txBody>
                    <a:bodyPr/>
                    <a:lstStyle/>
                    <a:p>
                      <a:pPr algn="ctr"/>
                      <a:r>
                        <a:rPr lang="en-US" sz="3200" dirty="0" smtClean="0"/>
                        <a:t>Year</a:t>
                      </a:r>
                      <a:endParaRPr lang="en-US" sz="3200" dirty="0"/>
                    </a:p>
                  </a:txBody>
                  <a:tcPr marT="60960" marB="60960"/>
                </a:tc>
                <a:tc>
                  <a:txBody>
                    <a:bodyPr/>
                    <a:lstStyle/>
                    <a:p>
                      <a:pPr algn="ctr"/>
                      <a:r>
                        <a:rPr lang="en-US" sz="3200" dirty="0" smtClean="0"/>
                        <a:t>Number of Homes Issued HERS Index Score</a:t>
                      </a:r>
                      <a:endParaRPr lang="en-US" sz="3200" dirty="0"/>
                    </a:p>
                  </a:txBody>
                  <a:tcPr marT="60960" marB="60960"/>
                </a:tc>
                <a:tc>
                  <a:txBody>
                    <a:bodyPr/>
                    <a:lstStyle/>
                    <a:p>
                      <a:pPr algn="ctr"/>
                      <a:r>
                        <a:rPr lang="en-US" sz="3200" dirty="0" smtClean="0"/>
                        <a:t>% of New</a:t>
                      </a:r>
                      <a:r>
                        <a:rPr lang="en-US" sz="3200" baseline="0" dirty="0" smtClean="0"/>
                        <a:t> Home Sold</a:t>
                      </a:r>
                      <a:endParaRPr lang="en-US" sz="3200" dirty="0"/>
                    </a:p>
                  </a:txBody>
                  <a:tcPr marT="60960" marB="60960"/>
                </a:tc>
              </a:tr>
              <a:tr h="810965">
                <a:tc>
                  <a:txBody>
                    <a:bodyPr/>
                    <a:lstStyle/>
                    <a:p>
                      <a:pPr algn="ctr"/>
                      <a:r>
                        <a:rPr lang="en-US" sz="3700" b="0" dirty="0" smtClean="0"/>
                        <a:t>2013</a:t>
                      </a:r>
                      <a:endParaRPr lang="en-US" sz="3700" b="0" dirty="0"/>
                    </a:p>
                  </a:txBody>
                  <a:tcPr marT="60960" marB="60960"/>
                </a:tc>
                <a:tc>
                  <a:txBody>
                    <a:bodyPr/>
                    <a:lstStyle/>
                    <a:p>
                      <a:pPr algn="ctr"/>
                      <a:r>
                        <a:rPr lang="en-US" sz="3700" b="0" dirty="0" smtClean="0"/>
                        <a:t>218,000</a:t>
                      </a:r>
                      <a:endParaRPr lang="en-US" sz="3700" b="0" dirty="0"/>
                    </a:p>
                  </a:txBody>
                  <a:tcPr marT="60960" marB="60960"/>
                </a:tc>
                <a:tc>
                  <a:txBody>
                    <a:bodyPr/>
                    <a:lstStyle/>
                    <a:p>
                      <a:pPr algn="ctr"/>
                      <a:r>
                        <a:rPr lang="en-US" sz="3700" b="0" dirty="0" smtClean="0"/>
                        <a:t>51%</a:t>
                      </a:r>
                      <a:endParaRPr lang="en-US" sz="3700" b="0" dirty="0"/>
                    </a:p>
                  </a:txBody>
                  <a:tcPr marT="60960" marB="60960"/>
                </a:tc>
              </a:tr>
              <a:tr h="810965">
                <a:tc>
                  <a:txBody>
                    <a:bodyPr/>
                    <a:lstStyle/>
                    <a:p>
                      <a:pPr algn="ctr"/>
                      <a:r>
                        <a:rPr lang="en-US" sz="3700" b="0" dirty="0" smtClean="0"/>
                        <a:t>2012</a:t>
                      </a:r>
                      <a:endParaRPr lang="en-US" sz="3700" b="0" dirty="0"/>
                    </a:p>
                  </a:txBody>
                  <a:tcPr marT="60960" marB="60960"/>
                </a:tc>
                <a:tc>
                  <a:txBody>
                    <a:bodyPr/>
                    <a:lstStyle/>
                    <a:p>
                      <a:pPr algn="ctr"/>
                      <a:r>
                        <a:rPr lang="en-US" sz="3700" b="0" dirty="0" smtClean="0"/>
                        <a:t>128,000</a:t>
                      </a:r>
                      <a:endParaRPr lang="en-US" sz="3700" b="0" dirty="0"/>
                    </a:p>
                  </a:txBody>
                  <a:tcPr marT="60960" marB="60960"/>
                </a:tc>
                <a:tc>
                  <a:txBody>
                    <a:bodyPr/>
                    <a:lstStyle/>
                    <a:p>
                      <a:pPr algn="ctr"/>
                      <a:r>
                        <a:rPr lang="en-US" sz="3700" b="0" dirty="0" smtClean="0"/>
                        <a:t>40%</a:t>
                      </a:r>
                      <a:endParaRPr lang="en-US" sz="3700" b="0" dirty="0"/>
                    </a:p>
                  </a:txBody>
                  <a:tcPr marT="60960" marB="60960"/>
                </a:tc>
              </a:tr>
              <a:tr h="810965">
                <a:tc>
                  <a:txBody>
                    <a:bodyPr/>
                    <a:lstStyle/>
                    <a:p>
                      <a:pPr algn="ctr"/>
                      <a:r>
                        <a:rPr lang="en-US" sz="3700" b="0" dirty="0" smtClean="0"/>
                        <a:t>2011</a:t>
                      </a:r>
                      <a:endParaRPr lang="en-US" sz="3700" b="0" dirty="0"/>
                    </a:p>
                  </a:txBody>
                  <a:tcPr marT="60960" marB="60960"/>
                </a:tc>
                <a:tc>
                  <a:txBody>
                    <a:bodyPr/>
                    <a:lstStyle/>
                    <a:p>
                      <a:pPr algn="ctr"/>
                      <a:r>
                        <a:rPr lang="en-US" sz="3700" b="0" dirty="0" smtClean="0"/>
                        <a:t>120,000</a:t>
                      </a:r>
                      <a:endParaRPr lang="en-US" sz="3700" b="0" dirty="0"/>
                    </a:p>
                  </a:txBody>
                  <a:tcPr marT="60960" marB="60960"/>
                </a:tc>
                <a:tc>
                  <a:txBody>
                    <a:bodyPr/>
                    <a:lstStyle/>
                    <a:p>
                      <a:pPr algn="ctr"/>
                      <a:r>
                        <a:rPr lang="en-US" sz="3700" b="0" dirty="0" smtClean="0"/>
                        <a:t>38%</a:t>
                      </a:r>
                      <a:endParaRPr lang="en-US" sz="3700" b="0" dirty="0"/>
                    </a:p>
                  </a:txBody>
                  <a:tcPr marT="60960" marB="60960"/>
                </a:tc>
              </a:tr>
              <a:tr h="810965">
                <a:tc>
                  <a:txBody>
                    <a:bodyPr/>
                    <a:lstStyle/>
                    <a:p>
                      <a:pPr algn="ctr"/>
                      <a:r>
                        <a:rPr lang="en-US" sz="3700" b="0" dirty="0" smtClean="0"/>
                        <a:t>2010</a:t>
                      </a:r>
                      <a:endParaRPr lang="en-US" sz="3700" b="0" dirty="0"/>
                    </a:p>
                  </a:txBody>
                  <a:tcPr marT="60960" marB="60960"/>
                </a:tc>
                <a:tc>
                  <a:txBody>
                    <a:bodyPr/>
                    <a:lstStyle/>
                    <a:p>
                      <a:pPr algn="ctr"/>
                      <a:r>
                        <a:rPr lang="en-US" sz="3700" b="0" dirty="0" smtClean="0"/>
                        <a:t>116,000</a:t>
                      </a:r>
                      <a:endParaRPr lang="en-US" sz="3700" b="0" dirty="0"/>
                    </a:p>
                  </a:txBody>
                  <a:tcPr marT="60960" marB="60960"/>
                </a:tc>
                <a:tc>
                  <a:txBody>
                    <a:bodyPr/>
                    <a:lstStyle/>
                    <a:p>
                      <a:pPr algn="ctr"/>
                      <a:r>
                        <a:rPr lang="en-US" sz="3700" b="0" dirty="0" smtClean="0"/>
                        <a:t>31%</a:t>
                      </a:r>
                      <a:endParaRPr lang="en-US" sz="3700" b="0" dirty="0"/>
                    </a:p>
                  </a:txBody>
                  <a:tcPr marT="60960" marB="60960"/>
                </a:tc>
              </a:tr>
              <a:tr h="810965">
                <a:tc>
                  <a:txBody>
                    <a:bodyPr/>
                    <a:lstStyle/>
                    <a:p>
                      <a:pPr algn="ctr"/>
                      <a:r>
                        <a:rPr lang="en-US" sz="3700" b="0" dirty="0" smtClean="0"/>
                        <a:t>2009</a:t>
                      </a:r>
                      <a:endParaRPr lang="en-US" sz="3700" b="0" dirty="0"/>
                    </a:p>
                  </a:txBody>
                  <a:tcPr marT="60960" marB="60960"/>
                </a:tc>
                <a:tc>
                  <a:txBody>
                    <a:bodyPr/>
                    <a:lstStyle/>
                    <a:p>
                      <a:pPr algn="ctr"/>
                      <a:r>
                        <a:rPr lang="en-US" sz="3700" b="0" dirty="0" smtClean="0"/>
                        <a:t>100,000</a:t>
                      </a:r>
                      <a:endParaRPr lang="en-US" sz="3700" b="0" dirty="0"/>
                    </a:p>
                  </a:txBody>
                  <a:tcPr marT="60960" marB="60960"/>
                </a:tc>
                <a:tc>
                  <a:txBody>
                    <a:bodyPr/>
                    <a:lstStyle/>
                    <a:p>
                      <a:pPr algn="ctr"/>
                      <a:r>
                        <a:rPr lang="en-US" sz="3700" b="0" dirty="0" smtClean="0"/>
                        <a:t>21%</a:t>
                      </a:r>
                      <a:endParaRPr lang="en-US" sz="3700" b="0" dirty="0"/>
                    </a:p>
                  </a:txBody>
                  <a:tcPr marT="60960" marB="60960"/>
                </a:tc>
              </a:tr>
            </a:tbl>
          </a:graphicData>
        </a:graphic>
      </p:graphicFrame>
    </p:spTree>
    <p:extLst>
      <p:ext uri="{BB962C8B-B14F-4D97-AF65-F5344CB8AC3E}">
        <p14:creationId xmlns:p14="http://schemas.microsoft.com/office/powerpoint/2010/main" val="3283402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mithjh\Downloads\NGBS Map Units by State-UPDATED N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771"/>
            <a:ext cx="7315200" cy="68961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3733800"/>
            <a:ext cx="2209800" cy="2092881"/>
          </a:xfrm>
          <a:prstGeom prst="rect">
            <a:avLst/>
          </a:prstGeom>
          <a:solidFill>
            <a:schemeClr val="tx2">
              <a:lumMod val="40000"/>
              <a:lumOff val="60000"/>
            </a:schemeClr>
          </a:solidFill>
          <a:ln>
            <a:solidFill>
              <a:schemeClr val="tx1"/>
            </a:solidFill>
          </a:ln>
        </p:spPr>
        <p:txBody>
          <a:bodyPr wrap="square">
            <a:spAutoFit/>
          </a:bodyPr>
          <a:lstStyle/>
          <a:p>
            <a:pPr>
              <a:defRPr/>
            </a:pPr>
            <a:r>
              <a:rPr lang="en-US" b="1" u="sng" dirty="0">
                <a:solidFill>
                  <a:schemeClr val="bg1"/>
                </a:solidFill>
              </a:rPr>
              <a:t>Up to date #’s</a:t>
            </a:r>
          </a:p>
          <a:p>
            <a:pPr marL="285750" indent="-285750">
              <a:buFont typeface="Arial" pitchFamily="34" charset="0"/>
              <a:buChar char="•"/>
              <a:defRPr/>
            </a:pPr>
            <a:r>
              <a:rPr lang="en-US" sz="2000" b="1" u="sng" dirty="0" smtClean="0">
                <a:solidFill>
                  <a:schemeClr val="bg1"/>
                </a:solidFill>
              </a:rPr>
              <a:t>4899</a:t>
            </a:r>
            <a:r>
              <a:rPr lang="en-US" b="1" dirty="0" smtClean="0">
                <a:solidFill>
                  <a:schemeClr val="bg1"/>
                </a:solidFill>
              </a:rPr>
              <a:t> </a:t>
            </a:r>
            <a:r>
              <a:rPr lang="en-US" b="1" dirty="0">
                <a:solidFill>
                  <a:schemeClr val="bg1"/>
                </a:solidFill>
              </a:rPr>
              <a:t>total units</a:t>
            </a:r>
          </a:p>
          <a:p>
            <a:pPr marL="742950" lvl="1" indent="-285750">
              <a:buFont typeface="Arial" pitchFamily="34" charset="0"/>
              <a:buChar char="•"/>
              <a:defRPr/>
            </a:pPr>
            <a:r>
              <a:rPr lang="en-US" b="1" u="sng" dirty="0" smtClean="0">
                <a:solidFill>
                  <a:schemeClr val="bg1"/>
                </a:solidFill>
              </a:rPr>
              <a:t>3596</a:t>
            </a:r>
            <a:r>
              <a:rPr lang="en-US" b="1" dirty="0" smtClean="0">
                <a:solidFill>
                  <a:schemeClr val="bg1"/>
                </a:solidFill>
              </a:rPr>
              <a:t> </a:t>
            </a:r>
            <a:r>
              <a:rPr lang="en-US" b="1" dirty="0">
                <a:solidFill>
                  <a:schemeClr val="bg1"/>
                </a:solidFill>
              </a:rPr>
              <a:t>multi-family units</a:t>
            </a:r>
          </a:p>
          <a:p>
            <a:pPr marL="742950" lvl="1" indent="-285750">
              <a:buFont typeface="Arial" pitchFamily="34" charset="0"/>
              <a:buChar char="•"/>
              <a:defRPr/>
            </a:pPr>
            <a:r>
              <a:rPr lang="en-US" b="1" u="sng" dirty="0" smtClean="0">
                <a:solidFill>
                  <a:schemeClr val="bg1"/>
                </a:solidFill>
              </a:rPr>
              <a:t>1403 </a:t>
            </a:r>
            <a:r>
              <a:rPr lang="en-US" b="1" dirty="0">
                <a:solidFill>
                  <a:schemeClr val="bg1"/>
                </a:solidFill>
              </a:rPr>
              <a:t>single family units</a:t>
            </a:r>
          </a:p>
          <a:p>
            <a:pPr marL="285750" indent="-285750">
              <a:buFont typeface="Arial" pitchFamily="34" charset="0"/>
              <a:buChar char="•"/>
              <a:defRPr/>
            </a:pPr>
            <a:endParaRPr lang="en-US" sz="2000" dirty="0">
              <a:solidFill>
                <a:schemeClr val="bg1"/>
              </a:solidFill>
            </a:endParaRPr>
          </a:p>
        </p:txBody>
      </p:sp>
    </p:spTree>
    <p:extLst>
      <p:ext uri="{BB962C8B-B14F-4D97-AF65-F5344CB8AC3E}">
        <p14:creationId xmlns:p14="http://schemas.microsoft.com/office/powerpoint/2010/main" val="33844422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25963"/>
          </a:xfrm>
        </p:spPr>
        <p:txBody>
          <a:bodyPr/>
          <a:lstStyle/>
          <a:p>
            <a:pPr marL="0" indent="0" algn="ctr">
              <a:buNone/>
            </a:pPr>
            <a:r>
              <a:rPr lang="en-US" dirty="0" smtClean="0"/>
              <a:t>Current </a:t>
            </a:r>
            <a:r>
              <a:rPr lang="en-US" dirty="0" smtClean="0"/>
              <a:t>trends and other Resources….</a:t>
            </a:r>
            <a:endParaRPr lang="en-US" dirty="0"/>
          </a:p>
        </p:txBody>
      </p:sp>
      <p:pic>
        <p:nvPicPr>
          <p:cNvPr id="1026" name="Picture 2" descr="http://www.ies.org/lighting/images/5-sustainability/sustainability-bluepri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05740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029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Home Retrofit Programs</a:t>
            </a:r>
            <a:endParaRPr lang="en-US" dirty="0"/>
          </a:p>
        </p:txBody>
      </p:sp>
      <p:pic>
        <p:nvPicPr>
          <p:cNvPr id="1026" name="Picture 2" descr="http://neconserve.com/energyefficiency/wp-content/uploads/2013/12/home-performance-with-energy-star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607353"/>
            <a:ext cx="1882484" cy="2600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newyorkhomeownersconstruction.com/BPI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441106"/>
            <a:ext cx="3806825" cy="21082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tragreen.com/images/gallery/Logos/RESNET_HERS_Rater_Vertical_Logo_RGB_Web_U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1583293"/>
            <a:ext cx="2968625" cy="20792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6934200" y="4441106"/>
            <a:ext cx="1889924" cy="1896020"/>
          </a:xfrm>
          <a:prstGeom prst="rect">
            <a:avLst/>
          </a:prstGeom>
        </p:spPr>
      </p:pic>
      <p:pic>
        <p:nvPicPr>
          <p:cNvPr id="8" name="Picture 4" descr="http://vandemusser.com/newsite/wp-content/uploads/2013/03/Green-Built-NC-Logo-300x26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2447" y="1828800"/>
            <a:ext cx="2390270" cy="210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499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itle 1"/>
          <p:cNvSpPr>
            <a:spLocks noGrp="1"/>
          </p:cNvSpPr>
          <p:nvPr>
            <p:ph type="title"/>
          </p:nvPr>
        </p:nvSpPr>
        <p:spPr/>
        <p:txBody>
          <a:bodyPr>
            <a:normAutofit/>
          </a:bodyPr>
          <a:lstStyle/>
          <a:p>
            <a:r>
              <a:rPr lang="en-US" sz="4800" b="1" dirty="0" smtClean="0"/>
              <a:t>Passive House</a:t>
            </a:r>
            <a:endParaRPr lang="en-US" sz="4800" b="1" dirty="0"/>
          </a:p>
        </p:txBody>
      </p:sp>
      <p:pic>
        <p:nvPicPr>
          <p:cNvPr id="5" name="Picture 2" descr="http://www.passivehouse.us/passiveHouse/PHIUSHome_files/dropped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1776917"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passivehouse.us/passiveHouse/PHIUSHome_files/dropped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04800"/>
            <a:ext cx="1776917" cy="1219200"/>
          </a:xfrm>
          <a:prstGeom prst="rect">
            <a:avLst/>
          </a:prstGeom>
          <a:noFill/>
          <a:extLst>
            <a:ext uri="{909E8E84-426E-40DD-AFC4-6F175D3DCCD1}">
              <a14:hiddenFill xmlns:a14="http://schemas.microsoft.com/office/drawing/2010/main">
                <a:solidFill>
                  <a:srgbClr val="FFFFFF"/>
                </a:solidFill>
              </a14:hiddenFill>
            </a:ext>
          </a:extLst>
        </p:spPr>
      </p:pic>
      <p:pic>
        <p:nvPicPr>
          <p:cNvPr id="92162" name="Picture 2" descr="http://www.passivhaustagung.de/Passive_House_E/Passivehouse_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057400"/>
            <a:ext cx="5029200" cy="3946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766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45450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18"/>
          <p:cNvSpPr txBox="1">
            <a:spLocks noChangeArrowheads="1"/>
          </p:cNvSpPr>
          <p:nvPr/>
        </p:nvSpPr>
        <p:spPr bwMode="auto">
          <a:xfrm>
            <a:off x="5402263" y="3962400"/>
            <a:ext cx="28194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000">
                <a:solidFill>
                  <a:prstClr val="black"/>
                </a:solidFill>
                <a:cs typeface="Arial" charset="0"/>
              </a:rPr>
              <a:t>(</a:t>
            </a:r>
            <a:r>
              <a:rPr lang="en-US" sz="2000">
                <a:solidFill>
                  <a:srgbClr val="FF0000"/>
                </a:solidFill>
                <a:cs typeface="Arial" charset="0"/>
              </a:rPr>
              <a:t>no</a:t>
            </a:r>
            <a:r>
              <a:rPr lang="en-US" sz="2000">
                <a:solidFill>
                  <a:prstClr val="black"/>
                </a:solidFill>
                <a:cs typeface="Arial" charset="0"/>
              </a:rPr>
              <a:t> Photovoltaic .i.e. solar electric panels, roughly here (solar hot water potentially)</a:t>
            </a:r>
          </a:p>
        </p:txBody>
      </p:sp>
      <p:cxnSp>
        <p:nvCxnSpPr>
          <p:cNvPr id="13" name="Elbow Connector 12"/>
          <p:cNvCxnSpPr/>
          <p:nvPr/>
        </p:nvCxnSpPr>
        <p:spPr>
          <a:xfrm rot="10800000" flipV="1">
            <a:off x="4259263" y="4267200"/>
            <a:ext cx="1150937" cy="862013"/>
          </a:xfrm>
          <a:prstGeom prst="bentConnector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69" name="Text Box 18"/>
          <p:cNvSpPr txBox="1">
            <a:spLocks noChangeArrowheads="1"/>
          </p:cNvSpPr>
          <p:nvPr/>
        </p:nvSpPr>
        <p:spPr bwMode="auto">
          <a:xfrm>
            <a:off x="5410200" y="5486400"/>
            <a:ext cx="32004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000">
                <a:solidFill>
                  <a:prstClr val="black"/>
                </a:solidFill>
                <a:cs typeface="Arial" charset="0"/>
              </a:rPr>
              <a:t>(</a:t>
            </a:r>
            <a:r>
              <a:rPr lang="en-US" sz="2000">
                <a:solidFill>
                  <a:srgbClr val="FF0000"/>
                </a:solidFill>
                <a:cs typeface="Arial" charset="0"/>
              </a:rPr>
              <a:t>WITH</a:t>
            </a:r>
            <a:r>
              <a:rPr lang="en-US" sz="2000">
                <a:solidFill>
                  <a:prstClr val="black"/>
                </a:solidFill>
                <a:cs typeface="Arial" charset="0"/>
              </a:rPr>
              <a:t> Photovoltaic .i.e. solar electric panels, can be negative HERS score or PLUS ENERGY</a:t>
            </a:r>
          </a:p>
        </p:txBody>
      </p:sp>
      <p:cxnSp>
        <p:nvCxnSpPr>
          <p:cNvPr id="19" name="Elbow Connector 18"/>
          <p:cNvCxnSpPr/>
          <p:nvPr/>
        </p:nvCxnSpPr>
        <p:spPr>
          <a:xfrm rot="10800000" flipV="1">
            <a:off x="3733800" y="5715000"/>
            <a:ext cx="1752600" cy="731838"/>
          </a:xfrm>
          <a:prstGeom prst="bentConnector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3287713" y="6172200"/>
            <a:ext cx="811212" cy="590550"/>
          </a:xfrm>
          <a:custGeom>
            <a:avLst/>
            <a:gdLst>
              <a:gd name="connsiteX0" fmla="*/ 0 w 811924"/>
              <a:gd name="connsiteY0" fmla="*/ 268014 h 591207"/>
              <a:gd name="connsiteX1" fmla="*/ 126124 w 811924"/>
              <a:gd name="connsiteY1" fmla="*/ 110359 h 591207"/>
              <a:gd name="connsiteX2" fmla="*/ 165538 w 811924"/>
              <a:gd name="connsiteY2" fmla="*/ 94593 h 591207"/>
              <a:gd name="connsiteX3" fmla="*/ 197069 w 811924"/>
              <a:gd name="connsiteY3" fmla="*/ 78828 h 591207"/>
              <a:gd name="connsiteX4" fmla="*/ 323193 w 811924"/>
              <a:gd name="connsiteY4" fmla="*/ 7883 h 591207"/>
              <a:gd name="connsiteX5" fmla="*/ 354724 w 811924"/>
              <a:gd name="connsiteY5" fmla="*/ 0 h 591207"/>
              <a:gd name="connsiteX6" fmla="*/ 599090 w 811924"/>
              <a:gd name="connsiteY6" fmla="*/ 7883 h 591207"/>
              <a:gd name="connsiteX7" fmla="*/ 646387 w 811924"/>
              <a:gd name="connsiteY7" fmla="*/ 31531 h 591207"/>
              <a:gd name="connsiteX8" fmla="*/ 670035 w 811924"/>
              <a:gd name="connsiteY8" fmla="*/ 39414 h 591207"/>
              <a:gd name="connsiteX9" fmla="*/ 701566 w 811924"/>
              <a:gd name="connsiteY9" fmla="*/ 63062 h 591207"/>
              <a:gd name="connsiteX10" fmla="*/ 725214 w 811924"/>
              <a:gd name="connsiteY10" fmla="*/ 78828 h 591207"/>
              <a:gd name="connsiteX11" fmla="*/ 764628 w 811924"/>
              <a:gd name="connsiteY11" fmla="*/ 126124 h 591207"/>
              <a:gd name="connsiteX12" fmla="*/ 788276 w 811924"/>
              <a:gd name="connsiteY12" fmla="*/ 204952 h 591207"/>
              <a:gd name="connsiteX13" fmla="*/ 796159 w 811924"/>
              <a:gd name="connsiteY13" fmla="*/ 299545 h 591207"/>
              <a:gd name="connsiteX14" fmla="*/ 804042 w 811924"/>
              <a:gd name="connsiteY14" fmla="*/ 323193 h 591207"/>
              <a:gd name="connsiteX15" fmla="*/ 811924 w 811924"/>
              <a:gd name="connsiteY15" fmla="*/ 457200 h 591207"/>
              <a:gd name="connsiteX16" fmla="*/ 788276 w 811924"/>
              <a:gd name="connsiteY16" fmla="*/ 559676 h 591207"/>
              <a:gd name="connsiteX17" fmla="*/ 740980 w 811924"/>
              <a:gd name="connsiteY17" fmla="*/ 591207 h 591207"/>
              <a:gd name="connsiteX18" fmla="*/ 488731 w 811924"/>
              <a:gd name="connsiteY18" fmla="*/ 583324 h 591207"/>
              <a:gd name="connsiteX19" fmla="*/ 441435 w 811924"/>
              <a:gd name="connsiteY19" fmla="*/ 575441 h 591207"/>
              <a:gd name="connsiteX20" fmla="*/ 354724 w 811924"/>
              <a:gd name="connsiteY20" fmla="*/ 559676 h 591207"/>
              <a:gd name="connsiteX21" fmla="*/ 260131 w 811924"/>
              <a:gd name="connsiteY21" fmla="*/ 536028 h 591207"/>
              <a:gd name="connsiteX22" fmla="*/ 236483 w 811924"/>
              <a:gd name="connsiteY22" fmla="*/ 520262 h 591207"/>
              <a:gd name="connsiteX23" fmla="*/ 197069 w 811924"/>
              <a:gd name="connsiteY23" fmla="*/ 512379 h 591207"/>
              <a:gd name="connsiteX24" fmla="*/ 165538 w 811924"/>
              <a:gd name="connsiteY24" fmla="*/ 504497 h 591207"/>
              <a:gd name="connsiteX25" fmla="*/ 102476 w 811924"/>
              <a:gd name="connsiteY25" fmla="*/ 472966 h 591207"/>
              <a:gd name="connsiteX26" fmla="*/ 15766 w 811924"/>
              <a:gd name="connsiteY26" fmla="*/ 417786 h 591207"/>
              <a:gd name="connsiteX27" fmla="*/ 0 w 811924"/>
              <a:gd name="connsiteY27" fmla="*/ 394138 h 591207"/>
              <a:gd name="connsiteX28" fmla="*/ 7883 w 811924"/>
              <a:gd name="connsiteY28" fmla="*/ 338959 h 591207"/>
              <a:gd name="connsiteX29" fmla="*/ 23649 w 811924"/>
              <a:gd name="connsiteY29" fmla="*/ 275897 h 591207"/>
              <a:gd name="connsiteX30" fmla="*/ 31531 w 811924"/>
              <a:gd name="connsiteY30" fmla="*/ 228600 h 59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1924" h="591207">
                <a:moveTo>
                  <a:pt x="0" y="268014"/>
                </a:moveTo>
                <a:cubicBezTo>
                  <a:pt x="43093" y="192600"/>
                  <a:pt x="42400" y="184232"/>
                  <a:pt x="126124" y="110359"/>
                </a:cubicBezTo>
                <a:cubicBezTo>
                  <a:pt x="136734" y="100997"/>
                  <a:pt x="152607" y="100340"/>
                  <a:pt x="165538" y="94593"/>
                </a:cubicBezTo>
                <a:cubicBezTo>
                  <a:pt x="176276" y="89821"/>
                  <a:pt x="186919" y="84749"/>
                  <a:pt x="197069" y="78828"/>
                </a:cubicBezTo>
                <a:cubicBezTo>
                  <a:pt x="223011" y="63695"/>
                  <a:pt x="292047" y="15670"/>
                  <a:pt x="323193" y="7883"/>
                </a:cubicBezTo>
                <a:lnTo>
                  <a:pt x="354724" y="0"/>
                </a:lnTo>
                <a:cubicBezTo>
                  <a:pt x="436179" y="2628"/>
                  <a:pt x="517733" y="3097"/>
                  <a:pt x="599090" y="7883"/>
                </a:cubicBezTo>
                <a:cubicBezTo>
                  <a:pt x="621542" y="9204"/>
                  <a:pt x="627436" y="22055"/>
                  <a:pt x="646387" y="31531"/>
                </a:cubicBezTo>
                <a:cubicBezTo>
                  <a:pt x="653819" y="35247"/>
                  <a:pt x="662152" y="36786"/>
                  <a:pt x="670035" y="39414"/>
                </a:cubicBezTo>
                <a:cubicBezTo>
                  <a:pt x="680545" y="47297"/>
                  <a:pt x="690875" y="55426"/>
                  <a:pt x="701566" y="63062"/>
                </a:cubicBezTo>
                <a:cubicBezTo>
                  <a:pt x="709275" y="68569"/>
                  <a:pt x="717936" y="72763"/>
                  <a:pt x="725214" y="78828"/>
                </a:cubicBezTo>
                <a:cubicBezTo>
                  <a:pt x="738316" y="89747"/>
                  <a:pt x="757334" y="109712"/>
                  <a:pt x="764628" y="126124"/>
                </a:cubicBezTo>
                <a:cubicBezTo>
                  <a:pt x="775592" y="150794"/>
                  <a:pt x="781725" y="178750"/>
                  <a:pt x="788276" y="204952"/>
                </a:cubicBezTo>
                <a:cubicBezTo>
                  <a:pt x="790904" y="236483"/>
                  <a:pt x="791977" y="268182"/>
                  <a:pt x="796159" y="299545"/>
                </a:cubicBezTo>
                <a:cubicBezTo>
                  <a:pt x="797257" y="307781"/>
                  <a:pt x="803215" y="314925"/>
                  <a:pt x="804042" y="323193"/>
                </a:cubicBezTo>
                <a:cubicBezTo>
                  <a:pt x="808494" y="367717"/>
                  <a:pt x="809297" y="412531"/>
                  <a:pt x="811924" y="457200"/>
                </a:cubicBezTo>
                <a:cubicBezTo>
                  <a:pt x="808905" y="487396"/>
                  <a:pt x="816608" y="534886"/>
                  <a:pt x="788276" y="559676"/>
                </a:cubicBezTo>
                <a:cubicBezTo>
                  <a:pt x="774016" y="572153"/>
                  <a:pt x="740980" y="591207"/>
                  <a:pt x="740980" y="591207"/>
                </a:cubicBezTo>
                <a:cubicBezTo>
                  <a:pt x="656897" y="588579"/>
                  <a:pt x="572739" y="587746"/>
                  <a:pt x="488731" y="583324"/>
                </a:cubicBezTo>
                <a:cubicBezTo>
                  <a:pt x="472770" y="582484"/>
                  <a:pt x="457160" y="578300"/>
                  <a:pt x="441435" y="575441"/>
                </a:cubicBezTo>
                <a:cubicBezTo>
                  <a:pt x="320260" y="553410"/>
                  <a:pt x="494075" y="582902"/>
                  <a:pt x="354724" y="559676"/>
                </a:cubicBezTo>
                <a:cubicBezTo>
                  <a:pt x="277304" y="520965"/>
                  <a:pt x="383422" y="569653"/>
                  <a:pt x="260131" y="536028"/>
                </a:cubicBezTo>
                <a:cubicBezTo>
                  <a:pt x="250991" y="533535"/>
                  <a:pt x="245354" y="523589"/>
                  <a:pt x="236483" y="520262"/>
                </a:cubicBezTo>
                <a:cubicBezTo>
                  <a:pt x="223938" y="515557"/>
                  <a:pt x="210148" y="515285"/>
                  <a:pt x="197069" y="512379"/>
                </a:cubicBezTo>
                <a:cubicBezTo>
                  <a:pt x="186493" y="510029"/>
                  <a:pt x="175816" y="507923"/>
                  <a:pt x="165538" y="504497"/>
                </a:cubicBezTo>
                <a:cubicBezTo>
                  <a:pt x="102257" y="483404"/>
                  <a:pt x="147988" y="497791"/>
                  <a:pt x="102476" y="472966"/>
                </a:cubicBezTo>
                <a:cubicBezTo>
                  <a:pt x="50309" y="444511"/>
                  <a:pt x="46135" y="454228"/>
                  <a:pt x="15766" y="417786"/>
                </a:cubicBezTo>
                <a:cubicBezTo>
                  <a:pt x="9701" y="410508"/>
                  <a:pt x="5255" y="402021"/>
                  <a:pt x="0" y="394138"/>
                </a:cubicBezTo>
                <a:cubicBezTo>
                  <a:pt x="2628" y="375745"/>
                  <a:pt x="4239" y="357178"/>
                  <a:pt x="7883" y="338959"/>
                </a:cubicBezTo>
                <a:cubicBezTo>
                  <a:pt x="12133" y="317712"/>
                  <a:pt x="20087" y="297270"/>
                  <a:pt x="23649" y="275897"/>
                </a:cubicBezTo>
                <a:lnTo>
                  <a:pt x="31531" y="228600"/>
                </a:lnTo>
              </a:path>
            </a:pathLst>
          </a:cu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cxnSp>
        <p:nvCxnSpPr>
          <p:cNvPr id="26" name="Straight Arrow Connector 25"/>
          <p:cNvCxnSpPr/>
          <p:nvPr/>
        </p:nvCxnSpPr>
        <p:spPr>
          <a:xfrm>
            <a:off x="3692525" y="5129213"/>
            <a:ext cx="0" cy="13176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4941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bee-inc.com/blog/wp-content/uploads/2014/01/living-building-challenge-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457200"/>
            <a:ext cx="551497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waterandhealth.org/images/red_li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24" y="2971800"/>
            <a:ext cx="6986327" cy="35749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greenbuildingadvisor.com/sites/default/files/imagecache/blog/L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276600"/>
            <a:ext cx="270623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614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274638"/>
            <a:ext cx="8686800" cy="1143000"/>
          </a:xfrm>
        </p:spPr>
        <p:txBody>
          <a:bodyPr rtlCol="0">
            <a:normAutofit fontScale="90000"/>
          </a:bodyPr>
          <a:lstStyle/>
          <a:p>
            <a:pPr eaLnBrk="1" fontAlgn="auto" hangingPunct="1">
              <a:spcAft>
                <a:spcPts val="0"/>
              </a:spcAft>
              <a:defRPr/>
            </a:pPr>
            <a:r>
              <a:rPr lang="en-US" b="1" i="1" dirty="0" smtClean="0">
                <a:solidFill>
                  <a:srgbClr val="00B0F0"/>
                </a:solidFill>
              </a:rPr>
              <a:t>ENERGY STAR </a:t>
            </a:r>
            <a:br>
              <a:rPr lang="en-US" b="1" i="1" dirty="0" smtClean="0">
                <a:solidFill>
                  <a:srgbClr val="00B0F0"/>
                </a:solidFill>
              </a:rPr>
            </a:br>
            <a:r>
              <a:rPr lang="en-US" b="1" dirty="0" smtClean="0"/>
              <a:t>Criteria for New Homes</a:t>
            </a:r>
          </a:p>
        </p:txBody>
      </p:sp>
      <p:sp>
        <p:nvSpPr>
          <p:cNvPr id="3" name="Text Box 6"/>
          <p:cNvSpPr txBox="1">
            <a:spLocks noChangeArrowheads="1"/>
          </p:cNvSpPr>
          <p:nvPr/>
        </p:nvSpPr>
        <p:spPr bwMode="auto">
          <a:xfrm>
            <a:off x="990600" y="1520825"/>
            <a:ext cx="7010400" cy="5016500"/>
          </a:xfrm>
          <a:prstGeom prst="rect">
            <a:avLst/>
          </a:prstGeom>
          <a:noFill/>
          <a:ln w="28575" algn="ctr">
            <a:noFill/>
            <a:miter lim="800000"/>
            <a:headEnd/>
            <a:tailEnd/>
          </a:ln>
          <a:effectLst/>
        </p:spPr>
        <p:txBody>
          <a:bodyPr>
            <a:spAutoFit/>
          </a:bodyPr>
          <a:lstStyle/>
          <a:p>
            <a:pPr marL="457200" indent="-457200">
              <a:spcBef>
                <a:spcPts val="600"/>
              </a:spcBef>
              <a:buFont typeface="Arial" pitchFamily="34" charset="0"/>
              <a:buChar char="•"/>
              <a:defRPr/>
            </a:pPr>
            <a:r>
              <a:rPr lang="en-US" sz="2800" dirty="0">
                <a:solidFill>
                  <a:prstClr val="black"/>
                </a:solidFill>
              </a:rPr>
              <a:t>High performance windows</a:t>
            </a:r>
          </a:p>
          <a:p>
            <a:pPr>
              <a:spcBef>
                <a:spcPts val="600"/>
              </a:spcBef>
              <a:buFont typeface="Arial" pitchFamily="34" charset="0"/>
              <a:buChar char="•"/>
              <a:defRPr/>
            </a:pPr>
            <a:r>
              <a:rPr lang="en-US" sz="2800" dirty="0">
                <a:solidFill>
                  <a:prstClr val="black"/>
                </a:solidFill>
              </a:rPr>
              <a:t>    Tight construction and ducts</a:t>
            </a:r>
          </a:p>
          <a:p>
            <a:pPr>
              <a:spcBef>
                <a:spcPts val="600"/>
              </a:spcBef>
              <a:buFont typeface="Arial" pitchFamily="34" charset="0"/>
              <a:buChar char="•"/>
              <a:defRPr/>
            </a:pPr>
            <a:r>
              <a:rPr lang="en-US" sz="2800" dirty="0">
                <a:solidFill>
                  <a:prstClr val="black"/>
                </a:solidFill>
              </a:rPr>
              <a:t>    Effective insulation</a:t>
            </a:r>
          </a:p>
          <a:p>
            <a:pPr>
              <a:spcBef>
                <a:spcPts val="600"/>
              </a:spcBef>
              <a:buFont typeface="Arial" pitchFamily="34" charset="0"/>
              <a:buChar char="•"/>
              <a:defRPr/>
            </a:pPr>
            <a:r>
              <a:rPr lang="en-US" sz="2800" dirty="0">
                <a:solidFill>
                  <a:prstClr val="black"/>
                </a:solidFill>
              </a:rPr>
              <a:t>    Efficient, properly installed equipment</a:t>
            </a:r>
          </a:p>
          <a:p>
            <a:pPr>
              <a:spcBef>
                <a:spcPts val="600"/>
              </a:spcBef>
              <a:buFont typeface="Arial" pitchFamily="34" charset="0"/>
              <a:buChar char="•"/>
              <a:defRPr/>
            </a:pPr>
            <a:r>
              <a:rPr lang="en-US" sz="2800" dirty="0">
                <a:solidFill>
                  <a:prstClr val="black"/>
                </a:solidFill>
              </a:rPr>
              <a:t>    Water management</a:t>
            </a:r>
          </a:p>
          <a:p>
            <a:pPr>
              <a:spcBef>
                <a:spcPts val="600"/>
              </a:spcBef>
              <a:buFont typeface="Arial" pitchFamily="34" charset="0"/>
              <a:buChar char="•"/>
              <a:defRPr/>
            </a:pPr>
            <a:r>
              <a:rPr lang="en-US" sz="2800" dirty="0">
                <a:solidFill>
                  <a:prstClr val="black"/>
                </a:solidFill>
              </a:rPr>
              <a:t>    Efficient lighting, water heating, appliances</a:t>
            </a:r>
          </a:p>
          <a:p>
            <a:pPr>
              <a:spcBef>
                <a:spcPts val="600"/>
              </a:spcBef>
              <a:buFont typeface="Arial" pitchFamily="34" charset="0"/>
              <a:buChar char="•"/>
              <a:defRPr/>
            </a:pPr>
            <a:r>
              <a:rPr lang="en-US" sz="2800" dirty="0">
                <a:solidFill>
                  <a:prstClr val="black"/>
                </a:solidFill>
              </a:rPr>
              <a:t>    Ventilation, filtration, combustion safety</a:t>
            </a:r>
          </a:p>
          <a:p>
            <a:pPr>
              <a:spcBef>
                <a:spcPts val="600"/>
              </a:spcBef>
              <a:buFont typeface="Arial" pitchFamily="34" charset="0"/>
              <a:buChar char="•"/>
              <a:defRPr/>
            </a:pPr>
            <a:r>
              <a:rPr lang="en-US" sz="2800" dirty="0">
                <a:solidFill>
                  <a:prstClr val="black"/>
                </a:solidFill>
              </a:rPr>
              <a:t>    Energy Modeling</a:t>
            </a:r>
          </a:p>
          <a:p>
            <a:pPr>
              <a:spcBef>
                <a:spcPts val="600"/>
              </a:spcBef>
              <a:buFont typeface="Arial" pitchFamily="34" charset="0"/>
              <a:buChar char="•"/>
              <a:defRPr/>
            </a:pPr>
            <a:r>
              <a:rPr lang="en-US" sz="2800" dirty="0">
                <a:solidFill>
                  <a:prstClr val="black"/>
                </a:solidFill>
              </a:rPr>
              <a:t>    Third-party verification</a:t>
            </a:r>
          </a:p>
          <a:p>
            <a:pPr>
              <a:buFont typeface="Arial" pitchFamily="34" charset="0"/>
              <a:buChar char="•"/>
              <a:defRPr/>
            </a:pPr>
            <a:endParaRPr lang="en-US" sz="2800" dirty="0">
              <a:solidFill>
                <a:prstClr val="white"/>
              </a:solidFill>
            </a:endParaRPr>
          </a:p>
        </p:txBody>
      </p:sp>
      <p:pic>
        <p:nvPicPr>
          <p:cNvPr id="57350" name="Content Placeholder 4" descr="label.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303213"/>
            <a:ext cx="16510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0976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ChangeArrowheads="1"/>
          </p:cNvSpPr>
          <p:nvPr/>
        </p:nvSpPr>
        <p:spPr bwMode="auto">
          <a:xfrm>
            <a:off x="685800" y="1331913"/>
            <a:ext cx="7848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prstClr val="black"/>
                </a:solidFill>
              </a:rPr>
              <a:t>The new code also includes the </a:t>
            </a:r>
            <a:r>
              <a:rPr lang="en-US" sz="2400" b="1" dirty="0">
                <a:solidFill>
                  <a:prstClr val="black"/>
                </a:solidFill>
              </a:rPr>
              <a:t>High Efficiency Residential Option (HERO) </a:t>
            </a:r>
            <a:r>
              <a:rPr lang="en-US" sz="2400" dirty="0">
                <a:solidFill>
                  <a:prstClr val="black"/>
                </a:solidFill>
              </a:rPr>
              <a:t>Appendix which delivers a 30% </a:t>
            </a:r>
            <a:r>
              <a:rPr lang="en-US" sz="2400" dirty="0" err="1" smtClean="0">
                <a:solidFill>
                  <a:prstClr val="black"/>
                </a:solidFill>
              </a:rPr>
              <a:t>imenergy</a:t>
            </a:r>
            <a:r>
              <a:rPr lang="en-US" sz="2400" dirty="0" smtClean="0">
                <a:solidFill>
                  <a:prstClr val="black"/>
                </a:solidFill>
              </a:rPr>
              <a:t> </a:t>
            </a:r>
            <a:r>
              <a:rPr lang="en-US" sz="2400" dirty="0">
                <a:solidFill>
                  <a:prstClr val="black"/>
                </a:solidFill>
              </a:rPr>
              <a:t>efficiency over the state’s </a:t>
            </a:r>
            <a:r>
              <a:rPr lang="en-US" sz="2400" dirty="0" err="1">
                <a:solidFill>
                  <a:prstClr val="black"/>
                </a:solidFill>
              </a:rPr>
              <a:t>curreprovement</a:t>
            </a:r>
            <a:r>
              <a:rPr lang="en-US" sz="2400" dirty="0">
                <a:solidFill>
                  <a:prstClr val="black"/>
                </a:solidFill>
              </a:rPr>
              <a:t> in minimum </a:t>
            </a:r>
            <a:r>
              <a:rPr lang="en-US" sz="2400" dirty="0" err="1">
                <a:solidFill>
                  <a:prstClr val="black"/>
                </a:solidFill>
              </a:rPr>
              <a:t>nt</a:t>
            </a:r>
            <a:r>
              <a:rPr lang="en-US" sz="2400" dirty="0">
                <a:solidFill>
                  <a:prstClr val="black"/>
                </a:solidFill>
              </a:rPr>
              <a:t> energy code.  Completely voluntary and optional -- a great prescription for energy savings in all 3 NC climate zones.</a:t>
            </a:r>
          </a:p>
        </p:txBody>
      </p:sp>
      <p:sp>
        <p:nvSpPr>
          <p:cNvPr id="67587" name="TextBox 4"/>
          <p:cNvSpPr txBox="1">
            <a:spLocks noChangeArrowheads="1"/>
          </p:cNvSpPr>
          <p:nvPr/>
        </p:nvSpPr>
        <p:spPr bwMode="auto">
          <a:xfrm>
            <a:off x="533400" y="685800"/>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3600" b="1">
                <a:solidFill>
                  <a:prstClr val="black"/>
                </a:solidFill>
              </a:rPr>
              <a:t>The Leading Edge -- 2012 NC HERO Code</a:t>
            </a:r>
          </a:p>
        </p:txBody>
      </p:sp>
      <p:sp>
        <p:nvSpPr>
          <p:cNvPr id="67588" name="TextBox 5"/>
          <p:cNvSpPr txBox="1">
            <a:spLocks noChangeArrowheads="1"/>
          </p:cNvSpPr>
          <p:nvPr/>
        </p:nvSpPr>
        <p:spPr bwMode="auto">
          <a:xfrm>
            <a:off x="266700" y="3622675"/>
            <a:ext cx="853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i="1" u="sng">
                <a:solidFill>
                  <a:prstClr val="black"/>
                </a:solidFill>
              </a:rPr>
              <a:t>So how does this compare to ENERGY STAR?  Will this make all of our NC Homes “Green”?</a:t>
            </a:r>
          </a:p>
        </p:txBody>
      </p:sp>
      <p:sp>
        <p:nvSpPr>
          <p:cNvPr id="67589" name="TextBox 6"/>
          <p:cNvSpPr txBox="1">
            <a:spLocks noChangeArrowheads="1"/>
          </p:cNvSpPr>
          <p:nvPr/>
        </p:nvSpPr>
        <p:spPr bwMode="auto">
          <a:xfrm>
            <a:off x="609600" y="4267200"/>
            <a:ext cx="7848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n-US" sz="2400" b="1" dirty="0">
                <a:solidFill>
                  <a:prstClr val="black"/>
                </a:solidFill>
              </a:rPr>
              <a:t>New 2012 NC Code minimum:  	15% better than 2009</a:t>
            </a:r>
          </a:p>
          <a:p>
            <a:pPr eaLnBrk="1" hangingPunct="1">
              <a:buFont typeface="Arial" charset="0"/>
              <a:buChar char="•"/>
            </a:pPr>
            <a:r>
              <a:rPr lang="en-US" sz="2400" b="1" dirty="0">
                <a:solidFill>
                  <a:prstClr val="black"/>
                </a:solidFill>
              </a:rPr>
              <a:t>New 2012 NC HERO Code Option: 30% better than 2009</a:t>
            </a:r>
          </a:p>
          <a:p>
            <a:pPr eaLnBrk="1" hangingPunct="1">
              <a:buFont typeface="Arial" charset="0"/>
              <a:buChar char="•"/>
            </a:pPr>
            <a:r>
              <a:rPr lang="en-US" sz="2400" b="1" dirty="0">
                <a:solidFill>
                  <a:prstClr val="black"/>
                </a:solidFill>
              </a:rPr>
              <a:t>ENERGY STAR v3 in 2012: Approx. 15-20% better than 2012 NC Code</a:t>
            </a:r>
          </a:p>
        </p:txBody>
      </p:sp>
    </p:spTree>
    <p:extLst>
      <p:ext uri="{BB962C8B-B14F-4D97-AF65-F5344CB8AC3E}">
        <p14:creationId xmlns:p14="http://schemas.microsoft.com/office/powerpoint/2010/main" val="2667275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05800" y="6019800"/>
            <a:ext cx="838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86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1658" r="15218"/>
          <a:stretch>
            <a:fillRect/>
          </a:stretch>
        </p:blipFill>
        <p:spPr bwMode="auto">
          <a:xfrm>
            <a:off x="4267200" y="376335"/>
            <a:ext cx="4360863" cy="5669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3" name="TextBox 2"/>
          <p:cNvSpPr txBox="1">
            <a:spLocks noChangeArrowheads="1"/>
          </p:cNvSpPr>
          <p:nvPr/>
        </p:nvSpPr>
        <p:spPr bwMode="auto">
          <a:xfrm>
            <a:off x="381000" y="457200"/>
            <a:ext cx="29718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prstClr val="black"/>
                </a:solidFill>
              </a:rPr>
              <a:t>NC 2012 HERO Code</a:t>
            </a:r>
          </a:p>
          <a:p>
            <a:pPr eaLnBrk="1" hangingPunct="1"/>
            <a:endParaRPr lang="en-US" sz="1600" b="1" dirty="0">
              <a:solidFill>
                <a:srgbClr val="00B050"/>
              </a:solidFill>
            </a:endParaRPr>
          </a:p>
          <a:p>
            <a:pPr eaLnBrk="1" hangingPunct="1"/>
            <a:r>
              <a:rPr lang="en-US" sz="1600" b="1" dirty="0">
                <a:solidFill>
                  <a:srgbClr val="00B050"/>
                </a:solidFill>
              </a:rPr>
              <a:t>H</a:t>
            </a:r>
            <a:r>
              <a:rPr lang="en-US" sz="1600" b="1" dirty="0">
                <a:solidFill>
                  <a:prstClr val="black"/>
                </a:solidFill>
              </a:rPr>
              <a:t>igh </a:t>
            </a:r>
          </a:p>
          <a:p>
            <a:pPr eaLnBrk="1" hangingPunct="1"/>
            <a:r>
              <a:rPr lang="en-US" sz="1600" b="1" dirty="0">
                <a:solidFill>
                  <a:srgbClr val="00B050"/>
                </a:solidFill>
              </a:rPr>
              <a:t>E</a:t>
            </a:r>
            <a:r>
              <a:rPr lang="en-US" sz="1600" b="1" dirty="0">
                <a:solidFill>
                  <a:prstClr val="black"/>
                </a:solidFill>
              </a:rPr>
              <a:t>fficiency </a:t>
            </a:r>
            <a:endParaRPr lang="en-US" sz="1600" b="1" dirty="0" smtClean="0">
              <a:solidFill>
                <a:prstClr val="black"/>
              </a:solidFill>
            </a:endParaRPr>
          </a:p>
          <a:p>
            <a:pPr eaLnBrk="1" hangingPunct="1"/>
            <a:r>
              <a:rPr lang="en-US" sz="1600" b="1" dirty="0" smtClean="0">
                <a:solidFill>
                  <a:srgbClr val="00B050"/>
                </a:solidFill>
              </a:rPr>
              <a:t>R</a:t>
            </a:r>
            <a:r>
              <a:rPr lang="en-US" sz="1600" b="1" dirty="0" smtClean="0">
                <a:solidFill>
                  <a:prstClr val="black"/>
                </a:solidFill>
              </a:rPr>
              <a:t>esidential </a:t>
            </a:r>
          </a:p>
          <a:p>
            <a:pPr eaLnBrk="1" hangingPunct="1"/>
            <a:r>
              <a:rPr lang="en-US" sz="1600" b="1" dirty="0" smtClean="0">
                <a:solidFill>
                  <a:srgbClr val="00B050"/>
                </a:solidFill>
              </a:rPr>
              <a:t>O</a:t>
            </a:r>
            <a:r>
              <a:rPr lang="en-US" sz="1600" b="1" dirty="0" smtClean="0">
                <a:solidFill>
                  <a:prstClr val="black"/>
                </a:solidFill>
              </a:rPr>
              <a:t>ption</a:t>
            </a:r>
            <a:endParaRPr lang="en-US" sz="1600" b="1" dirty="0">
              <a:solidFill>
                <a:prstClr val="black"/>
              </a:solidFill>
            </a:endParaRPr>
          </a:p>
        </p:txBody>
      </p:sp>
      <p:pic>
        <p:nvPicPr>
          <p:cNvPr id="3" name="Picture 2"/>
          <p:cNvPicPr>
            <a:picLocks noChangeAspect="1"/>
          </p:cNvPicPr>
          <p:nvPr/>
        </p:nvPicPr>
        <p:blipFill>
          <a:blip r:embed="rId3"/>
          <a:stretch>
            <a:fillRect/>
          </a:stretch>
        </p:blipFill>
        <p:spPr>
          <a:xfrm>
            <a:off x="119748" y="2557196"/>
            <a:ext cx="4160787" cy="2319604"/>
          </a:xfrm>
          <a:prstGeom prst="rect">
            <a:avLst/>
          </a:prstGeom>
        </p:spPr>
      </p:pic>
    </p:spTree>
    <p:extLst>
      <p:ext uri="{BB962C8B-B14F-4D97-AF65-F5344CB8AC3E}">
        <p14:creationId xmlns:p14="http://schemas.microsoft.com/office/powerpoint/2010/main" val="4653857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677886"/>
            <a:ext cx="8229600" cy="3951514"/>
          </a:xfrm>
        </p:spPr>
        <p:txBody>
          <a:bodyPr>
            <a:normAutofit fontScale="70000" lnSpcReduction="20000"/>
          </a:bodyPr>
          <a:lstStyle/>
          <a:p>
            <a:r>
              <a:rPr lang="en-US" b="1" dirty="0"/>
              <a:t>Moisture Control</a:t>
            </a:r>
            <a:endParaRPr lang="en-US" dirty="0"/>
          </a:p>
          <a:p>
            <a:r>
              <a:rPr lang="en-US" b="1" dirty="0"/>
              <a:t>Radon Control</a:t>
            </a:r>
            <a:endParaRPr lang="en-US" dirty="0"/>
          </a:p>
          <a:p>
            <a:r>
              <a:rPr lang="en-US" b="1" dirty="0"/>
              <a:t>Pest Management</a:t>
            </a:r>
            <a:endParaRPr lang="en-US" dirty="0"/>
          </a:p>
          <a:p>
            <a:r>
              <a:rPr lang="en-US" b="1" dirty="0"/>
              <a:t>Heating, Ventilating, and Air-Conditioning (HVAC)</a:t>
            </a:r>
            <a:endParaRPr lang="en-US" dirty="0"/>
          </a:p>
          <a:p>
            <a:r>
              <a:rPr lang="en-US" b="1" dirty="0"/>
              <a:t>Combustion Venting</a:t>
            </a:r>
            <a:endParaRPr lang="en-US" dirty="0"/>
          </a:p>
          <a:p>
            <a:r>
              <a:rPr lang="en-US" b="1" dirty="0"/>
              <a:t>Building Materials</a:t>
            </a:r>
            <a:endParaRPr lang="en-US" dirty="0"/>
          </a:p>
          <a:p>
            <a:r>
              <a:rPr lang="en-US" b="1" dirty="0"/>
              <a:t>Homeowner Education</a:t>
            </a:r>
            <a:endParaRPr lang="en-US" dirty="0"/>
          </a:p>
          <a:p>
            <a:pPr marL="0" lvl="0" indent="0">
              <a:buNone/>
            </a:pPr>
            <a:r>
              <a:rPr lang="en-US" dirty="0"/>
              <a:t>Indoor </a:t>
            </a:r>
            <a:r>
              <a:rPr lang="en-US" dirty="0" err="1"/>
              <a:t>airPLUS</a:t>
            </a:r>
            <a:r>
              <a:rPr lang="en-US" dirty="0"/>
              <a:t> homeowners receive a checklist of verified indoor air quality features, and instructions for operating and maintaining equipment to continue minimizing risks of indoor air quality problems.</a:t>
            </a:r>
          </a:p>
          <a:p>
            <a:endParaRPr lang="en-US" dirty="0"/>
          </a:p>
        </p:txBody>
      </p:sp>
      <p:pic>
        <p:nvPicPr>
          <p:cNvPr id="1026" name="Picture 2" descr="new requir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52400"/>
            <a:ext cx="8839200" cy="252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523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91" t="10985" r="14886" b="6250"/>
          <a:stretch/>
        </p:blipFill>
        <p:spPr bwMode="auto">
          <a:xfrm>
            <a:off x="152400" y="304800"/>
            <a:ext cx="8763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3542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Other Important Resources…</a:t>
            </a:r>
            <a:endParaRPr lang="en-US" b="1" dirty="0"/>
          </a:p>
        </p:txBody>
      </p:sp>
      <p:sp>
        <p:nvSpPr>
          <p:cNvPr id="3" name="Content Placeholder 2"/>
          <p:cNvSpPr>
            <a:spLocks noGrp="1"/>
          </p:cNvSpPr>
          <p:nvPr>
            <p:ph idx="1"/>
          </p:nvPr>
        </p:nvSpPr>
        <p:spPr/>
        <p:txBody>
          <a:bodyPr/>
          <a:lstStyle/>
          <a:p>
            <a:pPr marL="0" indent="0">
              <a:buNone/>
            </a:pPr>
            <a:endParaRPr lang="en-US" dirty="0"/>
          </a:p>
        </p:txBody>
      </p:sp>
      <p:pic>
        <p:nvPicPr>
          <p:cNvPr id="109572" name="Picture 4" descr="http://www.cntenergy.org/media/Addend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9382" y="1600200"/>
            <a:ext cx="4724400" cy="3137688"/>
          </a:xfrm>
          <a:prstGeom prst="rect">
            <a:avLst/>
          </a:prstGeom>
          <a:noFill/>
          <a:extLst>
            <a:ext uri="{909E8E84-426E-40DD-AFC4-6F175D3DCCD1}">
              <a14:hiddenFill xmlns:a14="http://schemas.microsoft.com/office/drawing/2010/main">
                <a:solidFill>
                  <a:srgbClr val="FFFFFF"/>
                </a:solidFill>
              </a14:hiddenFill>
            </a:ext>
          </a:extLst>
        </p:spPr>
      </p:pic>
      <p:pic>
        <p:nvPicPr>
          <p:cNvPr id="109576" name="Picture 8" descr="http://ncenergystar.org/sites/ncenergystar.org/files/GreenM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784967" cy="1157389"/>
          </a:xfrm>
          <a:prstGeom prst="rect">
            <a:avLst/>
          </a:prstGeom>
          <a:noFill/>
          <a:extLst>
            <a:ext uri="{909E8E84-426E-40DD-AFC4-6F175D3DCCD1}">
              <a14:hiddenFill xmlns:a14="http://schemas.microsoft.com/office/drawing/2010/main">
                <a:solidFill>
                  <a:srgbClr val="FFFFFF"/>
                </a:solidFill>
              </a14:hiddenFill>
            </a:ext>
          </a:extLst>
        </p:spPr>
      </p:pic>
      <p:pic>
        <p:nvPicPr>
          <p:cNvPr id="109578" name="Picture 10" descr="http://www.dsireusa.org/userfiles/image/summarymaps/solartaxcreditma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535655"/>
            <a:ext cx="4038600" cy="302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593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smtClean="0"/>
          </a:p>
        </p:txBody>
      </p:sp>
      <p:pic>
        <p:nvPicPr>
          <p:cNvPr id="70659" name="Picture 2"/>
          <p:cNvPicPr>
            <a:picLocks noChangeAspect="1" noChangeArrowheads="1"/>
          </p:cNvPicPr>
          <p:nvPr/>
        </p:nvPicPr>
        <p:blipFill>
          <a:blip r:embed="rId2">
            <a:extLst>
              <a:ext uri="{28A0092B-C50C-407E-A947-70E740481C1C}">
                <a14:useLocalDpi xmlns:a14="http://schemas.microsoft.com/office/drawing/2010/main" val="0"/>
              </a:ext>
            </a:extLst>
          </a:blip>
          <a:srcRect l="16472" t="11523" r="17644" b="6250"/>
          <a:stretch>
            <a:fillRect/>
          </a:stretch>
        </p:blipFill>
        <p:spPr bwMode="auto">
          <a:xfrm>
            <a:off x="422275" y="304800"/>
            <a:ext cx="8001000" cy="561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0" name="Rectangle 1"/>
          <p:cNvSpPr>
            <a:spLocks noChangeArrowheads="1"/>
          </p:cNvSpPr>
          <p:nvPr/>
        </p:nvSpPr>
        <p:spPr bwMode="auto">
          <a:xfrm>
            <a:off x="5029200" y="5807075"/>
            <a:ext cx="2819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solidFill>
                  <a:prstClr val="black"/>
                </a:solidFill>
                <a:hlinkClick r:id="rId3"/>
              </a:rPr>
              <a:t>www.dsireusa.org</a:t>
            </a:r>
            <a:endParaRPr lang="en-US" sz="2400" b="1">
              <a:solidFill>
                <a:prstClr val="black"/>
              </a:solidFill>
            </a:endParaRPr>
          </a:p>
        </p:txBody>
      </p:sp>
    </p:spTree>
    <p:extLst>
      <p:ext uri="{BB962C8B-B14F-4D97-AF65-F5344CB8AC3E}">
        <p14:creationId xmlns:p14="http://schemas.microsoft.com/office/powerpoint/2010/main" val="11114679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2">
            <a:extLst>
              <a:ext uri="{28A0092B-C50C-407E-A947-70E740481C1C}">
                <a14:useLocalDpi xmlns:a14="http://schemas.microsoft.com/office/drawing/2010/main" val="0"/>
              </a:ext>
            </a:extLst>
          </a:blip>
          <a:srcRect l="29636" t="12500" r="33652" b="9570"/>
          <a:stretch>
            <a:fillRect/>
          </a:stretch>
        </p:blipFill>
        <p:spPr bwMode="auto">
          <a:xfrm>
            <a:off x="3998913" y="228600"/>
            <a:ext cx="4992687" cy="595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4" name="TextBox 1"/>
          <p:cNvSpPr txBox="1">
            <a:spLocks noChangeArrowheads="1"/>
          </p:cNvSpPr>
          <p:nvPr/>
        </p:nvSpPr>
        <p:spPr bwMode="auto">
          <a:xfrm>
            <a:off x="381000" y="838200"/>
            <a:ext cx="3429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800" b="1">
                <a:solidFill>
                  <a:prstClr val="black"/>
                </a:solidFill>
              </a:rPr>
              <a:t>More than 40 utility incentives currently available in NC.</a:t>
            </a:r>
          </a:p>
          <a:p>
            <a:pPr eaLnBrk="1" hangingPunct="1"/>
            <a:endParaRPr lang="en-US" sz="2800" b="1">
              <a:solidFill>
                <a:prstClr val="black"/>
              </a:solidFill>
            </a:endParaRPr>
          </a:p>
          <a:p>
            <a:pPr eaLnBrk="1" hangingPunct="1"/>
            <a:r>
              <a:rPr lang="en-US" sz="2800" b="1">
                <a:solidFill>
                  <a:prstClr val="black"/>
                </a:solidFill>
              </a:rPr>
              <a:t>Over 30 of these are related to residential energy efficiency!</a:t>
            </a:r>
          </a:p>
        </p:txBody>
      </p:sp>
      <p:sp>
        <p:nvSpPr>
          <p:cNvPr id="71685" name="Rectangle 4"/>
          <p:cNvSpPr>
            <a:spLocks noChangeArrowheads="1"/>
          </p:cNvSpPr>
          <p:nvPr/>
        </p:nvSpPr>
        <p:spPr bwMode="auto">
          <a:xfrm>
            <a:off x="685800" y="4570413"/>
            <a:ext cx="2819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solidFill>
                  <a:prstClr val="black"/>
                </a:solidFill>
                <a:hlinkClick r:id="rId3"/>
              </a:rPr>
              <a:t>www.dsireusa.org</a:t>
            </a:r>
            <a:endParaRPr lang="en-US" sz="2400" b="1">
              <a:solidFill>
                <a:prstClr val="black"/>
              </a:solidFill>
            </a:endParaRPr>
          </a:p>
        </p:txBody>
      </p:sp>
    </p:spTree>
    <p:extLst>
      <p:ext uri="{BB962C8B-B14F-4D97-AF65-F5344CB8AC3E}">
        <p14:creationId xmlns:p14="http://schemas.microsoft.com/office/powerpoint/2010/main" val="29776431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Greening the MLS</a:t>
            </a:r>
            <a:endParaRPr lang="en-US" dirty="0"/>
          </a:p>
        </p:txBody>
      </p:sp>
      <p:pic>
        <p:nvPicPr>
          <p:cNvPr id="2050" name="Picture 2" descr="http://www.nachi.org/images10-2/Energy/green-mls-house-home-inspection-appraisal-internachi-fors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981200"/>
            <a:ext cx="3886200" cy="3653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5461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9663" y="990600"/>
            <a:ext cx="4024312" cy="954088"/>
          </a:xfrm>
          <a:prstGeom prst="rect">
            <a:avLst/>
          </a:prstGeom>
          <a:noFill/>
        </p:spPr>
        <p:txBody>
          <a:bodyPr>
            <a:spAutoFit/>
          </a:bodyPr>
          <a:lstStyle/>
          <a:p>
            <a:pPr algn="ctr">
              <a:defRPr/>
            </a:pPr>
            <a:r>
              <a:rPr lang="en-US" sz="2800" b="1" dirty="0">
                <a:solidFill>
                  <a:srgbClr val="F79646">
                    <a:lumMod val="75000"/>
                  </a:srgbClr>
                </a:solidFill>
                <a:latin typeface="Goudy Old Style" pitchFamily="18" charset="0"/>
              </a:rPr>
              <a:t>What ELSE should we do with this information?</a:t>
            </a:r>
          </a:p>
        </p:txBody>
      </p:sp>
      <p:pic>
        <p:nvPicPr>
          <p:cNvPr id="921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4419600" cy="572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990600"/>
            <a:ext cx="4252913" cy="53578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3733800" y="2895600"/>
            <a:ext cx="1066800" cy="12192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 name="TextBox 3"/>
          <p:cNvSpPr txBox="1">
            <a:spLocks noChangeArrowheads="1"/>
          </p:cNvSpPr>
          <p:nvPr/>
        </p:nvSpPr>
        <p:spPr bwMode="auto">
          <a:xfrm>
            <a:off x="185738" y="2781300"/>
            <a:ext cx="3576637" cy="286226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sz="6000">
                <a:solidFill>
                  <a:prstClr val="black"/>
                </a:solidFill>
              </a:rPr>
              <a:t>Brokers need to fill this out!</a:t>
            </a:r>
          </a:p>
        </p:txBody>
      </p:sp>
      <p:cxnSp>
        <p:nvCxnSpPr>
          <p:cNvPr id="6" name="Straight Arrow Connector 5"/>
          <p:cNvCxnSpPr/>
          <p:nvPr/>
        </p:nvCxnSpPr>
        <p:spPr>
          <a:xfrm flipV="1">
            <a:off x="3505200" y="4546600"/>
            <a:ext cx="1981200" cy="1039813"/>
          </a:xfrm>
          <a:prstGeom prst="straightConnector1">
            <a:avLst/>
          </a:prstGeom>
          <a:ln w="38100">
            <a:solidFill>
              <a:srgbClr val="00B050"/>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486150" y="3505200"/>
            <a:ext cx="2000250" cy="2081213"/>
          </a:xfrm>
          <a:prstGeom prst="straightConnector1">
            <a:avLst/>
          </a:prstGeom>
          <a:ln w="38100">
            <a:solidFill>
              <a:srgbClr val="00B050"/>
            </a:solidFill>
            <a:tailEnd type="arrow" w="med" len="lg"/>
          </a:ln>
        </p:spPr>
        <p:style>
          <a:lnRef idx="1">
            <a:schemeClr val="accent1"/>
          </a:lnRef>
          <a:fillRef idx="0">
            <a:schemeClr val="accent1"/>
          </a:fillRef>
          <a:effectRef idx="0">
            <a:schemeClr val="accent1"/>
          </a:effectRef>
          <a:fontRef idx="minor">
            <a:schemeClr val="tx1"/>
          </a:fontRef>
        </p:style>
      </p:cxnSp>
      <p:sp>
        <p:nvSpPr>
          <p:cNvPr id="92169" name="Rectangle 2"/>
          <p:cNvSpPr txBox="1">
            <a:spLocks noChangeArrowheads="1"/>
          </p:cNvSpPr>
          <p:nvPr/>
        </p:nvSpPr>
        <p:spPr bwMode="auto">
          <a:xfrm>
            <a:off x="228600" y="152400"/>
            <a:ext cx="4495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2600" b="1">
                <a:solidFill>
                  <a:prstClr val="white"/>
                </a:solidFill>
              </a:rPr>
              <a:t>Greening the MLS</a:t>
            </a:r>
          </a:p>
        </p:txBody>
      </p:sp>
    </p:spTree>
    <p:extLst>
      <p:ext uri="{BB962C8B-B14F-4D97-AF65-F5344CB8AC3E}">
        <p14:creationId xmlns:p14="http://schemas.microsoft.com/office/powerpoint/2010/main" val="4015585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barn(inVertical)">
                                      <p:cBhvr>
                                        <p:cTn id="14" dur="500"/>
                                        <p:tgtEl>
                                          <p:spTgt spid="922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body" idx="1"/>
          </p:nvPr>
        </p:nvSpPr>
        <p:spPr>
          <a:xfrm>
            <a:off x="381000" y="914400"/>
            <a:ext cx="8229600" cy="4525963"/>
          </a:xfrm>
        </p:spPr>
        <p:txBody>
          <a:bodyPr>
            <a:normAutofit fontScale="85000" lnSpcReduction="20000"/>
          </a:bodyPr>
          <a:lstStyle/>
          <a:p>
            <a:pPr marL="0" indent="0" algn="ctr" eaLnBrk="1" hangingPunct="1">
              <a:buNone/>
            </a:pPr>
            <a:r>
              <a:rPr lang="en-US" sz="3600" b="1" dirty="0" smtClean="0"/>
              <a:t>Why is a green MLS important</a:t>
            </a:r>
          </a:p>
          <a:p>
            <a:pPr marL="0" indent="0" algn="ctr" eaLnBrk="1" hangingPunct="1">
              <a:buNone/>
            </a:pPr>
            <a:endParaRPr lang="en-US" sz="3600" b="1" dirty="0" smtClean="0"/>
          </a:p>
          <a:p>
            <a:pPr lvl="1" eaLnBrk="1" hangingPunct="1"/>
            <a:r>
              <a:rPr lang="en-US" dirty="0" smtClean="0"/>
              <a:t>Assists appraisers in valuing high performance buildings and finding appropriate comps. </a:t>
            </a:r>
          </a:p>
          <a:p>
            <a:pPr lvl="1" eaLnBrk="1" hangingPunct="1"/>
            <a:r>
              <a:rPr lang="en-US" dirty="0" smtClean="0"/>
              <a:t>Assists consumers and agents in their search for existing high performance homes or buildings. </a:t>
            </a:r>
          </a:p>
          <a:p>
            <a:pPr lvl="1" eaLnBrk="1" hangingPunct="1"/>
            <a:r>
              <a:rPr lang="en-US" dirty="0" smtClean="0"/>
              <a:t>If properly done will prevent green-washing</a:t>
            </a:r>
          </a:p>
          <a:p>
            <a:pPr lvl="1" eaLnBrk="1" hangingPunct="1"/>
            <a:r>
              <a:rPr lang="en-US" dirty="0" smtClean="0"/>
              <a:t>Clearly defines what is green according to that region and help protect agents. </a:t>
            </a:r>
          </a:p>
          <a:p>
            <a:pPr lvl="1" eaLnBrk="1" hangingPunct="1"/>
            <a:r>
              <a:rPr lang="en-US" dirty="0" smtClean="0"/>
              <a:t>Assists in the valuation of  “green” homes</a:t>
            </a:r>
          </a:p>
          <a:p>
            <a:pPr lvl="1" eaLnBrk="1" hangingPunct="1"/>
            <a:endParaRPr lang="en-US" dirty="0"/>
          </a:p>
          <a:p>
            <a:pPr lvl="1" eaLnBrk="1" hangingPunct="1"/>
            <a:r>
              <a:rPr lang="en-US" dirty="0" smtClean="0"/>
              <a:t>How do we value “green” homes???? !@#$%^</a:t>
            </a:r>
          </a:p>
        </p:txBody>
      </p:sp>
      <p:sp>
        <p:nvSpPr>
          <p:cNvPr id="93187" name="Rectangle 2"/>
          <p:cNvSpPr txBox="1">
            <a:spLocks noChangeArrowheads="1"/>
          </p:cNvSpPr>
          <p:nvPr/>
        </p:nvSpPr>
        <p:spPr bwMode="auto">
          <a:xfrm>
            <a:off x="381000" y="152400"/>
            <a:ext cx="4495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2600" b="1">
                <a:solidFill>
                  <a:prstClr val="white"/>
                </a:solidFill>
              </a:rPr>
              <a:t>Greening the MLS</a:t>
            </a:r>
          </a:p>
        </p:txBody>
      </p:sp>
    </p:spTree>
    <p:extLst>
      <p:ext uri="{BB962C8B-B14F-4D97-AF65-F5344CB8AC3E}">
        <p14:creationId xmlns:p14="http://schemas.microsoft.com/office/powerpoint/2010/main" val="15631317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2" descr="http://www.washparkgreen.com/images/ENERGY-STAR-Certifica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320800"/>
            <a:ext cx="6481762" cy="4918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70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8663" y="1125538"/>
            <a:ext cx="1676400" cy="2468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8" name="Rectangle 2"/>
          <p:cNvSpPr txBox="1">
            <a:spLocks noChangeArrowheads="1"/>
          </p:cNvSpPr>
          <p:nvPr/>
        </p:nvSpPr>
        <p:spPr bwMode="auto">
          <a:xfrm>
            <a:off x="304800" y="149225"/>
            <a:ext cx="4495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2600" b="1" dirty="0">
                <a:solidFill>
                  <a:prstClr val="white"/>
                </a:solidFill>
              </a:rPr>
              <a:t>The ENERGY STAR Home sample certificate</a:t>
            </a:r>
          </a:p>
        </p:txBody>
      </p:sp>
      <p:pic>
        <p:nvPicPr>
          <p:cNvPr id="72709" name="Picture 6"/>
          <p:cNvPicPr>
            <a:picLocks noChangeAspect="1" noChangeArrowheads="1"/>
          </p:cNvPicPr>
          <p:nvPr/>
        </p:nvPicPr>
        <p:blipFill>
          <a:blip r:embed="rId5">
            <a:extLst>
              <a:ext uri="{28A0092B-C50C-407E-A947-70E740481C1C}">
                <a14:useLocalDpi xmlns:a14="http://schemas.microsoft.com/office/drawing/2010/main" val="0"/>
              </a:ext>
            </a:extLst>
          </a:blip>
          <a:srcRect l="3821" t="-3741" r="18442" b="3741"/>
          <a:stretch>
            <a:fillRect/>
          </a:stretch>
        </p:blipFill>
        <p:spPr bwMode="auto">
          <a:xfrm>
            <a:off x="7078663" y="3779838"/>
            <a:ext cx="1676400"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7726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Appraising Green Building</a:t>
            </a:r>
            <a:endParaRPr lang="en-US" dirty="0"/>
          </a:p>
        </p:txBody>
      </p:sp>
      <p:pic>
        <p:nvPicPr>
          <p:cNvPr id="3076" name="Picture 4" descr="http://www.cntenergy.org/media/Addend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01800"/>
            <a:ext cx="6296025"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631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0"/>
            <a:ext cx="8229600" cy="1143000"/>
          </a:xfrm>
        </p:spPr>
        <p:txBody>
          <a:bodyPr>
            <a:normAutofit/>
          </a:bodyPr>
          <a:lstStyle/>
          <a:p>
            <a:pPr eaLnBrk="1" hangingPunct="1"/>
            <a:r>
              <a:rPr lang="en-US" sz="4000" b="1" dirty="0" smtClean="0"/>
              <a:t>Green Appraising Methods</a:t>
            </a:r>
          </a:p>
        </p:txBody>
      </p:sp>
      <p:sp>
        <p:nvSpPr>
          <p:cNvPr id="98307" name="Rectangle 3"/>
          <p:cNvSpPr>
            <a:spLocks noGrp="1" noChangeArrowheads="1"/>
          </p:cNvSpPr>
          <p:nvPr>
            <p:ph type="body" idx="1"/>
          </p:nvPr>
        </p:nvSpPr>
        <p:spPr>
          <a:xfrm>
            <a:off x="457200" y="1219200"/>
            <a:ext cx="8229600" cy="4678363"/>
          </a:xfrm>
        </p:spPr>
        <p:txBody>
          <a:bodyPr>
            <a:normAutofit fontScale="55000" lnSpcReduction="20000"/>
          </a:bodyPr>
          <a:lstStyle/>
          <a:p>
            <a:pPr eaLnBrk="1" hangingPunct="1"/>
            <a:r>
              <a:rPr lang="en-US" dirty="0" smtClean="0"/>
              <a:t>Making Adjustments for Energy Efficiency</a:t>
            </a:r>
          </a:p>
          <a:p>
            <a:pPr lvl="1" eaLnBrk="1" hangingPunct="1"/>
            <a:r>
              <a:rPr lang="en-US" dirty="0" smtClean="0"/>
              <a:t>Matched Pairs</a:t>
            </a:r>
          </a:p>
          <a:p>
            <a:pPr lvl="1" eaLnBrk="1" hangingPunct="1"/>
            <a:r>
              <a:rPr lang="en-US" dirty="0" smtClean="0"/>
              <a:t>Present Value of future savings</a:t>
            </a:r>
          </a:p>
          <a:p>
            <a:pPr lvl="1" eaLnBrk="1" hangingPunct="1"/>
            <a:r>
              <a:rPr lang="en-US" dirty="0" smtClean="0"/>
              <a:t>GRM</a:t>
            </a:r>
          </a:p>
          <a:p>
            <a:pPr lvl="1"/>
            <a:r>
              <a:rPr lang="en-US" dirty="0"/>
              <a:t>Cost Approach</a:t>
            </a:r>
          </a:p>
          <a:p>
            <a:pPr lvl="1"/>
            <a:r>
              <a:rPr lang="en-US" dirty="0"/>
              <a:t>Marshall &amp; Swift has a Green Section to the Residential Cost Handbook</a:t>
            </a:r>
          </a:p>
          <a:p>
            <a:pPr lvl="1"/>
            <a:r>
              <a:rPr lang="en-US" dirty="0"/>
              <a:t>Survey local builders and organizations.</a:t>
            </a:r>
          </a:p>
          <a:p>
            <a:pPr lvl="1"/>
            <a:r>
              <a:rPr lang="en-US" dirty="0"/>
              <a:t>Ask your peers</a:t>
            </a:r>
          </a:p>
          <a:p>
            <a:pPr lvl="1"/>
            <a:r>
              <a:rPr lang="en-US" dirty="0"/>
              <a:t>Web search engine</a:t>
            </a:r>
          </a:p>
          <a:p>
            <a:pPr lvl="1"/>
            <a:r>
              <a:rPr lang="en-US" dirty="0"/>
              <a:t>Many sources</a:t>
            </a:r>
          </a:p>
          <a:p>
            <a:pPr lvl="1"/>
            <a:endParaRPr lang="en-US" dirty="0"/>
          </a:p>
          <a:p>
            <a:pPr lvl="1" eaLnBrk="1" hangingPunct="1"/>
            <a:endParaRPr lang="en-US" dirty="0" smtClean="0"/>
          </a:p>
          <a:p>
            <a:pPr eaLnBrk="1" hangingPunct="1"/>
            <a:r>
              <a:rPr lang="en-US" dirty="0" smtClean="0"/>
              <a:t>Adjustments for What?</a:t>
            </a:r>
          </a:p>
          <a:p>
            <a:pPr lvl="1" eaLnBrk="1" hangingPunct="1"/>
            <a:r>
              <a:rPr lang="en-US" dirty="0" smtClean="0"/>
              <a:t>Anything the market recognizes</a:t>
            </a:r>
          </a:p>
          <a:p>
            <a:pPr lvl="2" eaLnBrk="1" hangingPunct="1"/>
            <a:r>
              <a:rPr lang="en-US" dirty="0" smtClean="0"/>
              <a:t>Energy Cost Savings</a:t>
            </a:r>
          </a:p>
          <a:p>
            <a:pPr lvl="2" eaLnBrk="1" hangingPunct="1"/>
            <a:r>
              <a:rPr lang="en-US" dirty="0" smtClean="0"/>
              <a:t>HERS Rating</a:t>
            </a:r>
          </a:p>
          <a:p>
            <a:pPr lvl="2" eaLnBrk="1" hangingPunct="1"/>
            <a:r>
              <a:rPr lang="en-US" dirty="0" smtClean="0"/>
              <a:t>Certification</a:t>
            </a:r>
          </a:p>
          <a:p>
            <a:pPr lvl="2" eaLnBrk="1" hangingPunct="1"/>
            <a:r>
              <a:rPr lang="en-US" dirty="0" smtClean="0"/>
              <a:t>Solar Panels</a:t>
            </a:r>
          </a:p>
          <a:p>
            <a:pPr lvl="2" eaLnBrk="1" hangingPunct="1"/>
            <a:r>
              <a:rPr lang="en-US" dirty="0" smtClean="0"/>
              <a:t>PV arrays</a:t>
            </a:r>
          </a:p>
          <a:p>
            <a:pPr lvl="2" eaLnBrk="1" hangingPunct="1"/>
            <a:r>
              <a:rPr lang="en-US" dirty="0" smtClean="0"/>
              <a:t>Geo-thermal or other high efficiency HVAC system </a:t>
            </a:r>
          </a:p>
          <a:p>
            <a:pPr lvl="2" eaLnBrk="1" hangingPunct="1">
              <a:buFont typeface="Arial" charset="0"/>
              <a:buNone/>
            </a:pPr>
            <a:endParaRPr lang="en-US" dirty="0" smtClean="0"/>
          </a:p>
          <a:p>
            <a:pPr lvl="1" eaLnBrk="1" hangingPunct="1"/>
            <a:endParaRPr lang="en-US" dirty="0" smtClean="0"/>
          </a:p>
          <a:p>
            <a:pPr lvl="1" eaLnBrk="1" hangingPunct="1"/>
            <a:endParaRPr lang="en-US" dirty="0" smtClean="0"/>
          </a:p>
        </p:txBody>
      </p:sp>
    </p:spTree>
    <p:extLst>
      <p:ext uri="{BB962C8B-B14F-4D97-AF65-F5344CB8AC3E}">
        <p14:creationId xmlns:p14="http://schemas.microsoft.com/office/powerpoint/2010/main" val="25074905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10"/>
          <p:cNvSpPr txBox="1">
            <a:spLocks noChangeArrowheads="1"/>
          </p:cNvSpPr>
          <p:nvPr/>
        </p:nvSpPr>
        <p:spPr bwMode="auto">
          <a:xfrm>
            <a:off x="1524000" y="2111514"/>
            <a:ext cx="6286500" cy="707886"/>
          </a:xfrm>
          <a:prstGeom prst="rect">
            <a:avLst/>
          </a:prstGeom>
          <a:noFill/>
          <a:ln w="9525">
            <a:noFill/>
            <a:miter lim="800000"/>
            <a:headEnd/>
            <a:tailEnd/>
          </a:ln>
        </p:spPr>
        <p:txBody>
          <a:bodyPr wrap="square">
            <a:spAutoFit/>
          </a:bodyPr>
          <a:lstStyle/>
          <a:p>
            <a:pPr algn="ctr">
              <a:spcBef>
                <a:spcPct val="50000"/>
              </a:spcBef>
              <a:defRPr/>
            </a:pPr>
            <a:r>
              <a:rPr lang="en-US" sz="2000" dirty="0">
                <a:solidFill>
                  <a:prstClr val="black">
                    <a:lumMod val="65000"/>
                    <a:lumOff val="35000"/>
                  </a:prstClr>
                </a:solidFill>
                <a:cs typeface="65 Helvetica Medium"/>
              </a:rPr>
              <a:t>This concludes The American Institute of Architects Continuing Education Systems Course</a:t>
            </a:r>
          </a:p>
        </p:txBody>
      </p:sp>
      <p:sp>
        <p:nvSpPr>
          <p:cNvPr id="5127" name="Text Box 13"/>
          <p:cNvSpPr txBox="1">
            <a:spLocks noChangeArrowheads="1"/>
          </p:cNvSpPr>
          <p:nvPr/>
        </p:nvSpPr>
        <p:spPr bwMode="auto">
          <a:xfrm>
            <a:off x="3124200" y="4264222"/>
            <a:ext cx="2971800" cy="1061829"/>
          </a:xfrm>
          <a:prstGeom prst="rect">
            <a:avLst/>
          </a:prstGeom>
          <a:noFill/>
          <a:ln w="9525">
            <a:noFill/>
            <a:miter lim="800000"/>
            <a:headEnd/>
            <a:tailEnd/>
          </a:ln>
        </p:spPr>
        <p:txBody>
          <a:bodyPr wrap="square">
            <a:spAutoFit/>
          </a:bodyPr>
          <a:lstStyle/>
          <a:p>
            <a:pPr algn="ctr">
              <a:spcBef>
                <a:spcPct val="50000"/>
              </a:spcBef>
              <a:defRPr/>
            </a:pPr>
            <a:r>
              <a:rPr lang="en-US" sz="1400" dirty="0">
                <a:solidFill>
                  <a:srgbClr val="595959"/>
                </a:solidFill>
                <a:cs typeface="65 Helvetica Medium"/>
              </a:rPr>
              <a:t>Contact </a:t>
            </a:r>
            <a:r>
              <a:rPr lang="en-US" sz="1400" dirty="0" smtClean="0">
                <a:solidFill>
                  <a:srgbClr val="595959"/>
                </a:solidFill>
                <a:cs typeface="65 Helvetica Medium"/>
              </a:rPr>
              <a:t>Information:</a:t>
            </a:r>
          </a:p>
          <a:p>
            <a:pPr algn="ctr">
              <a:spcBef>
                <a:spcPct val="50000"/>
              </a:spcBef>
              <a:defRPr/>
            </a:pPr>
            <a:r>
              <a:rPr lang="en-US" sz="1400" dirty="0">
                <a:solidFill>
                  <a:srgbClr val="595959"/>
                </a:solidFill>
                <a:cs typeface="65 Helvetica Medium"/>
              </a:rPr>
              <a:t>e</a:t>
            </a:r>
            <a:r>
              <a:rPr lang="en-US" sz="1400" dirty="0" smtClean="0">
                <a:solidFill>
                  <a:srgbClr val="595959"/>
                </a:solidFill>
                <a:cs typeface="65 Helvetica Medium"/>
              </a:rPr>
              <a:t>nergy.appstate.edu</a:t>
            </a:r>
            <a:br>
              <a:rPr lang="en-US" sz="1400" dirty="0" smtClean="0">
                <a:solidFill>
                  <a:srgbClr val="595959"/>
                </a:solidFill>
                <a:cs typeface="65 Helvetica Medium"/>
              </a:rPr>
            </a:br>
            <a:r>
              <a:rPr lang="en-US" sz="1400" dirty="0" smtClean="0">
                <a:solidFill>
                  <a:srgbClr val="595959"/>
                </a:solidFill>
                <a:cs typeface="65 Helvetica Medium"/>
              </a:rPr>
              <a:t>Janet Miller, millerjm1@appstate.edu</a:t>
            </a:r>
            <a:endParaRPr lang="en-US" sz="1400" dirty="0">
              <a:solidFill>
                <a:srgbClr val="595959"/>
              </a:solidFill>
              <a:cs typeface="65 Helvetica Medium"/>
            </a:endParaRPr>
          </a:p>
        </p:txBody>
      </p:sp>
      <p:pic>
        <p:nvPicPr>
          <p:cNvPr id="10" name="Picture 9"/>
          <p:cNvPicPr>
            <a:picLocks noChangeAspect="1"/>
          </p:cNvPicPr>
          <p:nvPr/>
        </p:nvPicPr>
        <p:blipFill>
          <a:blip r:embed="rId3" cstate="print"/>
          <a:stretch>
            <a:fillRect/>
          </a:stretch>
        </p:blipFill>
        <p:spPr>
          <a:xfrm>
            <a:off x="8318500" y="6019800"/>
            <a:ext cx="673100" cy="685800"/>
          </a:xfrm>
          <a:prstGeom prst="rect">
            <a:avLst/>
          </a:prstGeom>
        </p:spPr>
      </p:pic>
      <p:cxnSp>
        <p:nvCxnSpPr>
          <p:cNvPr id="15" name="Straight Connector 14"/>
          <p:cNvCxnSpPr/>
          <p:nvPr/>
        </p:nvCxnSpPr>
        <p:spPr>
          <a:xfrm flipH="1">
            <a:off x="2152650" y="3048000"/>
            <a:ext cx="5029200" cy="1905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2150" y="2930519"/>
            <a:ext cx="5219700" cy="996962"/>
          </a:xfrm>
          <a:prstGeom prst="rect">
            <a:avLst/>
          </a:prstGeom>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7872" y="6163101"/>
            <a:ext cx="457200" cy="399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479800" y="6039534"/>
            <a:ext cx="3702050" cy="646331"/>
          </a:xfrm>
          <a:prstGeom prst="rect">
            <a:avLst/>
          </a:prstGeom>
        </p:spPr>
        <p:txBody>
          <a:bodyPr wrap="square">
            <a:spAutoFit/>
          </a:bodyPr>
          <a:lstStyle/>
          <a:p>
            <a:r>
              <a:rPr lang="en-US" b="1" dirty="0">
                <a:solidFill>
                  <a:srgbClr val="002060"/>
                </a:solidFill>
                <a:cs typeface="Arial" charset="0"/>
              </a:rPr>
              <a:t>Follow</a:t>
            </a:r>
            <a:r>
              <a:rPr lang="en-US" dirty="0">
                <a:solidFill>
                  <a:srgbClr val="002060"/>
                </a:solidFill>
              </a:rPr>
              <a:t> </a:t>
            </a:r>
            <a:r>
              <a:rPr lang="en-US" b="1" dirty="0">
                <a:solidFill>
                  <a:srgbClr val="002060"/>
                </a:solidFill>
                <a:cs typeface="Arial" charset="0"/>
              </a:rPr>
              <a:t>us on Facebook!</a:t>
            </a:r>
          </a:p>
          <a:p>
            <a:r>
              <a:rPr lang="en-US" b="1" dirty="0" smtClean="0">
                <a:solidFill>
                  <a:srgbClr val="002060"/>
                </a:solidFill>
                <a:cs typeface="Arial" charset="0"/>
              </a:rPr>
              <a:t>AppEnergyCenter</a:t>
            </a:r>
            <a:endParaRPr lang="en-US" b="1" dirty="0">
              <a:solidFill>
                <a:srgbClr val="002060"/>
              </a:solidFill>
              <a:cs typeface="Arial" charset="0"/>
            </a:endParaRPr>
          </a:p>
        </p:txBody>
      </p:sp>
    </p:spTree>
    <p:extLst>
      <p:ext uri="{BB962C8B-B14F-4D97-AF65-F5344CB8AC3E}">
        <p14:creationId xmlns:p14="http://schemas.microsoft.com/office/powerpoint/2010/main" val="19570021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p:cNvSpPr>
          <p:nvPr>
            <p:ph type="title"/>
          </p:nvPr>
        </p:nvSpPr>
        <p:spPr>
          <a:xfrm>
            <a:off x="1811338" y="0"/>
            <a:ext cx="5145087" cy="1314450"/>
          </a:xfrm>
        </p:spPr>
        <p:txBody>
          <a:bodyPr/>
          <a:lstStyle/>
          <a:p>
            <a:pPr eaLnBrk="1" hangingPunct="1">
              <a:defRPr/>
            </a:pPr>
            <a:r>
              <a:rPr lang="en-US" sz="3600" b="1" dirty="0" smtClean="0">
                <a:latin typeface="+mn-lt"/>
              </a:rPr>
              <a:t>FIELD VERIFICATION</a:t>
            </a:r>
          </a:p>
        </p:txBody>
      </p:sp>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95400"/>
            <a:ext cx="3657600"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85957" name="Text Box 5"/>
          <p:cNvSpPr txBox="1">
            <a:spLocks noChangeArrowheads="1"/>
          </p:cNvSpPr>
          <p:nvPr/>
        </p:nvSpPr>
        <p:spPr bwMode="auto">
          <a:xfrm>
            <a:off x="495300" y="1828800"/>
            <a:ext cx="43053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000" b="1" dirty="0">
                <a:solidFill>
                  <a:srgbClr val="040404"/>
                </a:solidFill>
              </a:rPr>
              <a:t>ENERGY STAR qualified homes are inspected and tested by an independent Home Energy Rater to meet EPA's guidelines for energy efficiency. </a:t>
            </a:r>
          </a:p>
          <a:p>
            <a:pPr>
              <a:defRPr/>
            </a:pPr>
            <a:endParaRPr lang="en-US" sz="2000" b="1" dirty="0">
              <a:solidFill>
                <a:srgbClr val="040404"/>
              </a:solidFill>
            </a:endParaRPr>
          </a:p>
          <a:p>
            <a:pPr>
              <a:defRPr/>
            </a:pPr>
            <a:r>
              <a:rPr lang="en-US" sz="2000" b="1" dirty="0">
                <a:solidFill>
                  <a:srgbClr val="040404"/>
                </a:solidFill>
              </a:rPr>
              <a:t>The Blower Door test measures how much air leaks out of a home’s envelope by studying at how much air must be removed from the home to reach a certain pressure level, thus testing the efficiency of the building envelope.</a:t>
            </a:r>
          </a:p>
          <a:p>
            <a:pPr algn="ctr">
              <a:spcBef>
                <a:spcPct val="50000"/>
              </a:spcBef>
              <a:defRPr/>
            </a:pPr>
            <a:endParaRPr lang="en-US" dirty="0">
              <a:solidFill>
                <a:srgbClr val="040404"/>
              </a:solidFill>
              <a:effectLst>
                <a:outerShdw blurRad="38100" dist="38100" dir="2700000" algn="tl">
                  <a:srgbClr val="C0C0C0"/>
                </a:outerShdw>
              </a:effectLst>
              <a:latin typeface="Arial" charset="0"/>
            </a:endParaRPr>
          </a:p>
        </p:txBody>
      </p:sp>
      <p:sp>
        <p:nvSpPr>
          <p:cNvPr id="52229" name="Rectangle 6"/>
          <p:cNvSpPr>
            <a:spLocks noChangeArrowheads="1"/>
          </p:cNvSpPr>
          <p:nvPr/>
        </p:nvSpPr>
        <p:spPr bwMode="auto">
          <a:xfrm>
            <a:off x="808038" y="1101725"/>
            <a:ext cx="381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a:solidFill>
                  <a:srgbClr val="040404"/>
                </a:solidFill>
                <a:latin typeface="Arial" charset="0"/>
              </a:rPr>
              <a:t>Blower Door Test</a:t>
            </a:r>
          </a:p>
        </p:txBody>
      </p:sp>
    </p:spTree>
    <p:extLst>
      <p:ext uri="{BB962C8B-B14F-4D97-AF65-F5344CB8AC3E}">
        <p14:creationId xmlns:p14="http://schemas.microsoft.com/office/powerpoint/2010/main" val="6451077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p:nvPr>
        </p:nvSpPr>
        <p:spPr>
          <a:xfrm>
            <a:off x="1828800" y="76200"/>
            <a:ext cx="5094288" cy="1314450"/>
          </a:xfrm>
        </p:spPr>
        <p:txBody>
          <a:bodyPr/>
          <a:lstStyle/>
          <a:p>
            <a:pPr eaLnBrk="1" hangingPunct="1"/>
            <a:r>
              <a:rPr lang="en-US" sz="3600" b="1" smtClean="0"/>
              <a:t>FIELD VERIFICATION</a:t>
            </a:r>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175" y="1295400"/>
            <a:ext cx="4187825" cy="441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Rectangle 4"/>
          <p:cNvSpPr>
            <a:spLocks noChangeArrowheads="1"/>
          </p:cNvSpPr>
          <p:nvPr/>
        </p:nvSpPr>
        <p:spPr bwMode="auto">
          <a:xfrm>
            <a:off x="2514600" y="1219200"/>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en-US" sz="3600" b="1">
              <a:solidFill>
                <a:prstClr val="black"/>
              </a:solidFill>
              <a:latin typeface="Arial" charset="0"/>
            </a:endParaRPr>
          </a:p>
        </p:txBody>
      </p:sp>
      <p:sp>
        <p:nvSpPr>
          <p:cNvPr id="53253" name="Rectangle 5"/>
          <p:cNvSpPr>
            <a:spLocks noChangeArrowheads="1"/>
          </p:cNvSpPr>
          <p:nvPr/>
        </p:nvSpPr>
        <p:spPr bwMode="auto">
          <a:xfrm>
            <a:off x="366713" y="1301750"/>
            <a:ext cx="381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a:solidFill>
                  <a:srgbClr val="040404"/>
                </a:solidFill>
                <a:latin typeface="Arial" charset="0"/>
              </a:rPr>
              <a:t>Duct Blaster Test</a:t>
            </a:r>
          </a:p>
        </p:txBody>
      </p:sp>
      <p:sp>
        <p:nvSpPr>
          <p:cNvPr id="53254" name="Text Box 6"/>
          <p:cNvSpPr txBox="1">
            <a:spLocks noChangeArrowheads="1"/>
          </p:cNvSpPr>
          <p:nvPr/>
        </p:nvSpPr>
        <p:spPr bwMode="auto">
          <a:xfrm>
            <a:off x="342900" y="2189163"/>
            <a:ext cx="37084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400">
                <a:solidFill>
                  <a:srgbClr val="040404"/>
                </a:solidFill>
                <a:latin typeface="Arial" charset="0"/>
              </a:rPr>
              <a:t>Duct blaster test measures the leakiness of the home’s duct system.</a:t>
            </a:r>
            <a:r>
              <a:rPr lang="en-US" sz="2400" b="1">
                <a:solidFill>
                  <a:srgbClr val="040404"/>
                </a:solidFill>
                <a:latin typeface="Arial" charset="0"/>
              </a:rPr>
              <a:t> </a:t>
            </a:r>
          </a:p>
          <a:p>
            <a:pPr algn="ctr" eaLnBrk="1" hangingPunct="1"/>
            <a:endParaRPr lang="en-US" sz="2400">
              <a:solidFill>
                <a:srgbClr val="040404"/>
              </a:solidFill>
              <a:latin typeface="Arial" charset="0"/>
            </a:endParaRPr>
          </a:p>
          <a:p>
            <a:pPr algn="ctr" eaLnBrk="1" hangingPunct="1"/>
            <a:r>
              <a:rPr lang="en-US" sz="2400">
                <a:solidFill>
                  <a:srgbClr val="040404"/>
                </a:solidFill>
                <a:latin typeface="Arial" charset="0"/>
              </a:rPr>
              <a:t>The average new American home duct system has about 20-30% air leakage.</a:t>
            </a:r>
          </a:p>
        </p:txBody>
      </p:sp>
    </p:spTree>
    <p:extLst>
      <p:ext uri="{BB962C8B-B14F-4D97-AF65-F5344CB8AC3E}">
        <p14:creationId xmlns:p14="http://schemas.microsoft.com/office/powerpoint/2010/main" val="815701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a:xfrm>
            <a:off x="1849438" y="0"/>
            <a:ext cx="5502275" cy="1314450"/>
          </a:xfrm>
        </p:spPr>
        <p:txBody>
          <a:bodyPr/>
          <a:lstStyle/>
          <a:p>
            <a:pPr eaLnBrk="1" hangingPunct="1"/>
            <a:r>
              <a:rPr lang="en-US" sz="3600" b="1" smtClean="0"/>
              <a:t>FIELD VERIFICATION</a:t>
            </a:r>
          </a:p>
        </p:txBody>
      </p:sp>
      <p:pic>
        <p:nvPicPr>
          <p:cNvPr id="54275" name="Picture 3" descr="Photo of an infrared camera in 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76400"/>
            <a:ext cx="5084763"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4"/>
          <p:cNvSpPr>
            <a:spLocks noChangeArrowheads="1"/>
          </p:cNvSpPr>
          <p:nvPr/>
        </p:nvSpPr>
        <p:spPr bwMode="auto">
          <a:xfrm>
            <a:off x="1484313" y="914400"/>
            <a:ext cx="594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a:solidFill>
                  <a:srgbClr val="040404"/>
                </a:solidFill>
                <a:latin typeface="Arial" charset="0"/>
              </a:rPr>
              <a:t>Infrared Camera Diagnostics</a:t>
            </a:r>
          </a:p>
        </p:txBody>
      </p:sp>
      <p:sp>
        <p:nvSpPr>
          <p:cNvPr id="2690053" name="Text Box 5"/>
          <p:cNvSpPr txBox="1">
            <a:spLocks noChangeArrowheads="1"/>
          </p:cNvSpPr>
          <p:nvPr/>
        </p:nvSpPr>
        <p:spPr bwMode="auto">
          <a:xfrm>
            <a:off x="482600" y="4681538"/>
            <a:ext cx="8242300" cy="133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endParaRPr lang="en-US" dirty="0">
              <a:solidFill>
                <a:srgbClr val="040404"/>
              </a:solidFill>
              <a:latin typeface="Arial" charset="0"/>
            </a:endParaRPr>
          </a:p>
          <a:p>
            <a:pPr algn="ctr">
              <a:defRPr/>
            </a:pPr>
            <a:r>
              <a:rPr lang="en-US" dirty="0">
                <a:solidFill>
                  <a:srgbClr val="040404"/>
                </a:solidFill>
              </a:rPr>
              <a:t>Many Home Energy Raters use infrared cameras to pinpoint areas where heat and cold can escape from a home so they can be sealed and properly insulated by the builder.  </a:t>
            </a:r>
          </a:p>
          <a:p>
            <a:pPr algn="ctr">
              <a:spcBef>
                <a:spcPct val="50000"/>
              </a:spcBef>
              <a:defRPr/>
            </a:pPr>
            <a:endParaRPr lang="en-US" dirty="0">
              <a:solidFill>
                <a:srgbClr val="040404"/>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1760305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6"/>
          <p:cNvSpPr txBox="1">
            <a:spLocks/>
          </p:cNvSpPr>
          <p:nvPr/>
        </p:nvSpPr>
        <p:spPr bwMode="auto">
          <a:xfrm>
            <a:off x="457200" y="1143000"/>
            <a:ext cx="8229600" cy="4525963"/>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800" u="sng" kern="0" dirty="0">
                <a:solidFill>
                  <a:prstClr val="black"/>
                </a:solidFill>
              </a:rPr>
              <a:t>Third-Party Verification: Quality Assurance</a:t>
            </a:r>
            <a:endParaRPr lang="en-US" sz="2400" u="sng" kern="0" dirty="0">
              <a:solidFill>
                <a:prstClr val="black"/>
              </a:solidFill>
            </a:endParaRPr>
          </a:p>
          <a:p>
            <a:pPr marL="742950" lvl="1" indent="-285750" eaLnBrk="0" hangingPunct="0">
              <a:spcBef>
                <a:spcPct val="20000"/>
              </a:spcBef>
              <a:buFontTx/>
              <a:buChar char="–"/>
              <a:defRPr/>
            </a:pPr>
            <a:r>
              <a:rPr lang="en-US" sz="2400" kern="0" dirty="0">
                <a:solidFill>
                  <a:prstClr val="black"/>
                </a:solidFill>
              </a:rPr>
              <a:t>HERS Raters inspect and/or test homes several times during the construction process</a:t>
            </a:r>
          </a:p>
          <a:p>
            <a:pPr marL="742950" lvl="1" indent="-285750" eaLnBrk="0" hangingPunct="0">
              <a:spcBef>
                <a:spcPct val="20000"/>
              </a:spcBef>
              <a:buFontTx/>
              <a:buChar char="–"/>
              <a:defRPr/>
            </a:pPr>
            <a:r>
              <a:rPr lang="en-US" sz="2400" kern="0" dirty="0">
                <a:solidFill>
                  <a:prstClr val="black"/>
                </a:solidFill>
              </a:rPr>
              <a:t>Often they model homes using software to determine the appropriate mix of measures needed to achieve a certain level of performance</a:t>
            </a:r>
          </a:p>
          <a:p>
            <a:pPr marL="742950" lvl="1" indent="-285750" eaLnBrk="0" hangingPunct="0">
              <a:spcBef>
                <a:spcPct val="20000"/>
              </a:spcBef>
              <a:buFontTx/>
              <a:buChar char="–"/>
              <a:defRPr/>
            </a:pPr>
            <a:r>
              <a:rPr lang="en-US" sz="2400" kern="0" dirty="0">
                <a:solidFill>
                  <a:prstClr val="black"/>
                </a:solidFill>
              </a:rPr>
              <a:t>Assist builder and subs </a:t>
            </a:r>
          </a:p>
          <a:p>
            <a:pPr marL="742950" lvl="1" indent="-285750" eaLnBrk="0" hangingPunct="0">
              <a:spcBef>
                <a:spcPct val="20000"/>
              </a:spcBef>
              <a:buFontTx/>
              <a:buChar char="–"/>
              <a:defRPr/>
            </a:pPr>
            <a:r>
              <a:rPr lang="en-US" sz="2400" kern="0" dirty="0">
                <a:solidFill>
                  <a:prstClr val="black"/>
                </a:solidFill>
              </a:rPr>
              <a:t>Not just another inspector</a:t>
            </a:r>
          </a:p>
          <a:p>
            <a:pPr marL="1143000" lvl="2" indent="-228600" eaLnBrk="0" hangingPunct="0">
              <a:spcBef>
                <a:spcPct val="20000"/>
              </a:spcBef>
              <a:buFontTx/>
              <a:buChar char="•"/>
              <a:defRPr/>
            </a:pPr>
            <a:endParaRPr lang="en-US" sz="2400" kern="0" dirty="0">
              <a:solidFill>
                <a:prstClr val="white"/>
              </a:solidFill>
              <a:latin typeface="Tahoma" pitchFamily="34" charset="0"/>
            </a:endParaRPr>
          </a:p>
          <a:p>
            <a:pPr marL="342900" indent="-342900">
              <a:spcBef>
                <a:spcPct val="20000"/>
              </a:spcBef>
              <a:buFontTx/>
              <a:buChar char="•"/>
              <a:defRPr/>
            </a:pPr>
            <a:endParaRPr lang="en-US" sz="2400" kern="0" dirty="0">
              <a:solidFill>
                <a:prstClr val="white"/>
              </a:solidFill>
              <a:latin typeface="Tahoma" pitchFamily="34" charset="0"/>
            </a:endParaRPr>
          </a:p>
          <a:p>
            <a:pPr marL="342900" indent="-342900" eaLnBrk="0" hangingPunct="0">
              <a:spcBef>
                <a:spcPct val="20000"/>
              </a:spcBef>
              <a:buFontTx/>
              <a:buChar char="•"/>
              <a:defRPr/>
            </a:pPr>
            <a:endParaRPr lang="en-US" sz="3200" kern="0" dirty="0">
              <a:solidFill>
                <a:prstClr val="white"/>
              </a:solidFill>
            </a:endParaRPr>
          </a:p>
        </p:txBody>
      </p:sp>
      <p:sp>
        <p:nvSpPr>
          <p:cNvPr id="89091" name="Title 18"/>
          <p:cNvSpPr>
            <a:spLocks noGrp="1"/>
          </p:cNvSpPr>
          <p:nvPr>
            <p:ph type="title" idx="4294967295"/>
          </p:nvPr>
        </p:nvSpPr>
        <p:spPr>
          <a:xfrm>
            <a:off x="1524000" y="0"/>
            <a:ext cx="6096000" cy="609600"/>
          </a:xfrm>
        </p:spPr>
        <p:txBody>
          <a:bodyPr rtlCol="0">
            <a:normAutofit fontScale="90000"/>
          </a:bodyPr>
          <a:lstStyle/>
          <a:p>
            <a:pPr algn="l" eaLnBrk="1" fontAlgn="auto" hangingPunct="1">
              <a:spcAft>
                <a:spcPts val="0"/>
              </a:spcAft>
              <a:defRPr/>
            </a:pPr>
            <a:r>
              <a:rPr lang="en-US" dirty="0" smtClean="0"/>
              <a:t/>
            </a:r>
            <a:br>
              <a:rPr lang="en-US" dirty="0" smtClean="0"/>
            </a:br>
            <a:r>
              <a:rPr lang="en-US" dirty="0" smtClean="0"/>
              <a:t>Third-Party Verification</a:t>
            </a:r>
          </a:p>
        </p:txBody>
      </p:sp>
      <p:grpSp>
        <p:nvGrpSpPr>
          <p:cNvPr id="51204" name="Group 41"/>
          <p:cNvGrpSpPr>
            <a:grpSpLocks/>
          </p:cNvGrpSpPr>
          <p:nvPr/>
        </p:nvGrpSpPr>
        <p:grpSpPr bwMode="auto">
          <a:xfrm>
            <a:off x="5014913" y="3409950"/>
            <a:ext cx="3176587" cy="2743200"/>
            <a:chOff x="3806435" y="1905000"/>
            <a:chExt cx="4800600" cy="4144962"/>
          </a:xfrm>
        </p:grpSpPr>
        <p:pic>
          <p:nvPicPr>
            <p:cNvPr id="512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6435" y="1905000"/>
              <a:ext cx="4800600" cy="414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11" name="Straight Arrow Connector 28"/>
            <p:cNvCxnSpPr>
              <a:cxnSpLocks noChangeShapeType="1"/>
            </p:cNvCxnSpPr>
            <p:nvPr/>
          </p:nvCxnSpPr>
          <p:spPr bwMode="auto">
            <a:xfrm flipV="1">
              <a:off x="4025510" y="4800600"/>
              <a:ext cx="2133600" cy="838200"/>
            </a:xfrm>
            <a:prstGeom prst="straightConnector1">
              <a:avLst/>
            </a:prstGeom>
            <a:noFill/>
            <a:ln w="63500" cap="rnd" algn="ctr">
              <a:solidFill>
                <a:srgbClr val="B10021"/>
              </a:solidFill>
              <a:round/>
              <a:headEnd type="oval" w="lg" len="lg"/>
              <a:tailEnd type="triangle" w="med" len="lg"/>
            </a:ln>
            <a:extLst>
              <a:ext uri="{909E8E84-426E-40DD-AFC4-6F175D3DCCD1}">
                <a14:hiddenFill xmlns:a14="http://schemas.microsoft.com/office/drawing/2010/main">
                  <a:noFill/>
                </a14:hiddenFill>
              </a:ext>
            </a:extLst>
          </p:spPr>
        </p:cxnSp>
        <p:sp>
          <p:nvSpPr>
            <p:cNvPr id="51212" name="Oval 17"/>
            <p:cNvSpPr>
              <a:spLocks noChangeArrowheads="1"/>
            </p:cNvSpPr>
            <p:nvPr/>
          </p:nvSpPr>
          <p:spPr bwMode="auto">
            <a:xfrm>
              <a:off x="3873610" y="5467077"/>
              <a:ext cx="323879" cy="323824"/>
            </a:xfrm>
            <a:prstGeom prst="ellipse">
              <a:avLst/>
            </a:prstGeom>
            <a:solidFill>
              <a:srgbClr val="B1002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p>
              <a:pPr eaLnBrk="0" hangingPunct="0"/>
              <a:r>
                <a:rPr lang="en-US" sz="2400">
                  <a:solidFill>
                    <a:prstClr val="white"/>
                  </a:solidFill>
                </a:rPr>
                <a:t>5</a:t>
              </a:r>
            </a:p>
          </p:txBody>
        </p:sp>
      </p:grpSp>
      <p:pic>
        <p:nvPicPr>
          <p:cNvPr id="21" name="Picture 6" descr="C:\Users\mkeeler\AppData\Local\Microsoft\Windows\Temporary Internet Files\Content.IE5\CPCDV7OL\MC900310784[1].wm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657600" y="4841174"/>
            <a:ext cx="1052170" cy="1040503"/>
          </a:xfrm>
          <a:prstGeom prst="rect">
            <a:avLst/>
          </a:prstGeom>
          <a:ln>
            <a:noFill/>
          </a:ln>
          <a:effectLst>
            <a:outerShdw blurRad="292100" dist="139700" dir="2700000" algn="tl" rotWithShape="0">
              <a:srgbClr val="333333">
                <a:alpha val="65000"/>
              </a:srgbClr>
            </a:outerShdw>
          </a:effectLst>
        </p:spPr>
      </p:pic>
      <p:pic>
        <p:nvPicPr>
          <p:cNvPr id="5120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7888" y="228600"/>
            <a:ext cx="1557337" cy="150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http://www.everblue.edu/sites/default/files/u47558/new-resnet-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5024651"/>
            <a:ext cx="2514600" cy="957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45441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2383</Words>
  <Application>Microsoft Office PowerPoint</Application>
  <PresentationFormat>On-screen Show (4:3)</PresentationFormat>
  <Paragraphs>362</Paragraphs>
  <Slides>52</Slides>
  <Notes>28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52</vt:i4>
      </vt:variant>
    </vt:vector>
  </HeadingPairs>
  <TitlesOfParts>
    <vt:vector size="63" baseType="lpstr">
      <vt:lpstr>65 Helvetica Medium</vt:lpstr>
      <vt:lpstr>Arial</vt:lpstr>
      <vt:lpstr>Calibri</vt:lpstr>
      <vt:lpstr>Goudy Old Style</vt:lpstr>
      <vt:lpstr>Tahoma</vt:lpstr>
      <vt:lpstr>Times New Roman</vt:lpstr>
      <vt:lpstr>Wingdings</vt:lpstr>
      <vt:lpstr>Office Theme</vt:lpstr>
      <vt:lpstr>1_Office Theme</vt:lpstr>
      <vt:lpstr>2_Office Theme</vt:lpstr>
      <vt:lpstr>3_Office Theme</vt:lpstr>
      <vt:lpstr>Part 4: Smart Building Practices</vt:lpstr>
      <vt:lpstr>How do you IDENTIFY an Energy Efficient Home?</vt:lpstr>
      <vt:lpstr>ENERGY STAR Products vs. ENERGY STAR Homes</vt:lpstr>
      <vt:lpstr>ENERGY STAR  Criteria for New Homes</vt:lpstr>
      <vt:lpstr>PowerPoint Presentation</vt:lpstr>
      <vt:lpstr>FIELD VERIFICATION</vt:lpstr>
      <vt:lpstr>FIELD VERIFICATION</vt:lpstr>
      <vt:lpstr>FIELD VERIFICATION</vt:lpstr>
      <vt:lpstr> Third-Party Verification</vt:lpstr>
      <vt:lpstr>REM Rate Modeling software</vt:lpstr>
      <vt:lpstr>ENERGY STAR REM report </vt:lpstr>
      <vt:lpstr>ENERGY STAR – Home Energy Raters and the HERS Index</vt:lpstr>
      <vt:lpstr>PowerPoint Presentation</vt:lpstr>
      <vt:lpstr>PowerPoint Presentation</vt:lpstr>
      <vt:lpstr>PowerPoint Presentation</vt:lpstr>
      <vt:lpstr>Nationally Recognized Green Building Programs </vt:lpstr>
      <vt:lpstr>Nationally Recognized Green Building Programs </vt:lpstr>
      <vt:lpstr>LEED  for Homes</vt:lpstr>
      <vt:lpstr>LEED cont…</vt:lpstr>
      <vt:lpstr>PowerPoint Presentation</vt:lpstr>
      <vt:lpstr>PowerPoint Presentation</vt:lpstr>
      <vt:lpstr>PowerPoint Presentation</vt:lpstr>
      <vt:lpstr>PowerPoint Presentation</vt:lpstr>
      <vt:lpstr>GreenBuilt North Carolina</vt:lpstr>
      <vt:lpstr>PowerPoint Presentation</vt:lpstr>
      <vt:lpstr>NC Green Built Homes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Existing Home Retrofit Programs</vt:lpstr>
      <vt:lpstr>Passive House</vt:lpstr>
      <vt:lpstr>PowerPoint Presentation</vt:lpstr>
      <vt:lpstr>PowerPoint Presentation</vt:lpstr>
      <vt:lpstr>PowerPoint Presentation</vt:lpstr>
      <vt:lpstr>PowerPoint Presentation</vt:lpstr>
      <vt:lpstr>PowerPoint Presentation</vt:lpstr>
      <vt:lpstr>PowerPoint Presentation</vt:lpstr>
      <vt:lpstr>Other Important Resources…</vt:lpstr>
      <vt:lpstr>PowerPoint Presentation</vt:lpstr>
      <vt:lpstr>PowerPoint Presentation</vt:lpstr>
      <vt:lpstr>Greening the MLS</vt:lpstr>
      <vt:lpstr>PowerPoint Presentation</vt:lpstr>
      <vt:lpstr>PowerPoint Presentation</vt:lpstr>
      <vt:lpstr>Appraising Green Building</vt:lpstr>
      <vt:lpstr>Green Appraising Methods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4: Smart Building Practices</dc:title>
  <dc:creator>Ball, Lee F.</dc:creator>
  <cp:lastModifiedBy>Ball, Lee F.</cp:lastModifiedBy>
  <cp:revision>10</cp:revision>
  <cp:lastPrinted>2013-10-03T13:39:18Z</cp:lastPrinted>
  <dcterms:created xsi:type="dcterms:W3CDTF">2013-10-02T18:03:21Z</dcterms:created>
  <dcterms:modified xsi:type="dcterms:W3CDTF">2014-10-01T14:46:26Z</dcterms:modified>
</cp:coreProperties>
</file>