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91" r:id="rId15"/>
    <p:sldId id="270" r:id="rId16"/>
    <p:sldId id="271" r:id="rId17"/>
    <p:sldId id="272" r:id="rId18"/>
    <p:sldId id="273" r:id="rId19"/>
    <p:sldId id="274" r:id="rId20"/>
    <p:sldId id="275" r:id="rId21"/>
    <p:sldId id="276" r:id="rId22"/>
    <p:sldId id="277" r:id="rId23"/>
    <p:sldId id="278" r:id="rId24"/>
    <p:sldId id="279" r:id="rId25"/>
    <p:sldId id="283" r:id="rId26"/>
    <p:sldId id="284" r:id="rId27"/>
    <p:sldId id="285" r:id="rId28"/>
    <p:sldId id="286" r:id="rId29"/>
    <p:sldId id="287" r:id="rId30"/>
    <p:sldId id="288" r:id="rId31"/>
    <p:sldId id="289" r:id="rId32"/>
    <p:sldId id="290"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r>
              <a:rPr lang="en-US" smtClean="0"/>
              <a:t>10/4/2013</a:t>
            </a:r>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r>
              <a:rPr lang="en-US" smtClean="0"/>
              <a:t>Appalachian Energy Center Workshop Series</a:t>
            </a: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4D25951A-B1F5-47B5-A0F8-99F653B0C9B9}" type="slidenum">
              <a:rPr lang="en-US" smtClean="0"/>
              <a:t>‹#›</a:t>
            </a:fld>
            <a:endParaRPr lang="en-US"/>
          </a:p>
        </p:txBody>
      </p:sp>
    </p:spTree>
    <p:extLst>
      <p:ext uri="{BB962C8B-B14F-4D97-AF65-F5344CB8AC3E}">
        <p14:creationId xmlns:p14="http://schemas.microsoft.com/office/powerpoint/2010/main" val="309704279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r>
              <a:rPr lang="en-US" smtClean="0"/>
              <a:t>10/4/2013</a:t>
            </a:r>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US" smtClean="0"/>
              <a:t>Appalachian Energy Center Workshop Series</a:t>
            </a: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332D805-535B-400E-BC20-1C3A270EE773}" type="slidenum">
              <a:rPr lang="en-US" smtClean="0"/>
              <a:t>‹#›</a:t>
            </a:fld>
            <a:endParaRPr lang="en-US"/>
          </a:p>
        </p:txBody>
      </p:sp>
    </p:spTree>
    <p:extLst>
      <p:ext uri="{BB962C8B-B14F-4D97-AF65-F5344CB8AC3E}">
        <p14:creationId xmlns:p14="http://schemas.microsoft.com/office/powerpoint/2010/main" val="118304674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32D805-535B-400E-BC20-1C3A270EE773}" type="slidenum">
              <a:rPr lang="en-US" smtClean="0"/>
              <a:t>1</a:t>
            </a:fld>
            <a:endParaRPr lang="en-US"/>
          </a:p>
        </p:txBody>
      </p:sp>
      <p:sp>
        <p:nvSpPr>
          <p:cNvPr id="5" name="Date Placeholder 4"/>
          <p:cNvSpPr>
            <a:spLocks noGrp="1"/>
          </p:cNvSpPr>
          <p:nvPr>
            <p:ph type="dt" idx="11"/>
          </p:nvPr>
        </p:nvSpPr>
        <p:spPr/>
        <p:txBody>
          <a:bodyPr/>
          <a:lstStyle/>
          <a:p>
            <a:r>
              <a:rPr lang="en-US" smtClean="0"/>
              <a:t>10/4/2013</a:t>
            </a:r>
            <a:endParaRPr lang="en-US"/>
          </a:p>
        </p:txBody>
      </p:sp>
      <p:sp>
        <p:nvSpPr>
          <p:cNvPr id="6" name="Footer Placeholder 5"/>
          <p:cNvSpPr>
            <a:spLocks noGrp="1"/>
          </p:cNvSpPr>
          <p:nvPr>
            <p:ph type="ftr" sz="quarter" idx="12"/>
          </p:nvPr>
        </p:nvSpPr>
        <p:spPr/>
        <p:txBody>
          <a:bodyPr/>
          <a:lstStyle/>
          <a:p>
            <a:r>
              <a:rPr lang="en-US" smtClean="0"/>
              <a:t>Appalachian Energy Center Workshop Series</a:t>
            </a:r>
            <a:endParaRPr lang="en-US"/>
          </a:p>
        </p:txBody>
      </p:sp>
    </p:spTree>
    <p:extLst>
      <p:ext uri="{BB962C8B-B14F-4D97-AF65-F5344CB8AC3E}">
        <p14:creationId xmlns:p14="http://schemas.microsoft.com/office/powerpoint/2010/main" val="971454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 name="Date Placeholder 1"/>
          <p:cNvSpPr>
            <a:spLocks noGrp="1"/>
          </p:cNvSpPr>
          <p:nvPr>
            <p:ph type="dt" idx="10"/>
          </p:nvPr>
        </p:nvSpPr>
        <p:spPr/>
        <p:txBody>
          <a:bodyPr/>
          <a:lstStyle/>
          <a:p>
            <a:r>
              <a:rPr lang="en-US" smtClean="0"/>
              <a:t>10/4/2013</a:t>
            </a:r>
            <a:endParaRPr lang="en-US"/>
          </a:p>
        </p:txBody>
      </p:sp>
      <p:sp>
        <p:nvSpPr>
          <p:cNvPr id="3" name="Footer Placeholder 2"/>
          <p:cNvSpPr>
            <a:spLocks noGrp="1"/>
          </p:cNvSpPr>
          <p:nvPr>
            <p:ph type="ftr" sz="quarter" idx="11"/>
          </p:nvPr>
        </p:nvSpPr>
        <p:spPr/>
        <p:txBody>
          <a:bodyPr/>
          <a:lstStyle/>
          <a:p>
            <a:r>
              <a:rPr lang="en-US" smtClean="0"/>
              <a:t>Appalachian Energy Center Workshop Series</a:t>
            </a:r>
            <a:endParaRPr lang="en-US"/>
          </a:p>
        </p:txBody>
      </p:sp>
    </p:spTree>
    <p:extLst>
      <p:ext uri="{BB962C8B-B14F-4D97-AF65-F5344CB8AC3E}">
        <p14:creationId xmlns:p14="http://schemas.microsoft.com/office/powerpoint/2010/main" val="3268354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 name="Date Placeholder 1"/>
          <p:cNvSpPr>
            <a:spLocks noGrp="1"/>
          </p:cNvSpPr>
          <p:nvPr>
            <p:ph type="dt" idx="10"/>
          </p:nvPr>
        </p:nvSpPr>
        <p:spPr/>
        <p:txBody>
          <a:bodyPr/>
          <a:lstStyle/>
          <a:p>
            <a:r>
              <a:rPr lang="en-US" smtClean="0"/>
              <a:t>10/4/2013</a:t>
            </a:r>
            <a:endParaRPr lang="en-US"/>
          </a:p>
        </p:txBody>
      </p:sp>
      <p:sp>
        <p:nvSpPr>
          <p:cNvPr id="3" name="Footer Placeholder 2"/>
          <p:cNvSpPr>
            <a:spLocks noGrp="1"/>
          </p:cNvSpPr>
          <p:nvPr>
            <p:ph type="ftr" sz="quarter" idx="11"/>
          </p:nvPr>
        </p:nvSpPr>
        <p:spPr/>
        <p:txBody>
          <a:bodyPr/>
          <a:lstStyle/>
          <a:p>
            <a:r>
              <a:rPr lang="en-US" smtClean="0"/>
              <a:t>Appalachian Energy Center Workshop Series</a:t>
            </a:r>
            <a:endParaRPr lang="en-US"/>
          </a:p>
        </p:txBody>
      </p:sp>
    </p:spTree>
    <p:extLst>
      <p:ext uri="{BB962C8B-B14F-4D97-AF65-F5344CB8AC3E}">
        <p14:creationId xmlns:p14="http://schemas.microsoft.com/office/powerpoint/2010/main" val="3998629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5302" indent="-302039">
              <a:defRPr>
                <a:solidFill>
                  <a:schemeClr val="tx1"/>
                </a:solidFill>
                <a:latin typeface="Calibri" pitchFamily="34" charset="0"/>
              </a:defRPr>
            </a:lvl2pPr>
            <a:lvl3pPr marL="1208157" indent="-241632">
              <a:defRPr>
                <a:solidFill>
                  <a:schemeClr val="tx1"/>
                </a:solidFill>
                <a:latin typeface="Calibri" pitchFamily="34" charset="0"/>
              </a:defRPr>
            </a:lvl3pPr>
            <a:lvl4pPr marL="1691420" indent="-241632">
              <a:defRPr>
                <a:solidFill>
                  <a:schemeClr val="tx1"/>
                </a:solidFill>
                <a:latin typeface="Calibri" pitchFamily="34" charset="0"/>
              </a:defRPr>
            </a:lvl4pPr>
            <a:lvl5pPr marL="2174684" indent="-241632">
              <a:defRPr>
                <a:solidFill>
                  <a:schemeClr val="tx1"/>
                </a:solidFill>
                <a:latin typeface="Calibri" pitchFamily="34" charset="0"/>
              </a:defRPr>
            </a:lvl5pPr>
            <a:lvl6pPr marL="2657947" indent="-241632" fontAlgn="base">
              <a:spcBef>
                <a:spcPct val="0"/>
              </a:spcBef>
              <a:spcAft>
                <a:spcPct val="0"/>
              </a:spcAft>
              <a:defRPr>
                <a:solidFill>
                  <a:schemeClr val="tx1"/>
                </a:solidFill>
                <a:latin typeface="Calibri" pitchFamily="34" charset="0"/>
              </a:defRPr>
            </a:lvl6pPr>
            <a:lvl7pPr marL="3141210" indent="-241632" fontAlgn="base">
              <a:spcBef>
                <a:spcPct val="0"/>
              </a:spcBef>
              <a:spcAft>
                <a:spcPct val="0"/>
              </a:spcAft>
              <a:defRPr>
                <a:solidFill>
                  <a:schemeClr val="tx1"/>
                </a:solidFill>
                <a:latin typeface="Calibri" pitchFamily="34" charset="0"/>
              </a:defRPr>
            </a:lvl7pPr>
            <a:lvl8pPr marL="3624473" indent="-241632" fontAlgn="base">
              <a:spcBef>
                <a:spcPct val="0"/>
              </a:spcBef>
              <a:spcAft>
                <a:spcPct val="0"/>
              </a:spcAft>
              <a:defRPr>
                <a:solidFill>
                  <a:schemeClr val="tx1"/>
                </a:solidFill>
                <a:latin typeface="Calibri" pitchFamily="34" charset="0"/>
              </a:defRPr>
            </a:lvl8pPr>
            <a:lvl9pPr marL="4107736" indent="-24163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F17BBA7-F572-466A-B9F4-FD279E80AD0E}" type="slidenum">
              <a:rPr lang="en-US" smtClean="0"/>
              <a:pPr fontAlgn="base">
                <a:spcBef>
                  <a:spcPct val="0"/>
                </a:spcBef>
                <a:spcAft>
                  <a:spcPct val="0"/>
                </a:spcAft>
                <a:defRPr/>
              </a:pPr>
              <a:t>21</a:t>
            </a:fld>
            <a:endParaRPr lang="en-U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Narrative:</a:t>
            </a:r>
          </a:p>
          <a:p>
            <a:pPr eaLnBrk="1" hangingPunct="1">
              <a:spcBef>
                <a:spcPct val="0"/>
              </a:spcBef>
            </a:pPr>
            <a:r>
              <a:rPr lang="en-US" smtClean="0"/>
              <a:t>Isn’t this what you’d want a buyer to see if they walked thru the house during construction? This insulation job is installed correctly with no misalignment, gaps, voids or compression.</a:t>
            </a:r>
          </a:p>
          <a:p>
            <a:pPr eaLnBrk="1" hangingPunct="1">
              <a:spcBef>
                <a:spcPct val="0"/>
              </a:spcBef>
            </a:pPr>
            <a:endParaRPr lang="en-US" smtClean="0"/>
          </a:p>
          <a:p>
            <a:pPr eaLnBrk="1" hangingPunct="1">
              <a:spcBef>
                <a:spcPct val="0"/>
              </a:spcBef>
            </a:pPr>
            <a:r>
              <a:rPr lang="en-US" b="1" smtClean="0"/>
              <a:t>Point of Slide:</a:t>
            </a:r>
          </a:p>
          <a:p>
            <a:pPr eaLnBrk="1" hangingPunct="1">
              <a:spcBef>
                <a:spcPct val="0"/>
              </a:spcBef>
            </a:pPr>
            <a:r>
              <a:rPr lang="en-US" smtClean="0"/>
              <a:t>The class should understand that insulation can be installed correctly.  ENERGY STAR’s 3</a:t>
            </a:r>
            <a:r>
              <a:rPr lang="en-US" baseline="30000" smtClean="0"/>
              <a:t>rd</a:t>
            </a:r>
            <a:r>
              <a:rPr lang="en-US" smtClean="0"/>
              <a:t> party inspection helps to ensure this happens every time.</a:t>
            </a:r>
          </a:p>
        </p:txBody>
      </p:sp>
      <p:sp>
        <p:nvSpPr>
          <p:cNvPr id="2" name="Date Placeholder 1"/>
          <p:cNvSpPr>
            <a:spLocks noGrp="1"/>
          </p:cNvSpPr>
          <p:nvPr>
            <p:ph type="dt" idx="10"/>
          </p:nvPr>
        </p:nvSpPr>
        <p:spPr/>
        <p:txBody>
          <a:bodyPr/>
          <a:lstStyle/>
          <a:p>
            <a:r>
              <a:rPr lang="en-US" smtClean="0"/>
              <a:t>10/4/2013</a:t>
            </a:r>
            <a:endParaRPr lang="en-US"/>
          </a:p>
        </p:txBody>
      </p:sp>
      <p:sp>
        <p:nvSpPr>
          <p:cNvPr id="3" name="Footer Placeholder 2"/>
          <p:cNvSpPr>
            <a:spLocks noGrp="1"/>
          </p:cNvSpPr>
          <p:nvPr>
            <p:ph type="ftr" sz="quarter" idx="11"/>
          </p:nvPr>
        </p:nvSpPr>
        <p:spPr/>
        <p:txBody>
          <a:bodyPr/>
          <a:lstStyle/>
          <a:p>
            <a:r>
              <a:rPr lang="en-US" smtClean="0"/>
              <a:t>Appalachian Energy Center Workshop Series</a:t>
            </a:r>
            <a:endParaRPr lang="en-US"/>
          </a:p>
        </p:txBody>
      </p:sp>
    </p:spTree>
    <p:extLst>
      <p:ext uri="{BB962C8B-B14F-4D97-AF65-F5344CB8AC3E}">
        <p14:creationId xmlns:p14="http://schemas.microsoft.com/office/powerpoint/2010/main" val="1332414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Narrative:</a:t>
            </a:r>
          </a:p>
          <a:p>
            <a:pPr eaLnBrk="1" hangingPunct="1">
              <a:spcBef>
                <a:spcPct val="0"/>
              </a:spcBef>
            </a:pPr>
            <a:endParaRPr lang="en-US" b="1" smtClean="0"/>
          </a:p>
          <a:p>
            <a:pPr eaLnBrk="1" hangingPunct="1">
              <a:spcBef>
                <a:spcPct val="0"/>
              </a:spcBef>
            </a:pPr>
            <a:r>
              <a:rPr lang="en-US" b="1" smtClean="0"/>
              <a:t>Point of Slide: </a:t>
            </a:r>
            <a:endParaRPr lang="en-US" smtClean="0"/>
          </a:p>
          <a:p>
            <a:pPr eaLnBrk="1" hangingPunct="1">
              <a:spcBef>
                <a:spcPct val="0"/>
              </a:spcBef>
            </a:pPr>
            <a:endParaRPr lang="en-US" smtClean="0"/>
          </a:p>
        </p:txBody>
      </p:sp>
      <p:sp>
        <p:nvSpPr>
          <p:cNvPr id="147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5302" indent="-302039">
              <a:defRPr>
                <a:solidFill>
                  <a:schemeClr val="tx1"/>
                </a:solidFill>
                <a:latin typeface="Calibri" pitchFamily="34" charset="0"/>
              </a:defRPr>
            </a:lvl2pPr>
            <a:lvl3pPr marL="1208157" indent="-241632">
              <a:defRPr>
                <a:solidFill>
                  <a:schemeClr val="tx1"/>
                </a:solidFill>
                <a:latin typeface="Calibri" pitchFamily="34" charset="0"/>
              </a:defRPr>
            </a:lvl3pPr>
            <a:lvl4pPr marL="1691420" indent="-241632">
              <a:defRPr>
                <a:solidFill>
                  <a:schemeClr val="tx1"/>
                </a:solidFill>
                <a:latin typeface="Calibri" pitchFamily="34" charset="0"/>
              </a:defRPr>
            </a:lvl4pPr>
            <a:lvl5pPr marL="2174684" indent="-241632">
              <a:defRPr>
                <a:solidFill>
                  <a:schemeClr val="tx1"/>
                </a:solidFill>
                <a:latin typeface="Calibri" pitchFamily="34" charset="0"/>
              </a:defRPr>
            </a:lvl5pPr>
            <a:lvl6pPr marL="2657947" indent="-241632" fontAlgn="base">
              <a:spcBef>
                <a:spcPct val="0"/>
              </a:spcBef>
              <a:spcAft>
                <a:spcPct val="0"/>
              </a:spcAft>
              <a:defRPr>
                <a:solidFill>
                  <a:schemeClr val="tx1"/>
                </a:solidFill>
                <a:latin typeface="Calibri" pitchFamily="34" charset="0"/>
              </a:defRPr>
            </a:lvl6pPr>
            <a:lvl7pPr marL="3141210" indent="-241632" fontAlgn="base">
              <a:spcBef>
                <a:spcPct val="0"/>
              </a:spcBef>
              <a:spcAft>
                <a:spcPct val="0"/>
              </a:spcAft>
              <a:defRPr>
                <a:solidFill>
                  <a:schemeClr val="tx1"/>
                </a:solidFill>
                <a:latin typeface="Calibri" pitchFamily="34" charset="0"/>
              </a:defRPr>
            </a:lvl7pPr>
            <a:lvl8pPr marL="3624473" indent="-241632" fontAlgn="base">
              <a:spcBef>
                <a:spcPct val="0"/>
              </a:spcBef>
              <a:spcAft>
                <a:spcPct val="0"/>
              </a:spcAft>
              <a:defRPr>
                <a:solidFill>
                  <a:schemeClr val="tx1"/>
                </a:solidFill>
                <a:latin typeface="Calibri" pitchFamily="34" charset="0"/>
              </a:defRPr>
            </a:lvl8pPr>
            <a:lvl9pPr marL="4107736" indent="-24163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F829612-66F1-4A10-8169-1FCA3B77F997}" type="slidenum">
              <a:rPr lang="en-US" smtClean="0"/>
              <a:pPr fontAlgn="base">
                <a:spcBef>
                  <a:spcPct val="0"/>
                </a:spcBef>
                <a:spcAft>
                  <a:spcPct val="0"/>
                </a:spcAft>
                <a:defRPr/>
              </a:pPr>
              <a:t>22</a:t>
            </a:fld>
            <a:endParaRPr lang="en-US" smtClean="0"/>
          </a:p>
        </p:txBody>
      </p:sp>
      <p:sp>
        <p:nvSpPr>
          <p:cNvPr id="2" name="Date Placeholder 1"/>
          <p:cNvSpPr>
            <a:spLocks noGrp="1"/>
          </p:cNvSpPr>
          <p:nvPr>
            <p:ph type="dt" idx="10"/>
          </p:nvPr>
        </p:nvSpPr>
        <p:spPr/>
        <p:txBody>
          <a:bodyPr/>
          <a:lstStyle/>
          <a:p>
            <a:r>
              <a:rPr lang="en-US" smtClean="0"/>
              <a:t>10/4/2013</a:t>
            </a:r>
            <a:endParaRPr lang="en-US"/>
          </a:p>
        </p:txBody>
      </p:sp>
      <p:sp>
        <p:nvSpPr>
          <p:cNvPr id="3" name="Footer Placeholder 2"/>
          <p:cNvSpPr>
            <a:spLocks noGrp="1"/>
          </p:cNvSpPr>
          <p:nvPr>
            <p:ph type="ftr" sz="quarter" idx="11"/>
          </p:nvPr>
        </p:nvSpPr>
        <p:spPr/>
        <p:txBody>
          <a:bodyPr/>
          <a:lstStyle/>
          <a:p>
            <a:r>
              <a:rPr lang="en-US" smtClean="0"/>
              <a:t>Appalachian Energy Center Workshop Series</a:t>
            </a:r>
            <a:endParaRPr lang="en-US"/>
          </a:p>
        </p:txBody>
      </p:sp>
    </p:spTree>
    <p:extLst>
      <p:ext uri="{BB962C8B-B14F-4D97-AF65-F5344CB8AC3E}">
        <p14:creationId xmlns:p14="http://schemas.microsoft.com/office/powerpoint/2010/main" val="403423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5302" indent="-302039">
              <a:defRPr>
                <a:solidFill>
                  <a:schemeClr val="tx1"/>
                </a:solidFill>
                <a:latin typeface="Calibri" pitchFamily="34" charset="0"/>
              </a:defRPr>
            </a:lvl2pPr>
            <a:lvl3pPr marL="1208157" indent="-241632">
              <a:defRPr>
                <a:solidFill>
                  <a:schemeClr val="tx1"/>
                </a:solidFill>
                <a:latin typeface="Calibri" pitchFamily="34" charset="0"/>
              </a:defRPr>
            </a:lvl3pPr>
            <a:lvl4pPr marL="1691420" indent="-241632">
              <a:defRPr>
                <a:solidFill>
                  <a:schemeClr val="tx1"/>
                </a:solidFill>
                <a:latin typeface="Calibri" pitchFamily="34" charset="0"/>
              </a:defRPr>
            </a:lvl4pPr>
            <a:lvl5pPr marL="2174684" indent="-241632">
              <a:defRPr>
                <a:solidFill>
                  <a:schemeClr val="tx1"/>
                </a:solidFill>
                <a:latin typeface="Calibri" pitchFamily="34" charset="0"/>
              </a:defRPr>
            </a:lvl5pPr>
            <a:lvl6pPr marL="2657947" indent="-241632" fontAlgn="base">
              <a:spcBef>
                <a:spcPct val="0"/>
              </a:spcBef>
              <a:spcAft>
                <a:spcPct val="0"/>
              </a:spcAft>
              <a:defRPr>
                <a:solidFill>
                  <a:schemeClr val="tx1"/>
                </a:solidFill>
                <a:latin typeface="Calibri" pitchFamily="34" charset="0"/>
              </a:defRPr>
            </a:lvl6pPr>
            <a:lvl7pPr marL="3141210" indent="-241632" fontAlgn="base">
              <a:spcBef>
                <a:spcPct val="0"/>
              </a:spcBef>
              <a:spcAft>
                <a:spcPct val="0"/>
              </a:spcAft>
              <a:defRPr>
                <a:solidFill>
                  <a:schemeClr val="tx1"/>
                </a:solidFill>
                <a:latin typeface="Calibri" pitchFamily="34" charset="0"/>
              </a:defRPr>
            </a:lvl7pPr>
            <a:lvl8pPr marL="3624473" indent="-241632" fontAlgn="base">
              <a:spcBef>
                <a:spcPct val="0"/>
              </a:spcBef>
              <a:spcAft>
                <a:spcPct val="0"/>
              </a:spcAft>
              <a:defRPr>
                <a:solidFill>
                  <a:schemeClr val="tx1"/>
                </a:solidFill>
                <a:latin typeface="Calibri" pitchFamily="34" charset="0"/>
              </a:defRPr>
            </a:lvl8pPr>
            <a:lvl9pPr marL="4107736" indent="-24163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21565D-A4D7-45B9-BC8A-AE5D4F234440}" type="slidenum">
              <a:rPr lang="en-US" smtClean="0"/>
              <a:pPr fontAlgn="base">
                <a:spcBef>
                  <a:spcPct val="0"/>
                </a:spcBef>
                <a:spcAft>
                  <a:spcPct val="0"/>
                </a:spcAft>
                <a:defRPr/>
              </a:pPr>
              <a:t>23</a:t>
            </a:fld>
            <a:endParaRPr lang="en-US" smtClean="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Narrative:</a:t>
            </a:r>
          </a:p>
          <a:p>
            <a:pPr eaLnBrk="1" hangingPunct="1">
              <a:spcBef>
                <a:spcPct val="0"/>
              </a:spcBef>
            </a:pPr>
            <a:endParaRPr lang="en-US" b="1" smtClean="0"/>
          </a:p>
          <a:p>
            <a:pPr eaLnBrk="1" hangingPunct="1">
              <a:spcBef>
                <a:spcPct val="0"/>
              </a:spcBef>
            </a:pPr>
            <a:r>
              <a:rPr lang="en-US" b="1" smtClean="0"/>
              <a:t>Point of Slide: </a:t>
            </a:r>
            <a:endParaRPr lang="en-US" smtClean="0"/>
          </a:p>
          <a:p>
            <a:pPr eaLnBrk="1" hangingPunct="1">
              <a:spcBef>
                <a:spcPct val="0"/>
              </a:spcBef>
            </a:pPr>
            <a:endParaRPr lang="en-US" smtClean="0"/>
          </a:p>
        </p:txBody>
      </p:sp>
      <p:sp>
        <p:nvSpPr>
          <p:cNvPr id="2" name="Date Placeholder 1"/>
          <p:cNvSpPr>
            <a:spLocks noGrp="1"/>
          </p:cNvSpPr>
          <p:nvPr>
            <p:ph type="dt" idx="10"/>
          </p:nvPr>
        </p:nvSpPr>
        <p:spPr/>
        <p:txBody>
          <a:bodyPr/>
          <a:lstStyle/>
          <a:p>
            <a:r>
              <a:rPr lang="en-US" smtClean="0"/>
              <a:t>10/4/2013</a:t>
            </a:r>
            <a:endParaRPr lang="en-US"/>
          </a:p>
        </p:txBody>
      </p:sp>
      <p:sp>
        <p:nvSpPr>
          <p:cNvPr id="3" name="Footer Placeholder 2"/>
          <p:cNvSpPr>
            <a:spLocks noGrp="1"/>
          </p:cNvSpPr>
          <p:nvPr>
            <p:ph type="ftr" sz="quarter" idx="11"/>
          </p:nvPr>
        </p:nvSpPr>
        <p:spPr/>
        <p:txBody>
          <a:bodyPr/>
          <a:lstStyle/>
          <a:p>
            <a:r>
              <a:rPr lang="en-US" smtClean="0"/>
              <a:t>Appalachian Energy Center Workshop Series</a:t>
            </a:r>
            <a:endParaRPr lang="en-US"/>
          </a:p>
        </p:txBody>
      </p:sp>
    </p:spTree>
    <p:extLst>
      <p:ext uri="{BB962C8B-B14F-4D97-AF65-F5344CB8AC3E}">
        <p14:creationId xmlns:p14="http://schemas.microsoft.com/office/powerpoint/2010/main" val="2102047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 name="Date Placeholder 1"/>
          <p:cNvSpPr>
            <a:spLocks noGrp="1"/>
          </p:cNvSpPr>
          <p:nvPr>
            <p:ph type="dt" idx="10"/>
          </p:nvPr>
        </p:nvSpPr>
        <p:spPr/>
        <p:txBody>
          <a:bodyPr/>
          <a:lstStyle/>
          <a:p>
            <a:r>
              <a:rPr lang="en-US" smtClean="0"/>
              <a:t>10/4/2013</a:t>
            </a:r>
            <a:endParaRPr lang="en-US"/>
          </a:p>
        </p:txBody>
      </p:sp>
      <p:sp>
        <p:nvSpPr>
          <p:cNvPr id="3" name="Footer Placeholder 2"/>
          <p:cNvSpPr>
            <a:spLocks noGrp="1"/>
          </p:cNvSpPr>
          <p:nvPr>
            <p:ph type="ftr" sz="quarter" idx="11"/>
          </p:nvPr>
        </p:nvSpPr>
        <p:spPr/>
        <p:txBody>
          <a:bodyPr/>
          <a:lstStyle/>
          <a:p>
            <a:r>
              <a:rPr lang="en-US" smtClean="0"/>
              <a:t>Appalachian Energy Center Workshop Series</a:t>
            </a:r>
            <a:endParaRPr lang="en-US"/>
          </a:p>
        </p:txBody>
      </p:sp>
    </p:spTree>
    <p:extLst>
      <p:ext uri="{BB962C8B-B14F-4D97-AF65-F5344CB8AC3E}">
        <p14:creationId xmlns:p14="http://schemas.microsoft.com/office/powerpoint/2010/main" val="746255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 name="Date Placeholder 1"/>
          <p:cNvSpPr>
            <a:spLocks noGrp="1"/>
          </p:cNvSpPr>
          <p:nvPr>
            <p:ph type="dt" idx="10"/>
          </p:nvPr>
        </p:nvSpPr>
        <p:spPr/>
        <p:txBody>
          <a:bodyPr/>
          <a:lstStyle/>
          <a:p>
            <a:r>
              <a:rPr lang="en-US" smtClean="0"/>
              <a:t>10/4/2013</a:t>
            </a:r>
            <a:endParaRPr lang="en-US"/>
          </a:p>
        </p:txBody>
      </p:sp>
      <p:sp>
        <p:nvSpPr>
          <p:cNvPr id="3" name="Footer Placeholder 2"/>
          <p:cNvSpPr>
            <a:spLocks noGrp="1"/>
          </p:cNvSpPr>
          <p:nvPr>
            <p:ph type="ftr" sz="quarter" idx="11"/>
          </p:nvPr>
        </p:nvSpPr>
        <p:spPr/>
        <p:txBody>
          <a:bodyPr/>
          <a:lstStyle/>
          <a:p>
            <a:r>
              <a:rPr lang="en-US" smtClean="0"/>
              <a:t>Appalachian Energy Center Workshop Series</a:t>
            </a:r>
            <a:endParaRPr lang="en-US"/>
          </a:p>
        </p:txBody>
      </p:sp>
    </p:spTree>
    <p:extLst>
      <p:ext uri="{BB962C8B-B14F-4D97-AF65-F5344CB8AC3E}">
        <p14:creationId xmlns:p14="http://schemas.microsoft.com/office/powerpoint/2010/main" val="908841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 name="Date Placeholder 1"/>
          <p:cNvSpPr>
            <a:spLocks noGrp="1"/>
          </p:cNvSpPr>
          <p:nvPr>
            <p:ph type="dt" idx="10"/>
          </p:nvPr>
        </p:nvSpPr>
        <p:spPr/>
        <p:txBody>
          <a:bodyPr/>
          <a:lstStyle/>
          <a:p>
            <a:r>
              <a:rPr lang="en-US" smtClean="0"/>
              <a:t>10/4/2013</a:t>
            </a:r>
            <a:endParaRPr lang="en-US"/>
          </a:p>
        </p:txBody>
      </p:sp>
      <p:sp>
        <p:nvSpPr>
          <p:cNvPr id="3" name="Footer Placeholder 2"/>
          <p:cNvSpPr>
            <a:spLocks noGrp="1"/>
          </p:cNvSpPr>
          <p:nvPr>
            <p:ph type="ftr" sz="quarter" idx="11"/>
          </p:nvPr>
        </p:nvSpPr>
        <p:spPr/>
        <p:txBody>
          <a:bodyPr/>
          <a:lstStyle/>
          <a:p>
            <a:r>
              <a:rPr lang="en-US" smtClean="0"/>
              <a:t>Appalachian Energy Center Workshop Series</a:t>
            </a:r>
            <a:endParaRPr lang="en-US"/>
          </a:p>
        </p:txBody>
      </p:sp>
    </p:spTree>
    <p:extLst>
      <p:ext uri="{BB962C8B-B14F-4D97-AF65-F5344CB8AC3E}">
        <p14:creationId xmlns:p14="http://schemas.microsoft.com/office/powerpoint/2010/main" val="334502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 name="Date Placeholder 1"/>
          <p:cNvSpPr>
            <a:spLocks noGrp="1"/>
          </p:cNvSpPr>
          <p:nvPr>
            <p:ph type="dt" idx="10"/>
          </p:nvPr>
        </p:nvSpPr>
        <p:spPr/>
        <p:txBody>
          <a:bodyPr/>
          <a:lstStyle/>
          <a:p>
            <a:r>
              <a:rPr lang="en-US" smtClean="0"/>
              <a:t>10/4/2013</a:t>
            </a:r>
            <a:endParaRPr lang="en-US"/>
          </a:p>
        </p:txBody>
      </p:sp>
      <p:sp>
        <p:nvSpPr>
          <p:cNvPr id="3" name="Footer Placeholder 2"/>
          <p:cNvSpPr>
            <a:spLocks noGrp="1"/>
          </p:cNvSpPr>
          <p:nvPr>
            <p:ph type="ftr" sz="quarter" idx="11"/>
          </p:nvPr>
        </p:nvSpPr>
        <p:spPr/>
        <p:txBody>
          <a:bodyPr/>
          <a:lstStyle/>
          <a:p>
            <a:r>
              <a:rPr lang="en-US" smtClean="0"/>
              <a:t>Appalachian Energy Center Workshop Series</a:t>
            </a:r>
            <a:endParaRPr lang="en-US"/>
          </a:p>
        </p:txBody>
      </p:sp>
    </p:spTree>
    <p:extLst>
      <p:ext uri="{BB962C8B-B14F-4D97-AF65-F5344CB8AC3E}">
        <p14:creationId xmlns:p14="http://schemas.microsoft.com/office/powerpoint/2010/main" val="3083062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Narrative:</a:t>
            </a:r>
          </a:p>
          <a:p>
            <a:pPr eaLnBrk="1" hangingPunct="1">
              <a:spcBef>
                <a:spcPct val="0"/>
              </a:spcBef>
            </a:pPr>
            <a:endParaRPr lang="en-US" b="1" smtClean="0"/>
          </a:p>
          <a:p>
            <a:pPr eaLnBrk="1" hangingPunct="1">
              <a:spcBef>
                <a:spcPct val="0"/>
              </a:spcBef>
            </a:pPr>
            <a:r>
              <a:rPr lang="en-US" b="1" smtClean="0"/>
              <a:t>Point of Slide: </a:t>
            </a:r>
            <a:endParaRPr lang="en-US" smtClean="0"/>
          </a:p>
          <a:p>
            <a:pPr eaLnBrk="1" hangingPunct="1">
              <a:spcBef>
                <a:spcPct val="0"/>
              </a:spcBef>
            </a:pPr>
            <a:endParaRPr lang="en-US" smtClean="0"/>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5302" indent="-302039">
              <a:defRPr>
                <a:solidFill>
                  <a:schemeClr val="tx1"/>
                </a:solidFill>
                <a:latin typeface="Calibri" pitchFamily="34" charset="0"/>
              </a:defRPr>
            </a:lvl2pPr>
            <a:lvl3pPr marL="1208157" indent="-241632">
              <a:defRPr>
                <a:solidFill>
                  <a:schemeClr val="tx1"/>
                </a:solidFill>
                <a:latin typeface="Calibri" pitchFamily="34" charset="0"/>
              </a:defRPr>
            </a:lvl3pPr>
            <a:lvl4pPr marL="1691420" indent="-241632">
              <a:defRPr>
                <a:solidFill>
                  <a:schemeClr val="tx1"/>
                </a:solidFill>
                <a:latin typeface="Calibri" pitchFamily="34" charset="0"/>
              </a:defRPr>
            </a:lvl4pPr>
            <a:lvl5pPr marL="2174684" indent="-241632">
              <a:defRPr>
                <a:solidFill>
                  <a:schemeClr val="tx1"/>
                </a:solidFill>
                <a:latin typeface="Calibri" pitchFamily="34" charset="0"/>
              </a:defRPr>
            </a:lvl5pPr>
            <a:lvl6pPr marL="2657947" indent="-241632" fontAlgn="base">
              <a:spcBef>
                <a:spcPct val="0"/>
              </a:spcBef>
              <a:spcAft>
                <a:spcPct val="0"/>
              </a:spcAft>
              <a:defRPr>
                <a:solidFill>
                  <a:schemeClr val="tx1"/>
                </a:solidFill>
                <a:latin typeface="Calibri" pitchFamily="34" charset="0"/>
              </a:defRPr>
            </a:lvl6pPr>
            <a:lvl7pPr marL="3141210" indent="-241632" fontAlgn="base">
              <a:spcBef>
                <a:spcPct val="0"/>
              </a:spcBef>
              <a:spcAft>
                <a:spcPct val="0"/>
              </a:spcAft>
              <a:defRPr>
                <a:solidFill>
                  <a:schemeClr val="tx1"/>
                </a:solidFill>
                <a:latin typeface="Calibri" pitchFamily="34" charset="0"/>
              </a:defRPr>
            </a:lvl7pPr>
            <a:lvl8pPr marL="3624473" indent="-241632" fontAlgn="base">
              <a:spcBef>
                <a:spcPct val="0"/>
              </a:spcBef>
              <a:spcAft>
                <a:spcPct val="0"/>
              </a:spcAft>
              <a:defRPr>
                <a:solidFill>
                  <a:schemeClr val="tx1"/>
                </a:solidFill>
                <a:latin typeface="Calibri" pitchFamily="34" charset="0"/>
              </a:defRPr>
            </a:lvl8pPr>
            <a:lvl9pPr marL="4107736" indent="-24163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86517D1-6331-478C-9FCA-D23F32368C35}" type="slidenum">
              <a:rPr lang="en-US" smtClean="0"/>
              <a:pPr fontAlgn="base">
                <a:spcBef>
                  <a:spcPct val="0"/>
                </a:spcBef>
                <a:spcAft>
                  <a:spcPct val="0"/>
                </a:spcAft>
                <a:defRPr/>
              </a:pPr>
              <a:t>2</a:t>
            </a:fld>
            <a:endParaRPr lang="en-US" smtClean="0"/>
          </a:p>
        </p:txBody>
      </p:sp>
      <p:sp>
        <p:nvSpPr>
          <p:cNvPr id="2" name="Date Placeholder 1"/>
          <p:cNvSpPr>
            <a:spLocks noGrp="1"/>
          </p:cNvSpPr>
          <p:nvPr>
            <p:ph type="dt" idx="10"/>
          </p:nvPr>
        </p:nvSpPr>
        <p:spPr/>
        <p:txBody>
          <a:bodyPr/>
          <a:lstStyle/>
          <a:p>
            <a:r>
              <a:rPr lang="en-US" smtClean="0"/>
              <a:t>10/4/2013</a:t>
            </a:r>
            <a:endParaRPr lang="en-US"/>
          </a:p>
        </p:txBody>
      </p:sp>
      <p:sp>
        <p:nvSpPr>
          <p:cNvPr id="3" name="Footer Placeholder 2"/>
          <p:cNvSpPr>
            <a:spLocks noGrp="1"/>
          </p:cNvSpPr>
          <p:nvPr>
            <p:ph type="ftr" sz="quarter" idx="11"/>
          </p:nvPr>
        </p:nvSpPr>
        <p:spPr/>
        <p:txBody>
          <a:bodyPr/>
          <a:lstStyle/>
          <a:p>
            <a:r>
              <a:rPr lang="en-US" smtClean="0"/>
              <a:t>Appalachian Energy Center Workshop Series</a:t>
            </a:r>
            <a:endParaRPr lang="en-US"/>
          </a:p>
        </p:txBody>
      </p:sp>
    </p:spTree>
    <p:extLst>
      <p:ext uri="{BB962C8B-B14F-4D97-AF65-F5344CB8AC3E}">
        <p14:creationId xmlns:p14="http://schemas.microsoft.com/office/powerpoint/2010/main" val="2506931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5302" indent="-302039">
              <a:defRPr>
                <a:solidFill>
                  <a:schemeClr val="tx1"/>
                </a:solidFill>
                <a:latin typeface="Calibri" pitchFamily="34" charset="0"/>
              </a:defRPr>
            </a:lvl2pPr>
            <a:lvl3pPr marL="1208157" indent="-241632">
              <a:defRPr>
                <a:solidFill>
                  <a:schemeClr val="tx1"/>
                </a:solidFill>
                <a:latin typeface="Calibri" pitchFamily="34" charset="0"/>
              </a:defRPr>
            </a:lvl3pPr>
            <a:lvl4pPr marL="1691420" indent="-241632">
              <a:defRPr>
                <a:solidFill>
                  <a:schemeClr val="tx1"/>
                </a:solidFill>
                <a:latin typeface="Calibri" pitchFamily="34" charset="0"/>
              </a:defRPr>
            </a:lvl4pPr>
            <a:lvl5pPr marL="2174684" indent="-241632">
              <a:defRPr>
                <a:solidFill>
                  <a:schemeClr val="tx1"/>
                </a:solidFill>
                <a:latin typeface="Calibri" pitchFamily="34" charset="0"/>
              </a:defRPr>
            </a:lvl5pPr>
            <a:lvl6pPr marL="2657947" indent="-241632" fontAlgn="base">
              <a:spcBef>
                <a:spcPct val="0"/>
              </a:spcBef>
              <a:spcAft>
                <a:spcPct val="0"/>
              </a:spcAft>
              <a:defRPr>
                <a:solidFill>
                  <a:schemeClr val="tx1"/>
                </a:solidFill>
                <a:latin typeface="Calibri" pitchFamily="34" charset="0"/>
              </a:defRPr>
            </a:lvl6pPr>
            <a:lvl7pPr marL="3141210" indent="-241632" fontAlgn="base">
              <a:spcBef>
                <a:spcPct val="0"/>
              </a:spcBef>
              <a:spcAft>
                <a:spcPct val="0"/>
              </a:spcAft>
              <a:defRPr>
                <a:solidFill>
                  <a:schemeClr val="tx1"/>
                </a:solidFill>
                <a:latin typeface="Calibri" pitchFamily="34" charset="0"/>
              </a:defRPr>
            </a:lvl7pPr>
            <a:lvl8pPr marL="3624473" indent="-241632" fontAlgn="base">
              <a:spcBef>
                <a:spcPct val="0"/>
              </a:spcBef>
              <a:spcAft>
                <a:spcPct val="0"/>
              </a:spcAft>
              <a:defRPr>
                <a:solidFill>
                  <a:schemeClr val="tx1"/>
                </a:solidFill>
                <a:latin typeface="Calibri" pitchFamily="34" charset="0"/>
              </a:defRPr>
            </a:lvl8pPr>
            <a:lvl9pPr marL="4107736" indent="-24163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7A8B574-3A52-46B2-856D-B399000E595A}" type="slidenum">
              <a:rPr lang="en-US" smtClean="0"/>
              <a:pPr fontAlgn="base">
                <a:spcBef>
                  <a:spcPct val="0"/>
                </a:spcBef>
                <a:spcAft>
                  <a:spcPct val="0"/>
                </a:spcAft>
                <a:defRPr/>
              </a:pPr>
              <a:t>3</a:t>
            </a:fld>
            <a:endParaRPr lang="en-US" smtClean="0"/>
          </a:p>
        </p:txBody>
      </p:sp>
      <p:sp>
        <p:nvSpPr>
          <p:cNvPr id="2" name="Date Placeholder 1"/>
          <p:cNvSpPr>
            <a:spLocks noGrp="1"/>
          </p:cNvSpPr>
          <p:nvPr>
            <p:ph type="dt" idx="10"/>
          </p:nvPr>
        </p:nvSpPr>
        <p:spPr/>
        <p:txBody>
          <a:bodyPr/>
          <a:lstStyle/>
          <a:p>
            <a:r>
              <a:rPr lang="en-US" smtClean="0"/>
              <a:t>10/4/2013</a:t>
            </a:r>
            <a:endParaRPr lang="en-US"/>
          </a:p>
        </p:txBody>
      </p:sp>
      <p:sp>
        <p:nvSpPr>
          <p:cNvPr id="3" name="Footer Placeholder 2"/>
          <p:cNvSpPr>
            <a:spLocks noGrp="1"/>
          </p:cNvSpPr>
          <p:nvPr>
            <p:ph type="ftr" sz="quarter" idx="11"/>
          </p:nvPr>
        </p:nvSpPr>
        <p:spPr/>
        <p:txBody>
          <a:bodyPr/>
          <a:lstStyle/>
          <a:p>
            <a:r>
              <a:rPr lang="en-US" smtClean="0"/>
              <a:t>Appalachian Energy Center Workshop Series</a:t>
            </a:r>
            <a:endParaRPr lang="en-US"/>
          </a:p>
        </p:txBody>
      </p:sp>
    </p:spTree>
    <p:extLst>
      <p:ext uri="{BB962C8B-B14F-4D97-AF65-F5344CB8AC3E}">
        <p14:creationId xmlns:p14="http://schemas.microsoft.com/office/powerpoint/2010/main" val="4043759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 name="Date Placeholder 1"/>
          <p:cNvSpPr>
            <a:spLocks noGrp="1"/>
          </p:cNvSpPr>
          <p:nvPr>
            <p:ph type="dt" idx="10"/>
          </p:nvPr>
        </p:nvSpPr>
        <p:spPr/>
        <p:txBody>
          <a:bodyPr/>
          <a:lstStyle/>
          <a:p>
            <a:r>
              <a:rPr lang="en-US" smtClean="0"/>
              <a:t>10/4/2013</a:t>
            </a:r>
            <a:endParaRPr lang="en-US"/>
          </a:p>
        </p:txBody>
      </p:sp>
      <p:sp>
        <p:nvSpPr>
          <p:cNvPr id="3" name="Footer Placeholder 2"/>
          <p:cNvSpPr>
            <a:spLocks noGrp="1"/>
          </p:cNvSpPr>
          <p:nvPr>
            <p:ph type="ftr" sz="quarter" idx="11"/>
          </p:nvPr>
        </p:nvSpPr>
        <p:spPr/>
        <p:txBody>
          <a:bodyPr/>
          <a:lstStyle/>
          <a:p>
            <a:r>
              <a:rPr lang="en-US" smtClean="0"/>
              <a:t>Appalachian Energy Center Workshop Series</a:t>
            </a:r>
            <a:endParaRPr lang="en-US"/>
          </a:p>
        </p:txBody>
      </p:sp>
    </p:spTree>
    <p:extLst>
      <p:ext uri="{BB962C8B-B14F-4D97-AF65-F5344CB8AC3E}">
        <p14:creationId xmlns:p14="http://schemas.microsoft.com/office/powerpoint/2010/main" val="5749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257300" y="719138"/>
            <a:ext cx="4802188" cy="3602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xfrm>
            <a:off x="974726" y="4560889"/>
            <a:ext cx="536575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 name="Date Placeholder 1"/>
          <p:cNvSpPr>
            <a:spLocks noGrp="1"/>
          </p:cNvSpPr>
          <p:nvPr>
            <p:ph type="dt" idx="10"/>
          </p:nvPr>
        </p:nvSpPr>
        <p:spPr/>
        <p:txBody>
          <a:bodyPr/>
          <a:lstStyle/>
          <a:p>
            <a:r>
              <a:rPr lang="en-US" smtClean="0"/>
              <a:t>10/4/2013</a:t>
            </a:r>
            <a:endParaRPr lang="en-US"/>
          </a:p>
        </p:txBody>
      </p:sp>
      <p:sp>
        <p:nvSpPr>
          <p:cNvPr id="3" name="Footer Placeholder 2"/>
          <p:cNvSpPr>
            <a:spLocks noGrp="1"/>
          </p:cNvSpPr>
          <p:nvPr>
            <p:ph type="ftr" sz="quarter" idx="11"/>
          </p:nvPr>
        </p:nvSpPr>
        <p:spPr/>
        <p:txBody>
          <a:bodyPr/>
          <a:lstStyle/>
          <a:p>
            <a:r>
              <a:rPr lang="en-US" smtClean="0"/>
              <a:t>Appalachian Energy Center Workshop Series</a:t>
            </a:r>
            <a:endParaRPr lang="en-US"/>
          </a:p>
        </p:txBody>
      </p:sp>
    </p:spTree>
    <p:extLst>
      <p:ext uri="{BB962C8B-B14F-4D97-AF65-F5344CB8AC3E}">
        <p14:creationId xmlns:p14="http://schemas.microsoft.com/office/powerpoint/2010/main" val="205219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 name="Date Placeholder 1"/>
          <p:cNvSpPr>
            <a:spLocks noGrp="1"/>
          </p:cNvSpPr>
          <p:nvPr>
            <p:ph type="dt" idx="10"/>
          </p:nvPr>
        </p:nvSpPr>
        <p:spPr/>
        <p:txBody>
          <a:bodyPr/>
          <a:lstStyle/>
          <a:p>
            <a:r>
              <a:rPr lang="en-US" smtClean="0"/>
              <a:t>10/4/2013</a:t>
            </a:r>
            <a:endParaRPr lang="en-US"/>
          </a:p>
        </p:txBody>
      </p:sp>
      <p:sp>
        <p:nvSpPr>
          <p:cNvPr id="3" name="Footer Placeholder 2"/>
          <p:cNvSpPr>
            <a:spLocks noGrp="1"/>
          </p:cNvSpPr>
          <p:nvPr>
            <p:ph type="ftr" sz="quarter" idx="11"/>
          </p:nvPr>
        </p:nvSpPr>
        <p:spPr/>
        <p:txBody>
          <a:bodyPr/>
          <a:lstStyle/>
          <a:p>
            <a:r>
              <a:rPr lang="en-US" smtClean="0"/>
              <a:t>Appalachian Energy Center Workshop Series</a:t>
            </a:r>
            <a:endParaRPr lang="en-US"/>
          </a:p>
        </p:txBody>
      </p:sp>
    </p:spTree>
    <p:extLst>
      <p:ext uri="{BB962C8B-B14F-4D97-AF65-F5344CB8AC3E}">
        <p14:creationId xmlns:p14="http://schemas.microsoft.com/office/powerpoint/2010/main" val="3244761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 name="Date Placeholder 1"/>
          <p:cNvSpPr>
            <a:spLocks noGrp="1"/>
          </p:cNvSpPr>
          <p:nvPr>
            <p:ph type="dt" idx="10"/>
          </p:nvPr>
        </p:nvSpPr>
        <p:spPr/>
        <p:txBody>
          <a:bodyPr/>
          <a:lstStyle/>
          <a:p>
            <a:r>
              <a:rPr lang="en-US" smtClean="0"/>
              <a:t>10/4/2013</a:t>
            </a:r>
            <a:endParaRPr lang="en-US"/>
          </a:p>
        </p:txBody>
      </p:sp>
      <p:sp>
        <p:nvSpPr>
          <p:cNvPr id="3" name="Footer Placeholder 2"/>
          <p:cNvSpPr>
            <a:spLocks noGrp="1"/>
          </p:cNvSpPr>
          <p:nvPr>
            <p:ph type="ftr" sz="quarter" idx="11"/>
          </p:nvPr>
        </p:nvSpPr>
        <p:spPr/>
        <p:txBody>
          <a:bodyPr/>
          <a:lstStyle/>
          <a:p>
            <a:r>
              <a:rPr lang="en-US" smtClean="0"/>
              <a:t>Appalachian Energy Center Workshop Series</a:t>
            </a:r>
            <a:endParaRPr lang="en-US"/>
          </a:p>
        </p:txBody>
      </p:sp>
    </p:spTree>
    <p:extLst>
      <p:ext uri="{BB962C8B-B14F-4D97-AF65-F5344CB8AC3E}">
        <p14:creationId xmlns:p14="http://schemas.microsoft.com/office/powerpoint/2010/main" val="4119120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257300" y="719138"/>
            <a:ext cx="4802188" cy="3602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xfrm>
            <a:off x="974726" y="4560889"/>
            <a:ext cx="536575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 name="Date Placeholder 1"/>
          <p:cNvSpPr>
            <a:spLocks noGrp="1"/>
          </p:cNvSpPr>
          <p:nvPr>
            <p:ph type="dt" idx="10"/>
          </p:nvPr>
        </p:nvSpPr>
        <p:spPr/>
        <p:txBody>
          <a:bodyPr/>
          <a:lstStyle/>
          <a:p>
            <a:r>
              <a:rPr lang="en-US" smtClean="0"/>
              <a:t>10/4/2013</a:t>
            </a:r>
            <a:endParaRPr lang="en-US"/>
          </a:p>
        </p:txBody>
      </p:sp>
      <p:sp>
        <p:nvSpPr>
          <p:cNvPr id="3" name="Footer Placeholder 2"/>
          <p:cNvSpPr>
            <a:spLocks noGrp="1"/>
          </p:cNvSpPr>
          <p:nvPr>
            <p:ph type="ftr" sz="quarter" idx="11"/>
          </p:nvPr>
        </p:nvSpPr>
        <p:spPr/>
        <p:txBody>
          <a:bodyPr/>
          <a:lstStyle/>
          <a:p>
            <a:r>
              <a:rPr lang="en-US" smtClean="0"/>
              <a:t>Appalachian Energy Center Workshop Series</a:t>
            </a:r>
            <a:endParaRPr lang="en-US"/>
          </a:p>
        </p:txBody>
      </p:sp>
    </p:spTree>
    <p:extLst>
      <p:ext uri="{BB962C8B-B14F-4D97-AF65-F5344CB8AC3E}">
        <p14:creationId xmlns:p14="http://schemas.microsoft.com/office/powerpoint/2010/main" val="997411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1257300" y="719138"/>
            <a:ext cx="4802188" cy="3602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xfrm>
            <a:off x="974726" y="4560889"/>
            <a:ext cx="536575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 name="Date Placeholder 1"/>
          <p:cNvSpPr>
            <a:spLocks noGrp="1"/>
          </p:cNvSpPr>
          <p:nvPr>
            <p:ph type="dt" idx="10"/>
          </p:nvPr>
        </p:nvSpPr>
        <p:spPr/>
        <p:txBody>
          <a:bodyPr/>
          <a:lstStyle/>
          <a:p>
            <a:r>
              <a:rPr lang="en-US" smtClean="0"/>
              <a:t>10/4/2013</a:t>
            </a:r>
            <a:endParaRPr lang="en-US"/>
          </a:p>
        </p:txBody>
      </p:sp>
      <p:sp>
        <p:nvSpPr>
          <p:cNvPr id="3" name="Footer Placeholder 2"/>
          <p:cNvSpPr>
            <a:spLocks noGrp="1"/>
          </p:cNvSpPr>
          <p:nvPr>
            <p:ph type="ftr" sz="quarter" idx="11"/>
          </p:nvPr>
        </p:nvSpPr>
        <p:spPr/>
        <p:txBody>
          <a:bodyPr/>
          <a:lstStyle/>
          <a:p>
            <a:r>
              <a:rPr lang="en-US" smtClean="0"/>
              <a:t>Appalachian Energy Center Workshop Series</a:t>
            </a:r>
            <a:endParaRPr lang="en-US"/>
          </a:p>
        </p:txBody>
      </p:sp>
    </p:spTree>
    <p:extLst>
      <p:ext uri="{BB962C8B-B14F-4D97-AF65-F5344CB8AC3E}">
        <p14:creationId xmlns:p14="http://schemas.microsoft.com/office/powerpoint/2010/main" val="3949525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2B6904-3A69-4ECC-9AFB-9D9FC3DFCA05}"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780DA-EADF-4BB4-92B8-1A2B003191F1}" type="slidenum">
              <a:rPr lang="en-US" smtClean="0"/>
              <a:t>‹#›</a:t>
            </a:fld>
            <a:endParaRPr lang="en-US"/>
          </a:p>
        </p:txBody>
      </p:sp>
    </p:spTree>
    <p:extLst>
      <p:ext uri="{BB962C8B-B14F-4D97-AF65-F5344CB8AC3E}">
        <p14:creationId xmlns:p14="http://schemas.microsoft.com/office/powerpoint/2010/main" val="240176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B6904-3A69-4ECC-9AFB-9D9FC3DFCA05}"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780DA-EADF-4BB4-92B8-1A2B003191F1}" type="slidenum">
              <a:rPr lang="en-US" smtClean="0"/>
              <a:t>‹#›</a:t>
            </a:fld>
            <a:endParaRPr lang="en-US"/>
          </a:p>
        </p:txBody>
      </p:sp>
    </p:spTree>
    <p:extLst>
      <p:ext uri="{BB962C8B-B14F-4D97-AF65-F5344CB8AC3E}">
        <p14:creationId xmlns:p14="http://schemas.microsoft.com/office/powerpoint/2010/main" val="3006475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B6904-3A69-4ECC-9AFB-9D9FC3DFCA05}"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780DA-EADF-4BB4-92B8-1A2B003191F1}" type="slidenum">
              <a:rPr lang="en-US" smtClean="0"/>
              <a:t>‹#›</a:t>
            </a:fld>
            <a:endParaRPr lang="en-US"/>
          </a:p>
        </p:txBody>
      </p:sp>
    </p:spTree>
    <p:extLst>
      <p:ext uri="{BB962C8B-B14F-4D97-AF65-F5344CB8AC3E}">
        <p14:creationId xmlns:p14="http://schemas.microsoft.com/office/powerpoint/2010/main" val="2255576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0"/>
            <a:ext cx="9144000" cy="6858000"/>
          </a:xfrm>
          <a:prstGeom prst="rect">
            <a:avLst/>
          </a:prstGeom>
          <a:solidFill>
            <a:srgbClr val="41404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a:spLocks noGrp="1"/>
          </p:cNvSpPr>
          <p:nvPr>
            <p:ph type="sldNum" sz="quarter" idx="10"/>
          </p:nvPr>
        </p:nvSpPr>
        <p:spPr/>
        <p:txBody>
          <a:bodyPr/>
          <a:lstStyle>
            <a:lvl1pPr>
              <a:defRPr/>
            </a:lvl1pPr>
          </a:lstStyle>
          <a:p>
            <a:pPr>
              <a:defRPr/>
            </a:pPr>
            <a:fld id="{6DB7A050-1E69-414C-BCB1-0D7A910F3950}" type="slidenum">
              <a:rPr lang="en-US"/>
              <a:pPr>
                <a:defRPr/>
              </a:pPr>
              <a:t>‹#›</a:t>
            </a:fld>
            <a:endParaRPr lang="en-US"/>
          </a:p>
        </p:txBody>
      </p:sp>
    </p:spTree>
    <p:extLst>
      <p:ext uri="{BB962C8B-B14F-4D97-AF65-F5344CB8AC3E}">
        <p14:creationId xmlns:p14="http://schemas.microsoft.com/office/powerpoint/2010/main" val="2370896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B6904-3A69-4ECC-9AFB-9D9FC3DFCA05}"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780DA-EADF-4BB4-92B8-1A2B003191F1}" type="slidenum">
              <a:rPr lang="en-US" smtClean="0"/>
              <a:t>‹#›</a:t>
            </a:fld>
            <a:endParaRPr lang="en-US"/>
          </a:p>
        </p:txBody>
      </p:sp>
    </p:spTree>
    <p:extLst>
      <p:ext uri="{BB962C8B-B14F-4D97-AF65-F5344CB8AC3E}">
        <p14:creationId xmlns:p14="http://schemas.microsoft.com/office/powerpoint/2010/main" val="119779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2B6904-3A69-4ECC-9AFB-9D9FC3DFCA05}"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780DA-EADF-4BB4-92B8-1A2B003191F1}" type="slidenum">
              <a:rPr lang="en-US" smtClean="0"/>
              <a:t>‹#›</a:t>
            </a:fld>
            <a:endParaRPr lang="en-US"/>
          </a:p>
        </p:txBody>
      </p:sp>
    </p:spTree>
    <p:extLst>
      <p:ext uri="{BB962C8B-B14F-4D97-AF65-F5344CB8AC3E}">
        <p14:creationId xmlns:p14="http://schemas.microsoft.com/office/powerpoint/2010/main" val="74400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2B6904-3A69-4ECC-9AFB-9D9FC3DFCA05}"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780DA-EADF-4BB4-92B8-1A2B003191F1}" type="slidenum">
              <a:rPr lang="en-US" smtClean="0"/>
              <a:t>‹#›</a:t>
            </a:fld>
            <a:endParaRPr lang="en-US"/>
          </a:p>
        </p:txBody>
      </p:sp>
    </p:spTree>
    <p:extLst>
      <p:ext uri="{BB962C8B-B14F-4D97-AF65-F5344CB8AC3E}">
        <p14:creationId xmlns:p14="http://schemas.microsoft.com/office/powerpoint/2010/main" val="1574084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2B6904-3A69-4ECC-9AFB-9D9FC3DFCA05}" type="datetimeFigureOut">
              <a:rPr lang="en-US" smtClean="0"/>
              <a:t>10/1/2014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F780DA-EADF-4BB4-92B8-1A2B003191F1}" type="slidenum">
              <a:rPr lang="en-US" smtClean="0"/>
              <a:t>‹#›</a:t>
            </a:fld>
            <a:endParaRPr lang="en-US"/>
          </a:p>
        </p:txBody>
      </p:sp>
    </p:spTree>
    <p:extLst>
      <p:ext uri="{BB962C8B-B14F-4D97-AF65-F5344CB8AC3E}">
        <p14:creationId xmlns:p14="http://schemas.microsoft.com/office/powerpoint/2010/main" val="155135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2B6904-3A69-4ECC-9AFB-9D9FC3DFCA05}" type="datetimeFigureOut">
              <a:rPr lang="en-US" smtClean="0"/>
              <a:t>10/1/2014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780DA-EADF-4BB4-92B8-1A2B003191F1}" type="slidenum">
              <a:rPr lang="en-US" smtClean="0"/>
              <a:t>‹#›</a:t>
            </a:fld>
            <a:endParaRPr lang="en-US"/>
          </a:p>
        </p:txBody>
      </p:sp>
    </p:spTree>
    <p:extLst>
      <p:ext uri="{BB962C8B-B14F-4D97-AF65-F5344CB8AC3E}">
        <p14:creationId xmlns:p14="http://schemas.microsoft.com/office/powerpoint/2010/main" val="16753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B6904-3A69-4ECC-9AFB-9D9FC3DFCA05}" type="datetimeFigureOut">
              <a:rPr lang="en-US" smtClean="0"/>
              <a:t>10/1/2014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F780DA-EADF-4BB4-92B8-1A2B003191F1}" type="slidenum">
              <a:rPr lang="en-US" smtClean="0"/>
              <a:t>‹#›</a:t>
            </a:fld>
            <a:endParaRPr lang="en-US"/>
          </a:p>
        </p:txBody>
      </p:sp>
    </p:spTree>
    <p:extLst>
      <p:ext uri="{BB962C8B-B14F-4D97-AF65-F5344CB8AC3E}">
        <p14:creationId xmlns:p14="http://schemas.microsoft.com/office/powerpoint/2010/main" val="1564607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B6904-3A69-4ECC-9AFB-9D9FC3DFCA05}"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780DA-EADF-4BB4-92B8-1A2B003191F1}" type="slidenum">
              <a:rPr lang="en-US" smtClean="0"/>
              <a:t>‹#›</a:t>
            </a:fld>
            <a:endParaRPr lang="en-US"/>
          </a:p>
        </p:txBody>
      </p:sp>
    </p:spTree>
    <p:extLst>
      <p:ext uri="{BB962C8B-B14F-4D97-AF65-F5344CB8AC3E}">
        <p14:creationId xmlns:p14="http://schemas.microsoft.com/office/powerpoint/2010/main" val="3083942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B6904-3A69-4ECC-9AFB-9D9FC3DFCA05}"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780DA-EADF-4BB4-92B8-1A2B003191F1}" type="slidenum">
              <a:rPr lang="en-US" smtClean="0"/>
              <a:t>‹#›</a:t>
            </a:fld>
            <a:endParaRPr lang="en-US"/>
          </a:p>
        </p:txBody>
      </p:sp>
    </p:spTree>
    <p:extLst>
      <p:ext uri="{BB962C8B-B14F-4D97-AF65-F5344CB8AC3E}">
        <p14:creationId xmlns:p14="http://schemas.microsoft.com/office/powerpoint/2010/main" val="4104035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B6904-3A69-4ECC-9AFB-9D9FC3DFCA05}" type="datetimeFigureOut">
              <a:rPr lang="en-US" smtClean="0"/>
              <a:t>10/1/2014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780DA-EADF-4BB4-92B8-1A2B003191F1}" type="slidenum">
              <a:rPr lang="en-US" smtClean="0"/>
              <a:t>‹#›</a:t>
            </a:fld>
            <a:endParaRPr lang="en-US"/>
          </a:p>
        </p:txBody>
      </p:sp>
    </p:spTree>
    <p:extLst>
      <p:ext uri="{BB962C8B-B14F-4D97-AF65-F5344CB8AC3E}">
        <p14:creationId xmlns:p14="http://schemas.microsoft.com/office/powerpoint/2010/main" val="3723909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alllf@appstate.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763000" cy="1143000"/>
          </a:xfrm>
        </p:spPr>
        <p:txBody>
          <a:bodyPr>
            <a:normAutofit fontScale="90000"/>
          </a:bodyPr>
          <a:lstStyle/>
          <a:p>
            <a:r>
              <a:rPr lang="en-US" sz="4000" b="1" dirty="0" smtClean="0">
                <a:solidFill>
                  <a:srgbClr val="00B050"/>
                </a:solidFill>
              </a:rPr>
              <a:t/>
            </a:r>
            <a:br>
              <a:rPr lang="en-US" sz="4000" b="1" dirty="0" smtClean="0">
                <a:solidFill>
                  <a:srgbClr val="00B050"/>
                </a:solidFill>
              </a:rPr>
            </a:br>
            <a:r>
              <a:rPr lang="en-US" sz="4000" b="1" dirty="0" smtClean="0"/>
              <a:t>Part 2: Buildings as a System</a:t>
            </a:r>
            <a:r>
              <a:rPr lang="en-US" dirty="0"/>
              <a:t/>
            </a:r>
            <a:br>
              <a:rPr lang="en-US" dirty="0"/>
            </a:br>
            <a:endParaRPr lang="en-US" dirty="0"/>
          </a:p>
        </p:txBody>
      </p:sp>
      <p:sp>
        <p:nvSpPr>
          <p:cNvPr id="4" name="Content Placeholder 3"/>
          <p:cNvSpPr>
            <a:spLocks noGrp="1"/>
          </p:cNvSpPr>
          <p:nvPr>
            <p:ph idx="1"/>
          </p:nvPr>
        </p:nvSpPr>
        <p:spPr/>
        <p:txBody>
          <a:bodyPr>
            <a:normAutofit/>
          </a:bodyPr>
          <a:lstStyle/>
          <a:p>
            <a:pPr marL="0" indent="0">
              <a:buNone/>
            </a:pPr>
            <a:endParaRPr lang="en-US" dirty="0" smtClean="0"/>
          </a:p>
          <a:p>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Lee F. Ball Jr., PhD</a:t>
            </a:r>
          </a:p>
          <a:p>
            <a:pPr marL="0" indent="0" algn="ctr">
              <a:buNone/>
            </a:pPr>
            <a:r>
              <a:rPr lang="en-US" dirty="0" smtClean="0">
                <a:hlinkClick r:id="rId3"/>
              </a:rPr>
              <a:t>balllf@appstate.edu</a:t>
            </a:r>
            <a:endParaRPr lang="en-US" dirty="0" smtClean="0"/>
          </a:p>
        </p:txBody>
      </p:sp>
      <p:pic>
        <p:nvPicPr>
          <p:cNvPr id="5" name="Picture 2" descr="http://www.palmcoastgov.com/government/departments/community_development/IMG/GreenBuil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9691" y="1524000"/>
            <a:ext cx="5029200" cy="274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078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588963" y="206375"/>
            <a:ext cx="7440612" cy="1012825"/>
          </a:xfrm>
        </p:spPr>
        <p:txBody>
          <a:bodyPr/>
          <a:lstStyle/>
          <a:p>
            <a:pPr eaLnBrk="1" hangingPunct="1"/>
            <a:r>
              <a:rPr lang="en-US" sz="3600" dirty="0" smtClean="0"/>
              <a:t>HERE ARE THE LARGER HOLES</a:t>
            </a:r>
          </a:p>
        </p:txBody>
      </p:sp>
      <p:pic>
        <p:nvPicPr>
          <p:cNvPr id="21507" name="Picture 3" descr="Performance 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763" y="1917700"/>
            <a:ext cx="4775200"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4628" name="Text Box 4"/>
          <p:cNvSpPr txBox="1">
            <a:spLocks noChangeArrowheads="1"/>
          </p:cNvSpPr>
          <p:nvPr/>
        </p:nvSpPr>
        <p:spPr bwMode="auto">
          <a:xfrm>
            <a:off x="6778625" y="1373188"/>
            <a:ext cx="173037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Clr>
                <a:srgbClr val="0237BC"/>
              </a:buClr>
              <a:buFont typeface="Symbol" pitchFamily="18" charset="2"/>
              <a:buNone/>
            </a:pPr>
            <a:r>
              <a:rPr lang="en-US" sz="2800" b="1" i="1">
                <a:latin typeface="Arial" charset="0"/>
              </a:rPr>
              <a:t>Chases</a:t>
            </a:r>
          </a:p>
        </p:txBody>
      </p:sp>
      <p:sp>
        <p:nvSpPr>
          <p:cNvPr id="2074629" name="Text Box 5"/>
          <p:cNvSpPr txBox="1">
            <a:spLocks noChangeArrowheads="1"/>
          </p:cNvSpPr>
          <p:nvPr/>
        </p:nvSpPr>
        <p:spPr bwMode="auto">
          <a:xfrm>
            <a:off x="6778625" y="4576763"/>
            <a:ext cx="23653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Clr>
                <a:srgbClr val="0237BC"/>
              </a:buClr>
              <a:buFont typeface="Symbol" pitchFamily="18" charset="2"/>
              <a:buNone/>
            </a:pPr>
            <a:r>
              <a:rPr lang="en-US" sz="2800" b="1" i="1">
                <a:latin typeface="Arial" charset="0"/>
              </a:rPr>
              <a:t>Plumbing Penetrations</a:t>
            </a:r>
          </a:p>
        </p:txBody>
      </p:sp>
      <p:sp>
        <p:nvSpPr>
          <p:cNvPr id="2074630" name="Text Box 6"/>
          <p:cNvSpPr txBox="1">
            <a:spLocks noChangeArrowheads="1"/>
          </p:cNvSpPr>
          <p:nvPr/>
        </p:nvSpPr>
        <p:spPr bwMode="auto">
          <a:xfrm>
            <a:off x="6778625" y="2119313"/>
            <a:ext cx="16446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Clr>
                <a:srgbClr val="0237BC"/>
              </a:buClr>
              <a:buFont typeface="Symbol" pitchFamily="18" charset="2"/>
              <a:buNone/>
            </a:pPr>
            <a:r>
              <a:rPr lang="en-US" sz="2800" b="1" i="1">
                <a:latin typeface="Arial" charset="0"/>
              </a:rPr>
              <a:t>Dropped</a:t>
            </a:r>
          </a:p>
          <a:p>
            <a:pPr eaLnBrk="1" hangingPunct="1">
              <a:spcBef>
                <a:spcPct val="20000"/>
              </a:spcBef>
              <a:buClr>
                <a:srgbClr val="0237BC"/>
              </a:buClr>
              <a:buFont typeface="Symbol" pitchFamily="18" charset="2"/>
              <a:buNone/>
            </a:pPr>
            <a:r>
              <a:rPr lang="en-US" sz="2800" b="1" i="1">
                <a:latin typeface="Arial" charset="0"/>
              </a:rPr>
              <a:t>Ceilings</a:t>
            </a:r>
          </a:p>
        </p:txBody>
      </p:sp>
      <p:sp>
        <p:nvSpPr>
          <p:cNvPr id="2074631" name="Text Box 7"/>
          <p:cNvSpPr txBox="1">
            <a:spLocks noChangeArrowheads="1"/>
          </p:cNvSpPr>
          <p:nvPr/>
        </p:nvSpPr>
        <p:spPr bwMode="auto">
          <a:xfrm>
            <a:off x="185738" y="1317625"/>
            <a:ext cx="1725612"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Clr>
                <a:srgbClr val="0237BC"/>
              </a:buClr>
              <a:buFont typeface="Symbol" pitchFamily="18" charset="2"/>
              <a:buNone/>
            </a:pPr>
            <a:r>
              <a:rPr lang="en-US" sz="2800" b="1" i="1">
                <a:latin typeface="Arial" charset="0"/>
              </a:rPr>
              <a:t>Access</a:t>
            </a:r>
          </a:p>
          <a:p>
            <a:pPr eaLnBrk="1" hangingPunct="1">
              <a:spcBef>
                <a:spcPct val="20000"/>
              </a:spcBef>
              <a:buClr>
                <a:srgbClr val="0237BC"/>
              </a:buClr>
              <a:buFont typeface="Symbol" pitchFamily="18" charset="2"/>
              <a:buNone/>
            </a:pPr>
            <a:r>
              <a:rPr lang="en-US" sz="2800" b="1" i="1">
                <a:latin typeface="Arial" charset="0"/>
              </a:rPr>
              <a:t>Panels</a:t>
            </a:r>
          </a:p>
        </p:txBody>
      </p:sp>
      <p:sp>
        <p:nvSpPr>
          <p:cNvPr id="2074632" name="Text Box 8"/>
          <p:cNvSpPr txBox="1">
            <a:spLocks noChangeArrowheads="1"/>
          </p:cNvSpPr>
          <p:nvPr/>
        </p:nvSpPr>
        <p:spPr bwMode="auto">
          <a:xfrm>
            <a:off x="185738" y="2449513"/>
            <a:ext cx="17303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Clr>
                <a:srgbClr val="0237BC"/>
              </a:buClr>
              <a:buFont typeface="Symbol" pitchFamily="18" charset="2"/>
              <a:buNone/>
            </a:pPr>
            <a:r>
              <a:rPr lang="en-US" sz="2800" b="1" i="1">
                <a:latin typeface="Arial" charset="0"/>
              </a:rPr>
              <a:t>Ceiling fixtures</a:t>
            </a:r>
          </a:p>
        </p:txBody>
      </p:sp>
      <p:sp>
        <p:nvSpPr>
          <p:cNvPr id="2074633" name="Text Box 9"/>
          <p:cNvSpPr txBox="1">
            <a:spLocks noChangeArrowheads="1"/>
          </p:cNvSpPr>
          <p:nvPr/>
        </p:nvSpPr>
        <p:spPr bwMode="auto">
          <a:xfrm>
            <a:off x="6778625" y="5751513"/>
            <a:ext cx="117157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Clr>
                <a:srgbClr val="0237BC"/>
              </a:buClr>
              <a:buFont typeface="Symbol" pitchFamily="18" charset="2"/>
              <a:buNone/>
            </a:pPr>
            <a:r>
              <a:rPr lang="en-US" sz="2800" b="1" i="1">
                <a:latin typeface="Arial" charset="0"/>
              </a:rPr>
              <a:t>Ducts</a:t>
            </a:r>
          </a:p>
        </p:txBody>
      </p:sp>
      <p:sp>
        <p:nvSpPr>
          <p:cNvPr id="2074634" name="Text Box 10"/>
          <p:cNvSpPr txBox="1">
            <a:spLocks noChangeArrowheads="1"/>
          </p:cNvSpPr>
          <p:nvPr/>
        </p:nvSpPr>
        <p:spPr bwMode="auto">
          <a:xfrm>
            <a:off x="185738" y="3495675"/>
            <a:ext cx="17367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Clr>
                <a:srgbClr val="0237BC"/>
              </a:buClr>
              <a:buFont typeface="Symbol" pitchFamily="18" charset="2"/>
              <a:buNone/>
            </a:pPr>
            <a:r>
              <a:rPr lang="en-US" sz="2800" b="1" i="1">
                <a:latin typeface="Arial" charset="0"/>
              </a:rPr>
              <a:t>Sill Plates</a:t>
            </a:r>
          </a:p>
        </p:txBody>
      </p:sp>
      <p:sp>
        <p:nvSpPr>
          <p:cNvPr id="2074635" name="Text Box 11"/>
          <p:cNvSpPr txBox="1">
            <a:spLocks noChangeArrowheads="1"/>
          </p:cNvSpPr>
          <p:nvPr/>
        </p:nvSpPr>
        <p:spPr bwMode="auto">
          <a:xfrm>
            <a:off x="185738" y="4533900"/>
            <a:ext cx="115093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Clr>
                <a:srgbClr val="0237BC"/>
              </a:buClr>
              <a:buFont typeface="Symbol" pitchFamily="18" charset="2"/>
              <a:buNone/>
            </a:pPr>
            <a:r>
              <a:rPr lang="en-US" sz="2800" b="1" i="1">
                <a:latin typeface="Arial" charset="0"/>
              </a:rPr>
              <a:t>Vents</a:t>
            </a:r>
          </a:p>
        </p:txBody>
      </p:sp>
      <p:sp>
        <p:nvSpPr>
          <p:cNvPr id="2074636" name="Text Box 12"/>
          <p:cNvSpPr txBox="1">
            <a:spLocks noChangeArrowheads="1"/>
          </p:cNvSpPr>
          <p:nvPr/>
        </p:nvSpPr>
        <p:spPr bwMode="auto">
          <a:xfrm>
            <a:off x="6778625" y="3395663"/>
            <a:ext cx="1944688"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Clr>
                <a:srgbClr val="0237BC"/>
              </a:buClr>
              <a:buFont typeface="Symbol" pitchFamily="18" charset="2"/>
              <a:buNone/>
            </a:pPr>
            <a:r>
              <a:rPr lang="en-US" sz="2800" b="1" i="1">
                <a:latin typeface="Arial" charset="0"/>
              </a:rPr>
              <a:t>Window Openings</a:t>
            </a:r>
          </a:p>
        </p:txBody>
      </p:sp>
      <p:sp>
        <p:nvSpPr>
          <p:cNvPr id="2074637" name="Text Box 13"/>
          <p:cNvSpPr txBox="1">
            <a:spLocks noChangeArrowheads="1"/>
          </p:cNvSpPr>
          <p:nvPr/>
        </p:nvSpPr>
        <p:spPr bwMode="auto">
          <a:xfrm>
            <a:off x="185738" y="5162550"/>
            <a:ext cx="184943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Clr>
                <a:srgbClr val="0237BC"/>
              </a:buClr>
              <a:buFont typeface="Symbol" pitchFamily="18" charset="2"/>
              <a:buNone/>
            </a:pPr>
            <a:r>
              <a:rPr lang="en-US" sz="2800" b="1" i="1">
                <a:latin typeface="Arial" charset="0"/>
              </a:rPr>
              <a:t>Door Openings</a:t>
            </a:r>
          </a:p>
        </p:txBody>
      </p:sp>
      <p:sp>
        <p:nvSpPr>
          <p:cNvPr id="2074638" name="Line 14"/>
          <p:cNvSpPr>
            <a:spLocks noChangeShapeType="1"/>
          </p:cNvSpPr>
          <p:nvPr/>
        </p:nvSpPr>
        <p:spPr bwMode="auto">
          <a:xfrm>
            <a:off x="1639888" y="1654175"/>
            <a:ext cx="2351087" cy="1554163"/>
          </a:xfrm>
          <a:prstGeom prst="line">
            <a:avLst/>
          </a:prstGeom>
          <a:noFill/>
          <a:ln w="38100">
            <a:solidFill>
              <a:srgbClr val="FF505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074639" name="Line 15"/>
          <p:cNvSpPr>
            <a:spLocks noChangeShapeType="1"/>
          </p:cNvSpPr>
          <p:nvPr/>
        </p:nvSpPr>
        <p:spPr bwMode="auto">
          <a:xfrm>
            <a:off x="1633538" y="2765425"/>
            <a:ext cx="1349375" cy="536575"/>
          </a:xfrm>
          <a:prstGeom prst="line">
            <a:avLst/>
          </a:prstGeom>
          <a:noFill/>
          <a:ln w="38100">
            <a:solidFill>
              <a:srgbClr val="FF505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074640" name="Line 16"/>
          <p:cNvSpPr>
            <a:spLocks noChangeShapeType="1"/>
          </p:cNvSpPr>
          <p:nvPr/>
        </p:nvSpPr>
        <p:spPr bwMode="auto">
          <a:xfrm>
            <a:off x="1300163" y="3983038"/>
            <a:ext cx="1057275" cy="350837"/>
          </a:xfrm>
          <a:prstGeom prst="line">
            <a:avLst/>
          </a:prstGeom>
          <a:noFill/>
          <a:ln w="38100">
            <a:solidFill>
              <a:srgbClr val="FF505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074641" name="Line 17"/>
          <p:cNvSpPr>
            <a:spLocks noChangeShapeType="1"/>
          </p:cNvSpPr>
          <p:nvPr/>
        </p:nvSpPr>
        <p:spPr bwMode="auto">
          <a:xfrm flipV="1">
            <a:off x="1443038" y="4567238"/>
            <a:ext cx="958850" cy="230187"/>
          </a:xfrm>
          <a:prstGeom prst="line">
            <a:avLst/>
          </a:prstGeom>
          <a:noFill/>
          <a:ln w="38100">
            <a:solidFill>
              <a:srgbClr val="FF505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074642" name="Line 18"/>
          <p:cNvSpPr>
            <a:spLocks noChangeShapeType="1"/>
          </p:cNvSpPr>
          <p:nvPr/>
        </p:nvSpPr>
        <p:spPr bwMode="auto">
          <a:xfrm flipV="1">
            <a:off x="1401763" y="4129088"/>
            <a:ext cx="2798762" cy="1335087"/>
          </a:xfrm>
          <a:prstGeom prst="line">
            <a:avLst/>
          </a:prstGeom>
          <a:noFill/>
          <a:ln w="38100">
            <a:solidFill>
              <a:srgbClr val="FF505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074643" name="Line 19"/>
          <p:cNvSpPr>
            <a:spLocks noChangeShapeType="1"/>
          </p:cNvSpPr>
          <p:nvPr/>
        </p:nvSpPr>
        <p:spPr bwMode="auto">
          <a:xfrm flipH="1">
            <a:off x="5086350" y="1704975"/>
            <a:ext cx="1727200" cy="1598613"/>
          </a:xfrm>
          <a:prstGeom prst="line">
            <a:avLst/>
          </a:prstGeom>
          <a:noFill/>
          <a:ln w="38100">
            <a:solidFill>
              <a:srgbClr val="FF505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074644" name="Line 20"/>
          <p:cNvSpPr>
            <a:spLocks noChangeShapeType="1"/>
          </p:cNvSpPr>
          <p:nvPr/>
        </p:nvSpPr>
        <p:spPr bwMode="auto">
          <a:xfrm flipH="1">
            <a:off x="5768975" y="2489200"/>
            <a:ext cx="1103313" cy="944563"/>
          </a:xfrm>
          <a:prstGeom prst="line">
            <a:avLst/>
          </a:prstGeom>
          <a:noFill/>
          <a:ln w="38100">
            <a:solidFill>
              <a:srgbClr val="FF505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074645" name="Line 21"/>
          <p:cNvSpPr>
            <a:spLocks noChangeShapeType="1"/>
          </p:cNvSpPr>
          <p:nvPr/>
        </p:nvSpPr>
        <p:spPr bwMode="auto">
          <a:xfrm flipH="1">
            <a:off x="6097588" y="3744913"/>
            <a:ext cx="769937" cy="58737"/>
          </a:xfrm>
          <a:prstGeom prst="line">
            <a:avLst/>
          </a:prstGeom>
          <a:noFill/>
          <a:ln w="38100">
            <a:solidFill>
              <a:srgbClr val="FF505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074646" name="Line 22"/>
          <p:cNvSpPr>
            <a:spLocks noChangeShapeType="1"/>
          </p:cNvSpPr>
          <p:nvPr/>
        </p:nvSpPr>
        <p:spPr bwMode="auto">
          <a:xfrm flipH="1" flipV="1">
            <a:off x="6502400" y="4486275"/>
            <a:ext cx="349250" cy="288925"/>
          </a:xfrm>
          <a:prstGeom prst="line">
            <a:avLst/>
          </a:prstGeom>
          <a:noFill/>
          <a:ln w="38100">
            <a:solidFill>
              <a:srgbClr val="FF505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074647" name="Line 23"/>
          <p:cNvSpPr>
            <a:spLocks noChangeShapeType="1"/>
          </p:cNvSpPr>
          <p:nvPr/>
        </p:nvSpPr>
        <p:spPr bwMode="auto">
          <a:xfrm flipH="1" flipV="1">
            <a:off x="3976688" y="4862513"/>
            <a:ext cx="2873375" cy="1079500"/>
          </a:xfrm>
          <a:prstGeom prst="line">
            <a:avLst/>
          </a:prstGeom>
          <a:noFill/>
          <a:ln w="38100">
            <a:solidFill>
              <a:srgbClr val="FF505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val="15926552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46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7464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746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746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746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746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746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7464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746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7464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746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7464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746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7463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746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7463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746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7464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7463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74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4628" grpId="0"/>
      <p:bldP spid="2074629" grpId="0"/>
      <p:bldP spid="2074630" grpId="0"/>
      <p:bldP spid="2074631" grpId="0"/>
      <p:bldP spid="2074632" grpId="0"/>
      <p:bldP spid="2074633" grpId="0"/>
      <p:bldP spid="2074634" grpId="0"/>
      <p:bldP spid="2074635" grpId="0"/>
      <p:bldP spid="2074636" grpId="0"/>
      <p:bldP spid="20746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nvel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2540000"/>
            <a:ext cx="40640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87939" name="Group 3"/>
          <p:cNvGrpSpPr>
            <a:grpSpLocks/>
          </p:cNvGrpSpPr>
          <p:nvPr/>
        </p:nvGrpSpPr>
        <p:grpSpPr bwMode="auto">
          <a:xfrm>
            <a:off x="3435350" y="1833563"/>
            <a:ext cx="4229100" cy="3297237"/>
            <a:chOff x="1743" y="1163"/>
            <a:chExt cx="2664" cy="2077"/>
          </a:xfrm>
        </p:grpSpPr>
        <p:sp>
          <p:nvSpPr>
            <p:cNvPr id="2087940" name="AutoShape 4"/>
            <p:cNvSpPr>
              <a:spLocks noChangeArrowheads="1"/>
            </p:cNvSpPr>
            <p:nvPr/>
          </p:nvSpPr>
          <p:spPr bwMode="auto">
            <a:xfrm>
              <a:off x="3792" y="2889"/>
              <a:ext cx="615" cy="306"/>
            </a:xfrm>
            <a:prstGeom prst="leftArrow">
              <a:avLst>
                <a:gd name="adj1" fmla="val 50000"/>
                <a:gd name="adj2" fmla="val 50245"/>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087941" name="AutoShape 5"/>
            <p:cNvSpPr>
              <a:spLocks noChangeArrowheads="1"/>
            </p:cNvSpPr>
            <p:nvPr/>
          </p:nvSpPr>
          <p:spPr bwMode="auto">
            <a:xfrm>
              <a:off x="3348" y="2844"/>
              <a:ext cx="384" cy="396"/>
            </a:xfrm>
            <a:prstGeom prst="cube">
              <a:avLst>
                <a:gd name="adj" fmla="val 25000"/>
              </a:avLst>
            </a:prstGeom>
            <a:solidFill>
              <a:srgbClr val="FFFFFF"/>
            </a:solidFill>
            <a:ln w="571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2543" name="Text Box 6"/>
            <p:cNvSpPr txBox="1">
              <a:spLocks noChangeArrowheads="1"/>
            </p:cNvSpPr>
            <p:nvPr/>
          </p:nvSpPr>
          <p:spPr bwMode="auto">
            <a:xfrm>
              <a:off x="1743" y="1163"/>
              <a:ext cx="1391" cy="36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Clr>
                  <a:srgbClr val="0237BC"/>
                </a:buClr>
                <a:buFont typeface="Symbol" pitchFamily="18" charset="2"/>
                <a:buNone/>
              </a:pPr>
              <a:r>
                <a:rPr lang="en-US" sz="3200" b="1">
                  <a:solidFill>
                    <a:srgbClr val="003399"/>
                  </a:solidFill>
                  <a:latin typeface="Arial" charset="0"/>
                </a:rPr>
                <a:t>= One In</a:t>
              </a:r>
            </a:p>
          </p:txBody>
        </p:sp>
      </p:grpSp>
      <p:sp>
        <p:nvSpPr>
          <p:cNvPr id="22532" name="Rectangle 7"/>
          <p:cNvSpPr>
            <a:spLocks noGrp="1"/>
          </p:cNvSpPr>
          <p:nvPr>
            <p:ph type="title"/>
          </p:nvPr>
        </p:nvSpPr>
        <p:spPr>
          <a:xfrm>
            <a:off x="787400" y="0"/>
            <a:ext cx="6173788" cy="1314450"/>
          </a:xfrm>
        </p:spPr>
        <p:txBody>
          <a:bodyPr/>
          <a:lstStyle/>
          <a:p>
            <a:pPr eaLnBrk="1" hangingPunct="1"/>
            <a:r>
              <a:rPr lang="en-US" sz="3600" smtClean="0"/>
              <a:t>CONTROLLING AIR FLOW</a:t>
            </a:r>
          </a:p>
        </p:txBody>
      </p:sp>
      <p:sp>
        <p:nvSpPr>
          <p:cNvPr id="22533" name="Text Box 8"/>
          <p:cNvSpPr txBox="1">
            <a:spLocks noChangeArrowheads="1"/>
          </p:cNvSpPr>
          <p:nvPr/>
        </p:nvSpPr>
        <p:spPr bwMode="auto">
          <a:xfrm>
            <a:off x="4954588" y="6359525"/>
            <a:ext cx="3276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1600" i="1">
                <a:solidFill>
                  <a:srgbClr val="040404"/>
                </a:solidFill>
                <a:latin typeface="Arial" charset="0"/>
              </a:rPr>
              <a:t>  Courtesy of Southface Institute</a:t>
            </a:r>
          </a:p>
        </p:txBody>
      </p:sp>
      <p:grpSp>
        <p:nvGrpSpPr>
          <p:cNvPr id="22534" name="Group 9"/>
          <p:cNvGrpSpPr>
            <a:grpSpLocks/>
          </p:cNvGrpSpPr>
          <p:nvPr/>
        </p:nvGrpSpPr>
        <p:grpSpPr bwMode="auto">
          <a:xfrm>
            <a:off x="1682750" y="1833563"/>
            <a:ext cx="2743200" cy="3297237"/>
            <a:chOff x="972" y="1163"/>
            <a:chExt cx="1728" cy="2077"/>
          </a:xfrm>
        </p:grpSpPr>
        <p:grpSp>
          <p:nvGrpSpPr>
            <p:cNvPr id="22536" name="Group 10"/>
            <p:cNvGrpSpPr>
              <a:grpSpLocks/>
            </p:cNvGrpSpPr>
            <p:nvPr/>
          </p:nvGrpSpPr>
          <p:grpSpPr bwMode="auto">
            <a:xfrm>
              <a:off x="972" y="1163"/>
              <a:ext cx="1728" cy="2077"/>
              <a:chOff x="543" y="1163"/>
              <a:chExt cx="1728" cy="2077"/>
            </a:xfrm>
          </p:grpSpPr>
          <p:sp>
            <p:nvSpPr>
              <p:cNvPr id="2087947" name="AutoShape 11"/>
              <p:cNvSpPr>
                <a:spLocks noChangeArrowheads="1"/>
              </p:cNvSpPr>
              <p:nvPr/>
            </p:nvSpPr>
            <p:spPr bwMode="auto">
              <a:xfrm>
                <a:off x="1656" y="2889"/>
                <a:ext cx="615" cy="306"/>
              </a:xfrm>
              <a:prstGeom prst="leftArrow">
                <a:avLst>
                  <a:gd name="adj1" fmla="val 50000"/>
                  <a:gd name="adj2" fmla="val 50245"/>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087948" name="AutoShape 12"/>
              <p:cNvSpPr>
                <a:spLocks noChangeArrowheads="1"/>
              </p:cNvSpPr>
              <p:nvPr/>
            </p:nvSpPr>
            <p:spPr bwMode="auto">
              <a:xfrm>
                <a:off x="1224" y="2844"/>
                <a:ext cx="384" cy="396"/>
              </a:xfrm>
              <a:prstGeom prst="cube">
                <a:avLst>
                  <a:gd name="adj" fmla="val 25000"/>
                </a:avLst>
              </a:prstGeom>
              <a:solidFill>
                <a:srgbClr val="FFFFFF"/>
              </a:solidFill>
              <a:ln w="571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2540" name="Text Box 13"/>
              <p:cNvSpPr txBox="1">
                <a:spLocks noChangeArrowheads="1"/>
              </p:cNvSpPr>
              <p:nvPr/>
            </p:nvSpPr>
            <p:spPr bwMode="auto">
              <a:xfrm>
                <a:off x="543" y="1163"/>
                <a:ext cx="1199" cy="36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Clr>
                    <a:srgbClr val="0237BC"/>
                  </a:buClr>
                  <a:buFont typeface="Symbol" pitchFamily="18" charset="2"/>
                  <a:buNone/>
                </a:pPr>
                <a:r>
                  <a:rPr lang="en-US" sz="3200" b="1">
                    <a:solidFill>
                      <a:srgbClr val="003399"/>
                    </a:solidFill>
                    <a:latin typeface="Arial" charset="0"/>
                  </a:rPr>
                  <a:t>One Out</a:t>
                </a:r>
              </a:p>
            </p:txBody>
          </p:sp>
        </p:grpSp>
        <p:sp>
          <p:nvSpPr>
            <p:cNvPr id="2087950" name="Rectangle 14"/>
            <p:cNvSpPr>
              <a:spLocks noChangeArrowheads="1"/>
            </p:cNvSpPr>
            <p:nvPr/>
          </p:nvSpPr>
          <p:spPr bwMode="auto">
            <a:xfrm>
              <a:off x="2128" y="1167"/>
              <a:ext cx="83" cy="36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grpSp>
      <p:sp>
        <p:nvSpPr>
          <p:cNvPr id="2087951" name="Text Box 15"/>
          <p:cNvSpPr txBox="1">
            <a:spLocks noChangeArrowheads="1"/>
          </p:cNvSpPr>
          <p:nvPr/>
        </p:nvSpPr>
        <p:spPr bwMode="auto">
          <a:xfrm>
            <a:off x="1676400" y="2511425"/>
            <a:ext cx="3835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ts val="0"/>
              </a:spcBef>
              <a:spcAft>
                <a:spcPts val="0"/>
              </a:spcAft>
              <a:defRPr/>
            </a:pPr>
            <a:r>
              <a:rPr lang="en-US">
                <a:solidFill>
                  <a:srgbClr val="040404"/>
                </a:solidFill>
                <a:latin typeface="Arial" charset="0"/>
                <a:cs typeface="+mn-cs"/>
              </a:rPr>
              <a:t>If air is leaking out, it must also be leaking in; a vacuum can’t be created under natural conditions.</a:t>
            </a:r>
            <a:endParaRPr lang="en-US">
              <a:solidFill>
                <a:srgbClr val="040404"/>
              </a:solidFill>
              <a:effectLst>
                <a:outerShdw blurRad="38100" dist="38100" dir="2700000" algn="tl">
                  <a:srgbClr val="C0C0C0"/>
                </a:outerShdw>
              </a:effectLst>
              <a:latin typeface="Arial" charset="0"/>
              <a:cs typeface="+mn-cs"/>
            </a:endParaRPr>
          </a:p>
        </p:txBody>
      </p:sp>
    </p:spTree>
    <p:extLst>
      <p:ext uri="{BB962C8B-B14F-4D97-AF65-F5344CB8AC3E}">
        <p14:creationId xmlns:p14="http://schemas.microsoft.com/office/powerpoint/2010/main" val="1557535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87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279400" y="190500"/>
            <a:ext cx="7620000" cy="1066800"/>
          </a:xfrm>
        </p:spPr>
        <p:txBody>
          <a:bodyPr/>
          <a:lstStyle/>
          <a:p>
            <a:pPr eaLnBrk="1" hangingPunct="1"/>
            <a:r>
              <a:rPr lang="en-US" smtClean="0">
                <a:solidFill>
                  <a:srgbClr val="040404"/>
                </a:solidFill>
              </a:rPr>
              <a:t>COMPLETE AIR BARRIERS</a:t>
            </a:r>
          </a:p>
        </p:txBody>
      </p:sp>
      <p:grpSp>
        <p:nvGrpSpPr>
          <p:cNvPr id="23555" name="Group 4"/>
          <p:cNvGrpSpPr>
            <a:grpSpLocks/>
          </p:cNvGrpSpPr>
          <p:nvPr/>
        </p:nvGrpSpPr>
        <p:grpSpPr bwMode="auto">
          <a:xfrm>
            <a:off x="2395538" y="2376488"/>
            <a:ext cx="3744912" cy="3314700"/>
            <a:chOff x="1944" y="1600"/>
            <a:chExt cx="2317" cy="2115"/>
          </a:xfrm>
        </p:grpSpPr>
        <p:pic>
          <p:nvPicPr>
            <p:cNvPr id="23556" name="Picture 5" descr="envel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 y="1600"/>
              <a:ext cx="2317" cy="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7" name="Group 6"/>
            <p:cNvGrpSpPr>
              <a:grpSpLocks/>
            </p:cNvGrpSpPr>
            <p:nvPr/>
          </p:nvGrpSpPr>
          <p:grpSpPr bwMode="auto">
            <a:xfrm>
              <a:off x="2209" y="1740"/>
              <a:ext cx="1840" cy="1254"/>
              <a:chOff x="2964" y="1746"/>
              <a:chExt cx="2268" cy="1482"/>
            </a:xfrm>
          </p:grpSpPr>
          <p:sp>
            <p:nvSpPr>
              <p:cNvPr id="3292167" name="Line 7"/>
              <p:cNvSpPr>
                <a:spLocks noChangeShapeType="1"/>
              </p:cNvSpPr>
              <p:nvPr/>
            </p:nvSpPr>
            <p:spPr bwMode="auto">
              <a:xfrm flipH="1">
                <a:off x="2964" y="3204"/>
                <a:ext cx="2268" cy="0"/>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3292168" name="Line 8"/>
              <p:cNvSpPr>
                <a:spLocks noChangeShapeType="1"/>
              </p:cNvSpPr>
              <p:nvPr/>
            </p:nvSpPr>
            <p:spPr bwMode="auto">
              <a:xfrm flipH="1">
                <a:off x="4367" y="2220"/>
                <a:ext cx="839" cy="0"/>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3292169" name="Line 9"/>
              <p:cNvSpPr>
                <a:spLocks noChangeShapeType="1"/>
              </p:cNvSpPr>
              <p:nvPr/>
            </p:nvSpPr>
            <p:spPr bwMode="auto">
              <a:xfrm rot="5400000">
                <a:off x="4704" y="2706"/>
                <a:ext cx="1008" cy="0"/>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3292170" name="Line 10"/>
              <p:cNvSpPr>
                <a:spLocks noChangeShapeType="1"/>
              </p:cNvSpPr>
              <p:nvPr/>
            </p:nvSpPr>
            <p:spPr bwMode="auto">
              <a:xfrm rot="5400000">
                <a:off x="2729" y="2949"/>
                <a:ext cx="558" cy="0"/>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3292171" name="Line 11"/>
              <p:cNvSpPr>
                <a:spLocks noChangeShapeType="1"/>
              </p:cNvSpPr>
              <p:nvPr/>
            </p:nvSpPr>
            <p:spPr bwMode="auto">
              <a:xfrm rot="5400000">
                <a:off x="4130" y="1983"/>
                <a:ext cx="474" cy="0"/>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3292172" name="Line 12"/>
              <p:cNvSpPr>
                <a:spLocks noChangeShapeType="1"/>
              </p:cNvSpPr>
              <p:nvPr/>
            </p:nvSpPr>
            <p:spPr bwMode="auto">
              <a:xfrm rot="5400000">
                <a:off x="3504" y="2274"/>
                <a:ext cx="407" cy="0"/>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3292173" name="Line 13"/>
              <p:cNvSpPr>
                <a:spLocks noChangeShapeType="1"/>
              </p:cNvSpPr>
              <p:nvPr/>
            </p:nvSpPr>
            <p:spPr bwMode="auto">
              <a:xfrm rot="9790572">
                <a:off x="2985" y="2581"/>
                <a:ext cx="735" cy="6"/>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3292174" name="Line 14"/>
              <p:cNvSpPr>
                <a:spLocks noChangeShapeType="1"/>
              </p:cNvSpPr>
              <p:nvPr/>
            </p:nvSpPr>
            <p:spPr bwMode="auto">
              <a:xfrm rot="9179578">
                <a:off x="3647" y="1913"/>
                <a:ext cx="768" cy="6"/>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grpSp>
      </p:grpSp>
    </p:spTree>
    <p:extLst>
      <p:ext uri="{BB962C8B-B14F-4D97-AF65-F5344CB8AC3E}">
        <p14:creationId xmlns:p14="http://schemas.microsoft.com/office/powerpoint/2010/main" val="3765300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852" name="Text Box 4"/>
          <p:cNvSpPr txBox="1">
            <a:spLocks noChangeArrowheads="1"/>
          </p:cNvSpPr>
          <p:nvPr/>
        </p:nvSpPr>
        <p:spPr bwMode="auto">
          <a:xfrm>
            <a:off x="2098675" y="5362575"/>
            <a:ext cx="495300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30000"/>
              </a:spcBef>
              <a:spcAft>
                <a:spcPts val="0"/>
              </a:spcAft>
              <a:defRPr/>
            </a:pPr>
            <a:r>
              <a:rPr lang="en-US" dirty="0">
                <a:solidFill>
                  <a:srgbClr val="040404"/>
                </a:solidFill>
                <a:latin typeface="Arial" charset="0"/>
                <a:cs typeface="+mn-cs"/>
              </a:rPr>
              <a:t>Taping the house wrap or insulated sheathing.</a:t>
            </a:r>
          </a:p>
          <a:p>
            <a:pPr algn="ctr" fontAlgn="auto">
              <a:spcBef>
                <a:spcPct val="50000"/>
              </a:spcBef>
              <a:spcAft>
                <a:spcPts val="0"/>
              </a:spcAft>
              <a:defRPr/>
            </a:pPr>
            <a:endParaRPr lang="en-US" dirty="0">
              <a:solidFill>
                <a:srgbClr val="040404"/>
              </a:solidFill>
              <a:effectLst>
                <a:outerShdw blurRad="38100" dist="38100" dir="2700000" algn="tl">
                  <a:srgbClr val="C0C0C0"/>
                </a:outerShdw>
              </a:effectLst>
              <a:latin typeface="Arial" charset="0"/>
              <a:cs typeface="+mn-cs"/>
            </a:endParaRPr>
          </a:p>
        </p:txBody>
      </p:sp>
      <p:sp>
        <p:nvSpPr>
          <p:cNvPr id="24579" name="Rectangle 6"/>
          <p:cNvSpPr>
            <a:spLocks noGrp="1"/>
          </p:cNvSpPr>
          <p:nvPr>
            <p:ph type="title"/>
          </p:nvPr>
        </p:nvSpPr>
        <p:spPr>
          <a:xfrm>
            <a:off x="685800" y="0"/>
            <a:ext cx="7151688" cy="1314450"/>
          </a:xfrm>
        </p:spPr>
        <p:txBody>
          <a:bodyPr/>
          <a:lstStyle/>
          <a:p>
            <a:pPr eaLnBrk="1" hangingPunct="1"/>
            <a:r>
              <a:rPr lang="en-US" smtClean="0">
                <a:solidFill>
                  <a:srgbClr val="040404"/>
                </a:solidFill>
              </a:rPr>
              <a:t>COMPLETE AIR BARRIERS</a:t>
            </a:r>
          </a:p>
        </p:txBody>
      </p:sp>
      <p:pic>
        <p:nvPicPr>
          <p:cNvPr id="24580" name="Picture 6" descr="http://kruchas.com/bill/wp-content/uploads/2011/0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8" descr="http://2.bp.blogspot.com/-bPqKBFYT0bU/TdQdml57AvI/AAAAAAAAAJ8/e6E_1ZYYuZc/s1600/IMG_02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881188"/>
            <a:ext cx="4197350"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morrowinsulation.com/wp-content/uploads/2014/08/Foam-Board-Insul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074738"/>
            <a:ext cx="2990850" cy="22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373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579422"/>
            <a:ext cx="4038600" cy="1143000"/>
          </a:xfrm>
        </p:spPr>
        <p:txBody>
          <a:bodyPr>
            <a:normAutofit fontScale="90000"/>
          </a:bodyPr>
          <a:lstStyle/>
          <a:p>
            <a:r>
              <a:rPr lang="en-US" dirty="0" smtClean="0"/>
              <a:t>Complete Air Barriers</a:t>
            </a:r>
            <a:endParaRPr lang="en-US" dirty="0"/>
          </a:p>
        </p:txBody>
      </p:sp>
      <p:pic>
        <p:nvPicPr>
          <p:cNvPr id="2052" name="Picture 4" descr="http://www.morrowinsulation.com/wp-content/uploads/2014/08/back-of-wall-air-barri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86000"/>
            <a:ext cx="57150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morrowinsulation.com/wp-content/uploads/2014/08/Foam-Board-Insul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79422"/>
            <a:ext cx="407264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788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p:cNvSpPr>
          <p:nvPr/>
        </p:nvSpPr>
        <p:spPr bwMode="auto">
          <a:xfrm>
            <a:off x="685800" y="241300"/>
            <a:ext cx="71628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b="1">
                <a:latin typeface="Arial" charset="0"/>
              </a:rPr>
              <a:t>CONTROLLING AIR FLOW: Air Sealing</a:t>
            </a:r>
            <a:r>
              <a:rPr lang="en-US" sz="3600" b="1">
                <a:latin typeface="Arial" charset="0"/>
              </a:rPr>
              <a:t/>
            </a:r>
            <a:br>
              <a:rPr lang="en-US" sz="3600" b="1">
                <a:latin typeface="Arial" charset="0"/>
              </a:rPr>
            </a:br>
            <a:r>
              <a:rPr lang="en-US" sz="3600" b="1">
                <a:latin typeface="Arial" charset="0"/>
              </a:rPr>
              <a:t>Attic Access Issues &amp; Solutions</a:t>
            </a:r>
          </a:p>
        </p:txBody>
      </p:sp>
      <p:pic>
        <p:nvPicPr>
          <p:cNvPr id="25603" name="Picture 9" descr="http://www.thehayesco.com/uploads/galleries/slideshow/9/attic%20stairs%20layered%202%20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133600"/>
            <a:ext cx="4286250"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1" descr="http://www.london-grove.pa.us/vertical/Sites/%7BFF0207F2-60EC-4F70-82FF-2D5CDF0281C1%7D/uploads/%7B9696F02B-D0AF-4D1F-A7AC-3CB49139C773%7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1336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24230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p:cNvSpPr>
          <p:nvPr/>
        </p:nvSpPr>
        <p:spPr bwMode="auto">
          <a:xfrm>
            <a:off x="533400" y="152400"/>
            <a:ext cx="77978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b="1" dirty="0">
                <a:latin typeface="Arial" charset="0"/>
              </a:rPr>
              <a:t>CONTROLLING AIR FLOW: Air Sealing</a:t>
            </a:r>
            <a:br>
              <a:rPr lang="en-US" b="1" dirty="0">
                <a:latin typeface="Arial" charset="0"/>
              </a:rPr>
            </a:br>
            <a:r>
              <a:rPr lang="en-US" sz="3600" b="1" dirty="0">
                <a:latin typeface="Arial" charset="0"/>
              </a:rPr>
              <a:t>Plumbing &amp; Electrical Penetrations</a:t>
            </a:r>
          </a:p>
        </p:txBody>
      </p:sp>
      <p:pic>
        <p:nvPicPr>
          <p:cNvPr id="26628" name="Picture 2" descr="http://hostedmedia.reimanpub.com/TFH/Step-By-Step/FH00NOV_ATTICV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1284288"/>
            <a:ext cx="2898775"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http://www.greensaversusa.com/images/services/efficient/s_air%20seal%20plumbing%20penetrations%20af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84288"/>
            <a:ext cx="3200400"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http://www.racinehomeinsulators.com/rhi6611/wp-content/uploads/2011/06/air-sealing-penetrati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117975"/>
            <a:ext cx="35814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829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idx="4294967295"/>
          </p:nvPr>
        </p:nvSpPr>
        <p:spPr>
          <a:xfrm>
            <a:off x="965200" y="1314450"/>
            <a:ext cx="8178800" cy="669925"/>
          </a:xfrm>
        </p:spPr>
        <p:txBody>
          <a:bodyPr rtlCol="0">
            <a:normAutofit fontScale="90000"/>
          </a:bodyPr>
          <a:lstStyle/>
          <a:p>
            <a:pPr eaLnBrk="1" fontAlgn="auto" hangingPunct="1">
              <a:spcAft>
                <a:spcPts val="0"/>
              </a:spcAft>
              <a:defRPr/>
            </a:pPr>
            <a:r>
              <a:rPr lang="en-US" sz="2700" dirty="0" smtClean="0">
                <a:solidFill>
                  <a:schemeClr val="bg1"/>
                </a:solidFill>
              </a:rPr>
              <a:t>AFFORDABILITY PROBLEMS: DUCT LEAKAGE</a:t>
            </a:r>
            <a:r>
              <a:rPr lang="en-US" sz="3600" dirty="0" smtClean="0">
                <a:solidFill>
                  <a:schemeClr val="bg1"/>
                </a:solidFill>
              </a:rPr>
              <a:t/>
            </a:r>
            <a:br>
              <a:rPr lang="en-US" sz="3600" dirty="0" smtClean="0">
                <a:solidFill>
                  <a:schemeClr val="bg1"/>
                </a:solidFill>
              </a:rPr>
            </a:br>
            <a:endParaRPr lang="en-US" sz="3600" dirty="0" smtClean="0">
              <a:solidFill>
                <a:schemeClr val="bg1"/>
              </a:solidFill>
            </a:endParaRPr>
          </a:p>
        </p:txBody>
      </p:sp>
      <p:sp>
        <p:nvSpPr>
          <p:cNvPr id="2737155" name="Oval 3"/>
          <p:cNvSpPr>
            <a:spLocks noChangeArrowheads="1"/>
          </p:cNvSpPr>
          <p:nvPr/>
        </p:nvSpPr>
        <p:spPr bwMode="auto">
          <a:xfrm>
            <a:off x="4602163" y="2552700"/>
            <a:ext cx="914400" cy="2801938"/>
          </a:xfrm>
          <a:prstGeom prst="ellipse">
            <a:avLst/>
          </a:prstGeom>
          <a:noFill/>
          <a:ln w="762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pic>
        <p:nvPicPr>
          <p:cNvPr id="27652" name="Picture 4" descr="leaky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2200" y="1984375"/>
            <a:ext cx="508000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5"/>
          <p:cNvSpPr>
            <a:spLocks/>
          </p:cNvSpPr>
          <p:nvPr/>
        </p:nvSpPr>
        <p:spPr bwMode="auto">
          <a:xfrm>
            <a:off x="431800" y="241300"/>
            <a:ext cx="700881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b="1">
                <a:latin typeface="Arial" charset="0"/>
              </a:rPr>
              <a:t>CONTROLLING AIR FLOW: Duct Sealing</a:t>
            </a:r>
            <a:br>
              <a:rPr lang="en-US" b="1">
                <a:latin typeface="Arial" charset="0"/>
              </a:rPr>
            </a:br>
            <a:r>
              <a:rPr lang="en-US" sz="2400" b="1">
                <a:latin typeface="Arial" charset="0"/>
              </a:rPr>
              <a:t>POOR BOOT CONNECTIONS</a:t>
            </a:r>
          </a:p>
        </p:txBody>
      </p:sp>
      <p:sp>
        <p:nvSpPr>
          <p:cNvPr id="2737159" name="AutoShape 7"/>
          <p:cNvSpPr>
            <a:spLocks noChangeArrowheads="1"/>
          </p:cNvSpPr>
          <p:nvPr/>
        </p:nvSpPr>
        <p:spPr bwMode="auto">
          <a:xfrm>
            <a:off x="4559300" y="2717800"/>
            <a:ext cx="1092200" cy="2501900"/>
          </a:xfrm>
          <a:prstGeom prst="upArrow">
            <a:avLst>
              <a:gd name="adj1" fmla="val 50000"/>
              <a:gd name="adj2" fmla="val 57267"/>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737160" name="AutoShape 8"/>
          <p:cNvSpPr>
            <a:spLocks noChangeArrowheads="1"/>
          </p:cNvSpPr>
          <p:nvPr/>
        </p:nvSpPr>
        <p:spPr bwMode="auto">
          <a:xfrm>
            <a:off x="6337300" y="2476500"/>
            <a:ext cx="901700" cy="1689100"/>
          </a:xfrm>
          <a:prstGeom prst="downArrow">
            <a:avLst>
              <a:gd name="adj1" fmla="val 50000"/>
              <a:gd name="adj2" fmla="val 46831"/>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pic>
        <p:nvPicPr>
          <p:cNvPr id="27656" name="Picture 9" descr="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63" y="1831975"/>
            <a:ext cx="3825875" cy="4044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7" name="Text Box 10"/>
          <p:cNvSpPr txBox="1">
            <a:spLocks noChangeArrowheads="1"/>
          </p:cNvSpPr>
          <p:nvPr/>
        </p:nvSpPr>
        <p:spPr bwMode="auto">
          <a:xfrm>
            <a:off x="241300" y="4419600"/>
            <a:ext cx="1181100" cy="5175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400" b="1">
                <a:latin typeface="Arial" charset="0"/>
              </a:rPr>
              <a:t>Boot connection</a:t>
            </a:r>
          </a:p>
        </p:txBody>
      </p:sp>
      <p:sp>
        <p:nvSpPr>
          <p:cNvPr id="2737163" name="AutoShape 11"/>
          <p:cNvSpPr>
            <a:spLocks noChangeArrowheads="1"/>
          </p:cNvSpPr>
          <p:nvPr/>
        </p:nvSpPr>
        <p:spPr bwMode="auto">
          <a:xfrm>
            <a:off x="1016000" y="4800600"/>
            <a:ext cx="850900" cy="444500"/>
          </a:xfrm>
          <a:prstGeom prst="rightArrow">
            <a:avLst>
              <a:gd name="adj1" fmla="val 50000"/>
              <a:gd name="adj2" fmla="val 4785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737164" name="Text Box 12"/>
          <p:cNvSpPr txBox="1">
            <a:spLocks noChangeArrowheads="1"/>
          </p:cNvSpPr>
          <p:nvPr/>
        </p:nvSpPr>
        <p:spPr bwMode="auto">
          <a:xfrm>
            <a:off x="317500" y="5486400"/>
            <a:ext cx="128270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defRPr/>
            </a:pPr>
            <a:endParaRPr lang="en-US">
              <a:effectLst>
                <a:outerShdw blurRad="38100" dist="38100" dir="2700000" algn="tl">
                  <a:srgbClr val="C0C0C0"/>
                </a:outerShdw>
              </a:effectLst>
              <a:latin typeface="+mn-lt"/>
              <a:cs typeface="+mn-cs"/>
            </a:endParaRPr>
          </a:p>
        </p:txBody>
      </p:sp>
      <p:sp>
        <p:nvSpPr>
          <p:cNvPr id="2737165" name="Text Box 13"/>
          <p:cNvSpPr txBox="1">
            <a:spLocks noChangeArrowheads="1"/>
          </p:cNvSpPr>
          <p:nvPr/>
        </p:nvSpPr>
        <p:spPr bwMode="auto">
          <a:xfrm>
            <a:off x="2895600" y="3873500"/>
            <a:ext cx="107950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defRPr/>
            </a:pPr>
            <a:endParaRPr lang="en-US">
              <a:effectLst>
                <a:outerShdw blurRad="38100" dist="38100" dir="2700000" algn="tl">
                  <a:srgbClr val="C0C0C0"/>
                </a:outerShdw>
              </a:effectLst>
              <a:latin typeface="+mn-lt"/>
              <a:cs typeface="+mn-cs"/>
            </a:endParaRPr>
          </a:p>
        </p:txBody>
      </p:sp>
    </p:spTree>
    <p:extLst>
      <p:ext uri="{BB962C8B-B14F-4D97-AF65-F5344CB8AC3E}">
        <p14:creationId xmlns:p14="http://schemas.microsoft.com/office/powerpoint/2010/main" val="3151280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2743200" y="0"/>
            <a:ext cx="3532188" cy="1314450"/>
          </a:xfrm>
        </p:spPr>
        <p:txBody>
          <a:bodyPr/>
          <a:lstStyle/>
          <a:p>
            <a:pPr eaLnBrk="1" hangingPunct="1"/>
            <a:r>
              <a:rPr lang="en-US" sz="3600" smtClean="0">
                <a:solidFill>
                  <a:srgbClr val="040404"/>
                </a:solidFill>
              </a:rPr>
              <a:t>TIGHT DUCTS</a:t>
            </a:r>
          </a:p>
        </p:txBody>
      </p:sp>
      <p:pic>
        <p:nvPicPr>
          <p:cNvPr id="28678" name="Picture 4" descr="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5191" t="6255" r="14876" b="4802"/>
          <a:stretch>
            <a:fillRect/>
          </a:stretch>
        </p:blipFill>
        <p:spPr>
          <a:xfrm>
            <a:off x="381000" y="1752600"/>
            <a:ext cx="3884613" cy="2767013"/>
          </a:xfrm>
          <a:noFill/>
        </p:spPr>
      </p:pic>
      <p:pic>
        <p:nvPicPr>
          <p:cNvPr id="28675" name="Picture 4" descr="Denver IAP 036"/>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29200" y="1714500"/>
            <a:ext cx="3579813" cy="2632075"/>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 Box 5"/>
          <p:cNvSpPr txBox="1">
            <a:spLocks noChangeArrowheads="1"/>
          </p:cNvSpPr>
          <p:nvPr/>
        </p:nvSpPr>
        <p:spPr bwMode="auto">
          <a:xfrm>
            <a:off x="5610225" y="4354513"/>
            <a:ext cx="2560638"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600" b="1">
                <a:solidFill>
                  <a:srgbClr val="040404"/>
                </a:solidFill>
                <a:latin typeface="Arial" charset="0"/>
              </a:rPr>
              <a:t>DUCT BOOTS &amp; SEAMS </a:t>
            </a:r>
          </a:p>
          <a:p>
            <a:pPr algn="ctr" eaLnBrk="1" hangingPunct="1"/>
            <a:r>
              <a:rPr lang="en-US" sz="1600" b="1">
                <a:solidFill>
                  <a:srgbClr val="040404"/>
                </a:solidFill>
                <a:latin typeface="Arial" charset="0"/>
              </a:rPr>
              <a:t>SEALED WITH MASTIC</a:t>
            </a:r>
            <a:r>
              <a:rPr lang="en-US" sz="1600" b="1" i="1">
                <a:solidFill>
                  <a:srgbClr val="040404"/>
                </a:solidFill>
                <a:latin typeface="Arial" charset="0"/>
              </a:rPr>
              <a:t> </a:t>
            </a:r>
          </a:p>
        </p:txBody>
      </p:sp>
      <p:sp>
        <p:nvSpPr>
          <p:cNvPr id="28677" name="Text Box 7"/>
          <p:cNvSpPr txBox="1">
            <a:spLocks noChangeArrowheads="1"/>
          </p:cNvSpPr>
          <p:nvPr/>
        </p:nvSpPr>
        <p:spPr bwMode="auto">
          <a:xfrm>
            <a:off x="4953000" y="5105400"/>
            <a:ext cx="3390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2400">
                <a:latin typeface="Arial" charset="0"/>
              </a:rPr>
              <a:t>Sealing duct connections prevents loss of conditioned air.</a:t>
            </a:r>
          </a:p>
        </p:txBody>
      </p:sp>
    </p:spTree>
    <p:extLst>
      <p:ext uri="{BB962C8B-B14F-4D97-AF65-F5344CB8AC3E}">
        <p14:creationId xmlns:p14="http://schemas.microsoft.com/office/powerpoint/2010/main" val="3713229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776413" y="2817813"/>
            <a:ext cx="563245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5400">
                <a:solidFill>
                  <a:srgbClr val="040404"/>
                </a:solidFill>
                <a:latin typeface="Arial" charset="0"/>
              </a:rPr>
              <a:t>CONTROLLING</a:t>
            </a:r>
          </a:p>
          <a:p>
            <a:pPr algn="ctr"/>
            <a:r>
              <a:rPr lang="en-US" sz="5400">
                <a:solidFill>
                  <a:srgbClr val="040404"/>
                </a:solidFill>
                <a:latin typeface="Arial" charset="0"/>
              </a:rPr>
              <a:t>THERMAL FLOW</a:t>
            </a:r>
          </a:p>
        </p:txBody>
      </p:sp>
    </p:spTree>
    <p:extLst>
      <p:ext uri="{BB962C8B-B14F-4D97-AF65-F5344CB8AC3E}">
        <p14:creationId xmlns:p14="http://schemas.microsoft.com/office/powerpoint/2010/main" val="299373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4800" y="381000"/>
            <a:ext cx="8458200" cy="838200"/>
          </a:xfrm>
        </p:spPr>
        <p:txBody>
          <a:bodyPr rtlCol="0">
            <a:normAutofit fontScale="90000"/>
          </a:bodyPr>
          <a:lstStyle/>
          <a:p>
            <a:pPr eaLnBrk="1" fontAlgn="auto" hangingPunct="1">
              <a:spcAft>
                <a:spcPts val="0"/>
              </a:spcAft>
              <a:defRPr/>
            </a:pPr>
            <a:r>
              <a:rPr lang="en-US" b="1" dirty="0" smtClean="0">
                <a:solidFill>
                  <a:srgbClr val="0070C0"/>
                </a:solidFill>
              </a:rPr>
              <a:t>What Is </a:t>
            </a:r>
            <a:r>
              <a:rPr lang="en-US" b="1" dirty="0">
                <a:solidFill>
                  <a:srgbClr val="0070C0"/>
                </a:solidFill>
              </a:rPr>
              <a:t>a</a:t>
            </a:r>
            <a:r>
              <a:rPr lang="en-US" b="1" dirty="0" smtClean="0">
                <a:solidFill>
                  <a:srgbClr val="0070C0"/>
                </a:solidFill>
              </a:rPr>
              <a:t> High Performance, Energy Efficient or </a:t>
            </a:r>
            <a:r>
              <a:rPr lang="en-US" b="1" dirty="0" smtClean="0">
                <a:solidFill>
                  <a:srgbClr val="00B050"/>
                </a:solidFill>
              </a:rPr>
              <a:t>GREEN</a:t>
            </a:r>
            <a:r>
              <a:rPr lang="en-US" b="1" dirty="0" smtClean="0">
                <a:solidFill>
                  <a:srgbClr val="0070C0"/>
                </a:solidFill>
              </a:rPr>
              <a:t> Home ?</a:t>
            </a:r>
          </a:p>
        </p:txBody>
      </p:sp>
      <p:sp>
        <p:nvSpPr>
          <p:cNvPr id="13315" name="Content Placeholder 2"/>
          <p:cNvSpPr>
            <a:spLocks noGrp="1"/>
          </p:cNvSpPr>
          <p:nvPr>
            <p:ph idx="4294967295"/>
          </p:nvPr>
        </p:nvSpPr>
        <p:spPr>
          <a:xfrm>
            <a:off x="914400" y="1524000"/>
            <a:ext cx="8229600" cy="4525963"/>
          </a:xfrm>
        </p:spPr>
        <p:txBody>
          <a:bodyPr/>
          <a:lstStyle/>
          <a:p>
            <a:pPr eaLnBrk="1" hangingPunct="1"/>
            <a:r>
              <a:rPr lang="en-US" dirty="0" smtClean="0"/>
              <a:t>Green homes incorporate a “Systems Approach” of building practices based on </a:t>
            </a:r>
            <a:r>
              <a:rPr lang="en-US" b="1" dirty="0" smtClean="0"/>
              <a:t>building science fundamentals</a:t>
            </a:r>
          </a:p>
          <a:p>
            <a:pPr eaLnBrk="1" hangingPunct="1"/>
            <a:r>
              <a:rPr lang="en-US" dirty="0" smtClean="0"/>
              <a:t>Improved building practices will:</a:t>
            </a:r>
          </a:p>
          <a:p>
            <a:pPr lvl="1" eaLnBrk="1" hangingPunct="1">
              <a:buFont typeface="Arial" charset="0"/>
              <a:buChar char="•"/>
            </a:pPr>
            <a:r>
              <a:rPr lang="en-US" dirty="0" smtClean="0"/>
              <a:t>Reduce the overall amount of energy a home uses </a:t>
            </a:r>
          </a:p>
          <a:p>
            <a:pPr lvl="1" eaLnBrk="1" hangingPunct="1">
              <a:buFont typeface="Arial" charset="0"/>
              <a:buChar char="•"/>
            </a:pPr>
            <a:r>
              <a:rPr lang="en-US" dirty="0" smtClean="0"/>
              <a:t>Improve occupant health, safety, comfort, and durability of the home (ex. Improve IAQ)</a:t>
            </a:r>
          </a:p>
          <a:p>
            <a:pPr lvl="1" eaLnBrk="1" hangingPunct="1">
              <a:buFont typeface="Arial" charset="0"/>
              <a:buChar char="•"/>
            </a:pPr>
            <a:r>
              <a:rPr lang="en-US" dirty="0" smtClean="0"/>
              <a:t>Increase environmental responsibility</a:t>
            </a:r>
          </a:p>
          <a:p>
            <a:pPr eaLnBrk="1" hangingPunct="1"/>
            <a:endParaRPr lang="en-US" dirty="0" smtClean="0"/>
          </a:p>
        </p:txBody>
      </p:sp>
    </p:spTree>
    <p:extLst>
      <p:ext uri="{BB962C8B-B14F-4D97-AF65-F5344CB8AC3E}">
        <p14:creationId xmlns:p14="http://schemas.microsoft.com/office/powerpoint/2010/main" val="587659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Batt Insul Dec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2947988"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noChangeArrowheads="1"/>
          </p:cNvSpPr>
          <p:nvPr>
            <p:ph type="title"/>
          </p:nvPr>
        </p:nvSpPr>
        <p:spPr>
          <a:xfrm>
            <a:off x="2379663" y="-152400"/>
            <a:ext cx="4611687" cy="1314450"/>
          </a:xfrm>
        </p:spPr>
        <p:txBody>
          <a:bodyPr/>
          <a:lstStyle/>
          <a:p>
            <a:pPr eaLnBrk="1" hangingPunct="1"/>
            <a:r>
              <a:rPr lang="en-US" sz="3200" smtClean="0">
                <a:solidFill>
                  <a:srgbClr val="040404"/>
                </a:solidFill>
              </a:rPr>
              <a:t>PROPER INSULATION</a:t>
            </a:r>
          </a:p>
        </p:txBody>
      </p:sp>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057400"/>
            <a:ext cx="2830513"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63493" name="Text Box 5"/>
          <p:cNvSpPr txBox="1">
            <a:spLocks noChangeArrowheads="1"/>
          </p:cNvSpPr>
          <p:nvPr/>
        </p:nvSpPr>
        <p:spPr bwMode="auto">
          <a:xfrm>
            <a:off x="5130800" y="2311400"/>
            <a:ext cx="37211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ct val="30000"/>
              </a:spcBef>
              <a:spcAft>
                <a:spcPts val="0"/>
              </a:spcAft>
              <a:defRPr/>
            </a:pPr>
            <a:r>
              <a:rPr lang="en-US" sz="2400">
                <a:solidFill>
                  <a:srgbClr val="040404"/>
                </a:solidFill>
                <a:latin typeface="Arial" charset="0"/>
                <a:cs typeface="+mn-cs"/>
              </a:rPr>
              <a:t>There are no gaps, voids or compression here, and the insulation is fully aligned with the interior surface. Note that the insulation is also carefully fit around piping and electrical wiring. </a:t>
            </a:r>
            <a:endParaRPr lang="en-US" sz="2400">
              <a:solidFill>
                <a:srgbClr val="040404"/>
              </a:solidFill>
              <a:effectLst>
                <a:outerShdw blurRad="38100" dist="38100" dir="2700000" algn="tl">
                  <a:srgbClr val="C0C0C0"/>
                </a:outerShdw>
              </a:effectLst>
              <a:latin typeface="Arial" charset="0"/>
              <a:cs typeface="+mn-cs"/>
            </a:endParaRPr>
          </a:p>
        </p:txBody>
      </p:sp>
    </p:spTree>
    <p:extLst>
      <p:ext uri="{BB962C8B-B14F-4D97-AF65-F5344CB8AC3E}">
        <p14:creationId xmlns:p14="http://schemas.microsoft.com/office/powerpoint/2010/main" val="3287627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4514" name="Picture 2" descr="wall insu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539750" y="-2270125"/>
            <a:ext cx="184150" cy="961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en-US" sz="62500">
              <a:solidFill>
                <a:srgbClr val="FF0000"/>
              </a:solidFill>
              <a:latin typeface="Marlett" pitchFamily="2" charset="2"/>
            </a:endParaRPr>
          </a:p>
        </p:txBody>
      </p:sp>
      <p:pic>
        <p:nvPicPr>
          <p:cNvPr id="704516" name="Picture 4"/>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5"/>
          <p:cNvSpPr txBox="1">
            <a:spLocks noChangeArrowheads="1"/>
          </p:cNvSpPr>
          <p:nvPr/>
        </p:nvSpPr>
        <p:spPr bwMode="auto">
          <a:xfrm>
            <a:off x="609600" y="533400"/>
            <a:ext cx="4876800" cy="461963"/>
          </a:xfrm>
          <a:prstGeom prst="rect">
            <a:avLst/>
          </a:prstGeom>
          <a:solidFill>
            <a:srgbClr val="00B050">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400">
                <a:solidFill>
                  <a:schemeClr val="bg1"/>
                </a:solidFill>
              </a:rPr>
              <a:t>Fiberglass batts properly installed</a:t>
            </a:r>
          </a:p>
        </p:txBody>
      </p:sp>
      <p:sp>
        <p:nvSpPr>
          <p:cNvPr id="54278" name="Title 7"/>
          <p:cNvSpPr>
            <a:spLocks noGrp="1"/>
          </p:cNvSpPr>
          <p:nvPr>
            <p:ph type="title"/>
          </p:nvPr>
        </p:nvSpPr>
        <p:spPr/>
        <p:txBody>
          <a:bodyPr rtlCol="0">
            <a:normAutofit/>
          </a:bodyPr>
          <a:lstStyle/>
          <a:p>
            <a:pPr eaLnBrk="1" fontAlgn="auto" hangingPunct="1">
              <a:spcAft>
                <a:spcPts val="0"/>
              </a:spcAft>
              <a:defRPr/>
            </a:pPr>
            <a:endParaRPr lang="en-US" smtClean="0"/>
          </a:p>
        </p:txBody>
      </p:sp>
    </p:spTree>
    <p:extLst>
      <p:ext uri="{BB962C8B-B14F-4D97-AF65-F5344CB8AC3E}">
        <p14:creationId xmlns:p14="http://schemas.microsoft.com/office/powerpoint/2010/main" val="38991603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704514"/>
                                        </p:tgtEl>
                                        <p:attrNameLst>
                                          <p:attrName>style.visibility</p:attrName>
                                        </p:attrNameLst>
                                      </p:cBhvr>
                                      <p:to>
                                        <p:strVal val="visible"/>
                                      </p:to>
                                    </p:set>
                                    <p:animEffect transition="in" filter="checkerboard(across)">
                                      <p:cBhvr>
                                        <p:cTn id="7" dur="500"/>
                                        <p:tgtEl>
                                          <p:spTgt spid="70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04516"/>
                                        </p:tgtEl>
                                        <p:attrNameLst>
                                          <p:attrName>style.visibility</p:attrName>
                                        </p:attrNameLst>
                                      </p:cBhvr>
                                      <p:to>
                                        <p:strVal val="visible"/>
                                      </p:to>
                                    </p:set>
                                    <p:animEffect transition="in" filter="diamond(in)">
                                      <p:cBhvr>
                                        <p:cTn id="12" dur="500"/>
                                        <p:tgtEl>
                                          <p:spTgt spid="70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T:\ABS Pictures\Building Performance\Insulation\Cellulose\Cellulose - Good - Walls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3"/>
          <p:cNvSpPr txBox="1">
            <a:spLocks noChangeArrowheads="1"/>
          </p:cNvSpPr>
          <p:nvPr/>
        </p:nvSpPr>
        <p:spPr bwMode="auto">
          <a:xfrm>
            <a:off x="609600" y="533400"/>
            <a:ext cx="4876800" cy="461963"/>
          </a:xfrm>
          <a:prstGeom prst="rect">
            <a:avLst/>
          </a:prstGeom>
          <a:solidFill>
            <a:srgbClr val="00B050">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400">
                <a:solidFill>
                  <a:schemeClr val="bg1"/>
                </a:solidFill>
              </a:rPr>
              <a:t>Blown cellulose properly installed</a:t>
            </a:r>
          </a:p>
        </p:txBody>
      </p:sp>
      <p:sp>
        <p:nvSpPr>
          <p:cNvPr id="55300" name="Title 5"/>
          <p:cNvSpPr>
            <a:spLocks noGrp="1"/>
          </p:cNvSpPr>
          <p:nvPr>
            <p:ph type="title"/>
          </p:nvPr>
        </p:nvSpPr>
        <p:spPr/>
        <p:txBody>
          <a:bodyPr rtlCol="0">
            <a:normAutofit/>
          </a:bodyPr>
          <a:lstStyle/>
          <a:p>
            <a:pPr eaLnBrk="1" fontAlgn="auto" hangingPunct="1">
              <a:spcAft>
                <a:spcPts val="0"/>
              </a:spcAft>
              <a:defRPr/>
            </a:pPr>
            <a:endParaRPr lang="en-US" smtClean="0"/>
          </a:p>
        </p:txBody>
      </p:sp>
    </p:spTree>
    <p:extLst>
      <p:ext uri="{BB962C8B-B14F-4D97-AF65-F5344CB8AC3E}">
        <p14:creationId xmlns:p14="http://schemas.microsoft.com/office/powerpoint/2010/main" val="134806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7"/>
          <p:cNvSpPr>
            <a:spLocks noGrp="1"/>
          </p:cNvSpPr>
          <p:nvPr>
            <p:ph type="title"/>
          </p:nvPr>
        </p:nvSpPr>
        <p:spPr/>
        <p:txBody>
          <a:bodyPr rtlCol="0">
            <a:normAutofit/>
          </a:bodyPr>
          <a:lstStyle/>
          <a:p>
            <a:pPr eaLnBrk="1" fontAlgn="auto" hangingPunct="1">
              <a:spcAft>
                <a:spcPts val="0"/>
              </a:spcAft>
              <a:defRPr/>
            </a:pPr>
            <a:endParaRPr lang="en-US" smtClean="0"/>
          </a:p>
        </p:txBody>
      </p:sp>
      <p:pic>
        <p:nvPicPr>
          <p:cNvPr id="33795" name="Picture 4" descr="DSCN91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5" descr="r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0" y="609600"/>
            <a:ext cx="1752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5"/>
          <p:cNvSpPr txBox="1">
            <a:spLocks noChangeArrowheads="1"/>
          </p:cNvSpPr>
          <p:nvPr/>
        </p:nvSpPr>
        <p:spPr bwMode="auto">
          <a:xfrm>
            <a:off x="609600" y="533400"/>
            <a:ext cx="4876800" cy="461963"/>
          </a:xfrm>
          <a:prstGeom prst="rect">
            <a:avLst/>
          </a:prstGeom>
          <a:solidFill>
            <a:srgbClr val="00B050">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400">
                <a:solidFill>
                  <a:schemeClr val="bg1"/>
                </a:solidFill>
              </a:rPr>
              <a:t>Spray foam properly installed</a:t>
            </a:r>
          </a:p>
        </p:txBody>
      </p:sp>
    </p:spTree>
    <p:extLst>
      <p:ext uri="{BB962C8B-B14F-4D97-AF65-F5344CB8AC3E}">
        <p14:creationId xmlns:p14="http://schemas.microsoft.com/office/powerpoint/2010/main" val="2591549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4082" name="Rectangle 2"/>
          <p:cNvSpPr>
            <a:spLocks noChangeArrowheads="1"/>
          </p:cNvSpPr>
          <p:nvPr/>
        </p:nvSpPr>
        <p:spPr bwMode="auto">
          <a:xfrm>
            <a:off x="6704013" y="2584450"/>
            <a:ext cx="990600" cy="383857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34819" name="Rectangle 3"/>
          <p:cNvSpPr>
            <a:spLocks noGrp="1"/>
          </p:cNvSpPr>
          <p:nvPr>
            <p:ph type="title"/>
          </p:nvPr>
        </p:nvSpPr>
        <p:spPr>
          <a:xfrm>
            <a:off x="234950" y="0"/>
            <a:ext cx="7316788" cy="1314450"/>
          </a:xfrm>
        </p:spPr>
        <p:txBody>
          <a:bodyPr/>
          <a:lstStyle/>
          <a:p>
            <a:pPr eaLnBrk="1" hangingPunct="1"/>
            <a:r>
              <a:rPr lang="en-US" sz="3200" smtClean="0"/>
              <a:t>CONTROLLING THERMAL FLOW</a:t>
            </a:r>
          </a:p>
        </p:txBody>
      </p:sp>
      <p:sp>
        <p:nvSpPr>
          <p:cNvPr id="2094084" name="Rectangle 4"/>
          <p:cNvSpPr>
            <a:spLocks noChangeArrowheads="1"/>
          </p:cNvSpPr>
          <p:nvPr/>
        </p:nvSpPr>
        <p:spPr bwMode="auto">
          <a:xfrm>
            <a:off x="6789738" y="2652713"/>
            <a:ext cx="833437" cy="3700462"/>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grpSp>
        <p:nvGrpSpPr>
          <p:cNvPr id="34821" name="Group 5"/>
          <p:cNvGrpSpPr>
            <a:grpSpLocks/>
          </p:cNvGrpSpPr>
          <p:nvPr/>
        </p:nvGrpSpPr>
        <p:grpSpPr bwMode="auto">
          <a:xfrm>
            <a:off x="2563813" y="3244850"/>
            <a:ext cx="4816475" cy="519113"/>
            <a:chOff x="857" y="1854"/>
            <a:chExt cx="3034" cy="327"/>
          </a:xfrm>
        </p:grpSpPr>
        <p:sp>
          <p:nvSpPr>
            <p:cNvPr id="34843" name="Text Box 6"/>
            <p:cNvSpPr txBox="1">
              <a:spLocks noChangeArrowheads="1"/>
            </p:cNvSpPr>
            <p:nvPr/>
          </p:nvSpPr>
          <p:spPr bwMode="auto">
            <a:xfrm>
              <a:off x="857" y="1854"/>
              <a:ext cx="2179"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spcBef>
                  <a:spcPct val="20000"/>
                </a:spcBef>
                <a:buClr>
                  <a:srgbClr val="0237BC"/>
                </a:buClr>
                <a:buFont typeface="Symbol" pitchFamily="18" charset="2"/>
                <a:buNone/>
              </a:pPr>
              <a:r>
                <a:rPr lang="en-US" sz="2800" i="1">
                  <a:solidFill>
                    <a:srgbClr val="040404"/>
                  </a:solidFill>
                  <a:latin typeface="Arial" charset="0"/>
                </a:rPr>
                <a:t>Resists Conduction</a:t>
              </a:r>
            </a:p>
          </p:txBody>
        </p:sp>
        <p:sp>
          <p:nvSpPr>
            <p:cNvPr id="2094087" name="AutoShape 7"/>
            <p:cNvSpPr>
              <a:spLocks noChangeArrowheads="1"/>
            </p:cNvSpPr>
            <p:nvPr/>
          </p:nvSpPr>
          <p:spPr bwMode="auto">
            <a:xfrm>
              <a:off x="3072" y="1864"/>
              <a:ext cx="819"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grpSp>
      <p:grpSp>
        <p:nvGrpSpPr>
          <p:cNvPr id="34822" name="Group 8"/>
          <p:cNvGrpSpPr>
            <a:grpSpLocks/>
          </p:cNvGrpSpPr>
          <p:nvPr/>
        </p:nvGrpSpPr>
        <p:grpSpPr bwMode="auto">
          <a:xfrm>
            <a:off x="2411413" y="3892550"/>
            <a:ext cx="6111875" cy="519113"/>
            <a:chOff x="881" y="2610"/>
            <a:chExt cx="3850" cy="327"/>
          </a:xfrm>
        </p:grpSpPr>
        <p:sp>
          <p:nvSpPr>
            <p:cNvPr id="34841" name="Text Box 9"/>
            <p:cNvSpPr txBox="1">
              <a:spLocks noChangeArrowheads="1"/>
            </p:cNvSpPr>
            <p:nvPr/>
          </p:nvSpPr>
          <p:spPr bwMode="auto">
            <a:xfrm>
              <a:off x="881" y="2610"/>
              <a:ext cx="215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spcBef>
                  <a:spcPct val="20000"/>
                </a:spcBef>
                <a:buClr>
                  <a:srgbClr val="0237BC"/>
                </a:buClr>
                <a:buFont typeface="Symbol" pitchFamily="18" charset="2"/>
                <a:buNone/>
              </a:pPr>
              <a:r>
                <a:rPr lang="en-US" sz="2800" i="1">
                  <a:solidFill>
                    <a:srgbClr val="040404"/>
                  </a:solidFill>
                  <a:latin typeface="Arial" charset="0"/>
                </a:rPr>
                <a:t>Air Flow</a:t>
              </a:r>
            </a:p>
          </p:txBody>
        </p:sp>
        <p:sp>
          <p:nvSpPr>
            <p:cNvPr id="2094090" name="AutoShape 10"/>
            <p:cNvSpPr>
              <a:spLocks noChangeArrowheads="1"/>
            </p:cNvSpPr>
            <p:nvPr/>
          </p:nvSpPr>
          <p:spPr bwMode="auto">
            <a:xfrm>
              <a:off x="3180" y="2620"/>
              <a:ext cx="1551" cy="3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grpSp>
      <p:grpSp>
        <p:nvGrpSpPr>
          <p:cNvPr id="34823" name="Group 11"/>
          <p:cNvGrpSpPr>
            <a:grpSpLocks/>
          </p:cNvGrpSpPr>
          <p:nvPr/>
        </p:nvGrpSpPr>
        <p:grpSpPr bwMode="auto">
          <a:xfrm>
            <a:off x="508000" y="4529138"/>
            <a:ext cx="7162800" cy="1455737"/>
            <a:chOff x="333" y="3076"/>
            <a:chExt cx="3699" cy="917"/>
          </a:xfrm>
        </p:grpSpPr>
        <p:sp>
          <p:nvSpPr>
            <p:cNvPr id="34838" name="Text Box 12"/>
            <p:cNvSpPr txBox="1">
              <a:spLocks noChangeArrowheads="1"/>
            </p:cNvSpPr>
            <p:nvPr/>
          </p:nvSpPr>
          <p:spPr bwMode="auto">
            <a:xfrm>
              <a:off x="333" y="3513"/>
              <a:ext cx="3018"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20000"/>
                </a:spcBef>
                <a:buClr>
                  <a:srgbClr val="0237BC"/>
                </a:buClr>
                <a:buFont typeface="Symbol" pitchFamily="18" charset="2"/>
                <a:buNone/>
              </a:pPr>
              <a:r>
                <a:rPr lang="en-US" sz="2000" i="1">
                  <a:solidFill>
                    <a:srgbClr val="040404"/>
                  </a:solidFill>
                  <a:latin typeface="Arial" charset="0"/>
                </a:rPr>
                <a:t>*any solid material that blocks air flow</a:t>
              </a:r>
            </a:p>
            <a:p>
              <a:pPr algn="ctr" eaLnBrk="1" hangingPunct="1">
                <a:spcBef>
                  <a:spcPct val="20000"/>
                </a:spcBef>
                <a:buClr>
                  <a:srgbClr val="0237BC"/>
                </a:buClr>
                <a:buFont typeface="Symbol" pitchFamily="18" charset="2"/>
                <a:buNone/>
              </a:pPr>
              <a:r>
                <a:rPr lang="en-US" sz="2000" i="1">
                  <a:solidFill>
                    <a:srgbClr val="040404"/>
                  </a:solidFill>
                  <a:latin typeface="Arial" charset="0"/>
                </a:rPr>
                <a:t>including sealing at edges and seams</a:t>
              </a:r>
            </a:p>
          </p:txBody>
        </p:sp>
        <p:sp>
          <p:nvSpPr>
            <p:cNvPr id="2094093" name="Line 13"/>
            <p:cNvSpPr>
              <a:spLocks noChangeShapeType="1"/>
            </p:cNvSpPr>
            <p:nvPr/>
          </p:nvSpPr>
          <p:spPr bwMode="auto">
            <a:xfrm flipV="1">
              <a:off x="2915" y="3076"/>
              <a:ext cx="566" cy="492"/>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094094" name="Line 14"/>
            <p:cNvSpPr>
              <a:spLocks noChangeShapeType="1"/>
            </p:cNvSpPr>
            <p:nvPr/>
          </p:nvSpPr>
          <p:spPr bwMode="auto">
            <a:xfrm flipV="1">
              <a:off x="2874" y="3172"/>
              <a:ext cx="1158" cy="411"/>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grpSp>
      <p:sp>
        <p:nvSpPr>
          <p:cNvPr id="34824" name="Rectangle 15"/>
          <p:cNvSpPr>
            <a:spLocks noChangeArrowheads="1"/>
          </p:cNvSpPr>
          <p:nvPr/>
        </p:nvSpPr>
        <p:spPr bwMode="auto">
          <a:xfrm>
            <a:off x="1042988" y="1824038"/>
            <a:ext cx="4246562" cy="1163637"/>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spcBef>
                <a:spcPct val="20000"/>
              </a:spcBef>
              <a:buClr>
                <a:srgbClr val="0237BC"/>
              </a:buClr>
              <a:buFont typeface="Symbol" pitchFamily="18" charset="2"/>
              <a:buNone/>
            </a:pPr>
            <a:r>
              <a:rPr lang="en-US" sz="3200" b="1">
                <a:solidFill>
                  <a:srgbClr val="003399"/>
                </a:solidFill>
                <a:latin typeface="Arial" charset="0"/>
              </a:rPr>
              <a:t>Most insulation </a:t>
            </a:r>
          </a:p>
          <a:p>
            <a:pPr algn="ctr">
              <a:spcBef>
                <a:spcPct val="20000"/>
              </a:spcBef>
              <a:buClr>
                <a:srgbClr val="0237BC"/>
              </a:buClr>
              <a:buFont typeface="Symbol" pitchFamily="18" charset="2"/>
              <a:buNone/>
            </a:pPr>
            <a:r>
              <a:rPr lang="en-US" sz="3200" b="1">
                <a:solidFill>
                  <a:srgbClr val="003399"/>
                </a:solidFill>
                <a:latin typeface="Arial" charset="0"/>
              </a:rPr>
              <a:t>is NOT an air barrier*</a:t>
            </a:r>
          </a:p>
        </p:txBody>
      </p:sp>
      <p:grpSp>
        <p:nvGrpSpPr>
          <p:cNvPr id="34825" name="Group 16"/>
          <p:cNvGrpSpPr>
            <a:grpSpLocks/>
          </p:cNvGrpSpPr>
          <p:nvPr/>
        </p:nvGrpSpPr>
        <p:grpSpPr bwMode="auto">
          <a:xfrm>
            <a:off x="300038" y="5257800"/>
            <a:ext cx="787400" cy="723900"/>
            <a:chOff x="1349" y="1015"/>
            <a:chExt cx="3250" cy="3093"/>
          </a:xfrm>
        </p:grpSpPr>
        <p:grpSp>
          <p:nvGrpSpPr>
            <p:cNvPr id="34826" name="Group 17"/>
            <p:cNvGrpSpPr>
              <a:grpSpLocks/>
            </p:cNvGrpSpPr>
            <p:nvPr/>
          </p:nvGrpSpPr>
          <p:grpSpPr bwMode="auto">
            <a:xfrm>
              <a:off x="1349" y="1015"/>
              <a:ext cx="3250" cy="3093"/>
              <a:chOff x="1944" y="1600"/>
              <a:chExt cx="2317" cy="2115"/>
            </a:xfrm>
          </p:grpSpPr>
          <p:pic>
            <p:nvPicPr>
              <p:cNvPr id="34828" name="Picture 18" descr="envel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 y="1600"/>
                <a:ext cx="2317" cy="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9" name="Group 19"/>
              <p:cNvGrpSpPr>
                <a:grpSpLocks/>
              </p:cNvGrpSpPr>
              <p:nvPr/>
            </p:nvGrpSpPr>
            <p:grpSpPr bwMode="auto">
              <a:xfrm>
                <a:off x="2209" y="1740"/>
                <a:ext cx="1840" cy="1254"/>
                <a:chOff x="2964" y="1746"/>
                <a:chExt cx="2268" cy="1482"/>
              </a:xfrm>
            </p:grpSpPr>
            <p:sp>
              <p:nvSpPr>
                <p:cNvPr id="2094100" name="Line 20"/>
                <p:cNvSpPr>
                  <a:spLocks noChangeShapeType="1"/>
                </p:cNvSpPr>
                <p:nvPr/>
              </p:nvSpPr>
              <p:spPr bwMode="auto">
                <a:xfrm flipH="1">
                  <a:off x="2966" y="3214"/>
                  <a:ext cx="2274" cy="0"/>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094101" name="Line 21"/>
                <p:cNvSpPr>
                  <a:spLocks noChangeShapeType="1"/>
                </p:cNvSpPr>
                <p:nvPr/>
              </p:nvSpPr>
              <p:spPr bwMode="auto">
                <a:xfrm flipH="1">
                  <a:off x="4371" y="2222"/>
                  <a:ext cx="846" cy="0"/>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094102" name="Line 22"/>
                <p:cNvSpPr>
                  <a:spLocks noChangeShapeType="1"/>
                </p:cNvSpPr>
                <p:nvPr/>
              </p:nvSpPr>
              <p:spPr bwMode="auto">
                <a:xfrm rot="5400000">
                  <a:off x="4704" y="2707"/>
                  <a:ext cx="1014" cy="0"/>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094103" name="Line 23"/>
                <p:cNvSpPr>
                  <a:spLocks noChangeShapeType="1"/>
                </p:cNvSpPr>
                <p:nvPr/>
              </p:nvSpPr>
              <p:spPr bwMode="auto">
                <a:xfrm rot="5400000">
                  <a:off x="2726" y="2951"/>
                  <a:ext cx="559" cy="0"/>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094104" name="Line 24"/>
                <p:cNvSpPr>
                  <a:spLocks noChangeShapeType="1"/>
                </p:cNvSpPr>
                <p:nvPr/>
              </p:nvSpPr>
              <p:spPr bwMode="auto">
                <a:xfrm rot="5400000">
                  <a:off x="4132" y="1983"/>
                  <a:ext cx="477" cy="0"/>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094105" name="Line 25"/>
                <p:cNvSpPr>
                  <a:spLocks noChangeShapeType="1"/>
                </p:cNvSpPr>
                <p:nvPr/>
              </p:nvSpPr>
              <p:spPr bwMode="auto">
                <a:xfrm rot="5400000">
                  <a:off x="3503" y="2274"/>
                  <a:ext cx="411" cy="0"/>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094106" name="Line 26"/>
                <p:cNvSpPr>
                  <a:spLocks noChangeShapeType="1"/>
                </p:cNvSpPr>
                <p:nvPr/>
              </p:nvSpPr>
              <p:spPr bwMode="auto">
                <a:xfrm rot="9790572">
                  <a:off x="2983" y="2584"/>
                  <a:ext cx="737" cy="5"/>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094107" name="Line 27"/>
                <p:cNvSpPr>
                  <a:spLocks noChangeShapeType="1"/>
                </p:cNvSpPr>
                <p:nvPr/>
              </p:nvSpPr>
              <p:spPr bwMode="auto">
                <a:xfrm rot="9179578">
                  <a:off x="3651" y="1915"/>
                  <a:ext cx="766" cy="5"/>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grpSp>
        </p:grpSp>
        <p:sp>
          <p:nvSpPr>
            <p:cNvPr id="2094108" name="Line 28"/>
            <p:cNvSpPr>
              <a:spLocks noChangeShapeType="1"/>
            </p:cNvSpPr>
            <p:nvPr/>
          </p:nvSpPr>
          <p:spPr bwMode="auto">
            <a:xfrm>
              <a:off x="3459" y="1151"/>
              <a:ext cx="0" cy="570"/>
            </a:xfrm>
            <a:prstGeom prst="line">
              <a:avLst/>
            </a:prstGeom>
            <a:noFill/>
            <a:ln w="571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grpSp>
    </p:spTree>
    <p:extLst>
      <p:ext uri="{BB962C8B-B14F-4D97-AF65-F5344CB8AC3E}">
        <p14:creationId xmlns:p14="http://schemas.microsoft.com/office/powerpoint/2010/main" val="9982870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a:xfrm>
            <a:off x="1714500" y="381000"/>
            <a:ext cx="5853113" cy="457200"/>
          </a:xfrm>
        </p:spPr>
        <p:txBody>
          <a:bodyPr rtlCol="0">
            <a:normAutofit fontScale="90000"/>
          </a:bodyPr>
          <a:lstStyle/>
          <a:p>
            <a:pPr eaLnBrk="1" fontAlgn="auto" hangingPunct="1">
              <a:spcAft>
                <a:spcPts val="0"/>
              </a:spcAft>
              <a:defRPr/>
            </a:pPr>
            <a:r>
              <a:rPr lang="en-US" sz="2000" dirty="0" smtClean="0"/>
              <a:t>CONTROLLING THERMAL FLOW:</a:t>
            </a:r>
            <a:br>
              <a:rPr lang="en-US" sz="2000" dirty="0" smtClean="0"/>
            </a:br>
            <a:r>
              <a:rPr lang="en-US" sz="3200" dirty="0" smtClean="0"/>
              <a:t>CONDUCTION THROUGH FRAMING</a:t>
            </a:r>
          </a:p>
        </p:txBody>
      </p:sp>
      <p:pic>
        <p:nvPicPr>
          <p:cNvPr id="39939" name="Picture 6" descr="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200" y="1103313"/>
            <a:ext cx="3825875"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7"/>
          <p:cNvSpPr>
            <a:spLocks noChangeArrowheads="1"/>
          </p:cNvSpPr>
          <p:nvPr/>
        </p:nvSpPr>
        <p:spPr bwMode="auto">
          <a:xfrm>
            <a:off x="928688" y="4541838"/>
            <a:ext cx="7426325"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The infrared image on the right shows thermal conduction where several wood studs are lined up next to each other, rather than leaving room for insulation. </a:t>
            </a:r>
          </a:p>
          <a:p>
            <a:pPr algn="ctr">
              <a:spcBef>
                <a:spcPct val="50000"/>
              </a:spcBef>
            </a:pPr>
            <a:r>
              <a:rPr lang="en-US"/>
              <a:t>Notice the cooler temperature where the studs are, indicating that heat is escaping more easily through the wood.</a:t>
            </a:r>
          </a:p>
        </p:txBody>
      </p:sp>
      <p:pic>
        <p:nvPicPr>
          <p:cNvPr id="39941" name="Picture 8" descr="DSCN05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066800"/>
            <a:ext cx="4170363"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593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604963" y="2817813"/>
            <a:ext cx="597535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5400">
                <a:solidFill>
                  <a:srgbClr val="040404"/>
                </a:solidFill>
                <a:latin typeface="Arial" charset="0"/>
              </a:rPr>
              <a:t>CONTROLLING</a:t>
            </a:r>
          </a:p>
          <a:p>
            <a:pPr algn="ctr"/>
            <a:r>
              <a:rPr lang="en-US" sz="5400">
                <a:solidFill>
                  <a:srgbClr val="040404"/>
                </a:solidFill>
                <a:latin typeface="Arial" charset="0"/>
              </a:rPr>
              <a:t>MOISTURE FLOW</a:t>
            </a:r>
          </a:p>
        </p:txBody>
      </p:sp>
    </p:spTree>
    <p:extLst>
      <p:ext uri="{BB962C8B-B14F-4D97-AF65-F5344CB8AC3E}">
        <p14:creationId xmlns:p14="http://schemas.microsoft.com/office/powerpoint/2010/main" val="2352083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a:xfrm>
            <a:off x="1447800" y="609600"/>
            <a:ext cx="6019800" cy="609600"/>
          </a:xfrm>
        </p:spPr>
        <p:txBody>
          <a:bodyPr rtlCol="0">
            <a:normAutofit fontScale="90000"/>
          </a:bodyPr>
          <a:lstStyle/>
          <a:p>
            <a:pPr eaLnBrk="1" fontAlgn="auto" hangingPunct="1">
              <a:spcAft>
                <a:spcPts val="0"/>
              </a:spcAft>
              <a:defRPr/>
            </a:pPr>
            <a:r>
              <a:rPr lang="en-US" sz="3600" b="1" dirty="0" smtClean="0"/>
              <a:t>CONTROLLING MOISTURE FLOW</a:t>
            </a:r>
          </a:p>
        </p:txBody>
      </p:sp>
      <p:sp>
        <p:nvSpPr>
          <p:cNvPr id="91139" name="Rectangle 3"/>
          <p:cNvSpPr>
            <a:spLocks noGrp="1"/>
          </p:cNvSpPr>
          <p:nvPr>
            <p:ph idx="1"/>
          </p:nvPr>
        </p:nvSpPr>
        <p:spPr>
          <a:xfrm>
            <a:off x="1295400" y="1600200"/>
            <a:ext cx="6248400" cy="3657600"/>
          </a:xfrm>
        </p:spPr>
        <p:txBody>
          <a:bodyPr rtlCol="0">
            <a:normAutofit fontScale="55000" lnSpcReduction="20000"/>
          </a:bodyPr>
          <a:lstStyle/>
          <a:p>
            <a:pPr algn="ctr" eaLnBrk="1" fontAlgn="auto" hangingPunct="1">
              <a:spcBef>
                <a:spcPct val="50000"/>
              </a:spcBef>
              <a:spcAft>
                <a:spcPts val="0"/>
              </a:spcAft>
              <a:buClr>
                <a:schemeClr val="bg1"/>
              </a:buClr>
              <a:buFontTx/>
              <a:buNone/>
              <a:defRPr/>
            </a:pPr>
            <a:endParaRPr lang="en-US" sz="3600" dirty="0" smtClean="0">
              <a:solidFill>
                <a:srgbClr val="040404"/>
              </a:solidFill>
            </a:endParaRPr>
          </a:p>
          <a:p>
            <a:pPr algn="ctr" eaLnBrk="1" fontAlgn="auto" hangingPunct="1">
              <a:spcBef>
                <a:spcPct val="50000"/>
              </a:spcBef>
              <a:spcAft>
                <a:spcPts val="0"/>
              </a:spcAft>
              <a:buClr>
                <a:schemeClr val="bg1"/>
              </a:buClr>
              <a:buFontTx/>
              <a:buNone/>
              <a:defRPr/>
            </a:pPr>
            <a:r>
              <a:rPr lang="en-US" sz="7000" dirty="0" smtClean="0">
                <a:solidFill>
                  <a:srgbClr val="040404"/>
                </a:solidFill>
              </a:rPr>
              <a:t>While keeping the rain from leaking in your home is important, most moisture damage comes from air flow, because </a:t>
            </a:r>
          </a:p>
          <a:p>
            <a:pPr algn="ctr" eaLnBrk="1" fontAlgn="auto" hangingPunct="1">
              <a:spcBef>
                <a:spcPct val="50000"/>
              </a:spcBef>
              <a:spcAft>
                <a:spcPts val="0"/>
              </a:spcAft>
              <a:buClr>
                <a:schemeClr val="bg1"/>
              </a:buClr>
              <a:buFontTx/>
              <a:buNone/>
              <a:defRPr/>
            </a:pPr>
            <a:r>
              <a:rPr lang="en-US" sz="5800" b="1" dirty="0" smtClean="0">
                <a:solidFill>
                  <a:schemeClr val="tx2"/>
                </a:solidFill>
              </a:rPr>
              <a:t>ALL air carries moisture.</a:t>
            </a:r>
          </a:p>
        </p:txBody>
      </p:sp>
    </p:spTree>
    <p:extLst>
      <p:ext uri="{BB962C8B-B14F-4D97-AF65-F5344CB8AC3E}">
        <p14:creationId xmlns:p14="http://schemas.microsoft.com/office/powerpoint/2010/main" val="3109727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p:cNvSpPr>
          <p:nvPr>
            <p:ph type="title"/>
          </p:nvPr>
        </p:nvSpPr>
        <p:spPr>
          <a:xfrm>
            <a:off x="0" y="0"/>
            <a:ext cx="7761288" cy="1314450"/>
          </a:xfrm>
        </p:spPr>
        <p:txBody>
          <a:bodyPr/>
          <a:lstStyle/>
          <a:p>
            <a:pPr eaLnBrk="1" hangingPunct="1"/>
            <a:r>
              <a:rPr lang="en-US" sz="3600" smtClean="0">
                <a:solidFill>
                  <a:srgbClr val="040404"/>
                </a:solidFill>
              </a:rPr>
              <a:t>CONTROLLING MOISTURE FLOW</a:t>
            </a:r>
          </a:p>
        </p:txBody>
      </p:sp>
      <p:pic>
        <p:nvPicPr>
          <p:cNvPr id="43011" name="Picture 5" descr="Figure 7: Moisture transport"/>
          <p:cNvPicPr>
            <a:picLocks noChangeAspect="1" noChangeArrowheads="1"/>
          </p:cNvPicPr>
          <p:nvPr/>
        </p:nvPicPr>
        <p:blipFill>
          <a:blip r:embed="rId2">
            <a:extLst>
              <a:ext uri="{28A0092B-C50C-407E-A947-70E740481C1C}">
                <a14:useLocalDpi xmlns:a14="http://schemas.microsoft.com/office/drawing/2010/main" val="0"/>
              </a:ext>
            </a:extLst>
          </a:blip>
          <a:srcRect r="48792"/>
          <a:stretch>
            <a:fillRect/>
          </a:stretch>
        </p:blipFill>
        <p:spPr bwMode="auto">
          <a:xfrm>
            <a:off x="504825" y="2306638"/>
            <a:ext cx="4305300"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7"/>
          <p:cNvSpPr txBox="1">
            <a:spLocks noChangeArrowheads="1"/>
          </p:cNvSpPr>
          <p:nvPr/>
        </p:nvSpPr>
        <p:spPr bwMode="auto">
          <a:xfrm>
            <a:off x="3487738" y="5148263"/>
            <a:ext cx="1465262" cy="923925"/>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i="1">
                <a:solidFill>
                  <a:srgbClr val="040404"/>
                </a:solidFill>
                <a:latin typeface="Arial" charset="0"/>
              </a:rPr>
              <a:t>30 </a:t>
            </a:r>
            <a:br>
              <a:rPr lang="en-US" b="1" i="1">
                <a:solidFill>
                  <a:srgbClr val="040404"/>
                </a:solidFill>
                <a:latin typeface="Arial" charset="0"/>
              </a:rPr>
            </a:br>
            <a:r>
              <a:rPr lang="en-US" b="1" i="1">
                <a:solidFill>
                  <a:srgbClr val="040404"/>
                </a:solidFill>
                <a:latin typeface="Arial" charset="0"/>
              </a:rPr>
              <a:t>quarts</a:t>
            </a:r>
            <a:br>
              <a:rPr lang="en-US" b="1" i="1">
                <a:solidFill>
                  <a:srgbClr val="040404"/>
                </a:solidFill>
                <a:latin typeface="Arial" charset="0"/>
              </a:rPr>
            </a:br>
            <a:r>
              <a:rPr lang="en-US" b="1" i="1">
                <a:solidFill>
                  <a:srgbClr val="040404"/>
                </a:solidFill>
                <a:latin typeface="Arial" charset="0"/>
              </a:rPr>
              <a:t>water</a:t>
            </a:r>
          </a:p>
        </p:txBody>
      </p:sp>
      <p:sp>
        <p:nvSpPr>
          <p:cNvPr id="43013" name="Text Box 10"/>
          <p:cNvSpPr txBox="1">
            <a:spLocks noChangeArrowheads="1"/>
          </p:cNvSpPr>
          <p:nvPr/>
        </p:nvSpPr>
        <p:spPr bwMode="auto">
          <a:xfrm>
            <a:off x="609600" y="1458913"/>
            <a:ext cx="8123238"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b="1" i="1">
                <a:solidFill>
                  <a:srgbClr val="040404"/>
                </a:solidFill>
                <a:latin typeface="Arial" charset="0"/>
              </a:rPr>
              <a:t>Example: 4’ x 8’ Sheet of Gypsum Board*</a:t>
            </a:r>
            <a:endParaRPr lang="en-US" sz="2400" b="1" i="1">
              <a:solidFill>
                <a:srgbClr val="040404"/>
              </a:solidFill>
              <a:latin typeface="Arial" charset="0"/>
            </a:endParaRPr>
          </a:p>
        </p:txBody>
      </p:sp>
      <p:pic>
        <p:nvPicPr>
          <p:cNvPr id="43014" name="Picture 12" descr="Figure 7: Moisture transport"/>
          <p:cNvPicPr>
            <a:picLocks noChangeAspect="1" noChangeArrowheads="1"/>
          </p:cNvPicPr>
          <p:nvPr/>
        </p:nvPicPr>
        <p:blipFill>
          <a:blip r:embed="rId2">
            <a:extLst>
              <a:ext uri="{28A0092B-C50C-407E-A947-70E740481C1C}">
                <a14:useLocalDpi xmlns:a14="http://schemas.microsoft.com/office/drawing/2010/main" val="0"/>
              </a:ext>
            </a:extLst>
          </a:blip>
          <a:srcRect l="11555" t="56223" r="74754" b="7674"/>
          <a:stretch>
            <a:fillRect/>
          </a:stretch>
        </p:blipFill>
        <p:spPr bwMode="auto">
          <a:xfrm>
            <a:off x="1533525" y="2859088"/>
            <a:ext cx="107791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13"/>
          <p:cNvSpPr txBox="1">
            <a:spLocks noChangeArrowheads="1"/>
          </p:cNvSpPr>
          <p:nvPr/>
        </p:nvSpPr>
        <p:spPr bwMode="auto">
          <a:xfrm>
            <a:off x="1563688" y="3948113"/>
            <a:ext cx="915987"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b="1" i="1">
                <a:solidFill>
                  <a:srgbClr val="040404"/>
                </a:solidFill>
                <a:latin typeface="Arial" charset="0"/>
              </a:rPr>
              <a:t>1 in.</a:t>
            </a:r>
          </a:p>
          <a:p>
            <a:pPr algn="ctr" eaLnBrk="1" hangingPunct="1"/>
            <a:r>
              <a:rPr lang="en-US" sz="2800" b="1" i="1">
                <a:solidFill>
                  <a:srgbClr val="040404"/>
                </a:solidFill>
                <a:latin typeface="Arial" charset="0"/>
              </a:rPr>
              <a:t>sq.</a:t>
            </a:r>
          </a:p>
          <a:p>
            <a:pPr algn="ctr" eaLnBrk="1" hangingPunct="1"/>
            <a:r>
              <a:rPr lang="en-US" sz="2800" b="1" i="1">
                <a:solidFill>
                  <a:srgbClr val="040404"/>
                </a:solidFill>
                <a:latin typeface="Arial" charset="0"/>
              </a:rPr>
              <a:t>hole</a:t>
            </a:r>
          </a:p>
        </p:txBody>
      </p:sp>
      <p:sp>
        <p:nvSpPr>
          <p:cNvPr id="2333715" name="Text Box 19"/>
          <p:cNvSpPr txBox="1">
            <a:spLocks noChangeArrowheads="1"/>
          </p:cNvSpPr>
          <p:nvPr/>
        </p:nvSpPr>
        <p:spPr bwMode="auto">
          <a:xfrm>
            <a:off x="4964113" y="2244725"/>
            <a:ext cx="34544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ct val="50000"/>
              </a:spcBef>
              <a:spcAft>
                <a:spcPts val="0"/>
              </a:spcAft>
              <a:defRPr/>
            </a:pPr>
            <a:r>
              <a:rPr lang="en-US" sz="2400" b="1" dirty="0">
                <a:solidFill>
                  <a:schemeClr val="tx2"/>
                </a:solidFill>
                <a:latin typeface="Arial" charset="0"/>
                <a:cs typeface="+mn-cs"/>
              </a:rPr>
              <a:t>Air leakage will ultimately lead to moisture problems for your home. </a:t>
            </a:r>
          </a:p>
          <a:p>
            <a:pPr algn="ctr" fontAlgn="auto">
              <a:spcBef>
                <a:spcPct val="50000"/>
              </a:spcBef>
              <a:spcAft>
                <a:spcPts val="0"/>
              </a:spcAft>
              <a:defRPr/>
            </a:pPr>
            <a:r>
              <a:rPr lang="en-US" sz="2400" b="1" dirty="0">
                <a:solidFill>
                  <a:schemeClr val="tx2"/>
                </a:solidFill>
                <a:latin typeface="Arial" charset="0"/>
                <a:cs typeface="+mn-cs"/>
              </a:rPr>
              <a:t>This </a:t>
            </a:r>
            <a:r>
              <a:rPr lang="en-US" altLang="zh-TW" sz="2400" b="1" dirty="0">
                <a:solidFill>
                  <a:schemeClr val="tx2"/>
                </a:solidFill>
                <a:latin typeface="Arial" charset="0"/>
                <a:cs typeface="+mn-cs"/>
              </a:rPr>
              <a:t>is the volume of water that enters a 1 square inch hole in your home over the course of one </a:t>
            </a:r>
            <a:r>
              <a:rPr lang="en-US" altLang="zh-TW" sz="2400" b="1" dirty="0" smtClean="0">
                <a:solidFill>
                  <a:schemeClr val="tx2"/>
                </a:solidFill>
                <a:latin typeface="Arial" charset="0"/>
              </a:rPr>
              <a:t>cooling</a:t>
            </a:r>
            <a:r>
              <a:rPr lang="en-US" altLang="zh-TW" sz="2400" b="1" dirty="0" smtClean="0">
                <a:solidFill>
                  <a:schemeClr val="tx2"/>
                </a:solidFill>
                <a:latin typeface="Arial" charset="0"/>
                <a:cs typeface="+mn-cs"/>
              </a:rPr>
              <a:t> </a:t>
            </a:r>
            <a:r>
              <a:rPr lang="en-US" altLang="zh-TW" sz="2400" b="1" dirty="0">
                <a:solidFill>
                  <a:schemeClr val="tx2"/>
                </a:solidFill>
                <a:latin typeface="Arial" charset="0"/>
                <a:cs typeface="+mn-cs"/>
              </a:rPr>
              <a:t>season.</a:t>
            </a:r>
            <a:r>
              <a:rPr lang="en-US" altLang="zh-TW" sz="2400" dirty="0">
                <a:solidFill>
                  <a:schemeClr val="tx2"/>
                </a:solidFill>
                <a:effectLst>
                  <a:outerShdw blurRad="38100" dist="38100" dir="2700000" algn="tl">
                    <a:srgbClr val="C0C0C0"/>
                  </a:outerShdw>
                </a:effectLst>
                <a:latin typeface="Arial" charset="0"/>
                <a:cs typeface="+mn-cs"/>
              </a:rPr>
              <a:t> </a:t>
            </a:r>
            <a:endParaRPr lang="en-US" sz="2400" dirty="0">
              <a:solidFill>
                <a:schemeClr val="tx2"/>
              </a:solidFill>
              <a:effectLst>
                <a:outerShdw blurRad="38100" dist="38100" dir="2700000" algn="tl">
                  <a:srgbClr val="C0C0C0"/>
                </a:outerShdw>
              </a:effectLst>
              <a:latin typeface="Arial" charset="0"/>
              <a:cs typeface="+mn-cs"/>
            </a:endParaRPr>
          </a:p>
        </p:txBody>
      </p:sp>
    </p:spTree>
    <p:extLst>
      <p:ext uri="{BB962C8B-B14F-4D97-AF65-F5344CB8AC3E}">
        <p14:creationId xmlns:p14="http://schemas.microsoft.com/office/powerpoint/2010/main" val="491239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1809750" y="381000"/>
            <a:ext cx="5638800" cy="1371600"/>
          </a:xfrm>
        </p:spPr>
        <p:txBody>
          <a:bodyPr/>
          <a:lstStyle/>
          <a:p>
            <a:pPr eaLnBrk="1" hangingPunct="1"/>
            <a:r>
              <a:rPr lang="en-US" sz="3600" smtClean="0"/>
              <a:t>BUT HOW DOES THIS AFFECT MY HOME ON THE INSIDE?</a:t>
            </a:r>
          </a:p>
        </p:txBody>
      </p:sp>
      <p:sp>
        <p:nvSpPr>
          <p:cNvPr id="44035" name="Rectangle 3"/>
          <p:cNvSpPr>
            <a:spLocks noGrp="1"/>
          </p:cNvSpPr>
          <p:nvPr>
            <p:ph idx="1"/>
          </p:nvPr>
        </p:nvSpPr>
        <p:spPr>
          <a:xfrm>
            <a:off x="457200" y="2332038"/>
            <a:ext cx="8229600" cy="4525962"/>
          </a:xfrm>
        </p:spPr>
        <p:txBody>
          <a:bodyPr/>
          <a:lstStyle/>
          <a:p>
            <a:pPr eaLnBrk="1" hangingPunct="1">
              <a:spcBef>
                <a:spcPct val="0"/>
              </a:spcBef>
              <a:buFont typeface="Arial" charset="0"/>
              <a:buNone/>
            </a:pPr>
            <a:endParaRPr lang="en-US" smtClean="0">
              <a:solidFill>
                <a:schemeClr val="folHlink"/>
              </a:solidFill>
            </a:endParaRPr>
          </a:p>
          <a:p>
            <a:pPr eaLnBrk="1" hangingPunct="1">
              <a:spcBef>
                <a:spcPct val="0"/>
              </a:spcBef>
            </a:pPr>
            <a:r>
              <a:rPr lang="en-US" smtClean="0">
                <a:solidFill>
                  <a:srgbClr val="040404"/>
                </a:solidFill>
              </a:rPr>
              <a:t>Holes and cracks allow inside warm air to reach an exterior sheathing surface. </a:t>
            </a:r>
          </a:p>
          <a:p>
            <a:pPr eaLnBrk="1" hangingPunct="1">
              <a:spcBef>
                <a:spcPct val="0"/>
              </a:spcBef>
            </a:pPr>
            <a:r>
              <a:rPr lang="en-US" smtClean="0">
                <a:solidFill>
                  <a:srgbClr val="040404"/>
                </a:solidFill>
              </a:rPr>
              <a:t>If the outside surface is below the 45°F dew point, moisture will condense out of the air.</a:t>
            </a:r>
            <a:r>
              <a:rPr lang="en-US" smtClean="0"/>
              <a:t> </a:t>
            </a:r>
          </a:p>
        </p:txBody>
      </p:sp>
      <p:sp>
        <p:nvSpPr>
          <p:cNvPr id="3333125" name="Text Box 5"/>
          <p:cNvSpPr txBox="1">
            <a:spLocks noChangeArrowheads="1"/>
          </p:cNvSpPr>
          <p:nvPr/>
        </p:nvSpPr>
        <p:spPr bwMode="auto">
          <a:xfrm>
            <a:off x="1993900" y="4749800"/>
            <a:ext cx="5270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defRPr/>
            </a:pPr>
            <a:endParaRPr lang="en-US">
              <a:effectLst>
                <a:outerShdw blurRad="38100" dist="38100" dir="2700000" algn="tl">
                  <a:srgbClr val="C0C0C0"/>
                </a:outerShdw>
              </a:effectLst>
              <a:latin typeface="+mn-lt"/>
              <a:cs typeface="+mn-cs"/>
            </a:endParaRPr>
          </a:p>
        </p:txBody>
      </p:sp>
    </p:spTree>
    <p:extLst>
      <p:ext uri="{BB962C8B-B14F-4D97-AF65-F5344CB8AC3E}">
        <p14:creationId xmlns:p14="http://schemas.microsoft.com/office/powerpoint/2010/main" val="1821626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4572000"/>
            <a:ext cx="8229600" cy="1066800"/>
          </a:xfrm>
        </p:spPr>
        <p:txBody>
          <a:bodyPr/>
          <a:lstStyle/>
          <a:p>
            <a:pPr eaLnBrk="1" hangingPunct="1"/>
            <a:r>
              <a:rPr lang="en-US" sz="3200" b="1" smtClean="0"/>
              <a:t>NC Climate Zones: 3, 4, 5</a:t>
            </a:r>
          </a:p>
        </p:txBody>
      </p:sp>
      <p:pic>
        <p:nvPicPr>
          <p:cNvPr id="14339" name="Object 1"/>
          <p:cNvPicPr>
            <a:picLocks noChangeAspect="1" noChangeArrowheads="1"/>
          </p:cNvPicPr>
          <p:nvPr/>
        </p:nvPicPr>
        <p:blipFill>
          <a:blip r:embed="rId3">
            <a:extLst>
              <a:ext uri="{28A0092B-C50C-407E-A947-70E740481C1C}">
                <a14:useLocalDpi xmlns:a14="http://schemas.microsoft.com/office/drawing/2010/main" val="0"/>
              </a:ext>
            </a:extLst>
          </a:blip>
          <a:srcRect t="-2060" b="-412"/>
          <a:stretch>
            <a:fillRect/>
          </a:stretch>
        </p:blipFill>
        <p:spPr bwMode="auto">
          <a:xfrm>
            <a:off x="685800" y="1676400"/>
            <a:ext cx="766286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1"/>
          <p:cNvSpPr txBox="1">
            <a:spLocks noChangeArrowheads="1"/>
          </p:cNvSpPr>
          <p:nvPr/>
        </p:nvSpPr>
        <p:spPr bwMode="auto">
          <a:xfrm>
            <a:off x="533400" y="401638"/>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600" b="1"/>
              <a:t>A high performance home must be designed for its particular climate</a:t>
            </a:r>
          </a:p>
        </p:txBody>
      </p:sp>
    </p:spTree>
    <p:extLst>
      <p:ext uri="{BB962C8B-B14F-4D97-AF65-F5344CB8AC3E}">
        <p14:creationId xmlns:p14="http://schemas.microsoft.com/office/powerpoint/2010/main" val="1202179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p:cNvSpPr>
          <p:nvPr/>
        </p:nvSpPr>
        <p:spPr bwMode="auto">
          <a:xfrm>
            <a:off x="334963" y="57150"/>
            <a:ext cx="781843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400" b="1">
                <a:solidFill>
                  <a:srgbClr val="040404"/>
                </a:solidFill>
                <a:latin typeface="Arial" charset="0"/>
              </a:rPr>
              <a:t>CONTROLLING MOISTURE FLOW:</a:t>
            </a:r>
            <a:r>
              <a:rPr lang="en-US" sz="4000" b="1">
                <a:solidFill>
                  <a:srgbClr val="040404"/>
                </a:solidFill>
                <a:latin typeface="Arial" charset="0"/>
              </a:rPr>
              <a:t/>
            </a:r>
            <a:br>
              <a:rPr lang="en-US" sz="4000" b="1">
                <a:solidFill>
                  <a:srgbClr val="040404"/>
                </a:solidFill>
                <a:latin typeface="Arial" charset="0"/>
              </a:rPr>
            </a:br>
            <a:r>
              <a:rPr lang="en-US" sz="4000" b="1">
                <a:solidFill>
                  <a:srgbClr val="040404"/>
                </a:solidFill>
                <a:latin typeface="Arial" charset="0"/>
              </a:rPr>
              <a:t>ACTION AT THE SURFACES</a:t>
            </a:r>
          </a:p>
        </p:txBody>
      </p:sp>
      <p:sp>
        <p:nvSpPr>
          <p:cNvPr id="45059" name="Text Box 5"/>
          <p:cNvSpPr txBox="1">
            <a:spLocks noChangeArrowheads="1"/>
          </p:cNvSpPr>
          <p:nvPr/>
        </p:nvSpPr>
        <p:spPr bwMode="auto">
          <a:xfrm>
            <a:off x="268288" y="1524000"/>
            <a:ext cx="3819525" cy="545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b="1">
                <a:solidFill>
                  <a:schemeClr val="hlink"/>
                </a:solidFill>
                <a:latin typeface="Arial" charset="0"/>
              </a:rPr>
              <a:t>Crawlspaces provide perfect opportunities for condensation:</a:t>
            </a:r>
          </a:p>
          <a:p>
            <a:pPr algn="ctr" eaLnBrk="1" hangingPunct="1"/>
            <a:endParaRPr lang="en-US" sz="2800" b="1">
              <a:solidFill>
                <a:srgbClr val="040404"/>
              </a:solidFill>
              <a:latin typeface="Arial" charset="0"/>
            </a:endParaRPr>
          </a:p>
          <a:p>
            <a:pPr eaLnBrk="1" hangingPunct="1"/>
            <a:r>
              <a:rPr lang="en-US" sz="2400">
                <a:solidFill>
                  <a:srgbClr val="040404"/>
                </a:solidFill>
                <a:latin typeface="Arial" charset="0"/>
              </a:rPr>
              <a:t>Driving forces push hot, humid air in this small basement to meet the cooler, conditioned spaces above. This image shows the damage that action at the surfaces can cause.</a:t>
            </a:r>
          </a:p>
          <a:p>
            <a:pPr eaLnBrk="1" hangingPunct="1">
              <a:buFontTx/>
              <a:buChar char="•"/>
            </a:pPr>
            <a:endParaRPr lang="en-US" sz="2400">
              <a:solidFill>
                <a:srgbClr val="040404"/>
              </a:solidFill>
              <a:latin typeface="Arial" charset="0"/>
            </a:endParaRPr>
          </a:p>
          <a:p>
            <a:pPr eaLnBrk="1" hangingPunct="1">
              <a:buFontTx/>
              <a:buChar char="•"/>
            </a:pPr>
            <a:endParaRPr lang="en-US" sz="2000">
              <a:latin typeface="Arial" charset="0"/>
            </a:endParaRPr>
          </a:p>
          <a:p>
            <a:pPr eaLnBrk="1" hangingPunct="1"/>
            <a:endParaRPr lang="en-US" sz="2800">
              <a:solidFill>
                <a:schemeClr val="hlink"/>
              </a:solidFill>
              <a:latin typeface="Arial" charset="0"/>
            </a:endParaRPr>
          </a:p>
        </p:txBody>
      </p:sp>
      <p:pic>
        <p:nvPicPr>
          <p:cNvPr id="4506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0193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916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704850" y="0"/>
            <a:ext cx="7634288" cy="1314450"/>
          </a:xfrm>
        </p:spPr>
        <p:txBody>
          <a:bodyPr/>
          <a:lstStyle/>
          <a:p>
            <a:pPr eaLnBrk="1" hangingPunct="1"/>
            <a:r>
              <a:rPr lang="en-US" sz="2000" smtClean="0">
                <a:solidFill>
                  <a:srgbClr val="040404"/>
                </a:solidFill>
              </a:rPr>
              <a:t>CONTROLLING MOISTURE FLOW:</a:t>
            </a:r>
            <a:r>
              <a:rPr lang="en-US" sz="3600" smtClean="0">
                <a:solidFill>
                  <a:srgbClr val="040404"/>
                </a:solidFill>
              </a:rPr>
              <a:t/>
            </a:r>
            <a:br>
              <a:rPr lang="en-US" sz="3600" smtClean="0">
                <a:solidFill>
                  <a:srgbClr val="040404"/>
                </a:solidFill>
              </a:rPr>
            </a:br>
            <a:r>
              <a:rPr lang="en-US" sz="3600" smtClean="0">
                <a:solidFill>
                  <a:srgbClr val="040404"/>
                </a:solidFill>
              </a:rPr>
              <a:t>ACTION AT THE SURFACES</a:t>
            </a:r>
          </a:p>
        </p:txBody>
      </p:sp>
      <p:sp>
        <p:nvSpPr>
          <p:cNvPr id="46083" name="Text Box 4"/>
          <p:cNvSpPr txBox="1">
            <a:spLocks noChangeArrowheads="1"/>
          </p:cNvSpPr>
          <p:nvPr/>
        </p:nvSpPr>
        <p:spPr bwMode="auto">
          <a:xfrm>
            <a:off x="3479800" y="4632325"/>
            <a:ext cx="3505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1600" i="1">
                <a:solidFill>
                  <a:schemeClr val="bg1"/>
                </a:solidFill>
                <a:latin typeface="Arial" charset="0"/>
              </a:rPr>
              <a:t>Courtesy of Building Science Corp.</a:t>
            </a:r>
          </a:p>
        </p:txBody>
      </p:sp>
      <p:sp>
        <p:nvSpPr>
          <p:cNvPr id="46084" name="Text Box 6"/>
          <p:cNvSpPr txBox="1">
            <a:spLocks noChangeArrowheads="1"/>
          </p:cNvSpPr>
          <p:nvPr/>
        </p:nvSpPr>
        <p:spPr bwMode="auto">
          <a:xfrm>
            <a:off x="795338" y="4965700"/>
            <a:ext cx="7456487"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30000"/>
              </a:spcBef>
            </a:pPr>
            <a:r>
              <a:rPr lang="en-US" sz="2400">
                <a:solidFill>
                  <a:srgbClr val="040404"/>
                </a:solidFill>
                <a:latin typeface="Arial" charset="0"/>
              </a:rPr>
              <a:t>Combine moisture, wood, and the dark environment inside the wall assembly and you have the perfect</a:t>
            </a:r>
            <a:r>
              <a:rPr lang="en-US" sz="2400">
                <a:latin typeface="Arial" charset="0"/>
              </a:rPr>
              <a:t> </a:t>
            </a:r>
            <a:r>
              <a:rPr lang="en-US" sz="2400">
                <a:solidFill>
                  <a:schemeClr val="folHlink"/>
                </a:solidFill>
                <a:latin typeface="Arial" charset="0"/>
              </a:rPr>
              <a:t>conditions for mold and dry rot.</a:t>
            </a:r>
          </a:p>
          <a:p>
            <a:pPr algn="ctr" eaLnBrk="1" hangingPunct="1"/>
            <a:endParaRPr lang="en-US" sz="2400">
              <a:solidFill>
                <a:schemeClr val="folHlink"/>
              </a:solidFill>
              <a:latin typeface="Arial" charset="0"/>
            </a:endParaRPr>
          </a:p>
        </p:txBody>
      </p:sp>
      <p:pic>
        <p:nvPicPr>
          <p:cNvPr id="4608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888" y="1344613"/>
            <a:ext cx="4953000" cy="330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8791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ChangeArrowheads="1"/>
          </p:cNvSpPr>
          <p:nvPr/>
        </p:nvSpPr>
        <p:spPr bwMode="auto">
          <a:xfrm>
            <a:off x="1538288" y="533400"/>
            <a:ext cx="57721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000" b="1">
                <a:solidFill>
                  <a:srgbClr val="040404"/>
                </a:solidFill>
                <a:latin typeface="Arial" charset="0"/>
              </a:rPr>
              <a:t>Remember!</a:t>
            </a:r>
          </a:p>
          <a:p>
            <a:pPr algn="ctr"/>
            <a:r>
              <a:rPr lang="en-US" sz="4000" b="1">
                <a:solidFill>
                  <a:srgbClr val="040404"/>
                </a:solidFill>
                <a:latin typeface="Arial" charset="0"/>
              </a:rPr>
              <a:t>The House is a System</a:t>
            </a:r>
          </a:p>
        </p:txBody>
      </p:sp>
      <p:pic>
        <p:nvPicPr>
          <p:cNvPr id="47107" name="Picture 3" descr="Performance 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81200"/>
            <a:ext cx="50927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79600" y="6172200"/>
            <a:ext cx="5382884" cy="369332"/>
          </a:xfrm>
          <a:prstGeom prst="rect">
            <a:avLst/>
          </a:prstGeom>
          <a:noFill/>
        </p:spPr>
        <p:txBody>
          <a:bodyPr wrap="none" rtlCol="0">
            <a:spAutoFit/>
          </a:bodyPr>
          <a:lstStyle/>
          <a:p>
            <a:r>
              <a:rPr lang="en-US" b="1" dirty="0" smtClean="0"/>
              <a:t>But what happens when they are not perfect systems?</a:t>
            </a:r>
            <a:endParaRPr lang="en-US" b="1" dirty="0"/>
          </a:p>
        </p:txBody>
      </p:sp>
    </p:spTree>
    <p:extLst>
      <p:ext uri="{BB962C8B-B14F-4D97-AF65-F5344CB8AC3E}">
        <p14:creationId xmlns:p14="http://schemas.microsoft.com/office/powerpoint/2010/main" val="3850574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6613" y="685800"/>
            <a:ext cx="7696200" cy="1068388"/>
          </a:xfrm>
          <a:prstGeom prst="rect">
            <a:avLst/>
          </a:prstGeom>
          <a:noFill/>
        </p:spPr>
        <p:txBody>
          <a:bodyPr lIns="82039" tIns="41020" rIns="82039" bIns="41020">
            <a:spAutoFit/>
          </a:bodyPr>
          <a:lstStyle/>
          <a:p>
            <a:pPr fontAlgn="auto">
              <a:spcBef>
                <a:spcPts val="0"/>
              </a:spcBef>
              <a:spcAft>
                <a:spcPts val="0"/>
              </a:spcAft>
              <a:defRPr/>
            </a:pPr>
            <a:r>
              <a:rPr lang="en-US" sz="3200" b="1" dirty="0">
                <a:latin typeface="+mj-lt"/>
                <a:cs typeface="+mn-cs"/>
              </a:rPr>
              <a:t>What makes a </a:t>
            </a:r>
            <a:r>
              <a:rPr lang="en-US" sz="3200" b="1" i="1" dirty="0">
                <a:latin typeface="+mj-lt"/>
                <a:cs typeface="+mn-cs"/>
              </a:rPr>
              <a:t>High Performance Home </a:t>
            </a:r>
            <a:r>
              <a:rPr lang="en-US" sz="3200" b="1" dirty="0">
                <a:latin typeface="+mj-lt"/>
                <a:cs typeface="+mn-cs"/>
              </a:rPr>
              <a:t>better than a traditional code-built home?</a:t>
            </a:r>
          </a:p>
        </p:txBody>
      </p:sp>
      <p:sp>
        <p:nvSpPr>
          <p:cNvPr id="2" name="TextBox 1"/>
          <p:cNvSpPr txBox="1"/>
          <p:nvPr/>
        </p:nvSpPr>
        <p:spPr>
          <a:xfrm>
            <a:off x="836613" y="2101850"/>
            <a:ext cx="623887" cy="989013"/>
          </a:xfrm>
          <a:prstGeom prst="rect">
            <a:avLst/>
          </a:prstGeom>
          <a:noFill/>
        </p:spPr>
        <p:txBody>
          <a:bodyPr lIns="82039" tIns="41020" rIns="82039" bIns="41020">
            <a:spAutoFit/>
          </a:bodyPr>
          <a:lstStyle/>
          <a:p>
            <a:pPr fontAlgn="auto">
              <a:spcBef>
                <a:spcPts val="0"/>
              </a:spcBef>
              <a:spcAft>
                <a:spcPts val="0"/>
              </a:spcAft>
              <a:defRPr/>
            </a:pPr>
            <a:r>
              <a:rPr lang="en-US" sz="5900" dirty="0">
                <a:solidFill>
                  <a:schemeClr val="accent6">
                    <a:lumMod val="60000"/>
                    <a:lumOff val="40000"/>
                  </a:schemeClr>
                </a:solidFill>
                <a:latin typeface="Arial Rounded MT Bold" pitchFamily="34" charset="0"/>
                <a:cs typeface="+mn-cs"/>
              </a:rPr>
              <a:t>1</a:t>
            </a:r>
          </a:p>
        </p:txBody>
      </p:sp>
      <p:sp>
        <p:nvSpPr>
          <p:cNvPr id="13" name="TextBox 12"/>
          <p:cNvSpPr txBox="1"/>
          <p:nvPr/>
        </p:nvSpPr>
        <p:spPr>
          <a:xfrm>
            <a:off x="2470150" y="2109788"/>
            <a:ext cx="623888" cy="990600"/>
          </a:xfrm>
          <a:prstGeom prst="rect">
            <a:avLst/>
          </a:prstGeom>
          <a:noFill/>
        </p:spPr>
        <p:txBody>
          <a:bodyPr lIns="82039" tIns="41020" rIns="82039" bIns="41020">
            <a:spAutoFit/>
          </a:bodyPr>
          <a:lstStyle/>
          <a:p>
            <a:pPr fontAlgn="auto">
              <a:spcBef>
                <a:spcPts val="0"/>
              </a:spcBef>
              <a:spcAft>
                <a:spcPts val="0"/>
              </a:spcAft>
              <a:defRPr/>
            </a:pPr>
            <a:r>
              <a:rPr lang="en-US" sz="5900" dirty="0">
                <a:solidFill>
                  <a:schemeClr val="accent6">
                    <a:lumMod val="60000"/>
                    <a:lumOff val="40000"/>
                  </a:schemeClr>
                </a:solidFill>
                <a:latin typeface="Arial Rounded MT Bold" pitchFamily="34" charset="0"/>
                <a:cs typeface="+mn-cs"/>
              </a:rPr>
              <a:t>2</a:t>
            </a:r>
          </a:p>
        </p:txBody>
      </p:sp>
      <p:sp>
        <p:nvSpPr>
          <p:cNvPr id="14" name="TextBox 13"/>
          <p:cNvSpPr txBox="1"/>
          <p:nvPr/>
        </p:nvSpPr>
        <p:spPr>
          <a:xfrm>
            <a:off x="7793038" y="2101850"/>
            <a:ext cx="623887" cy="989013"/>
          </a:xfrm>
          <a:prstGeom prst="rect">
            <a:avLst/>
          </a:prstGeom>
          <a:noFill/>
        </p:spPr>
        <p:txBody>
          <a:bodyPr lIns="82039" tIns="41020" rIns="82039" bIns="41020">
            <a:spAutoFit/>
          </a:bodyPr>
          <a:lstStyle/>
          <a:p>
            <a:pPr fontAlgn="auto">
              <a:spcBef>
                <a:spcPts val="0"/>
              </a:spcBef>
              <a:spcAft>
                <a:spcPts val="0"/>
              </a:spcAft>
              <a:defRPr/>
            </a:pPr>
            <a:r>
              <a:rPr lang="en-US" sz="5900" dirty="0">
                <a:solidFill>
                  <a:schemeClr val="accent6">
                    <a:lumMod val="60000"/>
                    <a:lumOff val="40000"/>
                  </a:schemeClr>
                </a:solidFill>
                <a:latin typeface="Arial Rounded MT Bold" pitchFamily="34" charset="0"/>
                <a:cs typeface="+mn-cs"/>
              </a:rPr>
              <a:t>5</a:t>
            </a:r>
          </a:p>
        </p:txBody>
      </p:sp>
      <p:sp>
        <p:nvSpPr>
          <p:cNvPr id="15" name="TextBox 14"/>
          <p:cNvSpPr txBox="1"/>
          <p:nvPr/>
        </p:nvSpPr>
        <p:spPr>
          <a:xfrm>
            <a:off x="4340225" y="2109788"/>
            <a:ext cx="622300" cy="990600"/>
          </a:xfrm>
          <a:prstGeom prst="rect">
            <a:avLst/>
          </a:prstGeom>
          <a:noFill/>
        </p:spPr>
        <p:txBody>
          <a:bodyPr lIns="82039" tIns="41020" rIns="82039" bIns="41020">
            <a:spAutoFit/>
          </a:bodyPr>
          <a:lstStyle/>
          <a:p>
            <a:pPr fontAlgn="auto">
              <a:spcBef>
                <a:spcPts val="0"/>
              </a:spcBef>
              <a:spcAft>
                <a:spcPts val="0"/>
              </a:spcAft>
              <a:defRPr/>
            </a:pPr>
            <a:r>
              <a:rPr lang="en-US" sz="5900" dirty="0">
                <a:solidFill>
                  <a:schemeClr val="accent6">
                    <a:lumMod val="60000"/>
                    <a:lumOff val="40000"/>
                  </a:schemeClr>
                </a:solidFill>
                <a:latin typeface="Arial Rounded MT Bold" pitchFamily="34" charset="0"/>
                <a:cs typeface="+mn-cs"/>
              </a:rPr>
              <a:t>3</a:t>
            </a:r>
          </a:p>
        </p:txBody>
      </p:sp>
      <p:sp>
        <p:nvSpPr>
          <p:cNvPr id="16" name="TextBox 15"/>
          <p:cNvSpPr txBox="1"/>
          <p:nvPr/>
        </p:nvSpPr>
        <p:spPr>
          <a:xfrm>
            <a:off x="6254750" y="2101850"/>
            <a:ext cx="623888" cy="989013"/>
          </a:xfrm>
          <a:prstGeom prst="rect">
            <a:avLst/>
          </a:prstGeom>
          <a:noFill/>
        </p:spPr>
        <p:txBody>
          <a:bodyPr lIns="82039" tIns="41020" rIns="82039" bIns="41020">
            <a:spAutoFit/>
          </a:bodyPr>
          <a:lstStyle/>
          <a:p>
            <a:pPr fontAlgn="auto">
              <a:spcBef>
                <a:spcPts val="0"/>
              </a:spcBef>
              <a:spcAft>
                <a:spcPts val="0"/>
              </a:spcAft>
              <a:defRPr/>
            </a:pPr>
            <a:r>
              <a:rPr lang="en-US" sz="5900" dirty="0">
                <a:solidFill>
                  <a:schemeClr val="accent6">
                    <a:lumMod val="60000"/>
                    <a:lumOff val="40000"/>
                  </a:schemeClr>
                </a:solidFill>
                <a:latin typeface="Arial Rounded MT Bold" pitchFamily="34" charset="0"/>
                <a:cs typeface="+mn-cs"/>
              </a:rPr>
              <a:t>4</a:t>
            </a:r>
          </a:p>
        </p:txBody>
      </p:sp>
      <p:sp>
        <p:nvSpPr>
          <p:cNvPr id="20490" name="Text Box 6"/>
          <p:cNvSpPr txBox="1">
            <a:spLocks noChangeArrowheads="1"/>
          </p:cNvSpPr>
          <p:nvPr/>
        </p:nvSpPr>
        <p:spPr bwMode="auto">
          <a:xfrm>
            <a:off x="304800" y="4638675"/>
            <a:ext cx="16494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91397" tIns="45698" rIns="91397" bIns="45698">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atin typeface="Arial Rounded MT Bold" pitchFamily="34" charset="0"/>
                <a:cs typeface="Aharoni" pitchFamily="2" charset="-79"/>
              </a:rPr>
              <a:t>High </a:t>
            </a:r>
          </a:p>
          <a:p>
            <a:pPr algn="ctr" eaLnBrk="1" hangingPunct="1"/>
            <a:r>
              <a:rPr lang="en-US">
                <a:latin typeface="Arial Rounded MT Bold" pitchFamily="34" charset="0"/>
                <a:cs typeface="Aharoni" pitchFamily="2" charset="-79"/>
              </a:rPr>
              <a:t>Performance</a:t>
            </a:r>
          </a:p>
          <a:p>
            <a:pPr algn="ctr" eaLnBrk="1" hangingPunct="1"/>
            <a:r>
              <a:rPr lang="en-US">
                <a:latin typeface="Arial Rounded MT Bold" pitchFamily="34" charset="0"/>
                <a:cs typeface="Aharoni" pitchFamily="2" charset="-79"/>
              </a:rPr>
              <a:t>Windows</a:t>
            </a:r>
          </a:p>
        </p:txBody>
      </p:sp>
      <p:sp>
        <p:nvSpPr>
          <p:cNvPr id="20491" name="Text Box 9"/>
          <p:cNvSpPr txBox="1">
            <a:spLocks noChangeArrowheads="1"/>
          </p:cNvSpPr>
          <p:nvPr/>
        </p:nvSpPr>
        <p:spPr bwMode="auto">
          <a:xfrm>
            <a:off x="7377113" y="4760913"/>
            <a:ext cx="14557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397" tIns="45698" rIns="91397" bIns="45698">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atin typeface="Arial Rounded MT Bold" pitchFamily="34" charset="0"/>
                <a:cs typeface="Aharoni" pitchFamily="2" charset="-79"/>
              </a:rPr>
              <a:t>Third-Party Verification</a:t>
            </a:r>
          </a:p>
        </p:txBody>
      </p:sp>
      <p:sp>
        <p:nvSpPr>
          <p:cNvPr id="20492" name="Text Box 12"/>
          <p:cNvSpPr txBox="1">
            <a:spLocks noChangeArrowheads="1"/>
          </p:cNvSpPr>
          <p:nvPr/>
        </p:nvSpPr>
        <p:spPr bwMode="auto">
          <a:xfrm>
            <a:off x="1951038" y="4638675"/>
            <a:ext cx="1638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397" tIns="45698" rIns="91397" bIns="45698">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atin typeface="Arial Rounded MT Bold" pitchFamily="34" charset="0"/>
                <a:cs typeface="Aharoni" pitchFamily="2" charset="-79"/>
              </a:rPr>
              <a:t>Tight Construction and Ducts</a:t>
            </a:r>
          </a:p>
        </p:txBody>
      </p:sp>
      <p:sp>
        <p:nvSpPr>
          <p:cNvPr id="20493" name="Text Box 7"/>
          <p:cNvSpPr txBox="1">
            <a:spLocks noChangeArrowheads="1"/>
          </p:cNvSpPr>
          <p:nvPr/>
        </p:nvSpPr>
        <p:spPr bwMode="auto">
          <a:xfrm>
            <a:off x="5710238" y="4760913"/>
            <a:ext cx="1711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397" tIns="45698" rIns="91397" bIns="45698">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atin typeface="Arial Rounded MT Bold" pitchFamily="34" charset="0"/>
                <a:cs typeface="Aharoni" pitchFamily="2" charset="-79"/>
              </a:rPr>
              <a:t>Efficient Equipment</a:t>
            </a:r>
          </a:p>
        </p:txBody>
      </p:sp>
      <p:sp>
        <p:nvSpPr>
          <p:cNvPr id="20494" name="Text Box 4"/>
          <p:cNvSpPr txBox="1">
            <a:spLocks noChangeArrowheads="1"/>
          </p:cNvSpPr>
          <p:nvPr/>
        </p:nvSpPr>
        <p:spPr bwMode="auto">
          <a:xfrm>
            <a:off x="3709988" y="4760913"/>
            <a:ext cx="1882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397" tIns="45698" rIns="91397" bIns="45698">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atin typeface="Arial Rounded MT Bold" pitchFamily="34" charset="0"/>
                <a:cs typeface="Aharoni" pitchFamily="2" charset="-79"/>
              </a:rPr>
              <a:t>Effective Insulation</a:t>
            </a:r>
          </a:p>
        </p:txBody>
      </p:sp>
      <p:pic>
        <p:nvPicPr>
          <p:cNvPr id="20495" name="Picture 3" descr="4"/>
          <p:cNvPicPr>
            <a:picLocks noChangeAspect="1" noChangeArrowheads="1"/>
          </p:cNvPicPr>
          <p:nvPr/>
        </p:nvPicPr>
        <p:blipFill>
          <a:blip r:embed="rId2">
            <a:extLst>
              <a:ext uri="{28A0092B-C50C-407E-A947-70E740481C1C}">
                <a14:useLocalDpi xmlns:a14="http://schemas.microsoft.com/office/drawing/2010/main" val="0"/>
              </a:ext>
            </a:extLst>
          </a:blip>
          <a:srcRect l="5191" t="6255" r="14876" b="4802"/>
          <a:stretch>
            <a:fillRect/>
          </a:stretch>
        </p:blipFill>
        <p:spPr bwMode="auto">
          <a:xfrm>
            <a:off x="1963738" y="3078163"/>
            <a:ext cx="16383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5" descr="154_e_at_work"/>
          <p:cNvPicPr>
            <a:picLocks noChangeAspect="1" noChangeArrowheads="1"/>
          </p:cNvPicPr>
          <p:nvPr/>
        </p:nvPicPr>
        <p:blipFill>
          <a:blip r:embed="rId3">
            <a:extLst>
              <a:ext uri="{28A0092B-C50C-407E-A947-70E740481C1C}">
                <a14:useLocalDpi xmlns:a14="http://schemas.microsoft.com/office/drawing/2010/main" val="0"/>
              </a:ext>
            </a:extLst>
          </a:blip>
          <a:srcRect l="1520" t="5414" r="18742" b="7118"/>
          <a:stretch>
            <a:fillRect/>
          </a:stretch>
        </p:blipFill>
        <p:spPr bwMode="auto">
          <a:xfrm>
            <a:off x="407988" y="3078163"/>
            <a:ext cx="1481137"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8" descr="24"/>
          <p:cNvPicPr>
            <a:picLocks noChangeAspect="1" noChangeArrowheads="1"/>
          </p:cNvPicPr>
          <p:nvPr/>
        </p:nvPicPr>
        <p:blipFill>
          <a:blip r:embed="rId4">
            <a:extLst>
              <a:ext uri="{28A0092B-C50C-407E-A947-70E740481C1C}">
                <a14:useLocalDpi xmlns:a14="http://schemas.microsoft.com/office/drawing/2010/main" val="0"/>
              </a:ext>
            </a:extLst>
          </a:blip>
          <a:srcRect t="3207"/>
          <a:stretch>
            <a:fillRect/>
          </a:stretch>
        </p:blipFill>
        <p:spPr bwMode="auto">
          <a:xfrm>
            <a:off x="7481888" y="3078163"/>
            <a:ext cx="124618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1" descr="Air-Conditioner-Comparis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1350" y="3078163"/>
            <a:ext cx="16906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10" descr="AF84"/>
          <p:cNvPicPr>
            <a:picLocks noChangeAspect="1" noChangeArrowheads="1"/>
          </p:cNvPicPr>
          <p:nvPr/>
        </p:nvPicPr>
        <p:blipFill>
          <a:blip r:embed="rId6">
            <a:extLst>
              <a:ext uri="{28A0092B-C50C-407E-A947-70E740481C1C}">
                <a14:useLocalDpi xmlns:a14="http://schemas.microsoft.com/office/drawing/2010/main" val="0"/>
              </a:ext>
            </a:extLst>
          </a:blip>
          <a:srcRect r="26665"/>
          <a:stretch>
            <a:fillRect/>
          </a:stretch>
        </p:blipFill>
        <p:spPr bwMode="auto">
          <a:xfrm>
            <a:off x="3684588" y="3087688"/>
            <a:ext cx="1935162"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3704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490"/>
                                        </p:tgtEl>
                                        <p:attrNameLst>
                                          <p:attrName>style.visibility</p:attrName>
                                        </p:attrNameLst>
                                      </p:cBhvr>
                                      <p:to>
                                        <p:strVal val="visible"/>
                                      </p:to>
                                    </p:set>
                                    <p:anim calcmode="lin" valueType="num">
                                      <p:cBhvr>
                                        <p:cTn id="32" dur="500" fill="hold"/>
                                        <p:tgtEl>
                                          <p:spTgt spid="20490"/>
                                        </p:tgtEl>
                                        <p:attrNameLst>
                                          <p:attrName>ppt_w</p:attrName>
                                        </p:attrNameLst>
                                      </p:cBhvr>
                                      <p:tavLst>
                                        <p:tav tm="0">
                                          <p:val>
                                            <p:fltVal val="0"/>
                                          </p:val>
                                        </p:tav>
                                        <p:tav tm="100000">
                                          <p:val>
                                            <p:strVal val="#ppt_w"/>
                                          </p:val>
                                        </p:tav>
                                      </p:tavLst>
                                    </p:anim>
                                    <p:anim calcmode="lin" valueType="num">
                                      <p:cBhvr>
                                        <p:cTn id="33" dur="500" fill="hold"/>
                                        <p:tgtEl>
                                          <p:spTgt spid="20490"/>
                                        </p:tgtEl>
                                        <p:attrNameLst>
                                          <p:attrName>ppt_h</p:attrName>
                                        </p:attrNameLst>
                                      </p:cBhvr>
                                      <p:tavLst>
                                        <p:tav tm="0">
                                          <p:val>
                                            <p:fltVal val="0"/>
                                          </p:val>
                                        </p:tav>
                                        <p:tav tm="100000">
                                          <p:val>
                                            <p:strVal val="#ppt_h"/>
                                          </p:val>
                                        </p:tav>
                                      </p:tavLst>
                                    </p:anim>
                                    <p:animEffect transition="in" filter="fade">
                                      <p:cBhvr>
                                        <p:cTn id="34" dur="500"/>
                                        <p:tgtEl>
                                          <p:spTgt spid="2049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0491"/>
                                        </p:tgtEl>
                                        <p:attrNameLst>
                                          <p:attrName>style.visibility</p:attrName>
                                        </p:attrNameLst>
                                      </p:cBhvr>
                                      <p:to>
                                        <p:strVal val="visible"/>
                                      </p:to>
                                    </p:set>
                                    <p:anim calcmode="lin" valueType="num">
                                      <p:cBhvr>
                                        <p:cTn id="37" dur="500" fill="hold"/>
                                        <p:tgtEl>
                                          <p:spTgt spid="20491"/>
                                        </p:tgtEl>
                                        <p:attrNameLst>
                                          <p:attrName>ppt_w</p:attrName>
                                        </p:attrNameLst>
                                      </p:cBhvr>
                                      <p:tavLst>
                                        <p:tav tm="0">
                                          <p:val>
                                            <p:fltVal val="0"/>
                                          </p:val>
                                        </p:tav>
                                        <p:tav tm="100000">
                                          <p:val>
                                            <p:strVal val="#ppt_w"/>
                                          </p:val>
                                        </p:tav>
                                      </p:tavLst>
                                    </p:anim>
                                    <p:anim calcmode="lin" valueType="num">
                                      <p:cBhvr>
                                        <p:cTn id="38" dur="500" fill="hold"/>
                                        <p:tgtEl>
                                          <p:spTgt spid="20491"/>
                                        </p:tgtEl>
                                        <p:attrNameLst>
                                          <p:attrName>ppt_h</p:attrName>
                                        </p:attrNameLst>
                                      </p:cBhvr>
                                      <p:tavLst>
                                        <p:tav tm="0">
                                          <p:val>
                                            <p:fltVal val="0"/>
                                          </p:val>
                                        </p:tav>
                                        <p:tav tm="100000">
                                          <p:val>
                                            <p:strVal val="#ppt_h"/>
                                          </p:val>
                                        </p:tav>
                                      </p:tavLst>
                                    </p:anim>
                                    <p:animEffect transition="in" filter="fade">
                                      <p:cBhvr>
                                        <p:cTn id="39" dur="500"/>
                                        <p:tgtEl>
                                          <p:spTgt spid="2049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0492"/>
                                        </p:tgtEl>
                                        <p:attrNameLst>
                                          <p:attrName>style.visibility</p:attrName>
                                        </p:attrNameLst>
                                      </p:cBhvr>
                                      <p:to>
                                        <p:strVal val="visible"/>
                                      </p:to>
                                    </p:set>
                                    <p:anim calcmode="lin" valueType="num">
                                      <p:cBhvr>
                                        <p:cTn id="42" dur="500" fill="hold"/>
                                        <p:tgtEl>
                                          <p:spTgt spid="20492"/>
                                        </p:tgtEl>
                                        <p:attrNameLst>
                                          <p:attrName>ppt_w</p:attrName>
                                        </p:attrNameLst>
                                      </p:cBhvr>
                                      <p:tavLst>
                                        <p:tav tm="0">
                                          <p:val>
                                            <p:fltVal val="0"/>
                                          </p:val>
                                        </p:tav>
                                        <p:tav tm="100000">
                                          <p:val>
                                            <p:strVal val="#ppt_w"/>
                                          </p:val>
                                        </p:tav>
                                      </p:tavLst>
                                    </p:anim>
                                    <p:anim calcmode="lin" valueType="num">
                                      <p:cBhvr>
                                        <p:cTn id="43" dur="500" fill="hold"/>
                                        <p:tgtEl>
                                          <p:spTgt spid="20492"/>
                                        </p:tgtEl>
                                        <p:attrNameLst>
                                          <p:attrName>ppt_h</p:attrName>
                                        </p:attrNameLst>
                                      </p:cBhvr>
                                      <p:tavLst>
                                        <p:tav tm="0">
                                          <p:val>
                                            <p:fltVal val="0"/>
                                          </p:val>
                                        </p:tav>
                                        <p:tav tm="100000">
                                          <p:val>
                                            <p:strVal val="#ppt_h"/>
                                          </p:val>
                                        </p:tav>
                                      </p:tavLst>
                                    </p:anim>
                                    <p:animEffect transition="in" filter="fade">
                                      <p:cBhvr>
                                        <p:cTn id="44" dur="500"/>
                                        <p:tgtEl>
                                          <p:spTgt spid="2049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0493"/>
                                        </p:tgtEl>
                                        <p:attrNameLst>
                                          <p:attrName>style.visibility</p:attrName>
                                        </p:attrNameLst>
                                      </p:cBhvr>
                                      <p:to>
                                        <p:strVal val="visible"/>
                                      </p:to>
                                    </p:set>
                                    <p:anim calcmode="lin" valueType="num">
                                      <p:cBhvr>
                                        <p:cTn id="47" dur="500" fill="hold"/>
                                        <p:tgtEl>
                                          <p:spTgt spid="20493"/>
                                        </p:tgtEl>
                                        <p:attrNameLst>
                                          <p:attrName>ppt_w</p:attrName>
                                        </p:attrNameLst>
                                      </p:cBhvr>
                                      <p:tavLst>
                                        <p:tav tm="0">
                                          <p:val>
                                            <p:fltVal val="0"/>
                                          </p:val>
                                        </p:tav>
                                        <p:tav tm="100000">
                                          <p:val>
                                            <p:strVal val="#ppt_w"/>
                                          </p:val>
                                        </p:tav>
                                      </p:tavLst>
                                    </p:anim>
                                    <p:anim calcmode="lin" valueType="num">
                                      <p:cBhvr>
                                        <p:cTn id="48" dur="500" fill="hold"/>
                                        <p:tgtEl>
                                          <p:spTgt spid="20493"/>
                                        </p:tgtEl>
                                        <p:attrNameLst>
                                          <p:attrName>ppt_h</p:attrName>
                                        </p:attrNameLst>
                                      </p:cBhvr>
                                      <p:tavLst>
                                        <p:tav tm="0">
                                          <p:val>
                                            <p:fltVal val="0"/>
                                          </p:val>
                                        </p:tav>
                                        <p:tav tm="100000">
                                          <p:val>
                                            <p:strVal val="#ppt_h"/>
                                          </p:val>
                                        </p:tav>
                                      </p:tavLst>
                                    </p:anim>
                                    <p:animEffect transition="in" filter="fade">
                                      <p:cBhvr>
                                        <p:cTn id="49" dur="500"/>
                                        <p:tgtEl>
                                          <p:spTgt spid="2049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0494"/>
                                        </p:tgtEl>
                                        <p:attrNameLst>
                                          <p:attrName>style.visibility</p:attrName>
                                        </p:attrNameLst>
                                      </p:cBhvr>
                                      <p:to>
                                        <p:strVal val="visible"/>
                                      </p:to>
                                    </p:set>
                                    <p:anim calcmode="lin" valueType="num">
                                      <p:cBhvr>
                                        <p:cTn id="52" dur="500" fill="hold"/>
                                        <p:tgtEl>
                                          <p:spTgt spid="20494"/>
                                        </p:tgtEl>
                                        <p:attrNameLst>
                                          <p:attrName>ppt_w</p:attrName>
                                        </p:attrNameLst>
                                      </p:cBhvr>
                                      <p:tavLst>
                                        <p:tav tm="0">
                                          <p:val>
                                            <p:fltVal val="0"/>
                                          </p:val>
                                        </p:tav>
                                        <p:tav tm="100000">
                                          <p:val>
                                            <p:strVal val="#ppt_w"/>
                                          </p:val>
                                        </p:tav>
                                      </p:tavLst>
                                    </p:anim>
                                    <p:anim calcmode="lin" valueType="num">
                                      <p:cBhvr>
                                        <p:cTn id="53" dur="500" fill="hold"/>
                                        <p:tgtEl>
                                          <p:spTgt spid="20494"/>
                                        </p:tgtEl>
                                        <p:attrNameLst>
                                          <p:attrName>ppt_h</p:attrName>
                                        </p:attrNameLst>
                                      </p:cBhvr>
                                      <p:tavLst>
                                        <p:tav tm="0">
                                          <p:val>
                                            <p:fltVal val="0"/>
                                          </p:val>
                                        </p:tav>
                                        <p:tav tm="100000">
                                          <p:val>
                                            <p:strVal val="#ppt_h"/>
                                          </p:val>
                                        </p:tav>
                                      </p:tavLst>
                                    </p:anim>
                                    <p:animEffect transition="in" filter="fade">
                                      <p:cBhvr>
                                        <p:cTn id="54" dur="500"/>
                                        <p:tgtEl>
                                          <p:spTgt spid="20494"/>
                                        </p:tgtEl>
                                      </p:cBhvr>
                                    </p:animEffect>
                                  </p:childTnLst>
                                </p:cTn>
                              </p:par>
                              <p:par>
                                <p:cTn id="55" presetID="53" presetClass="entr" presetSubtype="16" fill="hold" nodeType="withEffect">
                                  <p:stCondLst>
                                    <p:cond delay="0"/>
                                  </p:stCondLst>
                                  <p:childTnLst>
                                    <p:set>
                                      <p:cBhvr>
                                        <p:cTn id="56" dur="1" fill="hold">
                                          <p:stCondLst>
                                            <p:cond delay="0"/>
                                          </p:stCondLst>
                                        </p:cTn>
                                        <p:tgtEl>
                                          <p:spTgt spid="20495"/>
                                        </p:tgtEl>
                                        <p:attrNameLst>
                                          <p:attrName>style.visibility</p:attrName>
                                        </p:attrNameLst>
                                      </p:cBhvr>
                                      <p:to>
                                        <p:strVal val="visible"/>
                                      </p:to>
                                    </p:set>
                                    <p:anim calcmode="lin" valueType="num">
                                      <p:cBhvr>
                                        <p:cTn id="57" dur="500" fill="hold"/>
                                        <p:tgtEl>
                                          <p:spTgt spid="20495"/>
                                        </p:tgtEl>
                                        <p:attrNameLst>
                                          <p:attrName>ppt_w</p:attrName>
                                        </p:attrNameLst>
                                      </p:cBhvr>
                                      <p:tavLst>
                                        <p:tav tm="0">
                                          <p:val>
                                            <p:fltVal val="0"/>
                                          </p:val>
                                        </p:tav>
                                        <p:tav tm="100000">
                                          <p:val>
                                            <p:strVal val="#ppt_w"/>
                                          </p:val>
                                        </p:tav>
                                      </p:tavLst>
                                    </p:anim>
                                    <p:anim calcmode="lin" valueType="num">
                                      <p:cBhvr>
                                        <p:cTn id="58" dur="500" fill="hold"/>
                                        <p:tgtEl>
                                          <p:spTgt spid="20495"/>
                                        </p:tgtEl>
                                        <p:attrNameLst>
                                          <p:attrName>ppt_h</p:attrName>
                                        </p:attrNameLst>
                                      </p:cBhvr>
                                      <p:tavLst>
                                        <p:tav tm="0">
                                          <p:val>
                                            <p:fltVal val="0"/>
                                          </p:val>
                                        </p:tav>
                                        <p:tav tm="100000">
                                          <p:val>
                                            <p:strVal val="#ppt_h"/>
                                          </p:val>
                                        </p:tav>
                                      </p:tavLst>
                                    </p:anim>
                                    <p:animEffect transition="in" filter="fade">
                                      <p:cBhvr>
                                        <p:cTn id="59" dur="500"/>
                                        <p:tgtEl>
                                          <p:spTgt spid="20495"/>
                                        </p:tgtEl>
                                      </p:cBhvr>
                                    </p:animEffect>
                                  </p:childTnLst>
                                </p:cTn>
                              </p:par>
                              <p:par>
                                <p:cTn id="60" presetID="53" presetClass="entr" presetSubtype="16" fill="hold" nodeType="withEffect">
                                  <p:stCondLst>
                                    <p:cond delay="0"/>
                                  </p:stCondLst>
                                  <p:childTnLst>
                                    <p:set>
                                      <p:cBhvr>
                                        <p:cTn id="61" dur="1" fill="hold">
                                          <p:stCondLst>
                                            <p:cond delay="0"/>
                                          </p:stCondLst>
                                        </p:cTn>
                                        <p:tgtEl>
                                          <p:spTgt spid="20496"/>
                                        </p:tgtEl>
                                        <p:attrNameLst>
                                          <p:attrName>style.visibility</p:attrName>
                                        </p:attrNameLst>
                                      </p:cBhvr>
                                      <p:to>
                                        <p:strVal val="visible"/>
                                      </p:to>
                                    </p:set>
                                    <p:anim calcmode="lin" valueType="num">
                                      <p:cBhvr>
                                        <p:cTn id="62" dur="500" fill="hold"/>
                                        <p:tgtEl>
                                          <p:spTgt spid="20496"/>
                                        </p:tgtEl>
                                        <p:attrNameLst>
                                          <p:attrName>ppt_w</p:attrName>
                                        </p:attrNameLst>
                                      </p:cBhvr>
                                      <p:tavLst>
                                        <p:tav tm="0">
                                          <p:val>
                                            <p:fltVal val="0"/>
                                          </p:val>
                                        </p:tav>
                                        <p:tav tm="100000">
                                          <p:val>
                                            <p:strVal val="#ppt_w"/>
                                          </p:val>
                                        </p:tav>
                                      </p:tavLst>
                                    </p:anim>
                                    <p:anim calcmode="lin" valueType="num">
                                      <p:cBhvr>
                                        <p:cTn id="63" dur="500" fill="hold"/>
                                        <p:tgtEl>
                                          <p:spTgt spid="20496"/>
                                        </p:tgtEl>
                                        <p:attrNameLst>
                                          <p:attrName>ppt_h</p:attrName>
                                        </p:attrNameLst>
                                      </p:cBhvr>
                                      <p:tavLst>
                                        <p:tav tm="0">
                                          <p:val>
                                            <p:fltVal val="0"/>
                                          </p:val>
                                        </p:tav>
                                        <p:tav tm="100000">
                                          <p:val>
                                            <p:strVal val="#ppt_h"/>
                                          </p:val>
                                        </p:tav>
                                      </p:tavLst>
                                    </p:anim>
                                    <p:animEffect transition="in" filter="fade">
                                      <p:cBhvr>
                                        <p:cTn id="64" dur="500"/>
                                        <p:tgtEl>
                                          <p:spTgt spid="20496"/>
                                        </p:tgtEl>
                                      </p:cBhvr>
                                    </p:animEffect>
                                  </p:childTnLst>
                                </p:cTn>
                              </p:par>
                              <p:par>
                                <p:cTn id="65" presetID="53" presetClass="entr" presetSubtype="16" fill="hold" nodeType="withEffect">
                                  <p:stCondLst>
                                    <p:cond delay="0"/>
                                  </p:stCondLst>
                                  <p:childTnLst>
                                    <p:set>
                                      <p:cBhvr>
                                        <p:cTn id="66" dur="1" fill="hold">
                                          <p:stCondLst>
                                            <p:cond delay="0"/>
                                          </p:stCondLst>
                                        </p:cTn>
                                        <p:tgtEl>
                                          <p:spTgt spid="20497"/>
                                        </p:tgtEl>
                                        <p:attrNameLst>
                                          <p:attrName>style.visibility</p:attrName>
                                        </p:attrNameLst>
                                      </p:cBhvr>
                                      <p:to>
                                        <p:strVal val="visible"/>
                                      </p:to>
                                    </p:set>
                                    <p:anim calcmode="lin" valueType="num">
                                      <p:cBhvr>
                                        <p:cTn id="67" dur="500" fill="hold"/>
                                        <p:tgtEl>
                                          <p:spTgt spid="20497"/>
                                        </p:tgtEl>
                                        <p:attrNameLst>
                                          <p:attrName>ppt_w</p:attrName>
                                        </p:attrNameLst>
                                      </p:cBhvr>
                                      <p:tavLst>
                                        <p:tav tm="0">
                                          <p:val>
                                            <p:fltVal val="0"/>
                                          </p:val>
                                        </p:tav>
                                        <p:tav tm="100000">
                                          <p:val>
                                            <p:strVal val="#ppt_w"/>
                                          </p:val>
                                        </p:tav>
                                      </p:tavLst>
                                    </p:anim>
                                    <p:anim calcmode="lin" valueType="num">
                                      <p:cBhvr>
                                        <p:cTn id="68" dur="500" fill="hold"/>
                                        <p:tgtEl>
                                          <p:spTgt spid="20497"/>
                                        </p:tgtEl>
                                        <p:attrNameLst>
                                          <p:attrName>ppt_h</p:attrName>
                                        </p:attrNameLst>
                                      </p:cBhvr>
                                      <p:tavLst>
                                        <p:tav tm="0">
                                          <p:val>
                                            <p:fltVal val="0"/>
                                          </p:val>
                                        </p:tav>
                                        <p:tav tm="100000">
                                          <p:val>
                                            <p:strVal val="#ppt_h"/>
                                          </p:val>
                                        </p:tav>
                                      </p:tavLst>
                                    </p:anim>
                                    <p:animEffect transition="in" filter="fade">
                                      <p:cBhvr>
                                        <p:cTn id="69" dur="500"/>
                                        <p:tgtEl>
                                          <p:spTgt spid="20497"/>
                                        </p:tgtEl>
                                      </p:cBhvr>
                                    </p:animEffect>
                                  </p:childTnLst>
                                </p:cTn>
                              </p:par>
                              <p:par>
                                <p:cTn id="70" presetID="53" presetClass="entr" presetSubtype="16" fill="hold" nodeType="withEffect">
                                  <p:stCondLst>
                                    <p:cond delay="0"/>
                                  </p:stCondLst>
                                  <p:childTnLst>
                                    <p:set>
                                      <p:cBhvr>
                                        <p:cTn id="71" dur="1" fill="hold">
                                          <p:stCondLst>
                                            <p:cond delay="0"/>
                                          </p:stCondLst>
                                        </p:cTn>
                                        <p:tgtEl>
                                          <p:spTgt spid="20498"/>
                                        </p:tgtEl>
                                        <p:attrNameLst>
                                          <p:attrName>style.visibility</p:attrName>
                                        </p:attrNameLst>
                                      </p:cBhvr>
                                      <p:to>
                                        <p:strVal val="visible"/>
                                      </p:to>
                                    </p:set>
                                    <p:anim calcmode="lin" valueType="num">
                                      <p:cBhvr>
                                        <p:cTn id="72" dur="500" fill="hold"/>
                                        <p:tgtEl>
                                          <p:spTgt spid="20498"/>
                                        </p:tgtEl>
                                        <p:attrNameLst>
                                          <p:attrName>ppt_w</p:attrName>
                                        </p:attrNameLst>
                                      </p:cBhvr>
                                      <p:tavLst>
                                        <p:tav tm="0">
                                          <p:val>
                                            <p:fltVal val="0"/>
                                          </p:val>
                                        </p:tav>
                                        <p:tav tm="100000">
                                          <p:val>
                                            <p:strVal val="#ppt_w"/>
                                          </p:val>
                                        </p:tav>
                                      </p:tavLst>
                                    </p:anim>
                                    <p:anim calcmode="lin" valueType="num">
                                      <p:cBhvr>
                                        <p:cTn id="73" dur="500" fill="hold"/>
                                        <p:tgtEl>
                                          <p:spTgt spid="20498"/>
                                        </p:tgtEl>
                                        <p:attrNameLst>
                                          <p:attrName>ppt_h</p:attrName>
                                        </p:attrNameLst>
                                      </p:cBhvr>
                                      <p:tavLst>
                                        <p:tav tm="0">
                                          <p:val>
                                            <p:fltVal val="0"/>
                                          </p:val>
                                        </p:tav>
                                        <p:tav tm="100000">
                                          <p:val>
                                            <p:strVal val="#ppt_h"/>
                                          </p:val>
                                        </p:tav>
                                      </p:tavLst>
                                    </p:anim>
                                    <p:animEffect transition="in" filter="fade">
                                      <p:cBhvr>
                                        <p:cTn id="74" dur="500"/>
                                        <p:tgtEl>
                                          <p:spTgt spid="20498"/>
                                        </p:tgtEl>
                                      </p:cBhvr>
                                    </p:animEffect>
                                  </p:childTnLst>
                                </p:cTn>
                              </p:par>
                              <p:par>
                                <p:cTn id="75" presetID="53" presetClass="entr" presetSubtype="16" fill="hold" nodeType="withEffect">
                                  <p:stCondLst>
                                    <p:cond delay="0"/>
                                  </p:stCondLst>
                                  <p:childTnLst>
                                    <p:set>
                                      <p:cBhvr>
                                        <p:cTn id="76" dur="1" fill="hold">
                                          <p:stCondLst>
                                            <p:cond delay="0"/>
                                          </p:stCondLst>
                                        </p:cTn>
                                        <p:tgtEl>
                                          <p:spTgt spid="20499"/>
                                        </p:tgtEl>
                                        <p:attrNameLst>
                                          <p:attrName>style.visibility</p:attrName>
                                        </p:attrNameLst>
                                      </p:cBhvr>
                                      <p:to>
                                        <p:strVal val="visible"/>
                                      </p:to>
                                    </p:set>
                                    <p:anim calcmode="lin" valueType="num">
                                      <p:cBhvr>
                                        <p:cTn id="77" dur="500" fill="hold"/>
                                        <p:tgtEl>
                                          <p:spTgt spid="20499"/>
                                        </p:tgtEl>
                                        <p:attrNameLst>
                                          <p:attrName>ppt_w</p:attrName>
                                        </p:attrNameLst>
                                      </p:cBhvr>
                                      <p:tavLst>
                                        <p:tav tm="0">
                                          <p:val>
                                            <p:fltVal val="0"/>
                                          </p:val>
                                        </p:tav>
                                        <p:tav tm="100000">
                                          <p:val>
                                            <p:strVal val="#ppt_w"/>
                                          </p:val>
                                        </p:tav>
                                      </p:tavLst>
                                    </p:anim>
                                    <p:anim calcmode="lin" valueType="num">
                                      <p:cBhvr>
                                        <p:cTn id="78" dur="500" fill="hold"/>
                                        <p:tgtEl>
                                          <p:spTgt spid="20499"/>
                                        </p:tgtEl>
                                        <p:attrNameLst>
                                          <p:attrName>ppt_h</p:attrName>
                                        </p:attrNameLst>
                                      </p:cBhvr>
                                      <p:tavLst>
                                        <p:tav tm="0">
                                          <p:val>
                                            <p:fltVal val="0"/>
                                          </p:val>
                                        </p:tav>
                                        <p:tav tm="100000">
                                          <p:val>
                                            <p:strVal val="#ppt_h"/>
                                          </p:val>
                                        </p:tav>
                                      </p:tavLst>
                                    </p:anim>
                                    <p:animEffect transition="in" filter="fade">
                                      <p:cBhvr>
                                        <p:cTn id="79" dur="500"/>
                                        <p:tgtEl>
                                          <p:spTgt spid="20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20490" grpId="0"/>
      <p:bldP spid="20491" grpId="0"/>
      <p:bldP spid="20492" grpId="0"/>
      <p:bldP spid="20493" grpId="0"/>
      <p:bldP spid="204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p:cNvSpPr>
          <p:nvPr>
            <p:ph idx="1"/>
          </p:nvPr>
        </p:nvSpPr>
        <p:spPr>
          <a:xfrm>
            <a:off x="482600" y="609600"/>
            <a:ext cx="8229600" cy="1173163"/>
          </a:xfrm>
        </p:spPr>
        <p:txBody>
          <a:bodyPr/>
          <a:lstStyle/>
          <a:p>
            <a:pPr algn="ctr" eaLnBrk="1" hangingPunct="1">
              <a:buFont typeface="Arial" charset="0"/>
              <a:buNone/>
            </a:pPr>
            <a:r>
              <a:rPr lang="en-US" dirty="0" smtClean="0"/>
              <a:t>For your home to do its job, </a:t>
            </a:r>
          </a:p>
          <a:p>
            <a:pPr algn="ctr" eaLnBrk="1" hangingPunct="1">
              <a:buFont typeface="Arial" charset="0"/>
              <a:buNone/>
            </a:pPr>
            <a:r>
              <a:rPr lang="en-US" dirty="0" smtClean="0"/>
              <a:t>it must also </a:t>
            </a:r>
            <a:r>
              <a:rPr lang="en-US" i="1" dirty="0" smtClean="0">
                <a:solidFill>
                  <a:srgbClr val="FF0000"/>
                </a:solidFill>
              </a:rPr>
              <a:t>effectively</a:t>
            </a:r>
            <a:r>
              <a:rPr lang="en-US" dirty="0" smtClean="0"/>
              <a:t> separate</a:t>
            </a:r>
          </a:p>
        </p:txBody>
      </p:sp>
      <p:pic>
        <p:nvPicPr>
          <p:cNvPr id="16387" name="Picture 4" descr="Friend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3008313"/>
            <a:ext cx="38862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Tr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971800"/>
            <a:ext cx="38989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6"/>
          <p:cNvSpPr txBox="1">
            <a:spLocks noChangeArrowheads="1"/>
          </p:cNvSpPr>
          <p:nvPr/>
        </p:nvSpPr>
        <p:spPr bwMode="auto">
          <a:xfrm>
            <a:off x="952500" y="2141538"/>
            <a:ext cx="28956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3200">
                <a:solidFill>
                  <a:schemeClr val="hlink"/>
                </a:solidFill>
                <a:latin typeface="Arial" charset="0"/>
              </a:rPr>
              <a:t>The inside…</a:t>
            </a:r>
          </a:p>
        </p:txBody>
      </p:sp>
      <p:sp>
        <p:nvSpPr>
          <p:cNvPr id="16390" name="Text Box 7"/>
          <p:cNvSpPr txBox="1">
            <a:spLocks noChangeArrowheads="1"/>
          </p:cNvSpPr>
          <p:nvPr/>
        </p:nvSpPr>
        <p:spPr bwMode="auto">
          <a:xfrm>
            <a:off x="4546600" y="2139950"/>
            <a:ext cx="424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3200" dirty="0">
                <a:solidFill>
                  <a:schemeClr val="hlink"/>
                </a:solidFill>
                <a:latin typeface="Arial" charset="0"/>
              </a:rPr>
              <a:t>…from the </a:t>
            </a:r>
            <a:r>
              <a:rPr lang="en-US" sz="3200" dirty="0" smtClean="0">
                <a:solidFill>
                  <a:schemeClr val="hlink"/>
                </a:solidFill>
                <a:latin typeface="Arial" charset="0"/>
              </a:rPr>
              <a:t>outside?</a:t>
            </a:r>
            <a:endParaRPr lang="en-US" sz="3200" dirty="0">
              <a:solidFill>
                <a:schemeClr val="hlink"/>
              </a:solidFill>
              <a:latin typeface="Arial" charset="0"/>
            </a:endParaRPr>
          </a:p>
        </p:txBody>
      </p:sp>
      <p:sp>
        <p:nvSpPr>
          <p:cNvPr id="2" name="TextBox 1"/>
          <p:cNvSpPr txBox="1"/>
          <p:nvPr/>
        </p:nvSpPr>
        <p:spPr>
          <a:xfrm>
            <a:off x="468745" y="5869770"/>
            <a:ext cx="8559800" cy="461665"/>
          </a:xfrm>
          <a:prstGeom prst="rect">
            <a:avLst/>
          </a:prstGeom>
          <a:noFill/>
        </p:spPr>
        <p:txBody>
          <a:bodyPr wrap="square" rtlCol="0">
            <a:spAutoFit/>
          </a:bodyPr>
          <a:lstStyle/>
          <a:p>
            <a:r>
              <a:rPr lang="en-US" sz="2400" b="1" dirty="0" smtClean="0"/>
              <a:t>It depends on the climate and intended function of the building!</a:t>
            </a:r>
            <a:endParaRPr lang="en-US" sz="2400" b="1" dirty="0"/>
          </a:p>
        </p:txBody>
      </p:sp>
    </p:spTree>
    <p:extLst>
      <p:ext uri="{BB962C8B-B14F-4D97-AF65-F5344CB8AC3E}">
        <p14:creationId xmlns:p14="http://schemas.microsoft.com/office/powerpoint/2010/main" val="2148318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4953000" y="1139825"/>
            <a:ext cx="4191000" cy="4525963"/>
          </a:xfrm>
        </p:spPr>
        <p:txBody>
          <a:bodyPr/>
          <a:lstStyle/>
          <a:p>
            <a:pPr eaLnBrk="1" hangingPunct="1">
              <a:lnSpc>
                <a:spcPct val="90000"/>
              </a:lnSpc>
            </a:pPr>
            <a:r>
              <a:rPr lang="en-US" smtClean="0"/>
              <a:t>Wind</a:t>
            </a:r>
          </a:p>
          <a:p>
            <a:pPr eaLnBrk="1" hangingPunct="1">
              <a:lnSpc>
                <a:spcPct val="90000"/>
              </a:lnSpc>
            </a:pPr>
            <a:r>
              <a:rPr lang="en-US" smtClean="0"/>
              <a:t>Rain</a:t>
            </a:r>
          </a:p>
          <a:p>
            <a:pPr eaLnBrk="1" hangingPunct="1">
              <a:lnSpc>
                <a:spcPct val="90000"/>
              </a:lnSpc>
            </a:pPr>
            <a:r>
              <a:rPr lang="en-US" smtClean="0"/>
              <a:t>Ground water</a:t>
            </a:r>
          </a:p>
          <a:p>
            <a:pPr eaLnBrk="1" hangingPunct="1">
              <a:lnSpc>
                <a:spcPct val="90000"/>
              </a:lnSpc>
            </a:pPr>
            <a:r>
              <a:rPr lang="en-US" smtClean="0"/>
              <a:t>Radon</a:t>
            </a:r>
          </a:p>
          <a:p>
            <a:pPr eaLnBrk="1" hangingPunct="1">
              <a:lnSpc>
                <a:spcPct val="90000"/>
              </a:lnSpc>
            </a:pPr>
            <a:r>
              <a:rPr lang="en-US" smtClean="0"/>
              <a:t>Uncomfortable temperatures</a:t>
            </a:r>
          </a:p>
          <a:p>
            <a:pPr eaLnBrk="1" hangingPunct="1">
              <a:lnSpc>
                <a:spcPct val="90000"/>
              </a:lnSpc>
            </a:pPr>
            <a:r>
              <a:rPr lang="en-US" smtClean="0"/>
              <a:t>Humidity</a:t>
            </a:r>
          </a:p>
          <a:p>
            <a:pPr eaLnBrk="1" hangingPunct="1">
              <a:lnSpc>
                <a:spcPct val="90000"/>
              </a:lnSpc>
            </a:pPr>
            <a:r>
              <a:rPr lang="en-US" smtClean="0"/>
              <a:t>Bugs and pests</a:t>
            </a:r>
          </a:p>
        </p:txBody>
      </p:sp>
      <p:sp>
        <p:nvSpPr>
          <p:cNvPr id="17411" name="Text Box 4"/>
          <p:cNvSpPr txBox="1">
            <a:spLocks noChangeArrowheads="1"/>
          </p:cNvSpPr>
          <p:nvPr/>
        </p:nvSpPr>
        <p:spPr bwMode="auto">
          <a:xfrm>
            <a:off x="706438" y="1524000"/>
            <a:ext cx="35306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3200" dirty="0">
                <a:latin typeface="Arial" charset="0"/>
              </a:rPr>
              <a:t>If the building envelope is not constructed </a:t>
            </a:r>
            <a:r>
              <a:rPr lang="en-US" sz="3200" dirty="0" smtClean="0">
                <a:latin typeface="Arial" charset="0"/>
              </a:rPr>
              <a:t>properly and/or not ventilated correctly, </a:t>
            </a:r>
            <a:r>
              <a:rPr lang="en-US" sz="3200" dirty="0">
                <a:latin typeface="Arial" charset="0"/>
              </a:rPr>
              <a:t>you’re home is probably letting in:</a:t>
            </a:r>
          </a:p>
        </p:txBody>
      </p:sp>
      <p:sp>
        <p:nvSpPr>
          <p:cNvPr id="17412" name="TextBox 1"/>
          <p:cNvSpPr txBox="1">
            <a:spLocks noChangeArrowheads="1"/>
          </p:cNvSpPr>
          <p:nvPr/>
        </p:nvSpPr>
        <p:spPr bwMode="auto">
          <a:xfrm>
            <a:off x="1066800" y="381000"/>
            <a:ext cx="739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t>Building Envelope and Thermal Envelope</a:t>
            </a:r>
          </a:p>
        </p:txBody>
      </p:sp>
    </p:spTree>
    <p:extLst>
      <p:ext uri="{BB962C8B-B14F-4D97-AF65-F5344CB8AC3E}">
        <p14:creationId xmlns:p14="http://schemas.microsoft.com/office/powerpoint/2010/main" val="2423497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1160463" y="228600"/>
            <a:ext cx="6632575" cy="1314450"/>
          </a:xfrm>
        </p:spPr>
        <p:txBody>
          <a:bodyPr/>
          <a:lstStyle/>
          <a:p>
            <a:pPr eaLnBrk="1" hangingPunct="1"/>
            <a:r>
              <a:rPr lang="en-US" sz="3600" b="1" smtClean="0"/>
              <a:t>FORCES ON YOUR HOME</a:t>
            </a:r>
          </a:p>
        </p:txBody>
      </p:sp>
      <p:sp>
        <p:nvSpPr>
          <p:cNvPr id="18435" name="Text Box 3"/>
          <p:cNvSpPr txBox="1">
            <a:spLocks noChangeArrowheads="1"/>
          </p:cNvSpPr>
          <p:nvPr/>
        </p:nvSpPr>
        <p:spPr bwMode="auto">
          <a:xfrm>
            <a:off x="1279525" y="3243263"/>
            <a:ext cx="2805113" cy="298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7200" b="1">
                <a:latin typeface="Arial" charset="0"/>
              </a:rPr>
              <a:t>More</a:t>
            </a:r>
          </a:p>
          <a:p>
            <a:pPr eaLnBrk="1" hangingPunct="1">
              <a:buFontTx/>
              <a:buChar char="•"/>
            </a:pPr>
            <a:r>
              <a:rPr lang="en-US" sz="2800" b="1">
                <a:latin typeface="Arial" charset="0"/>
              </a:rPr>
              <a:t>More Pressure</a:t>
            </a:r>
          </a:p>
          <a:p>
            <a:pPr eaLnBrk="1" hangingPunct="1">
              <a:buFontTx/>
              <a:buChar char="•"/>
            </a:pPr>
            <a:r>
              <a:rPr lang="en-US" sz="2800" b="1">
                <a:latin typeface="Arial" charset="0"/>
              </a:rPr>
              <a:t>More Moisture</a:t>
            </a:r>
          </a:p>
          <a:p>
            <a:pPr eaLnBrk="1" hangingPunct="1">
              <a:buFontTx/>
              <a:buChar char="•"/>
            </a:pPr>
            <a:r>
              <a:rPr lang="en-US" sz="2800" b="1">
                <a:latin typeface="Arial" charset="0"/>
              </a:rPr>
              <a:t>More Heat</a:t>
            </a:r>
          </a:p>
          <a:p>
            <a:pPr eaLnBrk="1" hangingPunct="1"/>
            <a:endParaRPr lang="en-US" sz="3200">
              <a:latin typeface="Arial" charset="0"/>
            </a:endParaRPr>
          </a:p>
        </p:txBody>
      </p:sp>
      <p:sp>
        <p:nvSpPr>
          <p:cNvPr id="18436" name="Text Box 4"/>
          <p:cNvSpPr txBox="1">
            <a:spLocks noChangeArrowheads="1"/>
          </p:cNvSpPr>
          <p:nvPr/>
        </p:nvSpPr>
        <p:spPr bwMode="auto">
          <a:xfrm>
            <a:off x="5181600" y="3246438"/>
            <a:ext cx="3030538"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7200" b="1">
                <a:latin typeface="Arial" charset="0"/>
              </a:rPr>
              <a:t>Less</a:t>
            </a:r>
          </a:p>
          <a:p>
            <a:pPr eaLnBrk="1" hangingPunct="1">
              <a:buFontTx/>
              <a:buChar char="•"/>
            </a:pPr>
            <a:r>
              <a:rPr lang="en-US" sz="2800" b="1">
                <a:latin typeface="Arial" charset="0"/>
              </a:rPr>
              <a:t>Less Pressure</a:t>
            </a:r>
          </a:p>
          <a:p>
            <a:pPr eaLnBrk="1" hangingPunct="1">
              <a:buFontTx/>
              <a:buChar char="•"/>
            </a:pPr>
            <a:r>
              <a:rPr lang="en-US" sz="2800" b="1">
                <a:latin typeface="Arial" charset="0"/>
              </a:rPr>
              <a:t>Less Moisture</a:t>
            </a:r>
          </a:p>
          <a:p>
            <a:pPr eaLnBrk="1" hangingPunct="1">
              <a:buFontTx/>
              <a:buChar char="•"/>
            </a:pPr>
            <a:r>
              <a:rPr lang="en-US" sz="2800" b="1">
                <a:latin typeface="Arial" charset="0"/>
              </a:rPr>
              <a:t>Less Heat</a:t>
            </a:r>
            <a:endParaRPr lang="en-US" sz="2800">
              <a:latin typeface="Arial" charset="0"/>
            </a:endParaRPr>
          </a:p>
        </p:txBody>
      </p:sp>
      <p:sp>
        <p:nvSpPr>
          <p:cNvPr id="18437" name="AutoShape 5"/>
          <p:cNvSpPr>
            <a:spLocks noChangeArrowheads="1"/>
          </p:cNvSpPr>
          <p:nvPr/>
        </p:nvSpPr>
        <p:spPr bwMode="auto">
          <a:xfrm>
            <a:off x="3767138" y="2970213"/>
            <a:ext cx="1262062" cy="1743075"/>
          </a:xfrm>
          <a:prstGeom prst="rightArrow">
            <a:avLst>
              <a:gd name="adj1" fmla="val 50000"/>
              <a:gd name="adj2" fmla="val 25000"/>
            </a:avLst>
          </a:prstGeom>
          <a:solidFill>
            <a:schemeClr val="bg2"/>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spcBef>
                <a:spcPct val="20000"/>
              </a:spcBef>
              <a:buClr>
                <a:srgbClr val="0237BC"/>
              </a:buClr>
              <a:buFont typeface="Symbol" pitchFamily="18" charset="2"/>
              <a:buNone/>
            </a:pPr>
            <a:r>
              <a:rPr lang="en-US" sz="4000" b="1">
                <a:latin typeface="Arial" charset="0"/>
              </a:rPr>
              <a:t>to</a:t>
            </a:r>
          </a:p>
        </p:txBody>
      </p:sp>
      <p:sp>
        <p:nvSpPr>
          <p:cNvPr id="18438" name="Text Box 6"/>
          <p:cNvSpPr txBox="1">
            <a:spLocks noChangeArrowheads="1"/>
          </p:cNvSpPr>
          <p:nvPr/>
        </p:nvSpPr>
        <p:spPr bwMode="auto">
          <a:xfrm>
            <a:off x="876300" y="1814513"/>
            <a:ext cx="7200900" cy="116046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20000"/>
              </a:spcBef>
              <a:buClr>
                <a:srgbClr val="0237BC"/>
              </a:buClr>
              <a:buFont typeface="Symbol" pitchFamily="18" charset="2"/>
              <a:buNone/>
            </a:pPr>
            <a:r>
              <a:rPr lang="en-US" sz="3200" b="1">
                <a:solidFill>
                  <a:srgbClr val="003399"/>
                </a:solidFill>
                <a:latin typeface="Arial" charset="0"/>
              </a:rPr>
              <a:t>Driving Forces always move </a:t>
            </a:r>
          </a:p>
          <a:p>
            <a:pPr algn="ctr" eaLnBrk="1" hangingPunct="1">
              <a:spcBef>
                <a:spcPct val="20000"/>
              </a:spcBef>
              <a:buClr>
                <a:srgbClr val="0237BC"/>
              </a:buClr>
              <a:buFont typeface="Symbol" pitchFamily="18" charset="2"/>
              <a:buNone/>
            </a:pPr>
            <a:r>
              <a:rPr lang="en-US" sz="3200" b="1">
                <a:solidFill>
                  <a:srgbClr val="003399"/>
                </a:solidFill>
                <a:latin typeface="Arial" charset="0"/>
              </a:rPr>
              <a:t>in the same direction:</a:t>
            </a:r>
          </a:p>
        </p:txBody>
      </p:sp>
    </p:spTree>
    <p:extLst>
      <p:ext uri="{BB962C8B-B14F-4D97-AF65-F5344CB8AC3E}">
        <p14:creationId xmlns:p14="http://schemas.microsoft.com/office/powerpoint/2010/main" val="2320341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1844675" y="0"/>
            <a:ext cx="5868988" cy="1314450"/>
          </a:xfrm>
        </p:spPr>
        <p:txBody>
          <a:bodyPr/>
          <a:lstStyle/>
          <a:p>
            <a:pPr eaLnBrk="1" hangingPunct="1"/>
            <a:r>
              <a:rPr lang="en-US" sz="3600" i="1" smtClean="0"/>
              <a:t>BUILDING SCIENCE </a:t>
            </a:r>
            <a:br>
              <a:rPr lang="en-US" sz="3600" i="1" smtClean="0"/>
            </a:br>
            <a:r>
              <a:rPr lang="en-US" sz="3600" i="1" smtClean="0"/>
              <a:t>KEY COMPONENTS</a:t>
            </a:r>
          </a:p>
        </p:txBody>
      </p:sp>
      <p:sp>
        <p:nvSpPr>
          <p:cNvPr id="19459" name="Text Box 4"/>
          <p:cNvSpPr txBox="1">
            <a:spLocks noChangeArrowheads="1"/>
          </p:cNvSpPr>
          <p:nvPr/>
        </p:nvSpPr>
        <p:spPr bwMode="auto">
          <a:xfrm>
            <a:off x="1295632" y="4843463"/>
            <a:ext cx="1396536"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20000"/>
              </a:spcBef>
              <a:buClr>
                <a:srgbClr val="0237BC"/>
              </a:buClr>
              <a:buFont typeface="Symbol" pitchFamily="18" charset="2"/>
              <a:buNone/>
            </a:pPr>
            <a:r>
              <a:rPr lang="en-US" sz="2400" b="1" dirty="0">
                <a:latin typeface="Arial" charset="0"/>
              </a:rPr>
              <a:t>Control</a:t>
            </a:r>
          </a:p>
          <a:p>
            <a:pPr algn="ctr" eaLnBrk="1" hangingPunct="1">
              <a:spcBef>
                <a:spcPct val="20000"/>
              </a:spcBef>
              <a:buClr>
                <a:srgbClr val="0237BC"/>
              </a:buClr>
              <a:buFont typeface="Symbol" pitchFamily="18" charset="2"/>
              <a:buNone/>
            </a:pPr>
            <a:r>
              <a:rPr lang="en-US" sz="2400" b="1" dirty="0">
                <a:latin typeface="Arial" charset="0"/>
              </a:rPr>
              <a:t>Air </a:t>
            </a:r>
            <a:r>
              <a:rPr lang="en-US" sz="2400" b="1" dirty="0" smtClean="0">
                <a:latin typeface="Arial" charset="0"/>
              </a:rPr>
              <a:t>Flow</a:t>
            </a:r>
          </a:p>
        </p:txBody>
      </p:sp>
      <p:sp>
        <p:nvSpPr>
          <p:cNvPr id="19460" name="Text Box 5"/>
          <p:cNvSpPr txBox="1">
            <a:spLocks noChangeArrowheads="1"/>
          </p:cNvSpPr>
          <p:nvPr/>
        </p:nvSpPr>
        <p:spPr bwMode="auto">
          <a:xfrm>
            <a:off x="6111875" y="4843463"/>
            <a:ext cx="2230438"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20000"/>
              </a:spcBef>
              <a:buClr>
                <a:srgbClr val="0237BC"/>
              </a:buClr>
              <a:buFont typeface="Symbol" pitchFamily="18" charset="2"/>
              <a:buNone/>
            </a:pPr>
            <a:r>
              <a:rPr lang="en-US" sz="2400" b="1">
                <a:latin typeface="Arial" charset="0"/>
              </a:rPr>
              <a:t>Control</a:t>
            </a:r>
          </a:p>
          <a:p>
            <a:pPr algn="ctr" eaLnBrk="1" hangingPunct="1">
              <a:spcBef>
                <a:spcPct val="20000"/>
              </a:spcBef>
              <a:buClr>
                <a:srgbClr val="0237BC"/>
              </a:buClr>
              <a:buFont typeface="Symbol" pitchFamily="18" charset="2"/>
              <a:buNone/>
            </a:pPr>
            <a:r>
              <a:rPr lang="en-US" sz="2400" b="1">
                <a:latin typeface="Arial" charset="0"/>
              </a:rPr>
              <a:t>Moisture Flow</a:t>
            </a:r>
            <a:br>
              <a:rPr lang="en-US" sz="2400" b="1">
                <a:latin typeface="Arial" charset="0"/>
              </a:rPr>
            </a:br>
            <a:r>
              <a:rPr lang="en-US" sz="1600" b="1">
                <a:latin typeface="Arial" charset="0"/>
              </a:rPr>
              <a:t>(Vapor, Bulk)</a:t>
            </a:r>
            <a:endParaRPr lang="en-US" sz="2400" b="1">
              <a:latin typeface="Arial" charset="0"/>
            </a:endParaRPr>
          </a:p>
        </p:txBody>
      </p:sp>
      <p:sp>
        <p:nvSpPr>
          <p:cNvPr id="19461" name="Text Box 6"/>
          <p:cNvSpPr txBox="1">
            <a:spLocks noChangeArrowheads="1"/>
          </p:cNvSpPr>
          <p:nvPr/>
        </p:nvSpPr>
        <p:spPr bwMode="auto">
          <a:xfrm>
            <a:off x="3530600" y="4843463"/>
            <a:ext cx="21463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20000"/>
              </a:spcBef>
              <a:buClr>
                <a:srgbClr val="0237BC"/>
              </a:buClr>
              <a:buFont typeface="Symbol" pitchFamily="18" charset="2"/>
              <a:buNone/>
            </a:pPr>
            <a:r>
              <a:rPr lang="en-US" sz="2400" b="1">
                <a:latin typeface="Arial" charset="0"/>
              </a:rPr>
              <a:t>Control</a:t>
            </a:r>
          </a:p>
          <a:p>
            <a:pPr algn="ctr" eaLnBrk="1" hangingPunct="1">
              <a:spcBef>
                <a:spcPct val="20000"/>
              </a:spcBef>
              <a:buClr>
                <a:srgbClr val="0237BC"/>
              </a:buClr>
              <a:buFont typeface="Symbol" pitchFamily="18" charset="2"/>
              <a:buNone/>
            </a:pPr>
            <a:r>
              <a:rPr lang="en-US" sz="2400" b="1">
                <a:latin typeface="Arial" charset="0"/>
              </a:rPr>
              <a:t>Thermal Flow</a:t>
            </a:r>
          </a:p>
        </p:txBody>
      </p:sp>
      <p:grpSp>
        <p:nvGrpSpPr>
          <p:cNvPr id="19462" name="Group 13"/>
          <p:cNvGrpSpPr>
            <a:grpSpLocks/>
          </p:cNvGrpSpPr>
          <p:nvPr/>
        </p:nvGrpSpPr>
        <p:grpSpPr bwMode="auto">
          <a:xfrm>
            <a:off x="3048000" y="2362200"/>
            <a:ext cx="3013075" cy="1974850"/>
            <a:chOff x="1975" y="2000"/>
            <a:chExt cx="1898" cy="1244"/>
          </a:xfrm>
        </p:grpSpPr>
        <p:grpSp>
          <p:nvGrpSpPr>
            <p:cNvPr id="19466" name="Group 8"/>
            <p:cNvGrpSpPr>
              <a:grpSpLocks/>
            </p:cNvGrpSpPr>
            <p:nvPr/>
          </p:nvGrpSpPr>
          <p:grpSpPr bwMode="auto">
            <a:xfrm>
              <a:off x="1975" y="2000"/>
              <a:ext cx="1898" cy="1244"/>
              <a:chOff x="2939" y="1344"/>
              <a:chExt cx="306" cy="240"/>
            </a:xfrm>
          </p:grpSpPr>
          <p:sp>
            <p:nvSpPr>
              <p:cNvPr id="2057225" name="AutoShape 9"/>
              <p:cNvSpPr>
                <a:spLocks noChangeArrowheads="1"/>
              </p:cNvSpPr>
              <p:nvPr/>
            </p:nvSpPr>
            <p:spPr bwMode="auto">
              <a:xfrm rot="16200000">
                <a:off x="3044" y="1239"/>
                <a:ext cx="96" cy="306"/>
              </a:xfrm>
              <a:prstGeom prst="homePlate">
                <a:avLst>
                  <a:gd name="adj" fmla="val 82296"/>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19469" name="Rectangle 10"/>
              <p:cNvSpPr>
                <a:spLocks noChangeArrowheads="1"/>
              </p:cNvSpPr>
              <p:nvPr/>
            </p:nvSpPr>
            <p:spPr bwMode="auto">
              <a:xfrm>
                <a:off x="2976" y="1440"/>
                <a:ext cx="240" cy="144"/>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b="1">
                  <a:solidFill>
                    <a:schemeClr val="bg1"/>
                  </a:solidFill>
                  <a:latin typeface="Arial" charset="0"/>
                </a:endParaRPr>
              </a:p>
            </p:txBody>
          </p:sp>
        </p:grpSp>
        <p:sp>
          <p:nvSpPr>
            <p:cNvPr id="19467" name="Text Box 11"/>
            <p:cNvSpPr txBox="1">
              <a:spLocks noChangeArrowheads="1"/>
            </p:cNvSpPr>
            <p:nvPr/>
          </p:nvSpPr>
          <p:spPr bwMode="auto">
            <a:xfrm>
              <a:off x="2241" y="2327"/>
              <a:ext cx="1366"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a:solidFill>
                    <a:schemeClr val="bg1"/>
                  </a:solidFill>
                  <a:latin typeface="Arial" charset="0"/>
                </a:rPr>
                <a:t>High-</a:t>
              </a:r>
            </a:p>
            <a:p>
              <a:pPr algn="ctr" eaLnBrk="1" hangingPunct="1"/>
              <a:r>
                <a:rPr lang="en-US" sz="2400" b="1" dirty="0">
                  <a:solidFill>
                    <a:schemeClr val="bg1"/>
                  </a:solidFill>
                  <a:latin typeface="Arial" charset="0"/>
                </a:rPr>
                <a:t>Performance</a:t>
              </a:r>
            </a:p>
            <a:p>
              <a:pPr algn="ctr" eaLnBrk="1" hangingPunct="1"/>
              <a:r>
                <a:rPr lang="en-US" sz="2400" b="1" dirty="0">
                  <a:solidFill>
                    <a:schemeClr val="bg1"/>
                  </a:solidFill>
                  <a:latin typeface="Arial" charset="0"/>
                </a:rPr>
                <a:t>Homes</a:t>
              </a:r>
            </a:p>
          </p:txBody>
        </p:sp>
      </p:grpSp>
      <p:sp>
        <p:nvSpPr>
          <p:cNvPr id="2057230" name="Line 14"/>
          <p:cNvSpPr>
            <a:spLocks noChangeShapeType="1"/>
          </p:cNvSpPr>
          <p:nvPr/>
        </p:nvSpPr>
        <p:spPr bwMode="auto">
          <a:xfrm flipH="1">
            <a:off x="2438400" y="4368800"/>
            <a:ext cx="2133600" cy="493713"/>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057231" name="Line 15"/>
          <p:cNvSpPr>
            <a:spLocks noChangeShapeType="1"/>
          </p:cNvSpPr>
          <p:nvPr/>
        </p:nvSpPr>
        <p:spPr bwMode="auto">
          <a:xfrm>
            <a:off x="4695825" y="4360863"/>
            <a:ext cx="2133600" cy="493712"/>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057232" name="Line 16"/>
          <p:cNvSpPr>
            <a:spLocks noChangeShapeType="1"/>
          </p:cNvSpPr>
          <p:nvPr/>
        </p:nvSpPr>
        <p:spPr bwMode="auto">
          <a:xfrm>
            <a:off x="4629150" y="4354513"/>
            <a:ext cx="0" cy="536575"/>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2" name="TextBox 1"/>
          <p:cNvSpPr txBox="1"/>
          <p:nvPr/>
        </p:nvSpPr>
        <p:spPr>
          <a:xfrm>
            <a:off x="386097" y="6172695"/>
            <a:ext cx="8692316" cy="369332"/>
          </a:xfrm>
          <a:prstGeom prst="rect">
            <a:avLst/>
          </a:prstGeom>
          <a:noFill/>
        </p:spPr>
        <p:txBody>
          <a:bodyPr wrap="none" rtlCol="0">
            <a:spAutoFit/>
          </a:bodyPr>
          <a:lstStyle/>
          <a:p>
            <a:r>
              <a:rPr lang="en-US" b="1" dirty="0" smtClean="0"/>
              <a:t>All three are interconnected…..thus the reason for a systems approach to building design.</a:t>
            </a:r>
            <a:endParaRPr lang="en-US" b="1" dirty="0"/>
          </a:p>
        </p:txBody>
      </p:sp>
    </p:spTree>
    <p:extLst>
      <p:ext uri="{BB962C8B-B14F-4D97-AF65-F5344CB8AC3E}">
        <p14:creationId xmlns:p14="http://schemas.microsoft.com/office/powerpoint/2010/main" val="2977971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2046288" y="1981200"/>
            <a:ext cx="513715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5400">
                <a:latin typeface="Arial" charset="0"/>
              </a:rPr>
              <a:t>CONTROLLING</a:t>
            </a:r>
          </a:p>
          <a:p>
            <a:pPr algn="ctr"/>
            <a:r>
              <a:rPr lang="en-US" sz="5400">
                <a:latin typeface="Arial" charset="0"/>
              </a:rPr>
              <a:t>AIR FLOW</a:t>
            </a:r>
          </a:p>
        </p:txBody>
      </p:sp>
    </p:spTree>
    <p:extLst>
      <p:ext uri="{BB962C8B-B14F-4D97-AF65-F5344CB8AC3E}">
        <p14:creationId xmlns:p14="http://schemas.microsoft.com/office/powerpoint/2010/main" val="2864416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929</Words>
  <Application>Microsoft Office PowerPoint</Application>
  <PresentationFormat>On-screen Show (4:3)</PresentationFormat>
  <Paragraphs>201</Paragraphs>
  <Slides>32</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新細明體</vt:lpstr>
      <vt:lpstr>Aharoni</vt:lpstr>
      <vt:lpstr>Arial</vt:lpstr>
      <vt:lpstr>Arial Rounded MT Bold</vt:lpstr>
      <vt:lpstr>Calibri</vt:lpstr>
      <vt:lpstr>Marlett</vt:lpstr>
      <vt:lpstr>Symbol</vt:lpstr>
      <vt:lpstr>Office Theme</vt:lpstr>
      <vt:lpstr> Part 2: Buildings as a System </vt:lpstr>
      <vt:lpstr>What Is a High Performance, Energy Efficient or GREEN Home ?</vt:lpstr>
      <vt:lpstr>NC Climate Zones: 3, 4, 5</vt:lpstr>
      <vt:lpstr>PowerPoint Presentation</vt:lpstr>
      <vt:lpstr>PowerPoint Presentation</vt:lpstr>
      <vt:lpstr>PowerPoint Presentation</vt:lpstr>
      <vt:lpstr>FORCES ON YOUR HOME</vt:lpstr>
      <vt:lpstr>BUILDING SCIENCE  KEY COMPONENTS</vt:lpstr>
      <vt:lpstr>PowerPoint Presentation</vt:lpstr>
      <vt:lpstr>HERE ARE THE LARGER HOLES</vt:lpstr>
      <vt:lpstr>CONTROLLING AIR FLOW</vt:lpstr>
      <vt:lpstr>COMPLETE AIR BARRIERS</vt:lpstr>
      <vt:lpstr>COMPLETE AIR BARRIERS</vt:lpstr>
      <vt:lpstr>Complete Air Barriers</vt:lpstr>
      <vt:lpstr>PowerPoint Presentation</vt:lpstr>
      <vt:lpstr>PowerPoint Presentation</vt:lpstr>
      <vt:lpstr>AFFORDABILITY PROBLEMS: DUCT LEAKAGE </vt:lpstr>
      <vt:lpstr>TIGHT DUCTS</vt:lpstr>
      <vt:lpstr>PowerPoint Presentation</vt:lpstr>
      <vt:lpstr>PROPER INSULATION</vt:lpstr>
      <vt:lpstr>PowerPoint Presentation</vt:lpstr>
      <vt:lpstr>PowerPoint Presentation</vt:lpstr>
      <vt:lpstr>PowerPoint Presentation</vt:lpstr>
      <vt:lpstr>CONTROLLING THERMAL FLOW</vt:lpstr>
      <vt:lpstr>CONTROLLING THERMAL FLOW: CONDUCTION THROUGH FRAMING</vt:lpstr>
      <vt:lpstr>PowerPoint Presentation</vt:lpstr>
      <vt:lpstr>CONTROLLING MOISTURE FLOW</vt:lpstr>
      <vt:lpstr>CONTROLLING MOISTURE FLOW</vt:lpstr>
      <vt:lpstr>BUT HOW DOES THIS AFFECT MY HOME ON THE INSIDE?</vt:lpstr>
      <vt:lpstr>PowerPoint Presentation</vt:lpstr>
      <vt:lpstr>CONTROLLING MOISTURE FLOW: ACTION AT THE SURFACES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Buildings as a System</dc:title>
  <dc:creator>Ball, Lee F.</dc:creator>
  <cp:lastModifiedBy>Ball, Lee F.</cp:lastModifiedBy>
  <cp:revision>6</cp:revision>
  <cp:lastPrinted>2013-10-03T13:34:38Z</cp:lastPrinted>
  <dcterms:created xsi:type="dcterms:W3CDTF">2013-10-02T18:01:41Z</dcterms:created>
  <dcterms:modified xsi:type="dcterms:W3CDTF">2014-10-01T14:48:43Z</dcterms:modified>
</cp:coreProperties>
</file>