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7"/>
  </p:notesMasterIdLst>
  <p:sldIdLst>
    <p:sldId id="503" r:id="rId2"/>
    <p:sldId id="504" r:id="rId3"/>
    <p:sldId id="505" r:id="rId4"/>
    <p:sldId id="506" r:id="rId5"/>
    <p:sldId id="257" r:id="rId6"/>
    <p:sldId id="295" r:id="rId7"/>
    <p:sldId id="470" r:id="rId8"/>
    <p:sldId id="399" r:id="rId9"/>
    <p:sldId id="398" r:id="rId10"/>
    <p:sldId id="489" r:id="rId11"/>
    <p:sldId id="476" r:id="rId12"/>
    <p:sldId id="479" r:id="rId13"/>
    <p:sldId id="469" r:id="rId14"/>
    <p:sldId id="500" r:id="rId15"/>
    <p:sldId id="472" r:id="rId16"/>
    <p:sldId id="272" r:id="rId17"/>
    <p:sldId id="473" r:id="rId18"/>
    <p:sldId id="502" r:id="rId19"/>
    <p:sldId id="311" r:id="rId20"/>
    <p:sldId id="496" r:id="rId21"/>
    <p:sldId id="491" r:id="rId22"/>
    <p:sldId id="492" r:id="rId23"/>
    <p:sldId id="273" r:id="rId24"/>
    <p:sldId id="274" r:id="rId25"/>
    <p:sldId id="306" r:id="rId26"/>
    <p:sldId id="307" r:id="rId27"/>
    <p:sldId id="403" r:id="rId28"/>
    <p:sldId id="407" r:id="rId29"/>
    <p:sldId id="404" r:id="rId30"/>
    <p:sldId id="405" r:id="rId31"/>
    <p:sldId id="406" r:id="rId32"/>
    <p:sldId id="408" r:id="rId33"/>
    <p:sldId id="493" r:id="rId34"/>
    <p:sldId id="276" r:id="rId35"/>
    <p:sldId id="283" r:id="rId36"/>
    <p:sldId id="314" r:id="rId37"/>
    <p:sldId id="277" r:id="rId38"/>
    <p:sldId id="494" r:id="rId39"/>
    <p:sldId id="278" r:id="rId40"/>
    <p:sldId id="280" r:id="rId41"/>
    <p:sldId id="495" r:id="rId42"/>
    <p:sldId id="499" r:id="rId43"/>
    <p:sldId id="497" r:id="rId44"/>
    <p:sldId id="303" r:id="rId45"/>
    <p:sldId id="290"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9815" autoAdjust="0"/>
  </p:normalViewPr>
  <p:slideViewPr>
    <p:cSldViewPr snapToGrid="0" snapToObjects="1">
      <p:cViewPr>
        <p:scale>
          <a:sx n="100" d="100"/>
          <a:sy n="100" d="100"/>
        </p:scale>
        <p:origin x="-1278" y="-312"/>
      </p:cViewPr>
      <p:guideLst>
        <p:guide orient="horz" pos="2160"/>
        <p:guide pos="2880"/>
      </p:guideLst>
    </p:cSldViewPr>
  </p:slideViewPr>
  <p:notesTextViewPr>
    <p:cViewPr>
      <p:scale>
        <a:sx n="100" d="100"/>
        <a:sy n="100" d="100"/>
      </p:scale>
      <p:origin x="0" y="0"/>
    </p:cViewPr>
  </p:notesTextViewPr>
  <p:sorterViewPr>
    <p:cViewPr>
      <p:scale>
        <a:sx n="141" d="100"/>
        <a:sy n="14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F4115F-043C-F843-9871-E4C0789D1374}" type="datetimeFigureOut">
              <a:rPr lang="en-US" smtClean="0"/>
              <a:t>9/30/2014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D87822-5DDB-5044-96EA-B5E134034E9E}" type="slidenum">
              <a:rPr lang="en-US" smtClean="0"/>
              <a:t>‹#›</a:t>
            </a:fld>
            <a:endParaRPr lang="en-US"/>
          </a:p>
        </p:txBody>
      </p:sp>
    </p:spTree>
    <p:extLst>
      <p:ext uri="{BB962C8B-B14F-4D97-AF65-F5344CB8AC3E}">
        <p14:creationId xmlns:p14="http://schemas.microsoft.com/office/powerpoint/2010/main" val="24949782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C7FAAC-912A-4773-8C19-4A21FC779BD8}" type="slidenum">
              <a:rPr lang="en-US" smtClean="0"/>
              <a:pPr eaLnBrk="1" hangingPunct="1"/>
              <a:t>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C7FAAC-912A-4773-8C19-4A21FC779BD8}" type="slidenum">
              <a:rPr lang="en-US" smtClean="0"/>
              <a:pPr eaLnBrk="1" hangingPunct="1"/>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EC19330-E92C-4A3C-A763-AA921ABA7B78}"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EC19330-E92C-4A3C-A763-AA921ABA7B78}"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31F7D2B-F164-3248-B3E7-D9F363DD2D74}" type="slidenum">
              <a:rPr lang="en-US"/>
              <a:pPr/>
              <a:t>24</a:t>
            </a:fld>
            <a:endParaRPr lang="en-US"/>
          </a:p>
        </p:txBody>
      </p:sp>
      <p:sp>
        <p:nvSpPr>
          <p:cNvPr id="38914"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nchor="b"/>
          <a:lstStyle>
            <a:lvl1pPr>
              <a:defRPr sz="2400">
                <a:solidFill>
                  <a:schemeClr val="tx1"/>
                </a:solidFill>
                <a:latin typeface="Arial" charset="0"/>
                <a:ea typeface="ＭＳ Ｐゴシック" charset="0"/>
                <a:cs typeface="ＭＳ Ｐゴシック" charset="0"/>
              </a:defRPr>
            </a:lvl1pPr>
            <a:lvl2pPr marL="703263" indent="-271463">
              <a:defRPr sz="2400">
                <a:solidFill>
                  <a:schemeClr val="tx1"/>
                </a:solidFill>
                <a:latin typeface="Arial" charset="0"/>
                <a:ea typeface="ＭＳ Ｐゴシック" charset="0"/>
              </a:defRPr>
            </a:lvl2pPr>
            <a:lvl3pPr marL="1081088" indent="-215900">
              <a:defRPr sz="2400">
                <a:solidFill>
                  <a:schemeClr val="tx1"/>
                </a:solidFill>
                <a:latin typeface="Arial" charset="0"/>
                <a:ea typeface="ＭＳ Ｐゴシック" charset="0"/>
              </a:defRPr>
            </a:lvl3pPr>
            <a:lvl4pPr marL="1512888" indent="-215900">
              <a:defRPr sz="2400">
                <a:solidFill>
                  <a:schemeClr val="tx1"/>
                </a:solidFill>
                <a:latin typeface="Arial" charset="0"/>
                <a:ea typeface="ＭＳ Ｐゴシック" charset="0"/>
              </a:defRPr>
            </a:lvl4pPr>
            <a:lvl5pPr marL="1946275" indent="-215900">
              <a:defRPr sz="2400">
                <a:solidFill>
                  <a:schemeClr val="tx1"/>
                </a:solidFill>
                <a:latin typeface="Arial" charset="0"/>
                <a:ea typeface="ＭＳ Ｐゴシック" charset="0"/>
              </a:defRPr>
            </a:lvl5pPr>
            <a:lvl6pPr marL="2403475" indent="-215900" eaLnBrk="0" fontAlgn="base" hangingPunct="0">
              <a:spcBef>
                <a:spcPct val="0"/>
              </a:spcBef>
              <a:spcAft>
                <a:spcPct val="0"/>
              </a:spcAft>
              <a:defRPr sz="2400">
                <a:solidFill>
                  <a:schemeClr val="tx1"/>
                </a:solidFill>
                <a:latin typeface="Arial" charset="0"/>
                <a:ea typeface="ＭＳ Ｐゴシック" charset="0"/>
              </a:defRPr>
            </a:lvl6pPr>
            <a:lvl7pPr marL="2860675" indent="-215900" eaLnBrk="0" fontAlgn="base" hangingPunct="0">
              <a:spcBef>
                <a:spcPct val="0"/>
              </a:spcBef>
              <a:spcAft>
                <a:spcPct val="0"/>
              </a:spcAft>
              <a:defRPr sz="2400">
                <a:solidFill>
                  <a:schemeClr val="tx1"/>
                </a:solidFill>
                <a:latin typeface="Arial" charset="0"/>
                <a:ea typeface="ＭＳ Ｐゴシック" charset="0"/>
              </a:defRPr>
            </a:lvl7pPr>
            <a:lvl8pPr marL="3317875" indent="-215900" eaLnBrk="0" fontAlgn="base" hangingPunct="0">
              <a:spcBef>
                <a:spcPct val="0"/>
              </a:spcBef>
              <a:spcAft>
                <a:spcPct val="0"/>
              </a:spcAft>
              <a:defRPr sz="2400">
                <a:solidFill>
                  <a:schemeClr val="tx1"/>
                </a:solidFill>
                <a:latin typeface="Arial" charset="0"/>
                <a:ea typeface="ＭＳ Ｐゴシック" charset="0"/>
              </a:defRPr>
            </a:lvl8pPr>
            <a:lvl9pPr marL="3775075" indent="-215900" eaLnBrk="0" fontAlgn="base" hangingPunct="0">
              <a:spcBef>
                <a:spcPct val="0"/>
              </a:spcBef>
              <a:spcAft>
                <a:spcPct val="0"/>
              </a:spcAft>
              <a:defRPr sz="2400">
                <a:solidFill>
                  <a:schemeClr val="tx1"/>
                </a:solidFill>
                <a:latin typeface="Arial" charset="0"/>
                <a:ea typeface="ＭＳ Ｐゴシック" charset="0"/>
              </a:defRPr>
            </a:lvl9pPr>
          </a:lstStyle>
          <a:p>
            <a:pPr algn="r"/>
            <a:fld id="{170AA256-F831-2E43-8B5D-173C9D9B6122}" type="slidenum">
              <a:rPr lang="en-US" sz="1100">
                <a:latin typeface="Times New Roman" charset="0"/>
              </a:rPr>
              <a:pPr algn="r"/>
              <a:t>24</a:t>
            </a:fld>
            <a:endParaRPr lang="en-US" sz="1100">
              <a:latin typeface="Times New Roman" charset="0"/>
            </a:endParaRPr>
          </a:p>
        </p:txBody>
      </p:sp>
      <p:sp>
        <p:nvSpPr>
          <p:cNvPr id="38915" name="Rectangle 2"/>
          <p:cNvSpPr>
            <a:spLocks noGrp="1" noRot="1" noChangeAspect="1" noChangeArrowheads="1" noTextEdit="1"/>
          </p:cNvSpPr>
          <p:nvPr>
            <p:ph type="sldImg"/>
          </p:nvPr>
        </p:nvSpPr>
        <p:spPr bwMode="auto">
          <a:xfrm>
            <a:off x="1174750" y="698500"/>
            <a:ext cx="4529138" cy="33972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8916" name="Rectangle 3"/>
          <p:cNvSpPr>
            <a:spLocks noGrp="1" noChangeArrowheads="1"/>
          </p:cNvSpPr>
          <p:nvPr>
            <p:ph type="body" idx="1"/>
          </p:nvPr>
        </p:nvSpPr>
        <p:spPr bwMode="auto">
          <a:xfrm>
            <a:off x="904875" y="4349750"/>
            <a:ext cx="5048250" cy="4095750"/>
          </a:xfrm>
          <a:prstGeom prst="rect">
            <a:avLst/>
          </a:prstGeom>
          <a:solidFill>
            <a:srgbClr val="FFFFFF"/>
          </a:solidFill>
          <a:ln>
            <a:solidFill>
              <a:srgbClr val="000000"/>
            </a:solidFill>
            <a:miter lim="800000"/>
            <a:headEnd/>
            <a:tailEnd/>
          </a:ln>
        </p:spPr>
        <p:txBody>
          <a:bodyPr lIns="91411" tIns="45706" rIns="91411" bIns="45706"/>
          <a:lstStyle/>
          <a:p>
            <a:r>
              <a:rPr lang="en-US"/>
              <a:t>Heating and Cooling Systems are designed to provides thermal comfort.  Thermal comfort does not have a universal definition and is therefore defined by the satisfaction of inhabitants.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B9EE27F-1509-1945-AD1E-F22E49F30FEE}" type="slidenum">
              <a:rPr lang="en-US"/>
              <a:pPr/>
              <a:t>25</a:t>
            </a:fld>
            <a:endParaRPr lang="en-US"/>
          </a:p>
        </p:txBody>
      </p:sp>
      <p:sp>
        <p:nvSpPr>
          <p:cNvPr id="68610"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nchor="b"/>
          <a:lstStyle>
            <a:lvl1pPr>
              <a:defRPr sz="2400">
                <a:solidFill>
                  <a:schemeClr val="tx1"/>
                </a:solidFill>
                <a:latin typeface="Arial" charset="0"/>
                <a:ea typeface="ＭＳ Ｐゴシック" charset="0"/>
                <a:cs typeface="ＭＳ Ｐゴシック" charset="0"/>
              </a:defRPr>
            </a:lvl1pPr>
            <a:lvl2pPr marL="703263" indent="-271463">
              <a:defRPr sz="2400">
                <a:solidFill>
                  <a:schemeClr val="tx1"/>
                </a:solidFill>
                <a:latin typeface="Arial" charset="0"/>
                <a:ea typeface="ＭＳ Ｐゴシック" charset="0"/>
              </a:defRPr>
            </a:lvl2pPr>
            <a:lvl3pPr marL="1081088" indent="-215900">
              <a:defRPr sz="2400">
                <a:solidFill>
                  <a:schemeClr val="tx1"/>
                </a:solidFill>
                <a:latin typeface="Arial" charset="0"/>
                <a:ea typeface="ＭＳ Ｐゴシック" charset="0"/>
              </a:defRPr>
            </a:lvl3pPr>
            <a:lvl4pPr marL="1512888" indent="-215900">
              <a:defRPr sz="2400">
                <a:solidFill>
                  <a:schemeClr val="tx1"/>
                </a:solidFill>
                <a:latin typeface="Arial" charset="0"/>
                <a:ea typeface="ＭＳ Ｐゴシック" charset="0"/>
              </a:defRPr>
            </a:lvl4pPr>
            <a:lvl5pPr marL="1946275" indent="-215900">
              <a:defRPr sz="2400">
                <a:solidFill>
                  <a:schemeClr val="tx1"/>
                </a:solidFill>
                <a:latin typeface="Arial" charset="0"/>
                <a:ea typeface="ＭＳ Ｐゴシック" charset="0"/>
              </a:defRPr>
            </a:lvl5pPr>
            <a:lvl6pPr marL="2403475" indent="-215900" eaLnBrk="0" fontAlgn="base" hangingPunct="0">
              <a:spcBef>
                <a:spcPct val="0"/>
              </a:spcBef>
              <a:spcAft>
                <a:spcPct val="0"/>
              </a:spcAft>
              <a:defRPr sz="2400">
                <a:solidFill>
                  <a:schemeClr val="tx1"/>
                </a:solidFill>
                <a:latin typeface="Arial" charset="0"/>
                <a:ea typeface="ＭＳ Ｐゴシック" charset="0"/>
              </a:defRPr>
            </a:lvl6pPr>
            <a:lvl7pPr marL="2860675" indent="-215900" eaLnBrk="0" fontAlgn="base" hangingPunct="0">
              <a:spcBef>
                <a:spcPct val="0"/>
              </a:spcBef>
              <a:spcAft>
                <a:spcPct val="0"/>
              </a:spcAft>
              <a:defRPr sz="2400">
                <a:solidFill>
                  <a:schemeClr val="tx1"/>
                </a:solidFill>
                <a:latin typeface="Arial" charset="0"/>
                <a:ea typeface="ＭＳ Ｐゴシック" charset="0"/>
              </a:defRPr>
            </a:lvl7pPr>
            <a:lvl8pPr marL="3317875" indent="-215900" eaLnBrk="0" fontAlgn="base" hangingPunct="0">
              <a:spcBef>
                <a:spcPct val="0"/>
              </a:spcBef>
              <a:spcAft>
                <a:spcPct val="0"/>
              </a:spcAft>
              <a:defRPr sz="2400">
                <a:solidFill>
                  <a:schemeClr val="tx1"/>
                </a:solidFill>
                <a:latin typeface="Arial" charset="0"/>
                <a:ea typeface="ＭＳ Ｐゴシック" charset="0"/>
              </a:defRPr>
            </a:lvl8pPr>
            <a:lvl9pPr marL="3775075" indent="-215900" eaLnBrk="0" fontAlgn="base" hangingPunct="0">
              <a:spcBef>
                <a:spcPct val="0"/>
              </a:spcBef>
              <a:spcAft>
                <a:spcPct val="0"/>
              </a:spcAft>
              <a:defRPr sz="2400">
                <a:solidFill>
                  <a:schemeClr val="tx1"/>
                </a:solidFill>
                <a:latin typeface="Arial" charset="0"/>
                <a:ea typeface="ＭＳ Ｐゴシック" charset="0"/>
              </a:defRPr>
            </a:lvl9pPr>
          </a:lstStyle>
          <a:p>
            <a:pPr algn="r"/>
            <a:fld id="{799FED9F-6232-9E46-8C5F-239080B94BB6}" type="slidenum">
              <a:rPr lang="en-US" sz="1100">
                <a:latin typeface="Times New Roman" charset="0"/>
              </a:rPr>
              <a:pPr algn="r"/>
              <a:t>25</a:t>
            </a:fld>
            <a:endParaRPr lang="en-US" sz="1100">
              <a:latin typeface="Times New Roman" charset="0"/>
            </a:endParaRPr>
          </a:p>
        </p:txBody>
      </p:sp>
      <p:sp>
        <p:nvSpPr>
          <p:cNvPr id="68611" name="Rectangle 2"/>
          <p:cNvSpPr>
            <a:spLocks noGrp="1" noRot="1" noChangeAspect="1" noChangeArrowheads="1" noTextEdit="1"/>
          </p:cNvSpPr>
          <p:nvPr>
            <p:ph type="sldImg"/>
          </p:nvPr>
        </p:nvSpPr>
        <p:spPr bwMode="auto">
          <a:xfrm>
            <a:off x="1174750" y="698500"/>
            <a:ext cx="4529138" cy="33972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68612" name="Rectangle 3"/>
          <p:cNvSpPr>
            <a:spLocks noGrp="1" noChangeArrowheads="1"/>
          </p:cNvSpPr>
          <p:nvPr>
            <p:ph type="body" idx="1"/>
          </p:nvPr>
        </p:nvSpPr>
        <p:spPr bwMode="auto">
          <a:xfrm>
            <a:off x="904875" y="4349750"/>
            <a:ext cx="5048250" cy="4095750"/>
          </a:xfrm>
          <a:prstGeom prst="rect">
            <a:avLst/>
          </a:prstGeom>
          <a:solidFill>
            <a:srgbClr val="FFFFFF"/>
          </a:solidFill>
          <a:ln>
            <a:solidFill>
              <a:srgbClr val="000000"/>
            </a:solidFill>
            <a:miter lim="800000"/>
            <a:headEnd/>
            <a:tailEnd/>
          </a:ln>
        </p:spPr>
        <p:txBody>
          <a:bodyPr lIns="91411" tIns="45706" rIns="91411" bIns="45706"/>
          <a:lstStyle/>
          <a:p>
            <a:r>
              <a:rPr lang="en-US"/>
              <a:t>Heating and Cooling Systems are designed to provides thermal comfort.  Thermal comfort does not have a universal definition and is therefore defined by the satisfaction of inhabitants.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B7931C6-30D2-0548-AC48-FC71492CAB4A}" type="slidenum">
              <a:rPr lang="en-US"/>
              <a:pPr/>
              <a:t>26</a:t>
            </a:fld>
            <a:endParaRPr lang="en-US"/>
          </a:p>
        </p:txBody>
      </p:sp>
      <p:sp>
        <p:nvSpPr>
          <p:cNvPr id="70658"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nchor="b"/>
          <a:lstStyle>
            <a:lvl1pPr>
              <a:defRPr sz="2400">
                <a:solidFill>
                  <a:schemeClr val="tx1"/>
                </a:solidFill>
                <a:latin typeface="Arial" charset="0"/>
                <a:ea typeface="ＭＳ Ｐゴシック" charset="0"/>
                <a:cs typeface="ＭＳ Ｐゴシック" charset="0"/>
              </a:defRPr>
            </a:lvl1pPr>
            <a:lvl2pPr marL="703263" indent="-271463">
              <a:defRPr sz="2400">
                <a:solidFill>
                  <a:schemeClr val="tx1"/>
                </a:solidFill>
                <a:latin typeface="Arial" charset="0"/>
                <a:ea typeface="ＭＳ Ｐゴシック" charset="0"/>
              </a:defRPr>
            </a:lvl2pPr>
            <a:lvl3pPr marL="1081088" indent="-215900">
              <a:defRPr sz="2400">
                <a:solidFill>
                  <a:schemeClr val="tx1"/>
                </a:solidFill>
                <a:latin typeface="Arial" charset="0"/>
                <a:ea typeface="ＭＳ Ｐゴシック" charset="0"/>
              </a:defRPr>
            </a:lvl3pPr>
            <a:lvl4pPr marL="1512888" indent="-215900">
              <a:defRPr sz="2400">
                <a:solidFill>
                  <a:schemeClr val="tx1"/>
                </a:solidFill>
                <a:latin typeface="Arial" charset="0"/>
                <a:ea typeface="ＭＳ Ｐゴシック" charset="0"/>
              </a:defRPr>
            </a:lvl4pPr>
            <a:lvl5pPr marL="1946275" indent="-215900">
              <a:defRPr sz="2400">
                <a:solidFill>
                  <a:schemeClr val="tx1"/>
                </a:solidFill>
                <a:latin typeface="Arial" charset="0"/>
                <a:ea typeface="ＭＳ Ｐゴシック" charset="0"/>
              </a:defRPr>
            </a:lvl5pPr>
            <a:lvl6pPr marL="2403475" indent="-215900" eaLnBrk="0" fontAlgn="base" hangingPunct="0">
              <a:spcBef>
                <a:spcPct val="0"/>
              </a:spcBef>
              <a:spcAft>
                <a:spcPct val="0"/>
              </a:spcAft>
              <a:defRPr sz="2400">
                <a:solidFill>
                  <a:schemeClr val="tx1"/>
                </a:solidFill>
                <a:latin typeface="Arial" charset="0"/>
                <a:ea typeface="ＭＳ Ｐゴシック" charset="0"/>
              </a:defRPr>
            </a:lvl6pPr>
            <a:lvl7pPr marL="2860675" indent="-215900" eaLnBrk="0" fontAlgn="base" hangingPunct="0">
              <a:spcBef>
                <a:spcPct val="0"/>
              </a:spcBef>
              <a:spcAft>
                <a:spcPct val="0"/>
              </a:spcAft>
              <a:defRPr sz="2400">
                <a:solidFill>
                  <a:schemeClr val="tx1"/>
                </a:solidFill>
                <a:latin typeface="Arial" charset="0"/>
                <a:ea typeface="ＭＳ Ｐゴシック" charset="0"/>
              </a:defRPr>
            </a:lvl7pPr>
            <a:lvl8pPr marL="3317875" indent="-215900" eaLnBrk="0" fontAlgn="base" hangingPunct="0">
              <a:spcBef>
                <a:spcPct val="0"/>
              </a:spcBef>
              <a:spcAft>
                <a:spcPct val="0"/>
              </a:spcAft>
              <a:defRPr sz="2400">
                <a:solidFill>
                  <a:schemeClr val="tx1"/>
                </a:solidFill>
                <a:latin typeface="Arial" charset="0"/>
                <a:ea typeface="ＭＳ Ｐゴシック" charset="0"/>
              </a:defRPr>
            </a:lvl8pPr>
            <a:lvl9pPr marL="3775075" indent="-215900" eaLnBrk="0" fontAlgn="base" hangingPunct="0">
              <a:spcBef>
                <a:spcPct val="0"/>
              </a:spcBef>
              <a:spcAft>
                <a:spcPct val="0"/>
              </a:spcAft>
              <a:defRPr sz="2400">
                <a:solidFill>
                  <a:schemeClr val="tx1"/>
                </a:solidFill>
                <a:latin typeface="Arial" charset="0"/>
                <a:ea typeface="ＭＳ Ｐゴシック" charset="0"/>
              </a:defRPr>
            </a:lvl9pPr>
          </a:lstStyle>
          <a:p>
            <a:pPr algn="r"/>
            <a:fld id="{8D0D8CFA-09C7-8D46-A818-441665B2D656}" type="slidenum">
              <a:rPr lang="en-US" sz="1100">
                <a:latin typeface="Times New Roman" charset="0"/>
              </a:rPr>
              <a:pPr algn="r"/>
              <a:t>26</a:t>
            </a:fld>
            <a:endParaRPr lang="en-US" sz="1100">
              <a:latin typeface="Times New Roman" charset="0"/>
            </a:endParaRPr>
          </a:p>
        </p:txBody>
      </p:sp>
      <p:sp>
        <p:nvSpPr>
          <p:cNvPr id="70659" name="Rectangle 2"/>
          <p:cNvSpPr>
            <a:spLocks noGrp="1" noRot="1" noChangeAspect="1" noChangeArrowheads="1" noTextEdit="1"/>
          </p:cNvSpPr>
          <p:nvPr>
            <p:ph type="sldImg"/>
          </p:nvPr>
        </p:nvSpPr>
        <p:spPr bwMode="auto">
          <a:xfrm>
            <a:off x="1174750" y="698500"/>
            <a:ext cx="4529138" cy="33972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70660" name="Rectangle 3"/>
          <p:cNvSpPr>
            <a:spLocks noGrp="1" noChangeArrowheads="1"/>
          </p:cNvSpPr>
          <p:nvPr>
            <p:ph type="body" idx="1"/>
          </p:nvPr>
        </p:nvSpPr>
        <p:spPr bwMode="auto">
          <a:xfrm>
            <a:off x="904875" y="4349750"/>
            <a:ext cx="5048250" cy="4095750"/>
          </a:xfrm>
          <a:prstGeom prst="rect">
            <a:avLst/>
          </a:prstGeom>
          <a:solidFill>
            <a:srgbClr val="FFFFFF"/>
          </a:solidFill>
          <a:ln>
            <a:solidFill>
              <a:srgbClr val="000000"/>
            </a:solidFill>
            <a:miter lim="800000"/>
            <a:headEnd/>
            <a:tailEnd/>
          </a:ln>
        </p:spPr>
        <p:txBody>
          <a:bodyPr lIns="91411" tIns="45706" rIns="91411" bIns="45706"/>
          <a:lstStyle/>
          <a:p>
            <a:r>
              <a:rPr lang="en-US"/>
              <a:t>Heating and Cooling Systems are designed to provides thermal comfort.  Thermal comfort does not have a universal definition and is therefore defined by the satisfaction of inhabitants.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1702496-24F2-5F47-B47B-3E63B85FC741}" type="slidenum">
              <a:rPr lang="en-US"/>
              <a:pPr/>
              <a:t>37</a:t>
            </a:fld>
            <a:endParaRPr lang="en-US"/>
          </a:p>
        </p:txBody>
      </p:sp>
      <p:sp>
        <p:nvSpPr>
          <p:cNvPr id="36866"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nchor="b"/>
          <a:lstStyle>
            <a:lvl1pPr>
              <a:defRPr sz="2400">
                <a:solidFill>
                  <a:schemeClr val="tx1"/>
                </a:solidFill>
                <a:latin typeface="Arial" charset="0"/>
                <a:ea typeface="ＭＳ Ｐゴシック" charset="0"/>
                <a:cs typeface="ＭＳ Ｐゴシック" charset="0"/>
              </a:defRPr>
            </a:lvl1pPr>
            <a:lvl2pPr marL="703263" indent="-271463">
              <a:defRPr sz="2400">
                <a:solidFill>
                  <a:schemeClr val="tx1"/>
                </a:solidFill>
                <a:latin typeface="Arial" charset="0"/>
                <a:ea typeface="ＭＳ Ｐゴシック" charset="0"/>
              </a:defRPr>
            </a:lvl2pPr>
            <a:lvl3pPr marL="1081088" indent="-215900">
              <a:defRPr sz="2400">
                <a:solidFill>
                  <a:schemeClr val="tx1"/>
                </a:solidFill>
                <a:latin typeface="Arial" charset="0"/>
                <a:ea typeface="ＭＳ Ｐゴシック" charset="0"/>
              </a:defRPr>
            </a:lvl3pPr>
            <a:lvl4pPr marL="1512888" indent="-215900">
              <a:defRPr sz="2400">
                <a:solidFill>
                  <a:schemeClr val="tx1"/>
                </a:solidFill>
                <a:latin typeface="Arial" charset="0"/>
                <a:ea typeface="ＭＳ Ｐゴシック" charset="0"/>
              </a:defRPr>
            </a:lvl4pPr>
            <a:lvl5pPr marL="1946275" indent="-215900">
              <a:defRPr sz="2400">
                <a:solidFill>
                  <a:schemeClr val="tx1"/>
                </a:solidFill>
                <a:latin typeface="Arial" charset="0"/>
                <a:ea typeface="ＭＳ Ｐゴシック" charset="0"/>
              </a:defRPr>
            </a:lvl5pPr>
            <a:lvl6pPr marL="2403475" indent="-215900" eaLnBrk="0" fontAlgn="base" hangingPunct="0">
              <a:spcBef>
                <a:spcPct val="0"/>
              </a:spcBef>
              <a:spcAft>
                <a:spcPct val="0"/>
              </a:spcAft>
              <a:defRPr sz="2400">
                <a:solidFill>
                  <a:schemeClr val="tx1"/>
                </a:solidFill>
                <a:latin typeface="Arial" charset="0"/>
                <a:ea typeface="ＭＳ Ｐゴシック" charset="0"/>
              </a:defRPr>
            </a:lvl6pPr>
            <a:lvl7pPr marL="2860675" indent="-215900" eaLnBrk="0" fontAlgn="base" hangingPunct="0">
              <a:spcBef>
                <a:spcPct val="0"/>
              </a:spcBef>
              <a:spcAft>
                <a:spcPct val="0"/>
              </a:spcAft>
              <a:defRPr sz="2400">
                <a:solidFill>
                  <a:schemeClr val="tx1"/>
                </a:solidFill>
                <a:latin typeface="Arial" charset="0"/>
                <a:ea typeface="ＭＳ Ｐゴシック" charset="0"/>
              </a:defRPr>
            </a:lvl7pPr>
            <a:lvl8pPr marL="3317875" indent="-215900" eaLnBrk="0" fontAlgn="base" hangingPunct="0">
              <a:spcBef>
                <a:spcPct val="0"/>
              </a:spcBef>
              <a:spcAft>
                <a:spcPct val="0"/>
              </a:spcAft>
              <a:defRPr sz="2400">
                <a:solidFill>
                  <a:schemeClr val="tx1"/>
                </a:solidFill>
                <a:latin typeface="Arial" charset="0"/>
                <a:ea typeface="ＭＳ Ｐゴシック" charset="0"/>
              </a:defRPr>
            </a:lvl8pPr>
            <a:lvl9pPr marL="3775075" indent="-215900" eaLnBrk="0" fontAlgn="base" hangingPunct="0">
              <a:spcBef>
                <a:spcPct val="0"/>
              </a:spcBef>
              <a:spcAft>
                <a:spcPct val="0"/>
              </a:spcAft>
              <a:defRPr sz="2400">
                <a:solidFill>
                  <a:schemeClr val="tx1"/>
                </a:solidFill>
                <a:latin typeface="Arial" charset="0"/>
                <a:ea typeface="ＭＳ Ｐゴシック" charset="0"/>
              </a:defRPr>
            </a:lvl9pPr>
          </a:lstStyle>
          <a:p>
            <a:pPr algn="r"/>
            <a:fld id="{9A8A081A-B7A4-0E43-A120-03887D95C266}" type="slidenum">
              <a:rPr lang="en-US" sz="1100">
                <a:latin typeface="Times New Roman" charset="0"/>
              </a:rPr>
              <a:pPr algn="r"/>
              <a:t>37</a:t>
            </a:fld>
            <a:endParaRPr lang="en-US" sz="1100">
              <a:latin typeface="Times New Roman" charset="0"/>
            </a:endParaRPr>
          </a:p>
        </p:txBody>
      </p:sp>
      <p:sp>
        <p:nvSpPr>
          <p:cNvPr id="36867" name="Rectangle 2"/>
          <p:cNvSpPr>
            <a:spLocks noGrp="1" noRot="1" noChangeAspect="1" noChangeArrowheads="1" noTextEdit="1"/>
          </p:cNvSpPr>
          <p:nvPr>
            <p:ph type="sldImg"/>
          </p:nvPr>
        </p:nvSpPr>
        <p:spPr bwMode="auto">
          <a:xfrm>
            <a:off x="1174750" y="698500"/>
            <a:ext cx="4529138" cy="33972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6868" name="Rectangle 3"/>
          <p:cNvSpPr>
            <a:spLocks noGrp="1" noChangeArrowheads="1"/>
          </p:cNvSpPr>
          <p:nvPr>
            <p:ph type="body" idx="1"/>
          </p:nvPr>
        </p:nvSpPr>
        <p:spPr bwMode="auto">
          <a:xfrm>
            <a:off x="904875" y="4349750"/>
            <a:ext cx="5048250" cy="4095750"/>
          </a:xfrm>
          <a:prstGeom prst="rect">
            <a:avLst/>
          </a:prstGeom>
          <a:solidFill>
            <a:srgbClr val="FFFFFF"/>
          </a:solidFill>
          <a:ln>
            <a:solidFill>
              <a:srgbClr val="000000"/>
            </a:solidFill>
            <a:miter lim="800000"/>
            <a:headEnd/>
            <a:tailEnd/>
          </a:ln>
        </p:spPr>
        <p:txBody>
          <a:bodyPr lIns="91411" tIns="45706" rIns="91411" bIns="45706"/>
          <a:lstStyle/>
          <a:p>
            <a:r>
              <a:rPr lang="en-US"/>
              <a:t>Heating and Cooling Systems are designed to provides thermal comfort.  Thermal comfort does not have a universal definition and is therefore defined by the satisfaction of inhabitants.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AE4A6F0-6258-CA4A-A81E-4827BFB3C27E}" type="slidenum">
              <a:rPr lang="en-US"/>
              <a:pPr/>
              <a:t>40</a:t>
            </a:fld>
            <a:endParaRPr lang="en-US"/>
          </a:p>
        </p:txBody>
      </p:sp>
      <p:sp>
        <p:nvSpPr>
          <p:cNvPr id="49154"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nchor="b"/>
          <a:lstStyle>
            <a:lvl1pPr>
              <a:defRPr sz="2400">
                <a:solidFill>
                  <a:schemeClr val="tx1"/>
                </a:solidFill>
                <a:latin typeface="Arial" charset="0"/>
                <a:ea typeface="ＭＳ Ｐゴシック" charset="0"/>
                <a:cs typeface="ＭＳ Ｐゴシック" charset="0"/>
              </a:defRPr>
            </a:lvl1pPr>
            <a:lvl2pPr marL="703263" indent="-271463">
              <a:defRPr sz="2400">
                <a:solidFill>
                  <a:schemeClr val="tx1"/>
                </a:solidFill>
                <a:latin typeface="Arial" charset="0"/>
                <a:ea typeface="ＭＳ Ｐゴシック" charset="0"/>
              </a:defRPr>
            </a:lvl2pPr>
            <a:lvl3pPr marL="1081088" indent="-215900">
              <a:defRPr sz="2400">
                <a:solidFill>
                  <a:schemeClr val="tx1"/>
                </a:solidFill>
                <a:latin typeface="Arial" charset="0"/>
                <a:ea typeface="ＭＳ Ｐゴシック" charset="0"/>
              </a:defRPr>
            </a:lvl3pPr>
            <a:lvl4pPr marL="1512888" indent="-215900">
              <a:defRPr sz="2400">
                <a:solidFill>
                  <a:schemeClr val="tx1"/>
                </a:solidFill>
                <a:latin typeface="Arial" charset="0"/>
                <a:ea typeface="ＭＳ Ｐゴシック" charset="0"/>
              </a:defRPr>
            </a:lvl4pPr>
            <a:lvl5pPr marL="1946275" indent="-215900">
              <a:defRPr sz="2400">
                <a:solidFill>
                  <a:schemeClr val="tx1"/>
                </a:solidFill>
                <a:latin typeface="Arial" charset="0"/>
                <a:ea typeface="ＭＳ Ｐゴシック" charset="0"/>
              </a:defRPr>
            </a:lvl5pPr>
            <a:lvl6pPr marL="2403475" indent="-215900" eaLnBrk="0" fontAlgn="base" hangingPunct="0">
              <a:spcBef>
                <a:spcPct val="0"/>
              </a:spcBef>
              <a:spcAft>
                <a:spcPct val="0"/>
              </a:spcAft>
              <a:defRPr sz="2400">
                <a:solidFill>
                  <a:schemeClr val="tx1"/>
                </a:solidFill>
                <a:latin typeface="Arial" charset="0"/>
                <a:ea typeface="ＭＳ Ｐゴシック" charset="0"/>
              </a:defRPr>
            </a:lvl6pPr>
            <a:lvl7pPr marL="2860675" indent="-215900" eaLnBrk="0" fontAlgn="base" hangingPunct="0">
              <a:spcBef>
                <a:spcPct val="0"/>
              </a:spcBef>
              <a:spcAft>
                <a:spcPct val="0"/>
              </a:spcAft>
              <a:defRPr sz="2400">
                <a:solidFill>
                  <a:schemeClr val="tx1"/>
                </a:solidFill>
                <a:latin typeface="Arial" charset="0"/>
                <a:ea typeface="ＭＳ Ｐゴシック" charset="0"/>
              </a:defRPr>
            </a:lvl7pPr>
            <a:lvl8pPr marL="3317875" indent="-215900" eaLnBrk="0" fontAlgn="base" hangingPunct="0">
              <a:spcBef>
                <a:spcPct val="0"/>
              </a:spcBef>
              <a:spcAft>
                <a:spcPct val="0"/>
              </a:spcAft>
              <a:defRPr sz="2400">
                <a:solidFill>
                  <a:schemeClr val="tx1"/>
                </a:solidFill>
                <a:latin typeface="Arial" charset="0"/>
                <a:ea typeface="ＭＳ Ｐゴシック" charset="0"/>
              </a:defRPr>
            </a:lvl8pPr>
            <a:lvl9pPr marL="3775075" indent="-215900" eaLnBrk="0" fontAlgn="base" hangingPunct="0">
              <a:spcBef>
                <a:spcPct val="0"/>
              </a:spcBef>
              <a:spcAft>
                <a:spcPct val="0"/>
              </a:spcAft>
              <a:defRPr sz="2400">
                <a:solidFill>
                  <a:schemeClr val="tx1"/>
                </a:solidFill>
                <a:latin typeface="Arial" charset="0"/>
                <a:ea typeface="ＭＳ Ｐゴシック" charset="0"/>
              </a:defRPr>
            </a:lvl9pPr>
          </a:lstStyle>
          <a:p>
            <a:pPr algn="r"/>
            <a:fld id="{C8F6204A-57F8-F344-9214-A6025ECFDE85}" type="slidenum">
              <a:rPr lang="en-US" sz="1100">
                <a:latin typeface="Times New Roman" charset="0"/>
              </a:rPr>
              <a:pPr algn="r"/>
              <a:t>40</a:t>
            </a:fld>
            <a:endParaRPr lang="en-US" sz="1100">
              <a:latin typeface="Times New Roman" charset="0"/>
            </a:endParaRPr>
          </a:p>
        </p:txBody>
      </p:sp>
      <p:sp>
        <p:nvSpPr>
          <p:cNvPr id="49155" name="Rectangle 2"/>
          <p:cNvSpPr>
            <a:spLocks noGrp="1" noRot="1" noChangeAspect="1" noChangeArrowheads="1" noTextEdit="1"/>
          </p:cNvSpPr>
          <p:nvPr>
            <p:ph type="sldImg"/>
          </p:nvPr>
        </p:nvSpPr>
        <p:spPr bwMode="auto">
          <a:xfrm>
            <a:off x="1174750" y="698500"/>
            <a:ext cx="4529138" cy="33972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49156" name="Rectangle 3"/>
          <p:cNvSpPr>
            <a:spLocks noGrp="1" noChangeArrowheads="1"/>
          </p:cNvSpPr>
          <p:nvPr>
            <p:ph type="body" idx="1"/>
          </p:nvPr>
        </p:nvSpPr>
        <p:spPr bwMode="auto">
          <a:xfrm>
            <a:off x="904875" y="4349750"/>
            <a:ext cx="5048250" cy="4095750"/>
          </a:xfrm>
          <a:prstGeom prst="rect">
            <a:avLst/>
          </a:prstGeom>
          <a:solidFill>
            <a:srgbClr val="FFFFFF"/>
          </a:solidFill>
          <a:ln>
            <a:solidFill>
              <a:srgbClr val="000000"/>
            </a:solidFill>
            <a:miter lim="800000"/>
            <a:headEnd/>
            <a:tailEnd/>
          </a:ln>
        </p:spPr>
        <p:txBody>
          <a:bodyPr lIns="91411" tIns="45706" rIns="91411" bIns="45706"/>
          <a:lstStyle/>
          <a:p>
            <a:r>
              <a:rPr lang="en-US"/>
              <a:t>Heating and Cooling Systems are designed to provides thermal comfort.  Thermal comfort does not have a universal definition and is therefore defined by the satisfaction of inhabitants.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AAB075F7-FAFF-8F48-B072-7C77FF1ECE2B}" type="slidenum">
              <a:rPr lang="en-US" smtClean="0"/>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CA6A1EFC-4FBB-7B4F-8CD4-DA185D9BA547}"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CA6A1EFC-4FBB-7B4F-8CD4-DA185D9BA547}" type="datetimeFigureOut">
              <a:rPr lang="en-US" smtClean="0"/>
              <a:t>9/30/2014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B075F7-FAFF-8F48-B072-7C77FF1ECE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6A1EFC-4FBB-7B4F-8CD4-DA185D9BA547}"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075F7-FAFF-8F48-B072-7C77FF1ECE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CA6A1EFC-4FBB-7B4F-8CD4-DA185D9BA547}" type="datetimeFigureOut">
              <a:rPr lang="en-US" smtClean="0"/>
              <a:t>9/30/2014</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AAB075F7-FAFF-8F48-B072-7C77FF1ECE2B}"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CA6A1EFC-4FBB-7B4F-8CD4-DA185D9BA547}" type="datetimeFigureOut">
              <a:rPr lang="en-US" smtClean="0"/>
              <a:t>9/30/2014</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AAB075F7-FAFF-8F48-B072-7C77FF1ECE2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CA6A1EFC-4FBB-7B4F-8CD4-DA185D9BA547}" type="datetimeFigureOut">
              <a:rPr lang="en-US" smtClean="0"/>
              <a:t>9/30/2014</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AAB075F7-FAFF-8F48-B072-7C77FF1ECE2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A6A1EFC-4FBB-7B4F-8CD4-DA185D9BA547}"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075F7-FAFF-8F48-B072-7C77FF1ECE2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A6A1EFC-4FBB-7B4F-8CD4-DA185D9BA547}"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075F7-FAFF-8F48-B072-7C77FF1ECE2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F5A1357-D1CE-7A48-AF78-BE87BBC4E4FC}" type="slidenum">
              <a:rPr lang="en-US"/>
              <a:pPr/>
              <a:t>‹#›</a:t>
            </a:fld>
            <a:endParaRPr lang="en-US"/>
          </a:p>
        </p:txBody>
      </p:sp>
    </p:spTree>
    <p:extLst>
      <p:ext uri="{BB962C8B-B14F-4D97-AF65-F5344CB8AC3E}">
        <p14:creationId xmlns:p14="http://schemas.microsoft.com/office/powerpoint/2010/main" val="3238831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A6A1EFC-4FBB-7B4F-8CD4-DA185D9BA547}"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075F7-FAFF-8F48-B072-7C77FF1ECE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6A1EFC-4FBB-7B4F-8CD4-DA185D9BA547}"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075F7-FAFF-8F48-B072-7C77FF1ECE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A6A1EFC-4FBB-7B4F-8CD4-DA185D9BA547}"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075F7-FAFF-8F48-B072-7C77FF1ECE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CA6A1EFC-4FBB-7B4F-8CD4-DA185D9BA547}" type="datetimeFigureOut">
              <a:rPr lang="en-US" smtClean="0"/>
              <a:t>9/30/2014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B075F7-FAFF-8F48-B072-7C77FF1ECE2B}"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A6A1EFC-4FBB-7B4F-8CD4-DA185D9BA547}"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075F7-FAFF-8F48-B072-7C77FF1ECE2B}"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A6A1EFC-4FBB-7B4F-8CD4-DA185D9BA547}"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075F7-FAFF-8F48-B072-7C77FF1ECE2B}"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CA6A1EFC-4FBB-7B4F-8CD4-DA185D9BA547}"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075F7-FAFF-8F48-B072-7C77FF1ECE2B}"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A6A1EFC-4FBB-7B4F-8CD4-DA185D9BA547}" type="datetimeFigureOut">
              <a:rPr lang="en-US" smtClean="0"/>
              <a:t>9/30/2014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B075F7-FAFF-8F48-B072-7C77FF1ECE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CA6A1EFC-4FBB-7B4F-8CD4-DA185D9BA547}" type="datetimeFigureOut">
              <a:rPr lang="en-US" smtClean="0"/>
              <a:t>9/30/2014</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AAB075F7-FAFF-8F48-B072-7C77FF1ECE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5.jpg"/><Relationship Id="rId1" Type="http://schemas.openxmlformats.org/officeDocument/2006/relationships/slideLayout" Target="../slideLayouts/slideLayout10.xml"/><Relationship Id="rId6" Type="http://schemas.openxmlformats.org/officeDocument/2006/relationships/image" Target="../media/image29.jpg"/><Relationship Id="rId5" Type="http://schemas.openxmlformats.org/officeDocument/2006/relationships/image" Target="../media/image28.gif"/><Relationship Id="rId4" Type="http://schemas.openxmlformats.org/officeDocument/2006/relationships/image" Target="../media/image27.jpg"/><Relationship Id="rId9" Type="http://schemas.openxmlformats.org/officeDocument/2006/relationships/image" Target="../media/image3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10.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29.jpg"/><Relationship Id="rId7" Type="http://schemas.openxmlformats.org/officeDocument/2006/relationships/image" Target="../media/image52.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59.jpeg"/><Relationship Id="rId4" Type="http://schemas.openxmlformats.org/officeDocument/2006/relationships/image" Target="../media/image5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7.xml"/><Relationship Id="rId5" Type="http://schemas.openxmlformats.org/officeDocument/2006/relationships/image" Target="../media/image30.jpg"/><Relationship Id="rId4" Type="http://schemas.openxmlformats.org/officeDocument/2006/relationships/image" Target="../media/image62.jpe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64.jpeg"/></Relationships>
</file>

<file path=ppt/slides/_rels/slide4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69.jpeg"/><Relationship Id="rId2" Type="http://schemas.openxmlformats.org/officeDocument/2006/relationships/image" Target="../media/image66.jpeg"/><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23.jpeg"/><Relationship Id="rId4" Type="http://schemas.openxmlformats.org/officeDocument/2006/relationships/image" Target="../media/image22.jpeg"/></Relationships>
</file>

<file path=ppt/slides/_rels/slide4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533400" y="3167392"/>
            <a:ext cx="8077200" cy="523220"/>
          </a:xfrm>
          <a:prstGeom prst="rect">
            <a:avLst/>
          </a:prstGeom>
          <a:noFill/>
          <a:ln w="9525">
            <a:noFill/>
            <a:miter lim="800000"/>
            <a:headEnd/>
            <a:tailEnd/>
          </a:ln>
          <a:effectLst/>
        </p:spPr>
        <p:txBody>
          <a:bodyPr numCol="2" spcCol="182880" anchor="ctr">
            <a:spAutoFit/>
          </a:bodyPr>
          <a:lstStyle/>
          <a:p>
            <a:pPr>
              <a:spcBef>
                <a:spcPct val="20000"/>
              </a:spcBef>
              <a:defRPr/>
            </a:pPr>
            <a:r>
              <a:rPr lang="en-US" sz="1400" dirty="0">
                <a:solidFill>
                  <a:schemeClr val="tx1">
                    <a:lumMod val="65000"/>
                    <a:lumOff val="35000"/>
                  </a:schemeClr>
                </a:solidFill>
                <a:latin typeface="+mn-lt"/>
                <a:cs typeface="65 Helvetica Medium"/>
              </a:rPr>
              <a:t/>
            </a:r>
            <a:br>
              <a:rPr lang="en-US" sz="1400" dirty="0">
                <a:solidFill>
                  <a:schemeClr val="tx1">
                    <a:lumMod val="65000"/>
                    <a:lumOff val="35000"/>
                  </a:schemeClr>
                </a:solidFill>
                <a:latin typeface="+mn-lt"/>
                <a:cs typeface="65 Helvetica Medium"/>
              </a:rPr>
            </a:br>
            <a:endParaRPr lang="en-US" sz="1400" dirty="0">
              <a:solidFill>
                <a:schemeClr val="tx1">
                  <a:lumMod val="65000"/>
                  <a:lumOff val="35000"/>
                </a:schemeClr>
              </a:solidFill>
              <a:latin typeface="+mn-lt"/>
              <a:cs typeface="65 Helvetica Medium"/>
            </a:endParaRPr>
          </a:p>
        </p:txBody>
      </p:sp>
      <p:pic>
        <p:nvPicPr>
          <p:cNvPr id="2" name="Picture 1"/>
          <p:cNvPicPr>
            <a:picLocks noChangeAspect="1"/>
          </p:cNvPicPr>
          <p:nvPr/>
        </p:nvPicPr>
        <p:blipFill>
          <a:blip r:embed="rId3" cstate="print"/>
          <a:stretch>
            <a:fillRect/>
          </a:stretch>
        </p:blipFill>
        <p:spPr>
          <a:xfrm>
            <a:off x="8318500" y="6019800"/>
            <a:ext cx="673100" cy="685800"/>
          </a:xfrm>
          <a:prstGeom prst="rect">
            <a:avLst/>
          </a:prstGeom>
        </p:spPr>
      </p:pic>
      <p:sp>
        <p:nvSpPr>
          <p:cNvPr id="4" name="Rectangle 3"/>
          <p:cNvSpPr/>
          <p:nvPr/>
        </p:nvSpPr>
        <p:spPr>
          <a:xfrm>
            <a:off x="1230550" y="729892"/>
            <a:ext cx="6096000" cy="3095206"/>
          </a:xfrm>
          <a:prstGeom prst="rect">
            <a:avLst/>
          </a:prstGeom>
        </p:spPr>
        <p:txBody>
          <a:bodyPr wrap="square">
            <a:spAutoFit/>
          </a:bodyPr>
          <a:lstStyle/>
          <a:p>
            <a:r>
              <a:rPr lang="en-US" sz="2400" dirty="0" smtClean="0">
                <a:solidFill>
                  <a:schemeClr val="tx1">
                    <a:lumMod val="65000"/>
                    <a:lumOff val="35000"/>
                  </a:schemeClr>
                </a:solidFill>
              </a:rPr>
              <a:t>Building Energy Efficiency &amp; Indoor Environmental Quality</a:t>
            </a:r>
            <a:endParaRPr lang="en-US" sz="2400" dirty="0">
              <a:solidFill>
                <a:schemeClr val="tx1">
                  <a:lumMod val="65000"/>
                  <a:lumOff val="35000"/>
                </a:schemeClr>
              </a:solidFill>
            </a:endParaRPr>
          </a:p>
          <a:p>
            <a:pPr>
              <a:lnSpc>
                <a:spcPct val="140000"/>
              </a:lnSpc>
            </a:pPr>
            <a:r>
              <a:rPr lang="en-US" sz="2000" baseline="30000" dirty="0">
                <a:solidFill>
                  <a:schemeClr val="bg1"/>
                </a:solidFill>
              </a:rPr>
              <a:t>Course Number: </a:t>
            </a:r>
            <a:r>
              <a:rPr lang="en-US" sz="2000" baseline="30000" dirty="0" smtClean="0">
                <a:solidFill>
                  <a:schemeClr val="bg1"/>
                </a:solidFill>
              </a:rPr>
              <a:t>AIACES051713-B</a:t>
            </a:r>
          </a:p>
          <a:p>
            <a:pPr>
              <a:lnSpc>
                <a:spcPct val="140000"/>
              </a:lnSpc>
            </a:pPr>
            <a:endParaRPr lang="en-US" sz="2000" baseline="30000" dirty="0">
              <a:solidFill>
                <a:schemeClr val="bg1"/>
              </a:solidFill>
            </a:endParaRPr>
          </a:p>
          <a:p>
            <a:r>
              <a:rPr lang="en-US" sz="2200" dirty="0" smtClean="0">
                <a:solidFill>
                  <a:srgbClr val="595959"/>
                </a:solidFill>
              </a:rPr>
              <a:t>Susan Doll &amp; Lee Ball</a:t>
            </a:r>
            <a:endParaRPr lang="en-US" sz="2200" dirty="0">
              <a:solidFill>
                <a:srgbClr val="595959"/>
              </a:solidFill>
            </a:endParaRPr>
          </a:p>
          <a:p>
            <a:pPr>
              <a:lnSpc>
                <a:spcPct val="140000"/>
              </a:lnSpc>
            </a:pPr>
            <a:r>
              <a:rPr lang="en-US" sz="2000" baseline="30000" dirty="0" smtClean="0">
                <a:solidFill>
                  <a:schemeClr val="bg1"/>
                </a:solidFill>
              </a:rPr>
              <a:t>Date: October 3, </a:t>
            </a:r>
            <a:r>
              <a:rPr lang="en-US" sz="2000" baseline="30000" dirty="0" smtClean="0">
                <a:solidFill>
                  <a:schemeClr val="bg1"/>
                </a:solidFill>
              </a:rPr>
              <a:t>2014</a:t>
            </a:r>
          </a:p>
          <a:p>
            <a:pPr>
              <a:lnSpc>
                <a:spcPct val="140000"/>
              </a:lnSpc>
            </a:pPr>
            <a:endParaRPr lang="en-US" sz="2000" baseline="30000" dirty="0" smtClean="0">
              <a:solidFill>
                <a:schemeClr val="bg1"/>
              </a:solidFill>
            </a:endParaRPr>
          </a:p>
          <a:p>
            <a:pPr lvl="0"/>
            <a:r>
              <a:rPr lang="en-US" sz="2200" dirty="0">
                <a:solidFill>
                  <a:srgbClr val="000000"/>
                </a:solidFill>
              </a:rPr>
              <a:t>Appalachian State University</a:t>
            </a:r>
            <a:endParaRPr lang="en-US" sz="2200" baseline="30000" dirty="0">
              <a:solidFill>
                <a:srgbClr val="000000"/>
              </a:solidFill>
            </a:endParaRPr>
          </a:p>
          <a:p>
            <a:pPr lvl="0">
              <a:lnSpc>
                <a:spcPct val="140000"/>
              </a:lnSpc>
            </a:pPr>
            <a:r>
              <a:rPr lang="en-US" sz="2000" baseline="30000" dirty="0">
                <a:solidFill>
                  <a:schemeClr val="bg1"/>
                </a:solidFill>
              </a:rPr>
              <a:t>Provider Number: 60114136</a:t>
            </a:r>
          </a:p>
          <a:p>
            <a:pPr>
              <a:lnSpc>
                <a:spcPct val="140000"/>
              </a:lnSpc>
            </a:pPr>
            <a:endParaRPr lang="en-US" sz="1050" baseline="30000" dirty="0">
              <a:solidFill>
                <a:srgbClr val="FF0000"/>
              </a:solidFill>
              <a:cs typeface="65 Helvetica Medium"/>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5216" y="3984940"/>
            <a:ext cx="5821334" cy="1111876"/>
          </a:xfrm>
          <a:prstGeom prst="rect">
            <a:avLst/>
          </a:prstGeom>
        </p:spPr>
      </p:pic>
    </p:spTree>
    <p:extLst>
      <p:ext uri="{BB962C8B-B14F-4D97-AF65-F5344CB8AC3E}">
        <p14:creationId xmlns:p14="http://schemas.microsoft.com/office/powerpoint/2010/main" val="1243548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sz="half" idx="1"/>
          </p:nvPr>
        </p:nvSpPr>
        <p:spPr>
          <a:xfrm>
            <a:off x="461894" y="1476666"/>
            <a:ext cx="8207626" cy="4114800"/>
          </a:xfrm>
        </p:spPr>
        <p:txBody>
          <a:bodyPr>
            <a:noAutofit/>
          </a:bodyPr>
          <a:lstStyle/>
          <a:p>
            <a:pPr lvl="1"/>
            <a:r>
              <a:rPr lang="en-US" sz="2800" dirty="0" smtClean="0">
                <a:latin typeface="Arial" charset="0"/>
                <a:ea typeface="ＭＳ Ｐゴシック" charset="0"/>
              </a:rPr>
              <a:t>Mainly </a:t>
            </a:r>
            <a:r>
              <a:rPr lang="en-US" sz="2800" dirty="0">
                <a:latin typeface="Arial" charset="0"/>
                <a:ea typeface="ＭＳ Ｐゴシック" charset="0"/>
              </a:rPr>
              <a:t>to improve energy efficiency</a:t>
            </a:r>
          </a:p>
          <a:p>
            <a:pPr lvl="1"/>
            <a:r>
              <a:rPr lang="en-US" sz="2800" dirty="0">
                <a:latin typeface="Arial" charset="0"/>
                <a:ea typeface="ＭＳ Ｐゴシック" charset="0"/>
              </a:rPr>
              <a:t>Reduced air leakage around doors and windows</a:t>
            </a:r>
          </a:p>
          <a:p>
            <a:pPr lvl="1"/>
            <a:r>
              <a:rPr lang="en-US" sz="2800" dirty="0">
                <a:latin typeface="Arial" charset="0"/>
                <a:ea typeface="ＭＳ Ｐゴシック" charset="0"/>
              </a:rPr>
              <a:t>Seal openings in walls, floors and ceilings</a:t>
            </a:r>
          </a:p>
          <a:p>
            <a:pPr lvl="1"/>
            <a:r>
              <a:rPr lang="en-US" sz="2800" dirty="0">
                <a:latin typeface="Arial" charset="0"/>
                <a:ea typeface="ＭＳ Ｐゴシック" charset="0"/>
              </a:rPr>
              <a:t>Improve insulation to reduce thermal loss</a:t>
            </a:r>
          </a:p>
        </p:txBody>
      </p:sp>
      <p:pic>
        <p:nvPicPr>
          <p:cNvPr id="21508" name="Picture 4" descr="Energy Star Leaky 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0118" y="4291842"/>
            <a:ext cx="3012366" cy="2136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a:xfrm>
            <a:off x="762000" y="76200"/>
            <a:ext cx="7772400" cy="1143000"/>
          </a:xfrm>
          <a:prstGeom prst="rect">
            <a:avLst/>
          </a:prstGeom>
        </p:spPr>
        <p:txBody>
          <a:bodyPr vert="horz" lIns="91440" tIns="45720" rIns="91440" bIns="45720" rtlCol="0" anchor="b" anchorCtr="0">
            <a:noAutofit/>
          </a:bodyPr>
          <a:lstStyle>
            <a:lvl1pPr algn="r" defTabSz="914400" rtl="0" eaLnBrk="1" latinLnBrk="0" hangingPunct="1">
              <a:spcBef>
                <a:spcPct val="0"/>
              </a:spcBef>
              <a:buNone/>
              <a:defRPr sz="4400" kern="1200">
                <a:solidFill>
                  <a:schemeClr val="bg1"/>
                </a:solidFill>
                <a:latin typeface="+mj-lt"/>
                <a:ea typeface="+mj-ea"/>
                <a:cs typeface="+mj-cs"/>
              </a:defRPr>
            </a:lvl1pPr>
          </a:lstStyle>
          <a:p>
            <a:pPr algn="l"/>
            <a:r>
              <a:rPr lang="en-US" dirty="0" smtClean="0"/>
              <a:t>Tight Buildings</a:t>
            </a:r>
            <a:endParaRPr lang="en-US" dirty="0"/>
          </a:p>
        </p:txBody>
      </p:sp>
    </p:spTree>
    <p:extLst>
      <p:ext uri="{BB962C8B-B14F-4D97-AF65-F5344CB8AC3E}">
        <p14:creationId xmlns:p14="http://schemas.microsoft.com/office/powerpoint/2010/main" val="961122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16440" y="3077072"/>
            <a:ext cx="3470256" cy="2213171"/>
          </a:xfrm>
          <a:prstGeom prst="rect">
            <a:avLst/>
          </a:prstGeom>
          <a:solidFill>
            <a:schemeClr val="accent3">
              <a:lumMod val="60000"/>
              <a:lumOff val="40000"/>
            </a:schemeClr>
          </a:solidFill>
          <a:ln w="571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816440" y="5315392"/>
            <a:ext cx="3470256" cy="1018561"/>
          </a:xfrm>
          <a:prstGeom prst="rect">
            <a:avLst/>
          </a:prstGeom>
          <a:solidFill>
            <a:srgbClr val="F1FBB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920069" y="3077073"/>
            <a:ext cx="1870453" cy="2238320"/>
          </a:xfrm>
          <a:prstGeom prst="rect">
            <a:avLst/>
          </a:prstGeom>
          <a:solidFill>
            <a:srgbClr val="F1FBB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p:nvSpPr>
        <p:spPr>
          <a:xfrm>
            <a:off x="2764604" y="1710464"/>
            <a:ext cx="3509133" cy="1347628"/>
          </a:xfrm>
          <a:prstGeom prst="triangle">
            <a:avLst>
              <a:gd name="adj" fmla="val 48884"/>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542959" y="2358362"/>
            <a:ext cx="1894719" cy="646331"/>
          </a:xfrm>
          <a:prstGeom prst="rect">
            <a:avLst/>
          </a:prstGeom>
          <a:noFill/>
        </p:spPr>
        <p:txBody>
          <a:bodyPr wrap="none" rtlCol="0">
            <a:spAutoFit/>
          </a:bodyPr>
          <a:lstStyle/>
          <a:p>
            <a:pPr algn="ctr"/>
            <a:r>
              <a:rPr lang="en-US" dirty="0" smtClean="0">
                <a:solidFill>
                  <a:schemeClr val="bg2"/>
                </a:solidFill>
              </a:rPr>
              <a:t>UNCONDITIONED </a:t>
            </a:r>
          </a:p>
          <a:p>
            <a:pPr algn="ctr"/>
            <a:r>
              <a:rPr lang="en-US" dirty="0" smtClean="0">
                <a:solidFill>
                  <a:schemeClr val="bg2"/>
                </a:solidFill>
              </a:rPr>
              <a:t>(attic)</a:t>
            </a:r>
            <a:endParaRPr lang="en-US" dirty="0">
              <a:solidFill>
                <a:schemeClr val="bg2"/>
              </a:solidFill>
            </a:endParaRPr>
          </a:p>
        </p:txBody>
      </p:sp>
      <p:sp>
        <p:nvSpPr>
          <p:cNvPr id="13" name="TextBox 12"/>
          <p:cNvSpPr txBox="1"/>
          <p:nvPr/>
        </p:nvSpPr>
        <p:spPr>
          <a:xfrm>
            <a:off x="3315080" y="5636774"/>
            <a:ext cx="2661493" cy="369332"/>
          </a:xfrm>
          <a:prstGeom prst="rect">
            <a:avLst/>
          </a:prstGeom>
          <a:noFill/>
        </p:spPr>
        <p:txBody>
          <a:bodyPr wrap="none" rtlCol="0">
            <a:spAutoFit/>
          </a:bodyPr>
          <a:lstStyle/>
          <a:p>
            <a:pPr algn="ctr"/>
            <a:r>
              <a:rPr lang="en-US" dirty="0" smtClean="0">
                <a:solidFill>
                  <a:schemeClr val="bg2"/>
                </a:solidFill>
              </a:rPr>
              <a:t>(basement, crawlspace)</a:t>
            </a:r>
            <a:endParaRPr lang="en-US" dirty="0">
              <a:solidFill>
                <a:schemeClr val="bg2"/>
              </a:solidFill>
            </a:endParaRPr>
          </a:p>
        </p:txBody>
      </p:sp>
      <p:sp>
        <p:nvSpPr>
          <p:cNvPr id="14" name="TextBox 13"/>
          <p:cNvSpPr txBox="1"/>
          <p:nvPr/>
        </p:nvSpPr>
        <p:spPr>
          <a:xfrm>
            <a:off x="1360473" y="4026661"/>
            <a:ext cx="1044088" cy="369332"/>
          </a:xfrm>
          <a:prstGeom prst="rect">
            <a:avLst/>
          </a:prstGeom>
          <a:noFill/>
        </p:spPr>
        <p:txBody>
          <a:bodyPr wrap="none" rtlCol="0">
            <a:spAutoFit/>
          </a:bodyPr>
          <a:lstStyle/>
          <a:p>
            <a:pPr algn="ctr"/>
            <a:r>
              <a:rPr lang="en-US" dirty="0" smtClean="0">
                <a:solidFill>
                  <a:schemeClr val="bg2"/>
                </a:solidFill>
              </a:rPr>
              <a:t>(garage)</a:t>
            </a:r>
            <a:endParaRPr lang="en-US" dirty="0">
              <a:solidFill>
                <a:schemeClr val="bg2"/>
              </a:solidFill>
            </a:endParaRPr>
          </a:p>
        </p:txBody>
      </p:sp>
      <p:sp>
        <p:nvSpPr>
          <p:cNvPr id="22" name="Rectangle 21"/>
          <p:cNvSpPr/>
          <p:nvPr/>
        </p:nvSpPr>
        <p:spPr>
          <a:xfrm>
            <a:off x="2968840" y="3229472"/>
            <a:ext cx="3173595" cy="1966671"/>
          </a:xfrm>
          <a:prstGeom prst="rect">
            <a:avLst/>
          </a:prstGeom>
          <a:solidFill>
            <a:schemeClr val="accent3">
              <a:lumMod val="40000"/>
              <a:lumOff val="60000"/>
            </a:schemeClr>
          </a:solidFill>
          <a:ln w="571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124485" y="3510368"/>
            <a:ext cx="2852088" cy="646331"/>
          </a:xfrm>
          <a:prstGeom prst="rect">
            <a:avLst/>
          </a:prstGeom>
          <a:noFill/>
        </p:spPr>
        <p:txBody>
          <a:bodyPr wrap="none" rtlCol="0">
            <a:spAutoFit/>
          </a:bodyPr>
          <a:lstStyle/>
          <a:p>
            <a:pPr algn="ctr"/>
            <a:r>
              <a:rPr lang="en-US" dirty="0" smtClean="0">
                <a:solidFill>
                  <a:schemeClr val="bg2"/>
                </a:solidFill>
              </a:rPr>
              <a:t>INDOOR ENVIRONMENT </a:t>
            </a:r>
          </a:p>
          <a:p>
            <a:pPr algn="ctr"/>
            <a:r>
              <a:rPr lang="en-US" dirty="0" smtClean="0">
                <a:solidFill>
                  <a:schemeClr val="bg2"/>
                </a:solidFill>
              </a:rPr>
              <a:t>(conditioned living space)</a:t>
            </a:r>
            <a:endParaRPr lang="en-US" dirty="0">
              <a:solidFill>
                <a:schemeClr val="bg2"/>
              </a:solidFill>
            </a:endParaRPr>
          </a:p>
        </p:txBody>
      </p:sp>
      <p:cxnSp>
        <p:nvCxnSpPr>
          <p:cNvPr id="16" name="Straight Arrow Connector 15"/>
          <p:cNvCxnSpPr/>
          <p:nvPr/>
        </p:nvCxnSpPr>
        <p:spPr>
          <a:xfrm>
            <a:off x="5847975" y="3910040"/>
            <a:ext cx="709943" cy="0"/>
          </a:xfrm>
          <a:prstGeom prst="straightConnector1">
            <a:avLst/>
          </a:prstGeom>
          <a:ln w="5715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531838" y="3738491"/>
            <a:ext cx="709943" cy="0"/>
          </a:xfrm>
          <a:prstGeom prst="straightConnector1">
            <a:avLst/>
          </a:prstGeom>
          <a:ln w="1905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6200000">
            <a:off x="3590056" y="3148797"/>
            <a:ext cx="709943" cy="0"/>
          </a:xfrm>
          <a:prstGeom prst="straightConnector1">
            <a:avLst/>
          </a:prstGeom>
          <a:ln w="1270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6200000">
            <a:off x="4494065" y="5281803"/>
            <a:ext cx="709943" cy="0"/>
          </a:xfrm>
          <a:prstGeom prst="straightConnector1">
            <a:avLst/>
          </a:prstGeom>
          <a:ln w="5715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6792928" y="3588222"/>
            <a:ext cx="1321921" cy="369332"/>
          </a:xfrm>
          <a:prstGeom prst="rect">
            <a:avLst/>
          </a:prstGeom>
          <a:noFill/>
        </p:spPr>
        <p:txBody>
          <a:bodyPr wrap="none" rtlCol="0">
            <a:spAutoFit/>
          </a:bodyPr>
          <a:lstStyle/>
          <a:p>
            <a:pPr algn="ctr"/>
            <a:r>
              <a:rPr lang="en-US" dirty="0" smtClean="0">
                <a:solidFill>
                  <a:schemeClr val="bg1"/>
                </a:solidFill>
              </a:rPr>
              <a:t>OUTDOORS</a:t>
            </a:r>
          </a:p>
        </p:txBody>
      </p:sp>
      <p:sp>
        <p:nvSpPr>
          <p:cNvPr id="39" name="Title 1"/>
          <p:cNvSpPr>
            <a:spLocks noGrp="1"/>
          </p:cNvSpPr>
          <p:nvPr>
            <p:ph type="title"/>
          </p:nvPr>
        </p:nvSpPr>
        <p:spPr>
          <a:xfrm>
            <a:off x="570283" y="89647"/>
            <a:ext cx="7583487" cy="648449"/>
          </a:xfrm>
        </p:spPr>
        <p:txBody>
          <a:bodyPr/>
          <a:lstStyle/>
          <a:p>
            <a:r>
              <a:rPr lang="en-US" sz="3600" dirty="0" smtClean="0"/>
              <a:t>BUILT ENVIRONMENT</a:t>
            </a:r>
            <a:endParaRPr lang="en-US" sz="3600" dirty="0"/>
          </a:p>
        </p:txBody>
      </p:sp>
      <p:sp>
        <p:nvSpPr>
          <p:cNvPr id="40" name="Title 1"/>
          <p:cNvSpPr txBox="1">
            <a:spLocks/>
          </p:cNvSpPr>
          <p:nvPr/>
        </p:nvSpPr>
        <p:spPr>
          <a:xfrm>
            <a:off x="1897530" y="306298"/>
            <a:ext cx="6538927" cy="147887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800" kern="1200">
                <a:solidFill>
                  <a:schemeClr val="bg1"/>
                </a:solidFill>
                <a:latin typeface="+mj-lt"/>
                <a:ea typeface="+mj-ea"/>
                <a:cs typeface="+mj-cs"/>
              </a:defRPr>
            </a:lvl1pPr>
          </a:lstStyle>
          <a:p>
            <a:r>
              <a:rPr lang="en-US" sz="2400" dirty="0" smtClean="0"/>
              <a:t>– Exterior, Boundary, Interior Space</a:t>
            </a:r>
            <a:br>
              <a:rPr lang="en-US" sz="2400" dirty="0" smtClean="0"/>
            </a:br>
            <a:r>
              <a:rPr lang="en-US" sz="2400" dirty="0" smtClean="0"/>
              <a:t>- Airflow Quality, Magnitude, Direction</a:t>
            </a:r>
            <a:endParaRPr lang="en-US" sz="2400" dirty="0"/>
          </a:p>
          <a:p>
            <a:endParaRPr lang="en-US" sz="2400" dirty="0" smtClean="0"/>
          </a:p>
        </p:txBody>
      </p:sp>
    </p:spTree>
    <p:extLst>
      <p:ext uri="{BB962C8B-B14F-4D97-AF65-F5344CB8AC3E}">
        <p14:creationId xmlns:p14="http://schemas.microsoft.com/office/powerpoint/2010/main" val="2149879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16440" y="3077072"/>
            <a:ext cx="3470256" cy="2213171"/>
          </a:xfrm>
          <a:prstGeom prst="rect">
            <a:avLst/>
          </a:prstGeom>
          <a:solidFill>
            <a:schemeClr val="accent3">
              <a:lumMod val="60000"/>
              <a:lumOff val="40000"/>
            </a:schemeClr>
          </a:solidFill>
          <a:ln w="571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816440" y="5315392"/>
            <a:ext cx="3470256" cy="1018561"/>
          </a:xfrm>
          <a:prstGeom prst="rect">
            <a:avLst/>
          </a:prstGeom>
          <a:solidFill>
            <a:srgbClr val="F1FBB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920069" y="3077073"/>
            <a:ext cx="1870453" cy="2238320"/>
          </a:xfrm>
          <a:prstGeom prst="rect">
            <a:avLst/>
          </a:prstGeom>
          <a:solidFill>
            <a:srgbClr val="F1FBB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p:nvSpPr>
        <p:spPr>
          <a:xfrm>
            <a:off x="2764604" y="1710464"/>
            <a:ext cx="3509133" cy="1347628"/>
          </a:xfrm>
          <a:prstGeom prst="triangle">
            <a:avLst>
              <a:gd name="adj" fmla="val 48884"/>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542959" y="2358362"/>
            <a:ext cx="1894719" cy="646331"/>
          </a:xfrm>
          <a:prstGeom prst="rect">
            <a:avLst/>
          </a:prstGeom>
          <a:noFill/>
        </p:spPr>
        <p:txBody>
          <a:bodyPr wrap="none" rtlCol="0">
            <a:spAutoFit/>
          </a:bodyPr>
          <a:lstStyle/>
          <a:p>
            <a:pPr algn="ctr"/>
            <a:r>
              <a:rPr lang="en-US" dirty="0" smtClean="0">
                <a:solidFill>
                  <a:schemeClr val="bg2"/>
                </a:solidFill>
              </a:rPr>
              <a:t>UNCONDITIONED </a:t>
            </a:r>
          </a:p>
          <a:p>
            <a:pPr algn="ctr"/>
            <a:r>
              <a:rPr lang="en-US" dirty="0" smtClean="0">
                <a:solidFill>
                  <a:schemeClr val="bg2"/>
                </a:solidFill>
              </a:rPr>
              <a:t>(attic)</a:t>
            </a:r>
            <a:endParaRPr lang="en-US" dirty="0">
              <a:solidFill>
                <a:schemeClr val="bg2"/>
              </a:solidFill>
            </a:endParaRPr>
          </a:p>
        </p:txBody>
      </p:sp>
      <p:sp>
        <p:nvSpPr>
          <p:cNvPr id="13" name="TextBox 12"/>
          <p:cNvSpPr txBox="1"/>
          <p:nvPr/>
        </p:nvSpPr>
        <p:spPr>
          <a:xfrm>
            <a:off x="3315080" y="5636774"/>
            <a:ext cx="2661493" cy="369332"/>
          </a:xfrm>
          <a:prstGeom prst="rect">
            <a:avLst/>
          </a:prstGeom>
          <a:noFill/>
        </p:spPr>
        <p:txBody>
          <a:bodyPr wrap="none" rtlCol="0">
            <a:spAutoFit/>
          </a:bodyPr>
          <a:lstStyle/>
          <a:p>
            <a:pPr algn="ctr"/>
            <a:r>
              <a:rPr lang="en-US" dirty="0" smtClean="0">
                <a:solidFill>
                  <a:schemeClr val="bg2"/>
                </a:solidFill>
              </a:rPr>
              <a:t>(basement, crawlspace)</a:t>
            </a:r>
            <a:endParaRPr lang="en-US" dirty="0">
              <a:solidFill>
                <a:schemeClr val="bg2"/>
              </a:solidFill>
            </a:endParaRPr>
          </a:p>
        </p:txBody>
      </p:sp>
      <p:sp>
        <p:nvSpPr>
          <p:cNvPr id="14" name="TextBox 13"/>
          <p:cNvSpPr txBox="1"/>
          <p:nvPr/>
        </p:nvSpPr>
        <p:spPr>
          <a:xfrm>
            <a:off x="1360473" y="4026661"/>
            <a:ext cx="1044088" cy="369332"/>
          </a:xfrm>
          <a:prstGeom prst="rect">
            <a:avLst/>
          </a:prstGeom>
          <a:noFill/>
        </p:spPr>
        <p:txBody>
          <a:bodyPr wrap="none" rtlCol="0">
            <a:spAutoFit/>
          </a:bodyPr>
          <a:lstStyle/>
          <a:p>
            <a:pPr algn="ctr"/>
            <a:r>
              <a:rPr lang="en-US" dirty="0" smtClean="0">
                <a:solidFill>
                  <a:schemeClr val="bg2"/>
                </a:solidFill>
              </a:rPr>
              <a:t>(garage)</a:t>
            </a:r>
            <a:endParaRPr lang="en-US" dirty="0">
              <a:solidFill>
                <a:schemeClr val="bg2"/>
              </a:solidFill>
            </a:endParaRPr>
          </a:p>
        </p:txBody>
      </p:sp>
      <p:sp>
        <p:nvSpPr>
          <p:cNvPr id="22" name="Rectangle 21"/>
          <p:cNvSpPr/>
          <p:nvPr/>
        </p:nvSpPr>
        <p:spPr>
          <a:xfrm>
            <a:off x="2968840" y="3229472"/>
            <a:ext cx="3173595" cy="1966671"/>
          </a:xfrm>
          <a:prstGeom prst="rect">
            <a:avLst/>
          </a:prstGeom>
          <a:solidFill>
            <a:schemeClr val="accent3">
              <a:lumMod val="40000"/>
              <a:lumOff val="60000"/>
            </a:schemeClr>
          </a:solidFill>
          <a:ln w="571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124485" y="3510368"/>
            <a:ext cx="2852088" cy="646331"/>
          </a:xfrm>
          <a:prstGeom prst="rect">
            <a:avLst/>
          </a:prstGeom>
          <a:noFill/>
        </p:spPr>
        <p:txBody>
          <a:bodyPr wrap="none" rtlCol="0">
            <a:spAutoFit/>
          </a:bodyPr>
          <a:lstStyle/>
          <a:p>
            <a:pPr algn="ctr"/>
            <a:r>
              <a:rPr lang="en-US" dirty="0" smtClean="0">
                <a:solidFill>
                  <a:schemeClr val="bg2"/>
                </a:solidFill>
              </a:rPr>
              <a:t>INDOOR ENVIRONMENT </a:t>
            </a:r>
          </a:p>
          <a:p>
            <a:pPr algn="ctr"/>
            <a:r>
              <a:rPr lang="en-US" dirty="0" smtClean="0">
                <a:solidFill>
                  <a:schemeClr val="bg2"/>
                </a:solidFill>
              </a:rPr>
              <a:t>(conditioned living space)</a:t>
            </a:r>
            <a:endParaRPr lang="en-US" dirty="0">
              <a:solidFill>
                <a:schemeClr val="bg2"/>
              </a:solidFill>
            </a:endParaRPr>
          </a:p>
        </p:txBody>
      </p:sp>
      <p:cxnSp>
        <p:nvCxnSpPr>
          <p:cNvPr id="16" name="Straight Arrow Connector 15"/>
          <p:cNvCxnSpPr/>
          <p:nvPr/>
        </p:nvCxnSpPr>
        <p:spPr>
          <a:xfrm>
            <a:off x="5847975" y="3910040"/>
            <a:ext cx="709943" cy="0"/>
          </a:xfrm>
          <a:prstGeom prst="straightConnector1">
            <a:avLst/>
          </a:prstGeom>
          <a:ln w="5715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531838" y="3738491"/>
            <a:ext cx="709943" cy="0"/>
          </a:xfrm>
          <a:prstGeom prst="straightConnector1">
            <a:avLst/>
          </a:prstGeom>
          <a:ln w="1905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6200000">
            <a:off x="3590056" y="3148797"/>
            <a:ext cx="709943" cy="0"/>
          </a:xfrm>
          <a:prstGeom prst="straightConnector1">
            <a:avLst/>
          </a:prstGeom>
          <a:ln w="1270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6200000">
            <a:off x="4494065" y="5281803"/>
            <a:ext cx="709943" cy="0"/>
          </a:xfrm>
          <a:prstGeom prst="straightConnector1">
            <a:avLst/>
          </a:prstGeom>
          <a:ln w="5715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6792928" y="3588222"/>
            <a:ext cx="1321921" cy="369332"/>
          </a:xfrm>
          <a:prstGeom prst="rect">
            <a:avLst/>
          </a:prstGeom>
          <a:noFill/>
        </p:spPr>
        <p:txBody>
          <a:bodyPr wrap="none" rtlCol="0">
            <a:spAutoFit/>
          </a:bodyPr>
          <a:lstStyle/>
          <a:p>
            <a:pPr algn="ctr"/>
            <a:r>
              <a:rPr lang="en-US" dirty="0" smtClean="0">
                <a:solidFill>
                  <a:schemeClr val="bg1"/>
                </a:solidFill>
              </a:rPr>
              <a:t>OUTDOORS</a:t>
            </a:r>
          </a:p>
        </p:txBody>
      </p:sp>
      <p:sp>
        <p:nvSpPr>
          <p:cNvPr id="25" name="TextBox 24"/>
          <p:cNvSpPr txBox="1"/>
          <p:nvPr/>
        </p:nvSpPr>
        <p:spPr>
          <a:xfrm>
            <a:off x="3223051" y="4211327"/>
            <a:ext cx="1124790" cy="369332"/>
          </a:xfrm>
          <a:prstGeom prst="rect">
            <a:avLst/>
          </a:prstGeom>
          <a:noFill/>
        </p:spPr>
        <p:txBody>
          <a:bodyPr wrap="none" rtlCol="0">
            <a:spAutoFit/>
          </a:bodyPr>
          <a:lstStyle/>
          <a:p>
            <a:pPr algn="ctr"/>
            <a:r>
              <a:rPr lang="en-US" b="1" dirty="0" smtClean="0">
                <a:solidFill>
                  <a:srgbClr val="3366FF"/>
                </a:solidFill>
              </a:rPr>
              <a:t>SYSTEMS</a:t>
            </a:r>
          </a:p>
        </p:txBody>
      </p:sp>
      <p:sp>
        <p:nvSpPr>
          <p:cNvPr id="26" name="TextBox 25"/>
          <p:cNvSpPr txBox="1"/>
          <p:nvPr/>
        </p:nvSpPr>
        <p:spPr>
          <a:xfrm>
            <a:off x="4637304" y="4200610"/>
            <a:ext cx="1350550" cy="369332"/>
          </a:xfrm>
          <a:prstGeom prst="rect">
            <a:avLst/>
          </a:prstGeom>
          <a:noFill/>
        </p:spPr>
        <p:txBody>
          <a:bodyPr wrap="none" rtlCol="0">
            <a:spAutoFit/>
          </a:bodyPr>
          <a:lstStyle/>
          <a:p>
            <a:pPr algn="ctr"/>
            <a:r>
              <a:rPr lang="en-US" b="1" dirty="0" smtClean="0">
                <a:solidFill>
                  <a:srgbClr val="3366FF"/>
                </a:solidFill>
              </a:rPr>
              <a:t>MATERIALS</a:t>
            </a:r>
          </a:p>
        </p:txBody>
      </p:sp>
      <p:sp>
        <p:nvSpPr>
          <p:cNvPr id="27" name="TextBox 26"/>
          <p:cNvSpPr txBox="1"/>
          <p:nvPr/>
        </p:nvSpPr>
        <p:spPr>
          <a:xfrm>
            <a:off x="3911948" y="4557499"/>
            <a:ext cx="1463712" cy="369332"/>
          </a:xfrm>
          <a:prstGeom prst="rect">
            <a:avLst/>
          </a:prstGeom>
          <a:noFill/>
        </p:spPr>
        <p:txBody>
          <a:bodyPr wrap="none" rtlCol="0">
            <a:spAutoFit/>
          </a:bodyPr>
          <a:lstStyle/>
          <a:p>
            <a:pPr algn="ctr"/>
            <a:r>
              <a:rPr lang="en-US" b="1" dirty="0" smtClean="0">
                <a:solidFill>
                  <a:srgbClr val="3366FF"/>
                </a:solidFill>
              </a:rPr>
              <a:t>OCCUPANTS</a:t>
            </a:r>
          </a:p>
        </p:txBody>
      </p:sp>
      <p:sp>
        <p:nvSpPr>
          <p:cNvPr id="3" name="TextBox 2"/>
          <p:cNvSpPr txBox="1"/>
          <p:nvPr/>
        </p:nvSpPr>
        <p:spPr>
          <a:xfrm>
            <a:off x="2980643" y="5452108"/>
            <a:ext cx="668873"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21" name="TextBox 20"/>
          <p:cNvSpPr txBox="1"/>
          <p:nvPr/>
        </p:nvSpPr>
        <p:spPr>
          <a:xfrm>
            <a:off x="1086562" y="3240216"/>
            <a:ext cx="547821"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23" name="TextBox 22"/>
          <p:cNvSpPr txBox="1"/>
          <p:nvPr/>
        </p:nvSpPr>
        <p:spPr>
          <a:xfrm>
            <a:off x="4292069" y="1989030"/>
            <a:ext cx="426769"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28" name="TextBox 27"/>
          <p:cNvSpPr txBox="1"/>
          <p:nvPr/>
        </p:nvSpPr>
        <p:spPr>
          <a:xfrm>
            <a:off x="3611155" y="5963092"/>
            <a:ext cx="668873"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29" name="TextBox 28"/>
          <p:cNvSpPr txBox="1"/>
          <p:nvPr/>
        </p:nvSpPr>
        <p:spPr>
          <a:xfrm>
            <a:off x="1717074" y="3751200"/>
            <a:ext cx="547821"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0" name="TextBox 29"/>
          <p:cNvSpPr txBox="1"/>
          <p:nvPr/>
        </p:nvSpPr>
        <p:spPr>
          <a:xfrm>
            <a:off x="4922581" y="2500014"/>
            <a:ext cx="426769"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1" name="TextBox 30"/>
          <p:cNvSpPr txBox="1"/>
          <p:nvPr/>
        </p:nvSpPr>
        <p:spPr>
          <a:xfrm>
            <a:off x="1451126" y="4471358"/>
            <a:ext cx="547821"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2" name="TextBox 31"/>
          <p:cNvSpPr txBox="1"/>
          <p:nvPr/>
        </p:nvSpPr>
        <p:spPr>
          <a:xfrm>
            <a:off x="3924916" y="5320629"/>
            <a:ext cx="668873"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3" name="TextBox 32"/>
          <p:cNvSpPr txBox="1"/>
          <p:nvPr/>
        </p:nvSpPr>
        <p:spPr>
          <a:xfrm>
            <a:off x="4869189" y="5428206"/>
            <a:ext cx="668873"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4" name="TextBox 33"/>
          <p:cNvSpPr txBox="1"/>
          <p:nvPr/>
        </p:nvSpPr>
        <p:spPr>
          <a:xfrm>
            <a:off x="4513595" y="5894367"/>
            <a:ext cx="668873"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5" name="TextBox 34"/>
          <p:cNvSpPr txBox="1"/>
          <p:nvPr/>
        </p:nvSpPr>
        <p:spPr>
          <a:xfrm>
            <a:off x="5383163" y="6031826"/>
            <a:ext cx="668873"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6" name="TextBox 35"/>
          <p:cNvSpPr txBox="1"/>
          <p:nvPr/>
        </p:nvSpPr>
        <p:spPr>
          <a:xfrm>
            <a:off x="6775265" y="2141430"/>
            <a:ext cx="305718"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7" name="TextBox 36"/>
          <p:cNvSpPr txBox="1"/>
          <p:nvPr/>
        </p:nvSpPr>
        <p:spPr>
          <a:xfrm>
            <a:off x="8114849" y="3055550"/>
            <a:ext cx="305718"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8" name="TextBox 37"/>
          <p:cNvSpPr txBox="1"/>
          <p:nvPr/>
        </p:nvSpPr>
        <p:spPr>
          <a:xfrm>
            <a:off x="7287962" y="4840690"/>
            <a:ext cx="305718"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4" name="TextBox 3"/>
          <p:cNvSpPr txBox="1"/>
          <p:nvPr/>
        </p:nvSpPr>
        <p:spPr>
          <a:xfrm>
            <a:off x="3143090" y="4569942"/>
            <a:ext cx="399869" cy="584776"/>
          </a:xfrm>
          <a:prstGeom prst="rect">
            <a:avLst/>
          </a:prstGeom>
          <a:noFill/>
        </p:spPr>
        <p:txBody>
          <a:bodyPr wrap="none" rtlCol="0">
            <a:spAutoFit/>
          </a:bodyPr>
          <a:lstStyle/>
          <a:p>
            <a:r>
              <a:rPr lang="en-US" sz="3200" dirty="0" smtClean="0">
                <a:solidFill>
                  <a:srgbClr val="0000FF"/>
                </a:solidFill>
              </a:rPr>
              <a:t>+</a:t>
            </a:r>
            <a:endParaRPr lang="en-US" sz="3200" dirty="0">
              <a:solidFill>
                <a:srgbClr val="0000FF"/>
              </a:solidFill>
            </a:endParaRPr>
          </a:p>
        </p:txBody>
      </p:sp>
      <p:sp>
        <p:nvSpPr>
          <p:cNvPr id="40" name="TextBox 39"/>
          <p:cNvSpPr txBox="1"/>
          <p:nvPr/>
        </p:nvSpPr>
        <p:spPr>
          <a:xfrm>
            <a:off x="5427625" y="4569942"/>
            <a:ext cx="615072" cy="584776"/>
          </a:xfrm>
          <a:prstGeom prst="rect">
            <a:avLst/>
          </a:prstGeom>
          <a:noFill/>
        </p:spPr>
        <p:txBody>
          <a:bodyPr wrap="none" rtlCol="0">
            <a:spAutoFit/>
          </a:bodyPr>
          <a:lstStyle/>
          <a:p>
            <a:r>
              <a:rPr lang="en-US" sz="3200" dirty="0" smtClean="0">
                <a:solidFill>
                  <a:srgbClr val="0000FF"/>
                </a:solidFill>
              </a:rPr>
              <a:t>++</a:t>
            </a:r>
            <a:endParaRPr lang="en-US" sz="3200" dirty="0">
              <a:solidFill>
                <a:srgbClr val="0000FF"/>
              </a:solidFill>
            </a:endParaRPr>
          </a:p>
        </p:txBody>
      </p:sp>
      <p:sp>
        <p:nvSpPr>
          <p:cNvPr id="41" name="TextBox 40"/>
          <p:cNvSpPr txBox="1"/>
          <p:nvPr/>
        </p:nvSpPr>
        <p:spPr>
          <a:xfrm>
            <a:off x="3295490" y="4722342"/>
            <a:ext cx="399869" cy="584776"/>
          </a:xfrm>
          <a:prstGeom prst="rect">
            <a:avLst/>
          </a:prstGeom>
          <a:noFill/>
        </p:spPr>
        <p:txBody>
          <a:bodyPr wrap="none" rtlCol="0">
            <a:spAutoFit/>
          </a:bodyPr>
          <a:lstStyle/>
          <a:p>
            <a:r>
              <a:rPr lang="en-US" sz="3200" dirty="0" smtClean="0">
                <a:solidFill>
                  <a:srgbClr val="0000FF"/>
                </a:solidFill>
              </a:rPr>
              <a:t>+</a:t>
            </a:r>
            <a:endParaRPr lang="en-US" sz="3200" dirty="0">
              <a:solidFill>
                <a:srgbClr val="0000FF"/>
              </a:solidFill>
            </a:endParaRPr>
          </a:p>
        </p:txBody>
      </p:sp>
      <p:sp>
        <p:nvSpPr>
          <p:cNvPr id="42" name="TextBox 41"/>
          <p:cNvSpPr txBox="1"/>
          <p:nvPr/>
        </p:nvSpPr>
        <p:spPr>
          <a:xfrm>
            <a:off x="4029356" y="3101601"/>
            <a:ext cx="830275" cy="584776"/>
          </a:xfrm>
          <a:prstGeom prst="rect">
            <a:avLst/>
          </a:prstGeom>
          <a:noFill/>
        </p:spPr>
        <p:txBody>
          <a:bodyPr wrap="none" rtlCol="0">
            <a:spAutoFit/>
          </a:bodyPr>
          <a:lstStyle/>
          <a:p>
            <a:r>
              <a:rPr lang="en-US" sz="3200" dirty="0" smtClean="0">
                <a:solidFill>
                  <a:srgbClr val="0000FF"/>
                </a:solidFill>
              </a:rPr>
              <a:t>+++</a:t>
            </a:r>
            <a:endParaRPr lang="en-US" sz="3200" dirty="0">
              <a:solidFill>
                <a:srgbClr val="0000FF"/>
              </a:solidFill>
            </a:endParaRPr>
          </a:p>
        </p:txBody>
      </p:sp>
      <p:sp>
        <p:nvSpPr>
          <p:cNvPr id="43" name="Title 1"/>
          <p:cNvSpPr>
            <a:spLocks noGrp="1"/>
          </p:cNvSpPr>
          <p:nvPr>
            <p:ph type="title"/>
          </p:nvPr>
        </p:nvSpPr>
        <p:spPr>
          <a:xfrm>
            <a:off x="570283" y="89647"/>
            <a:ext cx="7583487" cy="648449"/>
          </a:xfrm>
        </p:spPr>
        <p:txBody>
          <a:bodyPr/>
          <a:lstStyle/>
          <a:p>
            <a:r>
              <a:rPr lang="en-US" sz="3600" dirty="0" smtClean="0"/>
              <a:t>BUILT ENVIRONMENT</a:t>
            </a:r>
            <a:endParaRPr lang="en-US" sz="3600" dirty="0"/>
          </a:p>
        </p:txBody>
      </p:sp>
      <p:sp>
        <p:nvSpPr>
          <p:cNvPr id="44" name="Title 1"/>
          <p:cNvSpPr txBox="1">
            <a:spLocks/>
          </p:cNvSpPr>
          <p:nvPr/>
        </p:nvSpPr>
        <p:spPr>
          <a:xfrm>
            <a:off x="1897530" y="306298"/>
            <a:ext cx="6538927" cy="147887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800" kern="1200">
                <a:solidFill>
                  <a:schemeClr val="bg1"/>
                </a:solidFill>
                <a:latin typeface="+mj-lt"/>
                <a:ea typeface="+mj-ea"/>
                <a:cs typeface="+mj-cs"/>
              </a:defRPr>
            </a:lvl1pPr>
          </a:lstStyle>
          <a:p>
            <a:r>
              <a:rPr lang="en-US" sz="2400" dirty="0" smtClean="0"/>
              <a:t>– Exterior, Boundary, Interior Space</a:t>
            </a:r>
            <a:br>
              <a:rPr lang="en-US" sz="2400" dirty="0" smtClean="0"/>
            </a:br>
            <a:r>
              <a:rPr lang="en-US" sz="2400" dirty="0" smtClean="0"/>
              <a:t>- Airflow Quality, Magnitude, Direction</a:t>
            </a:r>
            <a:br>
              <a:rPr lang="en-US" sz="2400" dirty="0" smtClean="0"/>
            </a:br>
            <a:r>
              <a:rPr lang="en-US" sz="2400" dirty="0" smtClean="0"/>
              <a:t>- Contaminant Type, Source, Strength </a:t>
            </a:r>
            <a:endParaRPr lang="en-US" sz="2400" dirty="0"/>
          </a:p>
        </p:txBody>
      </p:sp>
    </p:spTree>
    <p:extLst>
      <p:ext uri="{BB962C8B-B14F-4D97-AF65-F5344CB8AC3E}">
        <p14:creationId xmlns:p14="http://schemas.microsoft.com/office/powerpoint/2010/main" val="677035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t>IAQ vs. </a:t>
            </a:r>
            <a:r>
              <a:rPr lang="en-US" sz="4000" dirty="0" smtClean="0"/>
              <a:t>IEQ</a:t>
            </a:r>
            <a:endParaRPr lang="en-US" dirty="0"/>
          </a:p>
        </p:txBody>
      </p:sp>
      <p:sp>
        <p:nvSpPr>
          <p:cNvPr id="3" name="Content Placeholder 2"/>
          <p:cNvSpPr>
            <a:spLocks noGrp="1"/>
          </p:cNvSpPr>
          <p:nvPr>
            <p:ph idx="1"/>
          </p:nvPr>
        </p:nvSpPr>
        <p:spPr>
          <a:xfrm>
            <a:off x="779463" y="1828800"/>
            <a:ext cx="5967337" cy="4520930"/>
          </a:xfrm>
        </p:spPr>
        <p:txBody>
          <a:bodyPr>
            <a:normAutofit/>
          </a:bodyPr>
          <a:lstStyle/>
          <a:p>
            <a:pPr lvl="1"/>
            <a:r>
              <a:rPr lang="en-US" sz="2400" dirty="0" smtClean="0"/>
              <a:t>Indoor Air Quality</a:t>
            </a:r>
          </a:p>
          <a:p>
            <a:pPr lvl="2"/>
            <a:r>
              <a:rPr lang="en-US" sz="2200" dirty="0" smtClean="0"/>
              <a:t>Makeup of airborne substances</a:t>
            </a:r>
          </a:p>
          <a:p>
            <a:pPr lvl="2"/>
            <a:r>
              <a:rPr lang="en-US" sz="2200" dirty="0" smtClean="0"/>
              <a:t>Gases, chemicals, particles</a:t>
            </a:r>
          </a:p>
          <a:p>
            <a:pPr lvl="2"/>
            <a:r>
              <a:rPr lang="en-US" sz="2200" dirty="0" smtClean="0"/>
              <a:t>Allergens</a:t>
            </a:r>
          </a:p>
          <a:p>
            <a:pPr lvl="2"/>
            <a:endParaRPr lang="en-US" sz="2200" dirty="0" smtClean="0"/>
          </a:p>
        </p:txBody>
      </p:sp>
      <p:sp>
        <p:nvSpPr>
          <p:cNvPr id="4" name="Rectangle 3"/>
          <p:cNvSpPr/>
          <p:nvPr/>
        </p:nvSpPr>
        <p:spPr>
          <a:xfrm>
            <a:off x="5827155" y="1118485"/>
            <a:ext cx="1793545" cy="231650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5" descr="Respiratory-schemat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7155" y="1118485"/>
            <a:ext cx="1728761" cy="222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28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t>IAQ vs. </a:t>
            </a:r>
            <a:r>
              <a:rPr lang="en-US" sz="4000" dirty="0" smtClean="0"/>
              <a:t>IEQ</a:t>
            </a:r>
            <a:endParaRPr lang="en-US" dirty="0"/>
          </a:p>
        </p:txBody>
      </p:sp>
      <p:sp>
        <p:nvSpPr>
          <p:cNvPr id="3" name="Content Placeholder 2"/>
          <p:cNvSpPr>
            <a:spLocks noGrp="1"/>
          </p:cNvSpPr>
          <p:nvPr>
            <p:ph idx="1"/>
          </p:nvPr>
        </p:nvSpPr>
        <p:spPr>
          <a:xfrm>
            <a:off x="779463" y="1828800"/>
            <a:ext cx="5967337" cy="4520930"/>
          </a:xfrm>
        </p:spPr>
        <p:txBody>
          <a:bodyPr>
            <a:normAutofit/>
          </a:bodyPr>
          <a:lstStyle/>
          <a:p>
            <a:pPr lvl="1"/>
            <a:r>
              <a:rPr lang="en-US" sz="2400" dirty="0" smtClean="0"/>
              <a:t>Indoor Air Quality</a:t>
            </a:r>
          </a:p>
          <a:p>
            <a:pPr lvl="2"/>
            <a:r>
              <a:rPr lang="en-US" sz="2200" dirty="0" smtClean="0"/>
              <a:t>Makeup of airborne substances</a:t>
            </a:r>
          </a:p>
          <a:p>
            <a:pPr lvl="2"/>
            <a:r>
              <a:rPr lang="en-US" sz="2200" dirty="0" smtClean="0"/>
              <a:t>Gases, chemicals, particles</a:t>
            </a:r>
          </a:p>
          <a:p>
            <a:pPr lvl="2"/>
            <a:r>
              <a:rPr lang="en-US" sz="2200" dirty="0" smtClean="0"/>
              <a:t>Allergens</a:t>
            </a:r>
          </a:p>
          <a:p>
            <a:pPr lvl="2"/>
            <a:endParaRPr lang="en-US" sz="2200" dirty="0" smtClean="0"/>
          </a:p>
          <a:p>
            <a:pPr marL="282575" lvl="1" indent="0">
              <a:buNone/>
            </a:pPr>
            <a:endParaRPr lang="en-US" sz="2400" dirty="0"/>
          </a:p>
          <a:p>
            <a:pPr lvl="1"/>
            <a:r>
              <a:rPr lang="en-US" sz="2400" dirty="0" smtClean="0"/>
              <a:t>Indoor Environment Quality</a:t>
            </a:r>
          </a:p>
          <a:p>
            <a:pPr lvl="2"/>
            <a:r>
              <a:rPr lang="en-US" sz="2200" dirty="0" smtClean="0"/>
              <a:t>Occupant experience of the indoors</a:t>
            </a:r>
          </a:p>
          <a:p>
            <a:pPr lvl="2"/>
            <a:r>
              <a:rPr lang="en-US" sz="2200" dirty="0" smtClean="0"/>
              <a:t>Includes IAQ, thermal comfort, drafts</a:t>
            </a:r>
          </a:p>
          <a:p>
            <a:pPr lvl="2"/>
            <a:r>
              <a:rPr lang="en-US" sz="2200" dirty="0" smtClean="0"/>
              <a:t>Noise, lighting </a:t>
            </a:r>
            <a:endParaRPr lang="en-US" sz="2200" dirty="0"/>
          </a:p>
          <a:p>
            <a:pPr marL="0" indent="0">
              <a:buNone/>
            </a:pPr>
            <a:endParaRPr lang="en-US" sz="2400" dirty="0"/>
          </a:p>
        </p:txBody>
      </p:sp>
      <p:sp>
        <p:nvSpPr>
          <p:cNvPr id="4" name="Rectangle 3"/>
          <p:cNvSpPr/>
          <p:nvPr/>
        </p:nvSpPr>
        <p:spPr>
          <a:xfrm>
            <a:off x="5827155" y="1118485"/>
            <a:ext cx="1793545" cy="231650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5" descr="Respiratory-schemat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7155" y="1118485"/>
            <a:ext cx="1728761" cy="22243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SweatyBack-sin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9906" y="3948792"/>
            <a:ext cx="1721587" cy="2579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048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descr="ComfortZ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138" y="1433513"/>
            <a:ext cx="5657850" cy="4525962"/>
          </a:xfrm>
          <a:prstGeom prst="rect">
            <a:avLst/>
          </a:prstGeom>
          <a:noFill/>
          <a:extLst>
            <a:ext uri="{909E8E84-426E-40DD-AFC4-6F175D3DCCD1}">
              <a14:hiddenFill xmlns:a14="http://schemas.microsoft.com/office/drawing/2010/main">
                <a:solidFill>
                  <a:srgbClr val="FFFFFF"/>
                </a:solidFill>
              </a14:hiddenFill>
            </a:ext>
          </a:extLst>
        </p:spPr>
      </p:pic>
      <p:sp>
        <p:nvSpPr>
          <p:cNvPr id="79878" name="Text Box 6"/>
          <p:cNvSpPr txBox="1">
            <a:spLocks noChangeArrowheads="1"/>
          </p:cNvSpPr>
          <p:nvPr/>
        </p:nvSpPr>
        <p:spPr bwMode="auto">
          <a:xfrm>
            <a:off x="7818438" y="151765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79879" name="Text Box 7"/>
          <p:cNvSpPr txBox="1">
            <a:spLocks noChangeArrowheads="1"/>
          </p:cNvSpPr>
          <p:nvPr/>
        </p:nvSpPr>
        <p:spPr bwMode="auto">
          <a:xfrm>
            <a:off x="7140575" y="4286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79880" name="Text Box 8"/>
          <p:cNvSpPr txBox="1">
            <a:spLocks noChangeArrowheads="1"/>
          </p:cNvSpPr>
          <p:nvPr/>
        </p:nvSpPr>
        <p:spPr bwMode="auto">
          <a:xfrm>
            <a:off x="6161088" y="331788"/>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79881" name="Text Box 9"/>
          <p:cNvSpPr txBox="1">
            <a:spLocks noChangeArrowheads="1"/>
          </p:cNvSpPr>
          <p:nvPr/>
        </p:nvSpPr>
        <p:spPr bwMode="auto">
          <a:xfrm>
            <a:off x="1492250" y="88900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79882" name="Text Box 10"/>
          <p:cNvSpPr txBox="1">
            <a:spLocks noChangeArrowheads="1"/>
          </p:cNvSpPr>
          <p:nvPr/>
        </p:nvSpPr>
        <p:spPr bwMode="auto">
          <a:xfrm>
            <a:off x="1939925" y="50165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79884" name="Text Box 12"/>
          <p:cNvSpPr txBox="1">
            <a:spLocks noChangeArrowheads="1"/>
          </p:cNvSpPr>
          <p:nvPr/>
        </p:nvSpPr>
        <p:spPr bwMode="auto">
          <a:xfrm>
            <a:off x="1154113" y="63500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79885" name="Text Box 13"/>
          <p:cNvSpPr txBox="1">
            <a:spLocks noChangeArrowheads="1"/>
          </p:cNvSpPr>
          <p:nvPr/>
        </p:nvSpPr>
        <p:spPr bwMode="auto">
          <a:xfrm>
            <a:off x="1081088" y="30797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79886" name="Text Box 14"/>
          <p:cNvSpPr txBox="1">
            <a:spLocks noChangeArrowheads="1"/>
          </p:cNvSpPr>
          <p:nvPr/>
        </p:nvSpPr>
        <p:spPr bwMode="auto">
          <a:xfrm>
            <a:off x="984250" y="77788"/>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79887" name="Text Box 15"/>
          <p:cNvSpPr txBox="1">
            <a:spLocks noChangeArrowheads="1"/>
          </p:cNvSpPr>
          <p:nvPr/>
        </p:nvSpPr>
        <p:spPr bwMode="auto">
          <a:xfrm>
            <a:off x="449263" y="1531938"/>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p>
        </p:txBody>
      </p:sp>
      <p:sp>
        <p:nvSpPr>
          <p:cNvPr id="79888" name="Text Box 16"/>
          <p:cNvSpPr txBox="1">
            <a:spLocks noChangeArrowheads="1"/>
          </p:cNvSpPr>
          <p:nvPr/>
        </p:nvSpPr>
        <p:spPr bwMode="auto">
          <a:xfrm>
            <a:off x="790575" y="17113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pic>
        <p:nvPicPr>
          <p:cNvPr id="79892" name="Picture 20" descr="steamy swa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250" y="180975"/>
            <a:ext cx="2652713" cy="1766888"/>
          </a:xfrm>
          <a:prstGeom prst="rect">
            <a:avLst/>
          </a:prstGeom>
          <a:noFill/>
          <a:extLst>
            <a:ext uri="{909E8E84-426E-40DD-AFC4-6F175D3DCCD1}">
              <a14:hiddenFill xmlns:a14="http://schemas.microsoft.com/office/drawing/2010/main">
                <a:solidFill>
                  <a:srgbClr val="FFFFFF"/>
                </a:solidFill>
              </a14:hiddenFill>
            </a:ext>
          </a:extLst>
        </p:spPr>
      </p:pic>
      <p:pic>
        <p:nvPicPr>
          <p:cNvPr id="79893" name="Picture 21" descr="Dese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7288" y="4711700"/>
            <a:ext cx="2663825" cy="1998663"/>
          </a:xfrm>
          <a:prstGeom prst="rect">
            <a:avLst/>
          </a:prstGeom>
          <a:noFill/>
          <a:extLst>
            <a:ext uri="{909E8E84-426E-40DD-AFC4-6F175D3DCCD1}">
              <a14:hiddenFill xmlns:a14="http://schemas.microsoft.com/office/drawing/2010/main">
                <a:solidFill>
                  <a:srgbClr val="FFFFFF"/>
                </a:solidFill>
              </a14:hiddenFill>
            </a:ext>
          </a:extLst>
        </p:spPr>
      </p:pic>
      <p:pic>
        <p:nvPicPr>
          <p:cNvPr id="79894" name="Picture 22" descr="arct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625" y="2474913"/>
            <a:ext cx="1931988" cy="247015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
          <p:cNvSpPr txBox="1">
            <a:spLocks noChangeArrowheads="1"/>
          </p:cNvSpPr>
          <p:nvPr/>
        </p:nvSpPr>
        <p:spPr>
          <a:xfrm>
            <a:off x="762000" y="76200"/>
            <a:ext cx="7772400" cy="1143000"/>
          </a:xfrm>
          <a:prstGeom prst="rect">
            <a:avLst/>
          </a:prstGeom>
        </p:spPr>
        <p:txBody>
          <a:bodyPr vert="horz" lIns="91440" tIns="45720" rIns="91440" bIns="45720" rtlCol="0" anchor="b" anchorCtr="0">
            <a:noAutofit/>
          </a:bodyPr>
          <a:lstStyle>
            <a:lvl1pPr algn="r" defTabSz="914400" rtl="0" eaLnBrk="1" latinLnBrk="0" hangingPunct="1">
              <a:spcBef>
                <a:spcPct val="0"/>
              </a:spcBef>
              <a:buNone/>
              <a:defRPr sz="4400" kern="1200">
                <a:solidFill>
                  <a:schemeClr val="bg1"/>
                </a:solidFill>
                <a:latin typeface="+mj-lt"/>
                <a:ea typeface="+mj-ea"/>
                <a:cs typeface="+mj-cs"/>
              </a:defRPr>
            </a:lvl1pPr>
          </a:lstStyle>
          <a:p>
            <a:pPr algn="l"/>
            <a:r>
              <a:rPr lang="en-US" dirty="0" smtClean="0"/>
              <a:t>Thermal Comfort</a:t>
            </a:r>
            <a:endParaRPr lang="en-US" dirty="0"/>
          </a:p>
        </p:txBody>
      </p:sp>
    </p:spTree>
    <p:extLst>
      <p:ext uri="{BB962C8B-B14F-4D97-AF65-F5344CB8AC3E}">
        <p14:creationId xmlns:p14="http://schemas.microsoft.com/office/powerpoint/2010/main" val="1504518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85800" y="295275"/>
            <a:ext cx="7772400" cy="1143000"/>
          </a:xfrm>
        </p:spPr>
        <p:txBody>
          <a:bodyPr/>
          <a:lstStyle/>
          <a:p>
            <a:r>
              <a:rPr lang="en-US"/>
              <a:t>Dew Point - condensation</a:t>
            </a:r>
          </a:p>
        </p:txBody>
      </p:sp>
      <p:sp>
        <p:nvSpPr>
          <p:cNvPr id="80900" name="Text Box 4"/>
          <p:cNvSpPr txBox="1">
            <a:spLocks noChangeArrowheads="1"/>
          </p:cNvSpPr>
          <p:nvPr/>
        </p:nvSpPr>
        <p:spPr bwMode="auto">
          <a:xfrm>
            <a:off x="1214438" y="1614488"/>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80901" name="Rectangle 5"/>
          <p:cNvSpPr>
            <a:spLocks noChangeArrowheads="1"/>
          </p:cNvSpPr>
          <p:nvPr/>
        </p:nvSpPr>
        <p:spPr bwMode="auto">
          <a:xfrm>
            <a:off x="381000" y="1676400"/>
            <a:ext cx="8243888"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eaLnBrk="1" hangingPunct="1">
              <a:spcBef>
                <a:spcPct val="20000"/>
              </a:spcBef>
              <a:buFontTx/>
              <a:buChar char="•"/>
            </a:pPr>
            <a:r>
              <a:rPr lang="en-US" sz="2000" dirty="0">
                <a:solidFill>
                  <a:schemeClr val="bg1"/>
                </a:solidFill>
              </a:rPr>
              <a:t>Warm air holds more moisture per volume</a:t>
            </a:r>
          </a:p>
          <a:p>
            <a:pPr marL="342900" indent="-342900" eaLnBrk="1" hangingPunct="1">
              <a:spcBef>
                <a:spcPct val="20000"/>
              </a:spcBef>
              <a:buFontTx/>
              <a:buChar char="•"/>
            </a:pPr>
            <a:r>
              <a:rPr lang="en-US" sz="2000" dirty="0">
                <a:solidFill>
                  <a:schemeClr val="bg1"/>
                </a:solidFill>
              </a:rPr>
              <a:t>As air cools, moisture condenses</a:t>
            </a:r>
          </a:p>
          <a:p>
            <a:pPr marL="342900" indent="-342900" eaLnBrk="1" hangingPunct="1">
              <a:spcBef>
                <a:spcPct val="20000"/>
              </a:spcBef>
            </a:pPr>
            <a:endParaRPr lang="en-US" sz="2000" dirty="0">
              <a:solidFill>
                <a:schemeClr val="bg1"/>
              </a:solidFill>
            </a:endParaRPr>
          </a:p>
          <a:p>
            <a:pPr marL="342900" indent="-342900" eaLnBrk="1" hangingPunct="1">
              <a:spcBef>
                <a:spcPct val="20000"/>
              </a:spcBef>
            </a:pPr>
            <a:endParaRPr lang="en-US" sz="2000" dirty="0">
              <a:solidFill>
                <a:schemeClr val="bg1"/>
              </a:solidFill>
            </a:endParaRPr>
          </a:p>
          <a:p>
            <a:pPr marL="342900" indent="-342900" eaLnBrk="1" hangingPunct="1">
              <a:spcBef>
                <a:spcPct val="20000"/>
              </a:spcBef>
            </a:pPr>
            <a:endParaRPr lang="en-US" sz="2000" dirty="0" smtClean="0">
              <a:solidFill>
                <a:schemeClr val="bg1"/>
              </a:solidFill>
            </a:endParaRPr>
          </a:p>
          <a:p>
            <a:pPr marL="342900" indent="-342900" eaLnBrk="1" hangingPunct="1">
              <a:spcBef>
                <a:spcPct val="20000"/>
              </a:spcBef>
            </a:pPr>
            <a:endParaRPr lang="en-US" sz="2000" dirty="0">
              <a:solidFill>
                <a:schemeClr val="bg1"/>
              </a:solidFill>
            </a:endParaRPr>
          </a:p>
          <a:p>
            <a:pPr marL="342900" indent="-342900" eaLnBrk="1" hangingPunct="1">
              <a:spcBef>
                <a:spcPct val="20000"/>
              </a:spcBef>
            </a:pPr>
            <a:endParaRPr lang="en-US" sz="2000" dirty="0">
              <a:solidFill>
                <a:schemeClr val="bg1"/>
              </a:solidFill>
            </a:endParaRPr>
          </a:p>
          <a:p>
            <a:pPr marL="342900" indent="-342900" eaLnBrk="1" hangingPunct="1">
              <a:spcBef>
                <a:spcPct val="20000"/>
              </a:spcBef>
              <a:buFontTx/>
              <a:buChar char="•"/>
            </a:pPr>
            <a:r>
              <a:rPr lang="en-US" sz="2000" dirty="0">
                <a:solidFill>
                  <a:schemeClr val="bg1"/>
                </a:solidFill>
              </a:rPr>
              <a:t>Moist air condenses on cold surfaces</a:t>
            </a:r>
          </a:p>
          <a:p>
            <a:pPr marL="342900" indent="-342900" eaLnBrk="1" hangingPunct="1">
              <a:spcBef>
                <a:spcPct val="20000"/>
              </a:spcBef>
            </a:pPr>
            <a:r>
              <a:rPr lang="en-US" sz="2000" dirty="0">
                <a:solidFill>
                  <a:schemeClr val="bg1"/>
                </a:solidFill>
              </a:rPr>
              <a:t>	</a:t>
            </a:r>
          </a:p>
          <a:p>
            <a:pPr marL="342900" indent="-342900" eaLnBrk="1" hangingPunct="1">
              <a:spcBef>
                <a:spcPct val="20000"/>
              </a:spcBef>
            </a:pPr>
            <a:r>
              <a:rPr lang="en-US" sz="2000" dirty="0">
                <a:solidFill>
                  <a:schemeClr val="bg1"/>
                </a:solidFill>
              </a:rPr>
              <a:t> </a:t>
            </a:r>
          </a:p>
        </p:txBody>
      </p:sp>
      <p:pic>
        <p:nvPicPr>
          <p:cNvPr id="80902" name="Picture 6" descr="fo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1188" y="2162175"/>
            <a:ext cx="3228975" cy="2133600"/>
          </a:xfrm>
          <a:prstGeom prst="rect">
            <a:avLst/>
          </a:prstGeom>
          <a:noFill/>
          <a:extLst>
            <a:ext uri="{909E8E84-426E-40DD-AFC4-6F175D3DCCD1}">
              <a14:hiddenFill xmlns:a14="http://schemas.microsoft.com/office/drawing/2010/main">
                <a:solidFill>
                  <a:srgbClr val="FFFFFF"/>
                </a:solidFill>
              </a14:hiddenFill>
            </a:ext>
          </a:extLst>
        </p:spPr>
      </p:pic>
      <p:pic>
        <p:nvPicPr>
          <p:cNvPr id="80903" name="Picture 7" descr="cold bre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4163" y="2709863"/>
            <a:ext cx="1127125" cy="1577975"/>
          </a:xfrm>
          <a:prstGeom prst="rect">
            <a:avLst/>
          </a:prstGeom>
          <a:noFill/>
          <a:extLst>
            <a:ext uri="{909E8E84-426E-40DD-AFC4-6F175D3DCCD1}">
              <a14:hiddenFill xmlns:a14="http://schemas.microsoft.com/office/drawing/2010/main">
                <a:solidFill>
                  <a:srgbClr val="FFFFFF"/>
                </a:solidFill>
              </a14:hiddenFill>
            </a:ext>
          </a:extLst>
        </p:spPr>
      </p:pic>
      <p:pic>
        <p:nvPicPr>
          <p:cNvPr id="80904" name="Picture 8" descr="condensation-wind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8675" y="4775200"/>
            <a:ext cx="2879725" cy="1922463"/>
          </a:xfrm>
          <a:prstGeom prst="rect">
            <a:avLst/>
          </a:prstGeom>
          <a:noFill/>
          <a:extLst>
            <a:ext uri="{909E8E84-426E-40DD-AFC4-6F175D3DCCD1}">
              <a14:hiddenFill xmlns:a14="http://schemas.microsoft.com/office/drawing/2010/main">
                <a:solidFill>
                  <a:srgbClr val="FFFFFF"/>
                </a:solidFill>
              </a14:hiddenFill>
            </a:ext>
          </a:extLst>
        </p:spPr>
      </p:pic>
      <p:pic>
        <p:nvPicPr>
          <p:cNvPr id="80907" name="Picture 11" descr="sweaty gla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2988" y="4840288"/>
            <a:ext cx="2417762" cy="181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923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4294967295"/>
          </p:nvPr>
        </p:nvSpPr>
        <p:spPr>
          <a:xfrm>
            <a:off x="2868020" y="878494"/>
            <a:ext cx="5187450" cy="5029200"/>
          </a:xfrm>
        </p:spPr>
        <p:txBody>
          <a:bodyPr>
            <a:noAutofit/>
          </a:bodyPr>
          <a:lstStyle/>
          <a:p>
            <a:pPr eaLnBrk="1" hangingPunct="1"/>
            <a:r>
              <a:rPr lang="en-US" sz="2800" dirty="0" smtClean="0">
                <a:latin typeface="Arial" charset="0"/>
                <a:ea typeface="ＭＳ Ｐゴシック" charset="0"/>
              </a:rPr>
              <a:t>Air Quality</a:t>
            </a:r>
            <a:endParaRPr lang="en-US" sz="2800" dirty="0">
              <a:latin typeface="Arial" charset="0"/>
              <a:ea typeface="ＭＳ Ｐゴシック" charset="0"/>
            </a:endParaRPr>
          </a:p>
          <a:p>
            <a:pPr lvl="1" eaLnBrk="1" hangingPunct="1"/>
            <a:r>
              <a:rPr lang="en-US" sz="2800" dirty="0">
                <a:solidFill>
                  <a:srgbClr val="F58925"/>
                </a:solidFill>
                <a:latin typeface="Arial" charset="0"/>
                <a:ea typeface="ＭＳ Ｐゴシック" charset="0"/>
              </a:rPr>
              <a:t>Gases</a:t>
            </a:r>
          </a:p>
          <a:p>
            <a:pPr lvl="1" eaLnBrk="1" hangingPunct="1"/>
            <a:r>
              <a:rPr lang="en-US" sz="2800" dirty="0">
                <a:solidFill>
                  <a:srgbClr val="B714DF"/>
                </a:solidFill>
                <a:latin typeface="Arial" charset="0"/>
                <a:ea typeface="ＭＳ Ｐゴシック" charset="0"/>
              </a:rPr>
              <a:t>C</a:t>
            </a:r>
            <a:r>
              <a:rPr lang="en-US" sz="2800" dirty="0" smtClean="0">
                <a:solidFill>
                  <a:srgbClr val="B714DF"/>
                </a:solidFill>
                <a:latin typeface="Arial" charset="0"/>
                <a:ea typeface="ＭＳ Ｐゴシック" charset="0"/>
              </a:rPr>
              <a:t>hemicals</a:t>
            </a:r>
            <a:r>
              <a:rPr lang="en-US" sz="2800" dirty="0">
                <a:solidFill>
                  <a:srgbClr val="B714DF"/>
                </a:solidFill>
                <a:latin typeface="Arial" charset="0"/>
                <a:ea typeface="ＭＳ Ｐゴシック" charset="0"/>
              </a:rPr>
              <a:t>/fumes (VOCs)</a:t>
            </a:r>
          </a:p>
          <a:p>
            <a:pPr lvl="1" eaLnBrk="1" hangingPunct="1"/>
            <a:r>
              <a:rPr lang="en-US" sz="2800" dirty="0">
                <a:solidFill>
                  <a:srgbClr val="9E741A"/>
                </a:solidFill>
                <a:latin typeface="Arial" charset="0"/>
                <a:ea typeface="ＭＳ Ｐゴシック" charset="0"/>
              </a:rPr>
              <a:t>P</a:t>
            </a:r>
            <a:r>
              <a:rPr lang="en-US" sz="2800" dirty="0" smtClean="0">
                <a:solidFill>
                  <a:srgbClr val="9E741A"/>
                </a:solidFill>
                <a:latin typeface="Arial" charset="0"/>
                <a:ea typeface="ＭＳ Ｐゴシック" charset="0"/>
              </a:rPr>
              <a:t>articulates</a:t>
            </a:r>
            <a:endParaRPr lang="en-US" sz="2800" dirty="0">
              <a:latin typeface="Arial" charset="0"/>
              <a:ea typeface="ＭＳ Ｐゴシック" charset="0"/>
            </a:endParaRPr>
          </a:p>
          <a:p>
            <a:pPr lvl="1" eaLnBrk="1" hangingPunct="1"/>
            <a:r>
              <a:rPr lang="en-US" sz="2800" dirty="0">
                <a:solidFill>
                  <a:srgbClr val="16D142"/>
                </a:solidFill>
                <a:latin typeface="Arial" charset="0"/>
                <a:ea typeface="ＭＳ Ｐゴシック" charset="0"/>
              </a:rPr>
              <a:t>A</a:t>
            </a:r>
            <a:r>
              <a:rPr lang="en-US" sz="2800" dirty="0" smtClean="0">
                <a:solidFill>
                  <a:srgbClr val="16D142"/>
                </a:solidFill>
                <a:latin typeface="Arial" charset="0"/>
                <a:ea typeface="ＭＳ Ｐゴシック" charset="0"/>
              </a:rPr>
              <a:t>llergens</a:t>
            </a:r>
            <a:r>
              <a:rPr lang="en-US" sz="2800" dirty="0" smtClean="0">
                <a:latin typeface="Arial" charset="0"/>
                <a:ea typeface="ＭＳ Ｐゴシック" charset="0"/>
              </a:rPr>
              <a:t> </a:t>
            </a:r>
            <a:endParaRPr lang="en-US" sz="2800" dirty="0">
              <a:latin typeface="Arial" charset="0"/>
              <a:ea typeface="ＭＳ Ｐゴシック" charset="0"/>
            </a:endParaRPr>
          </a:p>
          <a:p>
            <a:pPr eaLnBrk="1" hangingPunct="1"/>
            <a:endParaRPr lang="en-US" sz="2800" dirty="0">
              <a:latin typeface="Arial" charset="0"/>
              <a:ea typeface="ＭＳ Ｐゴシック" charset="0"/>
            </a:endParaRPr>
          </a:p>
          <a:p>
            <a:pPr eaLnBrk="1" hangingPunct="1">
              <a:buFontTx/>
              <a:buNone/>
            </a:pPr>
            <a:r>
              <a:rPr lang="en-US" sz="2800" dirty="0">
                <a:latin typeface="Arial" charset="0"/>
                <a:ea typeface="ＭＳ Ｐゴシック" charset="0"/>
              </a:rPr>
              <a:t>		</a:t>
            </a:r>
            <a:r>
              <a:rPr lang="en-US" sz="2800" b="1" i="1" dirty="0">
                <a:latin typeface="Arial" charset="0"/>
                <a:ea typeface="ＭＳ Ｐゴシック" charset="0"/>
              </a:rPr>
              <a:t>      </a:t>
            </a:r>
            <a:endParaRPr lang="en-US" sz="2800" dirty="0">
              <a:latin typeface="Arial" charset="0"/>
              <a:ea typeface="ＭＳ Ｐゴシック" charset="0"/>
            </a:endParaRPr>
          </a:p>
          <a:p>
            <a:pPr eaLnBrk="1" hangingPunct="1"/>
            <a:r>
              <a:rPr lang="en-US" sz="2800" dirty="0">
                <a:latin typeface="Arial" charset="0"/>
                <a:ea typeface="ＭＳ Ｐゴシック" charset="0"/>
              </a:rPr>
              <a:t>Thermal Comfort</a:t>
            </a:r>
          </a:p>
          <a:p>
            <a:pPr lvl="1" eaLnBrk="1" hangingPunct="1"/>
            <a:r>
              <a:rPr lang="en-US" sz="2800" dirty="0">
                <a:solidFill>
                  <a:srgbClr val="EB0E11"/>
                </a:solidFill>
                <a:latin typeface="Arial" charset="0"/>
                <a:ea typeface="ＭＳ Ｐゴシック" charset="0"/>
              </a:rPr>
              <a:t> </a:t>
            </a:r>
            <a:r>
              <a:rPr lang="en-US" sz="2800" dirty="0" smtClean="0">
                <a:solidFill>
                  <a:srgbClr val="EB0E11"/>
                </a:solidFill>
                <a:latin typeface="Arial" charset="0"/>
                <a:ea typeface="ＭＳ Ｐゴシック" charset="0"/>
              </a:rPr>
              <a:t>Temperature</a:t>
            </a:r>
            <a:r>
              <a:rPr lang="en-US" sz="2800" dirty="0" smtClean="0">
                <a:latin typeface="Arial" charset="0"/>
                <a:ea typeface="ＭＳ Ｐゴシック" charset="0"/>
              </a:rPr>
              <a:t> </a:t>
            </a:r>
            <a:endParaRPr lang="en-US" sz="2800" dirty="0">
              <a:latin typeface="Arial" charset="0"/>
              <a:ea typeface="ＭＳ Ｐゴシック" charset="0"/>
            </a:endParaRPr>
          </a:p>
          <a:p>
            <a:pPr lvl="1" eaLnBrk="1" hangingPunct="1"/>
            <a:r>
              <a:rPr lang="en-US" sz="2800" dirty="0">
                <a:solidFill>
                  <a:srgbClr val="22E1EC"/>
                </a:solidFill>
                <a:latin typeface="Arial" charset="0"/>
                <a:ea typeface="ＭＳ Ｐゴシック" charset="0"/>
              </a:rPr>
              <a:t> </a:t>
            </a:r>
            <a:r>
              <a:rPr lang="en-US" sz="2800" dirty="0" smtClean="0">
                <a:solidFill>
                  <a:srgbClr val="22E1EC"/>
                </a:solidFill>
                <a:latin typeface="Arial" charset="0"/>
                <a:ea typeface="ＭＳ Ｐゴシック" charset="0"/>
              </a:rPr>
              <a:t>Humidity</a:t>
            </a:r>
            <a:endParaRPr lang="en-US" sz="2800" dirty="0">
              <a:solidFill>
                <a:srgbClr val="22E1EC"/>
              </a:solidFill>
              <a:latin typeface="Arial" charset="0"/>
              <a:ea typeface="ＭＳ Ｐゴシック" charset="0"/>
            </a:endParaRPr>
          </a:p>
        </p:txBody>
      </p:sp>
    </p:spTree>
    <p:extLst>
      <p:ext uri="{BB962C8B-B14F-4D97-AF65-F5344CB8AC3E}">
        <p14:creationId xmlns:p14="http://schemas.microsoft.com/office/powerpoint/2010/main" val="2872653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4294967295"/>
          </p:nvPr>
        </p:nvSpPr>
        <p:spPr>
          <a:xfrm>
            <a:off x="2868020" y="878494"/>
            <a:ext cx="5187450" cy="5029200"/>
          </a:xfrm>
        </p:spPr>
        <p:txBody>
          <a:bodyPr>
            <a:noAutofit/>
          </a:bodyPr>
          <a:lstStyle/>
          <a:p>
            <a:pPr eaLnBrk="1" hangingPunct="1"/>
            <a:r>
              <a:rPr lang="en-US" sz="2800" dirty="0" smtClean="0">
                <a:latin typeface="Arial" charset="0"/>
                <a:ea typeface="ＭＳ Ｐゴシック" charset="0"/>
              </a:rPr>
              <a:t>Air Quality</a:t>
            </a:r>
            <a:endParaRPr lang="en-US" sz="2800" dirty="0">
              <a:latin typeface="Arial" charset="0"/>
              <a:ea typeface="ＭＳ Ｐゴシック" charset="0"/>
            </a:endParaRPr>
          </a:p>
          <a:p>
            <a:pPr lvl="1" eaLnBrk="1" hangingPunct="1"/>
            <a:r>
              <a:rPr lang="en-US" sz="2800" dirty="0">
                <a:solidFill>
                  <a:srgbClr val="F58925"/>
                </a:solidFill>
                <a:latin typeface="Arial" charset="0"/>
                <a:ea typeface="ＭＳ Ｐゴシック" charset="0"/>
              </a:rPr>
              <a:t>Gases</a:t>
            </a:r>
          </a:p>
          <a:p>
            <a:pPr lvl="1" eaLnBrk="1" hangingPunct="1"/>
            <a:r>
              <a:rPr lang="en-US" sz="2800" dirty="0">
                <a:solidFill>
                  <a:srgbClr val="B714DF"/>
                </a:solidFill>
                <a:latin typeface="Arial" charset="0"/>
                <a:ea typeface="ＭＳ Ｐゴシック" charset="0"/>
              </a:rPr>
              <a:t>C</a:t>
            </a:r>
            <a:r>
              <a:rPr lang="en-US" sz="2800" dirty="0" smtClean="0">
                <a:solidFill>
                  <a:srgbClr val="B714DF"/>
                </a:solidFill>
                <a:latin typeface="Arial" charset="0"/>
                <a:ea typeface="ＭＳ Ｐゴシック" charset="0"/>
              </a:rPr>
              <a:t>hemicals</a:t>
            </a:r>
            <a:r>
              <a:rPr lang="en-US" sz="2800" dirty="0">
                <a:solidFill>
                  <a:srgbClr val="B714DF"/>
                </a:solidFill>
                <a:latin typeface="Arial" charset="0"/>
                <a:ea typeface="ＭＳ Ｐゴシック" charset="0"/>
              </a:rPr>
              <a:t>/fumes (VOCs)</a:t>
            </a:r>
          </a:p>
          <a:p>
            <a:pPr lvl="1" eaLnBrk="1" hangingPunct="1"/>
            <a:r>
              <a:rPr lang="en-US" sz="2800" dirty="0">
                <a:solidFill>
                  <a:srgbClr val="9E741A"/>
                </a:solidFill>
                <a:latin typeface="Arial" charset="0"/>
                <a:ea typeface="ＭＳ Ｐゴシック" charset="0"/>
              </a:rPr>
              <a:t>P</a:t>
            </a:r>
            <a:r>
              <a:rPr lang="en-US" sz="2800" dirty="0" smtClean="0">
                <a:solidFill>
                  <a:srgbClr val="9E741A"/>
                </a:solidFill>
                <a:latin typeface="Arial" charset="0"/>
                <a:ea typeface="ＭＳ Ｐゴシック" charset="0"/>
              </a:rPr>
              <a:t>articulates</a:t>
            </a:r>
            <a:endParaRPr lang="en-US" sz="2800" dirty="0">
              <a:latin typeface="Arial" charset="0"/>
              <a:ea typeface="ＭＳ Ｐゴシック" charset="0"/>
            </a:endParaRPr>
          </a:p>
          <a:p>
            <a:pPr lvl="1" eaLnBrk="1" hangingPunct="1"/>
            <a:r>
              <a:rPr lang="en-US" sz="2800" dirty="0">
                <a:solidFill>
                  <a:srgbClr val="16D142"/>
                </a:solidFill>
                <a:latin typeface="Arial" charset="0"/>
                <a:ea typeface="ＭＳ Ｐゴシック" charset="0"/>
              </a:rPr>
              <a:t>A</a:t>
            </a:r>
            <a:r>
              <a:rPr lang="en-US" sz="2800" dirty="0" smtClean="0">
                <a:solidFill>
                  <a:srgbClr val="16D142"/>
                </a:solidFill>
                <a:latin typeface="Arial" charset="0"/>
                <a:ea typeface="ＭＳ Ｐゴシック" charset="0"/>
              </a:rPr>
              <a:t>llergens</a:t>
            </a:r>
            <a:r>
              <a:rPr lang="en-US" sz="2800" dirty="0" smtClean="0">
                <a:latin typeface="Arial" charset="0"/>
                <a:ea typeface="ＭＳ Ｐゴシック" charset="0"/>
              </a:rPr>
              <a:t> </a:t>
            </a:r>
            <a:endParaRPr lang="en-US" sz="2800" dirty="0">
              <a:latin typeface="Arial" charset="0"/>
              <a:ea typeface="ＭＳ Ｐゴシック" charset="0"/>
            </a:endParaRPr>
          </a:p>
          <a:p>
            <a:pPr eaLnBrk="1" hangingPunct="1"/>
            <a:endParaRPr lang="en-US" sz="2800" dirty="0">
              <a:latin typeface="Arial" charset="0"/>
              <a:ea typeface="ＭＳ Ｐゴシック" charset="0"/>
            </a:endParaRPr>
          </a:p>
          <a:p>
            <a:pPr eaLnBrk="1" hangingPunct="1">
              <a:buFontTx/>
              <a:buNone/>
            </a:pPr>
            <a:r>
              <a:rPr lang="en-US" sz="2800" dirty="0">
                <a:latin typeface="Arial" charset="0"/>
                <a:ea typeface="ＭＳ Ｐゴシック" charset="0"/>
              </a:rPr>
              <a:t>		</a:t>
            </a:r>
            <a:r>
              <a:rPr lang="en-US" sz="2800" b="1" i="1" dirty="0">
                <a:latin typeface="Arial" charset="0"/>
                <a:ea typeface="ＭＳ Ｐゴシック" charset="0"/>
              </a:rPr>
              <a:t>      </a:t>
            </a:r>
            <a:endParaRPr lang="en-US" sz="2800" dirty="0">
              <a:latin typeface="Arial" charset="0"/>
              <a:ea typeface="ＭＳ Ｐゴシック" charset="0"/>
            </a:endParaRPr>
          </a:p>
          <a:p>
            <a:pPr eaLnBrk="1" hangingPunct="1"/>
            <a:r>
              <a:rPr lang="en-US" sz="2800" dirty="0">
                <a:latin typeface="Arial" charset="0"/>
                <a:ea typeface="ＭＳ Ｐゴシック" charset="0"/>
              </a:rPr>
              <a:t>Thermal Comfort</a:t>
            </a:r>
          </a:p>
          <a:p>
            <a:pPr lvl="1" eaLnBrk="1" hangingPunct="1"/>
            <a:r>
              <a:rPr lang="en-US" sz="2800" dirty="0">
                <a:solidFill>
                  <a:srgbClr val="EB0E11"/>
                </a:solidFill>
                <a:latin typeface="Arial" charset="0"/>
                <a:ea typeface="ＭＳ Ｐゴシック" charset="0"/>
              </a:rPr>
              <a:t> </a:t>
            </a:r>
            <a:r>
              <a:rPr lang="en-US" sz="2800" dirty="0" smtClean="0">
                <a:solidFill>
                  <a:srgbClr val="EB0E11"/>
                </a:solidFill>
                <a:latin typeface="Arial" charset="0"/>
                <a:ea typeface="ＭＳ Ｐゴシック" charset="0"/>
              </a:rPr>
              <a:t>Temperature</a:t>
            </a:r>
            <a:r>
              <a:rPr lang="en-US" sz="2800" dirty="0" smtClean="0">
                <a:latin typeface="Arial" charset="0"/>
                <a:ea typeface="ＭＳ Ｐゴシック" charset="0"/>
              </a:rPr>
              <a:t> </a:t>
            </a:r>
            <a:endParaRPr lang="en-US" sz="2800" dirty="0">
              <a:latin typeface="Arial" charset="0"/>
              <a:ea typeface="ＭＳ Ｐゴシック" charset="0"/>
            </a:endParaRPr>
          </a:p>
          <a:p>
            <a:pPr lvl="1" eaLnBrk="1" hangingPunct="1"/>
            <a:r>
              <a:rPr lang="en-US" sz="2800" dirty="0">
                <a:solidFill>
                  <a:srgbClr val="22E1EC"/>
                </a:solidFill>
                <a:latin typeface="Arial" charset="0"/>
                <a:ea typeface="ＭＳ Ｐゴシック" charset="0"/>
              </a:rPr>
              <a:t> </a:t>
            </a:r>
            <a:r>
              <a:rPr lang="en-US" sz="2800" dirty="0" smtClean="0">
                <a:solidFill>
                  <a:srgbClr val="22E1EC"/>
                </a:solidFill>
                <a:latin typeface="Arial" charset="0"/>
                <a:ea typeface="ＭＳ Ｐゴシック" charset="0"/>
              </a:rPr>
              <a:t>Humidity</a:t>
            </a:r>
            <a:endParaRPr lang="en-US" sz="2800" dirty="0">
              <a:solidFill>
                <a:srgbClr val="22E1EC"/>
              </a:solidFill>
              <a:latin typeface="Arial" charset="0"/>
              <a:ea typeface="ＭＳ Ｐゴシック" charset="0"/>
            </a:endParaRPr>
          </a:p>
        </p:txBody>
      </p:sp>
      <p:sp>
        <p:nvSpPr>
          <p:cNvPr id="15363" name="AutoShape 5"/>
          <p:cNvSpPr>
            <a:spLocks noChangeArrowheads="1"/>
          </p:cNvSpPr>
          <p:nvPr/>
        </p:nvSpPr>
        <p:spPr bwMode="auto">
          <a:xfrm flipV="1">
            <a:off x="1705712" y="1941815"/>
            <a:ext cx="685800" cy="3581400"/>
          </a:xfrm>
          <a:prstGeom prst="curvedRightArrow">
            <a:avLst>
              <a:gd name="adj1" fmla="val 104444"/>
              <a:gd name="adj2" fmla="val 208889"/>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8" name="Text Box 4"/>
          <p:cNvSpPr txBox="1">
            <a:spLocks noChangeArrowheads="1"/>
          </p:cNvSpPr>
          <p:nvPr/>
        </p:nvSpPr>
        <p:spPr bwMode="auto">
          <a:xfrm>
            <a:off x="486512" y="3694415"/>
            <a:ext cx="23638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i="1" u="none" dirty="0"/>
              <a:t>INTERACTION </a:t>
            </a:r>
            <a:r>
              <a:rPr lang="en-US" i="1" u="none" dirty="0" smtClean="0"/>
              <a:t> </a:t>
            </a:r>
            <a:endParaRPr lang="en-US" i="1" u="none" dirty="0"/>
          </a:p>
        </p:txBody>
      </p:sp>
      <p:sp>
        <p:nvSpPr>
          <p:cNvPr id="9" name="Text Box 4"/>
          <p:cNvSpPr txBox="1">
            <a:spLocks noChangeArrowheads="1"/>
          </p:cNvSpPr>
          <p:nvPr/>
        </p:nvSpPr>
        <p:spPr bwMode="auto">
          <a:xfrm>
            <a:off x="2699179" y="3710584"/>
            <a:ext cx="6368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i="1" u="none" dirty="0" smtClean="0"/>
              <a:t>??  </a:t>
            </a:r>
            <a:endParaRPr lang="en-US" i="1" u="none" dirty="0"/>
          </a:p>
        </p:txBody>
      </p:sp>
    </p:spTree>
    <p:extLst>
      <p:ext uri="{BB962C8B-B14F-4D97-AF65-F5344CB8AC3E}">
        <p14:creationId xmlns:p14="http://schemas.microsoft.com/office/powerpoint/2010/main" val="392622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a:spLocks noGrp="1" noChangeArrowheads="1"/>
          </p:cNvSpPr>
          <p:nvPr>
            <p:ph type="body" idx="4294967295"/>
          </p:nvPr>
        </p:nvSpPr>
        <p:spPr>
          <a:xfrm>
            <a:off x="304800" y="840077"/>
            <a:ext cx="8686800" cy="5029200"/>
          </a:xfrm>
          <a:noFill/>
        </p:spPr>
        <p:txBody>
          <a:bodyPr>
            <a:normAutofit lnSpcReduction="10000"/>
          </a:bodyPr>
          <a:lstStyle/>
          <a:p>
            <a:pPr>
              <a:buNone/>
            </a:pPr>
            <a:r>
              <a:rPr lang="en-US" sz="2800" b="1" dirty="0">
                <a:latin typeface="Arial" charset="0"/>
                <a:ea typeface="ＭＳ Ｐゴシック" charset="0"/>
              </a:rPr>
              <a:t>How do thermal comfort parameters impact IAQ?</a:t>
            </a:r>
          </a:p>
          <a:p>
            <a:pPr eaLnBrk="1" hangingPunct="1">
              <a:buFontTx/>
              <a:buNone/>
            </a:pPr>
            <a:endParaRPr lang="en-US" sz="2400" b="1" dirty="0" smtClean="0">
              <a:latin typeface="Arial" charset="0"/>
              <a:ea typeface="ＭＳ Ｐゴシック" charset="0"/>
            </a:endParaRPr>
          </a:p>
          <a:p>
            <a:pPr eaLnBrk="1" hangingPunct="1">
              <a:buFontTx/>
              <a:buNone/>
            </a:pPr>
            <a:endParaRPr lang="en-US" sz="2400" b="1" dirty="0">
              <a:latin typeface="Arial" charset="0"/>
              <a:ea typeface="ＭＳ Ｐゴシック" charset="0"/>
            </a:endParaRPr>
          </a:p>
          <a:p>
            <a:pPr eaLnBrk="1" hangingPunct="1">
              <a:spcBef>
                <a:spcPts val="0"/>
              </a:spcBef>
              <a:buFontTx/>
              <a:buNone/>
            </a:pPr>
            <a:r>
              <a:rPr lang="en-US" sz="2400" b="1" dirty="0">
                <a:latin typeface="Arial" charset="0"/>
                <a:ea typeface="ＭＳ Ｐゴシック" charset="0"/>
              </a:rPr>
              <a:t>		                     Occupant      Material</a:t>
            </a:r>
            <a:endParaRPr lang="en-US" sz="2400" b="1" u="sng" dirty="0">
              <a:latin typeface="Arial" charset="0"/>
              <a:ea typeface="ＭＳ Ｐゴシック" charset="0"/>
            </a:endParaRPr>
          </a:p>
          <a:p>
            <a:pPr eaLnBrk="1" hangingPunct="1">
              <a:spcBef>
                <a:spcPts val="0"/>
              </a:spcBef>
              <a:buFontTx/>
              <a:buNone/>
            </a:pPr>
            <a:r>
              <a:rPr lang="en-US" sz="2400" b="1" dirty="0">
                <a:latin typeface="Arial" charset="0"/>
                <a:ea typeface="ＭＳ Ｐゴシック" charset="0"/>
              </a:rPr>
              <a:t>				  </a:t>
            </a:r>
            <a:r>
              <a:rPr lang="en-US" sz="2400" b="1" u="sng" dirty="0">
                <a:latin typeface="Arial" charset="0"/>
                <a:ea typeface="ＭＳ Ｐゴシック" charset="0"/>
              </a:rPr>
              <a:t>Comfort</a:t>
            </a:r>
            <a:r>
              <a:rPr lang="en-US" sz="2400" b="1" dirty="0">
                <a:latin typeface="Arial" charset="0"/>
                <a:ea typeface="ＭＳ Ｐゴシック" charset="0"/>
              </a:rPr>
              <a:t>       </a:t>
            </a:r>
            <a:r>
              <a:rPr lang="en-US" sz="2400" b="1" u="sng" dirty="0">
                <a:latin typeface="Arial" charset="0"/>
                <a:ea typeface="ＭＳ Ｐゴシック" charset="0"/>
              </a:rPr>
              <a:t>Integrity</a:t>
            </a:r>
            <a:r>
              <a:rPr lang="en-US" sz="2400" b="1" dirty="0">
                <a:latin typeface="Arial" charset="0"/>
                <a:ea typeface="ＭＳ Ｐゴシック" charset="0"/>
              </a:rPr>
              <a:t>     </a:t>
            </a:r>
            <a:r>
              <a:rPr lang="en-US" sz="2400" b="1" u="sng" dirty="0">
                <a:latin typeface="Arial" charset="0"/>
                <a:ea typeface="ＭＳ Ｐゴシック" charset="0"/>
              </a:rPr>
              <a:t>Contaminants</a:t>
            </a:r>
            <a:endParaRPr lang="en-US" sz="2400" b="1" dirty="0">
              <a:latin typeface="Arial" charset="0"/>
              <a:ea typeface="ＭＳ Ｐゴシック" charset="0"/>
            </a:endParaRPr>
          </a:p>
          <a:p>
            <a:pPr eaLnBrk="1" hangingPunct="1"/>
            <a:r>
              <a:rPr lang="en-US" sz="2400" b="1" dirty="0">
                <a:latin typeface="Arial" charset="0"/>
                <a:ea typeface="ＭＳ Ｐゴシック" charset="0"/>
              </a:rPr>
              <a:t>Temp		      X		       +		  </a:t>
            </a:r>
            <a:r>
              <a:rPr lang="en-US" sz="2400" b="1" dirty="0" err="1">
                <a:latin typeface="Arial" charset="0"/>
                <a:ea typeface="ＭＳ Ｐゴシック" charset="0"/>
              </a:rPr>
              <a:t>Offgassing</a:t>
            </a:r>
            <a:r>
              <a:rPr lang="en-US" sz="2400" b="1" dirty="0">
                <a:latin typeface="Arial" charset="0"/>
                <a:ea typeface="ＭＳ Ｐゴシック" charset="0"/>
              </a:rPr>
              <a:t> 	 	     	         </a:t>
            </a:r>
          </a:p>
          <a:p>
            <a:pPr eaLnBrk="1" hangingPunct="1"/>
            <a:r>
              <a:rPr lang="en-US" sz="2400" b="1" dirty="0">
                <a:latin typeface="Arial" charset="0"/>
                <a:ea typeface="ＭＳ Ｐゴシック" charset="0"/>
              </a:rPr>
              <a:t>Humidity	      	      X		       --		 </a:t>
            </a:r>
            <a:r>
              <a:rPr lang="en-US" sz="2400" b="1" dirty="0" smtClean="0">
                <a:latin typeface="Arial" charset="0"/>
                <a:ea typeface="ＭＳ Ｐゴシック" charset="0"/>
              </a:rPr>
              <a:t> Allergens </a:t>
            </a:r>
            <a:r>
              <a:rPr lang="en-US" sz="2400" b="1" dirty="0">
                <a:latin typeface="Arial" charset="0"/>
                <a:ea typeface="ＭＳ Ｐゴシック" charset="0"/>
              </a:rPr>
              <a:t>							 </a:t>
            </a:r>
            <a:r>
              <a:rPr lang="en-US" sz="2400" b="1" dirty="0" smtClean="0">
                <a:latin typeface="Arial" charset="0"/>
                <a:ea typeface="ＭＳ Ｐゴシック" charset="0"/>
              </a:rPr>
              <a:t>(</a:t>
            </a:r>
            <a:r>
              <a:rPr lang="en-US" sz="2400" b="1" dirty="0">
                <a:latin typeface="Arial" charset="0"/>
                <a:ea typeface="ＭＳ Ｐゴシック" charset="0"/>
              </a:rPr>
              <a:t>dust mites)</a:t>
            </a:r>
          </a:p>
          <a:p>
            <a:pPr eaLnBrk="1" hangingPunct="1"/>
            <a:r>
              <a:rPr lang="en-US" sz="2400" b="1" dirty="0">
                <a:latin typeface="Arial" charset="0"/>
                <a:ea typeface="ＭＳ Ｐゴシック" charset="0"/>
              </a:rPr>
              <a:t>Dew Point 	     ---		       X		     (mold) 	 </a:t>
            </a:r>
          </a:p>
        </p:txBody>
      </p:sp>
    </p:spTree>
    <p:extLst>
      <p:ext uri="{BB962C8B-B14F-4D97-AF65-F5344CB8AC3E}">
        <p14:creationId xmlns:p14="http://schemas.microsoft.com/office/powerpoint/2010/main" val="3138945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533400" y="1154533"/>
            <a:ext cx="8077200" cy="4548938"/>
          </a:xfrm>
          <a:prstGeom prst="rect">
            <a:avLst/>
          </a:prstGeom>
          <a:noFill/>
          <a:ln w="9525">
            <a:noFill/>
            <a:miter lim="800000"/>
            <a:headEnd/>
            <a:tailEnd/>
          </a:ln>
          <a:effectLst/>
        </p:spPr>
        <p:txBody>
          <a:bodyPr numCol="2" spcCol="182880" anchor="ctr">
            <a:spAutoFit/>
          </a:bodyPr>
          <a:lstStyle/>
          <a:p>
            <a:pPr>
              <a:spcBef>
                <a:spcPct val="20000"/>
              </a:spcBef>
              <a:defRPr/>
            </a:pPr>
            <a:r>
              <a:rPr lang="en-US" dirty="0" smtClean="0">
                <a:solidFill>
                  <a:schemeClr val="bg1"/>
                </a:solidFill>
                <a:latin typeface="+mn-lt"/>
                <a:cs typeface="65 Helvetica Medium"/>
              </a:rPr>
              <a:t>7 LU|HSW Credits </a:t>
            </a:r>
            <a:r>
              <a:rPr lang="en-US" dirty="0">
                <a:solidFill>
                  <a:schemeClr val="bg1"/>
                </a:solidFill>
                <a:latin typeface="+mn-lt"/>
                <a:cs typeface="65 Helvetica Medium"/>
              </a:rPr>
              <a:t>earned on completion of this </a:t>
            </a:r>
            <a:r>
              <a:rPr lang="en-US" dirty="0" smtClean="0">
                <a:solidFill>
                  <a:schemeClr val="bg1"/>
                </a:solidFill>
                <a:latin typeface="+mn-lt"/>
                <a:cs typeface="65 Helvetica Medium"/>
              </a:rPr>
              <a:t>course </a:t>
            </a:r>
            <a:r>
              <a:rPr lang="en-US" dirty="0">
                <a:solidFill>
                  <a:schemeClr val="bg1"/>
                </a:solidFill>
                <a:latin typeface="+mn-lt"/>
                <a:cs typeface="65 Helvetica Medium"/>
              </a:rPr>
              <a:t>will be reported to </a:t>
            </a:r>
            <a:r>
              <a:rPr lang="en-US" dirty="0" smtClean="0">
                <a:solidFill>
                  <a:srgbClr val="FF0000"/>
                </a:solidFill>
                <a:latin typeface="+mn-lt"/>
                <a:cs typeface="Helvetica Neue"/>
              </a:rPr>
              <a:t>AIA CES </a:t>
            </a:r>
            <a:r>
              <a:rPr lang="en-US" dirty="0">
                <a:solidFill>
                  <a:schemeClr val="bg1"/>
                </a:solidFill>
                <a:latin typeface="+mn-lt"/>
                <a:cs typeface="65 Helvetica Medium"/>
              </a:rPr>
              <a:t>for AIA members. </a:t>
            </a:r>
            <a:r>
              <a:rPr lang="en-US" dirty="0" smtClean="0">
                <a:solidFill>
                  <a:schemeClr val="bg1"/>
                </a:solidFill>
                <a:latin typeface="+mn-lt"/>
                <a:cs typeface="65 Helvetica Medium"/>
              </a:rPr>
              <a:t>Certificates </a:t>
            </a:r>
            <a:r>
              <a:rPr lang="en-US" dirty="0">
                <a:solidFill>
                  <a:schemeClr val="bg1"/>
                </a:solidFill>
                <a:latin typeface="+mn-lt"/>
                <a:cs typeface="65 Helvetica Medium"/>
              </a:rPr>
              <a:t>of Completion for both AIA members and non-AIA members </a:t>
            </a:r>
            <a:r>
              <a:rPr lang="en-US" dirty="0" smtClean="0">
                <a:solidFill>
                  <a:schemeClr val="bg1"/>
                </a:solidFill>
                <a:latin typeface="+mn-lt"/>
                <a:cs typeface="65 Helvetica Medium"/>
              </a:rPr>
              <a:t>will be received at the end of the class.</a:t>
            </a:r>
            <a:r>
              <a:rPr lang="en-US" sz="2000" dirty="0">
                <a:solidFill>
                  <a:schemeClr val="bg1"/>
                </a:solidFill>
                <a:latin typeface="+mn-lt"/>
                <a:cs typeface="65 Helvetica Medium"/>
              </a:rPr>
              <a:t/>
            </a:r>
            <a:br>
              <a:rPr lang="en-US" sz="2000" dirty="0">
                <a:solidFill>
                  <a:schemeClr val="bg1"/>
                </a:solidFill>
                <a:latin typeface="+mn-lt"/>
                <a:cs typeface="65 Helvetica Medium"/>
              </a:rPr>
            </a:br>
            <a:endParaRPr lang="en-US" sz="2000" dirty="0" smtClean="0">
              <a:solidFill>
                <a:schemeClr val="bg1"/>
              </a:solidFill>
              <a:latin typeface="+mn-lt"/>
              <a:cs typeface="65 Helvetica Medium"/>
            </a:endParaRPr>
          </a:p>
          <a:p>
            <a:pPr>
              <a:spcBef>
                <a:spcPct val="20000"/>
              </a:spcBef>
              <a:defRPr/>
            </a:pPr>
            <a:endParaRPr lang="en-US" sz="2000" dirty="0">
              <a:solidFill>
                <a:schemeClr val="bg1"/>
              </a:solidFill>
              <a:latin typeface="+mn-lt"/>
              <a:cs typeface="65 Helvetica Medium"/>
            </a:endParaRPr>
          </a:p>
          <a:p>
            <a:pPr>
              <a:spcBef>
                <a:spcPct val="20000"/>
              </a:spcBef>
              <a:defRPr/>
            </a:pPr>
            <a:endParaRPr lang="en-US" sz="2000" dirty="0" smtClean="0">
              <a:solidFill>
                <a:schemeClr val="bg1"/>
              </a:solidFill>
              <a:latin typeface="+mn-lt"/>
              <a:cs typeface="65 Helvetica Medium"/>
            </a:endParaRPr>
          </a:p>
          <a:p>
            <a:pPr>
              <a:spcBef>
                <a:spcPct val="20000"/>
              </a:spcBef>
              <a:defRPr/>
            </a:pPr>
            <a:r>
              <a:rPr lang="en-US" sz="2000" dirty="0" smtClean="0">
                <a:solidFill>
                  <a:schemeClr val="bg1"/>
                </a:solidFill>
                <a:latin typeface="+mn-lt"/>
                <a:cs typeface="65 Helvetica Medium"/>
              </a:rPr>
              <a:t/>
            </a:r>
            <a:br>
              <a:rPr lang="en-US" sz="2000" dirty="0" smtClean="0">
                <a:solidFill>
                  <a:schemeClr val="bg1"/>
                </a:solidFill>
                <a:latin typeface="+mn-lt"/>
                <a:cs typeface="65 Helvetica Medium"/>
              </a:rPr>
            </a:br>
            <a:endParaRPr lang="en-US" sz="2000" dirty="0">
              <a:solidFill>
                <a:schemeClr val="bg1"/>
              </a:solidFill>
              <a:latin typeface="+mn-lt"/>
              <a:cs typeface="65 Helvetica Medium"/>
            </a:endParaRPr>
          </a:p>
          <a:p>
            <a:pPr>
              <a:spcBef>
                <a:spcPct val="20000"/>
              </a:spcBef>
              <a:defRPr/>
            </a:pPr>
            <a:endParaRPr lang="en-US" sz="2000" dirty="0" smtClean="0">
              <a:solidFill>
                <a:schemeClr val="bg1"/>
              </a:solidFill>
              <a:latin typeface="+mn-lt"/>
              <a:cs typeface="65 Helvetica Medium"/>
            </a:endParaRPr>
          </a:p>
          <a:p>
            <a:pPr>
              <a:spcBef>
                <a:spcPct val="20000"/>
              </a:spcBef>
              <a:defRPr/>
            </a:pPr>
            <a:endParaRPr lang="en-US" sz="2000" dirty="0" smtClean="0">
              <a:solidFill>
                <a:schemeClr val="bg1"/>
              </a:solidFill>
              <a:latin typeface="+mn-lt"/>
              <a:cs typeface="65 Helvetica Medium"/>
            </a:endParaRPr>
          </a:p>
          <a:p>
            <a:pPr>
              <a:spcBef>
                <a:spcPct val="20000"/>
              </a:spcBef>
              <a:defRPr/>
            </a:pPr>
            <a:r>
              <a:rPr lang="en-US" dirty="0">
                <a:solidFill>
                  <a:schemeClr val="bg1"/>
                </a:solidFill>
                <a:cs typeface="65 Helvetica Medium"/>
              </a:rPr>
              <a:t>This course is registered with </a:t>
            </a:r>
            <a:r>
              <a:rPr lang="en-US" dirty="0">
                <a:solidFill>
                  <a:srgbClr val="FF0000"/>
                </a:solidFill>
                <a:cs typeface="Helvetica Neue"/>
              </a:rPr>
              <a:t>AIA CES</a:t>
            </a:r>
            <a:r>
              <a:rPr lang="en-US" dirty="0">
                <a:solidFill>
                  <a:srgbClr val="FF0000"/>
                </a:solidFill>
                <a:cs typeface="65 Helvetica Medium"/>
              </a:rPr>
              <a:t> </a:t>
            </a:r>
            <a:r>
              <a:rPr lang="en-US" dirty="0">
                <a:solidFill>
                  <a:schemeClr val="bg1"/>
                </a:solidFill>
                <a:cs typeface="65 Helvetica Medium"/>
              </a:rPr>
              <a:t>for continuing professional education. As such, it does not include content that may be deemed or construed to be an approval or endorsement by the AIA of any material of construction or any method or manner of</a:t>
            </a:r>
            <a:r>
              <a:rPr lang="en-US" dirty="0">
                <a:solidFill>
                  <a:schemeClr val="bg1"/>
                </a:solidFill>
                <a:latin typeface="+mn-lt"/>
                <a:cs typeface="65 Helvetica Medium"/>
              </a:rPr>
              <a:t/>
            </a:r>
            <a:br>
              <a:rPr lang="en-US" dirty="0">
                <a:solidFill>
                  <a:schemeClr val="bg1"/>
                </a:solidFill>
                <a:latin typeface="+mn-lt"/>
                <a:cs typeface="65 Helvetica Medium"/>
              </a:rPr>
            </a:br>
            <a:r>
              <a:rPr lang="en-US" dirty="0" smtClean="0">
                <a:solidFill>
                  <a:schemeClr val="bg1"/>
                </a:solidFill>
                <a:latin typeface="+mn-lt"/>
                <a:cs typeface="65 Helvetica Medium"/>
              </a:rPr>
              <a:t>handling</a:t>
            </a:r>
            <a:r>
              <a:rPr lang="en-US" dirty="0">
                <a:solidFill>
                  <a:schemeClr val="bg1"/>
                </a:solidFill>
                <a:latin typeface="+mn-lt"/>
                <a:cs typeface="65 Helvetica Medium"/>
              </a:rPr>
              <a:t>, using, distributing, or dealing in any material or product</a:t>
            </a:r>
            <a:r>
              <a:rPr lang="en-US" dirty="0" smtClean="0">
                <a:solidFill>
                  <a:schemeClr val="bg1"/>
                </a:solidFill>
                <a:latin typeface="+mn-lt"/>
                <a:cs typeface="65 Helvetica Medium"/>
              </a:rPr>
              <a:t>.</a:t>
            </a:r>
          </a:p>
          <a:p>
            <a:pPr>
              <a:spcBef>
                <a:spcPct val="20000"/>
              </a:spcBef>
              <a:defRPr/>
            </a:pPr>
            <a:r>
              <a:rPr lang="en-US" sz="1400" dirty="0" smtClean="0">
                <a:solidFill>
                  <a:schemeClr val="bg1"/>
                </a:solidFill>
                <a:latin typeface="65 Helvetica Medium"/>
                <a:cs typeface="65 Helvetica Medium"/>
              </a:rPr>
              <a:t>_______________________________________</a:t>
            </a:r>
          </a:p>
          <a:p>
            <a:pPr>
              <a:spcBef>
                <a:spcPct val="20000"/>
              </a:spcBef>
              <a:defRPr/>
            </a:pPr>
            <a:r>
              <a:rPr lang="en-US" sz="1400" dirty="0" smtClean="0">
                <a:solidFill>
                  <a:schemeClr val="bg1"/>
                </a:solidFill>
                <a:latin typeface="+mn-lt"/>
                <a:cs typeface="65 Helvetica Medium"/>
              </a:rPr>
              <a:t>Questions </a:t>
            </a:r>
            <a:r>
              <a:rPr lang="en-US" sz="1400" dirty="0">
                <a:solidFill>
                  <a:schemeClr val="bg1"/>
                </a:solidFill>
                <a:latin typeface="+mn-lt"/>
                <a:cs typeface="65 Helvetica Medium"/>
              </a:rPr>
              <a:t>related to specific materials, methods, and services will be addressed at the conclusion of this presentation.</a:t>
            </a:r>
            <a:br>
              <a:rPr lang="en-US" sz="1400" dirty="0">
                <a:solidFill>
                  <a:schemeClr val="bg1"/>
                </a:solidFill>
                <a:latin typeface="+mn-lt"/>
                <a:cs typeface="65 Helvetica Medium"/>
              </a:rPr>
            </a:br>
            <a:endParaRPr lang="en-US" sz="1400" dirty="0">
              <a:solidFill>
                <a:schemeClr val="bg1"/>
              </a:solidFill>
              <a:latin typeface="+mn-lt"/>
              <a:cs typeface="65 Helvetica Medium"/>
            </a:endParaRPr>
          </a:p>
        </p:txBody>
      </p:sp>
      <p:pic>
        <p:nvPicPr>
          <p:cNvPr id="2" name="Picture 1"/>
          <p:cNvPicPr>
            <a:picLocks noChangeAspect="1"/>
          </p:cNvPicPr>
          <p:nvPr/>
        </p:nvPicPr>
        <p:blipFill>
          <a:blip r:embed="rId3" cstate="print"/>
          <a:stretch>
            <a:fillRect/>
          </a:stretch>
        </p:blipFill>
        <p:spPr>
          <a:xfrm>
            <a:off x="8318500" y="6019800"/>
            <a:ext cx="673100" cy="685800"/>
          </a:xfrm>
          <a:prstGeom prst="rect">
            <a:avLst/>
          </a:prstGeom>
        </p:spPr>
      </p:pic>
    </p:spTree>
    <p:extLst>
      <p:ext uri="{BB962C8B-B14F-4D97-AF65-F5344CB8AC3E}">
        <p14:creationId xmlns:p14="http://schemas.microsoft.com/office/powerpoint/2010/main" val="6863256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4294967295"/>
          </p:nvPr>
        </p:nvSpPr>
        <p:spPr>
          <a:xfrm>
            <a:off x="2868020" y="878494"/>
            <a:ext cx="5187450" cy="5029200"/>
          </a:xfrm>
        </p:spPr>
        <p:txBody>
          <a:bodyPr>
            <a:noAutofit/>
          </a:bodyPr>
          <a:lstStyle/>
          <a:p>
            <a:pPr eaLnBrk="1" hangingPunct="1"/>
            <a:r>
              <a:rPr lang="en-US" sz="2800" dirty="0" smtClean="0">
                <a:latin typeface="Arial" charset="0"/>
                <a:ea typeface="ＭＳ Ｐゴシック" charset="0"/>
              </a:rPr>
              <a:t>Air Quality</a:t>
            </a:r>
            <a:endParaRPr lang="en-US" sz="2800" dirty="0">
              <a:latin typeface="Arial" charset="0"/>
              <a:ea typeface="ＭＳ Ｐゴシック" charset="0"/>
            </a:endParaRPr>
          </a:p>
          <a:p>
            <a:pPr lvl="1" eaLnBrk="1" hangingPunct="1"/>
            <a:r>
              <a:rPr lang="en-US" sz="2800" dirty="0">
                <a:solidFill>
                  <a:srgbClr val="F58925"/>
                </a:solidFill>
                <a:latin typeface="Arial" charset="0"/>
                <a:ea typeface="ＭＳ Ｐゴシック" charset="0"/>
              </a:rPr>
              <a:t>Gases</a:t>
            </a:r>
          </a:p>
          <a:p>
            <a:pPr lvl="1" eaLnBrk="1" hangingPunct="1"/>
            <a:r>
              <a:rPr lang="en-US" sz="2800" dirty="0">
                <a:solidFill>
                  <a:srgbClr val="B714DF"/>
                </a:solidFill>
                <a:latin typeface="Arial" charset="0"/>
                <a:ea typeface="ＭＳ Ｐゴシック" charset="0"/>
              </a:rPr>
              <a:t>C</a:t>
            </a:r>
            <a:r>
              <a:rPr lang="en-US" sz="2800" dirty="0" smtClean="0">
                <a:solidFill>
                  <a:srgbClr val="B714DF"/>
                </a:solidFill>
                <a:latin typeface="Arial" charset="0"/>
                <a:ea typeface="ＭＳ Ｐゴシック" charset="0"/>
              </a:rPr>
              <a:t>hemicals</a:t>
            </a:r>
            <a:r>
              <a:rPr lang="en-US" sz="2800" dirty="0">
                <a:solidFill>
                  <a:srgbClr val="B714DF"/>
                </a:solidFill>
                <a:latin typeface="Arial" charset="0"/>
                <a:ea typeface="ＭＳ Ｐゴシック" charset="0"/>
              </a:rPr>
              <a:t>/fumes (VOCs)</a:t>
            </a:r>
          </a:p>
          <a:p>
            <a:pPr lvl="1" eaLnBrk="1" hangingPunct="1"/>
            <a:r>
              <a:rPr lang="en-US" sz="2800" dirty="0">
                <a:solidFill>
                  <a:srgbClr val="9E741A"/>
                </a:solidFill>
                <a:latin typeface="Arial" charset="0"/>
                <a:ea typeface="ＭＳ Ｐゴシック" charset="0"/>
              </a:rPr>
              <a:t>P</a:t>
            </a:r>
            <a:r>
              <a:rPr lang="en-US" sz="2800" dirty="0" smtClean="0">
                <a:solidFill>
                  <a:srgbClr val="9E741A"/>
                </a:solidFill>
                <a:latin typeface="Arial" charset="0"/>
                <a:ea typeface="ＭＳ Ｐゴシック" charset="0"/>
              </a:rPr>
              <a:t>articulates</a:t>
            </a:r>
            <a:endParaRPr lang="en-US" sz="2800" dirty="0">
              <a:latin typeface="Arial" charset="0"/>
              <a:ea typeface="ＭＳ Ｐゴシック" charset="0"/>
            </a:endParaRPr>
          </a:p>
          <a:p>
            <a:pPr lvl="1" eaLnBrk="1" hangingPunct="1"/>
            <a:r>
              <a:rPr lang="en-US" sz="2800" dirty="0">
                <a:solidFill>
                  <a:srgbClr val="16D142"/>
                </a:solidFill>
                <a:latin typeface="Arial" charset="0"/>
                <a:ea typeface="ＭＳ Ｐゴシック" charset="0"/>
              </a:rPr>
              <a:t>A</a:t>
            </a:r>
            <a:r>
              <a:rPr lang="en-US" sz="2800" dirty="0" smtClean="0">
                <a:solidFill>
                  <a:srgbClr val="16D142"/>
                </a:solidFill>
                <a:latin typeface="Arial" charset="0"/>
                <a:ea typeface="ＭＳ Ｐゴシック" charset="0"/>
              </a:rPr>
              <a:t>llergens</a:t>
            </a:r>
            <a:r>
              <a:rPr lang="en-US" sz="2800" dirty="0" smtClean="0">
                <a:latin typeface="Arial" charset="0"/>
                <a:ea typeface="ＭＳ Ｐゴシック" charset="0"/>
              </a:rPr>
              <a:t> </a:t>
            </a:r>
            <a:endParaRPr lang="en-US" sz="2800" dirty="0">
              <a:latin typeface="Arial" charset="0"/>
              <a:ea typeface="ＭＳ Ｐゴシック" charset="0"/>
            </a:endParaRPr>
          </a:p>
          <a:p>
            <a:pPr eaLnBrk="1" hangingPunct="1"/>
            <a:endParaRPr lang="en-US" sz="2800" dirty="0">
              <a:latin typeface="Arial" charset="0"/>
              <a:ea typeface="ＭＳ Ｐゴシック" charset="0"/>
            </a:endParaRPr>
          </a:p>
          <a:p>
            <a:pPr eaLnBrk="1" hangingPunct="1">
              <a:buFontTx/>
              <a:buNone/>
            </a:pPr>
            <a:r>
              <a:rPr lang="en-US" sz="2800" dirty="0">
                <a:latin typeface="Arial" charset="0"/>
                <a:ea typeface="ＭＳ Ｐゴシック" charset="0"/>
              </a:rPr>
              <a:t>		</a:t>
            </a:r>
            <a:r>
              <a:rPr lang="en-US" sz="2800" b="1" i="1" dirty="0">
                <a:latin typeface="Arial" charset="0"/>
                <a:ea typeface="ＭＳ Ｐゴシック" charset="0"/>
              </a:rPr>
              <a:t>      </a:t>
            </a:r>
            <a:endParaRPr lang="en-US" sz="2800" dirty="0">
              <a:latin typeface="Arial" charset="0"/>
              <a:ea typeface="ＭＳ Ｐゴシック" charset="0"/>
            </a:endParaRPr>
          </a:p>
          <a:p>
            <a:pPr eaLnBrk="1" hangingPunct="1"/>
            <a:r>
              <a:rPr lang="en-US" sz="2800" dirty="0">
                <a:latin typeface="Arial" charset="0"/>
                <a:ea typeface="ＭＳ Ｐゴシック" charset="0"/>
              </a:rPr>
              <a:t>Thermal Comfort</a:t>
            </a:r>
          </a:p>
          <a:p>
            <a:pPr lvl="1" eaLnBrk="1" hangingPunct="1"/>
            <a:r>
              <a:rPr lang="en-US" sz="2800" dirty="0">
                <a:solidFill>
                  <a:srgbClr val="EB0E11"/>
                </a:solidFill>
                <a:latin typeface="Arial" charset="0"/>
                <a:ea typeface="ＭＳ Ｐゴシック" charset="0"/>
              </a:rPr>
              <a:t> </a:t>
            </a:r>
            <a:r>
              <a:rPr lang="en-US" sz="2800" dirty="0" smtClean="0">
                <a:solidFill>
                  <a:srgbClr val="EB0E11"/>
                </a:solidFill>
                <a:latin typeface="Arial" charset="0"/>
                <a:ea typeface="ＭＳ Ｐゴシック" charset="0"/>
              </a:rPr>
              <a:t>Temperature</a:t>
            </a:r>
            <a:r>
              <a:rPr lang="en-US" sz="2800" dirty="0" smtClean="0">
                <a:latin typeface="Arial" charset="0"/>
                <a:ea typeface="ＭＳ Ｐゴシック" charset="0"/>
              </a:rPr>
              <a:t> </a:t>
            </a:r>
            <a:endParaRPr lang="en-US" sz="2800" dirty="0">
              <a:latin typeface="Arial" charset="0"/>
              <a:ea typeface="ＭＳ Ｐゴシック" charset="0"/>
            </a:endParaRPr>
          </a:p>
          <a:p>
            <a:pPr lvl="1" eaLnBrk="1" hangingPunct="1"/>
            <a:r>
              <a:rPr lang="en-US" sz="2800" dirty="0">
                <a:solidFill>
                  <a:srgbClr val="22E1EC"/>
                </a:solidFill>
                <a:latin typeface="Arial" charset="0"/>
                <a:ea typeface="ＭＳ Ｐゴシック" charset="0"/>
              </a:rPr>
              <a:t> </a:t>
            </a:r>
            <a:r>
              <a:rPr lang="en-US" sz="2800" dirty="0" smtClean="0">
                <a:solidFill>
                  <a:srgbClr val="22E1EC"/>
                </a:solidFill>
                <a:latin typeface="Arial" charset="0"/>
                <a:ea typeface="ＭＳ Ｐゴシック" charset="0"/>
              </a:rPr>
              <a:t>Humidity</a:t>
            </a:r>
            <a:endParaRPr lang="en-US" sz="2800" dirty="0">
              <a:solidFill>
                <a:srgbClr val="22E1EC"/>
              </a:solidFill>
              <a:latin typeface="Arial" charset="0"/>
              <a:ea typeface="ＭＳ Ｐゴシック" charset="0"/>
            </a:endParaRPr>
          </a:p>
        </p:txBody>
      </p:sp>
      <p:sp>
        <p:nvSpPr>
          <p:cNvPr id="15363" name="AutoShape 5"/>
          <p:cNvSpPr>
            <a:spLocks noChangeArrowheads="1"/>
          </p:cNvSpPr>
          <p:nvPr/>
        </p:nvSpPr>
        <p:spPr bwMode="auto">
          <a:xfrm flipV="1">
            <a:off x="1705712" y="1941815"/>
            <a:ext cx="685800" cy="3581400"/>
          </a:xfrm>
          <a:prstGeom prst="curvedRightArrow">
            <a:avLst>
              <a:gd name="adj1" fmla="val 104444"/>
              <a:gd name="adj2" fmla="val 208889"/>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6" name="AutoShape 4"/>
          <p:cNvSpPr>
            <a:spLocks noChangeArrowheads="1"/>
          </p:cNvSpPr>
          <p:nvPr/>
        </p:nvSpPr>
        <p:spPr bwMode="auto">
          <a:xfrm rot="17952749" flipV="1">
            <a:off x="7466219" y="2986685"/>
            <a:ext cx="1219200" cy="838200"/>
          </a:xfrm>
          <a:custGeom>
            <a:avLst/>
            <a:gdLst>
              <a:gd name="T0" fmla="*/ 1941992108 w 21600"/>
              <a:gd name="T1" fmla="*/ 0 h 21600"/>
              <a:gd name="T2" fmla="*/ 485542618 w 21600"/>
              <a:gd name="T3" fmla="*/ 631110583 h 21600"/>
              <a:gd name="T4" fmla="*/ 1941992108 w 21600"/>
              <a:gd name="T5" fmla="*/ 315555291 h 21600"/>
              <a:gd name="T6" fmla="*/ 2147483647 w 21600"/>
              <a:gd name="T7" fmla="*/ 631110583 h 21600"/>
              <a:gd name="T8" fmla="*/ 2147483647 w 21600"/>
              <a:gd name="T9" fmla="*/ 946665913 h 21600"/>
              <a:gd name="T10" fmla="*/ 2147483647 w 21600"/>
              <a:gd name="T11" fmla="*/ 631110583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 name="Rectangle 1"/>
          <p:cNvSpPr/>
          <p:nvPr/>
        </p:nvSpPr>
        <p:spPr>
          <a:xfrm>
            <a:off x="4745181" y="3555901"/>
            <a:ext cx="2932545" cy="830997"/>
          </a:xfrm>
          <a:prstGeom prst="rect">
            <a:avLst/>
          </a:prstGeom>
        </p:spPr>
        <p:txBody>
          <a:bodyPr wrap="square">
            <a:spAutoFit/>
          </a:bodyPr>
          <a:lstStyle/>
          <a:p>
            <a:pPr algn="r">
              <a:spcBef>
                <a:spcPts val="0"/>
              </a:spcBef>
              <a:buNone/>
            </a:pPr>
            <a:r>
              <a:rPr lang="en-US" sz="2400" b="1" i="1" dirty="0">
                <a:latin typeface="Arial" charset="0"/>
                <a:ea typeface="ＭＳ Ｐゴシック" charset="0"/>
              </a:rPr>
              <a:t>Occupants </a:t>
            </a:r>
          </a:p>
          <a:p>
            <a:pPr algn="r">
              <a:spcBef>
                <a:spcPts val="0"/>
              </a:spcBef>
              <a:buNone/>
            </a:pPr>
            <a:r>
              <a:rPr lang="en-US" sz="2400" b="1" i="1" dirty="0" smtClean="0">
                <a:latin typeface="Arial" charset="0"/>
                <a:ea typeface="ＭＳ Ｐゴシック" charset="0"/>
              </a:rPr>
              <a:t>Building</a:t>
            </a:r>
            <a:r>
              <a:rPr lang="en-US" sz="2400" b="1" i="1" dirty="0">
                <a:latin typeface="Arial" charset="0"/>
                <a:ea typeface="ＭＳ Ｐゴシック" charset="0"/>
              </a:rPr>
              <a:t>/Systems</a:t>
            </a:r>
            <a:endParaRPr lang="en-US" sz="2400" b="1" dirty="0">
              <a:latin typeface="Arial" charset="0"/>
              <a:ea typeface="ＭＳ Ｐゴシック" charset="0"/>
            </a:endParaRPr>
          </a:p>
        </p:txBody>
      </p:sp>
      <p:sp>
        <p:nvSpPr>
          <p:cNvPr id="8" name="Text Box 4"/>
          <p:cNvSpPr txBox="1">
            <a:spLocks noChangeArrowheads="1"/>
          </p:cNvSpPr>
          <p:nvPr/>
        </p:nvSpPr>
        <p:spPr bwMode="auto">
          <a:xfrm>
            <a:off x="486512" y="3694415"/>
            <a:ext cx="23638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i="1" u="none" dirty="0"/>
              <a:t>INTERACTION </a:t>
            </a:r>
            <a:r>
              <a:rPr lang="en-US" i="1" u="none" dirty="0" smtClean="0"/>
              <a:t> </a:t>
            </a:r>
            <a:endParaRPr lang="en-US" i="1" u="none" dirty="0"/>
          </a:p>
        </p:txBody>
      </p:sp>
      <p:sp>
        <p:nvSpPr>
          <p:cNvPr id="9" name="Text Box 4"/>
          <p:cNvSpPr txBox="1">
            <a:spLocks noChangeArrowheads="1"/>
          </p:cNvSpPr>
          <p:nvPr/>
        </p:nvSpPr>
        <p:spPr bwMode="auto">
          <a:xfrm>
            <a:off x="7359307" y="3094236"/>
            <a:ext cx="6368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i="1" u="none" dirty="0" smtClean="0"/>
              <a:t>??  </a:t>
            </a:r>
            <a:endParaRPr lang="en-US" i="1" u="none" dirty="0"/>
          </a:p>
        </p:txBody>
      </p:sp>
    </p:spTree>
    <p:extLst>
      <p:ext uri="{BB962C8B-B14F-4D97-AF65-F5344CB8AC3E}">
        <p14:creationId xmlns:p14="http://schemas.microsoft.com/office/powerpoint/2010/main" val="2719660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32012" y="1342196"/>
            <a:ext cx="8207626" cy="5261803"/>
          </a:xfrm>
          <a:prstGeom prst="rect">
            <a:avLst/>
          </a:prstGeom>
        </p:spPr>
        <p:txBody>
          <a:bodyPr>
            <a:noAutofit/>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pPr lvl="1"/>
            <a:r>
              <a:rPr lang="en-US" sz="2400" dirty="0" smtClean="0">
                <a:latin typeface="Arial" charset="0"/>
                <a:ea typeface="ＭＳ Ｐゴシック" charset="0"/>
              </a:rPr>
              <a:t>Building – envelope &amp; systems</a:t>
            </a:r>
          </a:p>
          <a:p>
            <a:pPr lvl="2"/>
            <a:endParaRPr lang="en-US" sz="2200" dirty="0" smtClean="0">
              <a:latin typeface="Arial" charset="0"/>
              <a:ea typeface="ＭＳ Ｐゴシック" charset="0"/>
            </a:endParaRPr>
          </a:p>
          <a:p>
            <a:pPr lvl="1"/>
            <a:r>
              <a:rPr lang="en-US" sz="2400" dirty="0" smtClean="0">
                <a:latin typeface="Arial" charset="0"/>
                <a:ea typeface="ＭＳ Ｐゴシック" charset="0"/>
              </a:rPr>
              <a:t>Furnishings </a:t>
            </a:r>
          </a:p>
          <a:p>
            <a:pPr marL="282575" lvl="1" indent="0">
              <a:buNone/>
            </a:pPr>
            <a:r>
              <a:rPr lang="en-US" sz="2400" dirty="0">
                <a:latin typeface="Arial" charset="0"/>
                <a:ea typeface="ＭＳ Ｐゴシック" charset="0"/>
              </a:rPr>
              <a:t> </a:t>
            </a:r>
            <a:r>
              <a:rPr lang="en-US" sz="2400" dirty="0" smtClean="0">
                <a:latin typeface="Arial" charset="0"/>
                <a:ea typeface="ＭＳ Ｐゴシック" charset="0"/>
              </a:rPr>
              <a:t>– functional, ornamental</a:t>
            </a:r>
          </a:p>
          <a:p>
            <a:pPr marL="860425" lvl="3" indent="0">
              <a:buNone/>
            </a:pPr>
            <a:endParaRPr lang="en-US" sz="2400" dirty="0" smtClean="0">
              <a:latin typeface="Arial" charset="0"/>
              <a:ea typeface="ＭＳ Ｐゴシック" charset="0"/>
            </a:endParaRPr>
          </a:p>
          <a:p>
            <a:pPr lvl="1"/>
            <a:r>
              <a:rPr lang="en-US" sz="2400" dirty="0" smtClean="0">
                <a:latin typeface="Arial" charset="0"/>
                <a:ea typeface="ＭＳ Ｐゴシック" charset="0"/>
              </a:rPr>
              <a:t>Occupants </a:t>
            </a:r>
          </a:p>
          <a:p>
            <a:pPr marL="282575" lvl="1" indent="0">
              <a:buNone/>
            </a:pPr>
            <a:r>
              <a:rPr lang="en-US" sz="2400" dirty="0" smtClean="0">
                <a:latin typeface="Arial" charset="0"/>
                <a:ea typeface="ＭＳ Ｐゴシック" charset="0"/>
              </a:rPr>
              <a:t> – people, plants, </a:t>
            </a:r>
          </a:p>
          <a:p>
            <a:pPr marL="282575" lvl="1" indent="0">
              <a:buNone/>
            </a:pPr>
            <a:r>
              <a:rPr lang="en-US" sz="2400" dirty="0">
                <a:latin typeface="Arial" charset="0"/>
                <a:ea typeface="ＭＳ Ｐゴシック" charset="0"/>
              </a:rPr>
              <a:t> </a:t>
            </a:r>
            <a:r>
              <a:rPr lang="en-US" sz="2400" dirty="0" smtClean="0">
                <a:latin typeface="Arial" charset="0"/>
                <a:ea typeface="ＭＳ Ｐゴシック" charset="0"/>
              </a:rPr>
              <a:t>   pets, pests</a:t>
            </a:r>
          </a:p>
          <a:p>
            <a:pPr marL="860425" lvl="3" indent="0">
              <a:buNone/>
            </a:pPr>
            <a:endParaRPr lang="en-US" sz="2400" dirty="0" smtClean="0">
              <a:latin typeface="Arial" charset="0"/>
              <a:ea typeface="ＭＳ Ｐゴシック" charset="0"/>
            </a:endParaRPr>
          </a:p>
          <a:p>
            <a:pPr lvl="1"/>
            <a:r>
              <a:rPr lang="en-US" sz="2400" dirty="0" smtClean="0">
                <a:latin typeface="Arial" charset="0"/>
                <a:ea typeface="ＭＳ Ｐゴシック" charset="0"/>
              </a:rPr>
              <a:t>Indoor activities </a:t>
            </a:r>
          </a:p>
          <a:p>
            <a:pPr marL="282575" lvl="1" indent="0">
              <a:buNone/>
            </a:pPr>
            <a:r>
              <a:rPr lang="en-US" sz="2400" dirty="0" smtClean="0">
                <a:latin typeface="Arial" charset="0"/>
                <a:ea typeface="ＭＳ Ｐゴシック" charset="0"/>
              </a:rPr>
              <a:t> – daily living, recreational</a:t>
            </a:r>
            <a:endParaRPr lang="en-US" sz="2400" dirty="0">
              <a:latin typeface="Arial" charset="0"/>
              <a:ea typeface="ＭＳ Ｐゴシック" charset="0"/>
            </a:endParaRPr>
          </a:p>
        </p:txBody>
      </p:sp>
      <p:sp>
        <p:nvSpPr>
          <p:cNvPr id="5" name="Rectangle 2"/>
          <p:cNvSpPr txBox="1">
            <a:spLocks noChangeArrowheads="1"/>
          </p:cNvSpPr>
          <p:nvPr/>
        </p:nvSpPr>
        <p:spPr>
          <a:xfrm>
            <a:off x="762000" y="76200"/>
            <a:ext cx="7772400" cy="1143000"/>
          </a:xfrm>
          <a:prstGeom prst="rect">
            <a:avLst/>
          </a:prstGeom>
        </p:spPr>
        <p:txBody>
          <a:bodyPr vert="horz" lIns="91440" tIns="45720" rIns="91440" bIns="45720" rtlCol="0" anchor="b" anchorCtr="0">
            <a:noAutofit/>
          </a:bodyPr>
          <a:lstStyle>
            <a:lvl1pPr algn="r" defTabSz="914400" rtl="0" eaLnBrk="1" latinLnBrk="0" hangingPunct="1">
              <a:spcBef>
                <a:spcPct val="0"/>
              </a:spcBef>
              <a:buNone/>
              <a:defRPr sz="4400" kern="1200">
                <a:solidFill>
                  <a:schemeClr val="bg1"/>
                </a:solidFill>
                <a:latin typeface="+mj-lt"/>
                <a:ea typeface="+mj-ea"/>
                <a:cs typeface="+mj-cs"/>
              </a:defRPr>
            </a:lvl1pPr>
          </a:lstStyle>
          <a:p>
            <a:pPr algn="l"/>
            <a:r>
              <a:rPr lang="en-US" dirty="0" smtClean="0"/>
              <a:t>Contaminant Sources</a:t>
            </a:r>
            <a:endParaRPr lang="en-US" dirty="0"/>
          </a:p>
        </p:txBody>
      </p:sp>
      <p:pic>
        <p:nvPicPr>
          <p:cNvPr id="2" name="Picture 1" descr="sofa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7583" y="1902119"/>
            <a:ext cx="2054765" cy="1295294"/>
          </a:xfrm>
          <a:prstGeom prst="rect">
            <a:avLst/>
          </a:prstGeom>
        </p:spPr>
      </p:pic>
      <p:pic>
        <p:nvPicPr>
          <p:cNvPr id="6" name="Picture 5" descr="sailor-wall hanging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5124" y="1613650"/>
            <a:ext cx="1294514" cy="1613647"/>
          </a:xfrm>
          <a:prstGeom prst="rect">
            <a:avLst/>
          </a:prstGeom>
        </p:spPr>
      </p:pic>
      <p:pic>
        <p:nvPicPr>
          <p:cNvPr id="7" name="Picture 6" descr="dinner-table-gam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3702" y="3618006"/>
            <a:ext cx="1346865" cy="1165412"/>
          </a:xfrm>
          <a:prstGeom prst="rect">
            <a:avLst/>
          </a:prstGeom>
        </p:spPr>
      </p:pic>
      <p:pic>
        <p:nvPicPr>
          <p:cNvPr id="8" name="Picture 7" descr="palette_with_paint.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9576" y="5289175"/>
            <a:ext cx="1314824" cy="1314824"/>
          </a:xfrm>
          <a:prstGeom prst="rect">
            <a:avLst/>
          </a:prstGeom>
        </p:spPr>
      </p:pic>
      <p:pic>
        <p:nvPicPr>
          <p:cNvPr id="9" name="Picture 8" descr="stir fry.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3620" y="5534761"/>
            <a:ext cx="1535992" cy="1039355"/>
          </a:xfrm>
          <a:prstGeom prst="rect">
            <a:avLst/>
          </a:prstGeom>
        </p:spPr>
      </p:pic>
      <p:pic>
        <p:nvPicPr>
          <p:cNvPr id="10" name="Picture 9" descr="cat_and_dog-sleepingtogether.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43093" y="3618006"/>
            <a:ext cx="1552965" cy="1118347"/>
          </a:xfrm>
          <a:prstGeom prst="rect">
            <a:avLst/>
          </a:prstGeom>
        </p:spPr>
      </p:pic>
      <p:pic>
        <p:nvPicPr>
          <p:cNvPr id="11" name="Picture 10" descr="mice.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47432" y="3914588"/>
            <a:ext cx="635000" cy="635000"/>
          </a:xfrm>
          <a:prstGeom prst="rect">
            <a:avLst/>
          </a:prstGeom>
        </p:spPr>
      </p:pic>
      <p:pic>
        <p:nvPicPr>
          <p:cNvPr id="12" name="Picture 11" descr="houseplants.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28216" y="3662829"/>
            <a:ext cx="1423396" cy="1067547"/>
          </a:xfrm>
          <a:prstGeom prst="rect">
            <a:avLst/>
          </a:prstGeom>
        </p:spPr>
      </p:pic>
    </p:spTree>
    <p:extLst>
      <p:ext uri="{BB962C8B-B14F-4D97-AF65-F5344CB8AC3E}">
        <p14:creationId xmlns:p14="http://schemas.microsoft.com/office/powerpoint/2010/main" val="35474682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idx="4294967295"/>
          </p:nvPr>
        </p:nvSpPr>
        <p:spPr>
          <a:xfrm>
            <a:off x="304800" y="2384952"/>
            <a:ext cx="8839200" cy="592137"/>
          </a:xfrm>
          <a:noFill/>
        </p:spPr>
        <p:txBody>
          <a:bodyPr/>
          <a:lstStyle/>
          <a:p>
            <a:pPr lvl="1" algn="l" rtl="0">
              <a:spcBef>
                <a:spcPct val="0"/>
              </a:spcBef>
            </a:pPr>
            <a:r>
              <a:rPr lang="en-US" sz="4000" dirty="0" smtClean="0">
                <a:solidFill>
                  <a:srgbClr val="F58925"/>
                </a:solidFill>
                <a:latin typeface="Arial" charset="0"/>
                <a:ea typeface="ＭＳ Ｐゴシック" charset="0"/>
              </a:rPr>
              <a:t>Gases:</a:t>
            </a:r>
            <a:r>
              <a:rPr lang="en-US" sz="4000" b="1" dirty="0" smtClean="0">
                <a:solidFill>
                  <a:schemeClr val="accent5">
                    <a:lumMod val="40000"/>
                    <a:lumOff val="60000"/>
                  </a:schemeClr>
                </a:solidFill>
                <a:latin typeface="Arial" charset="0"/>
                <a:ea typeface="ＭＳ Ｐゴシック" charset="0"/>
              </a:rPr>
              <a:t/>
            </a:r>
            <a:br>
              <a:rPr lang="en-US" sz="4000" b="1" dirty="0" smtClean="0">
                <a:solidFill>
                  <a:schemeClr val="accent5">
                    <a:lumMod val="40000"/>
                    <a:lumOff val="60000"/>
                  </a:schemeClr>
                </a:solidFill>
                <a:latin typeface="Arial" charset="0"/>
                <a:ea typeface="ＭＳ Ｐゴシック" charset="0"/>
              </a:rPr>
            </a:br>
            <a:endParaRPr lang="en-US" sz="4000" dirty="0">
              <a:solidFill>
                <a:schemeClr val="accent5">
                  <a:lumMod val="40000"/>
                  <a:lumOff val="60000"/>
                </a:schemeClr>
              </a:solidFill>
              <a:latin typeface="Arial" charset="0"/>
              <a:ea typeface="ＭＳ Ｐゴシック" charset="0"/>
            </a:endParaRPr>
          </a:p>
        </p:txBody>
      </p:sp>
      <p:sp>
        <p:nvSpPr>
          <p:cNvPr id="3" name="Rectangle 2"/>
          <p:cNvSpPr/>
          <p:nvPr/>
        </p:nvSpPr>
        <p:spPr>
          <a:xfrm>
            <a:off x="1951981" y="2567817"/>
            <a:ext cx="6550610" cy="1184940"/>
          </a:xfrm>
          <a:prstGeom prst="rect">
            <a:avLst/>
          </a:prstGeom>
        </p:spPr>
        <p:txBody>
          <a:bodyPr wrap="square">
            <a:spAutoFit/>
          </a:bodyPr>
          <a:lstStyle/>
          <a:p>
            <a:pPr>
              <a:spcAft>
                <a:spcPts val="1800"/>
              </a:spcAft>
            </a:pPr>
            <a:r>
              <a:rPr lang="en-US" sz="2800" b="1" dirty="0">
                <a:solidFill>
                  <a:srgbClr val="FFFFFF"/>
                </a:solidFill>
                <a:latin typeface="Arial" charset="0"/>
                <a:ea typeface="ＭＳ Ｐゴシック" charset="0"/>
              </a:rPr>
              <a:t>Outdoor Sources</a:t>
            </a:r>
          </a:p>
          <a:p>
            <a:pPr>
              <a:spcAft>
                <a:spcPts val="1800"/>
              </a:spcAft>
            </a:pPr>
            <a:r>
              <a:rPr lang="en-US" sz="2800" b="1" dirty="0" smtClean="0">
                <a:solidFill>
                  <a:srgbClr val="FFFFFF"/>
                </a:solidFill>
                <a:latin typeface="Arial" charset="0"/>
                <a:ea typeface="ＭＳ Ｐゴシック" charset="0"/>
              </a:rPr>
              <a:t>Combustion Products</a:t>
            </a:r>
          </a:p>
        </p:txBody>
      </p:sp>
    </p:spTree>
    <p:extLst>
      <p:ext uri="{BB962C8B-B14F-4D97-AF65-F5344CB8AC3E}">
        <p14:creationId xmlns:p14="http://schemas.microsoft.com/office/powerpoint/2010/main" val="25103812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152400"/>
            <a:ext cx="7772400" cy="1143000"/>
          </a:xfrm>
        </p:spPr>
        <p:txBody>
          <a:bodyPr/>
          <a:lstStyle/>
          <a:p>
            <a:r>
              <a:rPr lang="en-US"/>
              <a:t>Outdoor Sources &amp; Building Design</a:t>
            </a:r>
          </a:p>
        </p:txBody>
      </p:sp>
      <p:pic>
        <p:nvPicPr>
          <p:cNvPr id="39940" name="Picture 4" descr="026-Diagram-Building-Air-Inta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71613"/>
            <a:ext cx="3962400" cy="2719387"/>
          </a:xfrm>
          <a:prstGeom prst="rect">
            <a:avLst/>
          </a:prstGeom>
          <a:noFill/>
          <a:extLst>
            <a:ext uri="{909E8E84-426E-40DD-AFC4-6F175D3DCCD1}">
              <a14:hiddenFill xmlns:a14="http://schemas.microsoft.com/office/drawing/2010/main">
                <a:solidFill>
                  <a:srgbClr val="FFFFFF"/>
                </a:solidFill>
              </a14:hiddenFill>
            </a:ext>
          </a:extLst>
        </p:spPr>
      </p:pic>
      <p:pic>
        <p:nvPicPr>
          <p:cNvPr id="39941" name="Picture 5" descr="Orientation-to-IAQ-4-0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179888"/>
            <a:ext cx="3657600" cy="2509837"/>
          </a:xfrm>
          <a:prstGeom prst="rect">
            <a:avLst/>
          </a:prstGeom>
          <a:noFill/>
          <a:extLst>
            <a:ext uri="{909E8E84-426E-40DD-AFC4-6F175D3DCCD1}">
              <a14:hiddenFill xmlns:a14="http://schemas.microsoft.com/office/drawing/2010/main">
                <a:solidFill>
                  <a:srgbClr val="FFFFFF"/>
                </a:solidFill>
              </a14:hiddenFill>
            </a:ext>
          </a:extLst>
        </p:spPr>
      </p:pic>
      <p:sp>
        <p:nvSpPr>
          <p:cNvPr id="39943" name="Text Box 7"/>
          <p:cNvSpPr txBox="1">
            <a:spLocks noChangeArrowheads="1"/>
          </p:cNvSpPr>
          <p:nvPr/>
        </p:nvSpPr>
        <p:spPr bwMode="auto">
          <a:xfrm>
            <a:off x="4878388" y="2352675"/>
            <a:ext cx="3767853" cy="1384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800" dirty="0"/>
              <a:t>Air Intakes </a:t>
            </a:r>
          </a:p>
          <a:p>
            <a:r>
              <a:rPr lang="en-US" sz="2800" dirty="0"/>
              <a:t>         - rooftop</a:t>
            </a:r>
          </a:p>
          <a:p>
            <a:r>
              <a:rPr lang="en-US" sz="2800" dirty="0"/>
              <a:t>         - parking garage</a:t>
            </a:r>
          </a:p>
        </p:txBody>
      </p:sp>
    </p:spTree>
    <p:extLst>
      <p:ext uri="{BB962C8B-B14F-4D97-AF65-F5344CB8AC3E}">
        <p14:creationId xmlns:p14="http://schemas.microsoft.com/office/powerpoint/2010/main" val="238563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685800" y="478015"/>
            <a:ext cx="6553200" cy="935037"/>
          </a:xfrm>
        </p:spPr>
        <p:txBody>
          <a:bodyPr/>
          <a:lstStyle/>
          <a:p>
            <a:r>
              <a:rPr lang="en-US" dirty="0"/>
              <a:t>Radon</a:t>
            </a:r>
            <a:r>
              <a:rPr lang="en-US" sz="3200" dirty="0"/>
              <a:t> </a:t>
            </a:r>
          </a:p>
        </p:txBody>
      </p:sp>
      <p:sp>
        <p:nvSpPr>
          <p:cNvPr id="37891" name="Rectangle 3"/>
          <p:cNvSpPr>
            <a:spLocks noGrp="1" noChangeArrowheads="1"/>
          </p:cNvSpPr>
          <p:nvPr>
            <p:ph type="body" idx="4294967295"/>
          </p:nvPr>
        </p:nvSpPr>
        <p:spPr>
          <a:xfrm>
            <a:off x="228600" y="1540934"/>
            <a:ext cx="4769402" cy="3581400"/>
          </a:xfrm>
        </p:spPr>
        <p:txBody>
          <a:bodyPr/>
          <a:lstStyle/>
          <a:p>
            <a:r>
              <a:rPr lang="en-US" sz="2000" dirty="0"/>
              <a:t>Radon</a:t>
            </a:r>
            <a:r>
              <a:rPr lang="en-US" sz="2000" dirty="0">
                <a:cs typeface="Arial" charset="0"/>
              </a:rPr>
              <a:t> is a gaseous, colorless, highly toxic radioactive element</a:t>
            </a:r>
          </a:p>
          <a:p>
            <a:r>
              <a:rPr lang="en-US" sz="2000" dirty="0">
                <a:cs typeface="Arial" charset="0"/>
              </a:rPr>
              <a:t>Sources: earth and rock beneath home; well water; building materials</a:t>
            </a:r>
          </a:p>
          <a:p>
            <a:r>
              <a:rPr lang="en-US" sz="2000" dirty="0">
                <a:cs typeface="Times New Roman" charset="0"/>
              </a:rPr>
              <a:t>Health effect: lung cancer</a:t>
            </a:r>
          </a:p>
        </p:txBody>
      </p:sp>
      <p:sp>
        <p:nvSpPr>
          <p:cNvPr id="37892" name="Rectangle 4"/>
          <p:cNvSpPr>
            <a:spLocks noChangeArrowheads="1"/>
          </p:cNvSpPr>
          <p:nvPr/>
        </p:nvSpPr>
        <p:spPr bwMode="auto">
          <a:xfrm>
            <a:off x="5791200" y="1371600"/>
            <a:ext cx="320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tx2"/>
              </a:buClr>
              <a:buSzPct val="75000"/>
              <a:buFont typeface="Monotype Sorts" charset="0"/>
              <a:buChar char="u"/>
            </a:pPr>
            <a:endParaRPr lang="en-US" sz="1800"/>
          </a:p>
        </p:txBody>
      </p:sp>
      <p:pic>
        <p:nvPicPr>
          <p:cNvPr id="37893" name="Picture 5" descr="houserad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8002" y="1171223"/>
            <a:ext cx="3841197" cy="340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descr="radon-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733800"/>
            <a:ext cx="40386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50969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152400" y="228600"/>
            <a:ext cx="7315200" cy="762000"/>
          </a:xfrm>
          <a:noFill/>
        </p:spPr>
        <p:txBody>
          <a:bodyPr/>
          <a:lstStyle/>
          <a:p>
            <a:r>
              <a:rPr lang="en-US" dirty="0" smtClean="0"/>
              <a:t>Combustion - Carbon </a:t>
            </a:r>
            <a:r>
              <a:rPr lang="en-US" dirty="0"/>
              <a:t>Monoxide</a:t>
            </a:r>
            <a:r>
              <a:rPr lang="en-US" sz="3200" dirty="0"/>
              <a:t> </a:t>
            </a:r>
          </a:p>
        </p:txBody>
      </p:sp>
      <p:sp>
        <p:nvSpPr>
          <p:cNvPr id="67587" name="Rectangle 3"/>
          <p:cNvSpPr>
            <a:spLocks noGrp="1" noChangeArrowheads="1"/>
          </p:cNvSpPr>
          <p:nvPr>
            <p:ph type="body" idx="4294967295"/>
          </p:nvPr>
        </p:nvSpPr>
        <p:spPr>
          <a:xfrm>
            <a:off x="152399" y="1230489"/>
            <a:ext cx="7509933" cy="5257800"/>
          </a:xfrm>
        </p:spPr>
        <p:txBody>
          <a:bodyPr>
            <a:noAutofit/>
          </a:bodyPr>
          <a:lstStyle/>
          <a:p>
            <a:pPr marL="533400" indent="-533400">
              <a:lnSpc>
                <a:spcPct val="90000"/>
              </a:lnSpc>
            </a:pPr>
            <a:r>
              <a:rPr lang="en-US" sz="1800" dirty="0"/>
              <a:t>Colorless, odorless gas produced by incomplete combustion of a fuel containing carbon</a:t>
            </a:r>
          </a:p>
          <a:p>
            <a:pPr marL="533400" indent="-533400">
              <a:lnSpc>
                <a:spcPct val="90000"/>
              </a:lnSpc>
            </a:pPr>
            <a:r>
              <a:rPr lang="en-US" sz="1800" dirty="0"/>
              <a:t>Combines with hemoglobin, replacing oxygen</a:t>
            </a:r>
          </a:p>
          <a:p>
            <a:pPr marL="533400" indent="-533400">
              <a:lnSpc>
                <a:spcPct val="90000"/>
              </a:lnSpc>
            </a:pPr>
            <a:r>
              <a:rPr lang="en-US" sz="1800" dirty="0"/>
              <a:t>Symptoms</a:t>
            </a:r>
          </a:p>
          <a:p>
            <a:pPr marL="914400" lvl="1" indent="-457200">
              <a:lnSpc>
                <a:spcPct val="90000"/>
              </a:lnSpc>
            </a:pPr>
            <a:r>
              <a:rPr lang="en-US" sz="1800" dirty="0" smtClean="0"/>
              <a:t>Headache, Fatigue</a:t>
            </a:r>
            <a:endParaRPr lang="en-US" sz="1800" dirty="0"/>
          </a:p>
          <a:p>
            <a:pPr marL="914400" lvl="1" indent="-457200">
              <a:lnSpc>
                <a:spcPct val="90000"/>
              </a:lnSpc>
            </a:pPr>
            <a:r>
              <a:rPr lang="en-US" sz="1800" dirty="0"/>
              <a:t>Shortness of breath </a:t>
            </a:r>
          </a:p>
          <a:p>
            <a:pPr marL="914400" lvl="1" indent="-457200">
              <a:lnSpc>
                <a:spcPct val="90000"/>
              </a:lnSpc>
            </a:pPr>
            <a:r>
              <a:rPr lang="en-US" sz="1800" dirty="0" smtClean="0"/>
              <a:t>Nausea, Dizziness</a:t>
            </a:r>
            <a:endParaRPr lang="en-US" sz="1800" dirty="0"/>
          </a:p>
          <a:p>
            <a:pPr marL="533400" indent="-533400">
              <a:lnSpc>
                <a:spcPct val="90000"/>
              </a:lnSpc>
            </a:pPr>
            <a:r>
              <a:rPr lang="en-US" sz="1800" dirty="0"/>
              <a:t>Most common sources</a:t>
            </a:r>
          </a:p>
          <a:p>
            <a:pPr marL="914400" lvl="1" indent="-457200">
              <a:lnSpc>
                <a:spcPct val="90000"/>
              </a:lnSpc>
            </a:pPr>
            <a:r>
              <a:rPr lang="en-US" sz="1800" dirty="0"/>
              <a:t>house fires</a:t>
            </a:r>
          </a:p>
          <a:p>
            <a:pPr marL="914400" lvl="1" indent="-457200">
              <a:lnSpc>
                <a:spcPct val="90000"/>
              </a:lnSpc>
            </a:pPr>
            <a:r>
              <a:rPr lang="en-US" sz="1800" dirty="0">
                <a:cs typeface="Times New Roman" charset="0"/>
              </a:rPr>
              <a:t>heaters</a:t>
            </a:r>
          </a:p>
          <a:p>
            <a:pPr marL="914400" lvl="1" indent="-457200">
              <a:lnSpc>
                <a:spcPct val="90000"/>
              </a:lnSpc>
            </a:pPr>
            <a:r>
              <a:rPr lang="en-US" sz="1800" dirty="0">
                <a:cs typeface="Times New Roman" charset="0"/>
              </a:rPr>
              <a:t>car exhaust</a:t>
            </a:r>
          </a:p>
          <a:p>
            <a:pPr marL="533400" indent="-533400">
              <a:lnSpc>
                <a:spcPct val="90000"/>
              </a:lnSpc>
            </a:pPr>
            <a:r>
              <a:rPr lang="en-US" sz="1800" dirty="0">
                <a:cs typeface="Times New Roman" charset="0"/>
              </a:rPr>
              <a:t>Common problems</a:t>
            </a:r>
          </a:p>
          <a:p>
            <a:pPr marL="914400" lvl="1" indent="-457200">
              <a:lnSpc>
                <a:spcPct val="90000"/>
              </a:lnSpc>
            </a:pPr>
            <a:r>
              <a:rPr lang="en-US" sz="1800" dirty="0">
                <a:cs typeface="Times New Roman" charset="0"/>
              </a:rPr>
              <a:t>heater maintenance</a:t>
            </a:r>
          </a:p>
          <a:p>
            <a:pPr marL="914400" lvl="1" indent="-457200">
              <a:lnSpc>
                <a:spcPct val="90000"/>
              </a:lnSpc>
            </a:pPr>
            <a:r>
              <a:rPr lang="en-US" sz="1800" dirty="0">
                <a:cs typeface="Times New Roman" charset="0"/>
              </a:rPr>
              <a:t>insufficient air supply</a:t>
            </a:r>
          </a:p>
          <a:p>
            <a:pPr marL="914400" lvl="1" indent="-457200">
              <a:lnSpc>
                <a:spcPct val="90000"/>
              </a:lnSpc>
            </a:pPr>
            <a:r>
              <a:rPr lang="en-US" sz="1800" dirty="0">
                <a:cs typeface="Times New Roman" charset="0"/>
              </a:rPr>
              <a:t>unintended air pathways</a:t>
            </a:r>
          </a:p>
        </p:txBody>
      </p:sp>
      <p:sp>
        <p:nvSpPr>
          <p:cNvPr id="67588" name="Rectangle 4"/>
          <p:cNvSpPr>
            <a:spLocks noChangeArrowheads="1"/>
          </p:cNvSpPr>
          <p:nvPr/>
        </p:nvSpPr>
        <p:spPr bwMode="auto">
          <a:xfrm>
            <a:off x="3048000" y="1371600"/>
            <a:ext cx="274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tx2"/>
              </a:buClr>
              <a:buSzPct val="75000"/>
              <a:buFont typeface="Monotype Sorts" charset="0"/>
              <a:buChar char="u"/>
            </a:pPr>
            <a:endParaRPr lang="en-US" sz="1800"/>
          </a:p>
        </p:txBody>
      </p:sp>
      <p:sp>
        <p:nvSpPr>
          <p:cNvPr id="67589" name="Rectangle 5"/>
          <p:cNvSpPr>
            <a:spLocks noChangeArrowheads="1"/>
          </p:cNvSpPr>
          <p:nvPr/>
        </p:nvSpPr>
        <p:spPr bwMode="auto">
          <a:xfrm>
            <a:off x="5791200" y="1371600"/>
            <a:ext cx="320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tx2"/>
              </a:buClr>
              <a:buSzPct val="75000"/>
              <a:buFont typeface="Monotype Sorts" charset="0"/>
              <a:buChar char="u"/>
            </a:pPr>
            <a:endParaRPr lang="en-US" sz="1800"/>
          </a:p>
        </p:txBody>
      </p:sp>
      <p:pic>
        <p:nvPicPr>
          <p:cNvPr id="67590" name="Picture 6" descr="Image of a picture diagram illustration the main sources of carbon monoxide in ho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514600"/>
            <a:ext cx="46402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7" descr="sco_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1524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7722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228600" y="228600"/>
            <a:ext cx="8615358" cy="762000"/>
          </a:xfrm>
          <a:noFill/>
        </p:spPr>
        <p:txBody>
          <a:bodyPr/>
          <a:lstStyle/>
          <a:p>
            <a:r>
              <a:rPr lang="en-US" dirty="0"/>
              <a:t>Combustion - </a:t>
            </a:r>
            <a:r>
              <a:rPr lang="en-US" dirty="0" smtClean="0"/>
              <a:t>Oxides </a:t>
            </a:r>
            <a:r>
              <a:rPr lang="en-US" dirty="0"/>
              <a:t>of Nitrogen (</a:t>
            </a:r>
            <a:r>
              <a:rPr lang="en-US" dirty="0" err="1"/>
              <a:t>NO</a:t>
            </a:r>
            <a:r>
              <a:rPr lang="en-US" baseline="-25000" dirty="0" err="1"/>
              <a:t>x</a:t>
            </a:r>
            <a:r>
              <a:rPr lang="en-US" dirty="0"/>
              <a:t>)</a:t>
            </a:r>
          </a:p>
        </p:txBody>
      </p:sp>
      <p:sp>
        <p:nvSpPr>
          <p:cNvPr id="69635" name="Rectangle 3"/>
          <p:cNvSpPr>
            <a:spLocks noGrp="1" noChangeArrowheads="1"/>
          </p:cNvSpPr>
          <p:nvPr>
            <p:ph type="body" idx="4294967295"/>
          </p:nvPr>
        </p:nvSpPr>
        <p:spPr>
          <a:xfrm>
            <a:off x="304800" y="1752600"/>
            <a:ext cx="4572000" cy="3657600"/>
          </a:xfrm>
        </p:spPr>
        <p:txBody>
          <a:bodyPr>
            <a:normAutofit lnSpcReduction="10000"/>
          </a:bodyPr>
          <a:lstStyle/>
          <a:p>
            <a:r>
              <a:rPr lang="en-US" sz="2000"/>
              <a:t>Produced by high-temperature combustion</a:t>
            </a:r>
          </a:p>
          <a:p>
            <a:r>
              <a:rPr lang="en-US" sz="2000"/>
              <a:t>Sources</a:t>
            </a:r>
          </a:p>
          <a:p>
            <a:pPr lvl="1"/>
            <a:r>
              <a:rPr lang="en-US" sz="2000"/>
              <a:t>gas stoves</a:t>
            </a:r>
          </a:p>
          <a:p>
            <a:pPr lvl="1"/>
            <a:r>
              <a:rPr lang="en-US" sz="2000"/>
              <a:t>heaters</a:t>
            </a:r>
          </a:p>
          <a:p>
            <a:pPr lvl="1"/>
            <a:r>
              <a:rPr lang="en-US" sz="2000"/>
              <a:t>car exhaust</a:t>
            </a:r>
          </a:p>
          <a:p>
            <a:r>
              <a:rPr lang="en-US" sz="2000"/>
              <a:t>Health effects</a:t>
            </a:r>
          </a:p>
          <a:p>
            <a:pPr lvl="1"/>
            <a:r>
              <a:rPr lang="en-US" sz="2000">
                <a:cs typeface="Times New Roman" charset="0"/>
              </a:rPr>
              <a:t>respiratory</a:t>
            </a:r>
          </a:p>
          <a:p>
            <a:pPr lvl="1"/>
            <a:r>
              <a:rPr lang="en-US" sz="2000">
                <a:cs typeface="Times New Roman" charset="0"/>
              </a:rPr>
              <a:t>asthma</a:t>
            </a:r>
          </a:p>
        </p:txBody>
      </p:sp>
      <p:sp>
        <p:nvSpPr>
          <p:cNvPr id="69636" name="Rectangle 4"/>
          <p:cNvSpPr>
            <a:spLocks noChangeArrowheads="1"/>
          </p:cNvSpPr>
          <p:nvPr/>
        </p:nvSpPr>
        <p:spPr bwMode="auto">
          <a:xfrm>
            <a:off x="3048000" y="1371600"/>
            <a:ext cx="274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tx2"/>
              </a:buClr>
              <a:buSzPct val="75000"/>
              <a:buFont typeface="Monotype Sorts" charset="0"/>
              <a:buChar char="u"/>
            </a:pPr>
            <a:endParaRPr lang="en-US" sz="1800"/>
          </a:p>
        </p:txBody>
      </p:sp>
      <p:sp>
        <p:nvSpPr>
          <p:cNvPr id="69637" name="Rectangle 5"/>
          <p:cNvSpPr>
            <a:spLocks noChangeArrowheads="1"/>
          </p:cNvSpPr>
          <p:nvPr/>
        </p:nvSpPr>
        <p:spPr bwMode="auto">
          <a:xfrm>
            <a:off x="5791200" y="1371600"/>
            <a:ext cx="320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tx2"/>
              </a:buClr>
              <a:buSzPct val="75000"/>
              <a:buFont typeface="Monotype Sorts" charset="0"/>
              <a:buChar char="u"/>
            </a:pPr>
            <a:endParaRPr lang="en-US" sz="1800"/>
          </a:p>
        </p:txBody>
      </p:sp>
      <p:pic>
        <p:nvPicPr>
          <p:cNvPr id="69638" name="Picture 6" descr="stove2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362200"/>
            <a:ext cx="29146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9" name="Rectangle 7"/>
          <p:cNvSpPr>
            <a:spLocks noChangeArrowheads="1"/>
          </p:cNvSpPr>
          <p:nvPr/>
        </p:nvSpPr>
        <p:spPr bwMode="auto">
          <a:xfrm>
            <a:off x="5486400" y="1752600"/>
            <a:ext cx="3505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Font typeface="Wingdings" charset="0"/>
              <a:buChar char="§"/>
            </a:pPr>
            <a:r>
              <a:rPr lang="en-US" sz="2000">
                <a:latin typeface="Futura Condensed" charset="0"/>
              </a:rPr>
              <a:t>Indoor NO</a:t>
            </a:r>
            <a:r>
              <a:rPr lang="en-US" sz="2000" baseline="-25000">
                <a:latin typeface="Futura Condensed" charset="0"/>
              </a:rPr>
              <a:t>2</a:t>
            </a:r>
            <a:r>
              <a:rPr lang="en-US" sz="2000">
                <a:latin typeface="Futura Condensed" charset="0"/>
              </a:rPr>
              <a:t> levels are function of:</a:t>
            </a:r>
          </a:p>
          <a:p>
            <a:pPr marL="742950" lvl="1" indent="-285750" eaLnBrk="1" hangingPunct="1">
              <a:lnSpc>
                <a:spcPct val="90000"/>
              </a:lnSpc>
              <a:spcBef>
                <a:spcPct val="20000"/>
              </a:spcBef>
              <a:buFontTx/>
              <a:buChar char="–"/>
            </a:pPr>
            <a:r>
              <a:rPr lang="en-US" sz="2000">
                <a:solidFill>
                  <a:schemeClr val="folHlink"/>
                </a:solidFill>
                <a:latin typeface="Futura Condensed" charset="0"/>
                <a:cs typeface="Times New Roman" charset="0"/>
              </a:rPr>
              <a:t>indoor sources</a:t>
            </a:r>
          </a:p>
          <a:p>
            <a:pPr marL="742950" lvl="1" indent="-285750" eaLnBrk="1" hangingPunct="1">
              <a:lnSpc>
                <a:spcPct val="90000"/>
              </a:lnSpc>
              <a:spcBef>
                <a:spcPct val="20000"/>
              </a:spcBef>
              <a:buFontTx/>
              <a:buChar char="–"/>
            </a:pPr>
            <a:r>
              <a:rPr lang="en-US" sz="2000">
                <a:solidFill>
                  <a:schemeClr val="folHlink"/>
                </a:solidFill>
                <a:latin typeface="Futura Condensed" charset="0"/>
                <a:cs typeface="Times New Roman" charset="0"/>
              </a:rPr>
              <a:t>pilot lights</a:t>
            </a:r>
          </a:p>
          <a:p>
            <a:pPr marL="742950" lvl="1" indent="-285750" eaLnBrk="1" hangingPunct="1">
              <a:lnSpc>
                <a:spcPct val="90000"/>
              </a:lnSpc>
              <a:spcBef>
                <a:spcPct val="20000"/>
              </a:spcBef>
              <a:buFontTx/>
              <a:buChar char="–"/>
            </a:pPr>
            <a:r>
              <a:rPr lang="en-US" sz="2000">
                <a:solidFill>
                  <a:schemeClr val="folHlink"/>
                </a:solidFill>
                <a:latin typeface="Futura Condensed" charset="0"/>
                <a:cs typeface="Times New Roman" charset="0"/>
              </a:rPr>
              <a:t>exhaust/range hood</a:t>
            </a:r>
          </a:p>
          <a:p>
            <a:pPr marL="742950" lvl="1" indent="-285750" eaLnBrk="1" hangingPunct="1">
              <a:lnSpc>
                <a:spcPct val="90000"/>
              </a:lnSpc>
              <a:spcBef>
                <a:spcPct val="20000"/>
              </a:spcBef>
              <a:buFontTx/>
              <a:buChar char="–"/>
            </a:pPr>
            <a:r>
              <a:rPr lang="en-US" sz="2000">
                <a:solidFill>
                  <a:schemeClr val="folHlink"/>
                </a:solidFill>
                <a:latin typeface="Futura Condensed" charset="0"/>
                <a:cs typeface="Times New Roman" charset="0"/>
              </a:rPr>
              <a:t>usage pattern</a:t>
            </a:r>
          </a:p>
          <a:p>
            <a:pPr marL="742950" lvl="1" indent="-285750" eaLnBrk="1" hangingPunct="1">
              <a:lnSpc>
                <a:spcPct val="90000"/>
              </a:lnSpc>
              <a:spcBef>
                <a:spcPct val="20000"/>
              </a:spcBef>
              <a:buFontTx/>
              <a:buChar char="–"/>
            </a:pPr>
            <a:r>
              <a:rPr lang="en-US" sz="2000">
                <a:solidFill>
                  <a:schemeClr val="folHlink"/>
                </a:solidFill>
                <a:latin typeface="Futura Condensed" charset="0"/>
                <a:cs typeface="Times New Roman" charset="0"/>
              </a:rPr>
              <a:t>outdoor levels</a:t>
            </a:r>
          </a:p>
          <a:p>
            <a:pPr marL="742950" lvl="1" indent="-285750" eaLnBrk="1" hangingPunct="1">
              <a:lnSpc>
                <a:spcPct val="90000"/>
              </a:lnSpc>
              <a:spcBef>
                <a:spcPct val="20000"/>
              </a:spcBef>
              <a:buFontTx/>
              <a:buChar char="–"/>
            </a:pPr>
            <a:r>
              <a:rPr lang="en-US" sz="2000">
                <a:solidFill>
                  <a:schemeClr val="folHlink"/>
                </a:solidFill>
                <a:latin typeface="Futura Condensed" charset="0"/>
                <a:cs typeface="Times New Roman" charset="0"/>
              </a:rPr>
              <a:t>size of home</a:t>
            </a:r>
          </a:p>
          <a:p>
            <a:pPr marL="742950" lvl="1" indent="-285750" eaLnBrk="1" hangingPunct="1">
              <a:lnSpc>
                <a:spcPct val="90000"/>
              </a:lnSpc>
              <a:spcBef>
                <a:spcPct val="20000"/>
              </a:spcBef>
              <a:buFontTx/>
              <a:buChar char="–"/>
            </a:pPr>
            <a:r>
              <a:rPr lang="en-US" sz="2000">
                <a:solidFill>
                  <a:schemeClr val="folHlink"/>
                </a:solidFill>
                <a:latin typeface="Futura Condensed" charset="0"/>
                <a:cs typeface="Times New Roman" charset="0"/>
              </a:rPr>
              <a:t>ventilation rate</a:t>
            </a:r>
          </a:p>
          <a:p>
            <a:pPr marL="742950" lvl="1" indent="-285750" eaLnBrk="1" hangingPunct="1">
              <a:lnSpc>
                <a:spcPct val="90000"/>
              </a:lnSpc>
              <a:spcBef>
                <a:spcPct val="20000"/>
              </a:spcBef>
              <a:buFontTx/>
              <a:buChar char="–"/>
            </a:pPr>
            <a:r>
              <a:rPr lang="en-US" sz="2000">
                <a:solidFill>
                  <a:schemeClr val="folHlink"/>
                </a:solidFill>
                <a:latin typeface="Futura Condensed" charset="0"/>
                <a:cs typeface="Times New Roman" charset="0"/>
              </a:rPr>
              <a:t>humidity</a:t>
            </a:r>
          </a:p>
        </p:txBody>
      </p:sp>
    </p:spTree>
    <p:extLst>
      <p:ext uri="{BB962C8B-B14F-4D97-AF65-F5344CB8AC3E}">
        <p14:creationId xmlns:p14="http://schemas.microsoft.com/office/powerpoint/2010/main" val="2408282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idx="4294967295"/>
          </p:nvPr>
        </p:nvSpPr>
        <p:spPr>
          <a:xfrm>
            <a:off x="152400" y="1769807"/>
            <a:ext cx="8839200" cy="1445568"/>
          </a:xfrm>
          <a:noFill/>
        </p:spPr>
        <p:txBody>
          <a:bodyPr/>
          <a:lstStyle/>
          <a:p>
            <a:pPr lvl="1" algn="l" rtl="0">
              <a:spcBef>
                <a:spcPct val="0"/>
              </a:spcBef>
            </a:pPr>
            <a:r>
              <a:rPr lang="en-US" sz="4000" dirty="0" smtClean="0">
                <a:solidFill>
                  <a:srgbClr val="B714DF"/>
                </a:solidFill>
                <a:latin typeface="Arial" charset="0"/>
                <a:ea typeface="ＭＳ Ｐゴシック" charset="0"/>
              </a:rPr>
              <a:t>Chemicals:</a:t>
            </a:r>
            <a:r>
              <a:rPr lang="en-US" sz="2800" dirty="0" smtClean="0">
                <a:solidFill>
                  <a:srgbClr val="B714DF"/>
                </a:solidFill>
                <a:latin typeface="Arial" charset="0"/>
                <a:ea typeface="ＭＳ Ｐゴシック" charset="0"/>
              </a:rPr>
              <a:t/>
            </a:r>
            <a:br>
              <a:rPr lang="en-US" sz="2800" dirty="0" smtClean="0">
                <a:solidFill>
                  <a:srgbClr val="B714DF"/>
                </a:solidFill>
                <a:latin typeface="Arial" charset="0"/>
                <a:ea typeface="ＭＳ Ｐゴシック" charset="0"/>
              </a:rPr>
            </a:br>
            <a:r>
              <a:rPr lang="en-US" b="1" dirty="0">
                <a:solidFill>
                  <a:srgbClr val="FFFFFF"/>
                </a:solidFill>
                <a:latin typeface="Arial" charset="0"/>
                <a:ea typeface="ＭＳ Ｐゴシック" charset="0"/>
              </a:rPr>
              <a:t/>
            </a:r>
            <a:br>
              <a:rPr lang="en-US" b="1" dirty="0">
                <a:solidFill>
                  <a:srgbClr val="FFFFFF"/>
                </a:solidFill>
                <a:latin typeface="Arial" charset="0"/>
                <a:ea typeface="ＭＳ Ｐゴシック" charset="0"/>
              </a:rPr>
            </a:br>
            <a:r>
              <a:rPr lang="en-US" b="1" dirty="0" smtClean="0">
                <a:solidFill>
                  <a:srgbClr val="FFFFFF"/>
                </a:solidFill>
                <a:latin typeface="Arial" charset="0"/>
                <a:ea typeface="ＭＳ Ｐゴシック" charset="0"/>
              </a:rPr>
              <a:t>	</a:t>
            </a:r>
            <a:endParaRPr lang="en-US" sz="2800" dirty="0">
              <a:solidFill>
                <a:schemeClr val="accent1"/>
              </a:solidFill>
              <a:latin typeface="Arial" charset="0"/>
              <a:ea typeface="ＭＳ Ｐゴシック" charset="0"/>
            </a:endParaRPr>
          </a:p>
        </p:txBody>
      </p:sp>
      <p:sp>
        <p:nvSpPr>
          <p:cNvPr id="2" name="Rectangle 1"/>
          <p:cNvSpPr/>
          <p:nvPr/>
        </p:nvSpPr>
        <p:spPr>
          <a:xfrm>
            <a:off x="1799581" y="2892209"/>
            <a:ext cx="6550610" cy="1184940"/>
          </a:xfrm>
          <a:prstGeom prst="rect">
            <a:avLst/>
          </a:prstGeom>
        </p:spPr>
        <p:txBody>
          <a:bodyPr wrap="square">
            <a:spAutoFit/>
          </a:bodyPr>
          <a:lstStyle/>
          <a:p>
            <a:pPr>
              <a:spcAft>
                <a:spcPts val="1800"/>
              </a:spcAft>
            </a:pPr>
            <a:r>
              <a:rPr lang="en-US" sz="2800" b="1" dirty="0" smtClean="0">
                <a:solidFill>
                  <a:srgbClr val="FFFFFF"/>
                </a:solidFill>
                <a:latin typeface="Arial" charset="0"/>
                <a:ea typeface="ＭＳ Ｐゴシック" charset="0"/>
              </a:rPr>
              <a:t>Formaldehyde</a:t>
            </a:r>
          </a:p>
          <a:p>
            <a:pPr>
              <a:spcAft>
                <a:spcPts val="1800"/>
              </a:spcAft>
            </a:pPr>
            <a:r>
              <a:rPr lang="en-US" sz="2800" b="1" dirty="0" smtClean="0">
                <a:solidFill>
                  <a:srgbClr val="FFFFFF"/>
                </a:solidFill>
                <a:latin typeface="Arial" charset="0"/>
                <a:ea typeface="ＭＳ Ｐゴシック" charset="0"/>
              </a:rPr>
              <a:t>Volatile </a:t>
            </a:r>
            <a:r>
              <a:rPr lang="en-US" sz="2800" b="1" dirty="0">
                <a:solidFill>
                  <a:srgbClr val="FFFFFF"/>
                </a:solidFill>
                <a:latin typeface="Arial" charset="0"/>
                <a:ea typeface="ＭＳ Ｐゴシック" charset="0"/>
              </a:rPr>
              <a:t>Organic Compounds (VOCs</a:t>
            </a:r>
            <a:r>
              <a:rPr lang="en-US" sz="2800" b="1" dirty="0" smtClean="0">
                <a:solidFill>
                  <a:srgbClr val="FFFFFF"/>
                </a:solidFill>
                <a:latin typeface="Arial" charset="0"/>
                <a:ea typeface="ＭＳ Ｐゴシック" charset="0"/>
              </a:rPr>
              <a:t>)</a:t>
            </a:r>
          </a:p>
        </p:txBody>
      </p:sp>
    </p:spTree>
    <p:extLst>
      <p:ext uri="{BB962C8B-B14F-4D97-AF65-F5344CB8AC3E}">
        <p14:creationId xmlns:p14="http://schemas.microsoft.com/office/powerpoint/2010/main" val="37142346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303213"/>
            <a:ext cx="7772400" cy="1143000"/>
          </a:xfrm>
        </p:spPr>
        <p:txBody>
          <a:bodyPr/>
          <a:lstStyle/>
          <a:p>
            <a:r>
              <a:rPr lang="en-US" dirty="0">
                <a:latin typeface="Arial" charset="0"/>
                <a:ea typeface="ＭＳ Ｐゴシック" charset="0"/>
              </a:rPr>
              <a:t>Product </a:t>
            </a:r>
            <a:r>
              <a:rPr lang="en-US" dirty="0" err="1">
                <a:latin typeface="Arial" charset="0"/>
                <a:ea typeface="ＭＳ Ｐゴシック" charset="0"/>
              </a:rPr>
              <a:t>Offgassing</a:t>
            </a:r>
            <a:r>
              <a:rPr lang="en-US" dirty="0">
                <a:latin typeface="Arial" charset="0"/>
                <a:ea typeface="ＭＳ Ｐゴシック" charset="0"/>
              </a:rPr>
              <a:t> </a:t>
            </a:r>
          </a:p>
        </p:txBody>
      </p:sp>
      <p:sp>
        <p:nvSpPr>
          <p:cNvPr id="45059" name="Rectangle 3"/>
          <p:cNvSpPr>
            <a:spLocks noGrp="1" noChangeArrowheads="1"/>
          </p:cNvSpPr>
          <p:nvPr>
            <p:ph type="body" idx="1"/>
          </p:nvPr>
        </p:nvSpPr>
        <p:spPr>
          <a:xfrm>
            <a:off x="685800" y="1875717"/>
            <a:ext cx="6553200" cy="4114800"/>
          </a:xfrm>
        </p:spPr>
        <p:txBody>
          <a:bodyPr>
            <a:noAutofit/>
          </a:bodyPr>
          <a:lstStyle/>
          <a:p>
            <a:pPr>
              <a:buFontTx/>
              <a:buNone/>
            </a:pPr>
            <a:r>
              <a:rPr lang="en-US" sz="3200" dirty="0">
                <a:latin typeface="Arial" charset="0"/>
                <a:ea typeface="ＭＳ Ｐゴシック" charset="0"/>
              </a:rPr>
              <a:t>Amount, type, </a:t>
            </a:r>
            <a:r>
              <a:rPr lang="en-US" sz="3200" dirty="0" smtClean="0">
                <a:latin typeface="Arial" charset="0"/>
                <a:ea typeface="ＭＳ Ｐゴシック" charset="0"/>
              </a:rPr>
              <a:t>concentration</a:t>
            </a:r>
            <a:endParaRPr lang="en-US" sz="3200" dirty="0">
              <a:latin typeface="Arial" charset="0"/>
              <a:ea typeface="ＭＳ Ｐゴシック" charset="0"/>
            </a:endParaRPr>
          </a:p>
          <a:p>
            <a:pPr>
              <a:buFontTx/>
              <a:buNone/>
            </a:pPr>
            <a:r>
              <a:rPr lang="en-US" sz="3200" dirty="0">
                <a:latin typeface="Arial" charset="0"/>
                <a:ea typeface="ＭＳ Ｐゴシック" charset="0"/>
              </a:rPr>
              <a:t>Depends on…</a:t>
            </a:r>
          </a:p>
          <a:p>
            <a:pPr lvl="1"/>
            <a:r>
              <a:rPr lang="en-US" sz="3000" dirty="0">
                <a:latin typeface="Arial" charset="0"/>
                <a:ea typeface="ＭＳ Ｐゴシック" charset="0"/>
              </a:rPr>
              <a:t>Type of material</a:t>
            </a:r>
          </a:p>
          <a:p>
            <a:pPr lvl="1"/>
            <a:r>
              <a:rPr lang="en-US" sz="3000" dirty="0">
                <a:latin typeface="Arial" charset="0"/>
                <a:ea typeface="ＭＳ Ｐゴシック" charset="0"/>
              </a:rPr>
              <a:t>Age</a:t>
            </a:r>
          </a:p>
          <a:p>
            <a:pPr lvl="1"/>
            <a:r>
              <a:rPr lang="en-US" sz="3000" dirty="0">
                <a:latin typeface="Arial" charset="0"/>
                <a:ea typeface="ＭＳ Ｐゴシック" charset="0"/>
              </a:rPr>
              <a:t>Temperature and humidity </a:t>
            </a:r>
          </a:p>
          <a:p>
            <a:pPr lvl="1"/>
            <a:r>
              <a:rPr lang="en-US" sz="3000" dirty="0" err="1">
                <a:latin typeface="Arial" charset="0"/>
                <a:ea typeface="ＭＳ Ｐゴシック" charset="0"/>
              </a:rPr>
              <a:t>Absorbtion</a:t>
            </a:r>
            <a:r>
              <a:rPr lang="en-US" sz="3000" dirty="0">
                <a:latin typeface="Arial" charset="0"/>
                <a:ea typeface="ＭＳ Ｐゴシック" charset="0"/>
              </a:rPr>
              <a:t>/desorption</a:t>
            </a:r>
          </a:p>
          <a:p>
            <a:pPr lvl="1"/>
            <a:r>
              <a:rPr lang="en-US" sz="3000" dirty="0">
                <a:latin typeface="Arial" charset="0"/>
                <a:ea typeface="ＭＳ Ｐゴシック" charset="0"/>
              </a:rPr>
              <a:t>Ventilation/air concentration</a:t>
            </a:r>
          </a:p>
        </p:txBody>
      </p:sp>
    </p:spTree>
    <p:extLst>
      <p:ext uri="{BB962C8B-B14F-4D97-AF65-F5344CB8AC3E}">
        <p14:creationId xmlns:p14="http://schemas.microsoft.com/office/powerpoint/2010/main" val="1166004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685800" y="152400"/>
            <a:ext cx="7772400" cy="1143000"/>
          </a:xfrm>
        </p:spPr>
        <p:txBody>
          <a:bodyPr/>
          <a:lstStyle/>
          <a:p>
            <a:pPr eaLnBrk="1" hangingPunct="1"/>
            <a:r>
              <a:rPr lang="en-US">
                <a:latin typeface="Arial" charset="0"/>
                <a:ea typeface="ＭＳ Ｐゴシック" charset="0"/>
              </a:rPr>
              <a:t>Sources of Formaldehyde</a:t>
            </a:r>
          </a:p>
        </p:txBody>
      </p:sp>
      <p:pic>
        <p:nvPicPr>
          <p:cNvPr id="419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28800"/>
            <a:ext cx="678180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0374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flipH="1">
            <a:off x="457200" y="1524000"/>
            <a:ext cx="8197850" cy="0"/>
          </a:xfrm>
          <a:prstGeom prst="line">
            <a:avLst/>
          </a:prstGeom>
          <a:ln w="3175" cmpd="sng">
            <a:solidFill>
              <a:schemeClr val="tx1">
                <a:lumMod val="65000"/>
                <a:lumOff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3" name="Rectangle 4"/>
          <p:cNvSpPr>
            <a:spLocks noChangeArrowheads="1"/>
          </p:cNvSpPr>
          <p:nvPr/>
        </p:nvSpPr>
        <p:spPr bwMode="auto">
          <a:xfrm>
            <a:off x="457200" y="598488"/>
            <a:ext cx="3048000" cy="861774"/>
          </a:xfrm>
          <a:prstGeom prst="rect">
            <a:avLst/>
          </a:prstGeom>
          <a:noFill/>
          <a:ln w="9525">
            <a:noFill/>
            <a:miter lim="800000"/>
            <a:headEnd/>
            <a:tailEnd/>
          </a:ln>
          <a:effectLst/>
        </p:spPr>
        <p:txBody>
          <a:bodyPr wrap="square" lIns="0" tIns="0" rIns="0" bIns="0" numCol="1" spcCol="182880" anchor="ctr">
            <a:spAutoFit/>
          </a:bodyPr>
          <a:lstStyle/>
          <a:p>
            <a:pPr>
              <a:spcBef>
                <a:spcPts val="0"/>
              </a:spcBef>
              <a:spcAft>
                <a:spcPts val="0"/>
              </a:spcAft>
              <a:defRPr/>
            </a:pPr>
            <a:r>
              <a:rPr lang="en-US" sz="2800" dirty="0" smtClean="0">
                <a:solidFill>
                  <a:schemeClr val="bg1">
                    <a:lumMod val="95000"/>
                  </a:schemeClr>
                </a:solidFill>
                <a:latin typeface="+mn-lt"/>
                <a:cs typeface="65 Helvetica Medium"/>
              </a:rPr>
              <a:t>Course</a:t>
            </a:r>
          </a:p>
          <a:p>
            <a:pPr>
              <a:spcBef>
                <a:spcPts val="0"/>
              </a:spcBef>
              <a:spcAft>
                <a:spcPts val="0"/>
              </a:spcAft>
              <a:defRPr/>
            </a:pPr>
            <a:r>
              <a:rPr lang="en-US" sz="2800" dirty="0" smtClean="0">
                <a:solidFill>
                  <a:schemeClr val="bg1">
                    <a:lumMod val="95000"/>
                  </a:schemeClr>
                </a:solidFill>
                <a:latin typeface="+mn-lt"/>
                <a:cs typeface="65 Helvetica Medium"/>
              </a:rPr>
              <a:t>Description</a:t>
            </a:r>
          </a:p>
        </p:txBody>
      </p:sp>
      <p:pic>
        <p:nvPicPr>
          <p:cNvPr id="7" name="Picture 6"/>
          <p:cNvPicPr>
            <a:picLocks noChangeAspect="1"/>
          </p:cNvPicPr>
          <p:nvPr/>
        </p:nvPicPr>
        <p:blipFill>
          <a:blip r:embed="rId3" cstate="print"/>
          <a:stretch>
            <a:fillRect/>
          </a:stretch>
        </p:blipFill>
        <p:spPr>
          <a:xfrm>
            <a:off x="8318500" y="6019800"/>
            <a:ext cx="673100" cy="6858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692435445"/>
              </p:ext>
            </p:extLst>
          </p:nvPr>
        </p:nvGraphicFramePr>
        <p:xfrm>
          <a:off x="477328" y="1630680"/>
          <a:ext cx="8229600" cy="4389120"/>
        </p:xfrm>
        <a:graphic>
          <a:graphicData uri="http://schemas.openxmlformats.org/drawingml/2006/table">
            <a:tbl>
              <a:tblPr/>
              <a:tblGrid>
                <a:gridCol w="2057400"/>
                <a:gridCol w="6172200"/>
              </a:tblGrid>
              <a:tr h="4389120">
                <a:tc>
                  <a:txBody>
                    <a:bodyPr/>
                    <a:lstStyle/>
                    <a:p>
                      <a:pPr algn="l"/>
                      <a:endParaRPr lang="en-US" dirty="0">
                        <a:solidFill>
                          <a:schemeClr val="bg1"/>
                        </a:solidFill>
                      </a:endParaRPr>
                    </a:p>
                  </a:txBody>
                  <a:tcPr marL="0" marR="0" marT="0" marB="0">
                    <a:lnL>
                      <a:noFill/>
                    </a:lnL>
                    <a:lnR>
                      <a:noFill/>
                    </a:lnR>
                    <a:lnT>
                      <a:noFill/>
                    </a:lnT>
                    <a:lnB>
                      <a:noFill/>
                    </a:lnB>
                  </a:tcPr>
                </a:tc>
                <a:tc>
                  <a:txBody>
                    <a:bodyPr/>
                    <a:lstStyle/>
                    <a:p>
                      <a:pPr algn="l"/>
                      <a:r>
                        <a:rPr lang="en-US" dirty="0">
                          <a:solidFill>
                            <a:schemeClr val="bg1"/>
                          </a:solidFill>
                        </a:rPr>
                        <a:t>As building envelopes have become tighter to improve energy efficiency and meet the changes required by the new NC Building Code, it is important to understand the relationship between energy efficiency measures and indoor environment quality (IEQ). Potential impacts on IEQ depend upon several factors including contaminant generation and ventilation rates, construction methods, building pressure differences and airflow patterns. This workshop will cover an integrated approach to building performance that addresses these inter-related issues. Participants will learn how to evaluate and address factors that can lead to common IEQ problems. Demonstrations will include blower door diagnostics and infrared thermography for quantifying air leakage and identifying heat transfer pathways, and air sampling methods and interpretation of results for evaluating building performance and IEQ.</a:t>
                      </a:r>
                    </a:p>
                  </a:txBody>
                  <a:tcPr marL="0" marR="0" marT="0" marB="0">
                    <a:lnL>
                      <a:noFill/>
                    </a:lnL>
                    <a:lnR>
                      <a:noFill/>
                    </a:lnR>
                    <a:lnT>
                      <a:noFill/>
                    </a:lnT>
                    <a:lnB>
                      <a:noFill/>
                    </a:lnB>
                  </a:tcPr>
                </a:tc>
              </a:tr>
            </a:tbl>
          </a:graphicData>
        </a:graphic>
      </p:graphicFrame>
      <p:sp>
        <p:nvSpPr>
          <p:cNvPr id="5" name="Rectangle 2"/>
          <p:cNvSpPr>
            <a:spLocks noChangeArrowheads="1"/>
          </p:cNvSpPr>
          <p:nvPr/>
        </p:nvSpPr>
        <p:spPr bwMode="auto">
          <a:xfrm>
            <a:off x="457200" y="1668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42622317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228600"/>
            <a:ext cx="7772400" cy="1143000"/>
          </a:xfrm>
        </p:spPr>
        <p:txBody>
          <a:bodyPr/>
          <a:lstStyle/>
          <a:p>
            <a:r>
              <a:rPr lang="en-US">
                <a:latin typeface="Arial" charset="0"/>
                <a:ea typeface="ＭＳ Ｐゴシック" charset="0"/>
              </a:rPr>
              <a:t>VOCs</a:t>
            </a:r>
          </a:p>
        </p:txBody>
      </p:sp>
      <p:sp>
        <p:nvSpPr>
          <p:cNvPr id="43011" name="Rectangle 3"/>
          <p:cNvSpPr>
            <a:spLocks noGrp="1" noChangeArrowheads="1"/>
          </p:cNvSpPr>
          <p:nvPr>
            <p:ph type="body" idx="1"/>
          </p:nvPr>
        </p:nvSpPr>
        <p:spPr>
          <a:xfrm>
            <a:off x="381000" y="1447800"/>
            <a:ext cx="8382000" cy="5110163"/>
          </a:xfrm>
        </p:spPr>
        <p:txBody>
          <a:bodyPr>
            <a:normAutofit lnSpcReduction="10000"/>
          </a:bodyPr>
          <a:lstStyle/>
          <a:p>
            <a:r>
              <a:rPr lang="en-US" sz="2000">
                <a:latin typeface="Verdana" charset="0"/>
                <a:ea typeface="ＭＳ Ｐゴシック" charset="0"/>
              </a:rPr>
              <a:t>"</a:t>
            </a:r>
            <a:r>
              <a:rPr lang="en-US" sz="2000" u="sng">
                <a:latin typeface="Verdana" charset="0"/>
                <a:ea typeface="ＭＳ Ｐゴシック" charset="0"/>
              </a:rPr>
              <a:t>volatile organic compound</a:t>
            </a:r>
            <a:r>
              <a:rPr lang="en-US" sz="2000">
                <a:latin typeface="Verdana" charset="0"/>
                <a:ea typeface="ＭＳ Ｐゴシック" charset="0"/>
              </a:rPr>
              <a:t>" - carbon-containing chemicals that are gases at room temperature</a:t>
            </a:r>
          </a:p>
          <a:p>
            <a:r>
              <a:rPr lang="en-US" sz="2000" u="sng">
                <a:latin typeface="Verdana" charset="0"/>
                <a:ea typeface="ＭＳ Ｐゴシック" charset="0"/>
              </a:rPr>
              <a:t>Semi-volatile</a:t>
            </a:r>
            <a:r>
              <a:rPr lang="en-US" sz="2000">
                <a:latin typeface="Verdana" charset="0"/>
                <a:ea typeface="ＭＳ Ｐゴシック" charset="0"/>
              </a:rPr>
              <a:t> organic compounds (SVOCs) are present partly as gaseous airborne chemicals and partly as chemicals adsorbed on indoor surfaces and microscopic airborne and settled particles.</a:t>
            </a:r>
          </a:p>
          <a:p>
            <a:r>
              <a:rPr lang="en-US" sz="2000" i="1">
                <a:latin typeface="Verdana" charset="0"/>
                <a:ea typeface="ＭＳ Ｐゴシック" charset="0"/>
              </a:rPr>
              <a:t>Sources</a:t>
            </a:r>
            <a:r>
              <a:rPr lang="en-US" sz="2000">
                <a:latin typeface="Verdana" charset="0"/>
                <a:ea typeface="ＭＳ Ｐゴシック" charset="0"/>
              </a:rPr>
              <a:t>: building materials, furnishings, cleaning compounds, office equipment, personal care products, air fresheners, pesticides, people, and unvented combustion processes such as tobacco smoking or cooking with gas stoves </a:t>
            </a:r>
          </a:p>
          <a:p>
            <a:r>
              <a:rPr lang="en-US" sz="2000">
                <a:latin typeface="Verdana" charset="0"/>
                <a:ea typeface="ＭＳ Ｐゴシック" charset="0"/>
              </a:rPr>
              <a:t>suspected </a:t>
            </a:r>
            <a:r>
              <a:rPr lang="en-US" sz="2000" i="1">
                <a:latin typeface="Verdana" charset="0"/>
                <a:ea typeface="ＭＳ Ｐゴシック" charset="0"/>
              </a:rPr>
              <a:t>health effects</a:t>
            </a:r>
            <a:r>
              <a:rPr lang="en-US" sz="2000">
                <a:latin typeface="Verdana" charset="0"/>
                <a:ea typeface="ＭＳ Ｐゴシック" charset="0"/>
              </a:rPr>
              <a:t> may include sensory irritation symptoms, allergies and asthma, neurological and liver toxicity, and cancer </a:t>
            </a:r>
          </a:p>
        </p:txBody>
      </p:sp>
    </p:spTree>
    <p:extLst>
      <p:ext uri="{BB962C8B-B14F-4D97-AF65-F5344CB8AC3E}">
        <p14:creationId xmlns:p14="http://schemas.microsoft.com/office/powerpoint/2010/main" val="2575409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685800" y="228600"/>
            <a:ext cx="7772400" cy="1143000"/>
          </a:xfrm>
        </p:spPr>
        <p:txBody>
          <a:bodyPr/>
          <a:lstStyle/>
          <a:p>
            <a:pPr eaLnBrk="1" hangingPunct="1"/>
            <a:r>
              <a:rPr lang="en-US">
                <a:latin typeface="Arial" charset="0"/>
                <a:ea typeface="ＭＳ Ｐゴシック" charset="0"/>
              </a:rPr>
              <a:t>Sources of VOCs </a:t>
            </a:r>
          </a:p>
        </p:txBody>
      </p:sp>
      <p:pic>
        <p:nvPicPr>
          <p:cNvPr id="44035" name="Picture 3" descr="formaldehyde-particle bo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79600"/>
            <a:ext cx="3492500"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4"/>
          <p:cNvSpPr txBox="1">
            <a:spLocks noChangeArrowheads="1"/>
          </p:cNvSpPr>
          <p:nvPr/>
        </p:nvSpPr>
        <p:spPr bwMode="auto">
          <a:xfrm>
            <a:off x="381000" y="1955800"/>
            <a:ext cx="1214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sz="2000" b="0" u="none"/>
              <a:t>Materials</a:t>
            </a:r>
          </a:p>
        </p:txBody>
      </p:sp>
      <p:pic>
        <p:nvPicPr>
          <p:cNvPr id="44037" name="Picture 5" descr="vocpa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6388" y="1803400"/>
            <a:ext cx="3300412"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6" descr="cleaning-supplies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4063" y="4694238"/>
            <a:ext cx="3233737"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7" descr="drycleanin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435475"/>
            <a:ext cx="3289300"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8" descr="ShowerCurta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8450" y="1355725"/>
            <a:ext cx="24511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Text Box 9"/>
          <p:cNvSpPr txBox="1">
            <a:spLocks noChangeArrowheads="1"/>
          </p:cNvSpPr>
          <p:nvPr/>
        </p:nvSpPr>
        <p:spPr bwMode="auto">
          <a:xfrm>
            <a:off x="6761163" y="1879600"/>
            <a:ext cx="1849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sz="2000" b="0" u="none"/>
              <a:t>Paints, varnish</a:t>
            </a:r>
          </a:p>
        </p:txBody>
      </p:sp>
      <p:sp>
        <p:nvSpPr>
          <p:cNvPr id="44042" name="Text Box 10"/>
          <p:cNvSpPr txBox="1">
            <a:spLocks noChangeArrowheads="1"/>
          </p:cNvSpPr>
          <p:nvPr/>
        </p:nvSpPr>
        <p:spPr bwMode="auto">
          <a:xfrm>
            <a:off x="3533775" y="3241675"/>
            <a:ext cx="1058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sz="2000" b="0" u="none"/>
              <a:t>Plastics</a:t>
            </a:r>
          </a:p>
        </p:txBody>
      </p:sp>
      <p:sp>
        <p:nvSpPr>
          <p:cNvPr id="44043" name="Text Box 11"/>
          <p:cNvSpPr txBox="1">
            <a:spLocks noChangeArrowheads="1"/>
          </p:cNvSpPr>
          <p:nvPr/>
        </p:nvSpPr>
        <p:spPr bwMode="auto">
          <a:xfrm>
            <a:off x="457200" y="6172200"/>
            <a:ext cx="159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sz="2000" b="0" u="none"/>
              <a:t>Dry cleaning</a:t>
            </a:r>
          </a:p>
        </p:txBody>
      </p:sp>
      <p:sp>
        <p:nvSpPr>
          <p:cNvPr id="44044" name="Text Box 12"/>
          <p:cNvSpPr txBox="1">
            <a:spLocks noChangeArrowheads="1"/>
          </p:cNvSpPr>
          <p:nvPr/>
        </p:nvSpPr>
        <p:spPr bwMode="auto">
          <a:xfrm>
            <a:off x="6705600" y="6248400"/>
            <a:ext cx="2232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sz="2000" b="0" u="none"/>
              <a:t>Cleaning Supplies</a:t>
            </a:r>
          </a:p>
        </p:txBody>
      </p:sp>
      <p:pic>
        <p:nvPicPr>
          <p:cNvPr id="44045" name="Picture 13" descr="carpet_ro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9788" y="4013200"/>
            <a:ext cx="2654300"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6" name="Text Box 14"/>
          <p:cNvSpPr txBox="1">
            <a:spLocks noChangeArrowheads="1"/>
          </p:cNvSpPr>
          <p:nvPr/>
        </p:nvSpPr>
        <p:spPr bwMode="auto">
          <a:xfrm>
            <a:off x="3794125" y="4891088"/>
            <a:ext cx="2076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sz="2000" b="0" u="none"/>
              <a:t>Flooring Material</a:t>
            </a:r>
          </a:p>
        </p:txBody>
      </p:sp>
    </p:spTree>
    <p:extLst>
      <p:ext uri="{BB962C8B-B14F-4D97-AF65-F5344CB8AC3E}">
        <p14:creationId xmlns:p14="http://schemas.microsoft.com/office/powerpoint/2010/main" val="3507491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303213"/>
            <a:ext cx="7772400" cy="868009"/>
          </a:xfrm>
        </p:spPr>
        <p:txBody>
          <a:bodyPr/>
          <a:lstStyle/>
          <a:p>
            <a:r>
              <a:rPr lang="en-US" dirty="0" err="1">
                <a:latin typeface="Arial" charset="0"/>
                <a:ea typeface="ＭＳ Ｐゴシック" charset="0"/>
              </a:rPr>
              <a:t>Offgassing</a:t>
            </a:r>
            <a:r>
              <a:rPr lang="en-US" dirty="0">
                <a:latin typeface="Arial" charset="0"/>
                <a:ea typeface="ＭＳ Ｐゴシック" charset="0"/>
              </a:rPr>
              <a:t> - decay curve</a:t>
            </a:r>
          </a:p>
        </p:txBody>
      </p:sp>
      <p:pic>
        <p:nvPicPr>
          <p:cNvPr id="460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482" y="1191332"/>
            <a:ext cx="8104187" cy="548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6084" name="Line 4"/>
          <p:cNvSpPr>
            <a:spLocks noChangeShapeType="1"/>
          </p:cNvSpPr>
          <p:nvPr/>
        </p:nvSpPr>
        <p:spPr bwMode="auto">
          <a:xfrm>
            <a:off x="4102100" y="3149600"/>
            <a:ext cx="0" cy="2979738"/>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85" name="Text Box 5"/>
          <p:cNvSpPr txBox="1">
            <a:spLocks noChangeArrowheads="1"/>
          </p:cNvSpPr>
          <p:nvPr/>
        </p:nvSpPr>
        <p:spPr bwMode="auto">
          <a:xfrm>
            <a:off x="3735388" y="2752725"/>
            <a:ext cx="836612"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sz="1400" b="0" u="none"/>
              <a:t>2 weeks</a:t>
            </a:r>
          </a:p>
        </p:txBody>
      </p:sp>
    </p:spTree>
    <p:extLst>
      <p:ext uri="{BB962C8B-B14F-4D97-AF65-F5344CB8AC3E}">
        <p14:creationId xmlns:p14="http://schemas.microsoft.com/office/powerpoint/2010/main" val="1086809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idx="4294967295"/>
          </p:nvPr>
        </p:nvSpPr>
        <p:spPr>
          <a:xfrm>
            <a:off x="152400" y="1769807"/>
            <a:ext cx="8839200" cy="1445568"/>
          </a:xfrm>
          <a:noFill/>
        </p:spPr>
        <p:txBody>
          <a:bodyPr/>
          <a:lstStyle/>
          <a:p>
            <a:pPr lvl="1" algn="l" rtl="0">
              <a:spcBef>
                <a:spcPct val="0"/>
              </a:spcBef>
            </a:pPr>
            <a:r>
              <a:rPr lang="en-US" sz="4000" dirty="0" smtClean="0">
                <a:solidFill>
                  <a:srgbClr val="9E741A"/>
                </a:solidFill>
                <a:latin typeface="Arial" charset="0"/>
                <a:ea typeface="ＭＳ Ｐゴシック" charset="0"/>
              </a:rPr>
              <a:t>Particulates:</a:t>
            </a:r>
            <a:r>
              <a:rPr lang="en-US" sz="4000" dirty="0" smtClean="0">
                <a:latin typeface="Arial" charset="0"/>
                <a:ea typeface="ＭＳ Ｐゴシック" charset="0"/>
              </a:rPr>
              <a:t/>
            </a:r>
            <a:br>
              <a:rPr lang="en-US" sz="4000" dirty="0" smtClean="0">
                <a:latin typeface="Arial" charset="0"/>
                <a:ea typeface="ＭＳ Ｐゴシック" charset="0"/>
              </a:rPr>
            </a:br>
            <a:r>
              <a:rPr lang="en-US" b="1" dirty="0">
                <a:solidFill>
                  <a:srgbClr val="FFFFFF"/>
                </a:solidFill>
                <a:latin typeface="Arial" charset="0"/>
                <a:ea typeface="ＭＳ Ｐゴシック" charset="0"/>
              </a:rPr>
              <a:t/>
            </a:r>
            <a:br>
              <a:rPr lang="en-US" b="1" dirty="0">
                <a:solidFill>
                  <a:srgbClr val="FFFFFF"/>
                </a:solidFill>
                <a:latin typeface="Arial" charset="0"/>
                <a:ea typeface="ＭＳ Ｐゴシック" charset="0"/>
              </a:rPr>
            </a:br>
            <a:r>
              <a:rPr lang="en-US" b="1" dirty="0" smtClean="0">
                <a:solidFill>
                  <a:srgbClr val="FFFFFF"/>
                </a:solidFill>
                <a:latin typeface="Arial" charset="0"/>
                <a:ea typeface="ＭＳ Ｐゴシック" charset="0"/>
              </a:rPr>
              <a:t>	</a:t>
            </a:r>
            <a:endParaRPr lang="en-US" sz="2800" dirty="0">
              <a:solidFill>
                <a:schemeClr val="accent1"/>
              </a:solidFill>
              <a:latin typeface="Arial" charset="0"/>
              <a:ea typeface="ＭＳ Ｐゴシック" charset="0"/>
            </a:endParaRPr>
          </a:p>
        </p:txBody>
      </p:sp>
      <p:sp>
        <p:nvSpPr>
          <p:cNvPr id="2" name="Rectangle 1"/>
          <p:cNvSpPr/>
          <p:nvPr/>
        </p:nvSpPr>
        <p:spPr>
          <a:xfrm>
            <a:off x="1799581" y="2892209"/>
            <a:ext cx="6550610" cy="2508379"/>
          </a:xfrm>
          <a:prstGeom prst="rect">
            <a:avLst/>
          </a:prstGeom>
        </p:spPr>
        <p:txBody>
          <a:bodyPr wrap="square">
            <a:spAutoFit/>
          </a:bodyPr>
          <a:lstStyle/>
          <a:p>
            <a:pPr>
              <a:spcAft>
                <a:spcPts val="1800"/>
              </a:spcAft>
            </a:pPr>
            <a:r>
              <a:rPr lang="en-US" sz="2800" b="1" dirty="0" smtClean="0">
                <a:solidFill>
                  <a:srgbClr val="FFFFFF"/>
                </a:solidFill>
                <a:latin typeface="Arial" charset="0"/>
                <a:ea typeface="ＭＳ Ｐゴシック" charset="0"/>
              </a:rPr>
              <a:t>Dust</a:t>
            </a:r>
          </a:p>
          <a:p>
            <a:pPr>
              <a:spcAft>
                <a:spcPts val="1800"/>
              </a:spcAft>
            </a:pPr>
            <a:r>
              <a:rPr lang="en-US" sz="2800" b="1" dirty="0" smtClean="0">
                <a:solidFill>
                  <a:srgbClr val="FFFFFF"/>
                </a:solidFill>
                <a:latin typeface="Arial" charset="0"/>
                <a:ea typeface="ＭＳ Ｐゴシック" charset="0"/>
              </a:rPr>
              <a:t>Smoke</a:t>
            </a:r>
          </a:p>
          <a:p>
            <a:pPr>
              <a:spcAft>
                <a:spcPts val="1800"/>
              </a:spcAft>
            </a:pPr>
            <a:r>
              <a:rPr lang="en-US" sz="2800" b="1" dirty="0" smtClean="0">
                <a:solidFill>
                  <a:srgbClr val="FFFFFF"/>
                </a:solidFill>
                <a:latin typeface="Arial" charset="0"/>
                <a:ea typeface="ＭＳ Ｐゴシック" charset="0"/>
              </a:rPr>
              <a:t>Aerosols</a:t>
            </a:r>
            <a:endParaRPr lang="en-US" sz="2800" b="1" dirty="0">
              <a:solidFill>
                <a:srgbClr val="FFFFFF"/>
              </a:solidFill>
              <a:latin typeface="Arial" charset="0"/>
              <a:ea typeface="ＭＳ Ｐゴシック" charset="0"/>
            </a:endParaRPr>
          </a:p>
          <a:p>
            <a:pPr>
              <a:spcAft>
                <a:spcPts val="1800"/>
              </a:spcAft>
            </a:pPr>
            <a:endParaRPr lang="en-US" sz="2800" b="1" dirty="0" smtClean="0">
              <a:solidFill>
                <a:srgbClr val="FFFFFF"/>
              </a:solidFill>
              <a:latin typeface="Arial" charset="0"/>
              <a:ea typeface="ＭＳ Ｐゴシック" charset="0"/>
            </a:endParaRPr>
          </a:p>
        </p:txBody>
      </p:sp>
    </p:spTree>
    <p:extLst>
      <p:ext uri="{BB962C8B-B14F-4D97-AF65-F5344CB8AC3E}">
        <p14:creationId xmlns:p14="http://schemas.microsoft.com/office/powerpoint/2010/main" val="27080217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CigaretteINasht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739" y="4224909"/>
            <a:ext cx="2428190" cy="2115662"/>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title"/>
          </p:nvPr>
        </p:nvSpPr>
        <p:spPr>
          <a:xfrm>
            <a:off x="685800" y="228600"/>
            <a:ext cx="7772400" cy="828327"/>
          </a:xfrm>
        </p:spPr>
        <p:txBody>
          <a:bodyPr/>
          <a:lstStyle/>
          <a:p>
            <a:r>
              <a:rPr lang="en-US" dirty="0"/>
              <a:t>Particle Sources</a:t>
            </a:r>
          </a:p>
        </p:txBody>
      </p:sp>
      <p:sp>
        <p:nvSpPr>
          <p:cNvPr id="8197" name="Text Box 5"/>
          <p:cNvSpPr txBox="1">
            <a:spLocks noChangeArrowheads="1"/>
          </p:cNvSpPr>
          <p:nvPr/>
        </p:nvSpPr>
        <p:spPr bwMode="auto">
          <a:xfrm>
            <a:off x="1767287" y="5908486"/>
            <a:ext cx="1082348"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b="1" dirty="0" smtClean="0">
                <a:solidFill>
                  <a:srgbClr val="FF0000"/>
                </a:solidFill>
              </a:rPr>
              <a:t>Smoking</a:t>
            </a:r>
            <a:endParaRPr lang="en-US" b="1" dirty="0">
              <a:solidFill>
                <a:srgbClr val="FF0000"/>
              </a:solidFill>
            </a:endParaRPr>
          </a:p>
        </p:txBody>
      </p:sp>
      <p:pic>
        <p:nvPicPr>
          <p:cNvPr id="9" name="Picture 8" descr="stir fr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4693" y="513328"/>
            <a:ext cx="2963507" cy="2005307"/>
          </a:xfrm>
          <a:prstGeom prst="rect">
            <a:avLst/>
          </a:prstGeom>
        </p:spPr>
      </p:pic>
      <p:pic>
        <p:nvPicPr>
          <p:cNvPr id="3" name="Picture 2" descr="Hair-Brush-with-hai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8405" y="2941336"/>
            <a:ext cx="2259106" cy="1507562"/>
          </a:xfrm>
          <a:prstGeom prst="rect">
            <a:avLst/>
          </a:prstGeom>
        </p:spPr>
      </p:pic>
      <p:sp>
        <p:nvSpPr>
          <p:cNvPr id="12" name="Text Box 5"/>
          <p:cNvSpPr txBox="1">
            <a:spLocks noChangeArrowheads="1"/>
          </p:cNvSpPr>
          <p:nvPr/>
        </p:nvSpPr>
        <p:spPr bwMode="auto">
          <a:xfrm>
            <a:off x="5494693" y="687595"/>
            <a:ext cx="1034621"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b="1" dirty="0" smtClean="0">
                <a:solidFill>
                  <a:srgbClr val="FF0000"/>
                </a:solidFill>
              </a:rPr>
              <a:t>Cooking</a:t>
            </a:r>
            <a:endParaRPr lang="en-US" b="1" dirty="0">
              <a:solidFill>
                <a:srgbClr val="FF0000"/>
              </a:solidFill>
            </a:endParaRPr>
          </a:p>
        </p:txBody>
      </p:sp>
      <p:pic>
        <p:nvPicPr>
          <p:cNvPr id="4" name="Picture 3" descr="dryerlinttra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8234" y="4491600"/>
            <a:ext cx="2218765" cy="1848971"/>
          </a:xfrm>
          <a:prstGeom prst="rect">
            <a:avLst/>
          </a:prstGeom>
        </p:spPr>
      </p:pic>
      <p:sp>
        <p:nvSpPr>
          <p:cNvPr id="14" name="Text Box 5"/>
          <p:cNvSpPr txBox="1">
            <a:spLocks noChangeArrowheads="1"/>
          </p:cNvSpPr>
          <p:nvPr/>
        </p:nvSpPr>
        <p:spPr bwMode="auto">
          <a:xfrm>
            <a:off x="4268405" y="2941336"/>
            <a:ext cx="1304226"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b="1" dirty="0" smtClean="0">
                <a:solidFill>
                  <a:srgbClr val="FF0000"/>
                </a:solidFill>
              </a:rPr>
              <a:t>Occupants</a:t>
            </a:r>
            <a:endParaRPr lang="en-US" b="1" dirty="0">
              <a:solidFill>
                <a:srgbClr val="FF0000"/>
              </a:solidFill>
            </a:endParaRPr>
          </a:p>
        </p:txBody>
      </p:sp>
      <p:pic>
        <p:nvPicPr>
          <p:cNvPr id="15" name="Picture 6" descr="duststormsept230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849" y="1509060"/>
            <a:ext cx="2413278" cy="2413278"/>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5"/>
          <p:cNvSpPr txBox="1">
            <a:spLocks noChangeArrowheads="1"/>
          </p:cNvSpPr>
          <p:nvPr/>
        </p:nvSpPr>
        <p:spPr bwMode="auto">
          <a:xfrm>
            <a:off x="572876" y="1757418"/>
            <a:ext cx="1555008"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b="1" dirty="0" smtClean="0">
                <a:solidFill>
                  <a:srgbClr val="FF0000"/>
                </a:solidFill>
              </a:rPr>
              <a:t>Outside Dust</a:t>
            </a:r>
            <a:endParaRPr lang="en-US" b="1" dirty="0">
              <a:solidFill>
                <a:srgbClr val="FF0000"/>
              </a:solidFill>
            </a:endParaRPr>
          </a:p>
        </p:txBody>
      </p:sp>
      <p:pic>
        <p:nvPicPr>
          <p:cNvPr id="17" name="Picture 5" descr="sneez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5730" y="4815348"/>
            <a:ext cx="2311400" cy="151068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Vacuum Clean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5712" y="2753464"/>
            <a:ext cx="2442087" cy="1882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640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52400"/>
            <a:ext cx="7772400" cy="833718"/>
          </a:xfrm>
        </p:spPr>
        <p:txBody>
          <a:bodyPr/>
          <a:lstStyle/>
          <a:p>
            <a:r>
              <a:rPr lang="en-US" dirty="0"/>
              <a:t>Particle </a:t>
            </a:r>
            <a:r>
              <a:rPr lang="en-US" dirty="0" smtClean="0"/>
              <a:t>Sizes:  PM</a:t>
            </a:r>
            <a:r>
              <a:rPr lang="en-US" baseline="-17000" dirty="0" smtClean="0"/>
              <a:t>2.5 </a:t>
            </a:r>
            <a:r>
              <a:rPr lang="en-US" dirty="0" smtClean="0"/>
              <a:t>,  PM</a:t>
            </a:r>
            <a:r>
              <a:rPr lang="en-US" baseline="-17000" dirty="0" smtClean="0"/>
              <a:t>10</a:t>
            </a:r>
            <a:endParaRPr lang="en-US" dirty="0"/>
          </a:p>
        </p:txBody>
      </p:sp>
      <p:pic>
        <p:nvPicPr>
          <p:cNvPr id="11269" name="Picture 5" descr="HairPM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836988"/>
            <a:ext cx="4033838" cy="3021012"/>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9" descr="RespirablePartic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6096000" cy="3309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900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685800" y="228600"/>
            <a:ext cx="7772400" cy="1143000"/>
          </a:xfrm>
        </p:spPr>
        <p:txBody>
          <a:bodyPr/>
          <a:lstStyle/>
          <a:p>
            <a:pPr eaLnBrk="1" hangingPunct="1"/>
            <a:r>
              <a:rPr lang="en-US">
                <a:latin typeface="Arial" charset="0"/>
                <a:ea typeface="ＭＳ Ｐゴシック" charset="0"/>
              </a:rPr>
              <a:t>Why Size DOES matter!</a:t>
            </a:r>
          </a:p>
        </p:txBody>
      </p:sp>
      <p:pic>
        <p:nvPicPr>
          <p:cNvPr id="52227" name="Picture 3" descr="Deposition-Remov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1397000"/>
            <a:ext cx="7975600"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1590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564444" y="152400"/>
            <a:ext cx="5988756" cy="685800"/>
          </a:xfrm>
        </p:spPr>
        <p:txBody>
          <a:bodyPr/>
          <a:lstStyle/>
          <a:p>
            <a:r>
              <a:rPr lang="en-US" dirty="0"/>
              <a:t>Asbestos</a:t>
            </a:r>
            <a:r>
              <a:rPr lang="en-US" sz="3200" dirty="0"/>
              <a:t> </a:t>
            </a:r>
          </a:p>
        </p:txBody>
      </p:sp>
      <p:sp>
        <p:nvSpPr>
          <p:cNvPr id="34819" name="Rectangle 3"/>
          <p:cNvSpPr>
            <a:spLocks noGrp="1" noChangeArrowheads="1"/>
          </p:cNvSpPr>
          <p:nvPr>
            <p:ph type="body" idx="4294967295"/>
          </p:nvPr>
        </p:nvSpPr>
        <p:spPr>
          <a:xfrm>
            <a:off x="476250" y="1371600"/>
            <a:ext cx="5029200" cy="3581400"/>
          </a:xfrm>
        </p:spPr>
        <p:txBody>
          <a:bodyPr>
            <a:normAutofit fontScale="92500" lnSpcReduction="10000"/>
          </a:bodyPr>
          <a:lstStyle/>
          <a:p>
            <a:pPr>
              <a:lnSpc>
                <a:spcPct val="90000"/>
              </a:lnSpc>
            </a:pPr>
            <a:r>
              <a:rPr lang="en-US" sz="2400" dirty="0"/>
              <a:t>Asbestos is a mineral fiber</a:t>
            </a:r>
          </a:p>
          <a:p>
            <a:pPr>
              <a:lnSpc>
                <a:spcPct val="90000"/>
              </a:lnSpc>
            </a:pPr>
            <a:r>
              <a:rPr lang="en-US" sz="2400" dirty="0"/>
              <a:t>Used in over 3000 materials</a:t>
            </a:r>
          </a:p>
          <a:p>
            <a:pPr lvl="1">
              <a:lnSpc>
                <a:spcPct val="90000"/>
              </a:lnSpc>
            </a:pPr>
            <a:r>
              <a:rPr lang="en-US" sz="1900" dirty="0">
                <a:cs typeface="Times New Roman" charset="0"/>
              </a:rPr>
              <a:t>asbestos-cement products</a:t>
            </a:r>
          </a:p>
          <a:p>
            <a:pPr lvl="1">
              <a:lnSpc>
                <a:spcPct val="90000"/>
              </a:lnSpc>
            </a:pPr>
            <a:r>
              <a:rPr lang="en-US" sz="1900" dirty="0">
                <a:cs typeface="Times New Roman" charset="0"/>
              </a:rPr>
              <a:t>ceiling and floor tiles</a:t>
            </a:r>
          </a:p>
          <a:p>
            <a:pPr lvl="1">
              <a:lnSpc>
                <a:spcPct val="90000"/>
              </a:lnSpc>
            </a:pPr>
            <a:r>
              <a:rPr lang="en-US" sz="1900" dirty="0">
                <a:cs typeface="Times New Roman" charset="0"/>
              </a:rPr>
              <a:t>insulation</a:t>
            </a:r>
          </a:p>
          <a:p>
            <a:pPr lvl="1">
              <a:lnSpc>
                <a:spcPct val="90000"/>
              </a:lnSpc>
            </a:pPr>
            <a:r>
              <a:rPr lang="en-US" sz="1900" dirty="0">
                <a:cs typeface="Times New Roman" charset="0"/>
              </a:rPr>
              <a:t>brakes</a:t>
            </a:r>
          </a:p>
          <a:p>
            <a:pPr>
              <a:lnSpc>
                <a:spcPct val="90000"/>
              </a:lnSpc>
            </a:pPr>
            <a:r>
              <a:rPr lang="en-US" sz="2400" dirty="0">
                <a:cs typeface="Times New Roman" charset="0"/>
              </a:rPr>
              <a:t>Health effects</a:t>
            </a:r>
          </a:p>
          <a:p>
            <a:pPr lvl="1">
              <a:lnSpc>
                <a:spcPct val="90000"/>
              </a:lnSpc>
            </a:pPr>
            <a:r>
              <a:rPr lang="en-US" sz="1900" dirty="0">
                <a:cs typeface="Times New Roman" charset="0"/>
              </a:rPr>
              <a:t>lung cancer (mesothelioma)</a:t>
            </a:r>
          </a:p>
          <a:p>
            <a:pPr>
              <a:lnSpc>
                <a:spcPct val="90000"/>
              </a:lnSpc>
            </a:pPr>
            <a:r>
              <a:rPr lang="en-US" sz="2400" dirty="0">
                <a:cs typeface="Times New Roman" charset="0"/>
              </a:rPr>
              <a:t>All new uses banned by EPA in 1989</a:t>
            </a:r>
          </a:p>
          <a:p>
            <a:pPr lvl="1">
              <a:lnSpc>
                <a:spcPct val="90000"/>
              </a:lnSpc>
            </a:pPr>
            <a:endParaRPr lang="en-US" sz="2000" dirty="0">
              <a:cs typeface="Times New Roman" charset="0"/>
            </a:endParaRPr>
          </a:p>
        </p:txBody>
      </p:sp>
      <p:sp>
        <p:nvSpPr>
          <p:cNvPr id="34820" name="Rectangle 4"/>
          <p:cNvSpPr>
            <a:spLocks noChangeArrowheads="1"/>
          </p:cNvSpPr>
          <p:nvPr/>
        </p:nvSpPr>
        <p:spPr bwMode="auto">
          <a:xfrm>
            <a:off x="5791200" y="1371600"/>
            <a:ext cx="320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tx2"/>
              </a:buClr>
              <a:buSzPct val="75000"/>
              <a:buFont typeface="Monotype Sorts" charset="0"/>
              <a:buChar char="u"/>
            </a:pPr>
            <a:endParaRPr lang="en-US" sz="1800"/>
          </a:p>
        </p:txBody>
      </p:sp>
      <p:pic>
        <p:nvPicPr>
          <p:cNvPr id="34822" name="Picture 6" descr="test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752600"/>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8" descr="macrophage-asbest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750" y="5073650"/>
            <a:ext cx="2386013" cy="1581150"/>
          </a:xfrm>
          <a:prstGeom prst="rect">
            <a:avLst/>
          </a:prstGeom>
          <a:noFill/>
          <a:extLst>
            <a:ext uri="{909E8E84-426E-40DD-AFC4-6F175D3DCCD1}">
              <a14:hiddenFill xmlns:a14="http://schemas.microsoft.com/office/drawing/2010/main">
                <a:solidFill>
                  <a:srgbClr val="FFFFFF"/>
                </a:solidFill>
              </a14:hiddenFill>
            </a:ext>
          </a:extLst>
        </p:spPr>
      </p:pic>
      <p:pic>
        <p:nvPicPr>
          <p:cNvPr id="34825" name="Picture 9" descr="asbestos fib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5450" y="4279900"/>
            <a:ext cx="3068638" cy="235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7109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idx="4294967295"/>
          </p:nvPr>
        </p:nvSpPr>
        <p:spPr>
          <a:xfrm>
            <a:off x="152400" y="1769807"/>
            <a:ext cx="8839200" cy="1445568"/>
          </a:xfrm>
          <a:noFill/>
        </p:spPr>
        <p:txBody>
          <a:bodyPr/>
          <a:lstStyle/>
          <a:p>
            <a:r>
              <a:rPr lang="en-US" sz="4000" dirty="0" smtClean="0">
                <a:solidFill>
                  <a:srgbClr val="16D142"/>
                </a:solidFill>
                <a:latin typeface="Arial" charset="0"/>
                <a:ea typeface="ＭＳ Ｐゴシック" charset="0"/>
              </a:rPr>
              <a:t>Allergens:</a:t>
            </a:r>
            <a:r>
              <a:rPr lang="en-US" b="1" dirty="0">
                <a:solidFill>
                  <a:srgbClr val="FFFFFF"/>
                </a:solidFill>
                <a:latin typeface="Arial" charset="0"/>
                <a:ea typeface="ＭＳ Ｐゴシック" charset="0"/>
              </a:rPr>
              <a:t/>
            </a:r>
            <a:br>
              <a:rPr lang="en-US" b="1" dirty="0">
                <a:solidFill>
                  <a:srgbClr val="FFFFFF"/>
                </a:solidFill>
                <a:latin typeface="Arial" charset="0"/>
                <a:ea typeface="ＭＳ Ｐゴシック" charset="0"/>
              </a:rPr>
            </a:br>
            <a:r>
              <a:rPr lang="en-US" b="1" dirty="0" smtClean="0">
                <a:solidFill>
                  <a:srgbClr val="FFFFFF"/>
                </a:solidFill>
                <a:latin typeface="Arial" charset="0"/>
                <a:ea typeface="ＭＳ Ｐゴシック" charset="0"/>
              </a:rPr>
              <a:t>	</a:t>
            </a:r>
            <a:endParaRPr lang="en-US" sz="2800" dirty="0">
              <a:solidFill>
                <a:schemeClr val="accent1"/>
              </a:solidFill>
              <a:latin typeface="Arial" charset="0"/>
              <a:ea typeface="ＭＳ Ｐゴシック" charset="0"/>
            </a:endParaRPr>
          </a:p>
        </p:txBody>
      </p:sp>
      <p:sp>
        <p:nvSpPr>
          <p:cNvPr id="2" name="Rectangle 1"/>
          <p:cNvSpPr/>
          <p:nvPr/>
        </p:nvSpPr>
        <p:spPr>
          <a:xfrm>
            <a:off x="1799581" y="2892209"/>
            <a:ext cx="6550610" cy="2277547"/>
          </a:xfrm>
          <a:prstGeom prst="rect">
            <a:avLst/>
          </a:prstGeom>
        </p:spPr>
        <p:txBody>
          <a:bodyPr wrap="square">
            <a:spAutoFit/>
          </a:bodyPr>
          <a:lstStyle/>
          <a:p>
            <a:pPr>
              <a:spcAft>
                <a:spcPts val="1800"/>
              </a:spcAft>
            </a:pPr>
            <a:r>
              <a:rPr lang="en-US" sz="2800" b="1" dirty="0" smtClean="0">
                <a:solidFill>
                  <a:srgbClr val="FFFFFF"/>
                </a:solidFill>
                <a:latin typeface="Arial" charset="0"/>
                <a:ea typeface="ＭＳ Ｐゴシック" charset="0"/>
              </a:rPr>
              <a:t>Elicit an allergic reaction in sensitive individuals</a:t>
            </a:r>
          </a:p>
          <a:p>
            <a:pPr>
              <a:spcAft>
                <a:spcPts val="1800"/>
              </a:spcAft>
            </a:pPr>
            <a:r>
              <a:rPr lang="en-US" sz="2800" b="1" dirty="0" smtClean="0">
                <a:solidFill>
                  <a:srgbClr val="FFFFFF"/>
                </a:solidFill>
                <a:latin typeface="Arial" charset="0"/>
                <a:ea typeface="ＭＳ Ｐゴシック" charset="0"/>
              </a:rPr>
              <a:t>Usually biological in nature</a:t>
            </a:r>
            <a:endParaRPr lang="en-US" sz="2800" b="1" dirty="0">
              <a:solidFill>
                <a:srgbClr val="FFFFFF"/>
              </a:solidFill>
              <a:latin typeface="Arial" charset="0"/>
              <a:ea typeface="ＭＳ Ｐゴシック" charset="0"/>
            </a:endParaRPr>
          </a:p>
          <a:p>
            <a:pPr>
              <a:spcAft>
                <a:spcPts val="1800"/>
              </a:spcAft>
            </a:pPr>
            <a:endParaRPr lang="en-US" sz="2800" b="1" dirty="0" smtClean="0">
              <a:solidFill>
                <a:srgbClr val="FFFFFF"/>
              </a:solidFill>
              <a:latin typeface="Arial" charset="0"/>
              <a:ea typeface="ＭＳ Ｐゴシック" charset="0"/>
            </a:endParaRPr>
          </a:p>
        </p:txBody>
      </p:sp>
    </p:spTree>
    <p:extLst>
      <p:ext uri="{BB962C8B-B14F-4D97-AF65-F5344CB8AC3E}">
        <p14:creationId xmlns:p14="http://schemas.microsoft.com/office/powerpoint/2010/main" val="41600843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52400"/>
            <a:ext cx="8534400" cy="905933"/>
          </a:xfrm>
        </p:spPr>
        <p:txBody>
          <a:bodyPr/>
          <a:lstStyle/>
          <a:p>
            <a:r>
              <a:rPr lang="en-US" dirty="0" smtClean="0"/>
              <a:t>Allergens</a:t>
            </a:r>
            <a:endParaRPr lang="en-US" dirty="0"/>
          </a:p>
        </p:txBody>
      </p:sp>
      <p:sp>
        <p:nvSpPr>
          <p:cNvPr id="19459" name="Rectangle 3"/>
          <p:cNvSpPr>
            <a:spLocks noChangeArrowheads="1"/>
          </p:cNvSpPr>
          <p:nvPr/>
        </p:nvSpPr>
        <p:spPr bwMode="auto">
          <a:xfrm>
            <a:off x="457200" y="2057400"/>
            <a:ext cx="381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eaLnBrk="1" hangingPunct="1">
              <a:spcBef>
                <a:spcPct val="20000"/>
              </a:spcBef>
              <a:buFontTx/>
              <a:buChar char="•"/>
            </a:pPr>
            <a:endParaRPr lang="en-US" sz="2800"/>
          </a:p>
        </p:txBody>
      </p:sp>
      <p:sp>
        <p:nvSpPr>
          <p:cNvPr id="19460" name="Rectangle 4"/>
          <p:cNvSpPr>
            <a:spLocks noChangeArrowheads="1"/>
          </p:cNvSpPr>
          <p:nvPr/>
        </p:nvSpPr>
        <p:spPr bwMode="auto">
          <a:xfrm>
            <a:off x="609600" y="2209800"/>
            <a:ext cx="381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eaLnBrk="1" hangingPunct="1">
              <a:spcBef>
                <a:spcPct val="20000"/>
              </a:spcBef>
              <a:buFontTx/>
              <a:buChar char="•"/>
            </a:pPr>
            <a:endParaRPr lang="en-US" sz="2800"/>
          </a:p>
        </p:txBody>
      </p:sp>
      <p:pic>
        <p:nvPicPr>
          <p:cNvPr id="19461" name="Picture 5" descr="dustmit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2333" y="641554"/>
            <a:ext cx="1900944" cy="1568246"/>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cockroach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667" y="5165660"/>
            <a:ext cx="2314222" cy="1496020"/>
          </a:xfrm>
          <a:prstGeom prst="rect">
            <a:avLst/>
          </a:prstGeom>
          <a:noFill/>
          <a:extLst>
            <a:ext uri="{909E8E84-426E-40DD-AFC4-6F175D3DCCD1}">
              <a14:hiddenFill xmlns:a14="http://schemas.microsoft.com/office/drawing/2010/main">
                <a:solidFill>
                  <a:srgbClr val="FFFFFF"/>
                </a:solidFill>
              </a14:hiddenFill>
            </a:ext>
          </a:extLst>
        </p:spPr>
      </p:pic>
      <p:pic>
        <p:nvPicPr>
          <p:cNvPr id="19463" name="Picture 7" descr="AA0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6513" y="4343400"/>
            <a:ext cx="3951287" cy="2339975"/>
          </a:xfrm>
          <a:prstGeom prst="rect">
            <a:avLst/>
          </a:prstGeom>
          <a:noFill/>
          <a:extLst>
            <a:ext uri="{909E8E84-426E-40DD-AFC4-6F175D3DCCD1}">
              <a14:hiddenFill xmlns:a14="http://schemas.microsoft.com/office/drawing/2010/main">
                <a:solidFill>
                  <a:srgbClr val="FFFFFF"/>
                </a:solidFill>
              </a14:hiddenFill>
            </a:ext>
          </a:extLst>
        </p:spPr>
      </p:pic>
      <p:sp>
        <p:nvSpPr>
          <p:cNvPr id="19465" name="Rectangle 9"/>
          <p:cNvSpPr>
            <a:spLocks noChangeArrowheads="1"/>
          </p:cNvSpPr>
          <p:nvPr/>
        </p:nvSpPr>
        <p:spPr bwMode="auto">
          <a:xfrm>
            <a:off x="8942388" y="4267200"/>
            <a:ext cx="201611" cy="25908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9466" name="Rectangle 10"/>
          <p:cNvSpPr>
            <a:spLocks noGrp="1" noChangeArrowheads="1"/>
          </p:cNvSpPr>
          <p:nvPr>
            <p:ph type="body" sz="half" idx="2"/>
          </p:nvPr>
        </p:nvSpPr>
        <p:spPr>
          <a:xfrm>
            <a:off x="561144" y="1342941"/>
            <a:ext cx="7488238" cy="4114800"/>
          </a:xfrm>
        </p:spPr>
        <p:txBody>
          <a:bodyPr>
            <a:normAutofit/>
          </a:bodyPr>
          <a:lstStyle/>
          <a:p>
            <a:pPr>
              <a:spcBef>
                <a:spcPts val="600"/>
              </a:spcBef>
            </a:pPr>
            <a:r>
              <a:rPr lang="en-US" sz="2400" dirty="0"/>
              <a:t>Living microorganisms </a:t>
            </a:r>
          </a:p>
          <a:p>
            <a:pPr>
              <a:spcBef>
                <a:spcPts val="600"/>
              </a:spcBef>
              <a:buFontTx/>
              <a:buNone/>
            </a:pPr>
            <a:r>
              <a:rPr lang="en-US" sz="2000" dirty="0"/>
              <a:t>     (e.g. fungi, bacteria, viruses)</a:t>
            </a:r>
          </a:p>
          <a:p>
            <a:r>
              <a:rPr lang="en-US" sz="2400" dirty="0"/>
              <a:t>Particles &amp; fragments of organisms</a:t>
            </a:r>
          </a:p>
          <a:p>
            <a:pPr>
              <a:spcBef>
                <a:spcPts val="200"/>
              </a:spcBef>
              <a:buFontTx/>
              <a:buNone/>
            </a:pPr>
            <a:r>
              <a:rPr lang="en-US" sz="2000" dirty="0"/>
              <a:t>     (e.g. pollen, spores, mycelia, endotoxin)</a:t>
            </a:r>
          </a:p>
          <a:p>
            <a:r>
              <a:rPr lang="en-US" sz="2400" dirty="0"/>
              <a:t>Particulate waste products </a:t>
            </a:r>
          </a:p>
          <a:p>
            <a:pPr>
              <a:spcBef>
                <a:spcPts val="200"/>
              </a:spcBef>
              <a:buFontTx/>
              <a:buNone/>
            </a:pPr>
            <a:r>
              <a:rPr lang="en-US" sz="2000" dirty="0"/>
              <a:t>     (e.g. </a:t>
            </a:r>
            <a:r>
              <a:rPr lang="en-US" sz="2000" dirty="0" smtClean="0"/>
              <a:t>pet </a:t>
            </a:r>
            <a:r>
              <a:rPr lang="en-US" sz="2000" dirty="0"/>
              <a:t>dander, dust mite fecal pellets)</a:t>
            </a:r>
          </a:p>
          <a:p>
            <a:r>
              <a:rPr lang="en-US" sz="2400" dirty="0"/>
              <a:t>Metabolic products</a:t>
            </a:r>
          </a:p>
          <a:p>
            <a:pPr>
              <a:spcBef>
                <a:spcPts val="200"/>
              </a:spcBef>
              <a:buFontTx/>
              <a:buNone/>
            </a:pPr>
            <a:r>
              <a:rPr lang="en-US" sz="2400" dirty="0"/>
              <a:t>    </a:t>
            </a:r>
            <a:r>
              <a:rPr lang="en-US" sz="2000" dirty="0"/>
              <a:t> (e.g. </a:t>
            </a:r>
            <a:r>
              <a:rPr lang="en-US" sz="2000" dirty="0" err="1"/>
              <a:t>mycotoxins</a:t>
            </a:r>
            <a:r>
              <a:rPr lang="en-US" sz="2000" dirty="0"/>
              <a:t>, microbial VOCs)</a:t>
            </a:r>
          </a:p>
        </p:txBody>
      </p:sp>
      <p:pic>
        <p:nvPicPr>
          <p:cNvPr id="11" name="Picture 10" descr="cat_and_dog-sleepingtogeth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9093" y="2499659"/>
            <a:ext cx="2348129" cy="1690974"/>
          </a:xfrm>
          <a:prstGeom prst="rect">
            <a:avLst/>
          </a:prstGeom>
        </p:spPr>
      </p:pic>
    </p:spTree>
    <p:extLst>
      <p:ext uri="{BB962C8B-B14F-4D97-AF65-F5344CB8AC3E}">
        <p14:creationId xmlns:p14="http://schemas.microsoft.com/office/powerpoint/2010/main" val="56661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431320" y="533400"/>
            <a:ext cx="3048000" cy="861774"/>
          </a:xfrm>
          <a:prstGeom prst="rect">
            <a:avLst/>
          </a:prstGeom>
          <a:noFill/>
          <a:ln w="9525">
            <a:noFill/>
            <a:miter lim="800000"/>
            <a:headEnd/>
            <a:tailEnd/>
          </a:ln>
          <a:effectLst/>
        </p:spPr>
        <p:txBody>
          <a:bodyPr wrap="square" lIns="0" tIns="0" rIns="0" bIns="0" numCol="1" spcCol="182880" anchor="ctr">
            <a:spAutoFit/>
          </a:bodyPr>
          <a:lstStyle/>
          <a:p>
            <a:pPr>
              <a:spcBef>
                <a:spcPts val="0"/>
              </a:spcBef>
              <a:spcAft>
                <a:spcPts val="0"/>
              </a:spcAft>
              <a:defRPr/>
            </a:pPr>
            <a:r>
              <a:rPr lang="en-US" sz="2800" dirty="0" smtClean="0">
                <a:solidFill>
                  <a:schemeClr val="bg1">
                    <a:lumMod val="95000"/>
                  </a:schemeClr>
                </a:solidFill>
                <a:latin typeface="+mn-lt"/>
                <a:cs typeface="65 Helvetica Medium"/>
              </a:rPr>
              <a:t>Learning</a:t>
            </a:r>
          </a:p>
          <a:p>
            <a:pPr>
              <a:spcBef>
                <a:spcPts val="0"/>
              </a:spcBef>
              <a:spcAft>
                <a:spcPts val="0"/>
              </a:spcAft>
              <a:defRPr/>
            </a:pPr>
            <a:r>
              <a:rPr lang="en-US" sz="2800" dirty="0" smtClean="0">
                <a:solidFill>
                  <a:schemeClr val="bg1">
                    <a:lumMod val="95000"/>
                  </a:schemeClr>
                </a:solidFill>
                <a:latin typeface="+mn-lt"/>
                <a:cs typeface="65 Helvetica Medium"/>
              </a:rPr>
              <a:t>Objectives</a:t>
            </a:r>
            <a:endParaRPr lang="en-US" sz="2800" dirty="0">
              <a:solidFill>
                <a:schemeClr val="bg1">
                  <a:lumMod val="95000"/>
                </a:schemeClr>
              </a:solidFill>
              <a:latin typeface="+mn-lt"/>
              <a:cs typeface="65 Helvetica Medium"/>
            </a:endParaRPr>
          </a:p>
        </p:txBody>
      </p:sp>
      <p:pic>
        <p:nvPicPr>
          <p:cNvPr id="8" name="Picture 7"/>
          <p:cNvPicPr>
            <a:picLocks noChangeAspect="1"/>
          </p:cNvPicPr>
          <p:nvPr/>
        </p:nvPicPr>
        <p:blipFill>
          <a:blip r:embed="rId3" cstate="print"/>
          <a:stretch>
            <a:fillRect/>
          </a:stretch>
        </p:blipFill>
        <p:spPr>
          <a:xfrm>
            <a:off x="8318500" y="6019800"/>
            <a:ext cx="673100" cy="685800"/>
          </a:xfrm>
          <a:prstGeom prst="rect">
            <a:avLst/>
          </a:prstGeom>
        </p:spPr>
      </p:pic>
      <p:sp>
        <p:nvSpPr>
          <p:cNvPr id="12" name="TextBox 11"/>
          <p:cNvSpPr txBox="1"/>
          <p:nvPr/>
        </p:nvSpPr>
        <p:spPr>
          <a:xfrm>
            <a:off x="723900" y="2152710"/>
            <a:ext cx="7931150" cy="4165243"/>
          </a:xfrm>
          <a:prstGeom prst="rect">
            <a:avLst/>
          </a:prstGeom>
          <a:noFill/>
        </p:spPr>
        <p:txBody>
          <a:bodyPr wrap="square">
            <a:spAutoFit/>
          </a:bodyPr>
          <a:lstStyle/>
          <a:p>
            <a:pPr marL="342900" indent="-342900">
              <a:buAutoNum type="arabicPeriod"/>
            </a:pPr>
            <a:endParaRPr lang="en-US" baseline="30000" dirty="0">
              <a:solidFill>
                <a:schemeClr val="bg1">
                  <a:lumMod val="95000"/>
                </a:schemeClr>
              </a:solidFill>
            </a:endParaRPr>
          </a:p>
          <a:p>
            <a:pPr marL="342900" indent="-342900">
              <a:buAutoNum type="arabicPeriod"/>
            </a:pPr>
            <a:r>
              <a:rPr lang="en-US" dirty="0" smtClean="0">
                <a:solidFill>
                  <a:schemeClr val="bg1">
                    <a:lumMod val="95000"/>
                  </a:schemeClr>
                </a:solidFill>
              </a:rPr>
              <a:t>Understand how basic building science and construction techniques can affect indoor environment quality (IEQ) and may impact health of building occupants.</a:t>
            </a:r>
          </a:p>
          <a:p>
            <a:pPr marL="342900" indent="-342900">
              <a:buAutoNum type="arabicPeriod"/>
            </a:pPr>
            <a:endParaRPr lang="en-US" dirty="0" smtClean="0">
              <a:solidFill>
                <a:schemeClr val="bg1">
                  <a:lumMod val="95000"/>
                </a:schemeClr>
              </a:solidFill>
            </a:endParaRPr>
          </a:p>
          <a:p>
            <a:pPr marL="342900" indent="-342900">
              <a:buAutoNum type="arabicPeriod"/>
            </a:pPr>
            <a:r>
              <a:rPr lang="en-US" dirty="0" smtClean="0">
                <a:solidFill>
                  <a:schemeClr val="bg1">
                    <a:lumMod val="95000"/>
                  </a:schemeClr>
                </a:solidFill>
              </a:rPr>
              <a:t>Review energy-efficiency measures outlined in the North Carolina Building Code and understand the inter-relationship with IEQ.</a:t>
            </a:r>
          </a:p>
          <a:p>
            <a:pPr marL="342900" indent="-342900">
              <a:buFontTx/>
              <a:buAutoNum type="arabicPeriod"/>
            </a:pPr>
            <a:endParaRPr lang="en-US" dirty="0" smtClean="0">
              <a:solidFill>
                <a:schemeClr val="bg1">
                  <a:lumMod val="95000"/>
                </a:schemeClr>
              </a:solidFill>
            </a:endParaRPr>
          </a:p>
          <a:p>
            <a:pPr marL="342900" indent="-342900">
              <a:buFontTx/>
              <a:buAutoNum type="arabicPeriod"/>
            </a:pPr>
            <a:r>
              <a:rPr lang="en-US" dirty="0" smtClean="0">
                <a:solidFill>
                  <a:schemeClr val="bg1">
                    <a:lumMod val="95000"/>
                  </a:schemeClr>
                </a:solidFill>
              </a:rPr>
              <a:t>Participants will be able to identify design strategies that have the potential to enhance IEQ while maintaining energy efficiency objectives.</a:t>
            </a:r>
            <a:endParaRPr lang="en-US" dirty="0">
              <a:solidFill>
                <a:schemeClr val="bg1">
                  <a:lumMod val="95000"/>
                </a:schemeClr>
              </a:solidFill>
            </a:endParaRPr>
          </a:p>
          <a:p>
            <a:pPr marL="342900" indent="-342900">
              <a:buFontTx/>
              <a:buAutoNum type="arabicPeriod"/>
            </a:pPr>
            <a:endParaRPr lang="en-US" dirty="0" smtClean="0">
              <a:solidFill>
                <a:schemeClr val="bg1">
                  <a:lumMod val="95000"/>
                </a:schemeClr>
              </a:solidFill>
            </a:endParaRPr>
          </a:p>
          <a:p>
            <a:pPr marL="342900" indent="-342900">
              <a:buFontTx/>
              <a:buAutoNum type="arabicPeriod"/>
            </a:pPr>
            <a:r>
              <a:rPr lang="en-US" dirty="0" smtClean="0">
                <a:solidFill>
                  <a:schemeClr val="bg1">
                    <a:lumMod val="95000"/>
                  </a:schemeClr>
                </a:solidFill>
              </a:rPr>
              <a:t>Participants will learn how to identify sources of air leakage through the use of diagnostic equipment.</a:t>
            </a:r>
            <a:endParaRPr lang="en-US" dirty="0">
              <a:solidFill>
                <a:schemeClr val="bg1">
                  <a:lumMod val="95000"/>
                </a:schemeClr>
              </a:solidFill>
            </a:endParaRPr>
          </a:p>
          <a:p>
            <a:pPr marL="342900" indent="-342900">
              <a:buAutoNum type="arabicPeriod"/>
            </a:pPr>
            <a:endParaRPr lang="en-US" sz="1400" baseline="30000" dirty="0">
              <a:solidFill>
                <a:schemeClr val="bg1">
                  <a:lumMod val="95000"/>
                </a:schemeClr>
              </a:solidFill>
            </a:endParaRPr>
          </a:p>
          <a:p>
            <a:pPr marL="342900" indent="-342900">
              <a:buAutoNum type="arabicPeriod"/>
            </a:pPr>
            <a:endParaRPr lang="en-US" sz="1400" baseline="30000" dirty="0">
              <a:solidFill>
                <a:schemeClr val="bg1">
                  <a:lumMod val="95000"/>
                </a:schemeClr>
              </a:solidFill>
            </a:endParaRPr>
          </a:p>
        </p:txBody>
      </p:sp>
      <p:sp>
        <p:nvSpPr>
          <p:cNvPr id="9" name="TextBox 8"/>
          <p:cNvSpPr txBox="1"/>
          <p:nvPr/>
        </p:nvSpPr>
        <p:spPr>
          <a:xfrm>
            <a:off x="431320" y="1752600"/>
            <a:ext cx="6807680" cy="400110"/>
          </a:xfrm>
          <a:prstGeom prst="rect">
            <a:avLst/>
          </a:prstGeom>
          <a:noFill/>
        </p:spPr>
        <p:txBody>
          <a:bodyPr wrap="square">
            <a:spAutoFit/>
          </a:bodyPr>
          <a:lstStyle/>
          <a:p>
            <a:pPr>
              <a:defRPr/>
            </a:pPr>
            <a:r>
              <a:rPr lang="en-US" sz="2000" dirty="0" smtClean="0">
                <a:solidFill>
                  <a:schemeClr val="bg1">
                    <a:lumMod val="95000"/>
                  </a:schemeClr>
                </a:solidFill>
                <a:latin typeface="+mn-lt"/>
                <a:ea typeface="Arial Unicode MS" pitchFamily="34" charset="-128"/>
                <a:cs typeface="65 Helvetica Medium"/>
              </a:rPr>
              <a:t>At the end of the this course, participants will be able to:</a:t>
            </a:r>
            <a:endParaRPr lang="en-US" sz="2000" dirty="0">
              <a:solidFill>
                <a:schemeClr val="bg1">
                  <a:lumMod val="95000"/>
                </a:schemeClr>
              </a:solidFill>
              <a:latin typeface="+mn-lt"/>
              <a:cs typeface="65 Helvetica Medium"/>
            </a:endParaRPr>
          </a:p>
        </p:txBody>
      </p:sp>
      <p:cxnSp>
        <p:nvCxnSpPr>
          <p:cNvPr id="13" name="Straight Connector 12"/>
          <p:cNvCxnSpPr/>
          <p:nvPr/>
        </p:nvCxnSpPr>
        <p:spPr>
          <a:xfrm flipH="1">
            <a:off x="457200" y="1600200"/>
            <a:ext cx="6400800" cy="0"/>
          </a:xfrm>
          <a:prstGeom prst="line">
            <a:avLst/>
          </a:prstGeom>
          <a:ln w="3175" cmpd="sng">
            <a:solidFill>
              <a:schemeClr val="tx1">
                <a:lumMod val="65000"/>
                <a:lumOff val="3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03433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450850" y="321733"/>
            <a:ext cx="7753703" cy="685800"/>
          </a:xfrm>
        </p:spPr>
        <p:txBody>
          <a:bodyPr/>
          <a:lstStyle/>
          <a:p>
            <a:r>
              <a:rPr lang="en-US" dirty="0"/>
              <a:t>Pollen</a:t>
            </a:r>
            <a:r>
              <a:rPr lang="en-US" sz="3200" dirty="0"/>
              <a:t> </a:t>
            </a:r>
          </a:p>
        </p:txBody>
      </p:sp>
      <p:sp>
        <p:nvSpPr>
          <p:cNvPr id="48131" name="Rectangle 3"/>
          <p:cNvSpPr>
            <a:spLocks noGrp="1" noChangeArrowheads="1"/>
          </p:cNvSpPr>
          <p:nvPr>
            <p:ph type="body" idx="4294967295"/>
          </p:nvPr>
        </p:nvSpPr>
        <p:spPr>
          <a:xfrm>
            <a:off x="228600" y="1295400"/>
            <a:ext cx="5029200" cy="3581400"/>
          </a:xfrm>
        </p:spPr>
        <p:txBody>
          <a:bodyPr/>
          <a:lstStyle/>
          <a:p>
            <a:pPr>
              <a:lnSpc>
                <a:spcPct val="90000"/>
              </a:lnSpc>
            </a:pPr>
            <a:r>
              <a:rPr lang="en-US" sz="2800"/>
              <a:t>Mainly outdoor plants</a:t>
            </a:r>
          </a:p>
          <a:p>
            <a:pPr>
              <a:lnSpc>
                <a:spcPct val="90000"/>
              </a:lnSpc>
            </a:pPr>
            <a:r>
              <a:rPr lang="en-US" sz="2800"/>
              <a:t>Seasonal</a:t>
            </a:r>
          </a:p>
          <a:p>
            <a:pPr>
              <a:lnSpc>
                <a:spcPct val="90000"/>
              </a:lnSpc>
            </a:pPr>
            <a:r>
              <a:rPr lang="en-US" sz="2800">
                <a:cs typeface="Times New Roman" charset="0"/>
              </a:rPr>
              <a:t>Generally large (&gt;10 </a:t>
            </a:r>
            <a:r>
              <a:rPr lang="en-US" sz="2800">
                <a:latin typeface="Symbol" charset="0"/>
                <a:cs typeface="Times New Roman" charset="0"/>
                <a:sym typeface="Symbol" charset="0"/>
              </a:rPr>
              <a:t></a:t>
            </a:r>
            <a:r>
              <a:rPr lang="en-US" sz="2800">
                <a:cs typeface="Times New Roman" charset="0"/>
              </a:rPr>
              <a:t>m)</a:t>
            </a:r>
          </a:p>
          <a:p>
            <a:pPr lvl="1">
              <a:lnSpc>
                <a:spcPct val="90000"/>
              </a:lnSpc>
            </a:pPr>
            <a:endParaRPr lang="en-US">
              <a:cs typeface="Times New Roman" charset="0"/>
            </a:endParaRPr>
          </a:p>
        </p:txBody>
      </p:sp>
      <p:sp>
        <p:nvSpPr>
          <p:cNvPr id="48132" name="Rectangle 4"/>
          <p:cNvSpPr>
            <a:spLocks noChangeArrowheads="1"/>
          </p:cNvSpPr>
          <p:nvPr/>
        </p:nvSpPr>
        <p:spPr bwMode="auto">
          <a:xfrm>
            <a:off x="5791200" y="1371600"/>
            <a:ext cx="320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tx2"/>
              </a:buClr>
              <a:buSzPct val="75000"/>
              <a:buFont typeface="Monotype Sorts" charset="0"/>
              <a:buChar char="u"/>
            </a:pPr>
            <a:endParaRPr lang="en-US" sz="1800"/>
          </a:p>
        </p:txBody>
      </p:sp>
      <p:pic>
        <p:nvPicPr>
          <p:cNvPr id="48135" name="Picture 7" descr="pollen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3144838"/>
            <a:ext cx="4591050" cy="3497262"/>
          </a:xfrm>
          <a:prstGeom prst="rect">
            <a:avLst/>
          </a:prstGeom>
          <a:noFill/>
          <a:extLst>
            <a:ext uri="{909E8E84-426E-40DD-AFC4-6F175D3DCCD1}">
              <a14:hiddenFill xmlns:a14="http://schemas.microsoft.com/office/drawing/2010/main">
                <a:solidFill>
                  <a:srgbClr val="FFFFFF"/>
                </a:solidFill>
              </a14:hiddenFill>
            </a:ext>
          </a:extLst>
        </p:spPr>
      </p:pic>
      <p:pic>
        <p:nvPicPr>
          <p:cNvPr id="48136" name="Picture 8" descr="Pollen Siz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8450" y="1135063"/>
            <a:ext cx="3257550" cy="3941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3674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5" name="Picture 3" descr="Particle_Size_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788" y="141288"/>
            <a:ext cx="7327900" cy="6554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9642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4294967295"/>
          </p:nvPr>
        </p:nvSpPr>
        <p:spPr>
          <a:xfrm>
            <a:off x="2868020" y="878494"/>
            <a:ext cx="5187450" cy="5029200"/>
          </a:xfrm>
        </p:spPr>
        <p:txBody>
          <a:bodyPr>
            <a:noAutofit/>
          </a:bodyPr>
          <a:lstStyle/>
          <a:p>
            <a:pPr eaLnBrk="1" hangingPunct="1"/>
            <a:r>
              <a:rPr lang="en-US" sz="2800" dirty="0" smtClean="0">
                <a:latin typeface="Arial" charset="0"/>
                <a:ea typeface="ＭＳ Ｐゴシック" charset="0"/>
              </a:rPr>
              <a:t>Air Quality</a:t>
            </a:r>
            <a:endParaRPr lang="en-US" sz="2800" dirty="0">
              <a:latin typeface="Arial" charset="0"/>
              <a:ea typeface="ＭＳ Ｐゴシック" charset="0"/>
            </a:endParaRPr>
          </a:p>
          <a:p>
            <a:pPr lvl="1" eaLnBrk="1" hangingPunct="1"/>
            <a:r>
              <a:rPr lang="en-US" sz="2800" dirty="0">
                <a:solidFill>
                  <a:srgbClr val="F58925"/>
                </a:solidFill>
                <a:latin typeface="Arial" charset="0"/>
                <a:ea typeface="ＭＳ Ｐゴシック" charset="0"/>
              </a:rPr>
              <a:t>Gases</a:t>
            </a:r>
          </a:p>
          <a:p>
            <a:pPr lvl="1" eaLnBrk="1" hangingPunct="1"/>
            <a:r>
              <a:rPr lang="en-US" sz="2800" dirty="0">
                <a:solidFill>
                  <a:srgbClr val="B714DF"/>
                </a:solidFill>
                <a:latin typeface="Arial" charset="0"/>
                <a:ea typeface="ＭＳ Ｐゴシック" charset="0"/>
              </a:rPr>
              <a:t>C</a:t>
            </a:r>
            <a:r>
              <a:rPr lang="en-US" sz="2800" dirty="0" smtClean="0">
                <a:solidFill>
                  <a:srgbClr val="B714DF"/>
                </a:solidFill>
                <a:latin typeface="Arial" charset="0"/>
                <a:ea typeface="ＭＳ Ｐゴシック" charset="0"/>
              </a:rPr>
              <a:t>hemicals</a:t>
            </a:r>
            <a:r>
              <a:rPr lang="en-US" sz="2800" dirty="0">
                <a:solidFill>
                  <a:srgbClr val="B714DF"/>
                </a:solidFill>
                <a:latin typeface="Arial" charset="0"/>
                <a:ea typeface="ＭＳ Ｐゴシック" charset="0"/>
              </a:rPr>
              <a:t>/fumes (VOCs)</a:t>
            </a:r>
          </a:p>
          <a:p>
            <a:pPr lvl="1" eaLnBrk="1" hangingPunct="1"/>
            <a:r>
              <a:rPr lang="en-US" sz="2800" dirty="0">
                <a:solidFill>
                  <a:srgbClr val="9E741A"/>
                </a:solidFill>
                <a:latin typeface="Arial" charset="0"/>
                <a:ea typeface="ＭＳ Ｐゴシック" charset="0"/>
              </a:rPr>
              <a:t>P</a:t>
            </a:r>
            <a:r>
              <a:rPr lang="en-US" sz="2800" dirty="0" smtClean="0">
                <a:solidFill>
                  <a:srgbClr val="9E741A"/>
                </a:solidFill>
                <a:latin typeface="Arial" charset="0"/>
                <a:ea typeface="ＭＳ Ｐゴシック" charset="0"/>
              </a:rPr>
              <a:t>articulates</a:t>
            </a:r>
            <a:endParaRPr lang="en-US" sz="2800" dirty="0">
              <a:latin typeface="Arial" charset="0"/>
              <a:ea typeface="ＭＳ Ｐゴシック" charset="0"/>
            </a:endParaRPr>
          </a:p>
          <a:p>
            <a:pPr lvl="1" eaLnBrk="1" hangingPunct="1"/>
            <a:r>
              <a:rPr lang="en-US" sz="2800" dirty="0">
                <a:solidFill>
                  <a:srgbClr val="16D142"/>
                </a:solidFill>
                <a:latin typeface="Arial" charset="0"/>
                <a:ea typeface="ＭＳ Ｐゴシック" charset="0"/>
              </a:rPr>
              <a:t>A</a:t>
            </a:r>
            <a:r>
              <a:rPr lang="en-US" sz="2800" dirty="0" smtClean="0">
                <a:solidFill>
                  <a:srgbClr val="16D142"/>
                </a:solidFill>
                <a:latin typeface="Arial" charset="0"/>
                <a:ea typeface="ＭＳ Ｐゴシック" charset="0"/>
              </a:rPr>
              <a:t>llergens</a:t>
            </a:r>
            <a:r>
              <a:rPr lang="en-US" sz="2800" dirty="0" smtClean="0">
                <a:latin typeface="Arial" charset="0"/>
                <a:ea typeface="ＭＳ Ｐゴシック" charset="0"/>
              </a:rPr>
              <a:t> </a:t>
            </a:r>
            <a:endParaRPr lang="en-US" sz="2800" dirty="0">
              <a:latin typeface="Arial" charset="0"/>
              <a:ea typeface="ＭＳ Ｐゴシック" charset="0"/>
            </a:endParaRPr>
          </a:p>
          <a:p>
            <a:pPr eaLnBrk="1" hangingPunct="1"/>
            <a:endParaRPr lang="en-US" sz="2800" dirty="0">
              <a:latin typeface="Arial" charset="0"/>
              <a:ea typeface="ＭＳ Ｐゴシック" charset="0"/>
            </a:endParaRPr>
          </a:p>
          <a:p>
            <a:pPr eaLnBrk="1" hangingPunct="1">
              <a:buFontTx/>
              <a:buNone/>
            </a:pPr>
            <a:r>
              <a:rPr lang="en-US" sz="2800" dirty="0">
                <a:latin typeface="Arial" charset="0"/>
                <a:ea typeface="ＭＳ Ｐゴシック" charset="0"/>
              </a:rPr>
              <a:t>		</a:t>
            </a:r>
            <a:r>
              <a:rPr lang="en-US" sz="2800" b="1" i="1" dirty="0">
                <a:latin typeface="Arial" charset="0"/>
                <a:ea typeface="ＭＳ Ｐゴシック" charset="0"/>
              </a:rPr>
              <a:t>      </a:t>
            </a:r>
            <a:endParaRPr lang="en-US" sz="2800" dirty="0">
              <a:latin typeface="Arial" charset="0"/>
              <a:ea typeface="ＭＳ Ｐゴシック" charset="0"/>
            </a:endParaRPr>
          </a:p>
          <a:p>
            <a:pPr eaLnBrk="1" hangingPunct="1"/>
            <a:r>
              <a:rPr lang="en-US" sz="2800" dirty="0">
                <a:latin typeface="Arial" charset="0"/>
                <a:ea typeface="ＭＳ Ｐゴシック" charset="0"/>
              </a:rPr>
              <a:t>Thermal Comfort</a:t>
            </a:r>
          </a:p>
          <a:p>
            <a:pPr lvl="1" eaLnBrk="1" hangingPunct="1"/>
            <a:r>
              <a:rPr lang="en-US" sz="2800" dirty="0">
                <a:solidFill>
                  <a:srgbClr val="EB0E11"/>
                </a:solidFill>
                <a:latin typeface="Arial" charset="0"/>
                <a:ea typeface="ＭＳ Ｐゴシック" charset="0"/>
              </a:rPr>
              <a:t> </a:t>
            </a:r>
            <a:r>
              <a:rPr lang="en-US" sz="2800" dirty="0" smtClean="0">
                <a:solidFill>
                  <a:srgbClr val="EB0E11"/>
                </a:solidFill>
                <a:latin typeface="Arial" charset="0"/>
                <a:ea typeface="ＭＳ Ｐゴシック" charset="0"/>
              </a:rPr>
              <a:t>Temperature</a:t>
            </a:r>
            <a:r>
              <a:rPr lang="en-US" sz="2800" dirty="0" smtClean="0">
                <a:latin typeface="Arial" charset="0"/>
                <a:ea typeface="ＭＳ Ｐゴシック" charset="0"/>
              </a:rPr>
              <a:t> </a:t>
            </a:r>
            <a:endParaRPr lang="en-US" sz="2800" dirty="0">
              <a:latin typeface="Arial" charset="0"/>
              <a:ea typeface="ＭＳ Ｐゴシック" charset="0"/>
            </a:endParaRPr>
          </a:p>
          <a:p>
            <a:pPr lvl="1" eaLnBrk="1" hangingPunct="1"/>
            <a:r>
              <a:rPr lang="en-US" sz="2800" dirty="0">
                <a:solidFill>
                  <a:srgbClr val="22E1EC"/>
                </a:solidFill>
                <a:latin typeface="Arial" charset="0"/>
                <a:ea typeface="ＭＳ Ｐゴシック" charset="0"/>
              </a:rPr>
              <a:t> </a:t>
            </a:r>
            <a:r>
              <a:rPr lang="en-US" sz="2800" dirty="0" smtClean="0">
                <a:solidFill>
                  <a:srgbClr val="22E1EC"/>
                </a:solidFill>
                <a:latin typeface="Arial" charset="0"/>
                <a:ea typeface="ＭＳ Ｐゴシック" charset="0"/>
              </a:rPr>
              <a:t>Humidity</a:t>
            </a:r>
            <a:endParaRPr lang="en-US" sz="2800" dirty="0">
              <a:solidFill>
                <a:srgbClr val="22E1EC"/>
              </a:solidFill>
              <a:latin typeface="Arial" charset="0"/>
              <a:ea typeface="ＭＳ Ｐゴシック" charset="0"/>
            </a:endParaRPr>
          </a:p>
        </p:txBody>
      </p:sp>
      <p:sp>
        <p:nvSpPr>
          <p:cNvPr id="15363" name="AutoShape 5"/>
          <p:cNvSpPr>
            <a:spLocks noChangeArrowheads="1"/>
          </p:cNvSpPr>
          <p:nvPr/>
        </p:nvSpPr>
        <p:spPr bwMode="auto">
          <a:xfrm flipV="1">
            <a:off x="1705712" y="1941815"/>
            <a:ext cx="685800" cy="3581400"/>
          </a:xfrm>
          <a:prstGeom prst="curvedRightArrow">
            <a:avLst>
              <a:gd name="adj1" fmla="val 104444"/>
              <a:gd name="adj2" fmla="val 208889"/>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5" name="AutoShape 3"/>
          <p:cNvSpPr>
            <a:spLocks noChangeArrowheads="1"/>
          </p:cNvSpPr>
          <p:nvPr/>
        </p:nvSpPr>
        <p:spPr bwMode="auto">
          <a:xfrm rot="3647251">
            <a:off x="7477764" y="4028095"/>
            <a:ext cx="1219200" cy="838200"/>
          </a:xfrm>
          <a:custGeom>
            <a:avLst/>
            <a:gdLst>
              <a:gd name="T0" fmla="*/ 1941992108 w 21600"/>
              <a:gd name="T1" fmla="*/ 0 h 21600"/>
              <a:gd name="T2" fmla="*/ 485542618 w 21600"/>
              <a:gd name="T3" fmla="*/ 631110583 h 21600"/>
              <a:gd name="T4" fmla="*/ 1941992108 w 21600"/>
              <a:gd name="T5" fmla="*/ 315555291 h 21600"/>
              <a:gd name="T6" fmla="*/ 2147483647 w 21600"/>
              <a:gd name="T7" fmla="*/ 631110583 h 21600"/>
              <a:gd name="T8" fmla="*/ 2147483647 w 21600"/>
              <a:gd name="T9" fmla="*/ 946665913 h 21600"/>
              <a:gd name="T10" fmla="*/ 2147483647 w 21600"/>
              <a:gd name="T11" fmla="*/ 631110583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 name="Rectangle 1"/>
          <p:cNvSpPr/>
          <p:nvPr/>
        </p:nvSpPr>
        <p:spPr>
          <a:xfrm>
            <a:off x="4745181" y="3555901"/>
            <a:ext cx="2932545" cy="830997"/>
          </a:xfrm>
          <a:prstGeom prst="rect">
            <a:avLst/>
          </a:prstGeom>
        </p:spPr>
        <p:txBody>
          <a:bodyPr wrap="square">
            <a:spAutoFit/>
          </a:bodyPr>
          <a:lstStyle/>
          <a:p>
            <a:pPr algn="r">
              <a:spcBef>
                <a:spcPts val="0"/>
              </a:spcBef>
              <a:buNone/>
            </a:pPr>
            <a:r>
              <a:rPr lang="en-US" sz="2400" b="1" i="1" dirty="0">
                <a:latin typeface="Arial" charset="0"/>
                <a:ea typeface="ＭＳ Ｐゴシック" charset="0"/>
              </a:rPr>
              <a:t>Occupants </a:t>
            </a:r>
          </a:p>
          <a:p>
            <a:pPr algn="r">
              <a:spcBef>
                <a:spcPts val="0"/>
              </a:spcBef>
              <a:buNone/>
            </a:pPr>
            <a:r>
              <a:rPr lang="en-US" sz="2400" b="1" i="1" dirty="0" smtClean="0">
                <a:latin typeface="Arial" charset="0"/>
                <a:ea typeface="ＭＳ Ｐゴシック" charset="0"/>
              </a:rPr>
              <a:t>Building</a:t>
            </a:r>
            <a:r>
              <a:rPr lang="en-US" sz="2400" b="1" i="1" dirty="0">
                <a:latin typeface="Arial" charset="0"/>
                <a:ea typeface="ＭＳ Ｐゴシック" charset="0"/>
              </a:rPr>
              <a:t>/Systems</a:t>
            </a:r>
            <a:endParaRPr lang="en-US" sz="2400" b="1" dirty="0">
              <a:latin typeface="Arial" charset="0"/>
              <a:ea typeface="ＭＳ Ｐゴシック" charset="0"/>
            </a:endParaRPr>
          </a:p>
        </p:txBody>
      </p:sp>
      <p:sp>
        <p:nvSpPr>
          <p:cNvPr id="8" name="Text Box 4"/>
          <p:cNvSpPr txBox="1">
            <a:spLocks noChangeArrowheads="1"/>
          </p:cNvSpPr>
          <p:nvPr/>
        </p:nvSpPr>
        <p:spPr bwMode="auto">
          <a:xfrm>
            <a:off x="486512" y="3694415"/>
            <a:ext cx="23638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i="1" u="none" dirty="0"/>
              <a:t>INTERACTION </a:t>
            </a:r>
            <a:r>
              <a:rPr lang="en-US" i="1" u="none" dirty="0" smtClean="0"/>
              <a:t> </a:t>
            </a:r>
            <a:endParaRPr lang="en-US" i="1" u="none" dirty="0"/>
          </a:p>
        </p:txBody>
      </p:sp>
      <p:sp>
        <p:nvSpPr>
          <p:cNvPr id="9" name="Text Box 4"/>
          <p:cNvSpPr txBox="1">
            <a:spLocks noChangeArrowheads="1"/>
          </p:cNvSpPr>
          <p:nvPr/>
        </p:nvSpPr>
        <p:spPr bwMode="auto">
          <a:xfrm>
            <a:off x="7359307" y="4373369"/>
            <a:ext cx="6368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i="1" u="none" dirty="0" smtClean="0"/>
              <a:t>??  </a:t>
            </a:r>
            <a:endParaRPr lang="en-US" i="1" u="none" dirty="0"/>
          </a:p>
        </p:txBody>
      </p:sp>
    </p:spTree>
    <p:extLst>
      <p:ext uri="{BB962C8B-B14F-4D97-AF65-F5344CB8AC3E}">
        <p14:creationId xmlns:p14="http://schemas.microsoft.com/office/powerpoint/2010/main" val="10834476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1"/>
          </p:nvPr>
        </p:nvSpPr>
        <p:spPr>
          <a:xfrm>
            <a:off x="474850" y="1437341"/>
            <a:ext cx="4624387" cy="5265363"/>
          </a:xfrm>
        </p:spPr>
        <p:txBody>
          <a:bodyPr>
            <a:normAutofit/>
          </a:bodyPr>
          <a:lstStyle/>
          <a:p>
            <a:r>
              <a:rPr lang="en-US" sz="2400" dirty="0"/>
              <a:t>Occupants (exhaled)</a:t>
            </a:r>
          </a:p>
          <a:p>
            <a:pPr lvl="1"/>
            <a:endParaRPr lang="en-US" sz="2400" dirty="0"/>
          </a:p>
          <a:p>
            <a:r>
              <a:rPr lang="en-US" sz="2400" dirty="0"/>
              <a:t>Activities (cook, shower)</a:t>
            </a:r>
          </a:p>
          <a:p>
            <a:pPr lvl="1"/>
            <a:endParaRPr lang="en-US" sz="2400" dirty="0"/>
          </a:p>
          <a:p>
            <a:r>
              <a:rPr lang="en-US" sz="2400" dirty="0"/>
              <a:t>Water-related Utilities</a:t>
            </a:r>
          </a:p>
          <a:p>
            <a:pPr lvl="1"/>
            <a:endParaRPr lang="en-US" sz="2400" dirty="0"/>
          </a:p>
          <a:p>
            <a:r>
              <a:rPr lang="en-US" sz="2400" dirty="0"/>
              <a:t>Building Envelope</a:t>
            </a:r>
          </a:p>
          <a:p>
            <a:pPr lvl="1"/>
            <a:endParaRPr lang="en-US" sz="2400" dirty="0"/>
          </a:p>
          <a:p>
            <a:r>
              <a:rPr lang="en-US" sz="2400" dirty="0"/>
              <a:t>Humidity/Cold </a:t>
            </a:r>
            <a:r>
              <a:rPr lang="en-US" sz="2400" dirty="0" smtClean="0"/>
              <a:t>Surfaces</a:t>
            </a:r>
            <a:endParaRPr lang="en-US" sz="2400" dirty="0"/>
          </a:p>
        </p:txBody>
      </p:sp>
      <p:pic>
        <p:nvPicPr>
          <p:cNvPr id="81924" name="Picture 4" descr="IMG_52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4859" y="3889635"/>
            <a:ext cx="1650668" cy="2475306"/>
          </a:xfrm>
          <a:prstGeom prst="rect">
            <a:avLst/>
          </a:prstGeom>
          <a:noFill/>
          <a:extLst>
            <a:ext uri="{909E8E84-426E-40DD-AFC4-6F175D3DCCD1}">
              <a14:hiddenFill xmlns:a14="http://schemas.microsoft.com/office/drawing/2010/main">
                <a:solidFill>
                  <a:srgbClr val="FFFFFF"/>
                </a:solidFill>
              </a14:hiddenFill>
            </a:ext>
          </a:extLst>
        </p:spPr>
      </p:pic>
      <p:pic>
        <p:nvPicPr>
          <p:cNvPr id="81929" name="Picture 9" descr="Boiling-Water-Tea-Kettl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508" y="2327908"/>
            <a:ext cx="1585913" cy="1352550"/>
          </a:xfrm>
          <a:prstGeom prst="rect">
            <a:avLst/>
          </a:prstGeom>
          <a:noFill/>
          <a:extLst>
            <a:ext uri="{909E8E84-426E-40DD-AFC4-6F175D3DCCD1}">
              <a14:hiddenFill xmlns:a14="http://schemas.microsoft.com/office/drawing/2010/main">
                <a:solidFill>
                  <a:srgbClr val="FFFFFF"/>
                </a:solidFill>
              </a14:hiddenFill>
            </a:ext>
          </a:extLst>
        </p:spPr>
      </p:pic>
      <p:pic>
        <p:nvPicPr>
          <p:cNvPr id="81930" name="Picture 10" descr="cold brea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8651" y="718317"/>
            <a:ext cx="1226298" cy="1716817"/>
          </a:xfrm>
          <a:prstGeom prst="rect">
            <a:avLst/>
          </a:prstGeom>
          <a:noFill/>
          <a:extLst>
            <a:ext uri="{909E8E84-426E-40DD-AFC4-6F175D3DCCD1}">
              <a14:hiddenFill xmlns:a14="http://schemas.microsoft.com/office/drawing/2010/main">
                <a:solidFill>
                  <a:srgbClr val="FFFFFF"/>
                </a:solidFill>
              </a14:hiddenFill>
            </a:ext>
          </a:extLst>
        </p:spPr>
      </p:pic>
      <p:pic>
        <p:nvPicPr>
          <p:cNvPr id="81931" name="Picture 11" descr="condensation-wind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3062" y="5346393"/>
            <a:ext cx="1951225" cy="1302618"/>
          </a:xfrm>
          <a:prstGeom prst="rect">
            <a:avLst/>
          </a:prstGeom>
          <a:noFill/>
          <a:extLst>
            <a:ext uri="{909E8E84-426E-40DD-AFC4-6F175D3DCCD1}">
              <a14:hiddenFill xmlns:a14="http://schemas.microsoft.com/office/drawing/2010/main">
                <a:solidFill>
                  <a:srgbClr val="FFFFFF"/>
                </a:solidFill>
              </a14:hiddenFill>
            </a:ext>
          </a:extLst>
        </p:spPr>
      </p:pic>
      <p:pic>
        <p:nvPicPr>
          <p:cNvPr id="81932" name="Picture 12" descr="steamy bathro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9275" y="1529396"/>
            <a:ext cx="1612900" cy="2151062"/>
          </a:xfrm>
          <a:prstGeom prst="rect">
            <a:avLst/>
          </a:prstGeom>
          <a:noFill/>
          <a:extLst>
            <a:ext uri="{909E8E84-426E-40DD-AFC4-6F175D3DCCD1}">
              <a14:hiddenFill xmlns:a14="http://schemas.microsoft.com/office/drawing/2010/main">
                <a:solidFill>
                  <a:srgbClr val="FFFFFF"/>
                </a:solidFill>
              </a14:hiddenFill>
            </a:ext>
          </a:extLst>
        </p:spPr>
      </p:pic>
      <p:pic>
        <p:nvPicPr>
          <p:cNvPr id="81933" name="Picture 13" descr="pipe_lea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7445" y="3764217"/>
            <a:ext cx="1522412" cy="152241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
          <p:cNvSpPr txBox="1">
            <a:spLocks noChangeArrowheads="1"/>
          </p:cNvSpPr>
          <p:nvPr/>
        </p:nvSpPr>
        <p:spPr>
          <a:xfrm>
            <a:off x="762000" y="76200"/>
            <a:ext cx="7772400" cy="1143000"/>
          </a:xfrm>
          <a:prstGeom prst="rect">
            <a:avLst/>
          </a:prstGeom>
        </p:spPr>
        <p:txBody>
          <a:bodyPr vert="horz" lIns="91440" tIns="45720" rIns="91440" bIns="45720" rtlCol="0" anchor="b" anchorCtr="0">
            <a:noAutofit/>
          </a:bodyPr>
          <a:lstStyle>
            <a:lvl1pPr algn="r" defTabSz="914400" rtl="0" eaLnBrk="1" latinLnBrk="0" hangingPunct="1">
              <a:spcBef>
                <a:spcPct val="0"/>
              </a:spcBef>
              <a:buNone/>
              <a:defRPr sz="4400" kern="1200">
                <a:solidFill>
                  <a:schemeClr val="bg1"/>
                </a:solidFill>
                <a:latin typeface="+mj-lt"/>
                <a:ea typeface="+mj-ea"/>
                <a:cs typeface="+mj-cs"/>
              </a:defRPr>
            </a:lvl1pPr>
          </a:lstStyle>
          <a:p>
            <a:pPr algn="l"/>
            <a:r>
              <a:rPr lang="en-US" dirty="0" smtClean="0"/>
              <a:t>Moisture Sources</a:t>
            </a:r>
            <a:endParaRPr lang="en-US" dirty="0"/>
          </a:p>
        </p:txBody>
      </p:sp>
    </p:spTree>
    <p:extLst>
      <p:ext uri="{BB962C8B-B14F-4D97-AF65-F5344CB8AC3E}">
        <p14:creationId xmlns:p14="http://schemas.microsoft.com/office/powerpoint/2010/main" val="1829164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60400" y="106363"/>
            <a:ext cx="7772400" cy="939800"/>
          </a:xfrm>
        </p:spPr>
        <p:txBody>
          <a:bodyPr/>
          <a:lstStyle/>
          <a:p>
            <a:r>
              <a:rPr lang="en-US" dirty="0"/>
              <a:t>Name That </a:t>
            </a:r>
            <a:r>
              <a:rPr lang="en-US" dirty="0" smtClean="0"/>
              <a:t>Source &amp; Type!</a:t>
            </a:r>
            <a:r>
              <a:rPr lang="en-US" dirty="0"/>
              <a:t>!</a:t>
            </a:r>
          </a:p>
        </p:txBody>
      </p:sp>
      <p:pic>
        <p:nvPicPr>
          <p:cNvPr id="13318" name="Picture 6" descr="GuessIAQ sou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613" y="1219200"/>
            <a:ext cx="5945187" cy="5449888"/>
          </a:xfrm>
          <a:prstGeom prst="rect">
            <a:avLst/>
          </a:prstGeom>
          <a:noFill/>
          <a:extLst>
            <a:ext uri="{909E8E84-426E-40DD-AFC4-6F175D3DCCD1}">
              <a14:hiddenFill xmlns:a14="http://schemas.microsoft.com/office/drawing/2010/main">
                <a:solidFill>
                  <a:srgbClr val="FFFFFF"/>
                </a:solidFill>
              </a14:hiddenFill>
            </a:ext>
          </a:extLst>
        </p:spPr>
      </p:pic>
      <p:sp>
        <p:nvSpPr>
          <p:cNvPr id="13319" name="Text Box 7"/>
          <p:cNvSpPr txBox="1">
            <a:spLocks noChangeArrowheads="1"/>
          </p:cNvSpPr>
          <p:nvPr/>
        </p:nvSpPr>
        <p:spPr bwMode="auto">
          <a:xfrm>
            <a:off x="4867275" y="1154113"/>
            <a:ext cx="354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1</a:t>
            </a:r>
          </a:p>
        </p:txBody>
      </p:sp>
      <p:sp>
        <p:nvSpPr>
          <p:cNvPr id="13320" name="Text Box 8"/>
          <p:cNvSpPr txBox="1">
            <a:spLocks noChangeArrowheads="1"/>
          </p:cNvSpPr>
          <p:nvPr/>
        </p:nvSpPr>
        <p:spPr bwMode="auto">
          <a:xfrm>
            <a:off x="5781675" y="1185863"/>
            <a:ext cx="354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2</a:t>
            </a:r>
          </a:p>
        </p:txBody>
      </p:sp>
      <p:sp>
        <p:nvSpPr>
          <p:cNvPr id="13321" name="Text Box 9"/>
          <p:cNvSpPr txBox="1">
            <a:spLocks noChangeArrowheads="1"/>
          </p:cNvSpPr>
          <p:nvPr/>
        </p:nvSpPr>
        <p:spPr bwMode="auto">
          <a:xfrm>
            <a:off x="6454775" y="2052638"/>
            <a:ext cx="354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3</a:t>
            </a:r>
          </a:p>
        </p:txBody>
      </p:sp>
      <p:sp>
        <p:nvSpPr>
          <p:cNvPr id="13322" name="Text Box 10"/>
          <p:cNvSpPr txBox="1">
            <a:spLocks noChangeArrowheads="1"/>
          </p:cNvSpPr>
          <p:nvPr/>
        </p:nvSpPr>
        <p:spPr bwMode="auto">
          <a:xfrm>
            <a:off x="1965095" y="3441278"/>
            <a:ext cx="354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dirty="0"/>
              <a:t>4</a:t>
            </a:r>
          </a:p>
        </p:txBody>
      </p:sp>
      <p:sp>
        <p:nvSpPr>
          <p:cNvPr id="13323" name="Text Box 11"/>
          <p:cNvSpPr txBox="1">
            <a:spLocks noChangeArrowheads="1"/>
          </p:cNvSpPr>
          <p:nvPr/>
        </p:nvSpPr>
        <p:spPr bwMode="auto">
          <a:xfrm>
            <a:off x="2786063" y="3200400"/>
            <a:ext cx="35401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5</a:t>
            </a:r>
          </a:p>
        </p:txBody>
      </p:sp>
      <p:sp>
        <p:nvSpPr>
          <p:cNvPr id="13324" name="Text Box 12"/>
          <p:cNvSpPr txBox="1">
            <a:spLocks noChangeArrowheads="1"/>
          </p:cNvSpPr>
          <p:nvPr/>
        </p:nvSpPr>
        <p:spPr bwMode="auto">
          <a:xfrm>
            <a:off x="4217988" y="2814638"/>
            <a:ext cx="35401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6</a:t>
            </a:r>
          </a:p>
        </p:txBody>
      </p:sp>
      <p:sp>
        <p:nvSpPr>
          <p:cNvPr id="13325" name="Text Box 13"/>
          <p:cNvSpPr txBox="1">
            <a:spLocks noChangeArrowheads="1"/>
          </p:cNvSpPr>
          <p:nvPr/>
        </p:nvSpPr>
        <p:spPr bwMode="auto">
          <a:xfrm>
            <a:off x="5432425" y="3086100"/>
            <a:ext cx="354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7</a:t>
            </a:r>
          </a:p>
        </p:txBody>
      </p:sp>
      <p:sp>
        <p:nvSpPr>
          <p:cNvPr id="13326" name="Text Box 14"/>
          <p:cNvSpPr txBox="1">
            <a:spLocks noChangeArrowheads="1"/>
          </p:cNvSpPr>
          <p:nvPr/>
        </p:nvSpPr>
        <p:spPr bwMode="auto">
          <a:xfrm>
            <a:off x="6453188" y="3200400"/>
            <a:ext cx="35401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8</a:t>
            </a:r>
          </a:p>
        </p:txBody>
      </p:sp>
      <p:sp>
        <p:nvSpPr>
          <p:cNvPr id="13327" name="Text Box 15"/>
          <p:cNvSpPr txBox="1">
            <a:spLocks noChangeArrowheads="1"/>
          </p:cNvSpPr>
          <p:nvPr/>
        </p:nvSpPr>
        <p:spPr bwMode="auto">
          <a:xfrm>
            <a:off x="2019300" y="4175125"/>
            <a:ext cx="354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9</a:t>
            </a:r>
          </a:p>
        </p:txBody>
      </p:sp>
      <p:sp>
        <p:nvSpPr>
          <p:cNvPr id="13328" name="Text Box 16"/>
          <p:cNvSpPr txBox="1">
            <a:spLocks noChangeArrowheads="1"/>
          </p:cNvSpPr>
          <p:nvPr/>
        </p:nvSpPr>
        <p:spPr bwMode="auto">
          <a:xfrm>
            <a:off x="2959100" y="4594225"/>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10</a:t>
            </a:r>
          </a:p>
        </p:txBody>
      </p:sp>
      <p:sp>
        <p:nvSpPr>
          <p:cNvPr id="13329" name="Text Box 17"/>
          <p:cNvSpPr txBox="1">
            <a:spLocks noChangeArrowheads="1"/>
          </p:cNvSpPr>
          <p:nvPr/>
        </p:nvSpPr>
        <p:spPr bwMode="auto">
          <a:xfrm>
            <a:off x="4217988" y="4251325"/>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11</a:t>
            </a:r>
          </a:p>
        </p:txBody>
      </p:sp>
      <p:sp>
        <p:nvSpPr>
          <p:cNvPr id="13330" name="Text Box 18"/>
          <p:cNvSpPr txBox="1">
            <a:spLocks noChangeArrowheads="1"/>
          </p:cNvSpPr>
          <p:nvPr/>
        </p:nvSpPr>
        <p:spPr bwMode="auto">
          <a:xfrm>
            <a:off x="4124761" y="4852988"/>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dirty="0"/>
              <a:t>12</a:t>
            </a:r>
          </a:p>
        </p:txBody>
      </p:sp>
      <p:sp>
        <p:nvSpPr>
          <p:cNvPr id="13331" name="Text Box 19"/>
          <p:cNvSpPr txBox="1">
            <a:spLocks noChangeArrowheads="1"/>
          </p:cNvSpPr>
          <p:nvPr/>
        </p:nvSpPr>
        <p:spPr bwMode="auto">
          <a:xfrm>
            <a:off x="4776788" y="5018088"/>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13</a:t>
            </a:r>
          </a:p>
        </p:txBody>
      </p:sp>
      <p:sp>
        <p:nvSpPr>
          <p:cNvPr id="13332" name="Text Box 20"/>
          <p:cNvSpPr txBox="1">
            <a:spLocks noChangeArrowheads="1"/>
          </p:cNvSpPr>
          <p:nvPr/>
        </p:nvSpPr>
        <p:spPr bwMode="auto">
          <a:xfrm>
            <a:off x="5546725" y="4238625"/>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14</a:t>
            </a:r>
          </a:p>
        </p:txBody>
      </p:sp>
      <p:sp>
        <p:nvSpPr>
          <p:cNvPr id="13334" name="Text Box 22"/>
          <p:cNvSpPr txBox="1">
            <a:spLocks noChangeArrowheads="1"/>
          </p:cNvSpPr>
          <p:nvPr/>
        </p:nvSpPr>
        <p:spPr bwMode="auto">
          <a:xfrm>
            <a:off x="5492750" y="4983163"/>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15</a:t>
            </a:r>
          </a:p>
        </p:txBody>
      </p:sp>
      <p:sp>
        <p:nvSpPr>
          <p:cNvPr id="13335" name="Text Box 23"/>
          <p:cNvSpPr txBox="1">
            <a:spLocks noChangeArrowheads="1"/>
          </p:cNvSpPr>
          <p:nvPr/>
        </p:nvSpPr>
        <p:spPr bwMode="auto">
          <a:xfrm>
            <a:off x="6630988" y="4487863"/>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16</a:t>
            </a:r>
          </a:p>
        </p:txBody>
      </p:sp>
      <p:sp>
        <p:nvSpPr>
          <p:cNvPr id="13336" name="Text Box 24"/>
          <p:cNvSpPr txBox="1">
            <a:spLocks noChangeArrowheads="1"/>
          </p:cNvSpPr>
          <p:nvPr/>
        </p:nvSpPr>
        <p:spPr bwMode="auto">
          <a:xfrm>
            <a:off x="3754438" y="6078538"/>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17</a:t>
            </a:r>
          </a:p>
        </p:txBody>
      </p:sp>
      <p:sp>
        <p:nvSpPr>
          <p:cNvPr id="13337" name="Text Box 25"/>
          <p:cNvSpPr txBox="1">
            <a:spLocks noChangeArrowheads="1"/>
          </p:cNvSpPr>
          <p:nvPr/>
        </p:nvSpPr>
        <p:spPr bwMode="auto">
          <a:xfrm>
            <a:off x="4310063" y="5626100"/>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18</a:t>
            </a:r>
          </a:p>
        </p:txBody>
      </p:sp>
      <p:sp>
        <p:nvSpPr>
          <p:cNvPr id="13338" name="Text Box 26"/>
          <p:cNvSpPr txBox="1">
            <a:spLocks noChangeArrowheads="1"/>
          </p:cNvSpPr>
          <p:nvPr/>
        </p:nvSpPr>
        <p:spPr bwMode="auto">
          <a:xfrm>
            <a:off x="5514975" y="5524500"/>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19</a:t>
            </a:r>
          </a:p>
        </p:txBody>
      </p:sp>
      <p:sp>
        <p:nvSpPr>
          <p:cNvPr id="13339" name="Text Box 27"/>
          <p:cNvSpPr txBox="1">
            <a:spLocks noChangeArrowheads="1"/>
          </p:cNvSpPr>
          <p:nvPr/>
        </p:nvSpPr>
        <p:spPr bwMode="auto">
          <a:xfrm>
            <a:off x="6708775" y="5543550"/>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20</a:t>
            </a:r>
          </a:p>
        </p:txBody>
      </p:sp>
      <p:sp>
        <p:nvSpPr>
          <p:cNvPr id="13340" name="Freeform 28"/>
          <p:cNvSpPr>
            <a:spLocks/>
          </p:cNvSpPr>
          <p:nvPr/>
        </p:nvSpPr>
        <p:spPr bwMode="auto">
          <a:xfrm>
            <a:off x="6453188" y="5538788"/>
            <a:ext cx="366712" cy="428625"/>
          </a:xfrm>
          <a:custGeom>
            <a:avLst/>
            <a:gdLst>
              <a:gd name="T0" fmla="*/ 26 w 231"/>
              <a:gd name="T1" fmla="*/ 199 h 270"/>
              <a:gd name="T2" fmla="*/ 34 w 231"/>
              <a:gd name="T3" fmla="*/ 16 h 270"/>
              <a:gd name="T4" fmla="*/ 80 w 231"/>
              <a:gd name="T5" fmla="*/ 1 h 270"/>
              <a:gd name="T6" fmla="*/ 133 w 231"/>
              <a:gd name="T7" fmla="*/ 8 h 270"/>
              <a:gd name="T8" fmla="*/ 156 w 231"/>
              <a:gd name="T9" fmla="*/ 54 h 270"/>
              <a:gd name="T10" fmla="*/ 209 w 231"/>
              <a:gd name="T11" fmla="*/ 69 h 270"/>
              <a:gd name="T12" fmla="*/ 202 w 231"/>
              <a:gd name="T13" fmla="*/ 244 h 270"/>
              <a:gd name="T14" fmla="*/ 110 w 231"/>
              <a:gd name="T15" fmla="*/ 237 h 270"/>
              <a:gd name="T16" fmla="*/ 49 w 231"/>
              <a:gd name="T17" fmla="*/ 221 h 270"/>
              <a:gd name="T18" fmla="*/ 26 w 231"/>
              <a:gd name="T19" fmla="*/ 19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270">
                <a:moveTo>
                  <a:pt x="26" y="199"/>
                </a:moveTo>
                <a:cubicBezTo>
                  <a:pt x="21" y="155"/>
                  <a:pt x="10" y="56"/>
                  <a:pt x="34" y="16"/>
                </a:cubicBezTo>
                <a:cubicBezTo>
                  <a:pt x="34" y="14"/>
                  <a:pt x="78" y="1"/>
                  <a:pt x="80" y="1"/>
                </a:cubicBezTo>
                <a:cubicBezTo>
                  <a:pt x="97" y="3"/>
                  <a:pt x="116" y="0"/>
                  <a:pt x="133" y="8"/>
                </a:cubicBezTo>
                <a:cubicBezTo>
                  <a:pt x="157" y="18"/>
                  <a:pt x="140" y="39"/>
                  <a:pt x="156" y="54"/>
                </a:cubicBezTo>
                <a:cubicBezTo>
                  <a:pt x="169" y="66"/>
                  <a:pt x="191" y="64"/>
                  <a:pt x="209" y="69"/>
                </a:cubicBezTo>
                <a:cubicBezTo>
                  <a:pt x="206" y="127"/>
                  <a:pt x="231" y="193"/>
                  <a:pt x="202" y="244"/>
                </a:cubicBezTo>
                <a:cubicBezTo>
                  <a:pt x="186" y="270"/>
                  <a:pt x="140" y="241"/>
                  <a:pt x="110" y="237"/>
                </a:cubicBezTo>
                <a:cubicBezTo>
                  <a:pt x="89" y="233"/>
                  <a:pt x="49" y="221"/>
                  <a:pt x="49" y="221"/>
                </a:cubicBezTo>
                <a:cubicBezTo>
                  <a:pt x="0" y="231"/>
                  <a:pt x="5" y="240"/>
                  <a:pt x="26" y="199"/>
                </a:cubicBezTo>
                <a:close/>
              </a:path>
            </a:pathLst>
          </a:custGeom>
          <a:noFill/>
          <a:ln w="38100" cmpd="sng">
            <a:solidFill>
              <a:srgbClr val="F6FF1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Tree>
    <p:extLst>
      <p:ext uri="{BB962C8B-B14F-4D97-AF65-F5344CB8AC3E}">
        <p14:creationId xmlns:p14="http://schemas.microsoft.com/office/powerpoint/2010/main" val="2032610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685800" y="279399"/>
            <a:ext cx="7772400" cy="1143000"/>
          </a:xfrm>
        </p:spPr>
        <p:txBody>
          <a:bodyPr/>
          <a:lstStyle/>
          <a:p>
            <a:r>
              <a:rPr lang="en-US" dirty="0" smtClean="0"/>
              <a:t>Building Envelope and Systems are KEY to good IEQ</a:t>
            </a:r>
            <a:endParaRPr lang="en-US" dirty="0"/>
          </a:p>
        </p:txBody>
      </p:sp>
      <p:sp>
        <p:nvSpPr>
          <p:cNvPr id="32771" name="Rectangle 3"/>
          <p:cNvSpPr>
            <a:spLocks noGrp="1" noChangeArrowheads="1"/>
          </p:cNvSpPr>
          <p:nvPr>
            <p:ph type="body" sz="half" idx="4294967295"/>
          </p:nvPr>
        </p:nvSpPr>
        <p:spPr>
          <a:xfrm>
            <a:off x="937918" y="1756357"/>
            <a:ext cx="7696018" cy="4424310"/>
          </a:xfrm>
        </p:spPr>
        <p:txBody>
          <a:bodyPr>
            <a:normAutofit fontScale="85000" lnSpcReduction="20000"/>
          </a:bodyPr>
          <a:lstStyle/>
          <a:p>
            <a:r>
              <a:rPr lang="en-US" sz="2800" dirty="0" smtClean="0"/>
              <a:t>Buildings are “too” tight:</a:t>
            </a:r>
            <a:endParaRPr lang="en-US" sz="2800" dirty="0"/>
          </a:p>
          <a:p>
            <a:pPr lvl="1"/>
            <a:r>
              <a:rPr lang="en-US" sz="2400" dirty="0"/>
              <a:t>Moisture accumulation</a:t>
            </a:r>
          </a:p>
          <a:p>
            <a:pPr lvl="1"/>
            <a:r>
              <a:rPr lang="en-US" sz="2400" dirty="0"/>
              <a:t>Contaminant accumulation</a:t>
            </a:r>
          </a:p>
          <a:p>
            <a:pPr lvl="1"/>
            <a:r>
              <a:rPr lang="en-US" sz="2400" dirty="0"/>
              <a:t>Thermal </a:t>
            </a:r>
            <a:r>
              <a:rPr lang="en-US" sz="2400" dirty="0" smtClean="0"/>
              <a:t>discomfort</a:t>
            </a:r>
          </a:p>
          <a:p>
            <a:r>
              <a:rPr lang="en-US" sz="2800" dirty="0"/>
              <a:t>Uncontrolled air exchange:</a:t>
            </a:r>
          </a:p>
          <a:p>
            <a:pPr lvl="1"/>
            <a:r>
              <a:rPr lang="en-US" sz="2400" dirty="0"/>
              <a:t>Contaminant source</a:t>
            </a:r>
          </a:p>
          <a:p>
            <a:pPr lvl="1"/>
            <a:r>
              <a:rPr lang="en-US" sz="2400" dirty="0"/>
              <a:t>Contaminant migration from unconditioned spaces</a:t>
            </a:r>
          </a:p>
          <a:p>
            <a:pPr lvl="1"/>
            <a:r>
              <a:rPr lang="en-US" sz="2400" dirty="0"/>
              <a:t>Drafts</a:t>
            </a:r>
          </a:p>
          <a:p>
            <a:pPr lvl="1"/>
            <a:r>
              <a:rPr lang="en-US" sz="2400" dirty="0"/>
              <a:t>Energy </a:t>
            </a:r>
            <a:r>
              <a:rPr lang="en-US" sz="2400" dirty="0" smtClean="0"/>
              <a:t>loss</a:t>
            </a:r>
            <a:endParaRPr lang="en-US" sz="2400" dirty="0"/>
          </a:p>
          <a:p>
            <a:r>
              <a:rPr lang="en-US" sz="2800" dirty="0" smtClean="0"/>
              <a:t>Inadequate </a:t>
            </a:r>
            <a:r>
              <a:rPr lang="en-US" sz="2800" dirty="0"/>
              <a:t>or spotty insulation</a:t>
            </a:r>
          </a:p>
          <a:p>
            <a:pPr lvl="1"/>
            <a:r>
              <a:rPr lang="en-US" sz="2400" dirty="0"/>
              <a:t>Cold condensing </a:t>
            </a:r>
            <a:r>
              <a:rPr lang="en-US" sz="2400" dirty="0" smtClean="0"/>
              <a:t>surfaces</a:t>
            </a:r>
          </a:p>
          <a:p>
            <a:pPr lvl="1"/>
            <a:r>
              <a:rPr lang="en-US" sz="2400" dirty="0" smtClean="0"/>
              <a:t>Energy Loss</a:t>
            </a:r>
            <a:endParaRPr lang="en-US" sz="2400" dirty="0"/>
          </a:p>
        </p:txBody>
      </p:sp>
    </p:spTree>
    <p:extLst>
      <p:ext uri="{BB962C8B-B14F-4D97-AF65-F5344CB8AC3E}">
        <p14:creationId xmlns:p14="http://schemas.microsoft.com/office/powerpoint/2010/main" val="2011889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Agenda</a:t>
            </a:r>
            <a:endParaRPr lang="en-US" dirty="0"/>
          </a:p>
        </p:txBody>
      </p:sp>
      <p:sp>
        <p:nvSpPr>
          <p:cNvPr id="3" name="Content Placeholder 2"/>
          <p:cNvSpPr>
            <a:spLocks noGrp="1"/>
          </p:cNvSpPr>
          <p:nvPr>
            <p:ph idx="1"/>
          </p:nvPr>
        </p:nvSpPr>
        <p:spPr>
          <a:xfrm>
            <a:off x="1457158" y="1601544"/>
            <a:ext cx="6905792" cy="4208930"/>
          </a:xfrm>
        </p:spPr>
        <p:txBody>
          <a:bodyPr>
            <a:noAutofit/>
          </a:bodyPr>
          <a:lstStyle/>
          <a:p>
            <a:pPr marL="0" indent="0">
              <a:buNone/>
            </a:pPr>
            <a:r>
              <a:rPr lang="en-US" sz="2400" dirty="0" smtClean="0"/>
              <a:t>INTRODUCTIONS</a:t>
            </a:r>
          </a:p>
          <a:p>
            <a:pPr marL="0" indent="0">
              <a:buNone/>
            </a:pPr>
            <a:r>
              <a:rPr lang="en-US" sz="2400" dirty="0" smtClean="0"/>
              <a:t>PART 1: The Indoor Environment</a:t>
            </a:r>
          </a:p>
          <a:p>
            <a:pPr marL="0" indent="0">
              <a:buNone/>
            </a:pPr>
            <a:r>
              <a:rPr lang="en-US" sz="2400" dirty="0" smtClean="0"/>
              <a:t>PART 2: Buildings as a </a:t>
            </a:r>
            <a:r>
              <a:rPr lang="en-US" sz="2400" dirty="0" smtClean="0"/>
              <a:t>System</a:t>
            </a:r>
          </a:p>
          <a:p>
            <a:pPr marL="0" indent="0">
              <a:buNone/>
            </a:pPr>
            <a:r>
              <a:rPr lang="en-US" sz="2400" i="1" dirty="0"/>
              <a:t> </a:t>
            </a:r>
            <a:r>
              <a:rPr lang="en-US" sz="2400" i="1" dirty="0" smtClean="0"/>
              <a:t>    &lt;</a:t>
            </a:r>
            <a:r>
              <a:rPr lang="en-US" sz="2400" i="1" dirty="0"/>
              <a:t>Break for lunch  12-1pm&gt;</a:t>
            </a:r>
            <a:endParaRPr lang="en-US" sz="2400" dirty="0" smtClean="0"/>
          </a:p>
          <a:p>
            <a:pPr marL="0" indent="0">
              <a:buNone/>
            </a:pPr>
            <a:r>
              <a:rPr lang="en-US" sz="2400" dirty="0" smtClean="0"/>
              <a:t>PART 3: Keeping Homes Healthy</a:t>
            </a:r>
          </a:p>
          <a:p>
            <a:pPr marL="0" indent="0">
              <a:buNone/>
            </a:pPr>
            <a:r>
              <a:rPr lang="en-US" sz="2400" dirty="0" smtClean="0"/>
              <a:t>PART 4: Smart Energy Practices</a:t>
            </a:r>
          </a:p>
          <a:p>
            <a:pPr marL="0" indent="0">
              <a:buNone/>
            </a:pPr>
            <a:r>
              <a:rPr lang="en-US" sz="2400" dirty="0" smtClean="0"/>
              <a:t>PART </a:t>
            </a:r>
            <a:r>
              <a:rPr lang="en-US" sz="2400" dirty="0"/>
              <a:t>5</a:t>
            </a:r>
            <a:r>
              <a:rPr lang="en-US" sz="2400" dirty="0" smtClean="0"/>
              <a:t>: Practical Solutions, Q &amp; A</a:t>
            </a:r>
          </a:p>
          <a:p>
            <a:endParaRPr lang="en-US" sz="2400" dirty="0"/>
          </a:p>
        </p:txBody>
      </p:sp>
    </p:spTree>
    <p:extLst>
      <p:ext uri="{BB962C8B-B14F-4D97-AF65-F5344CB8AC3E}">
        <p14:creationId xmlns:p14="http://schemas.microsoft.com/office/powerpoint/2010/main" val="438438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5369" y="1115428"/>
            <a:ext cx="8007684" cy="1470025"/>
          </a:xfrm>
        </p:spPr>
        <p:txBody>
          <a:bodyPr/>
          <a:lstStyle/>
          <a:p>
            <a:r>
              <a:rPr lang="en-US" dirty="0" smtClean="0"/>
              <a:t>PART 1:</a:t>
            </a:r>
            <a:br>
              <a:rPr lang="en-US" dirty="0" smtClean="0"/>
            </a:br>
            <a:r>
              <a:rPr lang="en-US" dirty="0" smtClean="0"/>
              <a:t>The Indoor Environment</a:t>
            </a:r>
            <a:br>
              <a:rPr lang="en-US" dirty="0" smtClean="0"/>
            </a:br>
            <a:endParaRPr lang="en-US" dirty="0"/>
          </a:p>
        </p:txBody>
      </p:sp>
      <p:sp>
        <p:nvSpPr>
          <p:cNvPr id="3" name="Subtitle 2"/>
          <p:cNvSpPr>
            <a:spLocks noGrp="1"/>
          </p:cNvSpPr>
          <p:nvPr>
            <p:ph type="subTitle" idx="1"/>
          </p:nvPr>
        </p:nvSpPr>
        <p:spPr>
          <a:xfrm>
            <a:off x="267369" y="2687057"/>
            <a:ext cx="8315157" cy="1553882"/>
          </a:xfrm>
        </p:spPr>
        <p:txBody>
          <a:bodyPr>
            <a:noAutofit/>
          </a:bodyPr>
          <a:lstStyle/>
          <a:p>
            <a:endParaRPr lang="en-US" sz="2400" dirty="0" smtClean="0"/>
          </a:p>
          <a:p>
            <a:endParaRPr lang="en-US" sz="2400" dirty="0"/>
          </a:p>
          <a:p>
            <a:r>
              <a:rPr lang="en-US" sz="2400" dirty="0" smtClean="0"/>
              <a:t>Dr. Susan Doll</a:t>
            </a:r>
            <a:endParaRPr lang="en-US" sz="2400" dirty="0"/>
          </a:p>
        </p:txBody>
      </p:sp>
    </p:spTree>
    <p:extLst>
      <p:ext uri="{BB962C8B-B14F-4D97-AF65-F5344CB8AC3E}">
        <p14:creationId xmlns:p14="http://schemas.microsoft.com/office/powerpoint/2010/main" val="3707902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uilding-envelope-energy-savings-300x2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5" y="1752601"/>
            <a:ext cx="4316040" cy="404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3"/>
          <p:cNvSpPr>
            <a:spLocks noChangeArrowheads="1"/>
          </p:cNvSpPr>
          <p:nvPr/>
        </p:nvSpPr>
        <p:spPr bwMode="auto">
          <a:xfrm>
            <a:off x="4634491" y="1524000"/>
            <a:ext cx="4280909"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sz="2000" b="0" u="none" dirty="0">
                <a:solidFill>
                  <a:schemeClr val="bg1"/>
                </a:solidFill>
              </a:rPr>
              <a:t>SHOULD… </a:t>
            </a:r>
          </a:p>
          <a:p>
            <a:pPr marL="342900" indent="-342900" eaLnBrk="1" hangingPunct="1">
              <a:spcBef>
                <a:spcPct val="20000"/>
              </a:spcBef>
              <a:buFontTx/>
              <a:buChar char="•"/>
            </a:pPr>
            <a:r>
              <a:rPr lang="en-US" sz="2000" b="0" u="none" dirty="0">
                <a:solidFill>
                  <a:schemeClr val="bg1"/>
                </a:solidFill>
              </a:rPr>
              <a:t>Protect from elements (wind, rain</a:t>
            </a:r>
            <a:r>
              <a:rPr lang="en-US" sz="2000" b="0" u="none" dirty="0" smtClean="0">
                <a:solidFill>
                  <a:schemeClr val="bg1"/>
                </a:solidFill>
              </a:rPr>
              <a:t>)</a:t>
            </a:r>
          </a:p>
          <a:p>
            <a:pPr marL="342900" indent="-342900" eaLnBrk="1" hangingPunct="1">
              <a:spcBef>
                <a:spcPct val="20000"/>
              </a:spcBef>
              <a:buFontTx/>
              <a:buChar char="•"/>
            </a:pPr>
            <a:r>
              <a:rPr lang="en-US" sz="2000" b="0" u="none" dirty="0" smtClean="0">
                <a:solidFill>
                  <a:schemeClr val="bg1"/>
                </a:solidFill>
              </a:rPr>
              <a:t>Protect from animals and pests</a:t>
            </a:r>
            <a:endParaRPr lang="en-US" sz="2000" b="0" u="none" dirty="0">
              <a:solidFill>
                <a:schemeClr val="bg1"/>
              </a:solidFill>
            </a:endParaRPr>
          </a:p>
          <a:p>
            <a:pPr marL="342900" indent="-342900" eaLnBrk="1" hangingPunct="1">
              <a:spcBef>
                <a:spcPct val="20000"/>
              </a:spcBef>
              <a:buFontTx/>
              <a:buChar char="•"/>
            </a:pPr>
            <a:r>
              <a:rPr lang="en-US" sz="2000" b="0" u="none" dirty="0">
                <a:solidFill>
                  <a:schemeClr val="bg1"/>
                </a:solidFill>
              </a:rPr>
              <a:t>Keep us warm in winter</a:t>
            </a:r>
          </a:p>
          <a:p>
            <a:pPr marL="342900" indent="-342900" eaLnBrk="1" hangingPunct="1">
              <a:spcBef>
                <a:spcPct val="20000"/>
              </a:spcBef>
              <a:buFontTx/>
              <a:buChar char="•"/>
            </a:pPr>
            <a:r>
              <a:rPr lang="en-US" sz="2000" b="0" u="none" dirty="0">
                <a:solidFill>
                  <a:schemeClr val="bg1"/>
                </a:solidFill>
              </a:rPr>
              <a:t>Comfortable in summer</a:t>
            </a:r>
          </a:p>
          <a:p>
            <a:pPr marL="342900" indent="-342900" eaLnBrk="1" hangingPunct="1">
              <a:spcBef>
                <a:spcPct val="20000"/>
              </a:spcBef>
              <a:buFontTx/>
              <a:buChar char="•"/>
            </a:pPr>
            <a:r>
              <a:rPr lang="en-US" sz="2000" b="0" u="none" dirty="0">
                <a:solidFill>
                  <a:schemeClr val="bg1"/>
                </a:solidFill>
              </a:rPr>
              <a:t>Accommodate occupant activities</a:t>
            </a:r>
          </a:p>
        </p:txBody>
      </p:sp>
      <p:sp>
        <p:nvSpPr>
          <p:cNvPr id="6149" name="Rectangle 3"/>
          <p:cNvSpPr>
            <a:spLocks noChangeArrowheads="1"/>
          </p:cNvSpPr>
          <p:nvPr/>
        </p:nvSpPr>
        <p:spPr bwMode="auto">
          <a:xfrm>
            <a:off x="4741317" y="4497940"/>
            <a:ext cx="386928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sz="2000" b="0" u="none" dirty="0">
                <a:solidFill>
                  <a:schemeClr val="bg1"/>
                </a:solidFill>
              </a:rPr>
              <a:t>SHOULD </a:t>
            </a:r>
            <a:r>
              <a:rPr lang="en-US" sz="2000" b="0" i="1" u="none" dirty="0">
                <a:solidFill>
                  <a:schemeClr val="bg1"/>
                </a:solidFill>
              </a:rPr>
              <a:t>NOT</a:t>
            </a:r>
            <a:r>
              <a:rPr lang="en-US" sz="2000" b="0" u="none" dirty="0">
                <a:solidFill>
                  <a:schemeClr val="bg1"/>
                </a:solidFill>
              </a:rPr>
              <a:t>… </a:t>
            </a:r>
          </a:p>
          <a:p>
            <a:pPr marL="342900" indent="-342900" eaLnBrk="1" hangingPunct="1">
              <a:spcBef>
                <a:spcPct val="20000"/>
              </a:spcBef>
              <a:buFontTx/>
              <a:buChar char="•"/>
            </a:pPr>
            <a:r>
              <a:rPr lang="en-US" sz="2000" b="0" u="none" dirty="0">
                <a:solidFill>
                  <a:schemeClr val="bg1"/>
                </a:solidFill>
              </a:rPr>
              <a:t>Wreck the planet</a:t>
            </a:r>
          </a:p>
          <a:p>
            <a:pPr marL="342900" indent="-342900" eaLnBrk="1" hangingPunct="1">
              <a:spcBef>
                <a:spcPct val="20000"/>
              </a:spcBef>
              <a:buFontTx/>
              <a:buChar char="•"/>
            </a:pPr>
            <a:r>
              <a:rPr lang="en-US" sz="2000" b="0" u="none" dirty="0">
                <a:solidFill>
                  <a:schemeClr val="bg1"/>
                </a:solidFill>
              </a:rPr>
              <a:t>Drive us to the poor house</a:t>
            </a:r>
          </a:p>
          <a:p>
            <a:pPr marL="342900" indent="-342900" eaLnBrk="1" hangingPunct="1">
              <a:spcBef>
                <a:spcPct val="20000"/>
              </a:spcBef>
              <a:buFontTx/>
              <a:buChar char="•"/>
            </a:pPr>
            <a:r>
              <a:rPr lang="en-US" sz="2000" b="0" u="none" dirty="0">
                <a:solidFill>
                  <a:schemeClr val="bg1"/>
                </a:solidFill>
              </a:rPr>
              <a:t>Cause discomfort</a:t>
            </a:r>
          </a:p>
          <a:p>
            <a:pPr marL="342900" indent="-342900" eaLnBrk="1" hangingPunct="1">
              <a:spcBef>
                <a:spcPct val="20000"/>
              </a:spcBef>
              <a:buFontTx/>
              <a:buChar char="•"/>
            </a:pPr>
            <a:r>
              <a:rPr lang="en-US" sz="2000" b="0" u="none" dirty="0">
                <a:solidFill>
                  <a:schemeClr val="bg1"/>
                </a:solidFill>
              </a:rPr>
              <a:t>Make us sick</a:t>
            </a:r>
          </a:p>
          <a:p>
            <a:pPr marL="342900" indent="-342900" eaLnBrk="1" hangingPunct="1">
              <a:spcBef>
                <a:spcPct val="20000"/>
              </a:spcBef>
              <a:buFontTx/>
              <a:buChar char="•"/>
            </a:pPr>
            <a:endParaRPr lang="en-US" sz="2000" b="0" u="none" dirty="0">
              <a:solidFill>
                <a:schemeClr val="bg1"/>
              </a:solidFill>
            </a:endParaRPr>
          </a:p>
        </p:txBody>
      </p:sp>
      <p:sp>
        <p:nvSpPr>
          <p:cNvPr id="6" name="Rectangle 7"/>
          <p:cNvSpPr>
            <a:spLocks noChangeArrowheads="1"/>
          </p:cNvSpPr>
          <p:nvPr/>
        </p:nvSpPr>
        <p:spPr bwMode="auto">
          <a:xfrm>
            <a:off x="228600" y="304800"/>
            <a:ext cx="86868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r>
              <a:rPr lang="en-US" sz="4400" b="0" u="none" dirty="0">
                <a:solidFill>
                  <a:schemeClr val="bg1"/>
                </a:solidFill>
              </a:rPr>
              <a:t>The </a:t>
            </a:r>
            <a:r>
              <a:rPr lang="en-US" sz="4400" b="0" u="none" dirty="0" smtClean="0">
                <a:solidFill>
                  <a:schemeClr val="bg1"/>
                </a:solidFill>
              </a:rPr>
              <a:t>Built Environment</a:t>
            </a:r>
            <a:endParaRPr lang="en-US" sz="4400" b="0" u="none" dirty="0">
              <a:solidFill>
                <a:schemeClr val="bg1"/>
              </a:solidFill>
            </a:endParaRPr>
          </a:p>
        </p:txBody>
      </p:sp>
    </p:spTree>
    <p:extLst>
      <p:ext uri="{BB962C8B-B14F-4D97-AF65-F5344CB8AC3E}">
        <p14:creationId xmlns:p14="http://schemas.microsoft.com/office/powerpoint/2010/main" val="4161797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16440" y="3077072"/>
            <a:ext cx="3470256" cy="2213171"/>
          </a:xfrm>
          <a:prstGeom prst="rect">
            <a:avLst/>
          </a:prstGeom>
          <a:solidFill>
            <a:schemeClr val="accent3">
              <a:lumMod val="60000"/>
              <a:lumOff val="40000"/>
            </a:schemeClr>
          </a:solidFill>
          <a:ln w="571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816440" y="5315392"/>
            <a:ext cx="3470256" cy="1018561"/>
          </a:xfrm>
          <a:prstGeom prst="rect">
            <a:avLst/>
          </a:prstGeom>
          <a:solidFill>
            <a:srgbClr val="F1FBB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920069" y="3077073"/>
            <a:ext cx="1870453" cy="2238320"/>
          </a:xfrm>
          <a:prstGeom prst="rect">
            <a:avLst/>
          </a:prstGeom>
          <a:solidFill>
            <a:srgbClr val="F1FBB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p:nvSpPr>
        <p:spPr>
          <a:xfrm>
            <a:off x="2764604" y="1710464"/>
            <a:ext cx="3509133" cy="1347628"/>
          </a:xfrm>
          <a:prstGeom prst="triangle">
            <a:avLst>
              <a:gd name="adj" fmla="val 48884"/>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542959" y="2358362"/>
            <a:ext cx="1894719" cy="646331"/>
          </a:xfrm>
          <a:prstGeom prst="rect">
            <a:avLst/>
          </a:prstGeom>
          <a:noFill/>
        </p:spPr>
        <p:txBody>
          <a:bodyPr wrap="none" rtlCol="0">
            <a:spAutoFit/>
          </a:bodyPr>
          <a:lstStyle/>
          <a:p>
            <a:pPr algn="ctr"/>
            <a:r>
              <a:rPr lang="en-US" dirty="0" smtClean="0">
                <a:solidFill>
                  <a:schemeClr val="bg2"/>
                </a:solidFill>
              </a:rPr>
              <a:t>UNCONDITIONED </a:t>
            </a:r>
          </a:p>
          <a:p>
            <a:pPr algn="ctr"/>
            <a:r>
              <a:rPr lang="en-US" dirty="0" smtClean="0">
                <a:solidFill>
                  <a:schemeClr val="bg2"/>
                </a:solidFill>
              </a:rPr>
              <a:t>(attic)</a:t>
            </a:r>
            <a:endParaRPr lang="en-US" dirty="0">
              <a:solidFill>
                <a:schemeClr val="bg2"/>
              </a:solidFill>
            </a:endParaRPr>
          </a:p>
        </p:txBody>
      </p:sp>
      <p:sp>
        <p:nvSpPr>
          <p:cNvPr id="13" name="TextBox 12"/>
          <p:cNvSpPr txBox="1"/>
          <p:nvPr/>
        </p:nvSpPr>
        <p:spPr>
          <a:xfrm>
            <a:off x="3315080" y="5636774"/>
            <a:ext cx="2661493" cy="369332"/>
          </a:xfrm>
          <a:prstGeom prst="rect">
            <a:avLst/>
          </a:prstGeom>
          <a:noFill/>
        </p:spPr>
        <p:txBody>
          <a:bodyPr wrap="none" rtlCol="0">
            <a:spAutoFit/>
          </a:bodyPr>
          <a:lstStyle/>
          <a:p>
            <a:pPr algn="ctr"/>
            <a:r>
              <a:rPr lang="en-US" dirty="0" smtClean="0">
                <a:solidFill>
                  <a:schemeClr val="bg2"/>
                </a:solidFill>
              </a:rPr>
              <a:t>(basement, crawlspace)</a:t>
            </a:r>
            <a:endParaRPr lang="en-US" dirty="0">
              <a:solidFill>
                <a:schemeClr val="bg2"/>
              </a:solidFill>
            </a:endParaRPr>
          </a:p>
        </p:txBody>
      </p:sp>
      <p:sp>
        <p:nvSpPr>
          <p:cNvPr id="14" name="TextBox 13"/>
          <p:cNvSpPr txBox="1"/>
          <p:nvPr/>
        </p:nvSpPr>
        <p:spPr>
          <a:xfrm>
            <a:off x="1360473" y="4026661"/>
            <a:ext cx="1044088" cy="369332"/>
          </a:xfrm>
          <a:prstGeom prst="rect">
            <a:avLst/>
          </a:prstGeom>
          <a:noFill/>
        </p:spPr>
        <p:txBody>
          <a:bodyPr wrap="none" rtlCol="0">
            <a:spAutoFit/>
          </a:bodyPr>
          <a:lstStyle/>
          <a:p>
            <a:pPr algn="ctr"/>
            <a:r>
              <a:rPr lang="en-US" dirty="0" smtClean="0">
                <a:solidFill>
                  <a:schemeClr val="bg2"/>
                </a:solidFill>
              </a:rPr>
              <a:t>(garage)</a:t>
            </a:r>
            <a:endParaRPr lang="en-US" dirty="0">
              <a:solidFill>
                <a:schemeClr val="bg2"/>
              </a:solidFill>
            </a:endParaRPr>
          </a:p>
        </p:txBody>
      </p:sp>
      <p:sp>
        <p:nvSpPr>
          <p:cNvPr id="22" name="Rectangle 21"/>
          <p:cNvSpPr/>
          <p:nvPr/>
        </p:nvSpPr>
        <p:spPr>
          <a:xfrm>
            <a:off x="2968840" y="3229472"/>
            <a:ext cx="3173595" cy="1966671"/>
          </a:xfrm>
          <a:prstGeom prst="rect">
            <a:avLst/>
          </a:prstGeom>
          <a:solidFill>
            <a:schemeClr val="accent3">
              <a:lumMod val="40000"/>
              <a:lumOff val="60000"/>
            </a:schemeClr>
          </a:solidFill>
          <a:ln w="571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124485" y="3510368"/>
            <a:ext cx="2852088" cy="646331"/>
          </a:xfrm>
          <a:prstGeom prst="rect">
            <a:avLst/>
          </a:prstGeom>
          <a:noFill/>
        </p:spPr>
        <p:txBody>
          <a:bodyPr wrap="none" rtlCol="0">
            <a:spAutoFit/>
          </a:bodyPr>
          <a:lstStyle/>
          <a:p>
            <a:pPr algn="ctr"/>
            <a:r>
              <a:rPr lang="en-US" dirty="0" smtClean="0">
                <a:solidFill>
                  <a:schemeClr val="bg2"/>
                </a:solidFill>
              </a:rPr>
              <a:t>INDOOR ENVIRONMENT </a:t>
            </a:r>
          </a:p>
          <a:p>
            <a:pPr algn="ctr"/>
            <a:r>
              <a:rPr lang="en-US" dirty="0" smtClean="0">
                <a:solidFill>
                  <a:schemeClr val="bg2"/>
                </a:solidFill>
              </a:rPr>
              <a:t>(conditioned living space)</a:t>
            </a:r>
            <a:endParaRPr lang="en-US" dirty="0">
              <a:solidFill>
                <a:schemeClr val="bg2"/>
              </a:solidFill>
            </a:endParaRPr>
          </a:p>
        </p:txBody>
      </p:sp>
      <p:sp>
        <p:nvSpPr>
          <p:cNvPr id="24" name="TextBox 23"/>
          <p:cNvSpPr txBox="1"/>
          <p:nvPr/>
        </p:nvSpPr>
        <p:spPr>
          <a:xfrm>
            <a:off x="6792928" y="3588222"/>
            <a:ext cx="1321921" cy="369332"/>
          </a:xfrm>
          <a:prstGeom prst="rect">
            <a:avLst/>
          </a:prstGeom>
          <a:noFill/>
        </p:spPr>
        <p:txBody>
          <a:bodyPr wrap="none" rtlCol="0">
            <a:spAutoFit/>
          </a:bodyPr>
          <a:lstStyle/>
          <a:p>
            <a:pPr algn="ctr"/>
            <a:r>
              <a:rPr lang="en-US" dirty="0" smtClean="0">
                <a:solidFill>
                  <a:schemeClr val="bg1"/>
                </a:solidFill>
              </a:rPr>
              <a:t>OUTDOORS</a:t>
            </a:r>
          </a:p>
        </p:txBody>
      </p:sp>
      <p:sp>
        <p:nvSpPr>
          <p:cNvPr id="21" name="Title 1"/>
          <p:cNvSpPr>
            <a:spLocks noGrp="1"/>
          </p:cNvSpPr>
          <p:nvPr>
            <p:ph type="title"/>
          </p:nvPr>
        </p:nvSpPr>
        <p:spPr>
          <a:xfrm>
            <a:off x="570283" y="89647"/>
            <a:ext cx="7583487" cy="648449"/>
          </a:xfrm>
        </p:spPr>
        <p:txBody>
          <a:bodyPr/>
          <a:lstStyle/>
          <a:p>
            <a:r>
              <a:rPr lang="en-US" sz="3600" dirty="0" smtClean="0"/>
              <a:t>BUILT ENVIRONMENT</a:t>
            </a:r>
            <a:endParaRPr lang="en-US" sz="3600" dirty="0"/>
          </a:p>
        </p:txBody>
      </p:sp>
      <p:sp>
        <p:nvSpPr>
          <p:cNvPr id="23" name="Title 1"/>
          <p:cNvSpPr txBox="1">
            <a:spLocks/>
          </p:cNvSpPr>
          <p:nvPr/>
        </p:nvSpPr>
        <p:spPr>
          <a:xfrm>
            <a:off x="1897530" y="306298"/>
            <a:ext cx="6538927" cy="147887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800" kern="1200">
                <a:solidFill>
                  <a:schemeClr val="bg1"/>
                </a:solidFill>
                <a:latin typeface="+mj-lt"/>
                <a:ea typeface="+mj-ea"/>
                <a:cs typeface="+mj-cs"/>
              </a:defRPr>
            </a:lvl1pPr>
          </a:lstStyle>
          <a:p>
            <a:r>
              <a:rPr lang="en-US" sz="2400" dirty="0" smtClean="0"/>
              <a:t>– Exterior, Boundary, Interior Space</a:t>
            </a:r>
            <a:br>
              <a:rPr lang="en-US" sz="2400" dirty="0" smtClean="0"/>
            </a:br>
            <a:endParaRPr lang="en-US" sz="2400" dirty="0" smtClean="0"/>
          </a:p>
          <a:p>
            <a:endParaRPr lang="en-US" sz="2400" dirty="0"/>
          </a:p>
        </p:txBody>
      </p:sp>
    </p:spTree>
    <p:extLst>
      <p:ext uri="{BB962C8B-B14F-4D97-AF65-F5344CB8AC3E}">
        <p14:creationId xmlns:p14="http://schemas.microsoft.com/office/powerpoint/2010/main" val="1467137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“TIGHTNESS” of Envelope</a:t>
            </a:r>
            <a:endParaRPr lang="en-US" dirty="0"/>
          </a:p>
        </p:txBody>
      </p:sp>
      <p:pic>
        <p:nvPicPr>
          <p:cNvPr id="4" name="Picture 4" descr="space s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505" y="1733127"/>
            <a:ext cx="5100325" cy="303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open-air-home-over-a-strea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1054" y="2008484"/>
            <a:ext cx="3426939" cy="4453236"/>
          </a:xfrm>
          <a:prstGeom prst="rect">
            <a:avLst/>
          </a:prstGeom>
        </p:spPr>
      </p:pic>
      <p:sp>
        <p:nvSpPr>
          <p:cNvPr id="6" name="TextBox 5"/>
          <p:cNvSpPr txBox="1"/>
          <p:nvPr/>
        </p:nvSpPr>
        <p:spPr>
          <a:xfrm>
            <a:off x="492431" y="5001773"/>
            <a:ext cx="4561472" cy="1200328"/>
          </a:xfrm>
          <a:prstGeom prst="rect">
            <a:avLst/>
          </a:prstGeom>
          <a:noFill/>
        </p:spPr>
        <p:txBody>
          <a:bodyPr wrap="square" rtlCol="0">
            <a:spAutoFit/>
          </a:bodyPr>
          <a:lstStyle/>
          <a:p>
            <a:r>
              <a:rPr lang="en-US" sz="2400" dirty="0" smtClean="0">
                <a:solidFill>
                  <a:schemeClr val="bg1"/>
                </a:solidFill>
              </a:rPr>
              <a:t>No Exchange  =&gt; </a:t>
            </a:r>
          </a:p>
          <a:p>
            <a:endParaRPr lang="en-US" sz="2400" dirty="0" smtClean="0">
              <a:solidFill>
                <a:schemeClr val="bg1"/>
              </a:solidFill>
            </a:endParaRPr>
          </a:p>
          <a:p>
            <a:r>
              <a:rPr lang="en-US" sz="2400" dirty="0">
                <a:solidFill>
                  <a:schemeClr val="bg1"/>
                </a:solidFill>
              </a:rPr>
              <a:t> </a:t>
            </a:r>
            <a:r>
              <a:rPr lang="en-US" sz="2400" dirty="0" smtClean="0">
                <a:solidFill>
                  <a:schemeClr val="bg1"/>
                </a:solidFill>
              </a:rPr>
              <a:t>                   Completely Open</a:t>
            </a:r>
            <a:endParaRPr lang="en-US" sz="2400" dirty="0">
              <a:solidFill>
                <a:schemeClr val="bg1"/>
              </a:solidFill>
            </a:endParaRPr>
          </a:p>
        </p:txBody>
      </p:sp>
    </p:spTree>
    <p:extLst>
      <p:ext uri="{BB962C8B-B14F-4D97-AF65-F5344CB8AC3E}">
        <p14:creationId xmlns:p14="http://schemas.microsoft.com/office/powerpoint/2010/main" val="3548619758"/>
      </p:ext>
    </p:extLst>
  </p:cSld>
  <p:clrMapOvr>
    <a:masterClrMapping/>
  </p:clrMapOvr>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7456</TotalTime>
  <Words>1388</Words>
  <Application>Microsoft Office PowerPoint</Application>
  <PresentationFormat>On-screen Show (4:3)</PresentationFormat>
  <Paragraphs>381</Paragraphs>
  <Slides>45</Slides>
  <Notes>9</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Revolution</vt:lpstr>
      <vt:lpstr>PowerPoint Presentation</vt:lpstr>
      <vt:lpstr>PowerPoint Presentation</vt:lpstr>
      <vt:lpstr>PowerPoint Presentation</vt:lpstr>
      <vt:lpstr>PowerPoint Presentation</vt:lpstr>
      <vt:lpstr>Workshop Agenda</vt:lpstr>
      <vt:lpstr>PART 1: The Indoor Environment </vt:lpstr>
      <vt:lpstr>PowerPoint Presentation</vt:lpstr>
      <vt:lpstr>BUILT ENVIRONMENT</vt:lpstr>
      <vt:lpstr>“TIGHTNESS” of Envelope</vt:lpstr>
      <vt:lpstr>PowerPoint Presentation</vt:lpstr>
      <vt:lpstr>BUILT ENVIRONMENT</vt:lpstr>
      <vt:lpstr>BUILT ENVIRONMENT</vt:lpstr>
      <vt:lpstr>IAQ vs. IEQ</vt:lpstr>
      <vt:lpstr>IAQ vs. IEQ</vt:lpstr>
      <vt:lpstr>PowerPoint Presentation</vt:lpstr>
      <vt:lpstr>Dew Point - condensation</vt:lpstr>
      <vt:lpstr>PowerPoint Presentation</vt:lpstr>
      <vt:lpstr>PowerPoint Presentation</vt:lpstr>
      <vt:lpstr>PowerPoint Presentation</vt:lpstr>
      <vt:lpstr>PowerPoint Presentation</vt:lpstr>
      <vt:lpstr>PowerPoint Presentation</vt:lpstr>
      <vt:lpstr>Gases: </vt:lpstr>
      <vt:lpstr>Outdoor Sources &amp; Building Design</vt:lpstr>
      <vt:lpstr>Radon </vt:lpstr>
      <vt:lpstr>Combustion - Carbon Monoxide </vt:lpstr>
      <vt:lpstr>Combustion - Oxides of Nitrogen (NOx)</vt:lpstr>
      <vt:lpstr>Chemicals:   </vt:lpstr>
      <vt:lpstr>Product Offgassing </vt:lpstr>
      <vt:lpstr>Sources of Formaldehyde</vt:lpstr>
      <vt:lpstr>VOCs</vt:lpstr>
      <vt:lpstr>Sources of VOCs </vt:lpstr>
      <vt:lpstr>Offgassing - decay curve</vt:lpstr>
      <vt:lpstr>Particulates:   </vt:lpstr>
      <vt:lpstr>Particle Sources</vt:lpstr>
      <vt:lpstr>Particle Sizes:  PM2.5 ,  PM10</vt:lpstr>
      <vt:lpstr>Why Size DOES matter!</vt:lpstr>
      <vt:lpstr>Asbestos </vt:lpstr>
      <vt:lpstr>Allergens:  </vt:lpstr>
      <vt:lpstr>Allergens</vt:lpstr>
      <vt:lpstr>Pollen </vt:lpstr>
      <vt:lpstr>PowerPoint Presentation</vt:lpstr>
      <vt:lpstr>PowerPoint Presentation</vt:lpstr>
      <vt:lpstr>PowerPoint Presentation</vt:lpstr>
      <vt:lpstr>Name That Source &amp; Type!!</vt:lpstr>
      <vt:lpstr>Building Envelope and Systems are KEY to good IEQ</vt:lpstr>
    </vt:vector>
  </TitlesOfParts>
  <Company>The Earth Institute at 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Doll</dc:creator>
  <cp:lastModifiedBy>Susan C. Doll</cp:lastModifiedBy>
  <cp:revision>139</cp:revision>
  <dcterms:created xsi:type="dcterms:W3CDTF">2013-09-24T20:26:18Z</dcterms:created>
  <dcterms:modified xsi:type="dcterms:W3CDTF">2014-09-30T19:19:06Z</dcterms:modified>
</cp:coreProperties>
</file>