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60" r:id="rId3"/>
    <p:sldId id="261" r:id="rId4"/>
    <p:sldId id="287" r:id="rId5"/>
    <p:sldId id="288" r:id="rId6"/>
    <p:sldId id="262" r:id="rId7"/>
    <p:sldId id="263" r:id="rId8"/>
    <p:sldId id="277" r:id="rId9"/>
    <p:sldId id="278" r:id="rId10"/>
    <p:sldId id="279" r:id="rId11"/>
    <p:sldId id="266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67" r:id="rId20"/>
    <p:sldId id="268" r:id="rId21"/>
    <p:sldId id="269" r:id="rId22"/>
    <p:sldId id="273" r:id="rId23"/>
    <p:sldId id="276" r:id="rId24"/>
    <p:sldId id="272" r:id="rId25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gc/ql30jE70L8BgdCuKF8FPAF6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951F58-CBA4-43E3-838E-740AC5685061}">
  <a:tblStyle styleId="{3D951F58-CBA4-43E3-838E-740AC56850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1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1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17399167460755305"/>
          <c:w val="0.82648140857392816"/>
          <c:h val="0.82600832539244695"/>
        </c:manualLayout>
      </c:layout>
      <c:pie3DChart>
        <c:varyColors val="1"/>
        <c:ser>
          <c:idx val="0"/>
          <c:order val="0"/>
          <c:tx>
            <c:strRef>
              <c:f>Sheet1!$K$10</c:f>
              <c:strCache>
                <c:ptCount val="1"/>
                <c:pt idx="0">
                  <c:v>Students</c:v>
                </c:pt>
              </c:strCache>
            </c:strRef>
          </c:tx>
          <c:dPt>
            <c:idx val="0"/>
            <c:bubble3D val="0"/>
            <c:explosion val="13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969-4473-AE62-4A412EEA7D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969-4473-AE62-4A412EEA7D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969-4473-AE62-4A412EEA7D3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7969-4473-AE62-4A412EEA7D3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7969-4473-AE62-4A412EEA7D3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7969-4473-AE62-4A412EEA7D3B}"/>
              </c:ext>
            </c:extLst>
          </c:dPt>
          <c:dLbls>
            <c:dLbl>
              <c:idx val="0"/>
              <c:layout>
                <c:manualLayout>
                  <c:x val="0.12544969378827636"/>
                  <c:y val="-8.523476232137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69-4473-AE62-4A412EEA7D3B}"/>
                </c:ext>
              </c:extLst>
            </c:dLbl>
            <c:dLbl>
              <c:idx val="1"/>
              <c:layout>
                <c:manualLayout>
                  <c:x val="-9.2090988626421719E-2"/>
                  <c:y val="0.137633420822397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69-4473-AE62-4A412EEA7D3B}"/>
                </c:ext>
              </c:extLst>
            </c:dLbl>
            <c:dLbl>
              <c:idx val="2"/>
              <c:layout>
                <c:manualLayout>
                  <c:x val="-9.7483158355205601E-2"/>
                  <c:y val="3.358486439195100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69-4473-AE62-4A412EEA7D3B}"/>
                </c:ext>
              </c:extLst>
            </c:dLbl>
            <c:dLbl>
              <c:idx val="3"/>
              <c:layout>
                <c:manualLayout>
                  <c:x val="-3.0414479440069992E-2"/>
                  <c:y val="-3.406605424321961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969-4473-AE62-4A412EEA7D3B}"/>
                </c:ext>
              </c:extLst>
            </c:dLbl>
            <c:dLbl>
              <c:idx val="4"/>
              <c:layout>
                <c:manualLayout>
                  <c:x val="2.8699693788276467E-2"/>
                  <c:y val="-8.55843656485613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969-4473-AE62-4A412EEA7D3B}"/>
                </c:ext>
              </c:extLst>
            </c:dLbl>
            <c:dLbl>
              <c:idx val="5"/>
              <c:layout>
                <c:manualLayout>
                  <c:x val="0.22105621172353457"/>
                  <c:y val="4.36842369226139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969-4473-AE62-4A412EEA7D3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Sheet1!$J$11:$J$16</c:f>
              <c:strCache>
                <c:ptCount val="6"/>
                <c:pt idx="0">
                  <c:v>SCM Only</c:v>
                </c:pt>
                <c:pt idx="1">
                  <c:v>ACC</c:v>
                </c:pt>
                <c:pt idx="2">
                  <c:v>MGT &amp; IB</c:v>
                </c:pt>
                <c:pt idx="3">
                  <c:v>MKT</c:v>
                </c:pt>
                <c:pt idx="4">
                  <c:v>CIS</c:v>
                </c:pt>
                <c:pt idx="5">
                  <c:v>FIN &amp; ECO</c:v>
                </c:pt>
              </c:strCache>
            </c:strRef>
          </c:cat>
          <c:val>
            <c:numRef>
              <c:f>Sheet1!$K$11:$K$16</c:f>
              <c:numCache>
                <c:formatCode>General</c:formatCode>
                <c:ptCount val="6"/>
                <c:pt idx="0">
                  <c:v>178</c:v>
                </c:pt>
                <c:pt idx="1">
                  <c:v>4</c:v>
                </c:pt>
                <c:pt idx="2">
                  <c:v>10</c:v>
                </c:pt>
                <c:pt idx="3">
                  <c:v>5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969-4473-AE62-4A412EEA7D3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9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56" name="Google Shape;256;p10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4556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64" name="Google Shape;264;p11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64" name="Google Shape;264;p11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9275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64" name="Google Shape;264;p11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2918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64" name="Google Shape;264;p11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3028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64" name="Google Shape;264;p11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9806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64" name="Google Shape;264;p11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85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64" name="Google Shape;264;p11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9363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64" name="Google Shape;264;p11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0281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33201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18849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9287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0669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Internships and Scholarships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Bonded Logistics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FedEx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Global Shippers Association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Hanesbrands /Sara Lee Corporation 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IBM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Lowe’s Companies, Inc.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M33 Integrated Solutions 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Mapally</a:t>
            </a:r>
            <a:endParaRPr sz="1400"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Mediterranean Shipping Company (USA)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Microsoft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Murray Supply Company 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PHH Corporation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Prysmian Group – Draka</a:t>
            </a:r>
            <a:endParaRPr sz="1400"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Saudi Basic Industries Corporation (SABIC)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Job Placement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Speaker to the Supply Chain Club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Guest Speaker in the Classes</a:t>
            </a:r>
            <a:endParaRPr/>
          </a:p>
        </p:txBody>
      </p:sp>
      <p:sp>
        <p:nvSpPr>
          <p:cNvPr id="208" name="Google Shape;208;p7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56" name="Google Shape;256;p10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7344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56" name="Google Shape;256;p10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2419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 txBox="1">
            <a:spLocks noGrp="1"/>
          </p:cNvSpPr>
          <p:nvPr>
            <p:ph type="title"/>
          </p:nvPr>
        </p:nvSpPr>
        <p:spPr>
          <a:xfrm>
            <a:off x="722313" y="15240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 3">
  <p:cSld name="Three Content 3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body" idx="1"/>
          </p:nvPr>
        </p:nvSpPr>
        <p:spPr>
          <a:xfrm>
            <a:off x="152400" y="1524001"/>
            <a:ext cx="88392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body" idx="2"/>
          </p:nvPr>
        </p:nvSpPr>
        <p:spPr>
          <a:xfrm>
            <a:off x="152400" y="3810000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3"/>
          </p:nvPr>
        </p:nvSpPr>
        <p:spPr>
          <a:xfrm>
            <a:off x="4648200" y="3810000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 4">
  <p:cSld name="Three Content 4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0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body" idx="1"/>
          </p:nvPr>
        </p:nvSpPr>
        <p:spPr>
          <a:xfrm>
            <a:off x="152400" y="1524001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6" name="Google Shape;86;p30"/>
          <p:cNvSpPr txBox="1">
            <a:spLocks noGrp="1"/>
          </p:cNvSpPr>
          <p:nvPr>
            <p:ph type="body" idx="2"/>
          </p:nvPr>
        </p:nvSpPr>
        <p:spPr>
          <a:xfrm>
            <a:off x="4648200" y="1524001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3"/>
          </p:nvPr>
        </p:nvSpPr>
        <p:spPr>
          <a:xfrm>
            <a:off x="152400" y="3810000"/>
            <a:ext cx="88392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ent">
  <p:cSld name="Four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1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31"/>
          <p:cNvSpPr txBox="1">
            <a:spLocks noGrp="1"/>
          </p:cNvSpPr>
          <p:nvPr>
            <p:ph type="body" idx="1"/>
          </p:nvPr>
        </p:nvSpPr>
        <p:spPr>
          <a:xfrm>
            <a:off x="152400" y="1524001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2"/>
          </p:nvPr>
        </p:nvSpPr>
        <p:spPr>
          <a:xfrm>
            <a:off x="4648200" y="1524001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body" idx="3"/>
          </p:nvPr>
        </p:nvSpPr>
        <p:spPr>
          <a:xfrm>
            <a:off x="152400" y="3810000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body" idx="4"/>
          </p:nvPr>
        </p:nvSpPr>
        <p:spPr>
          <a:xfrm>
            <a:off x="4648200" y="3810000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32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3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4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4"/>
          <p:cNvSpPr txBox="1">
            <a:spLocks noGrp="1"/>
          </p:cNvSpPr>
          <p:nvPr>
            <p:ph type="body" idx="1"/>
          </p:nvPr>
        </p:nvSpPr>
        <p:spPr>
          <a:xfrm rot="5400000">
            <a:off x="2309019" y="-662781"/>
            <a:ext cx="4525963" cy="88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4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35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152400" y="1493837"/>
            <a:ext cx="8839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1"/>
          </p:nvPr>
        </p:nvSpPr>
        <p:spPr>
          <a:xfrm>
            <a:off x="152400" y="1524000"/>
            <a:ext cx="4343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2"/>
          </p:nvPr>
        </p:nvSpPr>
        <p:spPr>
          <a:xfrm>
            <a:off x="4648200" y="1524000"/>
            <a:ext cx="4343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2">
  <p:cSld name="Two Content 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1"/>
          </p:nvPr>
        </p:nvSpPr>
        <p:spPr>
          <a:xfrm>
            <a:off x="152400" y="1524001"/>
            <a:ext cx="88392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2"/>
          </p:nvPr>
        </p:nvSpPr>
        <p:spPr>
          <a:xfrm>
            <a:off x="152400" y="3810000"/>
            <a:ext cx="88392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body" idx="1"/>
          </p:nvPr>
        </p:nvSpPr>
        <p:spPr>
          <a:xfrm>
            <a:off x="152400" y="1504950"/>
            <a:ext cx="43449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body" idx="2"/>
          </p:nvPr>
        </p:nvSpPr>
        <p:spPr>
          <a:xfrm>
            <a:off x="152400" y="2144712"/>
            <a:ext cx="43449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3"/>
          </p:nvPr>
        </p:nvSpPr>
        <p:spPr>
          <a:xfrm>
            <a:off x="4645025" y="1504950"/>
            <a:ext cx="43465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4"/>
          </p:nvPr>
        </p:nvSpPr>
        <p:spPr>
          <a:xfrm>
            <a:off x="4645025" y="2144712"/>
            <a:ext cx="43465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7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152400" y="1524000"/>
            <a:ext cx="4343400" cy="449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body" idx="2"/>
          </p:nvPr>
        </p:nvSpPr>
        <p:spPr>
          <a:xfrm>
            <a:off x="4648200" y="1524001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body" idx="3"/>
          </p:nvPr>
        </p:nvSpPr>
        <p:spPr>
          <a:xfrm>
            <a:off x="4648200" y="3810000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 2">
  <p:cSld name="Three Content 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8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body" idx="1"/>
          </p:nvPr>
        </p:nvSpPr>
        <p:spPr>
          <a:xfrm>
            <a:off x="152400" y="1524001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body" idx="2"/>
          </p:nvPr>
        </p:nvSpPr>
        <p:spPr>
          <a:xfrm>
            <a:off x="4648200" y="1524000"/>
            <a:ext cx="4343400" cy="449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3"/>
          </p:nvPr>
        </p:nvSpPr>
        <p:spPr>
          <a:xfrm>
            <a:off x="152400" y="3810000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8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843837" y="64463"/>
            <a:ext cx="5274270" cy="1078537"/>
          </a:xfrm>
          <a:prstGeom prst="rect">
            <a:avLst/>
          </a:prstGeom>
          <a:noFill/>
          <a:ln>
            <a:noFill/>
          </a:ln>
          <a:effectLst>
            <a:outerShdw dist="25400" dir="16200000">
              <a:schemeClr val="lt1"/>
            </a:outerShdw>
          </a:effectLst>
        </p:spPr>
      </p:pic>
      <p:sp>
        <p:nvSpPr>
          <p:cNvPr id="11" name="Google Shape;11;p18"/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gradFill>
            <a:gsLst>
              <a:gs pos="0">
                <a:srgbClr val="FFCC33">
                  <a:alpha val="30980"/>
                </a:srgbClr>
              </a:gs>
              <a:gs pos="51000">
                <a:srgbClr val="FFFFFF"/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p18"/>
          <p:cNvSpPr/>
          <p:nvPr/>
        </p:nvSpPr>
        <p:spPr>
          <a:xfrm>
            <a:off x="-25893" y="6255768"/>
            <a:ext cx="9144000" cy="628719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body" idx="1"/>
          </p:nvPr>
        </p:nvSpPr>
        <p:spPr>
          <a:xfrm>
            <a:off x="152400" y="1493837"/>
            <a:ext cx="8839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18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520645" y="6356350"/>
            <a:ext cx="2270555" cy="5016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0"/>
            <a:ext cx="9143999" cy="62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"/>
          <p:cNvSpPr txBox="1">
            <a:spLocks noGrp="1"/>
          </p:cNvSpPr>
          <p:nvPr>
            <p:ph type="title"/>
          </p:nvPr>
        </p:nvSpPr>
        <p:spPr>
          <a:xfrm>
            <a:off x="23870" y="8876"/>
            <a:ext cx="9120130" cy="102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lang="en-US" sz="5400">
                <a:latin typeface="Times New Roman"/>
                <a:ea typeface="Times New Roman"/>
                <a:cs typeface="Times New Roman"/>
                <a:sym typeface="Times New Roman"/>
              </a:rPr>
              <a:t>Supply Chain Management </a:t>
            </a:r>
            <a:endParaRPr/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8666" y="1730027"/>
            <a:ext cx="3291465" cy="105173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"/>
          <p:cNvSpPr txBox="1"/>
          <p:nvPr/>
        </p:nvSpPr>
        <p:spPr>
          <a:xfrm>
            <a:off x="4343400" y="931804"/>
            <a:ext cx="6096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A79559-C212-C33D-CDE3-F1769B0CC6F7}"/>
              </a:ext>
            </a:extLst>
          </p:cNvPr>
          <p:cNvSpPr txBox="1"/>
          <p:nvPr/>
        </p:nvSpPr>
        <p:spPr>
          <a:xfrm>
            <a:off x="1582995" y="3429000"/>
            <a:ext cx="734469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Jim Stoddard, Department Head</a:t>
            </a:r>
          </a:p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Dinesh Dave`, SCM Program Director</a:t>
            </a:r>
          </a:p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William Northington, Associate Professor</a:t>
            </a:r>
          </a:p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Mr. Doug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Marrelli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Professional in Residence </a:t>
            </a:r>
          </a:p>
          <a:p>
            <a:pPr algn="ctr"/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A. Walker College of Business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0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SCM Major Curriculum (</a:t>
            </a:r>
            <a:r>
              <a:rPr lang="en-US" sz="4100" dirty="0" err="1"/>
              <a:t>Contd</a:t>
            </a:r>
            <a:r>
              <a:rPr lang="en-US" sz="4100" dirty="0"/>
              <a:t>)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B35050-4709-336B-8D43-BDC56E5B3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153" y="1868129"/>
            <a:ext cx="7125694" cy="297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75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SCM Minor Curriculum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80067D-72FC-4B47-4043-20DA9BF12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83" y="1356850"/>
            <a:ext cx="7592552" cy="33528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SCM Minor Curriculum (</a:t>
            </a:r>
            <a:r>
              <a:rPr lang="en-US" sz="4100" dirty="0" err="1"/>
              <a:t>Contd</a:t>
            </a:r>
            <a:r>
              <a:rPr lang="en-US" sz="4100" dirty="0"/>
              <a:t>)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997811-30C3-335C-0496-6FB7E958B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309" y="1721862"/>
            <a:ext cx="7373379" cy="2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95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SCM Minor Curriculum (</a:t>
            </a:r>
            <a:r>
              <a:rPr lang="en-US" sz="4100" dirty="0" err="1"/>
              <a:t>Contd</a:t>
            </a:r>
            <a:r>
              <a:rPr lang="en-US" sz="4100" dirty="0"/>
              <a:t>)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92D6DE-668B-4D55-F0CD-B6D9FA4B9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942" y="1180786"/>
            <a:ext cx="6916115" cy="44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76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SCM Courses Description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B99F7C-DCD2-A683-0867-D19F3F11B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205" y="1066800"/>
            <a:ext cx="6363588" cy="1943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4E4018-9E7A-0459-27D0-C88C23EB3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0205" y="3197750"/>
            <a:ext cx="6554115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63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SCM Courses Description (</a:t>
            </a:r>
            <a:r>
              <a:rPr lang="en-US" sz="4100" dirty="0" err="1"/>
              <a:t>Contd</a:t>
            </a:r>
            <a:r>
              <a:rPr lang="en-US" sz="4100" dirty="0"/>
              <a:t>)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0C37A6-D4AD-4C2D-814C-7D09C71D4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705" y="855760"/>
            <a:ext cx="6544588" cy="2781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F4C152-6AE1-2A1A-C9DA-DBB3C0D7A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9705" y="3637448"/>
            <a:ext cx="6668431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11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SCM Courses Description (</a:t>
            </a:r>
            <a:r>
              <a:rPr lang="en-US" sz="4100" dirty="0" err="1"/>
              <a:t>Contd</a:t>
            </a:r>
            <a:r>
              <a:rPr lang="en-US" sz="4100" dirty="0"/>
              <a:t>)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51E073-5E9D-0298-71D0-8EF616A4B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074" y="1156660"/>
            <a:ext cx="6573167" cy="23815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0D0707-48C0-AFEC-42B4-710F00883A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3126" y="3538242"/>
            <a:ext cx="6554115" cy="26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57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SCM Courses Description (</a:t>
            </a:r>
            <a:r>
              <a:rPr lang="en-US" sz="4100" dirty="0" err="1"/>
              <a:t>Contd</a:t>
            </a:r>
            <a:r>
              <a:rPr lang="en-US" sz="4100" dirty="0"/>
              <a:t>)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B09D3F-68A6-44C8-F641-A77613215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994" y="1066800"/>
            <a:ext cx="6516009" cy="2257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4C9B79-D413-BE13-1A7F-FED27E795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994" y="3429000"/>
            <a:ext cx="6535062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85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SCM Courses Description (</a:t>
            </a:r>
            <a:r>
              <a:rPr lang="en-US" sz="4100" dirty="0" err="1"/>
              <a:t>Contd</a:t>
            </a:r>
            <a:r>
              <a:rPr lang="en-US" sz="4100" dirty="0"/>
              <a:t>)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3E65D-F958-AD4F-F93D-60E242D6C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044" y="1148225"/>
            <a:ext cx="6525536" cy="21624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F1933F-F46E-D4C2-7C87-7C45EB11AB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6044" y="3658422"/>
            <a:ext cx="6516009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82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29539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2"/>
          <p:cNvSpPr txBox="1">
            <a:spLocks noGrp="1"/>
          </p:cNvSpPr>
          <p:nvPr>
            <p:ph type="body" idx="1"/>
          </p:nvPr>
        </p:nvSpPr>
        <p:spPr>
          <a:xfrm>
            <a:off x="152400" y="1295400"/>
            <a:ext cx="8839200" cy="4738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Our Student SCM Club is sponsored by the Association for Operations Management (APICS </a:t>
            </a:r>
            <a:r>
              <a:rPr lang="en-US" dirty="0" err="1"/>
              <a:t>a.k.a</a:t>
            </a:r>
            <a:r>
              <a:rPr lang="en-US" dirty="0"/>
              <a:t> ASCM)</a:t>
            </a:r>
            <a:endParaRPr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Free to join the club ($0 to join)</a:t>
            </a:r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Includes student membership in APICS/ASCM </a:t>
            </a:r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Possibility of CSCMP free membership </a:t>
            </a:r>
            <a:endParaRPr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Internship Opportunities</a:t>
            </a:r>
            <a:endParaRPr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Job Opportunities</a:t>
            </a:r>
            <a:endParaRPr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Guest Speakers</a:t>
            </a:r>
            <a:endParaRPr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Networking with SCM professionals</a:t>
            </a:r>
            <a:endParaRPr dirty="0"/>
          </a:p>
        </p:txBody>
      </p:sp>
      <p:sp>
        <p:nvSpPr>
          <p:cNvPr id="275" name="Google Shape;275;p12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900">
                <a:solidFill>
                  <a:schemeClr val="dk1"/>
                </a:solidFill>
              </a:rPr>
              <a:t>Appalachian Supply Chain Club (ASCC)</a:t>
            </a:r>
            <a:br>
              <a:rPr lang="en-US" sz="4900">
                <a:solidFill>
                  <a:schemeClr val="dk1"/>
                </a:solidFill>
              </a:rPr>
            </a:br>
            <a:r>
              <a:rPr lang="en-US" sz="2700"/>
              <a:t>(</a:t>
            </a:r>
            <a:r>
              <a:rPr lang="en-US" sz="3100"/>
              <a:t>ASCC.appstate.edu</a:t>
            </a:r>
            <a:r>
              <a:rPr lang="en-US" sz="2700"/>
              <a:t>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0"/>
            <a:ext cx="9144793" cy="129539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"/>
          <p:cNvSpPr txBox="1">
            <a:spLocks noGrp="1"/>
          </p:cNvSpPr>
          <p:nvPr>
            <p:ph type="title"/>
          </p:nvPr>
        </p:nvSpPr>
        <p:spPr>
          <a:xfrm>
            <a:off x="-397" y="1"/>
            <a:ext cx="9144794" cy="1295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Supply Chain Management Programs Currently Offered</a:t>
            </a:r>
            <a:endParaRPr/>
          </a:p>
        </p:txBody>
      </p:sp>
      <p:grpSp>
        <p:nvGrpSpPr>
          <p:cNvPr id="169" name="Google Shape;169;p5"/>
          <p:cNvGrpSpPr/>
          <p:nvPr/>
        </p:nvGrpSpPr>
        <p:grpSpPr>
          <a:xfrm>
            <a:off x="609650" y="1448619"/>
            <a:ext cx="8090170" cy="1674764"/>
            <a:chOff x="50" y="819"/>
            <a:chExt cx="8090170" cy="1674764"/>
          </a:xfrm>
        </p:grpSpPr>
        <p:sp>
          <p:nvSpPr>
            <p:cNvPr id="170" name="Google Shape;170;p5"/>
            <p:cNvSpPr/>
            <p:nvPr/>
          </p:nvSpPr>
          <p:spPr>
            <a:xfrm rot="5400000">
              <a:off x="4139809" y="-2274829"/>
              <a:ext cx="1674764" cy="622605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5400" cap="flat" cmpd="sng">
              <a:solidFill>
                <a:srgbClr val="CCDBE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 txBox="1"/>
            <p:nvPr/>
          </p:nvSpPr>
          <p:spPr>
            <a:xfrm>
              <a:off x="1864162" y="82573"/>
              <a:ext cx="6144304" cy="11716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Created in 2008 after a study found SCM knowledge, skills, and abilities lacking in the workforce</a:t>
              </a: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Provides a multi-disciplinary curriculum to complement both Business and Non-Business majors</a:t>
              </a: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50" y="1636"/>
              <a:ext cx="1864111" cy="1673126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alpha val="97647"/>
              </a:schemeClr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 txBox="1"/>
            <p:nvPr/>
          </p:nvSpPr>
          <p:spPr>
            <a:xfrm>
              <a:off x="81725" y="83311"/>
              <a:ext cx="1700761" cy="1509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SCM Minor</a:t>
              </a:r>
              <a:endParaRPr/>
            </a:p>
          </p:txBody>
        </p:sp>
      </p:grpSp>
      <p:grpSp>
        <p:nvGrpSpPr>
          <p:cNvPr id="174" name="Google Shape;174;p5"/>
          <p:cNvGrpSpPr/>
          <p:nvPr/>
        </p:nvGrpSpPr>
        <p:grpSpPr>
          <a:xfrm>
            <a:off x="612531" y="4944208"/>
            <a:ext cx="8076057" cy="1066800"/>
            <a:chOff x="0" y="76200"/>
            <a:chExt cx="8076057" cy="1066800"/>
          </a:xfrm>
        </p:grpSpPr>
        <p:sp>
          <p:nvSpPr>
            <p:cNvPr id="175" name="Google Shape;175;p5"/>
            <p:cNvSpPr/>
            <p:nvPr/>
          </p:nvSpPr>
          <p:spPr>
            <a:xfrm rot="5400000">
              <a:off x="4775218" y="-2157839"/>
              <a:ext cx="1066800" cy="5534878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5400" cap="flat" cmpd="sng">
              <a:solidFill>
                <a:srgbClr val="CCDBE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 txBox="1"/>
            <p:nvPr/>
          </p:nvSpPr>
          <p:spPr>
            <a:xfrm>
              <a:off x="2541180" y="128276"/>
              <a:ext cx="5482801" cy="962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Created in 2014 for our MBA students to obtain the SCM knowledge, skills, and abilities requested by employers</a:t>
              </a:r>
              <a:endParaRPr sz="1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0" y="166689"/>
              <a:ext cx="2550871" cy="885821"/>
            </a:xfrm>
            <a:prstGeom prst="roundRect">
              <a:avLst>
                <a:gd name="adj" fmla="val 16667"/>
              </a:avLst>
            </a:prstGeom>
            <a:solidFill>
              <a:srgbClr val="FEB80A">
                <a:alpha val="97647"/>
              </a:srgbClr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 txBox="1"/>
            <p:nvPr/>
          </p:nvSpPr>
          <p:spPr>
            <a:xfrm>
              <a:off x="43242" y="209931"/>
              <a:ext cx="2464387" cy="799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MBA w/SCM concentration</a:t>
              </a:r>
              <a:endParaRPr/>
            </a:p>
          </p:txBody>
        </p:sp>
      </p:grpSp>
      <p:grpSp>
        <p:nvGrpSpPr>
          <p:cNvPr id="179" name="Google Shape;179;p5"/>
          <p:cNvGrpSpPr/>
          <p:nvPr/>
        </p:nvGrpSpPr>
        <p:grpSpPr>
          <a:xfrm>
            <a:off x="685850" y="3075962"/>
            <a:ext cx="8090170" cy="1894081"/>
            <a:chOff x="50" y="-115646"/>
            <a:chExt cx="8090170" cy="1894081"/>
          </a:xfrm>
        </p:grpSpPr>
        <p:sp>
          <p:nvSpPr>
            <p:cNvPr id="180" name="Google Shape;180;p5"/>
            <p:cNvSpPr/>
            <p:nvPr/>
          </p:nvSpPr>
          <p:spPr>
            <a:xfrm rot="5400000">
              <a:off x="4139809" y="-2274829"/>
              <a:ext cx="1674764" cy="622605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5400" cap="flat" cmpd="sng">
              <a:solidFill>
                <a:srgbClr val="CCDBE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 txBox="1"/>
            <p:nvPr/>
          </p:nvSpPr>
          <p:spPr>
            <a:xfrm>
              <a:off x="1869718" y="-115646"/>
              <a:ext cx="6144304" cy="1894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Created in 2016 after a study found SCM knowledge, skills, and abilities lacking in the workforce.  More demand after the pandemic</a:t>
              </a:r>
              <a:endParaRPr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Provides a multi-disciplinary curriculum to complement Business majors. Double major/minor can be easily added</a:t>
              </a:r>
              <a:endParaRPr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Currently 272 students (206 declared majors, 37 Undeclared, 29 minors).  </a:t>
              </a:r>
              <a:r>
                <a:rPr lang="en-US" sz="1600" b="1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Online BSBA in SCM was </a:t>
              </a:r>
              <a:r>
                <a:rPr lang="en-US" sz="1600" b="1" i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recently</a:t>
              </a:r>
              <a:r>
                <a:rPr lang="en-US" sz="1600" b="1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introduced  </a:t>
              </a:r>
              <a:r>
                <a:rPr lang="en-US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50" y="1636"/>
              <a:ext cx="1864111" cy="1673126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alpha val="97647"/>
              </a:schemeClr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 txBox="1"/>
            <p:nvPr/>
          </p:nvSpPr>
          <p:spPr>
            <a:xfrm>
              <a:off x="81725" y="83311"/>
              <a:ext cx="1700761" cy="1509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SCM Major</a:t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Employers</a:t>
            </a:r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body" idx="1"/>
          </p:nvPr>
        </p:nvSpPr>
        <p:spPr>
          <a:xfrm>
            <a:off x="212481" y="1340583"/>
            <a:ext cx="4343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Amazon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C. H. Robinson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Transportation Insight</a:t>
            </a:r>
            <a:endParaRPr dirty="0"/>
          </a:p>
          <a:p>
            <a:pPr marL="342900" lvl="0" indent="-342900">
              <a:spcBef>
                <a:spcPts val="476"/>
              </a:spcBef>
              <a:buSzPct val="100000"/>
            </a:pPr>
            <a:r>
              <a:rPr lang="en-US" dirty="0"/>
              <a:t> Schneider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Target Corporation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Sunrise Technologies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Lowe’s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VF Corporation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Ahold-Delhaize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Publix</a:t>
            </a:r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Total Quality Logistics</a:t>
            </a:r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Maersk</a:t>
            </a:r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/>
              <a:t>LeanCor</a:t>
            </a:r>
            <a:endParaRPr lang="en-US"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Camelot 3PL Software</a:t>
            </a:r>
            <a:endParaRPr dirty="0"/>
          </a:p>
          <a:p>
            <a:pPr marL="342900" lvl="0" indent="-19177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342900" lvl="0" indent="-19177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282" name="Google Shape;282;p13"/>
          <p:cNvSpPr txBox="1">
            <a:spLocks noGrp="1"/>
          </p:cNvSpPr>
          <p:nvPr>
            <p:ph type="body" idx="2"/>
          </p:nvPr>
        </p:nvSpPr>
        <p:spPr>
          <a:xfrm>
            <a:off x="4615962" y="1311275"/>
            <a:ext cx="4343400" cy="443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Syngenta </a:t>
            </a:r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Hanes Companies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Georgia-Pacific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/>
              <a:t>Syfan</a:t>
            </a:r>
            <a:r>
              <a:rPr lang="en-US" dirty="0"/>
              <a:t> Logistics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Ralph Lauren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Red Classic Transportation Services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Old Dominion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XPO Logistics, Inc.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Aldi Foods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Gilbarco-</a:t>
            </a:r>
            <a:r>
              <a:rPr lang="en-US" dirty="0" err="1"/>
              <a:t>Veederoot</a:t>
            </a:r>
            <a:endParaRPr dirty="0"/>
          </a:p>
          <a:p>
            <a:pPr marL="0" lvl="0" indent="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44779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4"/>
          <p:cNvSpPr txBox="1">
            <a:spLocks noGrp="1"/>
          </p:cNvSpPr>
          <p:nvPr>
            <p:ph type="title"/>
          </p:nvPr>
        </p:nvSpPr>
        <p:spPr>
          <a:xfrm>
            <a:off x="281866" y="29379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Institute for Supply Management (ISM)</a:t>
            </a:r>
            <a:br>
              <a:rPr lang="en-US" sz="3600" dirty="0"/>
            </a:br>
            <a:r>
              <a:rPr lang="en-US" sz="3600" dirty="0"/>
              <a:t>2023 Salary Survey</a:t>
            </a:r>
            <a:br>
              <a:rPr lang="en-US" dirty="0"/>
            </a:br>
            <a:endParaRPr sz="3200" dirty="0"/>
          </a:p>
        </p:txBody>
      </p:sp>
      <p:sp>
        <p:nvSpPr>
          <p:cNvPr id="289" name="Google Shape;289;p14"/>
          <p:cNvSpPr txBox="1">
            <a:spLocks noGrp="1"/>
          </p:cNvSpPr>
          <p:nvPr>
            <p:ph type="body" idx="1"/>
          </p:nvPr>
        </p:nvSpPr>
        <p:spPr>
          <a:xfrm>
            <a:off x="152400" y="1524000"/>
            <a:ext cx="8839200" cy="464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90" name="Google Shape;290;p14"/>
          <p:cNvSpPr txBox="1">
            <a:spLocks noGrp="1"/>
          </p:cNvSpPr>
          <p:nvPr>
            <p:ph type="body" idx="2"/>
          </p:nvPr>
        </p:nvSpPr>
        <p:spPr>
          <a:xfrm>
            <a:off x="152400" y="3810000"/>
            <a:ext cx="88392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D03C3D-D4B1-C177-1D2D-0C78B0558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728" y="1216894"/>
            <a:ext cx="2478024" cy="1831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2786A5-497F-DD34-D532-E1DD184606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5392" y="3292667"/>
            <a:ext cx="1984741" cy="2606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B015BB-2DB9-D1F7-CFBB-81C21350B5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0991" y="3310128"/>
            <a:ext cx="2810809" cy="257112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447799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6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dirty="0"/>
              <a:t>SCM Graduates - COB Career Center</a:t>
            </a:r>
            <a:br>
              <a:rPr lang="en-US" dirty="0"/>
            </a:br>
            <a:r>
              <a:rPr lang="en-US" sz="2800" b="1" dirty="0"/>
              <a:t>2021-22 COB Undergraduate Student Success</a:t>
            </a:r>
            <a:r>
              <a:rPr lang="en-US" sz="2800" dirty="0"/>
              <a:t> 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9F35D7-F5F0-2B1B-B4CB-E8C42177C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110" y="1311275"/>
            <a:ext cx="4645555" cy="47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73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29539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2"/>
          <p:cNvSpPr txBox="1">
            <a:spLocks noGrp="1"/>
          </p:cNvSpPr>
          <p:nvPr>
            <p:ph type="body" idx="1"/>
          </p:nvPr>
        </p:nvSpPr>
        <p:spPr>
          <a:xfrm>
            <a:off x="152400" y="1295400"/>
            <a:ext cx="8839200" cy="4738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fontAlgn="t"/>
            <a:r>
              <a:rPr lang="en-US" dirty="0"/>
              <a:t>SCM Program Received $100,000 Endowed Scholarship from Mr. Winstead</a:t>
            </a:r>
          </a:p>
          <a:p>
            <a:pPr fontAlgn="t"/>
            <a:r>
              <a:rPr lang="en-US" dirty="0"/>
              <a:t>SCM Advisory Board with CSCMP Charlotte Roundtable Completed Endowed Scholarship</a:t>
            </a:r>
          </a:p>
          <a:p>
            <a:pPr fontAlgn="t"/>
            <a:r>
              <a:rPr lang="en-US" dirty="0"/>
              <a:t>Endowed scholarship in memory of Dr. Beth Ellington</a:t>
            </a:r>
          </a:p>
          <a:p>
            <a:pPr fontAlgn="t"/>
            <a:r>
              <a:rPr lang="en-US" dirty="0"/>
              <a:t>CSCMP Charlotte Roundtable and CEO of </a:t>
            </a:r>
            <a:r>
              <a:rPr lang="en-US" dirty="0" err="1"/>
              <a:t>Acuitive</a:t>
            </a:r>
            <a:r>
              <a:rPr lang="en-US" dirty="0"/>
              <a:t> Solutions pledged about $5,000 to support CSCMP Memberships (unlimited membership to students and about 10-12 membership to faculty &amp; staff)</a:t>
            </a:r>
          </a:p>
          <a:p>
            <a:pPr fontAlgn="t"/>
            <a:r>
              <a:rPr lang="en-US" dirty="0"/>
              <a:t>Continue to develop strong professional association with several reputable companies</a:t>
            </a:r>
          </a:p>
          <a:p>
            <a:pPr fontAlgn="t"/>
            <a:r>
              <a:rPr lang="en-US" dirty="0"/>
              <a:t>SCM Major reported average salary of $58,750 (Source: COB Career Services)</a:t>
            </a:r>
          </a:p>
          <a:p>
            <a:pPr fontAlgn="t"/>
            <a:r>
              <a:rPr lang="en-US" dirty="0"/>
              <a:t>CSCMP Charlotte provided a scholarship to SCM Major</a:t>
            </a:r>
          </a:p>
          <a:p>
            <a:pPr fontAlgn="t"/>
            <a:r>
              <a:rPr lang="en-US" dirty="0"/>
              <a:t>NC League of Transportation &amp; Logistics (NC LTL) continues to encourage our students to apply for the scholarship</a:t>
            </a:r>
          </a:p>
          <a:p>
            <a:pPr fontAlgn="t"/>
            <a:r>
              <a:rPr lang="en-US" dirty="0"/>
              <a:t>Continue collaboration with Joseph Institute of Management (JIM) &amp; </a:t>
            </a:r>
            <a:r>
              <a:rPr lang="en-US" dirty="0" err="1"/>
              <a:t>Kristu</a:t>
            </a:r>
            <a:r>
              <a:rPr lang="en-US" dirty="0"/>
              <a:t> Jayanti College (Bangalore) </a:t>
            </a:r>
          </a:p>
          <a:p>
            <a:pPr marL="457200" lvl="1" indent="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dirty="0"/>
          </a:p>
        </p:txBody>
      </p:sp>
      <p:sp>
        <p:nvSpPr>
          <p:cNvPr id="275" name="Google Shape;275;p12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 sz="4900" dirty="0"/>
            </a:br>
            <a:r>
              <a:rPr lang="en-US" sz="4900" dirty="0"/>
              <a:t>A Few Highlights</a:t>
            </a:r>
            <a:br>
              <a:rPr lang="en-US" sz="4900" dirty="0">
                <a:solidFill>
                  <a:schemeClr val="dk1"/>
                </a:solidFill>
              </a:rPr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088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600199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7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200" cy="1367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Thank you so much</a:t>
            </a:r>
            <a:endParaRPr dirty="0"/>
          </a:p>
        </p:txBody>
      </p:sp>
      <p:sp>
        <p:nvSpPr>
          <p:cNvPr id="313" name="Google Shape;313;p17"/>
          <p:cNvSpPr txBox="1">
            <a:spLocks noGrp="1"/>
          </p:cNvSpPr>
          <p:nvPr>
            <p:ph type="body" idx="1"/>
          </p:nvPr>
        </p:nvSpPr>
        <p:spPr>
          <a:xfrm>
            <a:off x="152399" y="1752599"/>
            <a:ext cx="8839200" cy="4270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7349BD-EF10-44C1-82EC-75F2D2657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535" y="2230686"/>
            <a:ext cx="4619625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/>
              <a:t>Why Major in Supply Chain Management? </a:t>
            </a:r>
            <a:endParaRPr/>
          </a:p>
        </p:txBody>
      </p:sp>
      <p:grpSp>
        <p:nvGrpSpPr>
          <p:cNvPr id="190" name="Google Shape;190;p6"/>
          <p:cNvGrpSpPr/>
          <p:nvPr/>
        </p:nvGrpSpPr>
        <p:grpSpPr>
          <a:xfrm>
            <a:off x="1070619" y="1389043"/>
            <a:ext cx="7168233" cy="1524002"/>
            <a:chOff x="461019" y="228599"/>
            <a:chExt cx="7168233" cy="1524002"/>
          </a:xfrm>
        </p:grpSpPr>
        <p:sp>
          <p:nvSpPr>
            <p:cNvPr id="191" name="Google Shape;191;p6"/>
            <p:cNvSpPr/>
            <p:nvPr/>
          </p:nvSpPr>
          <p:spPr>
            <a:xfrm rot="5400000">
              <a:off x="4278364" y="-1598287"/>
              <a:ext cx="1524002" cy="517777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5400" cap="flat" cmpd="sng">
              <a:solidFill>
                <a:srgbClr val="CCDBE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 txBox="1"/>
            <p:nvPr/>
          </p:nvSpPr>
          <p:spPr>
            <a:xfrm>
              <a:off x="2451478" y="302995"/>
              <a:ext cx="5103378" cy="1375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Relevant and dynamic curriculum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Pairs well with all majors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Complete required courses in 3 semesters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Build marketable skills</a:t>
              </a: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461019" y="228602"/>
              <a:ext cx="1990459" cy="1523994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alpha val="97647"/>
              </a:schemeClr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6"/>
            <p:cNvSpPr txBox="1"/>
            <p:nvPr/>
          </p:nvSpPr>
          <p:spPr>
            <a:xfrm>
              <a:off x="535414" y="302997"/>
              <a:ext cx="1841669" cy="1375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Great Courses</a:t>
              </a:r>
              <a:endParaRPr/>
            </a:p>
          </p:txBody>
        </p:sp>
      </p:grpSp>
      <p:grpSp>
        <p:nvGrpSpPr>
          <p:cNvPr id="195" name="Google Shape;195;p6"/>
          <p:cNvGrpSpPr/>
          <p:nvPr/>
        </p:nvGrpSpPr>
        <p:grpSpPr>
          <a:xfrm>
            <a:off x="1070619" y="3041369"/>
            <a:ext cx="7155156" cy="1384861"/>
            <a:chOff x="461019" y="145769"/>
            <a:chExt cx="7155156" cy="1384861"/>
          </a:xfrm>
        </p:grpSpPr>
        <p:sp>
          <p:nvSpPr>
            <p:cNvPr id="196" name="Google Shape;196;p6"/>
            <p:cNvSpPr/>
            <p:nvPr/>
          </p:nvSpPr>
          <p:spPr>
            <a:xfrm rot="5400000">
              <a:off x="4457313" y="-1750687"/>
              <a:ext cx="1139950" cy="517777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5400" cap="flat" cmpd="sng">
              <a:solidFill>
                <a:srgbClr val="CCDBE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 txBox="1"/>
            <p:nvPr/>
          </p:nvSpPr>
          <p:spPr>
            <a:xfrm>
              <a:off x="2438401" y="323873"/>
              <a:ext cx="5122126" cy="1028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Award winning professors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Industry experience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Faculty who care about your success</a:t>
              </a: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461019" y="145769"/>
              <a:ext cx="1990459" cy="1384861"/>
            </a:xfrm>
            <a:prstGeom prst="roundRect">
              <a:avLst>
                <a:gd name="adj" fmla="val 16667"/>
              </a:avLst>
            </a:prstGeom>
            <a:solidFill>
              <a:srgbClr val="FEB80A">
                <a:alpha val="97647"/>
              </a:srgbClr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 txBox="1"/>
            <p:nvPr/>
          </p:nvSpPr>
          <p:spPr>
            <a:xfrm>
              <a:off x="528622" y="213372"/>
              <a:ext cx="1855253" cy="1249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Great Faculty</a:t>
              </a:r>
              <a:endParaRPr/>
            </a:p>
          </p:txBody>
        </p:sp>
      </p:grpSp>
      <p:grpSp>
        <p:nvGrpSpPr>
          <p:cNvPr id="200" name="Google Shape;200;p6"/>
          <p:cNvGrpSpPr/>
          <p:nvPr/>
        </p:nvGrpSpPr>
        <p:grpSpPr>
          <a:xfrm>
            <a:off x="1070619" y="4571999"/>
            <a:ext cx="7168233" cy="1447802"/>
            <a:chOff x="461019" y="228599"/>
            <a:chExt cx="7168233" cy="1447802"/>
          </a:xfrm>
        </p:grpSpPr>
        <p:sp>
          <p:nvSpPr>
            <p:cNvPr id="201" name="Google Shape;201;p6"/>
            <p:cNvSpPr/>
            <p:nvPr/>
          </p:nvSpPr>
          <p:spPr>
            <a:xfrm rot="5400000">
              <a:off x="4316464" y="-1636387"/>
              <a:ext cx="1447802" cy="517777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5400" cap="flat" cmpd="sng">
              <a:solidFill>
                <a:srgbClr val="CCDBE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 txBox="1"/>
            <p:nvPr/>
          </p:nvSpPr>
          <p:spPr>
            <a:xfrm>
              <a:off x="2451478" y="299275"/>
              <a:ext cx="5107098" cy="1306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Projected increases in demand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Large network of recruiters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Diverse job opportunities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High starting salaries</a:t>
              </a: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461019" y="260099"/>
              <a:ext cx="1990459" cy="1384800"/>
            </a:xfrm>
            <a:prstGeom prst="roundRect">
              <a:avLst>
                <a:gd name="adj" fmla="val 16667"/>
              </a:avLst>
            </a:prstGeom>
            <a:solidFill>
              <a:srgbClr val="FEB80A">
                <a:alpha val="97647"/>
              </a:srgbClr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 txBox="1"/>
            <p:nvPr/>
          </p:nvSpPr>
          <p:spPr>
            <a:xfrm>
              <a:off x="528619" y="327699"/>
              <a:ext cx="1855259" cy="124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Great Careers 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Supply Chain Management Data </a:t>
            </a:r>
            <a:endParaRPr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048EA54-C236-E19A-4E71-0EBED7B0F4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203591"/>
              </p:ext>
            </p:extLst>
          </p:nvPr>
        </p:nvGraphicFramePr>
        <p:xfrm>
          <a:off x="2552085" y="1927123"/>
          <a:ext cx="4610100" cy="3386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4045C24-3515-B55D-C267-020E029BF67A}"/>
              </a:ext>
            </a:extLst>
          </p:cNvPr>
          <p:cNvSpPr txBox="1"/>
          <p:nvPr/>
        </p:nvSpPr>
        <p:spPr>
          <a:xfrm>
            <a:off x="2694039" y="1390697"/>
            <a:ext cx="4326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Fall 2023 Data (In progress) – No. of Majors = 206</a:t>
            </a:r>
          </a:p>
        </p:txBody>
      </p:sp>
    </p:spTree>
    <p:extLst>
      <p:ext uri="{BB962C8B-B14F-4D97-AF65-F5344CB8AC3E}">
        <p14:creationId xmlns:p14="http://schemas.microsoft.com/office/powerpoint/2010/main" val="3027269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Supply Chain Management Data 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EB7AA3-4B27-CB82-69E0-3DCFCA2D2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352" y="2560169"/>
            <a:ext cx="6479339" cy="203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11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105734"/>
            <a:ext cx="9144001" cy="123123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7"/>
          <p:cNvSpPr txBox="1">
            <a:spLocks noGrp="1"/>
          </p:cNvSpPr>
          <p:nvPr>
            <p:ph type="body" idx="1"/>
          </p:nvPr>
        </p:nvSpPr>
        <p:spPr>
          <a:xfrm>
            <a:off x="330034" y="1177651"/>
            <a:ext cx="8839200" cy="51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/>
              <a:t>    Our advisory board members are executives from the following: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45720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45720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74295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74295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12" name="Google Shape;212;p7"/>
          <p:cNvSpPr txBox="1">
            <a:spLocks noGrp="1"/>
          </p:cNvSpPr>
          <p:nvPr>
            <p:ph type="title"/>
          </p:nvPr>
        </p:nvSpPr>
        <p:spPr>
          <a:xfrm>
            <a:off x="-1" y="212286"/>
            <a:ext cx="9132984" cy="873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 sz="2400"/>
            </a:br>
            <a:r>
              <a:rPr lang="en-US" sz="4900"/>
              <a:t>Our Supply Chain Board of Advisors</a:t>
            </a:r>
            <a:br>
              <a:rPr lang="en-US" sz="4900"/>
            </a:br>
            <a:endParaRPr sz="4900"/>
          </a:p>
        </p:txBody>
      </p:sp>
      <p:pic>
        <p:nvPicPr>
          <p:cNvPr id="213" name="Google Shape;21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3206" y="4263411"/>
            <a:ext cx="1428750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085" y="1626206"/>
            <a:ext cx="1411016" cy="701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8236" y="5234201"/>
            <a:ext cx="1821239" cy="892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4263" y="3477795"/>
            <a:ext cx="1752598" cy="509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50580" y="1828799"/>
            <a:ext cx="1540912" cy="46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77060" y="1626206"/>
            <a:ext cx="1875882" cy="881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49903" y="2648825"/>
            <a:ext cx="1027085" cy="769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35045" y="3408513"/>
            <a:ext cx="1226005" cy="708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901498" y="5045011"/>
            <a:ext cx="1933684" cy="730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732348" y="1784748"/>
            <a:ext cx="1328702" cy="594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877138" y="3399114"/>
            <a:ext cx="1543050" cy="255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6BA0D1-08AB-4D0B-8264-26EDAD4E125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72626" y="5136496"/>
            <a:ext cx="2077254" cy="6062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2F9FC4-3C6A-4C94-9CD7-C9DF182E70F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9230" y="4295258"/>
            <a:ext cx="1619250" cy="704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4A7330-FBA5-463B-8CA2-4D980569944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72338" y="4127607"/>
            <a:ext cx="1666816" cy="610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E5AEE1-78C4-4A41-831F-364FDA954A6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68089" y="2681611"/>
            <a:ext cx="1840065" cy="517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3F0EAD-453B-4061-BFC4-9E0985A500B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44319" y="3622614"/>
            <a:ext cx="2262960" cy="457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0344E7-2720-4464-A51A-BEF1039DDAC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350747" y="4295258"/>
            <a:ext cx="1460911" cy="517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814DBC-8E44-4FE3-BA63-7D0B2CADE05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4263" y="2482407"/>
            <a:ext cx="1283348" cy="6195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C11FE2-83FC-4AE7-8B58-431C7C35A5F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38707" y="2585547"/>
            <a:ext cx="1840220" cy="5356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5B66F0-4A31-4E3F-A642-042C6F7EDE7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572338" y="5349007"/>
            <a:ext cx="1314450" cy="4286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523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8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</a:t>
            </a:r>
            <a:br>
              <a:rPr lang="en-US"/>
            </a:br>
            <a:r>
              <a:rPr lang="en-US"/>
              <a:t>Supply Chain Management Major </a:t>
            </a:r>
            <a:br>
              <a:rPr lang="en-US"/>
            </a:br>
            <a:endParaRPr/>
          </a:p>
        </p:txBody>
      </p:sp>
      <p:sp>
        <p:nvSpPr>
          <p:cNvPr id="236" name="Google Shape;236;p8"/>
          <p:cNvSpPr txBox="1">
            <a:spLocks noGrp="1"/>
          </p:cNvSpPr>
          <p:nvPr>
            <p:ph type="body" idx="1"/>
          </p:nvPr>
        </p:nvSpPr>
        <p:spPr>
          <a:xfrm>
            <a:off x="152400" y="1828799"/>
            <a:ext cx="8839200" cy="419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16230">
              <a:spcBef>
                <a:spcPts val="560"/>
              </a:spcBef>
              <a:buSzPct val="100000"/>
            </a:pPr>
            <a:r>
              <a:rPr lang="en-US" sz="2800" dirty="0"/>
              <a:t>Currently, 272 students (206 declared majors, 37 Undeclared, 29 minors); which is one of the largest SCM programs in the North Carolina University System</a:t>
            </a:r>
          </a:p>
          <a:p>
            <a:pPr marL="342900" lvl="0" indent="-316230">
              <a:spcBef>
                <a:spcPts val="560"/>
              </a:spcBef>
              <a:buSzPct val="100000"/>
            </a:pPr>
            <a:r>
              <a:rPr lang="en-US" sz="2800" b="1" i="1" dirty="0"/>
              <a:t>Fully Online BSBA in SCM has been introduced  </a:t>
            </a:r>
            <a:r>
              <a:rPr lang="en-US" sz="2800" dirty="0"/>
              <a:t> </a:t>
            </a:r>
          </a:p>
          <a:p>
            <a:pPr marL="342900" lvl="0" indent="-31623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800" dirty="0"/>
              <a:t>SCM is one of the most popular concentrations in our MBA program</a:t>
            </a:r>
          </a:p>
          <a:p>
            <a:pPr marL="342900" lvl="0" indent="-31623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800" dirty="0"/>
              <a:t>SCM is one of the favorable concentrations in our Applied Data Analytics program</a:t>
            </a: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b="1"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0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SCM Major Curriculum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7A225D-3D8B-EF66-AD8A-99CE87C6F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334" y="1206437"/>
            <a:ext cx="7305872" cy="492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51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0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SCM Major Curriculum (</a:t>
            </a:r>
            <a:r>
              <a:rPr lang="en-US" sz="4100" dirty="0" err="1"/>
              <a:t>Contd</a:t>
            </a:r>
            <a:r>
              <a:rPr lang="en-US" sz="4100" dirty="0"/>
              <a:t>)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651951-42FF-5C1F-C8BA-2842D8F8A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941" y="1463168"/>
            <a:ext cx="7188327" cy="44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07232"/>
      </p:ext>
    </p:extLst>
  </p:cSld>
  <p:clrMapOvr>
    <a:masterClrMapping/>
  </p:clrMapOvr>
</p:sld>
</file>

<file path=ppt/theme/theme1.xml><?xml version="1.0" encoding="utf-8"?>
<a:theme xmlns:a="http://schemas.openxmlformats.org/drawingml/2006/main" name="Introduction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4378</TotalTime>
  <Words>910</Words>
  <Application>Microsoft Office PowerPoint</Application>
  <PresentationFormat>On-screen Show (4:3)</PresentationFormat>
  <Paragraphs>182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Times New Roman</vt:lpstr>
      <vt:lpstr>Calibri</vt:lpstr>
      <vt:lpstr>Arial</vt:lpstr>
      <vt:lpstr>Introduction</vt:lpstr>
      <vt:lpstr>Supply Chain Management </vt:lpstr>
      <vt:lpstr>Supply Chain Management Programs Currently Offered</vt:lpstr>
      <vt:lpstr>Why Major in Supply Chain Management? </vt:lpstr>
      <vt:lpstr>Supply Chain Management Data </vt:lpstr>
      <vt:lpstr>Supply Chain Management Data </vt:lpstr>
      <vt:lpstr> Our Supply Chain Board of Advisors </vt:lpstr>
      <vt:lpstr>  Supply Chain Management Major  </vt:lpstr>
      <vt:lpstr>SCM Major Curriculum</vt:lpstr>
      <vt:lpstr>SCM Major Curriculum (Contd)</vt:lpstr>
      <vt:lpstr>SCM Major Curriculum (Contd)</vt:lpstr>
      <vt:lpstr>SCM Minor Curriculum</vt:lpstr>
      <vt:lpstr>SCM Minor Curriculum (Contd)</vt:lpstr>
      <vt:lpstr>SCM Minor Curriculum (Contd)</vt:lpstr>
      <vt:lpstr>SCM Courses Description</vt:lpstr>
      <vt:lpstr>SCM Courses Description (Contd)</vt:lpstr>
      <vt:lpstr>SCM Courses Description (Contd)</vt:lpstr>
      <vt:lpstr>SCM Courses Description (Contd)</vt:lpstr>
      <vt:lpstr>SCM Courses Description (Contd)</vt:lpstr>
      <vt:lpstr>Appalachian Supply Chain Club (ASCC) (ASCC.appstate.edu)</vt:lpstr>
      <vt:lpstr>Employers</vt:lpstr>
      <vt:lpstr>Institute for Supply Management (ISM) 2023 Salary Survey </vt:lpstr>
      <vt:lpstr>SCM Graduates - COB Career Center 2021-22 COB Undergraduate Student Success </vt:lpstr>
      <vt:lpstr> A Few Highlights </vt:lpstr>
      <vt:lpstr>Thank you so much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Supply Chain Management</dc:title>
  <dc:creator>Dr. Beth Ellington</dc:creator>
  <cp:lastModifiedBy>Marrelli, Doug</cp:lastModifiedBy>
  <cp:revision>31</cp:revision>
  <dcterms:created xsi:type="dcterms:W3CDTF">2012-08-22T18:57:12Z</dcterms:created>
  <dcterms:modified xsi:type="dcterms:W3CDTF">2023-10-11T20:31:12Z</dcterms:modified>
</cp:coreProperties>
</file>