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68" r:id="rId10"/>
    <p:sldId id="280" r:id="rId11"/>
    <p:sldId id="282" r:id="rId12"/>
    <p:sldId id="267" r:id="rId13"/>
    <p:sldId id="284" r:id="rId14"/>
    <p:sldId id="269" r:id="rId15"/>
    <p:sldId id="273" r:id="rId16"/>
    <p:sldId id="276" r:id="rId17"/>
    <p:sldId id="285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65"/>
    <p:restoredTop sz="94630"/>
  </p:normalViewPr>
  <p:slideViewPr>
    <p:cSldViewPr snapToGrid="0">
      <p:cViewPr varScale="1">
        <p:scale>
          <a:sx n="105" d="100"/>
          <a:sy n="105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D01396-9B4C-4060-B035-43D78B623ED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5C42379-DD11-43B3-80AC-24521E1E1C63}">
      <dgm:prSet/>
      <dgm:spPr/>
      <dgm:t>
        <a:bodyPr/>
        <a:lstStyle/>
        <a:p>
          <a:r>
            <a:rPr lang="en-US" b="1"/>
            <a:t>Planning</a:t>
          </a:r>
          <a:r>
            <a:rPr lang="en-US"/>
            <a:t> – figuring out how to meet customer and manufacturer demands</a:t>
          </a:r>
        </a:p>
      </dgm:t>
    </dgm:pt>
    <dgm:pt modelId="{524FDA67-7C0D-41E6-AB17-D2D6AC65A30D}" type="parTrans" cxnId="{18A87824-6396-49CB-BC84-1C95B9026E27}">
      <dgm:prSet/>
      <dgm:spPr/>
      <dgm:t>
        <a:bodyPr/>
        <a:lstStyle/>
        <a:p>
          <a:endParaRPr lang="en-US"/>
        </a:p>
      </dgm:t>
    </dgm:pt>
    <dgm:pt modelId="{488E7CB8-24CF-48B5-A034-F2AFCB433C8E}" type="sibTrans" cxnId="{18A87824-6396-49CB-BC84-1C95B9026E27}">
      <dgm:prSet/>
      <dgm:spPr/>
      <dgm:t>
        <a:bodyPr/>
        <a:lstStyle/>
        <a:p>
          <a:endParaRPr lang="en-US"/>
        </a:p>
      </dgm:t>
    </dgm:pt>
    <dgm:pt modelId="{E0D7DDE2-A600-4DA1-B004-244F081667C5}">
      <dgm:prSet/>
      <dgm:spPr/>
      <dgm:t>
        <a:bodyPr/>
        <a:lstStyle/>
        <a:p>
          <a:r>
            <a:rPr lang="en-US" b="1" dirty="0"/>
            <a:t>Sourcing</a:t>
          </a:r>
          <a:r>
            <a:rPr lang="en-US" dirty="0"/>
            <a:t> – building robust relationships with suppliers and working with them to procure raw materials at the right time</a:t>
          </a:r>
        </a:p>
      </dgm:t>
    </dgm:pt>
    <dgm:pt modelId="{92617ACE-E242-456C-B50F-BE7A56C2C739}" type="parTrans" cxnId="{94E4FF96-4134-4D6A-962D-97332866AACC}">
      <dgm:prSet/>
      <dgm:spPr/>
      <dgm:t>
        <a:bodyPr/>
        <a:lstStyle/>
        <a:p>
          <a:endParaRPr lang="en-US"/>
        </a:p>
      </dgm:t>
    </dgm:pt>
    <dgm:pt modelId="{F3B9F735-A4AC-435D-8678-950A0EDFCC64}" type="sibTrans" cxnId="{94E4FF96-4134-4D6A-962D-97332866AACC}">
      <dgm:prSet/>
      <dgm:spPr/>
      <dgm:t>
        <a:bodyPr/>
        <a:lstStyle/>
        <a:p>
          <a:endParaRPr lang="en-US"/>
        </a:p>
      </dgm:t>
    </dgm:pt>
    <dgm:pt modelId="{8FDB8517-C639-43DA-B11E-122A38B69248}">
      <dgm:prSet/>
      <dgm:spPr/>
      <dgm:t>
        <a:bodyPr/>
        <a:lstStyle/>
        <a:p>
          <a:r>
            <a:rPr lang="en-US" b="1"/>
            <a:t>Manufacturing </a:t>
          </a:r>
          <a:r>
            <a:rPr lang="en-US"/>
            <a:t>– dividing production tasks into sub-tasks and then predicting and managing how they will interact with distribution channels and customer requirements</a:t>
          </a:r>
        </a:p>
      </dgm:t>
    </dgm:pt>
    <dgm:pt modelId="{58B9F5A4-52AD-4D7A-BDA8-2DE8EA3B063C}" type="parTrans" cxnId="{F28CDD32-EC2C-4838-83BB-59F353DE588E}">
      <dgm:prSet/>
      <dgm:spPr/>
      <dgm:t>
        <a:bodyPr/>
        <a:lstStyle/>
        <a:p>
          <a:endParaRPr lang="en-US"/>
        </a:p>
      </dgm:t>
    </dgm:pt>
    <dgm:pt modelId="{196A0F11-2969-45BC-BC6F-51F01EA37651}" type="sibTrans" cxnId="{F28CDD32-EC2C-4838-83BB-59F353DE588E}">
      <dgm:prSet/>
      <dgm:spPr/>
      <dgm:t>
        <a:bodyPr/>
        <a:lstStyle/>
        <a:p>
          <a:endParaRPr lang="en-US"/>
        </a:p>
      </dgm:t>
    </dgm:pt>
    <dgm:pt modelId="{A4108758-3EF6-4F29-A30F-4A82BFA97990}">
      <dgm:prSet/>
      <dgm:spPr/>
      <dgm:t>
        <a:bodyPr/>
        <a:lstStyle/>
        <a:p>
          <a:r>
            <a:rPr lang="en-US" b="1"/>
            <a:t>Delivering</a:t>
          </a:r>
          <a:r>
            <a:rPr lang="en-US"/>
            <a:t> – shipping goods to end-users through various channels</a:t>
          </a:r>
        </a:p>
      </dgm:t>
    </dgm:pt>
    <dgm:pt modelId="{EB250722-F125-4AAF-A633-D2218D4E8277}" type="parTrans" cxnId="{11240383-BA1E-4A6D-9887-3CD91438399C}">
      <dgm:prSet/>
      <dgm:spPr/>
      <dgm:t>
        <a:bodyPr/>
        <a:lstStyle/>
        <a:p>
          <a:endParaRPr lang="en-US"/>
        </a:p>
      </dgm:t>
    </dgm:pt>
    <dgm:pt modelId="{6BB431E5-6DEA-49D4-B4E8-4C03E6E0AB47}" type="sibTrans" cxnId="{11240383-BA1E-4A6D-9887-3CD91438399C}">
      <dgm:prSet/>
      <dgm:spPr/>
      <dgm:t>
        <a:bodyPr/>
        <a:lstStyle/>
        <a:p>
          <a:endParaRPr lang="en-US"/>
        </a:p>
      </dgm:t>
    </dgm:pt>
    <dgm:pt modelId="{9E7CADA3-7C39-4790-AA54-4070920186AE}">
      <dgm:prSet/>
      <dgm:spPr/>
      <dgm:t>
        <a:bodyPr/>
        <a:lstStyle/>
        <a:p>
          <a:r>
            <a:rPr lang="en-US" b="1"/>
            <a:t>Returning </a:t>
          </a:r>
          <a:r>
            <a:rPr lang="en-US"/>
            <a:t>– accepting defective, faulty, or unwanted products, usually for resale</a:t>
          </a:r>
        </a:p>
      </dgm:t>
    </dgm:pt>
    <dgm:pt modelId="{83E2E2C5-E423-4D96-8D90-80811043AD30}" type="parTrans" cxnId="{ACD8B9D7-584C-4D2E-A160-2C720C326903}">
      <dgm:prSet/>
      <dgm:spPr/>
      <dgm:t>
        <a:bodyPr/>
        <a:lstStyle/>
        <a:p>
          <a:endParaRPr lang="en-US"/>
        </a:p>
      </dgm:t>
    </dgm:pt>
    <dgm:pt modelId="{D4180E39-097B-41FF-BC2E-138BC10D4396}" type="sibTrans" cxnId="{ACD8B9D7-584C-4D2E-A160-2C720C326903}">
      <dgm:prSet/>
      <dgm:spPr/>
      <dgm:t>
        <a:bodyPr/>
        <a:lstStyle/>
        <a:p>
          <a:endParaRPr lang="en-US"/>
        </a:p>
      </dgm:t>
    </dgm:pt>
    <dgm:pt modelId="{C5EF86B9-FAD8-4CD5-9ED9-F83FE4E17A13}" type="pres">
      <dgm:prSet presAssocID="{79D01396-9B4C-4060-B035-43D78B623ED0}" presName="root" presStyleCnt="0">
        <dgm:presLayoutVars>
          <dgm:dir/>
          <dgm:resizeHandles val="exact"/>
        </dgm:presLayoutVars>
      </dgm:prSet>
      <dgm:spPr/>
    </dgm:pt>
    <dgm:pt modelId="{E8D61580-8ADE-4B58-A034-1DBF07391B1B}" type="pres">
      <dgm:prSet presAssocID="{15C42379-DD11-43B3-80AC-24521E1E1C63}" presName="compNode" presStyleCnt="0"/>
      <dgm:spPr/>
    </dgm:pt>
    <dgm:pt modelId="{EF73AA74-18DF-40EA-A97E-A13A2BECBE3F}" type="pres">
      <dgm:prSet presAssocID="{15C42379-DD11-43B3-80AC-24521E1E1C63}" presName="bgRect" presStyleLbl="bgShp" presStyleIdx="0" presStyleCnt="5"/>
      <dgm:spPr/>
    </dgm:pt>
    <dgm:pt modelId="{289734A0-FCB2-485A-A472-B42F524D7251}" type="pres">
      <dgm:prSet presAssocID="{15C42379-DD11-43B3-80AC-24521E1E1C6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93582186-D433-4F18-BAF0-B8C5C4F04EB8}" type="pres">
      <dgm:prSet presAssocID="{15C42379-DD11-43B3-80AC-24521E1E1C63}" presName="spaceRect" presStyleCnt="0"/>
      <dgm:spPr/>
    </dgm:pt>
    <dgm:pt modelId="{400223E1-2E1C-4E50-9654-04220A9CCD93}" type="pres">
      <dgm:prSet presAssocID="{15C42379-DD11-43B3-80AC-24521E1E1C63}" presName="parTx" presStyleLbl="revTx" presStyleIdx="0" presStyleCnt="5">
        <dgm:presLayoutVars>
          <dgm:chMax val="0"/>
          <dgm:chPref val="0"/>
        </dgm:presLayoutVars>
      </dgm:prSet>
      <dgm:spPr/>
    </dgm:pt>
    <dgm:pt modelId="{D31026F4-765E-4C99-95FF-0C852CFCE7A6}" type="pres">
      <dgm:prSet presAssocID="{488E7CB8-24CF-48B5-A034-F2AFCB433C8E}" presName="sibTrans" presStyleCnt="0"/>
      <dgm:spPr/>
    </dgm:pt>
    <dgm:pt modelId="{724C2425-402B-4F3C-B195-400F59113199}" type="pres">
      <dgm:prSet presAssocID="{E0D7DDE2-A600-4DA1-B004-244F081667C5}" presName="compNode" presStyleCnt="0"/>
      <dgm:spPr/>
    </dgm:pt>
    <dgm:pt modelId="{5FBF5939-4558-4B14-A3F9-100F5547C624}" type="pres">
      <dgm:prSet presAssocID="{E0D7DDE2-A600-4DA1-B004-244F081667C5}" presName="bgRect" presStyleLbl="bgShp" presStyleIdx="1" presStyleCnt="5"/>
      <dgm:spPr/>
    </dgm:pt>
    <dgm:pt modelId="{02756C8B-F1CB-431A-AFB1-BE70121D6D83}" type="pres">
      <dgm:prSet presAssocID="{E0D7DDE2-A600-4DA1-B004-244F081667C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7455318C-416A-48B1-B819-ADEBDE493090}" type="pres">
      <dgm:prSet presAssocID="{E0D7DDE2-A600-4DA1-B004-244F081667C5}" presName="spaceRect" presStyleCnt="0"/>
      <dgm:spPr/>
    </dgm:pt>
    <dgm:pt modelId="{DAA811EF-9907-4990-B3B1-677B5B1A1935}" type="pres">
      <dgm:prSet presAssocID="{E0D7DDE2-A600-4DA1-B004-244F081667C5}" presName="parTx" presStyleLbl="revTx" presStyleIdx="1" presStyleCnt="5">
        <dgm:presLayoutVars>
          <dgm:chMax val="0"/>
          <dgm:chPref val="0"/>
        </dgm:presLayoutVars>
      </dgm:prSet>
      <dgm:spPr/>
    </dgm:pt>
    <dgm:pt modelId="{A8A441E9-F4E9-403C-AF7B-C4D24844AC97}" type="pres">
      <dgm:prSet presAssocID="{F3B9F735-A4AC-435D-8678-950A0EDFCC64}" presName="sibTrans" presStyleCnt="0"/>
      <dgm:spPr/>
    </dgm:pt>
    <dgm:pt modelId="{96967D98-6121-451D-9787-684C0A3F0E1E}" type="pres">
      <dgm:prSet presAssocID="{8FDB8517-C639-43DA-B11E-122A38B69248}" presName="compNode" presStyleCnt="0"/>
      <dgm:spPr/>
    </dgm:pt>
    <dgm:pt modelId="{3F0BDDDA-9C0E-4565-8D3F-283DF5C1B5AC}" type="pres">
      <dgm:prSet presAssocID="{8FDB8517-C639-43DA-B11E-122A38B69248}" presName="bgRect" presStyleLbl="bgShp" presStyleIdx="2" presStyleCnt="5"/>
      <dgm:spPr/>
    </dgm:pt>
    <dgm:pt modelId="{158BC91A-60F4-4CBB-B061-6276D3A3ED63}" type="pres">
      <dgm:prSet presAssocID="{8FDB8517-C639-43DA-B11E-122A38B6924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39AE835-1189-466D-8BC7-F5CEC27461D5}" type="pres">
      <dgm:prSet presAssocID="{8FDB8517-C639-43DA-B11E-122A38B69248}" presName="spaceRect" presStyleCnt="0"/>
      <dgm:spPr/>
    </dgm:pt>
    <dgm:pt modelId="{250C4811-AA65-4EBB-930B-A85C9A9C16D0}" type="pres">
      <dgm:prSet presAssocID="{8FDB8517-C639-43DA-B11E-122A38B69248}" presName="parTx" presStyleLbl="revTx" presStyleIdx="2" presStyleCnt="5">
        <dgm:presLayoutVars>
          <dgm:chMax val="0"/>
          <dgm:chPref val="0"/>
        </dgm:presLayoutVars>
      </dgm:prSet>
      <dgm:spPr/>
    </dgm:pt>
    <dgm:pt modelId="{4672F879-9153-425F-8E53-2D53C1DB8406}" type="pres">
      <dgm:prSet presAssocID="{196A0F11-2969-45BC-BC6F-51F01EA37651}" presName="sibTrans" presStyleCnt="0"/>
      <dgm:spPr/>
    </dgm:pt>
    <dgm:pt modelId="{34730B02-94C7-4416-BFB9-609F8E2A1B9B}" type="pres">
      <dgm:prSet presAssocID="{A4108758-3EF6-4F29-A30F-4A82BFA97990}" presName="compNode" presStyleCnt="0"/>
      <dgm:spPr/>
    </dgm:pt>
    <dgm:pt modelId="{89451D3E-12FF-4920-B42A-76BC88F22826}" type="pres">
      <dgm:prSet presAssocID="{A4108758-3EF6-4F29-A30F-4A82BFA97990}" presName="bgRect" presStyleLbl="bgShp" presStyleIdx="3" presStyleCnt="5"/>
      <dgm:spPr/>
    </dgm:pt>
    <dgm:pt modelId="{AD7C72D8-CBFD-4C02-BFFB-C6709A483840}" type="pres">
      <dgm:prSet presAssocID="{A4108758-3EF6-4F29-A30F-4A82BFA9799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g boat"/>
        </a:ext>
      </dgm:extLst>
    </dgm:pt>
    <dgm:pt modelId="{8F5EBDFD-89BD-4DC3-B384-48DFCC38E607}" type="pres">
      <dgm:prSet presAssocID="{A4108758-3EF6-4F29-A30F-4A82BFA97990}" presName="spaceRect" presStyleCnt="0"/>
      <dgm:spPr/>
    </dgm:pt>
    <dgm:pt modelId="{EC7DE37F-F00B-437F-86D0-405DED48A65C}" type="pres">
      <dgm:prSet presAssocID="{A4108758-3EF6-4F29-A30F-4A82BFA97990}" presName="parTx" presStyleLbl="revTx" presStyleIdx="3" presStyleCnt="5">
        <dgm:presLayoutVars>
          <dgm:chMax val="0"/>
          <dgm:chPref val="0"/>
        </dgm:presLayoutVars>
      </dgm:prSet>
      <dgm:spPr/>
    </dgm:pt>
    <dgm:pt modelId="{4C4BAC53-3F8C-4DF8-8D0A-00B42CBADFE3}" type="pres">
      <dgm:prSet presAssocID="{6BB431E5-6DEA-49D4-B4E8-4C03E6E0AB47}" presName="sibTrans" presStyleCnt="0"/>
      <dgm:spPr/>
    </dgm:pt>
    <dgm:pt modelId="{90D6A75D-E636-4F93-9463-C43B5C6593CB}" type="pres">
      <dgm:prSet presAssocID="{9E7CADA3-7C39-4790-AA54-4070920186AE}" presName="compNode" presStyleCnt="0"/>
      <dgm:spPr/>
    </dgm:pt>
    <dgm:pt modelId="{0996CC3C-4033-49BB-A6E8-B77DC515E3FB}" type="pres">
      <dgm:prSet presAssocID="{9E7CADA3-7C39-4790-AA54-4070920186AE}" presName="bgRect" presStyleLbl="bgShp" presStyleIdx="4" presStyleCnt="5"/>
      <dgm:spPr/>
    </dgm:pt>
    <dgm:pt modelId="{4F7B93E3-273A-45CF-8A1D-C56E35F145F5}" type="pres">
      <dgm:prSet presAssocID="{9E7CADA3-7C39-4790-AA54-4070920186A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1A45AAEE-4A58-4DBA-B030-5237B8010749}" type="pres">
      <dgm:prSet presAssocID="{9E7CADA3-7C39-4790-AA54-4070920186AE}" presName="spaceRect" presStyleCnt="0"/>
      <dgm:spPr/>
    </dgm:pt>
    <dgm:pt modelId="{B8A4ECFB-8B88-49F0-83B3-94BF0FE2D2B6}" type="pres">
      <dgm:prSet presAssocID="{9E7CADA3-7C39-4790-AA54-4070920186A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8A87824-6396-49CB-BC84-1C95B9026E27}" srcId="{79D01396-9B4C-4060-B035-43D78B623ED0}" destId="{15C42379-DD11-43B3-80AC-24521E1E1C63}" srcOrd="0" destOrd="0" parTransId="{524FDA67-7C0D-41E6-AB17-D2D6AC65A30D}" sibTransId="{488E7CB8-24CF-48B5-A034-F2AFCB433C8E}"/>
    <dgm:cxn modelId="{F28CDD32-EC2C-4838-83BB-59F353DE588E}" srcId="{79D01396-9B4C-4060-B035-43D78B623ED0}" destId="{8FDB8517-C639-43DA-B11E-122A38B69248}" srcOrd="2" destOrd="0" parTransId="{58B9F5A4-52AD-4D7A-BDA8-2DE8EA3B063C}" sibTransId="{196A0F11-2969-45BC-BC6F-51F01EA37651}"/>
    <dgm:cxn modelId="{23E9FF48-9E66-4E50-95DD-F79415FDA878}" type="presOf" srcId="{A4108758-3EF6-4F29-A30F-4A82BFA97990}" destId="{EC7DE37F-F00B-437F-86D0-405DED48A65C}" srcOrd="0" destOrd="0" presId="urn:microsoft.com/office/officeart/2018/2/layout/IconVerticalSolidList"/>
    <dgm:cxn modelId="{11240383-BA1E-4A6D-9887-3CD91438399C}" srcId="{79D01396-9B4C-4060-B035-43D78B623ED0}" destId="{A4108758-3EF6-4F29-A30F-4A82BFA97990}" srcOrd="3" destOrd="0" parTransId="{EB250722-F125-4AAF-A633-D2218D4E8277}" sibTransId="{6BB431E5-6DEA-49D4-B4E8-4C03E6E0AB47}"/>
    <dgm:cxn modelId="{94E4FF96-4134-4D6A-962D-97332866AACC}" srcId="{79D01396-9B4C-4060-B035-43D78B623ED0}" destId="{E0D7DDE2-A600-4DA1-B004-244F081667C5}" srcOrd="1" destOrd="0" parTransId="{92617ACE-E242-456C-B50F-BE7A56C2C739}" sibTransId="{F3B9F735-A4AC-435D-8678-950A0EDFCC64}"/>
    <dgm:cxn modelId="{D8A9C5AF-476D-4FD3-BF72-58C270460FD2}" type="presOf" srcId="{15C42379-DD11-43B3-80AC-24521E1E1C63}" destId="{400223E1-2E1C-4E50-9654-04220A9CCD93}" srcOrd="0" destOrd="0" presId="urn:microsoft.com/office/officeart/2018/2/layout/IconVerticalSolidList"/>
    <dgm:cxn modelId="{950D78B9-5B2B-40E5-A296-23218142BB41}" type="presOf" srcId="{E0D7DDE2-A600-4DA1-B004-244F081667C5}" destId="{DAA811EF-9907-4990-B3B1-677B5B1A1935}" srcOrd="0" destOrd="0" presId="urn:microsoft.com/office/officeart/2018/2/layout/IconVerticalSolidList"/>
    <dgm:cxn modelId="{EFCB61CC-DA87-4BF1-B3FF-CBB6EB5BA254}" type="presOf" srcId="{8FDB8517-C639-43DA-B11E-122A38B69248}" destId="{250C4811-AA65-4EBB-930B-A85C9A9C16D0}" srcOrd="0" destOrd="0" presId="urn:microsoft.com/office/officeart/2018/2/layout/IconVerticalSolidList"/>
    <dgm:cxn modelId="{ACD8B9D7-584C-4D2E-A160-2C720C326903}" srcId="{79D01396-9B4C-4060-B035-43D78B623ED0}" destId="{9E7CADA3-7C39-4790-AA54-4070920186AE}" srcOrd="4" destOrd="0" parTransId="{83E2E2C5-E423-4D96-8D90-80811043AD30}" sibTransId="{D4180E39-097B-41FF-BC2E-138BC10D4396}"/>
    <dgm:cxn modelId="{BE9DA9E6-7F16-42C4-8093-CB2371F5319E}" type="presOf" srcId="{79D01396-9B4C-4060-B035-43D78B623ED0}" destId="{C5EF86B9-FAD8-4CD5-9ED9-F83FE4E17A13}" srcOrd="0" destOrd="0" presId="urn:microsoft.com/office/officeart/2018/2/layout/IconVerticalSolidList"/>
    <dgm:cxn modelId="{827D6AEB-07FB-4670-ADD5-EA6280762AA4}" type="presOf" srcId="{9E7CADA3-7C39-4790-AA54-4070920186AE}" destId="{B8A4ECFB-8B88-49F0-83B3-94BF0FE2D2B6}" srcOrd="0" destOrd="0" presId="urn:microsoft.com/office/officeart/2018/2/layout/IconVerticalSolidList"/>
    <dgm:cxn modelId="{28BD663C-FF94-4921-BB92-C2FE9A0FF290}" type="presParOf" srcId="{C5EF86B9-FAD8-4CD5-9ED9-F83FE4E17A13}" destId="{E8D61580-8ADE-4B58-A034-1DBF07391B1B}" srcOrd="0" destOrd="0" presId="urn:microsoft.com/office/officeart/2018/2/layout/IconVerticalSolidList"/>
    <dgm:cxn modelId="{9766DAB3-2C82-4C20-8B2A-9D608EC12DF3}" type="presParOf" srcId="{E8D61580-8ADE-4B58-A034-1DBF07391B1B}" destId="{EF73AA74-18DF-40EA-A97E-A13A2BECBE3F}" srcOrd="0" destOrd="0" presId="urn:microsoft.com/office/officeart/2018/2/layout/IconVerticalSolidList"/>
    <dgm:cxn modelId="{5550F05B-DB66-453D-9B70-DAAB37440A60}" type="presParOf" srcId="{E8D61580-8ADE-4B58-A034-1DBF07391B1B}" destId="{289734A0-FCB2-485A-A472-B42F524D7251}" srcOrd="1" destOrd="0" presId="urn:microsoft.com/office/officeart/2018/2/layout/IconVerticalSolidList"/>
    <dgm:cxn modelId="{6A9B80F5-BFA8-44FA-96CE-C7A99810FFCC}" type="presParOf" srcId="{E8D61580-8ADE-4B58-A034-1DBF07391B1B}" destId="{93582186-D433-4F18-BAF0-B8C5C4F04EB8}" srcOrd="2" destOrd="0" presId="urn:microsoft.com/office/officeart/2018/2/layout/IconVerticalSolidList"/>
    <dgm:cxn modelId="{2DF3825D-48FF-4610-85D6-B66136B5C390}" type="presParOf" srcId="{E8D61580-8ADE-4B58-A034-1DBF07391B1B}" destId="{400223E1-2E1C-4E50-9654-04220A9CCD93}" srcOrd="3" destOrd="0" presId="urn:microsoft.com/office/officeart/2018/2/layout/IconVerticalSolidList"/>
    <dgm:cxn modelId="{5CA70958-31EB-4C4A-BB4C-15CDA8E15673}" type="presParOf" srcId="{C5EF86B9-FAD8-4CD5-9ED9-F83FE4E17A13}" destId="{D31026F4-765E-4C99-95FF-0C852CFCE7A6}" srcOrd="1" destOrd="0" presId="urn:microsoft.com/office/officeart/2018/2/layout/IconVerticalSolidList"/>
    <dgm:cxn modelId="{7662D9AA-2E33-4B7E-8370-3FA952A33994}" type="presParOf" srcId="{C5EF86B9-FAD8-4CD5-9ED9-F83FE4E17A13}" destId="{724C2425-402B-4F3C-B195-400F59113199}" srcOrd="2" destOrd="0" presId="urn:microsoft.com/office/officeart/2018/2/layout/IconVerticalSolidList"/>
    <dgm:cxn modelId="{2130DE8C-1703-47D1-AA78-32F9B101A72C}" type="presParOf" srcId="{724C2425-402B-4F3C-B195-400F59113199}" destId="{5FBF5939-4558-4B14-A3F9-100F5547C624}" srcOrd="0" destOrd="0" presId="urn:microsoft.com/office/officeart/2018/2/layout/IconVerticalSolidList"/>
    <dgm:cxn modelId="{78218BC4-3888-48B7-B8E5-7D4C4ADC05F9}" type="presParOf" srcId="{724C2425-402B-4F3C-B195-400F59113199}" destId="{02756C8B-F1CB-431A-AFB1-BE70121D6D83}" srcOrd="1" destOrd="0" presId="urn:microsoft.com/office/officeart/2018/2/layout/IconVerticalSolidList"/>
    <dgm:cxn modelId="{FCC6857D-185D-41FD-A881-3057DD4150A3}" type="presParOf" srcId="{724C2425-402B-4F3C-B195-400F59113199}" destId="{7455318C-416A-48B1-B819-ADEBDE493090}" srcOrd="2" destOrd="0" presId="urn:microsoft.com/office/officeart/2018/2/layout/IconVerticalSolidList"/>
    <dgm:cxn modelId="{BF4B0864-704A-4B59-9F31-295D3104B10A}" type="presParOf" srcId="{724C2425-402B-4F3C-B195-400F59113199}" destId="{DAA811EF-9907-4990-B3B1-677B5B1A1935}" srcOrd="3" destOrd="0" presId="urn:microsoft.com/office/officeart/2018/2/layout/IconVerticalSolidList"/>
    <dgm:cxn modelId="{B93A3781-8C83-4793-9558-B1F68FAC9CA3}" type="presParOf" srcId="{C5EF86B9-FAD8-4CD5-9ED9-F83FE4E17A13}" destId="{A8A441E9-F4E9-403C-AF7B-C4D24844AC97}" srcOrd="3" destOrd="0" presId="urn:microsoft.com/office/officeart/2018/2/layout/IconVerticalSolidList"/>
    <dgm:cxn modelId="{533C3362-4BB0-4462-8169-593879B528AD}" type="presParOf" srcId="{C5EF86B9-FAD8-4CD5-9ED9-F83FE4E17A13}" destId="{96967D98-6121-451D-9787-684C0A3F0E1E}" srcOrd="4" destOrd="0" presId="urn:microsoft.com/office/officeart/2018/2/layout/IconVerticalSolidList"/>
    <dgm:cxn modelId="{A89D5BE0-D513-4BB8-9592-06A4FFAF6D3D}" type="presParOf" srcId="{96967D98-6121-451D-9787-684C0A3F0E1E}" destId="{3F0BDDDA-9C0E-4565-8D3F-283DF5C1B5AC}" srcOrd="0" destOrd="0" presId="urn:microsoft.com/office/officeart/2018/2/layout/IconVerticalSolidList"/>
    <dgm:cxn modelId="{D99E481A-CD36-46C9-B337-416EE711261B}" type="presParOf" srcId="{96967D98-6121-451D-9787-684C0A3F0E1E}" destId="{158BC91A-60F4-4CBB-B061-6276D3A3ED63}" srcOrd="1" destOrd="0" presId="urn:microsoft.com/office/officeart/2018/2/layout/IconVerticalSolidList"/>
    <dgm:cxn modelId="{10A57A2F-6DDE-4010-8186-F1F5E0AE6CE2}" type="presParOf" srcId="{96967D98-6121-451D-9787-684C0A3F0E1E}" destId="{D39AE835-1189-466D-8BC7-F5CEC27461D5}" srcOrd="2" destOrd="0" presId="urn:microsoft.com/office/officeart/2018/2/layout/IconVerticalSolidList"/>
    <dgm:cxn modelId="{C74915BB-E1FD-4DC4-A49F-E7DDAFB2D3E5}" type="presParOf" srcId="{96967D98-6121-451D-9787-684C0A3F0E1E}" destId="{250C4811-AA65-4EBB-930B-A85C9A9C16D0}" srcOrd="3" destOrd="0" presId="urn:microsoft.com/office/officeart/2018/2/layout/IconVerticalSolidList"/>
    <dgm:cxn modelId="{06E0540E-578C-4E7D-B152-A2861779CEFD}" type="presParOf" srcId="{C5EF86B9-FAD8-4CD5-9ED9-F83FE4E17A13}" destId="{4672F879-9153-425F-8E53-2D53C1DB8406}" srcOrd="5" destOrd="0" presId="urn:microsoft.com/office/officeart/2018/2/layout/IconVerticalSolidList"/>
    <dgm:cxn modelId="{054BB559-4A49-4206-9004-91D91AFEF7F2}" type="presParOf" srcId="{C5EF86B9-FAD8-4CD5-9ED9-F83FE4E17A13}" destId="{34730B02-94C7-4416-BFB9-609F8E2A1B9B}" srcOrd="6" destOrd="0" presId="urn:microsoft.com/office/officeart/2018/2/layout/IconVerticalSolidList"/>
    <dgm:cxn modelId="{3A1D14D8-AC05-4315-83F9-8D515A4D558E}" type="presParOf" srcId="{34730B02-94C7-4416-BFB9-609F8E2A1B9B}" destId="{89451D3E-12FF-4920-B42A-76BC88F22826}" srcOrd="0" destOrd="0" presId="urn:microsoft.com/office/officeart/2018/2/layout/IconVerticalSolidList"/>
    <dgm:cxn modelId="{25E0CDA6-BF09-4DCD-9D14-23E2540001A7}" type="presParOf" srcId="{34730B02-94C7-4416-BFB9-609F8E2A1B9B}" destId="{AD7C72D8-CBFD-4C02-BFFB-C6709A483840}" srcOrd="1" destOrd="0" presId="urn:microsoft.com/office/officeart/2018/2/layout/IconVerticalSolidList"/>
    <dgm:cxn modelId="{92C130C5-AFBF-4017-8E1E-7DC329BBB03B}" type="presParOf" srcId="{34730B02-94C7-4416-BFB9-609F8E2A1B9B}" destId="{8F5EBDFD-89BD-4DC3-B384-48DFCC38E607}" srcOrd="2" destOrd="0" presId="urn:microsoft.com/office/officeart/2018/2/layout/IconVerticalSolidList"/>
    <dgm:cxn modelId="{B9C5C146-D1E7-468B-B03F-1D61F5A44A1A}" type="presParOf" srcId="{34730B02-94C7-4416-BFB9-609F8E2A1B9B}" destId="{EC7DE37F-F00B-437F-86D0-405DED48A65C}" srcOrd="3" destOrd="0" presId="urn:microsoft.com/office/officeart/2018/2/layout/IconVerticalSolidList"/>
    <dgm:cxn modelId="{47B6550F-7E71-43ED-A315-20E29D86B95E}" type="presParOf" srcId="{C5EF86B9-FAD8-4CD5-9ED9-F83FE4E17A13}" destId="{4C4BAC53-3F8C-4DF8-8D0A-00B42CBADFE3}" srcOrd="7" destOrd="0" presId="urn:microsoft.com/office/officeart/2018/2/layout/IconVerticalSolidList"/>
    <dgm:cxn modelId="{56C0B57A-6BF8-49B9-84BB-52230C1E8E2F}" type="presParOf" srcId="{C5EF86B9-FAD8-4CD5-9ED9-F83FE4E17A13}" destId="{90D6A75D-E636-4F93-9463-C43B5C6593CB}" srcOrd="8" destOrd="0" presId="urn:microsoft.com/office/officeart/2018/2/layout/IconVerticalSolidList"/>
    <dgm:cxn modelId="{3B017541-D902-4905-80A2-0458B1E332CD}" type="presParOf" srcId="{90D6A75D-E636-4F93-9463-C43B5C6593CB}" destId="{0996CC3C-4033-49BB-A6E8-B77DC515E3FB}" srcOrd="0" destOrd="0" presId="urn:microsoft.com/office/officeart/2018/2/layout/IconVerticalSolidList"/>
    <dgm:cxn modelId="{1C2D0C76-04AA-429D-B6DF-80A3BDE284FD}" type="presParOf" srcId="{90D6A75D-E636-4F93-9463-C43B5C6593CB}" destId="{4F7B93E3-273A-45CF-8A1D-C56E35F145F5}" srcOrd="1" destOrd="0" presId="urn:microsoft.com/office/officeart/2018/2/layout/IconVerticalSolidList"/>
    <dgm:cxn modelId="{60FD9B49-1319-49B8-8053-5EC75958ABFC}" type="presParOf" srcId="{90D6A75D-E636-4F93-9463-C43B5C6593CB}" destId="{1A45AAEE-4A58-4DBA-B030-5237B8010749}" srcOrd="2" destOrd="0" presId="urn:microsoft.com/office/officeart/2018/2/layout/IconVerticalSolidList"/>
    <dgm:cxn modelId="{79E8CCFF-7C12-4DDC-964B-612EBD521CBA}" type="presParOf" srcId="{90D6A75D-E636-4F93-9463-C43B5C6593CB}" destId="{B8A4ECFB-8B88-49F0-83B3-94BF0FE2D2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F9572C-C861-42DA-8509-71443CC62B0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2DDC44A-4C1F-4F2D-BFF0-412D40CF7192}">
      <dgm:prSet/>
      <dgm:spPr/>
      <dgm:t>
        <a:bodyPr/>
        <a:lstStyle/>
        <a:p>
          <a:r>
            <a:rPr lang="en-US" dirty="0"/>
            <a:t>Assure that the right materials are in the right place at the right time and at the right price by coordinating the organization’s Information Flows, Material Flows, Financial Flows &amp; Risk Flows in a Global Competitive Environment.</a:t>
          </a:r>
        </a:p>
      </dgm:t>
    </dgm:pt>
    <dgm:pt modelId="{7684FADE-4537-44EA-8E8B-67657C017556}" type="parTrans" cxnId="{6275E19C-F3F0-4E7F-9F60-6DD5EE488392}">
      <dgm:prSet/>
      <dgm:spPr/>
      <dgm:t>
        <a:bodyPr/>
        <a:lstStyle/>
        <a:p>
          <a:endParaRPr lang="en-US"/>
        </a:p>
      </dgm:t>
    </dgm:pt>
    <dgm:pt modelId="{D0F7CEE3-047C-40B1-9F14-86937E40AAD7}" type="sibTrans" cxnId="{6275E19C-F3F0-4E7F-9F60-6DD5EE488392}">
      <dgm:prSet/>
      <dgm:spPr/>
      <dgm:t>
        <a:bodyPr/>
        <a:lstStyle/>
        <a:p>
          <a:endParaRPr lang="en-US"/>
        </a:p>
      </dgm:t>
    </dgm:pt>
    <dgm:pt modelId="{0CC7BD69-0D71-4DB9-99A4-C8DAE99406AF}">
      <dgm:prSet/>
      <dgm:spPr/>
      <dgm:t>
        <a:bodyPr/>
        <a:lstStyle/>
        <a:p>
          <a:r>
            <a:rPr lang="en-US"/>
            <a:t>Currently, SC Executives incorporate Environmental Sustainability, Financial Sustainability &amp; Organizational Sustainability.  </a:t>
          </a:r>
        </a:p>
      </dgm:t>
    </dgm:pt>
    <dgm:pt modelId="{3C5D18AA-AA71-4977-9611-F0137B09CA0B}" type="parTrans" cxnId="{AB42E753-863D-4399-99CD-7490460EB3FB}">
      <dgm:prSet/>
      <dgm:spPr/>
      <dgm:t>
        <a:bodyPr/>
        <a:lstStyle/>
        <a:p>
          <a:endParaRPr lang="en-US"/>
        </a:p>
      </dgm:t>
    </dgm:pt>
    <dgm:pt modelId="{D53AD7C3-11EE-4A18-8642-4C34723D9776}" type="sibTrans" cxnId="{AB42E753-863D-4399-99CD-7490460EB3FB}">
      <dgm:prSet/>
      <dgm:spPr/>
      <dgm:t>
        <a:bodyPr/>
        <a:lstStyle/>
        <a:p>
          <a:endParaRPr lang="en-US"/>
        </a:p>
      </dgm:t>
    </dgm:pt>
    <dgm:pt modelId="{CFFA7BE8-E2E1-43F6-BE1E-1E37DD1F5E7C}" type="pres">
      <dgm:prSet presAssocID="{1AF9572C-C861-42DA-8509-71443CC62B0C}" presName="root" presStyleCnt="0">
        <dgm:presLayoutVars>
          <dgm:dir/>
          <dgm:resizeHandles val="exact"/>
        </dgm:presLayoutVars>
      </dgm:prSet>
      <dgm:spPr/>
    </dgm:pt>
    <dgm:pt modelId="{B713F878-CB4F-42C4-9AE7-9C9D6C15D08C}" type="pres">
      <dgm:prSet presAssocID="{92DDC44A-4C1F-4F2D-BFF0-412D40CF7192}" presName="compNode" presStyleCnt="0"/>
      <dgm:spPr/>
    </dgm:pt>
    <dgm:pt modelId="{FBF5A394-D05F-436B-8432-BF0D90277C62}" type="pres">
      <dgm:prSet presAssocID="{92DDC44A-4C1F-4F2D-BFF0-412D40CF7192}" presName="bgRect" presStyleLbl="bgShp" presStyleIdx="0" presStyleCnt="2"/>
      <dgm:spPr/>
    </dgm:pt>
    <dgm:pt modelId="{6AA4ED4A-ED60-48DE-999A-3ABB233EEFC7}" type="pres">
      <dgm:prSet presAssocID="{92DDC44A-4C1F-4F2D-BFF0-412D40CF719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 trolley"/>
        </a:ext>
      </dgm:extLst>
    </dgm:pt>
    <dgm:pt modelId="{0F549033-D592-493C-87FD-8208B94BE470}" type="pres">
      <dgm:prSet presAssocID="{92DDC44A-4C1F-4F2D-BFF0-412D40CF7192}" presName="spaceRect" presStyleCnt="0"/>
      <dgm:spPr/>
    </dgm:pt>
    <dgm:pt modelId="{D891C57B-C298-4C3B-A98E-0652399EB14D}" type="pres">
      <dgm:prSet presAssocID="{92DDC44A-4C1F-4F2D-BFF0-412D40CF7192}" presName="parTx" presStyleLbl="revTx" presStyleIdx="0" presStyleCnt="2">
        <dgm:presLayoutVars>
          <dgm:chMax val="0"/>
          <dgm:chPref val="0"/>
        </dgm:presLayoutVars>
      </dgm:prSet>
      <dgm:spPr/>
    </dgm:pt>
    <dgm:pt modelId="{D25A26E8-9F3D-4D34-964E-D47195F3B3CC}" type="pres">
      <dgm:prSet presAssocID="{D0F7CEE3-047C-40B1-9F14-86937E40AAD7}" presName="sibTrans" presStyleCnt="0"/>
      <dgm:spPr/>
    </dgm:pt>
    <dgm:pt modelId="{6DE42188-6857-47B3-96CF-914B89964531}" type="pres">
      <dgm:prSet presAssocID="{0CC7BD69-0D71-4DB9-99A4-C8DAE99406AF}" presName="compNode" presStyleCnt="0"/>
      <dgm:spPr/>
    </dgm:pt>
    <dgm:pt modelId="{89C05E6D-DD7C-4903-B474-EB6A20019FEB}" type="pres">
      <dgm:prSet presAssocID="{0CC7BD69-0D71-4DB9-99A4-C8DAE99406AF}" presName="bgRect" presStyleLbl="bgShp" presStyleIdx="1" presStyleCnt="2"/>
      <dgm:spPr/>
    </dgm:pt>
    <dgm:pt modelId="{EC1AE002-647D-4080-83B4-D5F86D2586B9}" type="pres">
      <dgm:prSet presAssocID="{0CC7BD69-0D71-4DB9-99A4-C8DAE99406A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0934AF76-4E8B-4C07-809F-3802EF8A1B51}" type="pres">
      <dgm:prSet presAssocID="{0CC7BD69-0D71-4DB9-99A4-C8DAE99406AF}" presName="spaceRect" presStyleCnt="0"/>
      <dgm:spPr/>
    </dgm:pt>
    <dgm:pt modelId="{58AF0874-9A33-465B-9AE1-1BCED4F5F2C1}" type="pres">
      <dgm:prSet presAssocID="{0CC7BD69-0D71-4DB9-99A4-C8DAE99406A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7C0B140-171A-4737-B6FB-7B9D6BC8CEC5}" type="presOf" srcId="{1AF9572C-C861-42DA-8509-71443CC62B0C}" destId="{CFFA7BE8-E2E1-43F6-BE1E-1E37DD1F5E7C}" srcOrd="0" destOrd="0" presId="urn:microsoft.com/office/officeart/2018/2/layout/IconVerticalSolidList"/>
    <dgm:cxn modelId="{AB42E753-863D-4399-99CD-7490460EB3FB}" srcId="{1AF9572C-C861-42DA-8509-71443CC62B0C}" destId="{0CC7BD69-0D71-4DB9-99A4-C8DAE99406AF}" srcOrd="1" destOrd="0" parTransId="{3C5D18AA-AA71-4977-9611-F0137B09CA0B}" sibTransId="{D53AD7C3-11EE-4A18-8642-4C34723D9776}"/>
    <dgm:cxn modelId="{6275E19C-F3F0-4E7F-9F60-6DD5EE488392}" srcId="{1AF9572C-C861-42DA-8509-71443CC62B0C}" destId="{92DDC44A-4C1F-4F2D-BFF0-412D40CF7192}" srcOrd="0" destOrd="0" parTransId="{7684FADE-4537-44EA-8E8B-67657C017556}" sibTransId="{D0F7CEE3-047C-40B1-9F14-86937E40AAD7}"/>
    <dgm:cxn modelId="{8B2095C2-AF78-4A1B-BBA7-8659D4E24049}" type="presOf" srcId="{0CC7BD69-0D71-4DB9-99A4-C8DAE99406AF}" destId="{58AF0874-9A33-465B-9AE1-1BCED4F5F2C1}" srcOrd="0" destOrd="0" presId="urn:microsoft.com/office/officeart/2018/2/layout/IconVerticalSolidList"/>
    <dgm:cxn modelId="{C1B8DBDB-D301-49D2-8B8E-CE8256DA0C33}" type="presOf" srcId="{92DDC44A-4C1F-4F2D-BFF0-412D40CF7192}" destId="{D891C57B-C298-4C3B-A98E-0652399EB14D}" srcOrd="0" destOrd="0" presId="urn:microsoft.com/office/officeart/2018/2/layout/IconVerticalSolidList"/>
    <dgm:cxn modelId="{C8DD9BCF-1388-4D98-96BD-21E3D5CDEB00}" type="presParOf" srcId="{CFFA7BE8-E2E1-43F6-BE1E-1E37DD1F5E7C}" destId="{B713F878-CB4F-42C4-9AE7-9C9D6C15D08C}" srcOrd="0" destOrd="0" presId="urn:microsoft.com/office/officeart/2018/2/layout/IconVerticalSolidList"/>
    <dgm:cxn modelId="{72BDD031-5AA1-425F-B584-3ED491360B86}" type="presParOf" srcId="{B713F878-CB4F-42C4-9AE7-9C9D6C15D08C}" destId="{FBF5A394-D05F-436B-8432-BF0D90277C62}" srcOrd="0" destOrd="0" presId="urn:microsoft.com/office/officeart/2018/2/layout/IconVerticalSolidList"/>
    <dgm:cxn modelId="{7BA16048-7603-44CF-9E2D-B009B927AEBD}" type="presParOf" srcId="{B713F878-CB4F-42C4-9AE7-9C9D6C15D08C}" destId="{6AA4ED4A-ED60-48DE-999A-3ABB233EEFC7}" srcOrd="1" destOrd="0" presId="urn:microsoft.com/office/officeart/2018/2/layout/IconVerticalSolidList"/>
    <dgm:cxn modelId="{E5824002-F5CE-4A11-9EE9-7F9A487F663C}" type="presParOf" srcId="{B713F878-CB4F-42C4-9AE7-9C9D6C15D08C}" destId="{0F549033-D592-493C-87FD-8208B94BE470}" srcOrd="2" destOrd="0" presId="urn:microsoft.com/office/officeart/2018/2/layout/IconVerticalSolidList"/>
    <dgm:cxn modelId="{87B9C860-38F7-4703-A511-028D629FE23D}" type="presParOf" srcId="{B713F878-CB4F-42C4-9AE7-9C9D6C15D08C}" destId="{D891C57B-C298-4C3B-A98E-0652399EB14D}" srcOrd="3" destOrd="0" presId="urn:microsoft.com/office/officeart/2018/2/layout/IconVerticalSolidList"/>
    <dgm:cxn modelId="{C0D93D0D-BC76-4C49-97A0-045B854DAE15}" type="presParOf" srcId="{CFFA7BE8-E2E1-43F6-BE1E-1E37DD1F5E7C}" destId="{D25A26E8-9F3D-4D34-964E-D47195F3B3CC}" srcOrd="1" destOrd="0" presId="urn:microsoft.com/office/officeart/2018/2/layout/IconVerticalSolidList"/>
    <dgm:cxn modelId="{01AF60E2-6D99-4E68-94D9-7A85D462F55B}" type="presParOf" srcId="{CFFA7BE8-E2E1-43F6-BE1E-1E37DD1F5E7C}" destId="{6DE42188-6857-47B3-96CF-914B89964531}" srcOrd="2" destOrd="0" presId="urn:microsoft.com/office/officeart/2018/2/layout/IconVerticalSolidList"/>
    <dgm:cxn modelId="{5A6D109E-D1B2-427C-9B3F-500A231ACE3F}" type="presParOf" srcId="{6DE42188-6857-47B3-96CF-914B89964531}" destId="{89C05E6D-DD7C-4903-B474-EB6A20019FEB}" srcOrd="0" destOrd="0" presId="urn:microsoft.com/office/officeart/2018/2/layout/IconVerticalSolidList"/>
    <dgm:cxn modelId="{D278A5BF-C822-409D-82D1-8BF636EFBCE6}" type="presParOf" srcId="{6DE42188-6857-47B3-96CF-914B89964531}" destId="{EC1AE002-647D-4080-83B4-D5F86D2586B9}" srcOrd="1" destOrd="0" presId="urn:microsoft.com/office/officeart/2018/2/layout/IconVerticalSolidList"/>
    <dgm:cxn modelId="{E6FEFCEB-986C-41C0-8C25-988D672C3212}" type="presParOf" srcId="{6DE42188-6857-47B3-96CF-914B89964531}" destId="{0934AF76-4E8B-4C07-809F-3802EF8A1B51}" srcOrd="2" destOrd="0" presId="urn:microsoft.com/office/officeart/2018/2/layout/IconVerticalSolidList"/>
    <dgm:cxn modelId="{9BCEA4A5-D8E4-460A-B7B3-1CC6F443D6A7}" type="presParOf" srcId="{6DE42188-6857-47B3-96CF-914B89964531}" destId="{58AF0874-9A33-465B-9AE1-1BCED4F5F2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1A7356-DE55-A945-8CBA-14D5C7DE7659}" type="doc">
      <dgm:prSet loTypeId="urn:microsoft.com/office/officeart/2018/2/layout/IconLabelDescriptionList" loCatId="icon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B89D5B0-530A-C54F-97DA-48796BBFAB9C}">
      <dgm:prSet phldrT="[Text]" custT="1"/>
      <dgm:spPr>
        <a:gradFill rotWithShape="0">
          <a:gsLst>
            <a:gs pos="100000">
              <a:srgbClr val="FFD500"/>
            </a:gs>
            <a:gs pos="95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l">
            <a:lnSpc>
              <a:spcPct val="100000"/>
            </a:lnSpc>
            <a:defRPr b="1"/>
          </a:pPr>
          <a:r>
            <a:rPr lang="en-US" sz="1600" b="1" dirty="0">
              <a:solidFill>
                <a:schemeClr val="tx1"/>
              </a:solidFill>
            </a:rPr>
            <a:t>SCM Major</a:t>
          </a:r>
        </a:p>
      </dgm:t>
    </dgm:pt>
    <dgm:pt modelId="{243358A0-D38B-B948-9078-FA3AE6E4B94C}" type="parTrans" cxnId="{DE9AE14F-02E5-4549-9F78-064C49D82AB5}">
      <dgm:prSet/>
      <dgm:spPr/>
      <dgm:t>
        <a:bodyPr/>
        <a:lstStyle/>
        <a:p>
          <a:endParaRPr lang="en-US"/>
        </a:p>
      </dgm:t>
    </dgm:pt>
    <dgm:pt modelId="{8BB2C144-2159-3048-A09D-AEDE769D4CCE}" type="sibTrans" cxnId="{DE9AE14F-02E5-4549-9F78-064C49D82AB5}">
      <dgm:prSet/>
      <dgm:spPr/>
      <dgm:t>
        <a:bodyPr/>
        <a:lstStyle/>
        <a:p>
          <a:endParaRPr lang="en-US"/>
        </a:p>
      </dgm:t>
    </dgm:pt>
    <dgm:pt modelId="{53C0E901-14A2-1840-98A4-4A0B6435D7CF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 dirty="0">
              <a:latin typeface="Calibri"/>
              <a:ea typeface="Calibri"/>
              <a:cs typeface="Calibri"/>
              <a:sym typeface="Calibri"/>
            </a:rPr>
            <a:t>Created in 2016 after a study found SCM knowledge, skills, and abilities lacking in the workforce.  More demand after the pandemic</a:t>
          </a:r>
          <a:endParaRPr lang="en-US" sz="1400" dirty="0"/>
        </a:p>
      </dgm:t>
    </dgm:pt>
    <dgm:pt modelId="{29EBF4D6-DE21-804E-93E2-C3CCF42CBD13}" type="parTrans" cxnId="{6BC98EA4-91A7-4F48-AC76-015A105A2A0E}">
      <dgm:prSet/>
      <dgm:spPr/>
      <dgm:t>
        <a:bodyPr/>
        <a:lstStyle/>
        <a:p>
          <a:endParaRPr lang="en-US"/>
        </a:p>
      </dgm:t>
    </dgm:pt>
    <dgm:pt modelId="{7C1B7720-7893-D74F-A644-6A2CED813A48}" type="sibTrans" cxnId="{6BC98EA4-91A7-4F48-AC76-015A105A2A0E}">
      <dgm:prSet/>
      <dgm:spPr/>
      <dgm:t>
        <a:bodyPr/>
        <a:lstStyle/>
        <a:p>
          <a:endParaRPr lang="en-US"/>
        </a:p>
      </dgm:t>
    </dgm:pt>
    <dgm:pt modelId="{F47993E8-744B-E442-BAE8-5A31992E2337}">
      <dgm:prSet phldrT="[Text]" custT="1"/>
      <dgm:spPr>
        <a:gradFill rotWithShape="0">
          <a:gsLst>
            <a:gs pos="100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l">
            <a:lnSpc>
              <a:spcPct val="100000"/>
            </a:lnSpc>
            <a:defRPr b="1"/>
          </a:pPr>
          <a:r>
            <a:rPr lang="en-US" sz="1600" b="1" dirty="0">
              <a:solidFill>
                <a:schemeClr val="tx1"/>
              </a:solidFill>
            </a:rPr>
            <a:t>MBA w/ SCM</a:t>
          </a:r>
          <a:br>
            <a:rPr lang="en-US" sz="1600" b="1" dirty="0">
              <a:solidFill>
                <a:schemeClr val="tx1"/>
              </a:solidFill>
            </a:rPr>
          </a:br>
          <a:r>
            <a:rPr lang="en-US" sz="1600" b="1" dirty="0">
              <a:solidFill>
                <a:schemeClr val="tx1"/>
              </a:solidFill>
            </a:rPr>
            <a:t>Concentration</a:t>
          </a:r>
        </a:p>
        <a:p>
          <a:pPr algn="l"/>
          <a:endParaRPr lang="en-US" sz="1400" dirty="0"/>
        </a:p>
      </dgm:t>
    </dgm:pt>
    <dgm:pt modelId="{8FCE7BB4-5A0D-E94F-95A0-8FDDFE0B7B3D}" type="parTrans" cxnId="{400ADD4F-2917-2C44-A694-102BCDE148F2}">
      <dgm:prSet/>
      <dgm:spPr/>
      <dgm:t>
        <a:bodyPr/>
        <a:lstStyle/>
        <a:p>
          <a:endParaRPr lang="en-US"/>
        </a:p>
      </dgm:t>
    </dgm:pt>
    <dgm:pt modelId="{06C03DB1-0EBE-1345-9867-F55B6FE6884D}" type="sibTrans" cxnId="{400ADD4F-2917-2C44-A694-102BCDE148F2}">
      <dgm:prSet/>
      <dgm:spPr/>
      <dgm:t>
        <a:bodyPr/>
        <a:lstStyle/>
        <a:p>
          <a:endParaRPr lang="en-US"/>
        </a:p>
      </dgm:t>
    </dgm:pt>
    <dgm:pt modelId="{BB269E88-7963-454E-9A2A-EC0A2938297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 dirty="0">
              <a:latin typeface="Calibri"/>
              <a:ea typeface="Calibri"/>
              <a:cs typeface="Calibri"/>
              <a:sym typeface="Calibri"/>
            </a:rPr>
            <a:t>Created in 2014 for our MBA students to obtain the SCM knowledge, skills, and abilities requested by employers</a:t>
          </a:r>
          <a:endParaRPr lang="en-US" sz="1400" dirty="0"/>
        </a:p>
      </dgm:t>
    </dgm:pt>
    <dgm:pt modelId="{518A95B1-3883-7D4D-A0FE-676AE29CCBF6}" type="parTrans" cxnId="{7FBF8B28-4ED4-124D-AEFC-4CF1240B94D1}">
      <dgm:prSet/>
      <dgm:spPr/>
      <dgm:t>
        <a:bodyPr/>
        <a:lstStyle/>
        <a:p>
          <a:endParaRPr lang="en-US"/>
        </a:p>
      </dgm:t>
    </dgm:pt>
    <dgm:pt modelId="{D60CEFE9-1CE9-3947-BDB4-A81844888CEF}" type="sibTrans" cxnId="{7FBF8B28-4ED4-124D-AEFC-4CF1240B94D1}">
      <dgm:prSet/>
      <dgm:spPr/>
      <dgm:t>
        <a:bodyPr/>
        <a:lstStyle/>
        <a:p>
          <a:endParaRPr lang="en-US"/>
        </a:p>
      </dgm:t>
    </dgm:pt>
    <dgm:pt modelId="{D8DE07C1-410F-3846-BE9E-33AA362E2B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 dirty="0">
              <a:latin typeface="Calibri"/>
              <a:ea typeface="Calibri"/>
              <a:cs typeface="Calibri"/>
              <a:sym typeface="Calibri"/>
            </a:rPr>
            <a:t>Provides a multi-disciplinary curriculum to complement Business majors. Double major/minor can be easily added</a:t>
          </a:r>
        </a:p>
      </dgm:t>
    </dgm:pt>
    <dgm:pt modelId="{98C709D4-40FA-5C4D-9F2B-36857B5FDDAC}" type="parTrans" cxnId="{04733343-2033-064C-8FC3-4391AE7C272A}">
      <dgm:prSet/>
      <dgm:spPr/>
      <dgm:t>
        <a:bodyPr/>
        <a:lstStyle/>
        <a:p>
          <a:endParaRPr lang="en-US"/>
        </a:p>
      </dgm:t>
    </dgm:pt>
    <dgm:pt modelId="{C039BB6B-EFBB-4B4D-A14D-A5BA1BF7FD6D}" type="sibTrans" cxnId="{04733343-2033-064C-8FC3-4391AE7C272A}">
      <dgm:prSet/>
      <dgm:spPr/>
      <dgm:t>
        <a:bodyPr/>
        <a:lstStyle/>
        <a:p>
          <a:endParaRPr lang="en-US"/>
        </a:p>
      </dgm:t>
    </dgm:pt>
    <dgm:pt modelId="{17D4B06E-F112-E64C-820D-1DCC20C4C3C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 dirty="0">
              <a:latin typeface="Calibri"/>
              <a:ea typeface="Calibri"/>
              <a:cs typeface="Calibri"/>
              <a:sym typeface="Calibri"/>
            </a:rPr>
            <a:t>Currently 292 students (248 declared majors, </a:t>
          </a:r>
          <a:r>
            <a:rPr lang="en-US" sz="1400" dirty="0">
              <a:latin typeface="Calibri"/>
              <a:ea typeface="Calibri"/>
              <a:cs typeface="Calibri"/>
              <a:sym typeface="Calibri"/>
            </a:rPr>
            <a:t>25</a:t>
          </a:r>
          <a:r>
            <a:rPr lang="en-US" sz="1400" b="0" i="0" u="none" strike="noStrike" cap="none" dirty="0">
              <a:latin typeface="Calibri"/>
              <a:ea typeface="Calibri"/>
              <a:cs typeface="Calibri"/>
              <a:sym typeface="Calibri"/>
            </a:rPr>
            <a:t> Undeclared, 19 minors).  </a:t>
          </a:r>
          <a:r>
            <a:rPr lang="en-US" sz="1400" b="1" i="1" dirty="0">
              <a:latin typeface="Calibri"/>
              <a:ea typeface="Calibri"/>
              <a:cs typeface="Calibri"/>
              <a:sym typeface="Calibri"/>
            </a:rPr>
            <a:t>Flight Path</a:t>
          </a:r>
          <a:r>
            <a:rPr lang="en-US" sz="1400" b="1" i="1" u="none" strike="noStrike" cap="none" dirty="0">
              <a:latin typeface="Calibri"/>
              <a:ea typeface="Calibri"/>
              <a:cs typeface="Calibri"/>
              <a:sym typeface="Calibri"/>
            </a:rPr>
            <a:t> BSBA in SCM (Fully Online) was </a:t>
          </a:r>
          <a:r>
            <a:rPr lang="en-US" sz="1400" b="1" i="1" dirty="0">
              <a:latin typeface="Calibri"/>
              <a:ea typeface="Calibri"/>
              <a:cs typeface="Calibri"/>
              <a:sym typeface="Calibri"/>
            </a:rPr>
            <a:t>recently</a:t>
          </a:r>
          <a:r>
            <a:rPr lang="en-US" sz="1400" b="1" i="1" u="none" strike="noStrike" cap="none" dirty="0">
              <a:latin typeface="Calibri"/>
              <a:ea typeface="Calibri"/>
              <a:cs typeface="Calibri"/>
              <a:sym typeface="Calibri"/>
            </a:rPr>
            <a:t> introduced  </a:t>
          </a:r>
          <a:r>
            <a:rPr lang="en-US" sz="1400" b="0" i="0" u="none" strike="noStrike" cap="none" dirty="0">
              <a:latin typeface="Calibri"/>
              <a:ea typeface="Calibri"/>
              <a:cs typeface="Calibri"/>
              <a:sym typeface="Calibri"/>
            </a:rPr>
            <a:t> </a:t>
          </a:r>
        </a:p>
      </dgm:t>
    </dgm:pt>
    <dgm:pt modelId="{9B631CC2-796C-2643-B96D-7FA73835294F}" type="parTrans" cxnId="{228EF208-02DB-0440-AEEC-30DD539AA90B}">
      <dgm:prSet/>
      <dgm:spPr/>
      <dgm:t>
        <a:bodyPr/>
        <a:lstStyle/>
        <a:p>
          <a:endParaRPr lang="en-US"/>
        </a:p>
      </dgm:t>
    </dgm:pt>
    <dgm:pt modelId="{DAB4AF5C-B769-3440-B772-0E0351638AB7}" type="sibTrans" cxnId="{228EF208-02DB-0440-AEEC-30DD539AA90B}">
      <dgm:prSet/>
      <dgm:spPr/>
      <dgm:t>
        <a:bodyPr/>
        <a:lstStyle/>
        <a:p>
          <a:endParaRPr lang="en-US"/>
        </a:p>
      </dgm:t>
    </dgm:pt>
    <dgm:pt modelId="{B53091C6-51E5-9447-9C4E-7182926209F3}">
      <dgm:prSet phldrT="[Text]" custT="1"/>
      <dgm:spPr>
        <a:gradFill rotWithShape="0">
          <a:gsLst>
            <a:gs pos="100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l">
            <a:lnSpc>
              <a:spcPct val="100000"/>
            </a:lnSpc>
            <a:defRPr b="1"/>
          </a:pPr>
          <a:r>
            <a:rPr lang="en-US" sz="1600" b="1" dirty="0">
              <a:solidFill>
                <a:schemeClr val="tx1"/>
              </a:solidFill>
            </a:rPr>
            <a:t>SCM Minor</a:t>
          </a:r>
        </a:p>
      </dgm:t>
    </dgm:pt>
    <dgm:pt modelId="{5C393C15-8DE0-2D4B-BC7F-D7DAB2C36BC9}" type="sibTrans" cxnId="{6B8514F7-7836-5B49-BD79-D3EBF0F2BCDF}">
      <dgm:prSet/>
      <dgm:spPr/>
      <dgm:t>
        <a:bodyPr/>
        <a:lstStyle/>
        <a:p>
          <a:endParaRPr lang="en-US"/>
        </a:p>
      </dgm:t>
    </dgm:pt>
    <dgm:pt modelId="{DB81A6AF-3D23-0245-89A3-E53089E58FF3}" type="parTrans" cxnId="{6B8514F7-7836-5B49-BD79-D3EBF0F2BCDF}">
      <dgm:prSet/>
      <dgm:spPr/>
      <dgm:t>
        <a:bodyPr/>
        <a:lstStyle/>
        <a:p>
          <a:endParaRPr lang="en-US"/>
        </a:p>
      </dgm:t>
    </dgm:pt>
    <dgm:pt modelId="{C36B9B20-07E3-2644-923F-FA8A320DCEB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 dirty="0">
              <a:latin typeface="Calibri"/>
              <a:ea typeface="Calibri"/>
              <a:cs typeface="Calibri"/>
              <a:sym typeface="Calibri"/>
            </a:rPr>
            <a:t>Created in 2008 after a study found SCM knowledge, skills, and abilities lacking in the workforce</a:t>
          </a:r>
          <a:endParaRPr lang="en-US" sz="1400" dirty="0"/>
        </a:p>
      </dgm:t>
    </dgm:pt>
    <dgm:pt modelId="{CB86693E-CFD4-7B40-9E5E-1F155BAC9052}" type="sibTrans" cxnId="{C1832820-0C11-0746-A38D-DF7C92A9D480}">
      <dgm:prSet/>
      <dgm:spPr/>
      <dgm:t>
        <a:bodyPr/>
        <a:lstStyle/>
        <a:p>
          <a:endParaRPr lang="en-US"/>
        </a:p>
      </dgm:t>
    </dgm:pt>
    <dgm:pt modelId="{75E91C14-584D-254B-B2CF-EB202BD390F5}" type="parTrans" cxnId="{C1832820-0C11-0746-A38D-DF7C92A9D480}">
      <dgm:prSet/>
      <dgm:spPr/>
      <dgm:t>
        <a:bodyPr/>
        <a:lstStyle/>
        <a:p>
          <a:endParaRPr lang="en-US"/>
        </a:p>
      </dgm:t>
    </dgm:pt>
    <dgm:pt modelId="{D35F5F24-EC29-A84C-88C4-1452F35D4BF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0" i="0" u="none" strike="noStrike" cap="none" dirty="0">
              <a:latin typeface="Calibri"/>
              <a:ea typeface="Calibri"/>
              <a:cs typeface="Calibri"/>
              <a:sym typeface="Calibri"/>
            </a:rPr>
            <a:t>Provides a multi-disciplinary curriculum to complement both Business and Non-Business majors</a:t>
          </a:r>
        </a:p>
      </dgm:t>
    </dgm:pt>
    <dgm:pt modelId="{28EFB543-9F98-1147-9153-23E76DDF8C67}" type="sibTrans" cxnId="{80D06077-3424-5E4C-AB3E-058D8B1C6913}">
      <dgm:prSet/>
      <dgm:spPr/>
      <dgm:t>
        <a:bodyPr/>
        <a:lstStyle/>
        <a:p>
          <a:endParaRPr lang="en-US"/>
        </a:p>
      </dgm:t>
    </dgm:pt>
    <dgm:pt modelId="{1D8E9070-1B8D-DB43-BE56-233F2AE9D4D4}" type="parTrans" cxnId="{80D06077-3424-5E4C-AB3E-058D8B1C6913}">
      <dgm:prSet/>
      <dgm:spPr/>
      <dgm:t>
        <a:bodyPr/>
        <a:lstStyle/>
        <a:p>
          <a:endParaRPr lang="en-US"/>
        </a:p>
      </dgm:t>
    </dgm:pt>
    <dgm:pt modelId="{BC28EAB9-7E48-4747-8CB3-901B46C84352}" type="pres">
      <dgm:prSet presAssocID="{711A7356-DE55-A945-8CBA-14D5C7DE7659}" presName="root" presStyleCnt="0">
        <dgm:presLayoutVars>
          <dgm:dir/>
          <dgm:resizeHandles val="exact"/>
        </dgm:presLayoutVars>
      </dgm:prSet>
      <dgm:spPr/>
    </dgm:pt>
    <dgm:pt modelId="{D635D808-6A51-475C-8A4B-FA1AE7F9D7AD}" type="pres">
      <dgm:prSet presAssocID="{B53091C6-51E5-9447-9C4E-7182926209F3}" presName="compNode" presStyleCnt="0"/>
      <dgm:spPr/>
    </dgm:pt>
    <dgm:pt modelId="{34D1B664-1BAF-4B5D-B049-5D4C0E0D68A9}" type="pres">
      <dgm:prSet presAssocID="{B53091C6-51E5-9447-9C4E-7182926209F3}" presName="iconRect" presStyleLbl="node1" presStyleIdx="0" presStyleCnt="3" custLinFactNeighborY="-36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C3C2F9D1-BD41-4E83-8A2B-E3F974E36F1F}" type="pres">
      <dgm:prSet presAssocID="{B53091C6-51E5-9447-9C4E-7182926209F3}" presName="iconSpace" presStyleCnt="0"/>
      <dgm:spPr/>
    </dgm:pt>
    <dgm:pt modelId="{8056AC03-960B-4999-83BA-5E39C596B903}" type="pres">
      <dgm:prSet presAssocID="{B53091C6-51E5-9447-9C4E-7182926209F3}" presName="parTx" presStyleLbl="revTx" presStyleIdx="0" presStyleCnt="6" custLinFactNeighborY="-29336">
        <dgm:presLayoutVars>
          <dgm:chMax val="0"/>
          <dgm:chPref val="0"/>
        </dgm:presLayoutVars>
      </dgm:prSet>
      <dgm:spPr/>
    </dgm:pt>
    <dgm:pt modelId="{1E5DED8A-FA69-4636-BAA4-0733C0BA9FD4}" type="pres">
      <dgm:prSet presAssocID="{B53091C6-51E5-9447-9C4E-7182926209F3}" presName="txSpace" presStyleCnt="0"/>
      <dgm:spPr/>
    </dgm:pt>
    <dgm:pt modelId="{E787A463-5904-471C-B43D-162226E42446}" type="pres">
      <dgm:prSet presAssocID="{B53091C6-51E5-9447-9C4E-7182926209F3}" presName="desTx" presStyleLbl="revTx" presStyleIdx="1" presStyleCnt="6">
        <dgm:presLayoutVars/>
      </dgm:prSet>
      <dgm:spPr/>
    </dgm:pt>
    <dgm:pt modelId="{71AFB6CC-5B68-4F4A-BCC8-C292A53C93C6}" type="pres">
      <dgm:prSet presAssocID="{5C393C15-8DE0-2D4B-BC7F-D7DAB2C36BC9}" presName="sibTrans" presStyleCnt="0"/>
      <dgm:spPr/>
    </dgm:pt>
    <dgm:pt modelId="{79BEF8CA-6BF5-4A2F-945F-7948662ED09A}" type="pres">
      <dgm:prSet presAssocID="{DB89D5B0-530A-C54F-97DA-48796BBFAB9C}" presName="compNode" presStyleCnt="0"/>
      <dgm:spPr/>
    </dgm:pt>
    <dgm:pt modelId="{4B1B874F-F7DF-4F38-9DEF-49110547A638}" type="pres">
      <dgm:prSet presAssocID="{DB89D5B0-530A-C54F-97DA-48796BBFAB9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41725B13-A5B5-4ECB-9916-6632DD16F67E}" type="pres">
      <dgm:prSet presAssocID="{DB89D5B0-530A-C54F-97DA-48796BBFAB9C}" presName="iconSpace" presStyleCnt="0"/>
      <dgm:spPr/>
    </dgm:pt>
    <dgm:pt modelId="{99924126-2597-4A7D-B19E-4B194B90DA3B}" type="pres">
      <dgm:prSet presAssocID="{DB89D5B0-530A-C54F-97DA-48796BBFAB9C}" presName="parTx" presStyleLbl="revTx" presStyleIdx="2" presStyleCnt="6">
        <dgm:presLayoutVars>
          <dgm:chMax val="0"/>
          <dgm:chPref val="0"/>
        </dgm:presLayoutVars>
      </dgm:prSet>
      <dgm:spPr/>
    </dgm:pt>
    <dgm:pt modelId="{3606B735-3CBE-4455-8CC8-3C682177D1C0}" type="pres">
      <dgm:prSet presAssocID="{DB89D5B0-530A-C54F-97DA-48796BBFAB9C}" presName="txSpace" presStyleCnt="0"/>
      <dgm:spPr/>
    </dgm:pt>
    <dgm:pt modelId="{1E6FA20E-0AA6-4F6A-B2CE-D2DC805E4BD5}" type="pres">
      <dgm:prSet presAssocID="{DB89D5B0-530A-C54F-97DA-48796BBFAB9C}" presName="desTx" presStyleLbl="revTx" presStyleIdx="3" presStyleCnt="6">
        <dgm:presLayoutVars/>
      </dgm:prSet>
      <dgm:spPr/>
    </dgm:pt>
    <dgm:pt modelId="{170A0CE2-D22B-4331-A831-169A218942A9}" type="pres">
      <dgm:prSet presAssocID="{8BB2C144-2159-3048-A09D-AEDE769D4CCE}" presName="sibTrans" presStyleCnt="0"/>
      <dgm:spPr/>
    </dgm:pt>
    <dgm:pt modelId="{FF0B35FD-CFAA-4AF9-90C9-452757801079}" type="pres">
      <dgm:prSet presAssocID="{F47993E8-744B-E442-BAE8-5A31992E2337}" presName="compNode" presStyleCnt="0"/>
      <dgm:spPr/>
    </dgm:pt>
    <dgm:pt modelId="{A47E163B-D021-4162-B8F4-8D0A69D0A881}" type="pres">
      <dgm:prSet presAssocID="{F47993E8-744B-E442-BAE8-5A31992E23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F41E0EFD-7EE0-4ABA-AC5D-F041330F086C}" type="pres">
      <dgm:prSet presAssocID="{F47993E8-744B-E442-BAE8-5A31992E2337}" presName="iconSpace" presStyleCnt="0"/>
      <dgm:spPr/>
    </dgm:pt>
    <dgm:pt modelId="{064700EE-E243-47C5-8A2D-4E1D0FACCCE9}" type="pres">
      <dgm:prSet presAssocID="{F47993E8-744B-E442-BAE8-5A31992E2337}" presName="parTx" presStyleLbl="revTx" presStyleIdx="4" presStyleCnt="6">
        <dgm:presLayoutVars>
          <dgm:chMax val="0"/>
          <dgm:chPref val="0"/>
        </dgm:presLayoutVars>
      </dgm:prSet>
      <dgm:spPr/>
    </dgm:pt>
    <dgm:pt modelId="{6156961A-5735-4A4E-B3D2-E0B63D23C438}" type="pres">
      <dgm:prSet presAssocID="{F47993E8-744B-E442-BAE8-5A31992E2337}" presName="txSpace" presStyleCnt="0"/>
      <dgm:spPr/>
    </dgm:pt>
    <dgm:pt modelId="{E6EBA58F-CB80-4162-B449-1FFE1E847B4C}" type="pres">
      <dgm:prSet presAssocID="{F47993E8-744B-E442-BAE8-5A31992E2337}" presName="desTx" presStyleLbl="revTx" presStyleIdx="5" presStyleCnt="6">
        <dgm:presLayoutVars/>
      </dgm:prSet>
      <dgm:spPr/>
    </dgm:pt>
  </dgm:ptLst>
  <dgm:cxnLst>
    <dgm:cxn modelId="{228EF208-02DB-0440-AEEC-30DD539AA90B}" srcId="{DB89D5B0-530A-C54F-97DA-48796BBFAB9C}" destId="{17D4B06E-F112-E64C-820D-1DCC20C4C3C2}" srcOrd="2" destOrd="0" parTransId="{9B631CC2-796C-2643-B96D-7FA73835294F}" sibTransId="{DAB4AF5C-B769-3440-B772-0E0351638AB7}"/>
    <dgm:cxn modelId="{C1832820-0C11-0746-A38D-DF7C92A9D480}" srcId="{B53091C6-51E5-9447-9C4E-7182926209F3}" destId="{C36B9B20-07E3-2644-923F-FA8A320DCEB5}" srcOrd="0" destOrd="0" parTransId="{75E91C14-584D-254B-B2CF-EB202BD390F5}" sibTransId="{CB86693E-CFD4-7B40-9E5E-1F155BAC9052}"/>
    <dgm:cxn modelId="{7FBF8B28-4ED4-124D-AEFC-4CF1240B94D1}" srcId="{F47993E8-744B-E442-BAE8-5A31992E2337}" destId="{BB269E88-7963-454E-9A2A-EC0A29382976}" srcOrd="0" destOrd="0" parTransId="{518A95B1-3883-7D4D-A0FE-676AE29CCBF6}" sibTransId="{D60CEFE9-1CE9-3947-BDB4-A81844888CEF}"/>
    <dgm:cxn modelId="{04733343-2033-064C-8FC3-4391AE7C272A}" srcId="{DB89D5B0-530A-C54F-97DA-48796BBFAB9C}" destId="{D8DE07C1-410F-3846-BE9E-33AA362E2BBE}" srcOrd="1" destOrd="0" parTransId="{98C709D4-40FA-5C4D-9F2B-36857B5FDDAC}" sibTransId="{C039BB6B-EFBB-4B4D-A14D-A5BA1BF7FD6D}"/>
    <dgm:cxn modelId="{F4857646-4DB8-E648-9651-B48451B0B819}" type="presOf" srcId="{53C0E901-14A2-1840-98A4-4A0B6435D7CF}" destId="{1E6FA20E-0AA6-4F6A-B2CE-D2DC805E4BD5}" srcOrd="0" destOrd="0" presId="urn:microsoft.com/office/officeart/2018/2/layout/IconLabelDescriptionList"/>
    <dgm:cxn modelId="{7DB1524B-FB84-AA42-BEAF-C78520A482A0}" type="presOf" srcId="{DB89D5B0-530A-C54F-97DA-48796BBFAB9C}" destId="{99924126-2597-4A7D-B19E-4B194B90DA3B}" srcOrd="0" destOrd="0" presId="urn:microsoft.com/office/officeart/2018/2/layout/IconLabelDescriptionList"/>
    <dgm:cxn modelId="{E49C396C-8AC5-FE45-956A-E5FB66F56670}" type="presOf" srcId="{B53091C6-51E5-9447-9C4E-7182926209F3}" destId="{8056AC03-960B-4999-83BA-5E39C596B903}" srcOrd="0" destOrd="0" presId="urn:microsoft.com/office/officeart/2018/2/layout/IconLabelDescriptionList"/>
    <dgm:cxn modelId="{400ADD4F-2917-2C44-A694-102BCDE148F2}" srcId="{711A7356-DE55-A945-8CBA-14D5C7DE7659}" destId="{F47993E8-744B-E442-BAE8-5A31992E2337}" srcOrd="2" destOrd="0" parTransId="{8FCE7BB4-5A0D-E94F-95A0-8FDDFE0B7B3D}" sibTransId="{06C03DB1-0EBE-1345-9867-F55B6FE6884D}"/>
    <dgm:cxn modelId="{DE9AE14F-02E5-4549-9F78-064C49D82AB5}" srcId="{711A7356-DE55-A945-8CBA-14D5C7DE7659}" destId="{DB89D5B0-530A-C54F-97DA-48796BBFAB9C}" srcOrd="1" destOrd="0" parTransId="{243358A0-D38B-B948-9078-FA3AE6E4B94C}" sibTransId="{8BB2C144-2159-3048-A09D-AEDE769D4CCE}"/>
    <dgm:cxn modelId="{80D06077-3424-5E4C-AB3E-058D8B1C6913}" srcId="{B53091C6-51E5-9447-9C4E-7182926209F3}" destId="{D35F5F24-EC29-A84C-88C4-1452F35D4BFD}" srcOrd="1" destOrd="0" parTransId="{1D8E9070-1B8D-DB43-BE56-233F2AE9D4D4}" sibTransId="{28EFB543-9F98-1147-9153-23E76DDF8C67}"/>
    <dgm:cxn modelId="{6BC98EA4-91A7-4F48-AC76-015A105A2A0E}" srcId="{DB89D5B0-530A-C54F-97DA-48796BBFAB9C}" destId="{53C0E901-14A2-1840-98A4-4A0B6435D7CF}" srcOrd="0" destOrd="0" parTransId="{29EBF4D6-DE21-804E-93E2-C3CCF42CBD13}" sibTransId="{7C1B7720-7893-D74F-A644-6A2CED813A48}"/>
    <dgm:cxn modelId="{AD57CBA7-4F11-F246-A7E3-D9C7E910E0A7}" type="presOf" srcId="{711A7356-DE55-A945-8CBA-14D5C7DE7659}" destId="{BC28EAB9-7E48-4747-8CB3-901B46C84352}" srcOrd="0" destOrd="0" presId="urn:microsoft.com/office/officeart/2018/2/layout/IconLabelDescriptionList"/>
    <dgm:cxn modelId="{96B5ADB1-0048-B24E-BA3A-8CC54689756E}" type="presOf" srcId="{D35F5F24-EC29-A84C-88C4-1452F35D4BFD}" destId="{E787A463-5904-471C-B43D-162226E42446}" srcOrd="0" destOrd="1" presId="urn:microsoft.com/office/officeart/2018/2/layout/IconLabelDescriptionList"/>
    <dgm:cxn modelId="{DB0282B4-CE9C-354C-8DB5-8601FC25D198}" type="presOf" srcId="{BB269E88-7963-454E-9A2A-EC0A29382976}" destId="{E6EBA58F-CB80-4162-B449-1FFE1E847B4C}" srcOrd="0" destOrd="0" presId="urn:microsoft.com/office/officeart/2018/2/layout/IconLabelDescriptionList"/>
    <dgm:cxn modelId="{5DE93FBE-2EE1-8846-9CE1-D244347AE880}" type="presOf" srcId="{D8DE07C1-410F-3846-BE9E-33AA362E2BBE}" destId="{1E6FA20E-0AA6-4F6A-B2CE-D2DC805E4BD5}" srcOrd="0" destOrd="1" presId="urn:microsoft.com/office/officeart/2018/2/layout/IconLabelDescriptionList"/>
    <dgm:cxn modelId="{CAEFA2C0-47A2-FC4E-B36C-0AC777466025}" type="presOf" srcId="{17D4B06E-F112-E64C-820D-1DCC20C4C3C2}" destId="{1E6FA20E-0AA6-4F6A-B2CE-D2DC805E4BD5}" srcOrd="0" destOrd="2" presId="urn:microsoft.com/office/officeart/2018/2/layout/IconLabelDescriptionList"/>
    <dgm:cxn modelId="{E62613C4-B5F1-7649-A10D-98168CF5D433}" type="presOf" srcId="{C36B9B20-07E3-2644-923F-FA8A320DCEB5}" destId="{E787A463-5904-471C-B43D-162226E42446}" srcOrd="0" destOrd="0" presId="urn:microsoft.com/office/officeart/2018/2/layout/IconLabelDescriptionList"/>
    <dgm:cxn modelId="{AB5371CF-611B-BF4D-A98F-96BC9BFDF49B}" type="presOf" srcId="{F47993E8-744B-E442-BAE8-5A31992E2337}" destId="{064700EE-E243-47C5-8A2D-4E1D0FACCCE9}" srcOrd="0" destOrd="0" presId="urn:microsoft.com/office/officeart/2018/2/layout/IconLabelDescriptionList"/>
    <dgm:cxn modelId="{6B8514F7-7836-5B49-BD79-D3EBF0F2BCDF}" srcId="{711A7356-DE55-A945-8CBA-14D5C7DE7659}" destId="{B53091C6-51E5-9447-9C4E-7182926209F3}" srcOrd="0" destOrd="0" parTransId="{DB81A6AF-3D23-0245-89A3-E53089E58FF3}" sibTransId="{5C393C15-8DE0-2D4B-BC7F-D7DAB2C36BC9}"/>
    <dgm:cxn modelId="{24254A05-FD6A-C64C-8C89-432584C4829B}" type="presParOf" srcId="{BC28EAB9-7E48-4747-8CB3-901B46C84352}" destId="{D635D808-6A51-475C-8A4B-FA1AE7F9D7AD}" srcOrd="0" destOrd="0" presId="urn:microsoft.com/office/officeart/2018/2/layout/IconLabelDescriptionList"/>
    <dgm:cxn modelId="{A1A63194-36C5-0F4B-A358-EA2EBB104374}" type="presParOf" srcId="{D635D808-6A51-475C-8A4B-FA1AE7F9D7AD}" destId="{34D1B664-1BAF-4B5D-B049-5D4C0E0D68A9}" srcOrd="0" destOrd="0" presId="urn:microsoft.com/office/officeart/2018/2/layout/IconLabelDescriptionList"/>
    <dgm:cxn modelId="{E50C0B20-6321-ED43-852A-2D7627E03B02}" type="presParOf" srcId="{D635D808-6A51-475C-8A4B-FA1AE7F9D7AD}" destId="{C3C2F9D1-BD41-4E83-8A2B-E3F974E36F1F}" srcOrd="1" destOrd="0" presId="urn:microsoft.com/office/officeart/2018/2/layout/IconLabelDescriptionList"/>
    <dgm:cxn modelId="{FD8E9FDA-4363-D14D-906B-9D40D94A22F4}" type="presParOf" srcId="{D635D808-6A51-475C-8A4B-FA1AE7F9D7AD}" destId="{8056AC03-960B-4999-83BA-5E39C596B903}" srcOrd="2" destOrd="0" presId="urn:microsoft.com/office/officeart/2018/2/layout/IconLabelDescriptionList"/>
    <dgm:cxn modelId="{C30BB8F7-5A4E-4E40-B66F-181612CAE48B}" type="presParOf" srcId="{D635D808-6A51-475C-8A4B-FA1AE7F9D7AD}" destId="{1E5DED8A-FA69-4636-BAA4-0733C0BA9FD4}" srcOrd="3" destOrd="0" presId="urn:microsoft.com/office/officeart/2018/2/layout/IconLabelDescriptionList"/>
    <dgm:cxn modelId="{6514D716-1C84-464C-9D3B-D52A49251531}" type="presParOf" srcId="{D635D808-6A51-475C-8A4B-FA1AE7F9D7AD}" destId="{E787A463-5904-471C-B43D-162226E42446}" srcOrd="4" destOrd="0" presId="urn:microsoft.com/office/officeart/2018/2/layout/IconLabelDescriptionList"/>
    <dgm:cxn modelId="{9197778D-7668-0E4A-965D-A6CB13FDCDAB}" type="presParOf" srcId="{BC28EAB9-7E48-4747-8CB3-901B46C84352}" destId="{71AFB6CC-5B68-4F4A-BCC8-C292A53C93C6}" srcOrd="1" destOrd="0" presId="urn:microsoft.com/office/officeart/2018/2/layout/IconLabelDescriptionList"/>
    <dgm:cxn modelId="{51798994-D600-AB4A-B845-E6037CB6A48D}" type="presParOf" srcId="{BC28EAB9-7E48-4747-8CB3-901B46C84352}" destId="{79BEF8CA-6BF5-4A2F-945F-7948662ED09A}" srcOrd="2" destOrd="0" presId="urn:microsoft.com/office/officeart/2018/2/layout/IconLabelDescriptionList"/>
    <dgm:cxn modelId="{1B26034F-DAED-8D42-B2F6-9A2E920486CA}" type="presParOf" srcId="{79BEF8CA-6BF5-4A2F-945F-7948662ED09A}" destId="{4B1B874F-F7DF-4F38-9DEF-49110547A638}" srcOrd="0" destOrd="0" presId="urn:microsoft.com/office/officeart/2018/2/layout/IconLabelDescriptionList"/>
    <dgm:cxn modelId="{B13EAAB9-1504-B244-9CDE-C46056A9F818}" type="presParOf" srcId="{79BEF8CA-6BF5-4A2F-945F-7948662ED09A}" destId="{41725B13-A5B5-4ECB-9916-6632DD16F67E}" srcOrd="1" destOrd="0" presId="urn:microsoft.com/office/officeart/2018/2/layout/IconLabelDescriptionList"/>
    <dgm:cxn modelId="{A0351FB2-4297-B74B-84FA-AF43AF2F2469}" type="presParOf" srcId="{79BEF8CA-6BF5-4A2F-945F-7948662ED09A}" destId="{99924126-2597-4A7D-B19E-4B194B90DA3B}" srcOrd="2" destOrd="0" presId="urn:microsoft.com/office/officeart/2018/2/layout/IconLabelDescriptionList"/>
    <dgm:cxn modelId="{014232D0-3905-5D4C-A504-A731D86D5AE1}" type="presParOf" srcId="{79BEF8CA-6BF5-4A2F-945F-7948662ED09A}" destId="{3606B735-3CBE-4455-8CC8-3C682177D1C0}" srcOrd="3" destOrd="0" presId="urn:microsoft.com/office/officeart/2018/2/layout/IconLabelDescriptionList"/>
    <dgm:cxn modelId="{19347461-2A87-8444-8600-5AAF6D4BEFBF}" type="presParOf" srcId="{79BEF8CA-6BF5-4A2F-945F-7948662ED09A}" destId="{1E6FA20E-0AA6-4F6A-B2CE-D2DC805E4BD5}" srcOrd="4" destOrd="0" presId="urn:microsoft.com/office/officeart/2018/2/layout/IconLabelDescriptionList"/>
    <dgm:cxn modelId="{FA5DF128-6109-744F-94D2-45306F538161}" type="presParOf" srcId="{BC28EAB9-7E48-4747-8CB3-901B46C84352}" destId="{170A0CE2-D22B-4331-A831-169A218942A9}" srcOrd="3" destOrd="0" presId="urn:microsoft.com/office/officeart/2018/2/layout/IconLabelDescriptionList"/>
    <dgm:cxn modelId="{935B7481-BCB2-A24C-A8BE-D6605612E18B}" type="presParOf" srcId="{BC28EAB9-7E48-4747-8CB3-901B46C84352}" destId="{FF0B35FD-CFAA-4AF9-90C9-452757801079}" srcOrd="4" destOrd="0" presId="urn:microsoft.com/office/officeart/2018/2/layout/IconLabelDescriptionList"/>
    <dgm:cxn modelId="{A14BA480-F646-884E-8F19-225F5E1F0E64}" type="presParOf" srcId="{FF0B35FD-CFAA-4AF9-90C9-452757801079}" destId="{A47E163B-D021-4162-B8F4-8D0A69D0A881}" srcOrd="0" destOrd="0" presId="urn:microsoft.com/office/officeart/2018/2/layout/IconLabelDescriptionList"/>
    <dgm:cxn modelId="{696F4710-DC0F-6C4D-B1A0-F39614C681A3}" type="presParOf" srcId="{FF0B35FD-CFAA-4AF9-90C9-452757801079}" destId="{F41E0EFD-7EE0-4ABA-AC5D-F041330F086C}" srcOrd="1" destOrd="0" presId="urn:microsoft.com/office/officeart/2018/2/layout/IconLabelDescriptionList"/>
    <dgm:cxn modelId="{823747B4-72ED-FA41-978A-CB06D58BD4F3}" type="presParOf" srcId="{FF0B35FD-CFAA-4AF9-90C9-452757801079}" destId="{064700EE-E243-47C5-8A2D-4E1D0FACCCE9}" srcOrd="2" destOrd="0" presId="urn:microsoft.com/office/officeart/2018/2/layout/IconLabelDescriptionList"/>
    <dgm:cxn modelId="{CE43B06D-563C-7449-8974-35BAFC668E5B}" type="presParOf" srcId="{FF0B35FD-CFAA-4AF9-90C9-452757801079}" destId="{6156961A-5735-4A4E-B3D2-E0B63D23C438}" srcOrd="3" destOrd="0" presId="urn:microsoft.com/office/officeart/2018/2/layout/IconLabelDescriptionList"/>
    <dgm:cxn modelId="{F5AA695F-3409-E147-A001-00FA881FA054}" type="presParOf" srcId="{FF0B35FD-CFAA-4AF9-90C9-452757801079}" destId="{E6EBA58F-CB80-4162-B449-1FFE1E847B4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1A7356-DE55-A945-8CBA-14D5C7DE7659}" type="doc">
      <dgm:prSet loTypeId="urn:microsoft.com/office/officeart/2018/2/layout/IconLabelDescriptionList" loCatId="icon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B89D5B0-530A-C54F-97DA-48796BBFAB9C}">
      <dgm:prSet phldrT="[Text]" custT="1"/>
      <dgm:spPr>
        <a:gradFill rotWithShape="0">
          <a:gsLst>
            <a:gs pos="100000">
              <a:srgbClr val="FFD500"/>
            </a:gs>
            <a:gs pos="95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l">
            <a:lnSpc>
              <a:spcPct val="100000"/>
            </a:lnSpc>
            <a:defRPr b="1"/>
          </a:pPr>
          <a:r>
            <a:rPr lang="en-US" sz="1600" b="1" dirty="0">
              <a:solidFill>
                <a:schemeClr val="tx1"/>
              </a:solidFill>
            </a:rPr>
            <a:t>Great Faculty</a:t>
          </a:r>
        </a:p>
        <a:p>
          <a:pPr algn="l">
            <a:lnSpc>
              <a:spcPct val="100000"/>
            </a:lnSpc>
            <a:defRPr b="1"/>
          </a:pPr>
          <a:endParaRPr lang="en-US" sz="1600" b="1" dirty="0">
            <a:solidFill>
              <a:schemeClr val="tx1"/>
            </a:solidFill>
          </a:endParaRPr>
        </a:p>
      </dgm:t>
    </dgm:pt>
    <dgm:pt modelId="{243358A0-D38B-B948-9078-FA3AE6E4B94C}" type="parTrans" cxnId="{DE9AE14F-02E5-4549-9F78-064C49D82AB5}">
      <dgm:prSet/>
      <dgm:spPr/>
      <dgm:t>
        <a:bodyPr/>
        <a:lstStyle/>
        <a:p>
          <a:endParaRPr lang="en-US"/>
        </a:p>
      </dgm:t>
    </dgm:pt>
    <dgm:pt modelId="{8BB2C144-2159-3048-A09D-AEDE769D4CCE}" type="sibTrans" cxnId="{DE9AE14F-02E5-4549-9F78-064C49D82AB5}">
      <dgm:prSet/>
      <dgm:spPr/>
      <dgm:t>
        <a:bodyPr/>
        <a:lstStyle/>
        <a:p>
          <a:endParaRPr lang="en-US"/>
        </a:p>
      </dgm:t>
    </dgm:pt>
    <dgm:pt modelId="{53C0E901-14A2-1840-98A4-4A0B6435D7CF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Award winning professors</a:t>
          </a:r>
          <a:endParaRPr lang="en-US" sz="1400" b="1" dirty="0"/>
        </a:p>
      </dgm:t>
    </dgm:pt>
    <dgm:pt modelId="{29EBF4D6-DE21-804E-93E2-C3CCF42CBD13}" type="parTrans" cxnId="{6BC98EA4-91A7-4F48-AC76-015A105A2A0E}">
      <dgm:prSet/>
      <dgm:spPr/>
      <dgm:t>
        <a:bodyPr/>
        <a:lstStyle/>
        <a:p>
          <a:endParaRPr lang="en-US"/>
        </a:p>
      </dgm:t>
    </dgm:pt>
    <dgm:pt modelId="{7C1B7720-7893-D74F-A644-6A2CED813A48}" type="sibTrans" cxnId="{6BC98EA4-91A7-4F48-AC76-015A105A2A0E}">
      <dgm:prSet/>
      <dgm:spPr/>
      <dgm:t>
        <a:bodyPr/>
        <a:lstStyle/>
        <a:p>
          <a:endParaRPr lang="en-US"/>
        </a:p>
      </dgm:t>
    </dgm:pt>
    <dgm:pt modelId="{F47993E8-744B-E442-BAE8-5A31992E2337}">
      <dgm:prSet phldrT="[Text]" custT="1"/>
      <dgm:spPr>
        <a:gradFill rotWithShape="0">
          <a:gsLst>
            <a:gs pos="100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l">
            <a:lnSpc>
              <a:spcPct val="100000"/>
            </a:lnSpc>
            <a:defRPr b="1"/>
          </a:pPr>
          <a:r>
            <a:rPr lang="en-US" sz="1600" b="1" dirty="0">
              <a:solidFill>
                <a:schemeClr val="tx1"/>
              </a:solidFill>
            </a:rPr>
            <a:t>MBA w/ SCM</a:t>
          </a:r>
          <a:br>
            <a:rPr lang="en-US" sz="1600" b="1" dirty="0">
              <a:solidFill>
                <a:schemeClr val="tx1"/>
              </a:solidFill>
            </a:rPr>
          </a:br>
          <a:r>
            <a:rPr lang="en-US" sz="1600" b="1" dirty="0">
              <a:solidFill>
                <a:schemeClr val="tx1"/>
              </a:solidFill>
            </a:rPr>
            <a:t>Concentration</a:t>
          </a:r>
        </a:p>
        <a:p>
          <a:pPr algn="l"/>
          <a:endParaRPr lang="en-US" sz="1400" dirty="0"/>
        </a:p>
      </dgm:t>
    </dgm:pt>
    <dgm:pt modelId="{8FCE7BB4-5A0D-E94F-95A0-8FDDFE0B7B3D}" type="parTrans" cxnId="{400ADD4F-2917-2C44-A694-102BCDE148F2}">
      <dgm:prSet/>
      <dgm:spPr/>
      <dgm:t>
        <a:bodyPr/>
        <a:lstStyle/>
        <a:p>
          <a:endParaRPr lang="en-US"/>
        </a:p>
      </dgm:t>
    </dgm:pt>
    <dgm:pt modelId="{06C03DB1-0EBE-1345-9867-F55B6FE6884D}" type="sibTrans" cxnId="{400ADD4F-2917-2C44-A694-102BCDE148F2}">
      <dgm:prSet/>
      <dgm:spPr/>
      <dgm:t>
        <a:bodyPr/>
        <a:lstStyle/>
        <a:p>
          <a:endParaRPr lang="en-US"/>
        </a:p>
      </dgm:t>
    </dgm:pt>
    <dgm:pt modelId="{BB269E88-7963-454E-9A2A-EC0A2938297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Projected increases in demand</a:t>
          </a:r>
          <a:endParaRPr lang="en-US" sz="1400" b="1" dirty="0"/>
        </a:p>
      </dgm:t>
    </dgm:pt>
    <dgm:pt modelId="{518A95B1-3883-7D4D-A0FE-676AE29CCBF6}" type="parTrans" cxnId="{7FBF8B28-4ED4-124D-AEFC-4CF1240B94D1}">
      <dgm:prSet/>
      <dgm:spPr/>
      <dgm:t>
        <a:bodyPr/>
        <a:lstStyle/>
        <a:p>
          <a:endParaRPr lang="en-US"/>
        </a:p>
      </dgm:t>
    </dgm:pt>
    <dgm:pt modelId="{D60CEFE9-1CE9-3947-BDB4-A81844888CEF}" type="sibTrans" cxnId="{7FBF8B28-4ED4-124D-AEFC-4CF1240B94D1}">
      <dgm:prSet/>
      <dgm:spPr/>
      <dgm:t>
        <a:bodyPr/>
        <a:lstStyle/>
        <a:p>
          <a:endParaRPr lang="en-US"/>
        </a:p>
      </dgm:t>
    </dgm:pt>
    <dgm:pt modelId="{B53091C6-51E5-9447-9C4E-7182926209F3}">
      <dgm:prSet phldrT="[Text]" custT="1"/>
      <dgm:spPr>
        <a:gradFill rotWithShape="0">
          <a:gsLst>
            <a:gs pos="100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l">
            <a:lnSpc>
              <a:spcPct val="100000"/>
            </a:lnSpc>
            <a:defRPr b="1"/>
          </a:pPr>
          <a:r>
            <a:rPr lang="en-US" sz="1600" b="1" dirty="0">
              <a:solidFill>
                <a:schemeClr val="tx1"/>
              </a:solidFill>
            </a:rPr>
            <a:t>Great Courses</a:t>
          </a:r>
        </a:p>
      </dgm:t>
    </dgm:pt>
    <dgm:pt modelId="{5C393C15-8DE0-2D4B-BC7F-D7DAB2C36BC9}" type="sibTrans" cxnId="{6B8514F7-7836-5B49-BD79-D3EBF0F2BCDF}">
      <dgm:prSet/>
      <dgm:spPr/>
      <dgm:t>
        <a:bodyPr/>
        <a:lstStyle/>
        <a:p>
          <a:endParaRPr lang="en-US"/>
        </a:p>
      </dgm:t>
    </dgm:pt>
    <dgm:pt modelId="{DB81A6AF-3D23-0245-89A3-E53089E58FF3}" type="parTrans" cxnId="{6B8514F7-7836-5B49-BD79-D3EBF0F2BCDF}">
      <dgm:prSet/>
      <dgm:spPr/>
      <dgm:t>
        <a:bodyPr/>
        <a:lstStyle/>
        <a:p>
          <a:endParaRPr lang="en-US"/>
        </a:p>
      </dgm:t>
    </dgm:pt>
    <dgm:pt modelId="{C36B9B20-07E3-2644-923F-FA8A320DCEB5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Relevant and dynamic curriculum</a:t>
          </a:r>
          <a:endParaRPr lang="en-US" sz="1400" b="1" dirty="0"/>
        </a:p>
      </dgm:t>
    </dgm:pt>
    <dgm:pt modelId="{CB86693E-CFD4-7B40-9E5E-1F155BAC9052}" type="sibTrans" cxnId="{C1832820-0C11-0746-A38D-DF7C92A9D480}">
      <dgm:prSet/>
      <dgm:spPr/>
      <dgm:t>
        <a:bodyPr/>
        <a:lstStyle/>
        <a:p>
          <a:endParaRPr lang="en-US"/>
        </a:p>
      </dgm:t>
    </dgm:pt>
    <dgm:pt modelId="{75E91C14-584D-254B-B2CF-EB202BD390F5}" type="parTrans" cxnId="{C1832820-0C11-0746-A38D-DF7C92A9D480}">
      <dgm:prSet/>
      <dgm:spPr/>
      <dgm:t>
        <a:bodyPr/>
        <a:lstStyle/>
        <a:p>
          <a:endParaRPr lang="en-US"/>
        </a:p>
      </dgm:t>
    </dgm:pt>
    <dgm:pt modelId="{FEE756C4-1DA4-F843-AB01-A61A0D70FF6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Pairs well with all majors</a:t>
          </a:r>
          <a:endParaRPr lang="en-US" sz="1400" b="1" dirty="0"/>
        </a:p>
      </dgm:t>
    </dgm:pt>
    <dgm:pt modelId="{51118001-D29F-474B-B784-0C4717885527}" type="parTrans" cxnId="{F65ED372-E1C6-9D4A-AB5E-0C172B6ED494}">
      <dgm:prSet/>
      <dgm:spPr/>
      <dgm:t>
        <a:bodyPr/>
        <a:lstStyle/>
        <a:p>
          <a:endParaRPr lang="en-US"/>
        </a:p>
      </dgm:t>
    </dgm:pt>
    <dgm:pt modelId="{20310451-9EF6-BE4B-8F1A-465D8CAE00F0}" type="sibTrans" cxnId="{F65ED372-E1C6-9D4A-AB5E-0C172B6ED494}">
      <dgm:prSet/>
      <dgm:spPr/>
      <dgm:t>
        <a:bodyPr/>
        <a:lstStyle/>
        <a:p>
          <a:endParaRPr lang="en-US"/>
        </a:p>
      </dgm:t>
    </dgm:pt>
    <dgm:pt modelId="{60B02933-F5DC-A243-BABE-2F40D8345F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Complete required courses in 3 semesters</a:t>
          </a:r>
          <a:endParaRPr lang="en-US" sz="1400" b="1" dirty="0"/>
        </a:p>
      </dgm:t>
    </dgm:pt>
    <dgm:pt modelId="{5CF9E53D-3ACF-494C-8933-0A1FB7CBC641}" type="parTrans" cxnId="{62A25AEA-4B1E-6448-8E94-8145FB429834}">
      <dgm:prSet/>
      <dgm:spPr/>
      <dgm:t>
        <a:bodyPr/>
        <a:lstStyle/>
        <a:p>
          <a:endParaRPr lang="en-US"/>
        </a:p>
      </dgm:t>
    </dgm:pt>
    <dgm:pt modelId="{35CF5BA8-2B4E-114A-9582-A2E0ABFE64D2}" type="sibTrans" cxnId="{62A25AEA-4B1E-6448-8E94-8145FB429834}">
      <dgm:prSet/>
      <dgm:spPr/>
      <dgm:t>
        <a:bodyPr/>
        <a:lstStyle/>
        <a:p>
          <a:endParaRPr lang="en-US"/>
        </a:p>
      </dgm:t>
    </dgm:pt>
    <dgm:pt modelId="{EA9007B6-6FED-7C43-97AA-ED6064554E7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Build marketable skills</a:t>
          </a:r>
          <a:endParaRPr lang="en-US" sz="1400" b="1" dirty="0"/>
        </a:p>
      </dgm:t>
    </dgm:pt>
    <dgm:pt modelId="{66F3CC79-506E-8B4F-9468-CF168C2753E3}" type="parTrans" cxnId="{D8236A5F-E383-0345-AD1A-9E2DBC45D106}">
      <dgm:prSet/>
      <dgm:spPr/>
      <dgm:t>
        <a:bodyPr/>
        <a:lstStyle/>
        <a:p>
          <a:endParaRPr lang="en-US"/>
        </a:p>
      </dgm:t>
    </dgm:pt>
    <dgm:pt modelId="{6C1D201E-51E4-C14D-B68A-33D49CAB7496}" type="sibTrans" cxnId="{D8236A5F-E383-0345-AD1A-9E2DBC45D106}">
      <dgm:prSet/>
      <dgm:spPr/>
      <dgm:t>
        <a:bodyPr/>
        <a:lstStyle/>
        <a:p>
          <a:endParaRPr lang="en-US"/>
        </a:p>
      </dgm:t>
    </dgm:pt>
    <dgm:pt modelId="{24826215-532E-2A4F-AD8F-8FA0BF8A5C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Industry experience</a:t>
          </a:r>
          <a:endParaRPr lang="en-US" sz="1400" b="1" dirty="0"/>
        </a:p>
      </dgm:t>
    </dgm:pt>
    <dgm:pt modelId="{AAD95BA8-0458-2C4E-8151-A2044737A275}" type="parTrans" cxnId="{2BC390DF-5258-754A-8714-C21BC4077021}">
      <dgm:prSet/>
      <dgm:spPr/>
      <dgm:t>
        <a:bodyPr/>
        <a:lstStyle/>
        <a:p>
          <a:endParaRPr lang="en-US"/>
        </a:p>
      </dgm:t>
    </dgm:pt>
    <dgm:pt modelId="{3C8D93C9-85F9-CF4C-947B-E9D025A8E6CC}" type="sibTrans" cxnId="{2BC390DF-5258-754A-8714-C21BC4077021}">
      <dgm:prSet/>
      <dgm:spPr/>
      <dgm:t>
        <a:bodyPr/>
        <a:lstStyle/>
        <a:p>
          <a:endParaRPr lang="en-US"/>
        </a:p>
      </dgm:t>
    </dgm:pt>
    <dgm:pt modelId="{D827A484-1F27-414E-AD4F-55B6812FA6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Faculty who care about your success</a:t>
          </a:r>
          <a:endParaRPr lang="en-US" sz="1400" b="1" dirty="0"/>
        </a:p>
      </dgm:t>
    </dgm:pt>
    <dgm:pt modelId="{6F30A73C-446C-6D44-83B9-8B683EE7EA9A}" type="parTrans" cxnId="{CA4B2378-66D4-354F-82C3-4384C62A4779}">
      <dgm:prSet/>
      <dgm:spPr/>
      <dgm:t>
        <a:bodyPr/>
        <a:lstStyle/>
        <a:p>
          <a:endParaRPr lang="en-US"/>
        </a:p>
      </dgm:t>
    </dgm:pt>
    <dgm:pt modelId="{6ED9EE3D-80A6-CD48-BF5E-4C885849AA6C}" type="sibTrans" cxnId="{CA4B2378-66D4-354F-82C3-4384C62A4779}">
      <dgm:prSet/>
      <dgm:spPr/>
      <dgm:t>
        <a:bodyPr/>
        <a:lstStyle/>
        <a:p>
          <a:endParaRPr lang="en-US"/>
        </a:p>
      </dgm:t>
    </dgm:pt>
    <dgm:pt modelId="{0C5881BD-83AB-4448-9123-916722D24F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Large network of recruiters</a:t>
          </a:r>
          <a:endParaRPr lang="en-US" sz="1400" b="1" dirty="0"/>
        </a:p>
      </dgm:t>
    </dgm:pt>
    <dgm:pt modelId="{15F0E504-956C-B44C-B8FE-908C6791BB23}" type="parTrans" cxnId="{CA246FF7-BE1F-B74B-A36C-1268F0C5DBB6}">
      <dgm:prSet/>
      <dgm:spPr/>
      <dgm:t>
        <a:bodyPr/>
        <a:lstStyle/>
        <a:p>
          <a:endParaRPr lang="en-US"/>
        </a:p>
      </dgm:t>
    </dgm:pt>
    <dgm:pt modelId="{C443E917-A939-644A-97E2-29EB7466C503}" type="sibTrans" cxnId="{CA246FF7-BE1F-B74B-A36C-1268F0C5DBB6}">
      <dgm:prSet/>
      <dgm:spPr/>
      <dgm:t>
        <a:bodyPr/>
        <a:lstStyle/>
        <a:p>
          <a:endParaRPr lang="en-US"/>
        </a:p>
      </dgm:t>
    </dgm:pt>
    <dgm:pt modelId="{C4CA8029-FE30-A146-97F5-4C24227AE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Diverse job opportunities</a:t>
          </a:r>
          <a:endParaRPr lang="en-US" sz="1400" b="1" dirty="0"/>
        </a:p>
      </dgm:t>
    </dgm:pt>
    <dgm:pt modelId="{5669A115-5C01-D143-8D0C-823004CD9C2A}" type="parTrans" cxnId="{9848C3BB-1E53-6B4F-818F-430BF37B81F2}">
      <dgm:prSet/>
      <dgm:spPr/>
      <dgm:t>
        <a:bodyPr/>
        <a:lstStyle/>
        <a:p>
          <a:endParaRPr lang="en-US"/>
        </a:p>
      </dgm:t>
    </dgm:pt>
    <dgm:pt modelId="{7BDD0DD6-5FE1-3041-AA7E-A236B95DCAC9}" type="sibTrans" cxnId="{9848C3BB-1E53-6B4F-818F-430BF37B81F2}">
      <dgm:prSet/>
      <dgm:spPr/>
      <dgm:t>
        <a:bodyPr/>
        <a:lstStyle/>
        <a:p>
          <a:endParaRPr lang="en-US"/>
        </a:p>
      </dgm:t>
    </dgm:pt>
    <dgm:pt modelId="{FEA2FFC3-65BD-1544-8F2B-7D09B7CB5D4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High starting salaries</a:t>
          </a:r>
          <a:endParaRPr lang="en-US" sz="1400" b="1" dirty="0"/>
        </a:p>
      </dgm:t>
    </dgm:pt>
    <dgm:pt modelId="{1B86F44C-DB3A-7C4D-BC36-09188177AFFF}" type="parTrans" cxnId="{D19162A9-A56C-E447-8E99-742988AF1E50}">
      <dgm:prSet/>
      <dgm:spPr/>
      <dgm:t>
        <a:bodyPr/>
        <a:lstStyle/>
        <a:p>
          <a:endParaRPr lang="en-US"/>
        </a:p>
      </dgm:t>
    </dgm:pt>
    <dgm:pt modelId="{8AA8B7EE-CFC2-6345-8D59-1ADFA2E8800E}" type="sibTrans" cxnId="{D19162A9-A56C-E447-8E99-742988AF1E50}">
      <dgm:prSet/>
      <dgm:spPr/>
      <dgm:t>
        <a:bodyPr/>
        <a:lstStyle/>
        <a:p>
          <a:endParaRPr lang="en-US"/>
        </a:p>
      </dgm:t>
    </dgm:pt>
    <dgm:pt modelId="{BC28EAB9-7E48-4747-8CB3-901B46C84352}" type="pres">
      <dgm:prSet presAssocID="{711A7356-DE55-A945-8CBA-14D5C7DE7659}" presName="root" presStyleCnt="0">
        <dgm:presLayoutVars>
          <dgm:dir/>
          <dgm:resizeHandles val="exact"/>
        </dgm:presLayoutVars>
      </dgm:prSet>
      <dgm:spPr/>
    </dgm:pt>
    <dgm:pt modelId="{D635D808-6A51-475C-8A4B-FA1AE7F9D7AD}" type="pres">
      <dgm:prSet presAssocID="{B53091C6-51E5-9447-9C4E-7182926209F3}" presName="compNode" presStyleCnt="0"/>
      <dgm:spPr/>
    </dgm:pt>
    <dgm:pt modelId="{34D1B664-1BAF-4B5D-B049-5D4C0E0D68A9}" type="pres">
      <dgm:prSet presAssocID="{B53091C6-51E5-9447-9C4E-7182926209F3}" presName="iconRect" presStyleLbl="node1" presStyleIdx="0" presStyleCnt="3" custLinFactNeighborY="-360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effectLst>
          <a:outerShdw blurRad="57150" dist="19050" dir="5400000" algn="ctr" rotWithShape="0">
            <a:schemeClr val="accent1"/>
          </a:outerShdw>
        </a:effectLst>
      </dgm:spPr>
      <dgm:extLst>
        <a:ext uri="{E40237B7-FDA0-4F09-8148-C483321AD2D9}">
          <dgm14:cNvPr xmlns:dgm14="http://schemas.microsoft.com/office/drawing/2010/diagram" id="0" name="" descr="Books outline"/>
        </a:ext>
      </dgm:extLst>
    </dgm:pt>
    <dgm:pt modelId="{C3C2F9D1-BD41-4E83-8A2B-E3F974E36F1F}" type="pres">
      <dgm:prSet presAssocID="{B53091C6-51E5-9447-9C4E-7182926209F3}" presName="iconSpace" presStyleCnt="0"/>
      <dgm:spPr/>
    </dgm:pt>
    <dgm:pt modelId="{8056AC03-960B-4999-83BA-5E39C596B903}" type="pres">
      <dgm:prSet presAssocID="{B53091C6-51E5-9447-9C4E-7182926209F3}" presName="parTx" presStyleLbl="revTx" presStyleIdx="0" presStyleCnt="6" custLinFactNeighborY="-29336">
        <dgm:presLayoutVars>
          <dgm:chMax val="0"/>
          <dgm:chPref val="0"/>
        </dgm:presLayoutVars>
      </dgm:prSet>
      <dgm:spPr/>
    </dgm:pt>
    <dgm:pt modelId="{1E5DED8A-FA69-4636-BAA4-0733C0BA9FD4}" type="pres">
      <dgm:prSet presAssocID="{B53091C6-51E5-9447-9C4E-7182926209F3}" presName="txSpace" presStyleCnt="0"/>
      <dgm:spPr/>
    </dgm:pt>
    <dgm:pt modelId="{E787A463-5904-471C-B43D-162226E42446}" type="pres">
      <dgm:prSet presAssocID="{B53091C6-51E5-9447-9C4E-7182926209F3}" presName="desTx" presStyleLbl="revTx" presStyleIdx="1" presStyleCnt="6">
        <dgm:presLayoutVars/>
      </dgm:prSet>
      <dgm:spPr/>
    </dgm:pt>
    <dgm:pt modelId="{71AFB6CC-5B68-4F4A-BCC8-C292A53C93C6}" type="pres">
      <dgm:prSet presAssocID="{5C393C15-8DE0-2D4B-BC7F-D7DAB2C36BC9}" presName="sibTrans" presStyleCnt="0"/>
      <dgm:spPr/>
    </dgm:pt>
    <dgm:pt modelId="{79BEF8CA-6BF5-4A2F-945F-7948662ED09A}" type="pres">
      <dgm:prSet presAssocID="{DB89D5B0-530A-C54F-97DA-48796BBFAB9C}" presName="compNode" presStyleCnt="0"/>
      <dgm:spPr/>
    </dgm:pt>
    <dgm:pt modelId="{4B1B874F-F7DF-4F38-9DEF-49110547A638}" type="pres">
      <dgm:prSet presAssocID="{DB89D5B0-530A-C54F-97DA-48796BBFAB9C}" presName="iconRect" presStyleLbl="node1" presStyleIdx="1" presStyleCnt="3" custLinFactNeighborY="-3550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>
          <a:outerShdw blurRad="57150" dist="19050" dir="5400000" algn="ctr" rotWithShape="0">
            <a:schemeClr val="accent1"/>
          </a:outerShdw>
        </a:effectLst>
      </dgm:spPr>
      <dgm:extLst>
        <a:ext uri="{E40237B7-FDA0-4F09-8148-C483321AD2D9}">
          <dgm14:cNvPr xmlns:dgm14="http://schemas.microsoft.com/office/drawing/2010/diagram" id="0" name="" descr="Teacher outline"/>
        </a:ext>
      </dgm:extLst>
    </dgm:pt>
    <dgm:pt modelId="{41725B13-A5B5-4ECB-9916-6632DD16F67E}" type="pres">
      <dgm:prSet presAssocID="{DB89D5B0-530A-C54F-97DA-48796BBFAB9C}" presName="iconSpace" presStyleCnt="0"/>
      <dgm:spPr/>
    </dgm:pt>
    <dgm:pt modelId="{99924126-2597-4A7D-B19E-4B194B90DA3B}" type="pres">
      <dgm:prSet presAssocID="{DB89D5B0-530A-C54F-97DA-48796BBFAB9C}" presName="parTx" presStyleLbl="revTx" presStyleIdx="2" presStyleCnt="6" custLinFactNeighborY="-29748">
        <dgm:presLayoutVars>
          <dgm:chMax val="0"/>
          <dgm:chPref val="0"/>
        </dgm:presLayoutVars>
      </dgm:prSet>
      <dgm:spPr/>
    </dgm:pt>
    <dgm:pt modelId="{3606B735-3CBE-4455-8CC8-3C682177D1C0}" type="pres">
      <dgm:prSet presAssocID="{DB89D5B0-530A-C54F-97DA-48796BBFAB9C}" presName="txSpace" presStyleCnt="0"/>
      <dgm:spPr/>
    </dgm:pt>
    <dgm:pt modelId="{1E6FA20E-0AA6-4F6A-B2CE-D2DC805E4BD5}" type="pres">
      <dgm:prSet presAssocID="{DB89D5B0-530A-C54F-97DA-48796BBFAB9C}" presName="desTx" presStyleLbl="revTx" presStyleIdx="3" presStyleCnt="6">
        <dgm:presLayoutVars/>
      </dgm:prSet>
      <dgm:spPr/>
    </dgm:pt>
    <dgm:pt modelId="{170A0CE2-D22B-4331-A831-169A218942A9}" type="pres">
      <dgm:prSet presAssocID="{8BB2C144-2159-3048-A09D-AEDE769D4CCE}" presName="sibTrans" presStyleCnt="0"/>
      <dgm:spPr/>
    </dgm:pt>
    <dgm:pt modelId="{FF0B35FD-CFAA-4AF9-90C9-452757801079}" type="pres">
      <dgm:prSet presAssocID="{F47993E8-744B-E442-BAE8-5A31992E2337}" presName="compNode" presStyleCnt="0"/>
      <dgm:spPr/>
    </dgm:pt>
    <dgm:pt modelId="{A47E163B-D021-4162-B8F4-8D0A69D0A881}" type="pres">
      <dgm:prSet presAssocID="{F47993E8-744B-E442-BAE8-5A31992E2337}" presName="iconRect" presStyleLbl="node1" presStyleIdx="2" presStyleCnt="3" custLinFactNeighborY="-3550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>
          <a:outerShdw blurRad="57150" dist="19050" dir="5400000" sx="89331" sy="89331" algn="ctr" rotWithShape="0">
            <a:srgbClr val="FFD500">
              <a:alpha val="92362"/>
            </a:srgbClr>
          </a:outerShdw>
        </a:effectLst>
      </dgm:spPr>
      <dgm:extLst>
        <a:ext uri="{E40237B7-FDA0-4F09-8148-C483321AD2D9}">
          <dgm14:cNvPr xmlns:dgm14="http://schemas.microsoft.com/office/drawing/2010/diagram" id="0" name="" descr="Dollar with solid fill"/>
        </a:ext>
      </dgm:extLst>
    </dgm:pt>
    <dgm:pt modelId="{F41E0EFD-7EE0-4ABA-AC5D-F041330F086C}" type="pres">
      <dgm:prSet presAssocID="{F47993E8-744B-E442-BAE8-5A31992E2337}" presName="iconSpace" presStyleCnt="0"/>
      <dgm:spPr/>
    </dgm:pt>
    <dgm:pt modelId="{064700EE-E243-47C5-8A2D-4E1D0FACCCE9}" type="pres">
      <dgm:prSet presAssocID="{F47993E8-744B-E442-BAE8-5A31992E2337}" presName="parTx" presStyleLbl="revTx" presStyleIdx="4" presStyleCnt="6" custLinFactNeighborY="-29748">
        <dgm:presLayoutVars>
          <dgm:chMax val="0"/>
          <dgm:chPref val="0"/>
        </dgm:presLayoutVars>
      </dgm:prSet>
      <dgm:spPr/>
    </dgm:pt>
    <dgm:pt modelId="{6156961A-5735-4A4E-B3D2-E0B63D23C438}" type="pres">
      <dgm:prSet presAssocID="{F47993E8-744B-E442-BAE8-5A31992E2337}" presName="txSpace" presStyleCnt="0"/>
      <dgm:spPr/>
    </dgm:pt>
    <dgm:pt modelId="{E6EBA58F-CB80-4162-B449-1FFE1E847B4C}" type="pres">
      <dgm:prSet presAssocID="{F47993E8-744B-E442-BAE8-5A31992E2337}" presName="desTx" presStyleLbl="revTx" presStyleIdx="5" presStyleCnt="6">
        <dgm:presLayoutVars/>
      </dgm:prSet>
      <dgm:spPr/>
    </dgm:pt>
  </dgm:ptLst>
  <dgm:cxnLst>
    <dgm:cxn modelId="{8D6AAF16-7C9C-CA40-8FC3-8752DFDAC5FA}" type="presOf" srcId="{60B02933-F5DC-A243-BABE-2F40D8345F25}" destId="{E787A463-5904-471C-B43D-162226E42446}" srcOrd="0" destOrd="2" presId="urn:microsoft.com/office/officeart/2018/2/layout/IconLabelDescriptionList"/>
    <dgm:cxn modelId="{3CC8CB1E-755F-F043-835F-E7D62EEC3328}" type="presOf" srcId="{EA9007B6-6FED-7C43-97AA-ED6064554E73}" destId="{E787A463-5904-471C-B43D-162226E42446}" srcOrd="0" destOrd="3" presId="urn:microsoft.com/office/officeart/2018/2/layout/IconLabelDescriptionList"/>
    <dgm:cxn modelId="{C1832820-0C11-0746-A38D-DF7C92A9D480}" srcId="{B53091C6-51E5-9447-9C4E-7182926209F3}" destId="{C36B9B20-07E3-2644-923F-FA8A320DCEB5}" srcOrd="0" destOrd="0" parTransId="{75E91C14-584D-254B-B2CF-EB202BD390F5}" sibTransId="{CB86693E-CFD4-7B40-9E5E-1F155BAC9052}"/>
    <dgm:cxn modelId="{7FBF8B28-4ED4-124D-AEFC-4CF1240B94D1}" srcId="{F47993E8-744B-E442-BAE8-5A31992E2337}" destId="{BB269E88-7963-454E-9A2A-EC0A29382976}" srcOrd="0" destOrd="0" parTransId="{518A95B1-3883-7D4D-A0FE-676AE29CCBF6}" sibTransId="{D60CEFE9-1CE9-3947-BDB4-A81844888CEF}"/>
    <dgm:cxn modelId="{F30AA33F-D6C2-CA41-91FB-8A329264F736}" type="presOf" srcId="{FEE756C4-1DA4-F843-AB01-A61A0D70FF60}" destId="{E787A463-5904-471C-B43D-162226E42446}" srcOrd="0" destOrd="1" presId="urn:microsoft.com/office/officeart/2018/2/layout/IconLabelDescriptionList"/>
    <dgm:cxn modelId="{D8236A5F-E383-0345-AD1A-9E2DBC45D106}" srcId="{B53091C6-51E5-9447-9C4E-7182926209F3}" destId="{EA9007B6-6FED-7C43-97AA-ED6064554E73}" srcOrd="3" destOrd="0" parTransId="{66F3CC79-506E-8B4F-9468-CF168C2753E3}" sibTransId="{6C1D201E-51E4-C14D-B68A-33D49CAB7496}"/>
    <dgm:cxn modelId="{F4857646-4DB8-E648-9651-B48451B0B819}" type="presOf" srcId="{53C0E901-14A2-1840-98A4-4A0B6435D7CF}" destId="{1E6FA20E-0AA6-4F6A-B2CE-D2DC805E4BD5}" srcOrd="0" destOrd="0" presId="urn:microsoft.com/office/officeart/2018/2/layout/IconLabelDescriptionList"/>
    <dgm:cxn modelId="{7DB1524B-FB84-AA42-BEAF-C78520A482A0}" type="presOf" srcId="{DB89D5B0-530A-C54F-97DA-48796BBFAB9C}" destId="{99924126-2597-4A7D-B19E-4B194B90DA3B}" srcOrd="0" destOrd="0" presId="urn:microsoft.com/office/officeart/2018/2/layout/IconLabelDescriptionList"/>
    <dgm:cxn modelId="{E49C396C-8AC5-FE45-956A-E5FB66F56670}" type="presOf" srcId="{B53091C6-51E5-9447-9C4E-7182926209F3}" destId="{8056AC03-960B-4999-83BA-5E39C596B903}" srcOrd="0" destOrd="0" presId="urn:microsoft.com/office/officeart/2018/2/layout/IconLabelDescriptionList"/>
    <dgm:cxn modelId="{400ADD4F-2917-2C44-A694-102BCDE148F2}" srcId="{711A7356-DE55-A945-8CBA-14D5C7DE7659}" destId="{F47993E8-744B-E442-BAE8-5A31992E2337}" srcOrd="2" destOrd="0" parTransId="{8FCE7BB4-5A0D-E94F-95A0-8FDDFE0B7B3D}" sibTransId="{06C03DB1-0EBE-1345-9867-F55B6FE6884D}"/>
    <dgm:cxn modelId="{DE9AE14F-02E5-4549-9F78-064C49D82AB5}" srcId="{711A7356-DE55-A945-8CBA-14D5C7DE7659}" destId="{DB89D5B0-530A-C54F-97DA-48796BBFAB9C}" srcOrd="1" destOrd="0" parTransId="{243358A0-D38B-B948-9078-FA3AE6E4B94C}" sibTransId="{8BB2C144-2159-3048-A09D-AEDE769D4CCE}"/>
    <dgm:cxn modelId="{F65ED372-E1C6-9D4A-AB5E-0C172B6ED494}" srcId="{B53091C6-51E5-9447-9C4E-7182926209F3}" destId="{FEE756C4-1DA4-F843-AB01-A61A0D70FF60}" srcOrd="1" destOrd="0" parTransId="{51118001-D29F-474B-B784-0C4717885527}" sibTransId="{20310451-9EF6-BE4B-8F1A-465D8CAE00F0}"/>
    <dgm:cxn modelId="{CA4B2378-66D4-354F-82C3-4384C62A4779}" srcId="{DB89D5B0-530A-C54F-97DA-48796BBFAB9C}" destId="{D827A484-1F27-414E-AD4F-55B6812FA666}" srcOrd="2" destOrd="0" parTransId="{6F30A73C-446C-6D44-83B9-8B683EE7EA9A}" sibTransId="{6ED9EE3D-80A6-CD48-BF5E-4C885849AA6C}"/>
    <dgm:cxn modelId="{54791879-261A-AD47-83CF-F33F70816E3C}" type="presOf" srcId="{C4CA8029-FE30-A146-97F5-4C24227AEB51}" destId="{E6EBA58F-CB80-4162-B449-1FFE1E847B4C}" srcOrd="0" destOrd="2" presId="urn:microsoft.com/office/officeart/2018/2/layout/IconLabelDescriptionList"/>
    <dgm:cxn modelId="{97D3277C-1545-A141-8632-EA8CB206018D}" type="presOf" srcId="{0C5881BD-83AB-4448-9123-916722D24F51}" destId="{E6EBA58F-CB80-4162-B449-1FFE1E847B4C}" srcOrd="0" destOrd="1" presId="urn:microsoft.com/office/officeart/2018/2/layout/IconLabelDescriptionList"/>
    <dgm:cxn modelId="{F289FB89-AD02-B840-B537-E671424C326F}" type="presOf" srcId="{24826215-532E-2A4F-AD8F-8FA0BF8A5CEC}" destId="{1E6FA20E-0AA6-4F6A-B2CE-D2DC805E4BD5}" srcOrd="0" destOrd="1" presId="urn:microsoft.com/office/officeart/2018/2/layout/IconLabelDescriptionList"/>
    <dgm:cxn modelId="{6BC98EA4-91A7-4F48-AC76-015A105A2A0E}" srcId="{DB89D5B0-530A-C54F-97DA-48796BBFAB9C}" destId="{53C0E901-14A2-1840-98A4-4A0B6435D7CF}" srcOrd="0" destOrd="0" parTransId="{29EBF4D6-DE21-804E-93E2-C3CCF42CBD13}" sibTransId="{7C1B7720-7893-D74F-A644-6A2CED813A48}"/>
    <dgm:cxn modelId="{AD57CBA7-4F11-F246-A7E3-D9C7E910E0A7}" type="presOf" srcId="{711A7356-DE55-A945-8CBA-14D5C7DE7659}" destId="{BC28EAB9-7E48-4747-8CB3-901B46C84352}" srcOrd="0" destOrd="0" presId="urn:microsoft.com/office/officeart/2018/2/layout/IconLabelDescriptionList"/>
    <dgm:cxn modelId="{D19162A9-A56C-E447-8E99-742988AF1E50}" srcId="{F47993E8-744B-E442-BAE8-5A31992E2337}" destId="{FEA2FFC3-65BD-1544-8F2B-7D09B7CB5D43}" srcOrd="3" destOrd="0" parTransId="{1B86F44C-DB3A-7C4D-BC36-09188177AFFF}" sibTransId="{8AA8B7EE-CFC2-6345-8D59-1ADFA2E8800E}"/>
    <dgm:cxn modelId="{D12C31AE-267E-5144-A626-B49120EC8926}" type="presOf" srcId="{D827A484-1F27-414E-AD4F-55B6812FA666}" destId="{1E6FA20E-0AA6-4F6A-B2CE-D2DC805E4BD5}" srcOrd="0" destOrd="2" presId="urn:microsoft.com/office/officeart/2018/2/layout/IconLabelDescriptionList"/>
    <dgm:cxn modelId="{DB0282B4-CE9C-354C-8DB5-8601FC25D198}" type="presOf" srcId="{BB269E88-7963-454E-9A2A-EC0A29382976}" destId="{E6EBA58F-CB80-4162-B449-1FFE1E847B4C}" srcOrd="0" destOrd="0" presId="urn:microsoft.com/office/officeart/2018/2/layout/IconLabelDescriptionList"/>
    <dgm:cxn modelId="{9848C3BB-1E53-6B4F-818F-430BF37B81F2}" srcId="{F47993E8-744B-E442-BAE8-5A31992E2337}" destId="{C4CA8029-FE30-A146-97F5-4C24227AEB51}" srcOrd="2" destOrd="0" parTransId="{5669A115-5C01-D143-8D0C-823004CD9C2A}" sibTransId="{7BDD0DD6-5FE1-3041-AA7E-A236B95DCAC9}"/>
    <dgm:cxn modelId="{E62613C4-B5F1-7649-A10D-98168CF5D433}" type="presOf" srcId="{C36B9B20-07E3-2644-923F-FA8A320DCEB5}" destId="{E787A463-5904-471C-B43D-162226E42446}" srcOrd="0" destOrd="0" presId="urn:microsoft.com/office/officeart/2018/2/layout/IconLabelDescriptionList"/>
    <dgm:cxn modelId="{AB5371CF-611B-BF4D-A98F-96BC9BFDF49B}" type="presOf" srcId="{F47993E8-744B-E442-BAE8-5A31992E2337}" destId="{064700EE-E243-47C5-8A2D-4E1D0FACCCE9}" srcOrd="0" destOrd="0" presId="urn:microsoft.com/office/officeart/2018/2/layout/IconLabelDescriptionList"/>
    <dgm:cxn modelId="{2BC390DF-5258-754A-8714-C21BC4077021}" srcId="{DB89D5B0-530A-C54F-97DA-48796BBFAB9C}" destId="{24826215-532E-2A4F-AD8F-8FA0BF8A5CEC}" srcOrd="1" destOrd="0" parTransId="{AAD95BA8-0458-2C4E-8151-A2044737A275}" sibTransId="{3C8D93C9-85F9-CF4C-947B-E9D025A8E6CC}"/>
    <dgm:cxn modelId="{C237D1E3-B031-504E-A5F8-50209A9C0184}" type="presOf" srcId="{FEA2FFC3-65BD-1544-8F2B-7D09B7CB5D43}" destId="{E6EBA58F-CB80-4162-B449-1FFE1E847B4C}" srcOrd="0" destOrd="3" presId="urn:microsoft.com/office/officeart/2018/2/layout/IconLabelDescriptionList"/>
    <dgm:cxn modelId="{62A25AEA-4B1E-6448-8E94-8145FB429834}" srcId="{B53091C6-51E5-9447-9C4E-7182926209F3}" destId="{60B02933-F5DC-A243-BABE-2F40D8345F25}" srcOrd="2" destOrd="0" parTransId="{5CF9E53D-3ACF-494C-8933-0A1FB7CBC641}" sibTransId="{35CF5BA8-2B4E-114A-9582-A2E0ABFE64D2}"/>
    <dgm:cxn modelId="{6B8514F7-7836-5B49-BD79-D3EBF0F2BCDF}" srcId="{711A7356-DE55-A945-8CBA-14D5C7DE7659}" destId="{B53091C6-51E5-9447-9C4E-7182926209F3}" srcOrd="0" destOrd="0" parTransId="{DB81A6AF-3D23-0245-89A3-E53089E58FF3}" sibTransId="{5C393C15-8DE0-2D4B-BC7F-D7DAB2C36BC9}"/>
    <dgm:cxn modelId="{CA246FF7-BE1F-B74B-A36C-1268F0C5DBB6}" srcId="{F47993E8-744B-E442-BAE8-5A31992E2337}" destId="{0C5881BD-83AB-4448-9123-916722D24F51}" srcOrd="1" destOrd="0" parTransId="{15F0E504-956C-B44C-B8FE-908C6791BB23}" sibTransId="{C443E917-A939-644A-97E2-29EB7466C503}"/>
    <dgm:cxn modelId="{24254A05-FD6A-C64C-8C89-432584C4829B}" type="presParOf" srcId="{BC28EAB9-7E48-4747-8CB3-901B46C84352}" destId="{D635D808-6A51-475C-8A4B-FA1AE7F9D7AD}" srcOrd="0" destOrd="0" presId="urn:microsoft.com/office/officeart/2018/2/layout/IconLabelDescriptionList"/>
    <dgm:cxn modelId="{A1A63194-36C5-0F4B-A358-EA2EBB104374}" type="presParOf" srcId="{D635D808-6A51-475C-8A4B-FA1AE7F9D7AD}" destId="{34D1B664-1BAF-4B5D-B049-5D4C0E0D68A9}" srcOrd="0" destOrd="0" presId="urn:microsoft.com/office/officeart/2018/2/layout/IconLabelDescriptionList"/>
    <dgm:cxn modelId="{E50C0B20-6321-ED43-852A-2D7627E03B02}" type="presParOf" srcId="{D635D808-6A51-475C-8A4B-FA1AE7F9D7AD}" destId="{C3C2F9D1-BD41-4E83-8A2B-E3F974E36F1F}" srcOrd="1" destOrd="0" presId="urn:microsoft.com/office/officeart/2018/2/layout/IconLabelDescriptionList"/>
    <dgm:cxn modelId="{FD8E9FDA-4363-D14D-906B-9D40D94A22F4}" type="presParOf" srcId="{D635D808-6A51-475C-8A4B-FA1AE7F9D7AD}" destId="{8056AC03-960B-4999-83BA-5E39C596B903}" srcOrd="2" destOrd="0" presId="urn:microsoft.com/office/officeart/2018/2/layout/IconLabelDescriptionList"/>
    <dgm:cxn modelId="{C30BB8F7-5A4E-4E40-B66F-181612CAE48B}" type="presParOf" srcId="{D635D808-6A51-475C-8A4B-FA1AE7F9D7AD}" destId="{1E5DED8A-FA69-4636-BAA4-0733C0BA9FD4}" srcOrd="3" destOrd="0" presId="urn:microsoft.com/office/officeart/2018/2/layout/IconLabelDescriptionList"/>
    <dgm:cxn modelId="{6514D716-1C84-464C-9D3B-D52A49251531}" type="presParOf" srcId="{D635D808-6A51-475C-8A4B-FA1AE7F9D7AD}" destId="{E787A463-5904-471C-B43D-162226E42446}" srcOrd="4" destOrd="0" presId="urn:microsoft.com/office/officeart/2018/2/layout/IconLabelDescriptionList"/>
    <dgm:cxn modelId="{9197778D-7668-0E4A-965D-A6CB13FDCDAB}" type="presParOf" srcId="{BC28EAB9-7E48-4747-8CB3-901B46C84352}" destId="{71AFB6CC-5B68-4F4A-BCC8-C292A53C93C6}" srcOrd="1" destOrd="0" presId="urn:microsoft.com/office/officeart/2018/2/layout/IconLabelDescriptionList"/>
    <dgm:cxn modelId="{51798994-D600-AB4A-B845-E6037CB6A48D}" type="presParOf" srcId="{BC28EAB9-7E48-4747-8CB3-901B46C84352}" destId="{79BEF8CA-6BF5-4A2F-945F-7948662ED09A}" srcOrd="2" destOrd="0" presId="urn:microsoft.com/office/officeart/2018/2/layout/IconLabelDescriptionList"/>
    <dgm:cxn modelId="{1B26034F-DAED-8D42-B2F6-9A2E920486CA}" type="presParOf" srcId="{79BEF8CA-6BF5-4A2F-945F-7948662ED09A}" destId="{4B1B874F-F7DF-4F38-9DEF-49110547A638}" srcOrd="0" destOrd="0" presId="urn:microsoft.com/office/officeart/2018/2/layout/IconLabelDescriptionList"/>
    <dgm:cxn modelId="{B13EAAB9-1504-B244-9CDE-C46056A9F818}" type="presParOf" srcId="{79BEF8CA-6BF5-4A2F-945F-7948662ED09A}" destId="{41725B13-A5B5-4ECB-9916-6632DD16F67E}" srcOrd="1" destOrd="0" presId="urn:microsoft.com/office/officeart/2018/2/layout/IconLabelDescriptionList"/>
    <dgm:cxn modelId="{A0351FB2-4297-B74B-84FA-AF43AF2F2469}" type="presParOf" srcId="{79BEF8CA-6BF5-4A2F-945F-7948662ED09A}" destId="{99924126-2597-4A7D-B19E-4B194B90DA3B}" srcOrd="2" destOrd="0" presId="urn:microsoft.com/office/officeart/2018/2/layout/IconLabelDescriptionList"/>
    <dgm:cxn modelId="{014232D0-3905-5D4C-A504-A731D86D5AE1}" type="presParOf" srcId="{79BEF8CA-6BF5-4A2F-945F-7948662ED09A}" destId="{3606B735-3CBE-4455-8CC8-3C682177D1C0}" srcOrd="3" destOrd="0" presId="urn:microsoft.com/office/officeart/2018/2/layout/IconLabelDescriptionList"/>
    <dgm:cxn modelId="{19347461-2A87-8444-8600-5AAF6D4BEFBF}" type="presParOf" srcId="{79BEF8CA-6BF5-4A2F-945F-7948662ED09A}" destId="{1E6FA20E-0AA6-4F6A-B2CE-D2DC805E4BD5}" srcOrd="4" destOrd="0" presId="urn:microsoft.com/office/officeart/2018/2/layout/IconLabelDescriptionList"/>
    <dgm:cxn modelId="{FA5DF128-6109-744F-94D2-45306F538161}" type="presParOf" srcId="{BC28EAB9-7E48-4747-8CB3-901B46C84352}" destId="{170A0CE2-D22B-4331-A831-169A218942A9}" srcOrd="3" destOrd="0" presId="urn:microsoft.com/office/officeart/2018/2/layout/IconLabelDescriptionList"/>
    <dgm:cxn modelId="{935B7481-BCB2-A24C-A8BE-D6605612E18B}" type="presParOf" srcId="{BC28EAB9-7E48-4747-8CB3-901B46C84352}" destId="{FF0B35FD-CFAA-4AF9-90C9-452757801079}" srcOrd="4" destOrd="0" presId="urn:microsoft.com/office/officeart/2018/2/layout/IconLabelDescriptionList"/>
    <dgm:cxn modelId="{A14BA480-F646-884E-8F19-225F5E1F0E64}" type="presParOf" srcId="{FF0B35FD-CFAA-4AF9-90C9-452757801079}" destId="{A47E163B-D021-4162-B8F4-8D0A69D0A881}" srcOrd="0" destOrd="0" presId="urn:microsoft.com/office/officeart/2018/2/layout/IconLabelDescriptionList"/>
    <dgm:cxn modelId="{696F4710-DC0F-6C4D-B1A0-F39614C681A3}" type="presParOf" srcId="{FF0B35FD-CFAA-4AF9-90C9-452757801079}" destId="{F41E0EFD-7EE0-4ABA-AC5D-F041330F086C}" srcOrd="1" destOrd="0" presId="urn:microsoft.com/office/officeart/2018/2/layout/IconLabelDescriptionList"/>
    <dgm:cxn modelId="{823747B4-72ED-FA41-978A-CB06D58BD4F3}" type="presParOf" srcId="{FF0B35FD-CFAA-4AF9-90C9-452757801079}" destId="{064700EE-E243-47C5-8A2D-4E1D0FACCCE9}" srcOrd="2" destOrd="0" presId="urn:microsoft.com/office/officeart/2018/2/layout/IconLabelDescriptionList"/>
    <dgm:cxn modelId="{CE43B06D-563C-7449-8974-35BAFC668E5B}" type="presParOf" srcId="{FF0B35FD-CFAA-4AF9-90C9-452757801079}" destId="{6156961A-5735-4A4E-B3D2-E0B63D23C438}" srcOrd="3" destOrd="0" presId="urn:microsoft.com/office/officeart/2018/2/layout/IconLabelDescriptionList"/>
    <dgm:cxn modelId="{F5AA695F-3409-E147-A001-00FA881FA054}" type="presParOf" srcId="{FF0B35FD-CFAA-4AF9-90C9-452757801079}" destId="{E6EBA58F-CB80-4162-B449-1FFE1E847B4C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3AA74-18DF-40EA-A97E-A13A2BECBE3F}">
      <dsp:nvSpPr>
        <dsp:cNvPr id="0" name=""/>
        <dsp:cNvSpPr/>
      </dsp:nvSpPr>
      <dsp:spPr>
        <a:xfrm>
          <a:off x="0" y="3914"/>
          <a:ext cx="7306056" cy="8338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9734A0-FCB2-485A-A472-B42F524D7251}">
      <dsp:nvSpPr>
        <dsp:cNvPr id="0" name=""/>
        <dsp:cNvSpPr/>
      </dsp:nvSpPr>
      <dsp:spPr>
        <a:xfrm>
          <a:off x="252238" y="191530"/>
          <a:ext cx="458615" cy="4586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223E1-2E1C-4E50-9654-04220A9CCD93}">
      <dsp:nvSpPr>
        <dsp:cNvPr id="0" name=""/>
        <dsp:cNvSpPr/>
      </dsp:nvSpPr>
      <dsp:spPr>
        <a:xfrm>
          <a:off x="963093" y="3914"/>
          <a:ext cx="6342962" cy="833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9" tIns="88249" rIns="88249" bIns="8824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Planning</a:t>
          </a:r>
          <a:r>
            <a:rPr lang="en-US" sz="1500" kern="1200"/>
            <a:t> – figuring out how to meet customer and manufacturer demands</a:t>
          </a:r>
        </a:p>
      </dsp:txBody>
      <dsp:txXfrm>
        <a:off x="963093" y="3914"/>
        <a:ext cx="6342962" cy="833847"/>
      </dsp:txXfrm>
    </dsp:sp>
    <dsp:sp modelId="{5FBF5939-4558-4B14-A3F9-100F5547C624}">
      <dsp:nvSpPr>
        <dsp:cNvPr id="0" name=""/>
        <dsp:cNvSpPr/>
      </dsp:nvSpPr>
      <dsp:spPr>
        <a:xfrm>
          <a:off x="0" y="1046223"/>
          <a:ext cx="7306056" cy="8338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56C8B-F1CB-431A-AFB1-BE70121D6D83}">
      <dsp:nvSpPr>
        <dsp:cNvPr id="0" name=""/>
        <dsp:cNvSpPr/>
      </dsp:nvSpPr>
      <dsp:spPr>
        <a:xfrm>
          <a:off x="252238" y="1233839"/>
          <a:ext cx="458615" cy="4586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811EF-9907-4990-B3B1-677B5B1A1935}">
      <dsp:nvSpPr>
        <dsp:cNvPr id="0" name=""/>
        <dsp:cNvSpPr/>
      </dsp:nvSpPr>
      <dsp:spPr>
        <a:xfrm>
          <a:off x="963093" y="1046223"/>
          <a:ext cx="6342962" cy="833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9" tIns="88249" rIns="88249" bIns="8824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Sourcing</a:t>
          </a:r>
          <a:r>
            <a:rPr lang="en-US" sz="1500" kern="1200" dirty="0"/>
            <a:t> – building robust relationships with suppliers and working with them to procure raw materials at the right time</a:t>
          </a:r>
        </a:p>
      </dsp:txBody>
      <dsp:txXfrm>
        <a:off x="963093" y="1046223"/>
        <a:ext cx="6342962" cy="833847"/>
      </dsp:txXfrm>
    </dsp:sp>
    <dsp:sp modelId="{3F0BDDDA-9C0E-4565-8D3F-283DF5C1B5AC}">
      <dsp:nvSpPr>
        <dsp:cNvPr id="0" name=""/>
        <dsp:cNvSpPr/>
      </dsp:nvSpPr>
      <dsp:spPr>
        <a:xfrm>
          <a:off x="0" y="2088532"/>
          <a:ext cx="7306056" cy="8338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BC91A-60F4-4CBB-B061-6276D3A3ED63}">
      <dsp:nvSpPr>
        <dsp:cNvPr id="0" name=""/>
        <dsp:cNvSpPr/>
      </dsp:nvSpPr>
      <dsp:spPr>
        <a:xfrm>
          <a:off x="252238" y="2276148"/>
          <a:ext cx="458615" cy="4586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0C4811-AA65-4EBB-930B-A85C9A9C16D0}">
      <dsp:nvSpPr>
        <dsp:cNvPr id="0" name=""/>
        <dsp:cNvSpPr/>
      </dsp:nvSpPr>
      <dsp:spPr>
        <a:xfrm>
          <a:off x="963093" y="2088532"/>
          <a:ext cx="6342962" cy="833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9" tIns="88249" rIns="88249" bIns="8824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Manufacturing </a:t>
          </a:r>
          <a:r>
            <a:rPr lang="en-US" sz="1500" kern="1200"/>
            <a:t>– dividing production tasks into sub-tasks and then predicting and managing how they will interact with distribution channels and customer requirements</a:t>
          </a:r>
        </a:p>
      </dsp:txBody>
      <dsp:txXfrm>
        <a:off x="963093" y="2088532"/>
        <a:ext cx="6342962" cy="833847"/>
      </dsp:txXfrm>
    </dsp:sp>
    <dsp:sp modelId="{89451D3E-12FF-4920-B42A-76BC88F22826}">
      <dsp:nvSpPr>
        <dsp:cNvPr id="0" name=""/>
        <dsp:cNvSpPr/>
      </dsp:nvSpPr>
      <dsp:spPr>
        <a:xfrm>
          <a:off x="0" y="3130841"/>
          <a:ext cx="7306056" cy="8338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C72D8-CBFD-4C02-BFFB-C6709A483840}">
      <dsp:nvSpPr>
        <dsp:cNvPr id="0" name=""/>
        <dsp:cNvSpPr/>
      </dsp:nvSpPr>
      <dsp:spPr>
        <a:xfrm>
          <a:off x="252238" y="3318456"/>
          <a:ext cx="458615" cy="45861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DE37F-F00B-437F-86D0-405DED48A65C}">
      <dsp:nvSpPr>
        <dsp:cNvPr id="0" name=""/>
        <dsp:cNvSpPr/>
      </dsp:nvSpPr>
      <dsp:spPr>
        <a:xfrm>
          <a:off x="963093" y="3130841"/>
          <a:ext cx="6342962" cy="833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9" tIns="88249" rIns="88249" bIns="8824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Delivering</a:t>
          </a:r>
          <a:r>
            <a:rPr lang="en-US" sz="1500" kern="1200"/>
            <a:t> – shipping goods to end-users through various channels</a:t>
          </a:r>
        </a:p>
      </dsp:txBody>
      <dsp:txXfrm>
        <a:off x="963093" y="3130841"/>
        <a:ext cx="6342962" cy="833847"/>
      </dsp:txXfrm>
    </dsp:sp>
    <dsp:sp modelId="{0996CC3C-4033-49BB-A6E8-B77DC515E3FB}">
      <dsp:nvSpPr>
        <dsp:cNvPr id="0" name=""/>
        <dsp:cNvSpPr/>
      </dsp:nvSpPr>
      <dsp:spPr>
        <a:xfrm>
          <a:off x="0" y="4173150"/>
          <a:ext cx="7306056" cy="8338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B93E3-273A-45CF-8A1D-C56E35F145F5}">
      <dsp:nvSpPr>
        <dsp:cNvPr id="0" name=""/>
        <dsp:cNvSpPr/>
      </dsp:nvSpPr>
      <dsp:spPr>
        <a:xfrm>
          <a:off x="252238" y="4360765"/>
          <a:ext cx="458615" cy="45861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4ECFB-8B88-49F0-83B3-94BF0FE2D2B6}">
      <dsp:nvSpPr>
        <dsp:cNvPr id="0" name=""/>
        <dsp:cNvSpPr/>
      </dsp:nvSpPr>
      <dsp:spPr>
        <a:xfrm>
          <a:off x="963093" y="4173150"/>
          <a:ext cx="6342962" cy="833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9" tIns="88249" rIns="88249" bIns="88249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Returning </a:t>
          </a:r>
          <a:r>
            <a:rPr lang="en-US" sz="1500" kern="1200"/>
            <a:t>– accepting defective, faulty, or unwanted products, usually for resale</a:t>
          </a:r>
        </a:p>
      </dsp:txBody>
      <dsp:txXfrm>
        <a:off x="963093" y="4173150"/>
        <a:ext cx="6342962" cy="833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5A394-D05F-436B-8432-BF0D90277C62}">
      <dsp:nvSpPr>
        <dsp:cNvPr id="0" name=""/>
        <dsp:cNvSpPr/>
      </dsp:nvSpPr>
      <dsp:spPr>
        <a:xfrm>
          <a:off x="0" y="873709"/>
          <a:ext cx="6620255" cy="16130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4ED4A-ED60-48DE-999A-3ABB233EEFC7}">
      <dsp:nvSpPr>
        <dsp:cNvPr id="0" name=""/>
        <dsp:cNvSpPr/>
      </dsp:nvSpPr>
      <dsp:spPr>
        <a:xfrm>
          <a:off x="487932" y="1236634"/>
          <a:ext cx="887150" cy="8871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1C57B-C298-4C3B-A98E-0652399EB14D}">
      <dsp:nvSpPr>
        <dsp:cNvPr id="0" name=""/>
        <dsp:cNvSpPr/>
      </dsp:nvSpPr>
      <dsp:spPr>
        <a:xfrm>
          <a:off x="1863016" y="873709"/>
          <a:ext cx="4757239" cy="1613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09" tIns="170709" rIns="170709" bIns="170709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Assure that the right materials are in the right place at the right time and at the right price by coordinating the organization’s Information Flows, Material Flows, Financial Flows &amp; Risk Flows in a Global Competitive Environment.</a:t>
          </a:r>
        </a:p>
      </dsp:txBody>
      <dsp:txXfrm>
        <a:off x="1863016" y="873709"/>
        <a:ext cx="4757239" cy="1613001"/>
      </dsp:txXfrm>
    </dsp:sp>
    <dsp:sp modelId="{89C05E6D-DD7C-4903-B474-EB6A20019FEB}">
      <dsp:nvSpPr>
        <dsp:cNvPr id="0" name=""/>
        <dsp:cNvSpPr/>
      </dsp:nvSpPr>
      <dsp:spPr>
        <a:xfrm>
          <a:off x="0" y="2889961"/>
          <a:ext cx="6620255" cy="161300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1AE002-647D-4080-83B4-D5F86D2586B9}">
      <dsp:nvSpPr>
        <dsp:cNvPr id="0" name=""/>
        <dsp:cNvSpPr/>
      </dsp:nvSpPr>
      <dsp:spPr>
        <a:xfrm>
          <a:off x="487932" y="3252886"/>
          <a:ext cx="887150" cy="8871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F0874-9A33-465B-9AE1-1BCED4F5F2C1}">
      <dsp:nvSpPr>
        <dsp:cNvPr id="0" name=""/>
        <dsp:cNvSpPr/>
      </dsp:nvSpPr>
      <dsp:spPr>
        <a:xfrm>
          <a:off x="1863016" y="2889961"/>
          <a:ext cx="4757239" cy="16130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709" tIns="170709" rIns="170709" bIns="170709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Currently, SC Executives incorporate Environmental Sustainability, Financial Sustainability &amp; Organizational Sustainability.  </a:t>
          </a:r>
        </a:p>
      </dsp:txBody>
      <dsp:txXfrm>
        <a:off x="1863016" y="2889961"/>
        <a:ext cx="4757239" cy="1613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1B664-1BAF-4B5D-B049-5D4C0E0D68A9}">
      <dsp:nvSpPr>
        <dsp:cNvPr id="0" name=""/>
        <dsp:cNvSpPr/>
      </dsp:nvSpPr>
      <dsp:spPr>
        <a:xfrm>
          <a:off x="580" y="292608"/>
          <a:ext cx="711703" cy="711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56AC03-960B-4999-83BA-5E39C596B903}">
      <dsp:nvSpPr>
        <dsp:cNvPr id="0" name=""/>
        <dsp:cNvSpPr/>
      </dsp:nvSpPr>
      <dsp:spPr>
        <a:xfrm>
          <a:off x="580" y="1252724"/>
          <a:ext cx="2033437" cy="789750"/>
        </a:xfrm>
        <a:prstGeom prst="rect">
          <a:avLst/>
        </a:prstGeom>
        <a:gradFill rotWithShape="0">
          <a:gsLst>
            <a:gs pos="100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tx1"/>
              </a:solidFill>
            </a:rPr>
            <a:t>SCM Minor</a:t>
          </a:r>
        </a:p>
      </dsp:txBody>
      <dsp:txXfrm>
        <a:off x="580" y="1252724"/>
        <a:ext cx="2033437" cy="789750"/>
      </dsp:txXfrm>
    </dsp:sp>
    <dsp:sp modelId="{E787A463-5904-471C-B43D-162226E42446}">
      <dsp:nvSpPr>
        <dsp:cNvPr id="0" name=""/>
        <dsp:cNvSpPr/>
      </dsp:nvSpPr>
      <dsp:spPr>
        <a:xfrm>
          <a:off x="580" y="2378286"/>
          <a:ext cx="2033437" cy="3377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Created in 2008 after a study found SCM knowledge, skills, and abilities lacking in the workforce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Provides a multi-disciplinary curriculum to complement both Business and Non-Business majors</a:t>
          </a:r>
        </a:p>
      </dsp:txBody>
      <dsp:txXfrm>
        <a:off x="580" y="2378286"/>
        <a:ext cx="2033437" cy="3377078"/>
      </dsp:txXfrm>
    </dsp:sp>
    <dsp:sp modelId="{4B1B874F-F7DF-4F38-9DEF-49110547A638}">
      <dsp:nvSpPr>
        <dsp:cNvPr id="0" name=""/>
        <dsp:cNvSpPr/>
      </dsp:nvSpPr>
      <dsp:spPr>
        <a:xfrm>
          <a:off x="2389869" y="296046"/>
          <a:ext cx="711703" cy="7117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924126-2597-4A7D-B19E-4B194B90DA3B}">
      <dsp:nvSpPr>
        <dsp:cNvPr id="0" name=""/>
        <dsp:cNvSpPr/>
      </dsp:nvSpPr>
      <dsp:spPr>
        <a:xfrm>
          <a:off x="2389869" y="1253369"/>
          <a:ext cx="2033437" cy="789750"/>
        </a:xfrm>
        <a:prstGeom prst="rect">
          <a:avLst/>
        </a:prstGeom>
        <a:gradFill rotWithShape="0">
          <a:gsLst>
            <a:gs pos="100000">
              <a:srgbClr val="FFD500"/>
            </a:gs>
            <a:gs pos="95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tx1"/>
              </a:solidFill>
            </a:rPr>
            <a:t>SCM Major</a:t>
          </a:r>
        </a:p>
      </dsp:txBody>
      <dsp:txXfrm>
        <a:off x="2389869" y="1253369"/>
        <a:ext cx="2033437" cy="789750"/>
      </dsp:txXfrm>
    </dsp:sp>
    <dsp:sp modelId="{1E6FA20E-0AA6-4F6A-B2CE-D2DC805E4BD5}">
      <dsp:nvSpPr>
        <dsp:cNvPr id="0" name=""/>
        <dsp:cNvSpPr/>
      </dsp:nvSpPr>
      <dsp:spPr>
        <a:xfrm>
          <a:off x="2389869" y="2157361"/>
          <a:ext cx="2033437" cy="3850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Created in 2016 after a study found SCM knowledge, skills, and abilities lacking in the workforce.  More demand after the pandemic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Provides a multi-disciplinary curriculum to complement Business majors. Double major/minor can be easily added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Currently 292 students (248 declared majors, </a:t>
          </a:r>
          <a:r>
            <a:rPr lang="en-US" sz="1400" kern="1200" dirty="0">
              <a:latin typeface="Calibri"/>
              <a:ea typeface="Calibri"/>
              <a:cs typeface="Calibri"/>
              <a:sym typeface="Calibri"/>
            </a:rPr>
            <a:t>25</a:t>
          </a:r>
          <a:r>
            <a:rPr lang="en-US" sz="14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 Undeclared, 19 minors).  </a:t>
          </a:r>
          <a:r>
            <a:rPr lang="en-US" sz="1400" b="1" i="1" kern="1200" dirty="0">
              <a:latin typeface="Calibri"/>
              <a:ea typeface="Calibri"/>
              <a:cs typeface="Calibri"/>
              <a:sym typeface="Calibri"/>
            </a:rPr>
            <a:t>Flight Path</a:t>
          </a:r>
          <a:r>
            <a:rPr lang="en-US" sz="1400" b="1" i="1" u="none" strike="noStrike" kern="1200" cap="none" dirty="0">
              <a:latin typeface="Calibri"/>
              <a:ea typeface="Calibri"/>
              <a:cs typeface="Calibri"/>
              <a:sym typeface="Calibri"/>
            </a:rPr>
            <a:t> BSBA in SCM (Fully Online) was </a:t>
          </a:r>
          <a:r>
            <a:rPr lang="en-US" sz="1400" b="1" i="1" kern="1200" dirty="0">
              <a:latin typeface="Calibri"/>
              <a:ea typeface="Calibri"/>
              <a:cs typeface="Calibri"/>
              <a:sym typeface="Calibri"/>
            </a:rPr>
            <a:t>recently</a:t>
          </a:r>
          <a:r>
            <a:rPr lang="en-US" sz="1400" b="1" i="1" u="none" strike="noStrike" kern="1200" cap="none" dirty="0">
              <a:latin typeface="Calibri"/>
              <a:ea typeface="Calibri"/>
              <a:cs typeface="Calibri"/>
              <a:sym typeface="Calibri"/>
            </a:rPr>
            <a:t> introduced  </a:t>
          </a:r>
          <a:r>
            <a:rPr lang="en-US" sz="14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 </a:t>
          </a:r>
        </a:p>
      </dsp:txBody>
      <dsp:txXfrm>
        <a:off x="2389869" y="2157361"/>
        <a:ext cx="2033437" cy="3850778"/>
      </dsp:txXfrm>
    </dsp:sp>
    <dsp:sp modelId="{A47E163B-D021-4162-B8F4-8D0A69D0A881}">
      <dsp:nvSpPr>
        <dsp:cNvPr id="0" name=""/>
        <dsp:cNvSpPr/>
      </dsp:nvSpPr>
      <dsp:spPr>
        <a:xfrm>
          <a:off x="4779158" y="296046"/>
          <a:ext cx="711703" cy="7117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4700EE-E243-47C5-8A2D-4E1D0FACCCE9}">
      <dsp:nvSpPr>
        <dsp:cNvPr id="0" name=""/>
        <dsp:cNvSpPr/>
      </dsp:nvSpPr>
      <dsp:spPr>
        <a:xfrm>
          <a:off x="4779158" y="1253369"/>
          <a:ext cx="2033437" cy="789750"/>
        </a:xfrm>
        <a:prstGeom prst="rect">
          <a:avLst/>
        </a:prstGeom>
        <a:gradFill rotWithShape="0">
          <a:gsLst>
            <a:gs pos="100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tx1"/>
              </a:solidFill>
            </a:rPr>
            <a:t>MBA w/ SCM</a:t>
          </a:r>
          <a:br>
            <a:rPr lang="en-US" sz="1600" b="1" kern="1200" dirty="0">
              <a:solidFill>
                <a:schemeClr val="tx1"/>
              </a:solidFill>
            </a:rPr>
          </a:br>
          <a:r>
            <a:rPr lang="en-US" sz="1600" b="1" kern="1200" dirty="0">
              <a:solidFill>
                <a:schemeClr val="tx1"/>
              </a:solidFill>
            </a:rPr>
            <a:t>Concentration</a:t>
          </a:r>
        </a:p>
        <a:p>
          <a:pPr marL="0" lvl="0" indent="0" algn="l" defTabSz="711200"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4779158" y="1253369"/>
        <a:ext cx="2033437" cy="789750"/>
      </dsp:txXfrm>
    </dsp:sp>
    <dsp:sp modelId="{E6EBA58F-CB80-4162-B449-1FFE1E847B4C}">
      <dsp:nvSpPr>
        <dsp:cNvPr id="0" name=""/>
        <dsp:cNvSpPr/>
      </dsp:nvSpPr>
      <dsp:spPr>
        <a:xfrm>
          <a:off x="4779158" y="2157361"/>
          <a:ext cx="2033437" cy="38507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strike="noStrike" kern="1200" cap="none" dirty="0">
              <a:latin typeface="Calibri"/>
              <a:ea typeface="Calibri"/>
              <a:cs typeface="Calibri"/>
              <a:sym typeface="Calibri"/>
            </a:rPr>
            <a:t>Created in 2014 for our MBA students to obtain the SCM knowledge, skills, and abilities requested by employers</a:t>
          </a:r>
          <a:endParaRPr lang="en-US" sz="1400" kern="1200" dirty="0"/>
        </a:p>
      </dsp:txBody>
      <dsp:txXfrm>
        <a:off x="4779158" y="2157361"/>
        <a:ext cx="2033437" cy="38507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1B664-1BAF-4B5D-B049-5D4C0E0D68A9}">
      <dsp:nvSpPr>
        <dsp:cNvPr id="0" name=""/>
        <dsp:cNvSpPr/>
      </dsp:nvSpPr>
      <dsp:spPr>
        <a:xfrm>
          <a:off x="580" y="1272356"/>
          <a:ext cx="711703" cy="7117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chemeClr val="accent1"/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056AC03-960B-4999-83BA-5E39C596B903}">
      <dsp:nvSpPr>
        <dsp:cNvPr id="0" name=""/>
        <dsp:cNvSpPr/>
      </dsp:nvSpPr>
      <dsp:spPr>
        <a:xfrm>
          <a:off x="580" y="2148214"/>
          <a:ext cx="2033437" cy="789750"/>
        </a:xfrm>
        <a:prstGeom prst="rect">
          <a:avLst/>
        </a:prstGeom>
        <a:gradFill rotWithShape="0">
          <a:gsLst>
            <a:gs pos="100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tx1"/>
              </a:solidFill>
            </a:rPr>
            <a:t>Great Courses</a:t>
          </a:r>
        </a:p>
      </dsp:txBody>
      <dsp:txXfrm>
        <a:off x="580" y="2148214"/>
        <a:ext cx="2033437" cy="789750"/>
      </dsp:txXfrm>
    </dsp:sp>
    <dsp:sp modelId="{E787A463-5904-471C-B43D-162226E42446}">
      <dsp:nvSpPr>
        <dsp:cNvPr id="0" name=""/>
        <dsp:cNvSpPr/>
      </dsp:nvSpPr>
      <dsp:spPr>
        <a:xfrm>
          <a:off x="580" y="3234586"/>
          <a:ext cx="2033437" cy="1541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Relevant and dynamic curriculum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Pairs well with all majors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Complete required courses in 3 semesters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Build marketable skills</a:t>
          </a:r>
          <a:endParaRPr lang="en-US" sz="1400" b="1" kern="1200" dirty="0"/>
        </a:p>
      </dsp:txBody>
      <dsp:txXfrm>
        <a:off x="580" y="3234586"/>
        <a:ext cx="2033437" cy="1541031"/>
      </dsp:txXfrm>
    </dsp:sp>
    <dsp:sp modelId="{4B1B874F-F7DF-4F38-9DEF-49110547A638}">
      <dsp:nvSpPr>
        <dsp:cNvPr id="0" name=""/>
        <dsp:cNvSpPr/>
      </dsp:nvSpPr>
      <dsp:spPr>
        <a:xfrm>
          <a:off x="2389869" y="1275914"/>
          <a:ext cx="711703" cy="7117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chemeClr val="accent1"/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924126-2597-4A7D-B19E-4B194B90DA3B}">
      <dsp:nvSpPr>
        <dsp:cNvPr id="0" name=""/>
        <dsp:cNvSpPr/>
      </dsp:nvSpPr>
      <dsp:spPr>
        <a:xfrm>
          <a:off x="2389869" y="2144960"/>
          <a:ext cx="2033437" cy="789750"/>
        </a:xfrm>
        <a:prstGeom prst="rect">
          <a:avLst/>
        </a:prstGeom>
        <a:gradFill rotWithShape="0">
          <a:gsLst>
            <a:gs pos="100000">
              <a:srgbClr val="FFD500"/>
            </a:gs>
            <a:gs pos="95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tx1"/>
              </a:solidFill>
            </a:rPr>
            <a:t>Great Faculty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600" b="1" kern="1200" dirty="0">
            <a:solidFill>
              <a:schemeClr val="tx1"/>
            </a:solidFill>
          </a:endParaRPr>
        </a:p>
      </dsp:txBody>
      <dsp:txXfrm>
        <a:off x="2389869" y="2144960"/>
        <a:ext cx="2033437" cy="789750"/>
      </dsp:txXfrm>
    </dsp:sp>
    <dsp:sp modelId="{1E6FA20E-0AA6-4F6A-B2CE-D2DC805E4BD5}">
      <dsp:nvSpPr>
        <dsp:cNvPr id="0" name=""/>
        <dsp:cNvSpPr/>
      </dsp:nvSpPr>
      <dsp:spPr>
        <a:xfrm>
          <a:off x="2389869" y="3234586"/>
          <a:ext cx="2033437" cy="1541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Award winning professors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Industry experience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Faculty who care about your success</a:t>
          </a:r>
          <a:endParaRPr lang="en-US" sz="1400" b="1" kern="1200" dirty="0"/>
        </a:p>
      </dsp:txBody>
      <dsp:txXfrm>
        <a:off x="2389869" y="3234586"/>
        <a:ext cx="2033437" cy="1541031"/>
      </dsp:txXfrm>
    </dsp:sp>
    <dsp:sp modelId="{A47E163B-D021-4162-B8F4-8D0A69D0A881}">
      <dsp:nvSpPr>
        <dsp:cNvPr id="0" name=""/>
        <dsp:cNvSpPr/>
      </dsp:nvSpPr>
      <dsp:spPr>
        <a:xfrm>
          <a:off x="4779158" y="1275914"/>
          <a:ext cx="711703" cy="7117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sx="89331" sy="89331" algn="ctr" rotWithShape="0">
            <a:srgbClr val="FFD500">
              <a:alpha val="92362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4700EE-E243-47C5-8A2D-4E1D0FACCCE9}">
      <dsp:nvSpPr>
        <dsp:cNvPr id="0" name=""/>
        <dsp:cNvSpPr/>
      </dsp:nvSpPr>
      <dsp:spPr>
        <a:xfrm>
          <a:off x="4779158" y="2144960"/>
          <a:ext cx="2033437" cy="789750"/>
        </a:xfrm>
        <a:prstGeom prst="rect">
          <a:avLst/>
        </a:prstGeom>
        <a:gradFill rotWithShape="0">
          <a:gsLst>
            <a:gs pos="100000">
              <a:srgbClr val="FFC000"/>
            </a:gs>
            <a:gs pos="10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b="1" kern="1200" dirty="0">
              <a:solidFill>
                <a:schemeClr val="tx1"/>
              </a:solidFill>
            </a:rPr>
            <a:t>MBA w/ SCM</a:t>
          </a:r>
          <a:br>
            <a:rPr lang="en-US" sz="1600" b="1" kern="1200" dirty="0">
              <a:solidFill>
                <a:schemeClr val="tx1"/>
              </a:solidFill>
            </a:rPr>
          </a:br>
          <a:r>
            <a:rPr lang="en-US" sz="1600" b="1" kern="1200" dirty="0">
              <a:solidFill>
                <a:schemeClr val="tx1"/>
              </a:solidFill>
            </a:rPr>
            <a:t>Concentration</a:t>
          </a:r>
        </a:p>
        <a:p>
          <a:pPr marL="0" lvl="0" indent="0" algn="l" defTabSz="711200"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4779158" y="2144960"/>
        <a:ext cx="2033437" cy="789750"/>
      </dsp:txXfrm>
    </dsp:sp>
    <dsp:sp modelId="{E6EBA58F-CB80-4162-B449-1FFE1E847B4C}">
      <dsp:nvSpPr>
        <dsp:cNvPr id="0" name=""/>
        <dsp:cNvSpPr/>
      </dsp:nvSpPr>
      <dsp:spPr>
        <a:xfrm>
          <a:off x="4779158" y="3234586"/>
          <a:ext cx="2033437" cy="1541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Projected increases in demand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Large network of recruiters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Diverse job opportunities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strike="noStrike" kern="1200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rPr>
            <a:t>High starting salaries</a:t>
          </a:r>
          <a:endParaRPr lang="en-US" sz="1400" b="1" kern="1200" dirty="0"/>
        </a:p>
      </dsp:txBody>
      <dsp:txXfrm>
        <a:off x="4779158" y="3234586"/>
        <a:ext cx="2033437" cy="1541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D7104-DE9D-604E-9784-2297CC86703F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E1A04-48AD-3D4D-BB49-8CB48F4D8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E1A04-48AD-3D4D-BB49-8CB48F4D89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01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1884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Internships and Scholarships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Bonded Logistics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FedEx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Global Shippers Association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Hanesbrands /Sara Lee Corporation 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IBM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Lowe’s Companies, Inc.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M33 Integrated Solutions 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Mapally</a:t>
            </a:r>
            <a:endParaRPr sz="1400"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Mediterranean Shipping Company (USA)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Microsoft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Murray Supply Company 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PHH Corporation</a:t>
            </a:r>
            <a:endParaRPr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Prysmian Group – Draka</a:t>
            </a:r>
            <a:endParaRPr sz="1400"/>
          </a:p>
          <a:p>
            <a:pPr marL="457200" lvl="1" indent="-88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/>
              <a:t>Saudi Basic Industries Corporation (SABIC)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Job Placement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Speaker to the Supply Chain Club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Guest Speaker in the Classes</a:t>
            </a:r>
            <a:endParaRPr/>
          </a:p>
        </p:txBody>
      </p:sp>
      <p:sp>
        <p:nvSpPr>
          <p:cNvPr id="208" name="Google Shape;208;p7:notes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b="1"/>
              <a:t>Courses can count double…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2   elective courses in your major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3   Supply Chain courses</a:t>
            </a:r>
            <a:endParaRPr/>
          </a:p>
        </p:txBody>
      </p:sp>
      <p:sp>
        <p:nvSpPr>
          <p:cNvPr id="256" name="Google Shape;256;p10:notes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47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b="1"/>
              <a:t>Courses can count double…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2   elective courses in your major</a:t>
            </a:r>
            <a:endParaRPr/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3   Supply Chain courses</a:t>
            </a:r>
            <a:endParaRPr/>
          </a:p>
        </p:txBody>
      </p:sp>
      <p:sp>
        <p:nvSpPr>
          <p:cNvPr id="256" name="Google Shape;256;p10:notes"/>
          <p:cNvSpPr txBox="1">
            <a:spLocks noGrp="1"/>
          </p:cNvSpPr>
          <p:nvPr>
            <p:ph type="sldNum" idx="12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534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2" name="Google Shape;3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332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9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73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>
            <a:spLocks noGrp="1"/>
          </p:cNvSpPr>
          <p:nvPr>
            <p:ph type="title"/>
          </p:nvPr>
        </p:nvSpPr>
        <p:spPr>
          <a:xfrm>
            <a:off x="203200" y="168275"/>
            <a:ext cx="11785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ftr" idx="11"/>
          </p:nvPr>
        </p:nvSpPr>
        <p:spPr>
          <a:xfrm>
            <a:off x="203200" y="6356351"/>
            <a:ext cx="355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3251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1"/>
          </p:nvPr>
        </p:nvSpPr>
        <p:spPr>
          <a:xfrm>
            <a:off x="203200" y="1524001"/>
            <a:ext cx="117856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2"/>
          </p:nvPr>
        </p:nvSpPr>
        <p:spPr>
          <a:xfrm>
            <a:off x="203200" y="3810000"/>
            <a:ext cx="117856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76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26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4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1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8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96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9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2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6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  <p:sldLayoutId id="2147483674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gage.appstate.edu/organization/supply-chain-club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deesch@appstate.edu" TargetMode="External"/><Relationship Id="rId3" Type="http://schemas.openxmlformats.org/officeDocument/2006/relationships/hyperlink" Target="mailto:corleyjk@appstate.edu" TargetMode="External"/><Relationship Id="rId7" Type="http://schemas.openxmlformats.org/officeDocument/2006/relationships/hyperlink" Target="mailto:oglemk@appstate.ed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rellidm@appstate.edu" TargetMode="External"/><Relationship Id="rId5" Type="http://schemas.openxmlformats.org/officeDocument/2006/relationships/hyperlink" Target="mailto:palmerdk@appstate.edu" TargetMode="External"/><Relationship Id="rId4" Type="http://schemas.openxmlformats.org/officeDocument/2006/relationships/hyperlink" Target="mailto:ellingtonve@appstate.edu" TargetMode="External"/><Relationship Id="rId9" Type="http://schemas.openxmlformats.org/officeDocument/2006/relationships/hyperlink" Target="mailto:childsmk@appstate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7E2F724-2FB3-4D1D-A730-739B8654C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Forklift lifting a container in the yard">
            <a:extLst>
              <a:ext uri="{FF2B5EF4-FFF2-40B4-BE49-F238E27FC236}">
                <a16:creationId xmlns:a16="http://schemas.microsoft.com/office/drawing/2014/main" id="{A47414B0-08BD-089D-EC68-2550EB2E2A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5730"/>
          <a:stretch>
            <a:fillRect/>
          </a:stretch>
        </p:blipFill>
        <p:spPr>
          <a:xfrm>
            <a:off x="-2" y="-2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C3A771-B474-3B17-BAB0-F57418F4A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7"/>
            <a:ext cx="5021182" cy="3290107"/>
          </a:xfrm>
        </p:spPr>
        <p:txBody>
          <a:bodyPr anchor="t">
            <a:normAutofit/>
          </a:bodyPr>
          <a:lstStyle/>
          <a:p>
            <a:r>
              <a:rPr lang="en-US" sz="6000">
                <a:solidFill>
                  <a:srgbClr val="FFFFFF"/>
                </a:solidFill>
              </a:rPr>
              <a:t>Supply Chain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5A0AE-0D55-FA3F-6F37-4C59A09A5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4482450"/>
            <a:ext cx="5040785" cy="1724029"/>
          </a:xfrm>
        </p:spPr>
        <p:txBody>
          <a:bodyPr anchor="t">
            <a:normAutofit/>
          </a:bodyPr>
          <a:lstStyle/>
          <a:p>
            <a:r>
              <a:rPr lang="en-US" sz="3200" b="1" dirty="0">
                <a:solidFill>
                  <a:srgbClr val="FFD500"/>
                </a:solidFill>
              </a:rPr>
              <a:t>@ Appalachian State University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8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9;p10">
            <a:extLst>
              <a:ext uri="{FF2B5EF4-FFF2-40B4-BE49-F238E27FC236}">
                <a16:creationId xmlns:a16="http://schemas.microsoft.com/office/drawing/2014/main" id="{42E09D55-F759-93BD-A69E-722D83F0E6B5}"/>
              </a:ext>
            </a:extLst>
          </p:cNvPr>
          <p:cNvSpPr txBox="1">
            <a:spLocks/>
          </p:cNvSpPr>
          <p:nvPr/>
        </p:nvSpPr>
        <p:spPr>
          <a:xfrm>
            <a:off x="1694688" y="804672"/>
            <a:ext cx="1703832" cy="488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100"/>
            </a:pPr>
            <a:r>
              <a:rPr lang="en-US" sz="2000" dirty="0"/>
              <a:t>SCM Major Curriculum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D7E7E-D95B-5B46-52AB-3329D0C7B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21" y="1245265"/>
            <a:ext cx="5858693" cy="4001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2823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9;p10">
            <a:extLst>
              <a:ext uri="{FF2B5EF4-FFF2-40B4-BE49-F238E27FC236}">
                <a16:creationId xmlns:a16="http://schemas.microsoft.com/office/drawing/2014/main" id="{42E09D55-F759-93BD-A69E-722D83F0E6B5}"/>
              </a:ext>
            </a:extLst>
          </p:cNvPr>
          <p:cNvSpPr txBox="1">
            <a:spLocks/>
          </p:cNvSpPr>
          <p:nvPr/>
        </p:nvSpPr>
        <p:spPr>
          <a:xfrm>
            <a:off x="1667256" y="859536"/>
            <a:ext cx="1703832" cy="488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100"/>
            </a:pPr>
            <a:r>
              <a:rPr lang="en-US" sz="2000" dirty="0"/>
              <a:t>SCM Major Curriculum</a:t>
            </a:r>
          </a:p>
          <a:p>
            <a:pPr algn="ctr">
              <a:buSzPts val="4100"/>
            </a:pPr>
            <a:r>
              <a:rPr lang="en-US" sz="2000" dirty="0"/>
              <a:t>(CONTINUED)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F3EAD-C61A-6D36-268E-3D6A6BBA7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088" y="859536"/>
            <a:ext cx="6245268" cy="563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2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0" name="Rectangle 299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5" name="Google Shape;275;p12"/>
          <p:cNvSpPr txBox="1">
            <a:spLocks noGrp="1"/>
          </p:cNvSpPr>
          <p:nvPr>
            <p:ph type="title"/>
          </p:nvPr>
        </p:nvSpPr>
        <p:spPr>
          <a:xfrm>
            <a:off x="521208" y="978408"/>
            <a:ext cx="5020056" cy="1463040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4100"/>
              <a:t>Appalachian Supply Chain Club (ASCC)</a:t>
            </a: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Google Shape;274;p12"/>
          <p:cNvSpPr txBox="1">
            <a:spLocks noGrp="1"/>
          </p:cNvSpPr>
          <p:nvPr>
            <p:ph type="body" idx="1"/>
          </p:nvPr>
        </p:nvSpPr>
        <p:spPr>
          <a:xfrm>
            <a:off x="521208" y="2578608"/>
            <a:ext cx="5020056" cy="3767328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sz="1700"/>
              <a:t>Our Student SCM Club is sponsored by the Association for Operations Management (APICS a.k.a. ASCM)</a:t>
            </a:r>
          </a:p>
          <a:p>
            <a:pPr marL="742950" lvl="1" indent="-285750">
              <a:lnSpc>
                <a:spcPct val="100000"/>
              </a:lnSpc>
              <a:spcBef>
                <a:spcPts val="51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700"/>
              <a:t>Free to join the club ($0 to join)</a:t>
            </a:r>
          </a:p>
          <a:p>
            <a:pPr marL="742950" lvl="1" indent="-285750">
              <a:lnSpc>
                <a:spcPct val="100000"/>
              </a:lnSpc>
              <a:spcBef>
                <a:spcPts val="51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700"/>
              <a:t>Includes student membership in APICS/ASCM </a:t>
            </a:r>
          </a:p>
          <a:p>
            <a:pPr marL="742950" lvl="1" indent="-285750">
              <a:lnSpc>
                <a:spcPct val="100000"/>
              </a:lnSpc>
              <a:spcBef>
                <a:spcPts val="51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700"/>
              <a:t>Possibility of CSCMP free membership </a:t>
            </a:r>
          </a:p>
          <a:p>
            <a:pPr marL="742950" lvl="1" indent="-285750">
              <a:lnSpc>
                <a:spcPct val="100000"/>
              </a:lnSpc>
              <a:spcBef>
                <a:spcPts val="51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700"/>
              <a:t>Internship Opportunities</a:t>
            </a:r>
          </a:p>
          <a:p>
            <a:pPr marL="742950" lvl="1" indent="-285750">
              <a:lnSpc>
                <a:spcPct val="100000"/>
              </a:lnSpc>
              <a:spcBef>
                <a:spcPts val="51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700"/>
              <a:t>Job Opportunities</a:t>
            </a:r>
          </a:p>
          <a:p>
            <a:pPr marL="742950" lvl="1" indent="-285750">
              <a:lnSpc>
                <a:spcPct val="100000"/>
              </a:lnSpc>
              <a:spcBef>
                <a:spcPts val="51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700"/>
              <a:t>Guest Speakers</a:t>
            </a:r>
          </a:p>
          <a:p>
            <a:pPr marL="742950" lvl="1" indent="-285750">
              <a:lnSpc>
                <a:spcPct val="100000"/>
              </a:lnSpc>
              <a:spcBef>
                <a:spcPts val="51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700"/>
              <a:t>Networking with SCM professionals</a:t>
            </a:r>
          </a:p>
          <a:p>
            <a:pPr marL="742950" lvl="1" indent="-285750">
              <a:lnSpc>
                <a:spcPct val="100000"/>
              </a:lnSpc>
              <a:spcBef>
                <a:spcPts val="518"/>
              </a:spcBef>
              <a:buSzPct val="100000"/>
              <a:buFont typeface="Arial"/>
              <a:buChar char="•"/>
            </a:pPr>
            <a:r>
              <a:rPr lang="en-US" sz="1700">
                <a:latin typeface="-apple-system"/>
              </a:rPr>
              <a:t>Click the link </a:t>
            </a:r>
            <a:r>
              <a:rPr lang="en-US" sz="1700"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Appalachian Supply Chain Club Engage</a:t>
            </a:r>
            <a:r>
              <a:rPr lang="en-US" sz="1700">
                <a:latin typeface="-apple-system"/>
              </a:rPr>
              <a:t> </a:t>
            </a:r>
            <a:r>
              <a:rPr lang="en-US" sz="1700"/>
              <a:t>(https://engage.appstate.edu/organization/supply-chain-club)</a:t>
            </a:r>
            <a:endParaRPr lang="en-US" sz="1700">
              <a:latin typeface="-apple-syste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86954-1171-32CB-2218-223D8044A0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926" r="1" b="5621"/>
          <a:stretch>
            <a:fillRect/>
          </a:stretch>
        </p:blipFill>
        <p:spPr>
          <a:xfrm>
            <a:off x="6560598" y="508090"/>
            <a:ext cx="5122753" cy="2783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30CC6-62ED-BC3E-F306-ED3581CAC9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463" r="1" b="7209"/>
          <a:stretch>
            <a:fillRect/>
          </a:stretch>
        </p:blipFill>
        <p:spPr>
          <a:xfrm>
            <a:off x="6560598" y="3566160"/>
            <a:ext cx="5122753" cy="2779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Freeform: Shape 301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04" name="Rectangle 303">
            <a:extLst>
              <a:ext uri="{FF2B5EF4-FFF2-40B4-BE49-F238E27FC236}">
                <a16:creationId xmlns:a16="http://schemas.microsoft.com/office/drawing/2014/main" id="{9E10BDB4-64F2-477D-A03B-9F8352D5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/>
          </p:nvPr>
        </p:nvSpPr>
        <p:spPr>
          <a:xfrm>
            <a:off x="521208" y="978408"/>
            <a:ext cx="6300216" cy="132588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Employers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71C494-8107-3D61-D611-4FBC7C22A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3612" y="611650"/>
            <a:ext cx="416052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95EAA-ACDB-A024-85EE-25DC8324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67" y="3063697"/>
            <a:ext cx="6281928" cy="3282307"/>
          </a:xfrm>
          <a:prstGeom prst="rect">
            <a:avLst/>
          </a:prstGeom>
        </p:spPr>
      </p:pic>
      <p:sp>
        <p:nvSpPr>
          <p:cNvPr id="281" name="Google Shape;281;p13"/>
          <p:cNvSpPr txBox="1">
            <a:spLocks noGrp="1"/>
          </p:cNvSpPr>
          <p:nvPr>
            <p:ph type="body" idx="1"/>
          </p:nvPr>
        </p:nvSpPr>
        <p:spPr>
          <a:xfrm>
            <a:off x="7507224" y="1088136"/>
            <a:ext cx="4160520" cy="5257800"/>
          </a:xfrm>
          <a:prstGeom prst="rect">
            <a:avLst/>
          </a:prstGeom>
        </p:spPr>
        <p:txBody>
          <a:bodyPr spcFirstLastPara="1" vert="horz" lIns="91440" tIns="45720" rIns="91440" bIns="45720" numCol="2" rtlCol="0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sz="1700"/>
              <a:t>Amazon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Transportation Insight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 Schneider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Target Corporation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Sunrise Technologies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Lowe’s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VF Corporation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Ahold-Delhaize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Publix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Total Quality Logistics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Maersk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Camelot 3PL Software Syngenta 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Hanes Companies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Georgia-Pacific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Syfan Logistics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Ralph Lauren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Old Dominion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XPO Logistics, Inc.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Aldi Foods</a:t>
            </a:r>
          </a:p>
          <a:p>
            <a:pPr lvl="0">
              <a:lnSpc>
                <a:spcPct val="100000"/>
              </a:lnSpc>
            </a:pPr>
            <a:r>
              <a:rPr lang="en-US" sz="1700"/>
              <a:t>Gilbarco-Veederoot</a:t>
            </a:r>
          </a:p>
          <a:p>
            <a:pPr marL="342900">
              <a:lnSpc>
                <a:spcPct val="100000"/>
              </a:lnSpc>
              <a:spcBef>
                <a:spcPts val="476"/>
              </a:spcBef>
              <a:buClr>
                <a:schemeClr val="dk1"/>
              </a:buClr>
              <a:buSzPct val="100000"/>
            </a:pPr>
            <a:endParaRPr lang="en-US" sz="1700"/>
          </a:p>
          <a:p>
            <a:pPr marL="342900">
              <a:lnSpc>
                <a:spcPct val="100000"/>
              </a:lnSpc>
              <a:spcBef>
                <a:spcPts val="476"/>
              </a:spcBef>
              <a:buClr>
                <a:schemeClr val="dk1"/>
              </a:buClr>
              <a:buSzPct val="100000"/>
            </a:pPr>
            <a:endParaRPr lang="en-US" sz="1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"/>
          <p:cNvSpPr txBox="1">
            <a:spLocks noGrp="1"/>
          </p:cNvSpPr>
          <p:nvPr>
            <p:ph type="title"/>
          </p:nvPr>
        </p:nvSpPr>
        <p:spPr>
          <a:xfrm>
            <a:off x="2038949" y="838200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buSzPts val="3600"/>
            </a:pPr>
            <a:r>
              <a:rPr lang="en-US" sz="3600" dirty="0"/>
              <a:t>Institute for Supply Management (ISM)</a:t>
            </a:r>
            <a:br>
              <a:rPr lang="en-US" sz="3600" dirty="0"/>
            </a:br>
            <a:r>
              <a:rPr lang="en-US" sz="3600" dirty="0"/>
              <a:t>2025 Salary Survey</a:t>
            </a:r>
            <a:br>
              <a:rPr lang="en-US" dirty="0"/>
            </a:br>
            <a:endParaRPr sz="3200" dirty="0"/>
          </a:p>
        </p:txBody>
      </p:sp>
      <p:sp>
        <p:nvSpPr>
          <p:cNvPr id="289" name="Google Shape;289;p14"/>
          <p:cNvSpPr txBox="1">
            <a:spLocks noGrp="1"/>
          </p:cNvSpPr>
          <p:nvPr>
            <p:ph type="body" idx="1"/>
          </p:nvPr>
        </p:nvSpPr>
        <p:spPr>
          <a:xfrm>
            <a:off x="1676400" y="1524001"/>
            <a:ext cx="8839200" cy="46481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165100">
              <a:spcBef>
                <a:spcPts val="0"/>
              </a:spcBef>
              <a:buNone/>
            </a:pPr>
            <a:endParaRPr dirty="0"/>
          </a:p>
          <a:p>
            <a:pPr marL="342900" indent="-165100">
              <a:buNone/>
            </a:pPr>
            <a:endParaRPr dirty="0"/>
          </a:p>
          <a:p>
            <a:pPr marL="342900" indent="-165100">
              <a:buNone/>
            </a:pPr>
            <a:endParaRPr dirty="0"/>
          </a:p>
          <a:p>
            <a:pPr marL="342900" indent="-165100">
              <a:buNone/>
            </a:pPr>
            <a:endParaRPr dirty="0"/>
          </a:p>
          <a:p>
            <a:pPr marL="342900" indent="-165100">
              <a:buNone/>
            </a:pPr>
            <a:endParaRPr dirty="0"/>
          </a:p>
          <a:p>
            <a:pPr marL="342900" indent="-165100">
              <a:buNone/>
            </a:pPr>
            <a:endParaRPr dirty="0"/>
          </a:p>
        </p:txBody>
      </p:sp>
      <p:sp>
        <p:nvSpPr>
          <p:cNvPr id="290" name="Google Shape;290;p14"/>
          <p:cNvSpPr txBox="1">
            <a:spLocks noGrp="1"/>
          </p:cNvSpPr>
          <p:nvPr>
            <p:ph type="body" idx="2"/>
          </p:nvPr>
        </p:nvSpPr>
        <p:spPr>
          <a:xfrm>
            <a:off x="1676400" y="3810000"/>
            <a:ext cx="88392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342900" indent="-165100">
              <a:spcBef>
                <a:spcPts val="0"/>
              </a:spcBef>
              <a:buNone/>
            </a:pPr>
            <a:endParaRPr/>
          </a:p>
          <a:p>
            <a:pPr marL="0" indent="0"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55C9C-C825-605A-DED4-32D303EF5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086" y="1724771"/>
            <a:ext cx="2503118" cy="1645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112DD-56C3-4680-0401-061762394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811" y="3571512"/>
            <a:ext cx="2000529" cy="2448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0BC7A-A054-0DF1-AB5D-2274906D1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645" y="3571533"/>
            <a:ext cx="2514951" cy="24482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27F4F3-2E56-DBCB-49F0-9B617B97B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406" y="2222323"/>
            <a:ext cx="5573807" cy="37158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6"/>
          <p:cNvSpPr txBox="1">
            <a:spLocks noGrp="1"/>
          </p:cNvSpPr>
          <p:nvPr>
            <p:ph type="title"/>
          </p:nvPr>
        </p:nvSpPr>
        <p:spPr>
          <a:xfrm>
            <a:off x="1963271" y="706157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buSzPts val="4000"/>
            </a:pPr>
            <a:r>
              <a:rPr lang="en-US" sz="4000" dirty="0"/>
              <a:t>SCM Graduates - COB Career Center</a:t>
            </a:r>
            <a:br>
              <a:rPr lang="en-US" dirty="0"/>
            </a:br>
            <a:r>
              <a:rPr lang="en-US" sz="2800" dirty="0"/>
              <a:t>2023-24 COB Undergraduate Student Success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383AFD-7FD3-5DE7-E774-07A9695B7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257" y="2307596"/>
            <a:ext cx="7773485" cy="36771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798CC9-279B-A491-AC1E-04653B3858C6}"/>
              </a:ext>
            </a:extLst>
          </p:cNvPr>
          <p:cNvSpPr txBox="1"/>
          <p:nvPr/>
        </p:nvSpPr>
        <p:spPr>
          <a:xfrm>
            <a:off x="5838825" y="3641323"/>
            <a:ext cx="4591050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/>
              <a:t>SCM Placement Rate: 94% with Average Salary of $61,200</a:t>
            </a:r>
          </a:p>
        </p:txBody>
      </p:sp>
    </p:spTree>
    <p:extLst>
      <p:ext uri="{BB962C8B-B14F-4D97-AF65-F5344CB8AC3E}">
        <p14:creationId xmlns:p14="http://schemas.microsoft.com/office/powerpoint/2010/main" val="3312873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4" name="Rectangle 293">
            <a:extLst>
              <a:ext uri="{FF2B5EF4-FFF2-40B4-BE49-F238E27FC236}">
                <a16:creationId xmlns:a16="http://schemas.microsoft.com/office/drawing/2014/main" id="{A2E34F73-16B0-98D9-3D25-2E1F4A6D1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5" name="Google Shape;275;p12"/>
          <p:cNvSpPr txBox="1">
            <a:spLocks noGrp="1"/>
          </p:cNvSpPr>
          <p:nvPr>
            <p:ph type="title"/>
          </p:nvPr>
        </p:nvSpPr>
        <p:spPr>
          <a:xfrm>
            <a:off x="6419088" y="978408"/>
            <a:ext cx="5230368" cy="1463040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br>
              <a:rPr lang="en-US" sz="2400" dirty="0"/>
            </a:br>
            <a:r>
              <a:rPr lang="en-US" sz="2400" dirty="0"/>
              <a:t>International Collaboration of SCM Program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880B06-D87B-0A8A-D42B-26D1011071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10" r="22751"/>
          <a:stretch>
            <a:fillRect/>
          </a:stretch>
        </p:blipFill>
        <p:spPr>
          <a:xfrm>
            <a:off x="448875" y="1877591"/>
            <a:ext cx="2332906" cy="1941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56840F-BE8C-92D7-20A9-8F8AFDC50A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554" r="33359" b="1"/>
          <a:stretch>
            <a:fillRect/>
          </a:stretch>
        </p:blipFill>
        <p:spPr>
          <a:xfrm>
            <a:off x="3276453" y="508090"/>
            <a:ext cx="2499217" cy="2785204"/>
          </a:xfrm>
          <a:prstGeom prst="rect">
            <a:avLst/>
          </a:prstGeom>
        </p:spPr>
      </p:pic>
      <p:sp>
        <p:nvSpPr>
          <p:cNvPr id="295" name="Rectangle 294">
            <a:extLst>
              <a:ext uri="{FF2B5EF4-FFF2-40B4-BE49-F238E27FC236}">
                <a16:creationId xmlns:a16="http://schemas.microsoft.com/office/drawing/2014/main" id="{69C38214-08C4-CDE7-C86B-29BED0025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7376" y="508090"/>
            <a:ext cx="523036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83908-5F15-7DE6-97C3-01E6C52776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" b="16187"/>
          <a:stretch>
            <a:fillRect/>
          </a:stretch>
        </p:blipFill>
        <p:spPr>
          <a:xfrm>
            <a:off x="517871" y="4081450"/>
            <a:ext cx="2028106" cy="2266507"/>
          </a:xfrm>
          <a:prstGeom prst="rect">
            <a:avLst/>
          </a:prstGeom>
        </p:spPr>
      </p:pic>
      <p:sp>
        <p:nvSpPr>
          <p:cNvPr id="274" name="Google Shape;274;p12"/>
          <p:cNvSpPr txBox="1">
            <a:spLocks noGrp="1"/>
          </p:cNvSpPr>
          <p:nvPr>
            <p:ph type="body" idx="1"/>
          </p:nvPr>
        </p:nvSpPr>
        <p:spPr>
          <a:xfrm>
            <a:off x="6419088" y="2578608"/>
            <a:ext cx="5230368" cy="3767328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r>
              <a:rPr lang="en-US" dirty="0"/>
              <a:t>International collaboration/collaboration: </a:t>
            </a:r>
          </a:p>
          <a:p>
            <a:pPr marL="742950" lvl="1" indent="-285750">
              <a:spcBef>
                <a:spcPts val="51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Connections in India </a:t>
            </a:r>
          </a:p>
          <a:p>
            <a:pPr marL="742950" lvl="1" indent="-285750">
              <a:spcBef>
                <a:spcPts val="518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dirty="0"/>
              <a:t>FRANCE – Near Normandy – Largest Commercial Container Port of France</a:t>
            </a:r>
          </a:p>
          <a:p>
            <a:pPr marL="1200150" lvl="2" indent="-285750">
              <a:spcBef>
                <a:spcPts val="518"/>
              </a:spcBef>
              <a:buSzPct val="100000"/>
            </a:pPr>
            <a:r>
              <a:rPr lang="en-US" dirty="0"/>
              <a:t>University of Le Havre-Normandy: </a:t>
            </a:r>
            <a:r>
              <a:rPr lang="en-US" dirty="0" err="1"/>
              <a:t>Institut</a:t>
            </a:r>
            <a:r>
              <a:rPr lang="en-US" dirty="0"/>
              <a:t> supérieur </a:t>
            </a:r>
            <a:r>
              <a:rPr lang="en-US" dirty="0" err="1"/>
              <a:t>d'études</a:t>
            </a:r>
            <a:r>
              <a:rPr lang="en-US" dirty="0"/>
              <a:t> </a:t>
            </a:r>
            <a:r>
              <a:rPr lang="en-US" dirty="0" err="1"/>
              <a:t>logistiques</a:t>
            </a:r>
            <a:endParaRPr lang="en-US" dirty="0"/>
          </a:p>
          <a:p>
            <a:pPr lvl="1" indent="-457200">
              <a:spcBef>
                <a:spcPts val="518"/>
              </a:spcBef>
              <a:buSzPct val="100000"/>
            </a:pPr>
            <a:r>
              <a:rPr lang="en-US" dirty="0"/>
              <a:t>In the process of developing connection in the Netherlands - Rotterdam Business School</a:t>
            </a:r>
          </a:p>
          <a:p>
            <a:pPr lvl="1" indent="-457200">
              <a:spcBef>
                <a:spcPts val="518"/>
              </a:spcBef>
              <a:buSzPct val="100000"/>
            </a:pPr>
            <a:r>
              <a:rPr lang="en-US" dirty="0"/>
              <a:t>2027 European Supply Chain Summer Immersion in Ireland with Dr. Riley and Professor Palmer.</a:t>
            </a:r>
          </a:p>
          <a:p>
            <a:pPr marL="457200" lvl="1" indent="0">
              <a:spcBef>
                <a:spcPts val="518"/>
              </a:spcBef>
              <a:buSzPct val="100000"/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CE480B-433B-5960-6528-28CCAF0EC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75" y="216892"/>
            <a:ext cx="2306369" cy="1443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125584-0CAC-D341-C4C4-E3348CAB1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3614333"/>
            <a:ext cx="3606892" cy="270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8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C324F-EFFC-E029-18EE-708EFA6D6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79" r="-3" b="1802"/>
          <a:stretch>
            <a:fillRect/>
          </a:stretch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24F2C-C847-E20E-45BC-14997ADA06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939" b="17993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9ADDB6-28D5-B02D-FA55-C627D5A0C7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306" b="-1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6E23B-9A9C-AED6-7EA5-1132486737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55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1228165" y="469526"/>
            <a:ext cx="8839200" cy="13679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3200" dirty="0"/>
              <a:t>For More Information Contact:  </a:t>
            </a:r>
            <a:br>
              <a:rPr lang="en-US" sz="3200" dirty="0"/>
            </a:br>
            <a:r>
              <a:rPr lang="en-US" sz="3200" dirty="0"/>
              <a:t> Supply Chain Management Faculty</a:t>
            </a:r>
            <a:endParaRPr sz="3200" dirty="0"/>
          </a:p>
        </p:txBody>
      </p:sp>
      <p:sp>
        <p:nvSpPr>
          <p:cNvPr id="313" name="Google Shape;313;p17"/>
          <p:cNvSpPr txBox="1">
            <a:spLocks noGrp="1"/>
          </p:cNvSpPr>
          <p:nvPr>
            <p:ph type="body" idx="1"/>
          </p:nvPr>
        </p:nvSpPr>
        <p:spPr>
          <a:xfrm>
            <a:off x="1676400" y="1721224"/>
            <a:ext cx="8839200" cy="466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10000"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sz="2800" dirty="0"/>
              <a:t>Dr. Dinesh </a:t>
            </a:r>
            <a:r>
              <a:rPr lang="en-US" sz="2800" dirty="0" err="1"/>
              <a:t>Davè</a:t>
            </a:r>
            <a:r>
              <a:rPr lang="en-US" sz="2800" dirty="0"/>
              <a:t> (</a:t>
            </a:r>
            <a:r>
              <a:rPr lang="en-US" sz="2800" u="sng" dirty="0">
                <a:solidFill>
                  <a:schemeClr val="hlink"/>
                </a:solidFill>
              </a:rPr>
              <a:t>daveds@appstate.edu</a:t>
            </a:r>
            <a:r>
              <a:rPr lang="en-US" sz="2800" dirty="0"/>
              <a:t>)</a:t>
            </a:r>
          </a:p>
          <a:p>
            <a:pPr marL="342900">
              <a:spcBef>
                <a:spcPts val="0"/>
              </a:spcBef>
              <a:buSzPts val="3200"/>
            </a:pPr>
            <a:r>
              <a:rPr lang="en-US" sz="2800" dirty="0"/>
              <a:t>Dr. Jason Riley (</a:t>
            </a:r>
            <a:r>
              <a:rPr lang="en-US" sz="2800" u="sng" dirty="0">
                <a:solidFill>
                  <a:schemeClr val="hlink"/>
                </a:solidFill>
              </a:rPr>
              <a:t>rileyjm4</a:t>
            </a:r>
            <a:r>
              <a:rPr lang="en-US" sz="2800" u="sng" dirty="0">
                <a:solidFill>
                  <a:schemeClr val="hlink"/>
                </a:solidFill>
                <a:hlinkClick r:id="rId3"/>
              </a:rPr>
              <a:t>@appstate.edu</a:t>
            </a:r>
            <a:r>
              <a:rPr lang="en-US" sz="2800" u="sng" dirty="0">
                <a:solidFill>
                  <a:schemeClr val="hlink"/>
                </a:solidFill>
              </a:rPr>
              <a:t>)</a:t>
            </a:r>
            <a:endParaRPr sz="2800" dirty="0"/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sz="2800" dirty="0"/>
              <a:t>Dr. Ken Corley (</a:t>
            </a:r>
            <a:r>
              <a:rPr lang="en-US" sz="2800" u="sng" dirty="0">
                <a:solidFill>
                  <a:schemeClr val="hlink"/>
                </a:solidFill>
                <a:hlinkClick r:id="rId3"/>
              </a:rPr>
              <a:t>corleyjk@appstate.edu</a:t>
            </a:r>
            <a:r>
              <a:rPr lang="en-US" sz="2800" dirty="0"/>
              <a:t>)</a:t>
            </a:r>
            <a:endParaRPr sz="2800" dirty="0"/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sz="2800" dirty="0"/>
              <a:t>Dr. Laura Laws (</a:t>
            </a:r>
            <a:r>
              <a:rPr lang="en-US" sz="2800" u="sng" dirty="0">
                <a:solidFill>
                  <a:srgbClr val="00B0F0"/>
                </a:solidFill>
              </a:rPr>
              <a:t>brewerLL</a:t>
            </a:r>
            <a:r>
              <a:rPr lang="en-US" sz="2800" u="sng" dirty="0">
                <a:solidFill>
                  <a:schemeClr val="hlink"/>
                </a:solidFill>
                <a:hlinkClick r:id="rId4"/>
              </a:rPr>
              <a:t>@appstate.edu </a:t>
            </a:r>
            <a:r>
              <a:rPr lang="en-US" sz="2800" dirty="0"/>
              <a:t>)</a:t>
            </a:r>
            <a:endParaRPr sz="2800" dirty="0"/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sz="2800" dirty="0"/>
              <a:t>Mr. Daman Palmer (</a:t>
            </a:r>
            <a:r>
              <a:rPr lang="en-US" sz="2800" u="sng" dirty="0">
                <a:solidFill>
                  <a:schemeClr val="hlink"/>
                </a:solidFill>
                <a:hlinkClick r:id="rId5"/>
              </a:rPr>
              <a:t>palmerdk@appstate.edu</a:t>
            </a:r>
            <a:r>
              <a:rPr lang="en-US" sz="2800" dirty="0"/>
              <a:t>)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sz="2800" dirty="0"/>
              <a:t>Mr. Doug </a:t>
            </a:r>
            <a:r>
              <a:rPr lang="en-US" sz="2800" dirty="0" err="1"/>
              <a:t>Marrelli</a:t>
            </a:r>
            <a:r>
              <a:rPr lang="en-US" sz="2800" dirty="0"/>
              <a:t> (</a:t>
            </a:r>
            <a:r>
              <a:rPr lang="en-US" sz="2800" dirty="0">
                <a:hlinkClick r:id="rId6"/>
              </a:rPr>
              <a:t>marrellidm@appstate.edu</a:t>
            </a:r>
            <a:r>
              <a:rPr lang="en-US" sz="2800" dirty="0"/>
              <a:t>)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sz="2800" dirty="0"/>
              <a:t>Dr. Mike Ogle (</a:t>
            </a:r>
            <a:r>
              <a:rPr lang="en-US" sz="2800" u="sng" dirty="0">
                <a:solidFill>
                  <a:schemeClr val="hlink"/>
                </a:solidFill>
                <a:hlinkClick r:id="rId7"/>
              </a:rPr>
              <a:t>oglemk@appstate.edu</a:t>
            </a:r>
            <a:r>
              <a:rPr lang="en-US" sz="2800" dirty="0"/>
              <a:t>)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sz="2800" dirty="0"/>
              <a:t>Mr. Colin Dees (</a:t>
            </a:r>
            <a:r>
              <a:rPr lang="en-US" sz="2800" dirty="0">
                <a:hlinkClick r:id="rId8"/>
              </a:rPr>
              <a:t>deesch@appstate.edu</a:t>
            </a:r>
            <a:r>
              <a:rPr lang="en-US" sz="2800" dirty="0"/>
              <a:t>)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sz="2800" dirty="0"/>
              <a:t>Ms. MaKeyla Childs (</a:t>
            </a:r>
            <a:r>
              <a:rPr lang="en-US" sz="2800" dirty="0">
                <a:hlinkClick r:id="rId9"/>
              </a:rPr>
              <a:t>childsmk@appstate.edu</a:t>
            </a:r>
            <a:r>
              <a:rPr lang="en-US" sz="2800" dirty="0"/>
              <a:t>)</a:t>
            </a:r>
          </a:p>
          <a:p>
            <a:pPr marL="342900">
              <a:spcBef>
                <a:spcPts val="640"/>
              </a:spcBef>
              <a:buSzPts val="3200"/>
            </a:pPr>
            <a:r>
              <a:rPr lang="en-US" sz="2800" dirty="0"/>
              <a:t>Ms. Natalie Noah (</a:t>
            </a:r>
            <a:r>
              <a:rPr lang="en-US" sz="2800" dirty="0">
                <a:hlinkClick r:id="rId9"/>
              </a:rPr>
              <a:t>martinns@appstate.edu</a:t>
            </a:r>
            <a:r>
              <a:rPr lang="en-US" sz="2800" dirty="0"/>
              <a:t>)</a:t>
            </a:r>
          </a:p>
          <a:p>
            <a:pPr marL="342900">
              <a:spcBef>
                <a:spcPts val="640"/>
              </a:spcBef>
              <a:buSzPts val="3200"/>
            </a:pPr>
            <a:endParaRPr lang="en-US" sz="2800" dirty="0"/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dirty="0"/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dirty="0"/>
          </a:p>
          <a:p>
            <a:pPr marL="0" indent="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dirty="0"/>
          </a:p>
          <a:p>
            <a:pPr marL="0" indent="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: Shape 7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6209925"/>
            <a:ext cx="11155680" cy="45719"/>
          </a:xfrm>
          <a:custGeom>
            <a:avLst/>
            <a:gdLst/>
            <a:ahLst/>
            <a:cxnLst/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CA48C-A630-B480-DCD3-EAB4548E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1000768"/>
            <a:ext cx="3566452" cy="298558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Examples of a Supply Chain</a:t>
            </a:r>
            <a:br>
              <a:rPr lang="en-US" sz="3400"/>
            </a:br>
            <a:br>
              <a:rPr lang="en-US" sz="3400"/>
            </a:br>
            <a:r>
              <a:rPr lang="en-US" sz="3400"/>
              <a:t>From a small, local, regional brewery.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D0C058D-27D4-3139-E199-E2C11099B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19C6FA-8D86-D2E2-BDCE-6D17F6365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168" r="18585"/>
          <a:stretch>
            <a:fillRect/>
          </a:stretch>
        </p:blipFill>
        <p:spPr>
          <a:xfrm>
            <a:off x="4530907" y="1000768"/>
            <a:ext cx="6946864" cy="4956048"/>
          </a:xfrm>
          <a:prstGeom prst="rect">
            <a:avLst/>
          </a:prstGeom>
        </p:spPr>
      </p:pic>
      <p:sp>
        <p:nvSpPr>
          <p:cNvPr id="91" name="Freeform: Shape 84">
            <a:extLst>
              <a:ext uri="{FF2B5EF4-FFF2-40B4-BE49-F238E27FC236}">
                <a16:creationId xmlns:a16="http://schemas.microsoft.com/office/drawing/2014/main" id="{E94E0531-D614-3CB6-996E-FF0184A33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26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17D949E-564D-4503-A64E-D22FA3232C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83A05-8DDB-8066-EBFE-A326CBFE2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3154680" cy="4069080"/>
          </a:xfrm>
        </p:spPr>
        <p:txBody>
          <a:bodyPr>
            <a:normAutofit/>
          </a:bodyPr>
          <a:lstStyle/>
          <a:p>
            <a:r>
              <a:rPr lang="en-US" sz="3400"/>
              <a:t>What is Supply Chain Management?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8EEB27-9249-8B3A-C8C2-18F9DC48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482CAC-96FF-EBE5-E97D-0BE2B8A51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99535"/>
            <a:ext cx="11155680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4FC24A4A-AE26-8D71-3C3C-975328535D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4042057"/>
              </p:ext>
            </p:extLst>
          </p:nvPr>
        </p:nvGraphicFramePr>
        <p:xfrm>
          <a:off x="4389120" y="978408"/>
          <a:ext cx="7306056" cy="5010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8252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E17AA97-89A7-45C1-B813-BFF6C23D7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641F7-6217-9CB0-4656-D108539B6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032504" cy="3364992"/>
          </a:xfrm>
        </p:spPr>
        <p:txBody>
          <a:bodyPr>
            <a:normAutofit/>
          </a:bodyPr>
          <a:lstStyle/>
          <a:p>
            <a:r>
              <a:rPr lang="en-US" dirty="0"/>
              <a:t>What do SCM Professionals do?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3AC4FE1-D370-43A6-96C5-076716BB1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403250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3D569D-D3A6-49CA-A483-291E95DA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5776" y="611650"/>
            <a:ext cx="662025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831DD48-3914-5625-2777-C7E68FEF68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1768433"/>
              </p:ext>
            </p:extLst>
          </p:nvPr>
        </p:nvGraphicFramePr>
        <p:xfrm>
          <a:off x="5065776" y="978408"/>
          <a:ext cx="6620256" cy="537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963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2EF6F8F-597F-716E-5B22-76DC90B3E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1B140-CCE9-0A76-0522-AD541AE1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645152" cy="2788920"/>
          </a:xfrm>
        </p:spPr>
        <p:txBody>
          <a:bodyPr>
            <a:normAutofit/>
          </a:bodyPr>
          <a:lstStyle/>
          <a:p>
            <a:r>
              <a:rPr lang="en-US" dirty="0"/>
              <a:t>Potential Careers in Supply Chain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AC934FA-18DC-F7A3-0EA7-05EDF7A3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988253A-3E9C-B691-B8B0-8B97544EB5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415030" y="968762"/>
            <a:ext cx="6199632" cy="27889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</a:rPr>
              <a:t>Buyer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1200" b="1" dirty="0"/>
              <a:t>Customs Broker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</a:rPr>
              <a:t>Product Designer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</a:rPr>
              <a:t>Ware</a:t>
            </a:r>
            <a:r>
              <a:rPr lang="en-US" altLang="en-US" sz="1200" b="1" dirty="0"/>
              <a:t>house Manager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1200" b="1" dirty="0"/>
              <a:t>Quality Control Lead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</a:rPr>
              <a:t>Logistics Coordinator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</a:rPr>
              <a:t>Production Manager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effectLst/>
              </a:rPr>
              <a:t>Transportation Manager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1200" b="1" dirty="0"/>
              <a:t>Data Analyst and more….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0A652-6BF7-3429-1252-25BB1B44C4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36" r="10348" b="1"/>
          <a:stretch>
            <a:fillRect/>
          </a:stretch>
        </p:blipFill>
        <p:spPr>
          <a:xfrm>
            <a:off x="3338607" y="3979333"/>
            <a:ext cx="2624328" cy="2366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BA51DE-1F49-AEF7-BA2F-600F2BEC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11" r="23744" b="-3"/>
          <a:stretch>
            <a:fillRect/>
          </a:stretch>
        </p:blipFill>
        <p:spPr>
          <a:xfrm>
            <a:off x="491484" y="3979333"/>
            <a:ext cx="2624328" cy="2366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3E7BB6-BA2E-D74C-1509-3543B6BEFA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85" r="5482" b="-2"/>
          <a:stretch>
            <a:fillRect/>
          </a:stretch>
        </p:blipFill>
        <p:spPr>
          <a:xfrm>
            <a:off x="6202682" y="3979333"/>
            <a:ext cx="2624328" cy="2366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AE8F78-86C3-677C-27EB-F735319AF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534" y="773017"/>
            <a:ext cx="4030273" cy="2989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3EEB98-84DC-8C98-7521-4E22163AC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7975" y="3979333"/>
            <a:ext cx="2905905" cy="236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78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082E5AA-6E5F-4FCC-8C41-11E32F833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DE9B9-3705-2E24-89D5-249D2C1B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993123"/>
            <a:ext cx="4912659" cy="16642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Supply Chain Management Programs Currently Offered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3D569D-D3A6-49CA-A483-291E95DAC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5622" y="612648"/>
            <a:ext cx="55138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B80AA1-7B90-127A-1228-EDB96D2EF7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128" y="2814918"/>
            <a:ext cx="4865308" cy="3534991"/>
          </a:xfrm>
          <a:prstGeom prst="rect">
            <a:avLst/>
          </a:prstGeom>
        </p:spPr>
      </p:pic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B4FF10FA-AFCA-8098-B5A0-AF01C405D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245409"/>
              </p:ext>
            </p:extLst>
          </p:nvPr>
        </p:nvGraphicFramePr>
        <p:xfrm>
          <a:off x="5145741" y="508090"/>
          <a:ext cx="6813177" cy="6304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602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A3C4E-880E-CBEB-0900-A5C96795E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51BE833-7AF6-99AB-D08E-0B8EF45C7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8894A9-AC33-D220-404E-C28C6C847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82" y="993123"/>
            <a:ext cx="4912659" cy="16642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/>
              <a:t>Why Major in Supply Chain Management?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EEB248-EC93-6444-ABDE-608470239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4B41EB-0D96-7686-0635-6D3D5D708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5622" y="612648"/>
            <a:ext cx="551383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FE2A7C1A-B3E3-80A4-E94F-C3634482AA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664032"/>
              </p:ext>
            </p:extLst>
          </p:nvPr>
        </p:nvGraphicFramePr>
        <p:xfrm>
          <a:off x="5145741" y="508090"/>
          <a:ext cx="6813177" cy="6304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0CAA85E-270B-0F05-D7BC-F3A1D0CBC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2657332"/>
            <a:ext cx="5000316" cy="320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3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7"/>
          <p:cNvSpPr txBox="1">
            <a:spLocks noGrp="1"/>
          </p:cNvSpPr>
          <p:nvPr>
            <p:ph type="body" idx="1"/>
          </p:nvPr>
        </p:nvSpPr>
        <p:spPr>
          <a:xfrm>
            <a:off x="1531304" y="1412771"/>
            <a:ext cx="8839200" cy="51815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n-US" sz="2400" dirty="0"/>
              <a:t>    Our advisory board members are executives from the following:</a:t>
            </a:r>
            <a:endParaRPr dirty="0"/>
          </a:p>
          <a:p>
            <a:pPr marL="0" indent="0">
              <a:spcBef>
                <a:spcPts val="480"/>
              </a:spcBef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indent="0">
              <a:spcBef>
                <a:spcPts val="480"/>
              </a:spcBef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457200" lvl="1" indent="0">
              <a:spcBef>
                <a:spcPts val="360"/>
              </a:spcBef>
              <a:buClr>
                <a:schemeClr val="dk1"/>
              </a:buClr>
              <a:buSzPts val="1800"/>
              <a:buNone/>
            </a:pPr>
            <a:endParaRPr sz="1800" dirty="0"/>
          </a:p>
          <a:p>
            <a:pPr marL="457200" lvl="1" indent="0">
              <a:spcBef>
                <a:spcPts val="360"/>
              </a:spcBef>
              <a:buClr>
                <a:schemeClr val="dk1"/>
              </a:buClr>
              <a:buSzPts val="1800"/>
              <a:buNone/>
            </a:pPr>
            <a:endParaRPr sz="1800" dirty="0"/>
          </a:p>
          <a:p>
            <a:pPr marL="742950" lvl="1" indent="-171450">
              <a:spcBef>
                <a:spcPts val="360"/>
              </a:spcBef>
              <a:buClr>
                <a:schemeClr val="dk1"/>
              </a:buClr>
              <a:buSzPts val="1800"/>
              <a:buNone/>
            </a:pPr>
            <a:endParaRPr sz="1800" dirty="0"/>
          </a:p>
          <a:p>
            <a:pPr marL="742950" lvl="1" indent="-171450">
              <a:spcBef>
                <a:spcPts val="360"/>
              </a:spcBef>
              <a:buClr>
                <a:schemeClr val="dk1"/>
              </a:buClr>
              <a:buSzPts val="1800"/>
              <a:buNone/>
            </a:pPr>
            <a:endParaRPr sz="1800" dirty="0"/>
          </a:p>
          <a:p>
            <a:pPr marL="742950" lvl="1" indent="-28575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742950" lvl="1" indent="-10795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dirty="0"/>
          </a:p>
          <a:p>
            <a:pPr marL="742950" lvl="1" indent="-10795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13" name="Google Shape;21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3781" y="3913186"/>
            <a:ext cx="1428750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1180" y="2048931"/>
            <a:ext cx="1411016" cy="701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5075" y="2122127"/>
            <a:ext cx="1875882" cy="881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49124" y="2810602"/>
            <a:ext cx="1933684" cy="730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3781" y="2242401"/>
            <a:ext cx="1328702" cy="59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F9FC4-3C6A-4C94-9CD7-C9DF182E7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7063" y="4784635"/>
            <a:ext cx="1619250" cy="704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64DC30-EAAA-C4D8-DB36-9CDECAEE35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1744" y="2122127"/>
            <a:ext cx="1900091" cy="555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3A4A38-E356-E35E-256F-545A0CE4F7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1155" y="3873230"/>
            <a:ext cx="20193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D7AB2-2335-B37F-EE57-1959374B3E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73396" y="3177326"/>
            <a:ext cx="1981876" cy="558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154C3A-BB8F-6ABD-E070-6D82696B16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2239" y="3853741"/>
            <a:ext cx="1391901" cy="704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B8F473-ADF5-15DF-EFCA-1D44AF32ED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1393" y="2935625"/>
            <a:ext cx="1378825" cy="48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D54C95-0CD6-9269-0499-B575A5083E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2173" y="4045066"/>
            <a:ext cx="1740136" cy="570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F894DF-7C74-ED92-BFAA-3E3EB1B22C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3642" y="5277605"/>
            <a:ext cx="867156" cy="726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9D97DE-8913-FD0E-0173-76C3E7C113A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84008" y="5439152"/>
            <a:ext cx="866896" cy="476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03B3C2-C144-EE51-6435-B1BFB4C74B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5587" y="5077202"/>
            <a:ext cx="1333500" cy="723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5021DA-1516-50C7-B237-FEC54F21E5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84985" y="5338381"/>
            <a:ext cx="1457325" cy="2667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C93D802-7BED-69A4-C06A-918DACE3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96908"/>
            <a:ext cx="11155680" cy="710113"/>
          </a:xfrm>
        </p:spPr>
        <p:txBody>
          <a:bodyPr>
            <a:normAutofit fontScale="90000"/>
          </a:bodyPr>
          <a:lstStyle/>
          <a:p>
            <a:r>
              <a:rPr lang="en-US" dirty="0"/>
              <a:t>Our Supply Chain Board of Advisors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8" name="Rectangle 247">
            <a:extLst>
              <a:ext uri="{FF2B5EF4-FFF2-40B4-BE49-F238E27FC236}">
                <a16:creationId xmlns:a16="http://schemas.microsoft.com/office/drawing/2014/main" id="{9E10BDB4-64F2-477D-A03B-9F8352D5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" name="Google Shape;235;p8"/>
          <p:cNvSpPr txBox="1">
            <a:spLocks noGrp="1"/>
          </p:cNvSpPr>
          <p:nvPr>
            <p:ph type="title"/>
          </p:nvPr>
        </p:nvSpPr>
        <p:spPr>
          <a:xfrm>
            <a:off x="521208" y="978408"/>
            <a:ext cx="6300216" cy="1325880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Why Major in Supply Chain Management?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408C9-E220-FCF2-266B-21F89F8BF0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37" r="731" b="2"/>
          <a:stretch>
            <a:fillRect/>
          </a:stretch>
        </p:blipFill>
        <p:spPr>
          <a:xfrm>
            <a:off x="277971" y="1963279"/>
            <a:ext cx="7220109" cy="4159747"/>
          </a:xfrm>
          <a:prstGeom prst="rect">
            <a:avLst/>
          </a:prstGeom>
        </p:spPr>
      </p:pic>
      <p:sp>
        <p:nvSpPr>
          <p:cNvPr id="236" name="Google Shape;236;p8"/>
          <p:cNvSpPr txBox="1">
            <a:spLocks noGrp="1"/>
          </p:cNvSpPr>
          <p:nvPr>
            <p:ph type="body" idx="1"/>
          </p:nvPr>
        </p:nvSpPr>
        <p:spPr>
          <a:xfrm>
            <a:off x="7498080" y="1033272"/>
            <a:ext cx="4169664" cy="5312664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rmAutofit/>
          </a:bodyPr>
          <a:lstStyle/>
          <a:p>
            <a:pPr marL="342900" indent="-31623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/>
              <a:t>It is easy to double major (e.g., Marketing &amp; SCM, Management &amp; SCM, Finance &amp; SCM, CIS &amp; SCM, etc.)</a:t>
            </a:r>
          </a:p>
          <a:p>
            <a:pPr marL="342900" indent="-31623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ct val="100000"/>
            </a:pPr>
            <a:r>
              <a:rPr lang="en-US" dirty="0"/>
              <a:t>You can add SCM Major or SCM Minor without adding additional class in your curriculum (e.g., some classes will double count, fill your COB and free electives with SCM classes)</a:t>
            </a:r>
          </a:p>
          <a:p>
            <a:pPr marL="342900" indent="-316230">
              <a:lnSpc>
                <a:spcPct val="100000"/>
              </a:lnSpc>
              <a:spcBef>
                <a:spcPts val="560"/>
              </a:spcBef>
              <a:buSzPct val="100000"/>
            </a:pPr>
            <a:r>
              <a:rPr lang="en-US" dirty="0"/>
              <a:t>Currently, 292 students (248 declared majors, 25 Undeclared, 19 minors); which is one of the largest BSBA - SCM programs in the North Carolina University System</a:t>
            </a:r>
          </a:p>
          <a:p>
            <a:pPr marL="342900" indent="-316230">
              <a:lnSpc>
                <a:spcPct val="100000"/>
              </a:lnSpc>
              <a:spcBef>
                <a:spcPts val="560"/>
              </a:spcBef>
              <a:buSzPct val="100000"/>
            </a:pPr>
            <a:r>
              <a:rPr lang="en-US" b="1" i="1" dirty="0"/>
              <a:t>Flight Path (Fully Online) BSBA in SCM has been introduced  </a:t>
            </a:r>
            <a:r>
              <a:rPr lang="en-US" dirty="0"/>
              <a:t> </a:t>
            </a:r>
          </a:p>
          <a:p>
            <a:pPr marL="342900" indent="-31623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ct val="100000"/>
            </a:pPr>
            <a:endParaRPr lang="en-US" dirty="0"/>
          </a:p>
          <a:p>
            <a:pPr marL="342900" indent="-16510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ct val="10000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560"/>
              </a:spcBef>
              <a:buClr>
                <a:schemeClr val="dk1"/>
              </a:buClr>
              <a:buSzPct val="100000"/>
              <a:buNone/>
            </a:pPr>
            <a:endParaRPr lang="en-US" b="1" dirty="0"/>
          </a:p>
          <a:p>
            <a:pPr marL="342900" indent="-13970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ct val="100000"/>
              <a:buNone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964</Words>
  <Application>Microsoft Office PowerPoint</Application>
  <PresentationFormat>Widescreen</PresentationFormat>
  <Paragraphs>156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-apple-system</vt:lpstr>
      <vt:lpstr>Aptos</vt:lpstr>
      <vt:lpstr>Arial</vt:lpstr>
      <vt:lpstr>Bierstadt</vt:lpstr>
      <vt:lpstr>Calibri</vt:lpstr>
      <vt:lpstr>GestaltVTI</vt:lpstr>
      <vt:lpstr>Supply Chain Management</vt:lpstr>
      <vt:lpstr>Examples of a Supply Chain  From a small, local, regional brewery.</vt:lpstr>
      <vt:lpstr>What is Supply Chain Management?</vt:lpstr>
      <vt:lpstr>What do SCM Professionals do?</vt:lpstr>
      <vt:lpstr>Potential Careers in Supply Chain</vt:lpstr>
      <vt:lpstr>Supply Chain Management Programs Currently Offered</vt:lpstr>
      <vt:lpstr>Why Major in Supply Chain Management?</vt:lpstr>
      <vt:lpstr>Our Supply Chain Board of Advisors </vt:lpstr>
      <vt:lpstr>  Why Major in Supply Chain Management? </vt:lpstr>
      <vt:lpstr>PowerPoint Presentation</vt:lpstr>
      <vt:lpstr>PowerPoint Presentation</vt:lpstr>
      <vt:lpstr>Appalachian Supply Chain Club (ASCC)</vt:lpstr>
      <vt:lpstr>Employers</vt:lpstr>
      <vt:lpstr>Institute for Supply Management (ISM) 2025 Salary Survey </vt:lpstr>
      <vt:lpstr>SCM Graduates - COB Career Center 2023-24 COB Undergraduate Student Success </vt:lpstr>
      <vt:lpstr> International Collaboration of SCM Program </vt:lpstr>
      <vt:lpstr>PowerPoint Presentation</vt:lpstr>
      <vt:lpstr>For More Information Contact:    Supply Chain Management Faculty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Daman Palmer</dc:creator>
  <cp:lastModifiedBy>Dinesh Dave</cp:lastModifiedBy>
  <cp:revision>10</cp:revision>
  <dcterms:created xsi:type="dcterms:W3CDTF">2026-04-12T17:07:33Z</dcterms:created>
  <dcterms:modified xsi:type="dcterms:W3CDTF">2026-04-15T21:38:11Z</dcterms:modified>
</cp:coreProperties>
</file>