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65" r:id="rId12"/>
    <p:sldId id="279" r:id="rId13"/>
    <p:sldId id="267" r:id="rId14"/>
    <p:sldId id="268" r:id="rId15"/>
    <p:sldId id="269" r:id="rId16"/>
    <p:sldId id="273" r:id="rId17"/>
    <p:sldId id="276" r:id="rId18"/>
    <p:sldId id="272" r:id="rId1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c/ql30jE70L8BgdCuKF8FPAF6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1F58-CBA4-43E3-838E-740AC5685061}">
  <a:tblStyle styleId="{3D951F58-CBA4-43E3-838E-740AC5685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3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24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32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84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Internships and Scholarships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Bonded Logistics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FedEx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Global Shippers Association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Hanesbrands /Sara Lee Corporation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IBM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Lowe’s Companies, Inc.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M33 Integrated Solutions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Mapally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Mediterranean Shipping Company (USA)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Microsoft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Murray Supply Company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PHH Corporation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Prysmian Group – Draka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Saudi Basic Industries Corporation (SABIC)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Placement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to the Supply Chain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in the Classes</a:t>
            </a:r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47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3">
  <p:cSld name="Three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4">
  <p:cSld name="Three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4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662781"/>
            <a:ext cx="4525963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152400" y="1504950"/>
            <a:ext cx="4344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152400" y="2144712"/>
            <a:ext cx="43449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645025" y="1504950"/>
            <a:ext cx="4346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2144712"/>
            <a:ext cx="43465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2">
  <p:cSld name="Three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837" y="64463"/>
            <a:ext cx="5274270" cy="1078537"/>
          </a:xfrm>
          <a:prstGeom prst="rect">
            <a:avLst/>
          </a:prstGeom>
          <a:noFill/>
          <a:ln>
            <a:noFill/>
          </a:ln>
          <a:effectLst>
            <a:outerShdw dist="25400" dir="16200000">
              <a:schemeClr val="lt1"/>
            </a:outerShdw>
          </a:effectLst>
        </p:spPr>
      </p:pic>
      <p:sp>
        <p:nvSpPr>
          <p:cNvPr id="11" name="Google Shape;11;p1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FFCC33">
                  <a:alpha val="30980"/>
                </a:srgbClr>
              </a:gs>
              <a:gs pos="51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5893" y="6255768"/>
            <a:ext cx="9144000" cy="6287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0645" y="6356350"/>
            <a:ext cx="227055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age.appstate.edu/organization/supply-chain-clu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oglemk@appstate.edu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marrellidm@appstat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lmerdk@appstate.edu" TargetMode="External"/><Relationship Id="rId5" Type="http://schemas.openxmlformats.org/officeDocument/2006/relationships/hyperlink" Target="mailto:ellingtonve@appstate.edu" TargetMode="External"/><Relationship Id="rId10" Type="http://schemas.openxmlformats.org/officeDocument/2006/relationships/hyperlink" Target="mailto:childsmk@appstate.edu" TargetMode="External"/><Relationship Id="rId4" Type="http://schemas.openxmlformats.org/officeDocument/2006/relationships/hyperlink" Target="mailto:corleyjk@appstate.edu" TargetMode="External"/><Relationship Id="rId9" Type="http://schemas.openxmlformats.org/officeDocument/2006/relationships/hyperlink" Target="mailto:deesch@app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81" y="8875"/>
            <a:ext cx="9143999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870" y="8876"/>
            <a:ext cx="9120130" cy="10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Supply Chain Management </a:t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666" y="1730027"/>
            <a:ext cx="3291465" cy="10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343400" y="931804"/>
            <a:ext cx="609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10">
            <a:extLst>
              <a:ext uri="{FF2B5EF4-FFF2-40B4-BE49-F238E27FC236}">
                <a16:creationId xmlns:a16="http://schemas.microsoft.com/office/drawing/2014/main" id="{42E09D55-F759-93BD-A69E-722D83F0E6B5}"/>
              </a:ext>
            </a:extLst>
          </p:cNvPr>
          <p:cNvSpPr txBox="1">
            <a:spLocks/>
          </p:cNvSpPr>
          <p:nvPr/>
        </p:nvSpPr>
        <p:spPr>
          <a:xfrm>
            <a:off x="143256" y="859536"/>
            <a:ext cx="1703832" cy="488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100"/>
            </a:pPr>
            <a:r>
              <a:rPr lang="en-US" sz="2000" dirty="0"/>
              <a:t>SCM Major Curriculum</a:t>
            </a:r>
          </a:p>
          <a:p>
            <a:pPr algn="ctr">
              <a:buSzPts val="4100"/>
            </a:pPr>
            <a:r>
              <a:rPr lang="en-US" sz="2000" dirty="0"/>
              <a:t>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F3EAD-C61A-6D36-268E-3D6A6BBA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22" y="250647"/>
            <a:ext cx="6245268" cy="56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10">
            <a:extLst>
              <a:ext uri="{FF2B5EF4-FFF2-40B4-BE49-F238E27FC236}">
                <a16:creationId xmlns:a16="http://schemas.microsoft.com/office/drawing/2014/main" id="{42E09D55-F759-93BD-A69E-722D83F0E6B5}"/>
              </a:ext>
            </a:extLst>
          </p:cNvPr>
          <p:cNvSpPr txBox="1">
            <a:spLocks/>
          </p:cNvSpPr>
          <p:nvPr/>
        </p:nvSpPr>
        <p:spPr>
          <a:xfrm>
            <a:off x="170688" y="804672"/>
            <a:ext cx="1560576" cy="488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100"/>
            </a:pPr>
            <a:r>
              <a:rPr lang="en-US" sz="2000" dirty="0"/>
              <a:t>SCM Minor  Curriculum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CF6DF-17DB-85A7-F268-77200AC2B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64" y="1522412"/>
            <a:ext cx="6439799" cy="36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10">
            <a:extLst>
              <a:ext uri="{FF2B5EF4-FFF2-40B4-BE49-F238E27FC236}">
                <a16:creationId xmlns:a16="http://schemas.microsoft.com/office/drawing/2014/main" id="{42E09D55-F759-93BD-A69E-722D83F0E6B5}"/>
              </a:ext>
            </a:extLst>
          </p:cNvPr>
          <p:cNvSpPr txBox="1">
            <a:spLocks/>
          </p:cNvSpPr>
          <p:nvPr/>
        </p:nvSpPr>
        <p:spPr>
          <a:xfrm>
            <a:off x="170688" y="804672"/>
            <a:ext cx="1776984" cy="488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100"/>
            </a:pPr>
            <a:r>
              <a:rPr lang="en-US" sz="2000" dirty="0"/>
              <a:t>SCM Minor Curriculum</a:t>
            </a:r>
          </a:p>
          <a:p>
            <a:pPr algn="ctr">
              <a:buSzPts val="4100"/>
            </a:pPr>
            <a:r>
              <a:rPr lang="en-US" sz="2000" dirty="0"/>
              <a:t>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D2CDE-801F-348E-E2C5-F75077E6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73" y="841248"/>
            <a:ext cx="5715798" cy="491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91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399" y="1395984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Our Student SCM Club is sponsored by the Association for Operations Management (APICS a.k.a. ASCM)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Free to join the club ($0 to join)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Includes student membership in APICS/ASCM 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Possibility of CSCMP free membership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Internship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Job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Guest Speakers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Networking with SCM professionals</a:t>
            </a:r>
          </a:p>
          <a:p>
            <a:pPr marL="742950" lvl="1" indent="-285750">
              <a:spcBef>
                <a:spcPts val="518"/>
              </a:spcBef>
              <a:buSzPct val="100000"/>
              <a:buFont typeface="Arial"/>
              <a:buChar char="•"/>
            </a:pPr>
            <a:r>
              <a:rPr lang="en-US" dirty="0">
                <a:solidFill>
                  <a:srgbClr val="1D2125"/>
                </a:solidFill>
                <a:latin typeface="-apple-system"/>
              </a:rPr>
              <a:t>Click the link </a:t>
            </a:r>
            <a:r>
              <a:rPr lang="en-US" dirty="0">
                <a:solidFill>
                  <a:srgbClr val="0F6CBF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Appalachian Supply Chain Club Engage</a:t>
            </a:r>
            <a:r>
              <a:rPr lang="en-US" dirty="0">
                <a:solidFill>
                  <a:srgbClr val="0F6CBF"/>
                </a:solidFill>
                <a:latin typeface="-apple-system"/>
              </a:rPr>
              <a:t> </a:t>
            </a:r>
            <a:r>
              <a:rPr lang="en-US" dirty="0"/>
              <a:t>(https://engage.appstate.edu/organization/supply-chain-club)</a:t>
            </a:r>
            <a:endParaRPr lang="en-US" dirty="0">
              <a:solidFill>
                <a:srgbClr val="0F6CBF"/>
              </a:solidFill>
              <a:latin typeface="-apple-system"/>
            </a:endParaRPr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 dirty="0">
                <a:solidFill>
                  <a:schemeClr val="dk1"/>
                </a:solidFill>
              </a:rPr>
              <a:t>Appalachian Supply Chain Club (ASCC)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Employers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212481" y="1340583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Amazon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Transportation Insight</a:t>
            </a:r>
            <a:endParaRPr dirty="0"/>
          </a:p>
          <a:p>
            <a:pPr marL="342900" lvl="0" indent="-342900">
              <a:spcBef>
                <a:spcPts val="476"/>
              </a:spcBef>
              <a:buSzPct val="100000"/>
            </a:pPr>
            <a:r>
              <a:rPr lang="en-US" dirty="0"/>
              <a:t> Schneider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Sunrise Technologies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Lowe’s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VF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Ahold-Delhaize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Publix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Total Quality Logistics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Maersk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Camelot 3PL Software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4615962" y="1311275"/>
            <a:ext cx="4343400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Syngenta 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Hanes Companies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Georgia-Pacific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Syfan</a:t>
            </a:r>
            <a:r>
              <a:rPr lang="en-US" dirty="0"/>
              <a:t> Logistics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Ralph Lauren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Red Classic Transportation Services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Old Dominion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XPO Logistics, Inc.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Aldi Foods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Gilbarco-</a:t>
            </a:r>
            <a:r>
              <a:rPr lang="en-US" dirty="0" err="1"/>
              <a:t>Veederoot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281866" y="29379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Institute for Supply Management (ISM)</a:t>
            </a:r>
            <a:br>
              <a:rPr lang="en-US" sz="3600" dirty="0"/>
            </a:br>
            <a:r>
              <a:rPr lang="en-US" sz="3600" dirty="0"/>
              <a:t>2025 Salary Survey</a:t>
            </a:r>
            <a:br>
              <a:rPr lang="en-US" dirty="0"/>
            </a:br>
            <a:endParaRPr sz="3200" dirty="0"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90" name="Google Shape;290;p1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5C9C-C825-605A-DED4-32D303EF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97" y="1512995"/>
            <a:ext cx="2503118" cy="1645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112DD-56C3-4680-0401-061762394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332" y="3367663"/>
            <a:ext cx="2000529" cy="2600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0BC7A-A054-0DF1-AB5D-2274906D1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466" y="3417643"/>
            <a:ext cx="2514951" cy="24482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SCM Graduates - COB Career Center</a:t>
            </a:r>
            <a:br>
              <a:rPr lang="en-US" dirty="0"/>
            </a:br>
            <a:r>
              <a:rPr lang="en-US" sz="2800" b="1" dirty="0"/>
              <a:t>2023-24 COB Undergraduate Student Success</a:t>
            </a:r>
            <a:r>
              <a:rPr lang="en-US" sz="2800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83AFD-7FD3-5DE7-E774-07A9695B7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56" y="1590418"/>
            <a:ext cx="7773485" cy="3677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98CC9-279B-A491-AC1E-04653B3858C6}"/>
              </a:ext>
            </a:extLst>
          </p:cNvPr>
          <p:cNvSpPr txBox="1"/>
          <p:nvPr/>
        </p:nvSpPr>
        <p:spPr>
          <a:xfrm>
            <a:off x="4314825" y="2924146"/>
            <a:ext cx="459105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SCM Placement Rate: 94% with Average Salary of $61,200</a:t>
            </a:r>
          </a:p>
        </p:txBody>
      </p:sp>
    </p:spTree>
    <p:extLst>
      <p:ext uri="{BB962C8B-B14F-4D97-AF65-F5344CB8AC3E}">
        <p14:creationId xmlns:p14="http://schemas.microsoft.com/office/powerpoint/2010/main" val="331287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International collaboration/collaboration: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Connections in India 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FRANCE – Near Normandy – Largest Commercial Container Port of France</a:t>
            </a:r>
          </a:p>
          <a:p>
            <a:pPr marL="1200150" lvl="2" indent="-285750">
              <a:spcBef>
                <a:spcPts val="518"/>
              </a:spcBef>
              <a:buSzPct val="100000"/>
            </a:pPr>
            <a:r>
              <a:rPr lang="en-US" dirty="0"/>
              <a:t>University of Le Havre-Normandy: </a:t>
            </a:r>
            <a:r>
              <a:rPr lang="en-US" dirty="0" err="1"/>
              <a:t>Institut</a:t>
            </a:r>
            <a:r>
              <a:rPr lang="en-US" dirty="0"/>
              <a:t> supérieur </a:t>
            </a:r>
            <a:r>
              <a:rPr lang="en-US" dirty="0" err="1"/>
              <a:t>d'études</a:t>
            </a:r>
            <a:r>
              <a:rPr lang="en-US" dirty="0"/>
              <a:t> </a:t>
            </a:r>
            <a:r>
              <a:rPr lang="en-US" dirty="0" err="1"/>
              <a:t>logistiques</a:t>
            </a:r>
            <a:endParaRPr lang="en-US" dirty="0"/>
          </a:p>
          <a:p>
            <a:pPr lvl="1" indent="-457200">
              <a:spcBef>
                <a:spcPts val="51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the process of developing connection in the Netherlands - Rotterdam Business School</a:t>
            </a:r>
          </a:p>
          <a:p>
            <a:pPr marL="457200" lvl="1" indent="0">
              <a:spcBef>
                <a:spcPts val="518"/>
              </a:spcBef>
              <a:buSzPct val="100000"/>
              <a:buNone/>
            </a:pPr>
            <a:endParaRPr lang="en-US"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900" dirty="0"/>
            </a:br>
            <a:r>
              <a:rPr lang="en-US" sz="4900" dirty="0"/>
              <a:t>International Collaboration of SCM Program</a:t>
            </a:r>
            <a:br>
              <a:rPr lang="en-US" sz="4900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E5DCF-0FD7-2874-E037-6E5558A5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905" y="5204781"/>
            <a:ext cx="3896269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3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For More Information Contact:  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Supply Chain Management Faculty</a:t>
            </a:r>
            <a:endParaRPr sz="4000"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/>
              <a:t>Dr. Dinesh </a:t>
            </a:r>
            <a:r>
              <a:rPr lang="en-US" sz="2800" dirty="0" err="1"/>
              <a:t>Davè</a:t>
            </a:r>
            <a:r>
              <a:rPr lang="en-US" sz="2800" dirty="0"/>
              <a:t> (</a:t>
            </a:r>
            <a:r>
              <a:rPr lang="en-US" sz="2800" u="sng" dirty="0">
                <a:solidFill>
                  <a:schemeClr val="hlink"/>
                </a:solidFill>
              </a:rPr>
              <a:t>daveds@appstate.edu</a:t>
            </a:r>
            <a:r>
              <a:rPr lang="en-US" sz="2800" dirty="0"/>
              <a:t>)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sz="2800" dirty="0"/>
              <a:t>Dr. Jason Riley (</a:t>
            </a:r>
            <a:r>
              <a:rPr lang="en-US" sz="2800" u="sng" dirty="0">
                <a:solidFill>
                  <a:schemeClr val="hlink"/>
                </a:solidFill>
              </a:rPr>
              <a:t>rileyjm4</a:t>
            </a:r>
            <a:r>
              <a:rPr lang="en-US" sz="2800" u="sng" dirty="0">
                <a:solidFill>
                  <a:schemeClr val="hlink"/>
                </a:solidFill>
                <a:hlinkClick r:id="rId4"/>
              </a:rPr>
              <a:t>@appstate.edu</a:t>
            </a:r>
            <a:r>
              <a:rPr lang="en-US" sz="2800" u="sng" dirty="0">
                <a:solidFill>
                  <a:schemeClr val="hlink"/>
                </a:solidFill>
              </a:rPr>
              <a:t>)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/>
              <a:t>Dr. Ken Corley (</a:t>
            </a:r>
            <a:r>
              <a:rPr lang="en-US" sz="2800" u="sng" dirty="0">
                <a:solidFill>
                  <a:schemeClr val="hlink"/>
                </a:solidFill>
                <a:hlinkClick r:id="rId4"/>
              </a:rPr>
              <a:t>corleyjk@appstate.edu</a:t>
            </a:r>
            <a:r>
              <a:rPr lang="en-US" sz="2800" dirty="0"/>
              <a:t>)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/>
              <a:t>Dr. Laura Brewer (</a:t>
            </a:r>
            <a:r>
              <a:rPr lang="en-US" sz="2800" u="sng" dirty="0">
                <a:solidFill>
                  <a:srgbClr val="92D050"/>
                </a:solidFill>
              </a:rPr>
              <a:t>brewerLL</a:t>
            </a:r>
            <a:r>
              <a:rPr lang="en-US" sz="2800" u="sng" dirty="0">
                <a:solidFill>
                  <a:schemeClr val="hlink"/>
                </a:solidFill>
                <a:hlinkClick r:id="rId5"/>
              </a:rPr>
              <a:t>@appstate.edu </a:t>
            </a:r>
            <a:r>
              <a:rPr lang="en-US" sz="2800" dirty="0"/>
              <a:t>)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/>
              <a:t>Mr. Daman Palmer (</a:t>
            </a:r>
            <a:r>
              <a:rPr lang="en-US" sz="2800" u="sng" dirty="0">
                <a:solidFill>
                  <a:schemeClr val="hlink"/>
                </a:solidFill>
                <a:hlinkClick r:id="rId6"/>
              </a:rPr>
              <a:t>palmerdk@appstate.edu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US" sz="2800" dirty="0"/>
              <a:t>Mr. Doug </a:t>
            </a:r>
            <a:r>
              <a:rPr lang="en-US" sz="2800" dirty="0" err="1"/>
              <a:t>Marrelli</a:t>
            </a:r>
            <a:r>
              <a:rPr lang="en-US" sz="2800" dirty="0"/>
              <a:t> (</a:t>
            </a:r>
            <a:r>
              <a:rPr lang="en-US" sz="2800" dirty="0">
                <a:hlinkClick r:id="rId7"/>
              </a:rPr>
              <a:t>marrellidm@appstate.edu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US" sz="2800" dirty="0"/>
              <a:t>Dr. Mike Ogle (</a:t>
            </a:r>
            <a:r>
              <a:rPr lang="en-US" sz="2800" u="sng" dirty="0">
                <a:solidFill>
                  <a:schemeClr val="hlink"/>
                </a:solidFill>
                <a:hlinkClick r:id="rId8"/>
              </a:rPr>
              <a:t>oglemk@appstate.edu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US" sz="2800" dirty="0"/>
              <a:t>Mr. Colin Dees (</a:t>
            </a:r>
            <a:r>
              <a:rPr lang="en-US" sz="2800" dirty="0">
                <a:hlinkClick r:id="rId9"/>
              </a:rPr>
              <a:t>deesch@appstate.edu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US" sz="2800" dirty="0"/>
              <a:t>Ms. MaKeyla Childs (</a:t>
            </a:r>
            <a:r>
              <a:rPr lang="en-US" sz="2800" dirty="0">
                <a:hlinkClick r:id="rId10"/>
              </a:rPr>
              <a:t>childsmk@appstate.edu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US" sz="2800" dirty="0"/>
              <a:t>Ms. Natalie Noah (</a:t>
            </a:r>
            <a:r>
              <a:rPr lang="en-US" sz="2800" dirty="0">
                <a:hlinkClick r:id="rId10"/>
              </a:rPr>
              <a:t>martinns@appstate.edu</a:t>
            </a:r>
            <a:r>
              <a:rPr lang="en-US" sz="2800" dirty="0"/>
              <a:t>)</a:t>
            </a:r>
          </a:p>
          <a:p>
            <a:pPr marL="342900">
              <a:spcBef>
                <a:spcPts val="640"/>
              </a:spcBef>
              <a:buSzPts val="3200"/>
            </a:pPr>
            <a:endParaRPr lang="en-US"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152400" y="33052"/>
            <a:ext cx="8839200" cy="1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Supply Chain Management?</a:t>
            </a:r>
            <a:endParaRPr/>
          </a:p>
        </p:txBody>
      </p:sp>
      <p:pic>
        <p:nvPicPr>
          <p:cNvPr id="134" name="Google Shape;13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69774" y="1828800"/>
            <a:ext cx="6480400" cy="386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152400" y="33052"/>
            <a:ext cx="8839200" cy="1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Supply Chain Management?</a:t>
            </a: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457200" y="1537292"/>
            <a:ext cx="8153400" cy="4420026"/>
            <a:chOff x="0" y="43455"/>
            <a:chExt cx="8153400" cy="4420026"/>
          </a:xfrm>
        </p:grpSpPr>
        <p:sp>
          <p:nvSpPr>
            <p:cNvPr id="142" name="Google Shape;142;p3"/>
            <p:cNvSpPr/>
            <p:nvPr/>
          </p:nvSpPr>
          <p:spPr>
            <a:xfrm>
              <a:off x="0" y="431481"/>
              <a:ext cx="81534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DB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2016" y="43455"/>
              <a:ext cx="7232962" cy="738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59100"/>
                </a:gs>
                <a:gs pos="80000">
                  <a:srgbClr val="FFC000"/>
                </a:gs>
                <a:gs pos="100000">
                  <a:srgbClr val="FFC200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528042" y="79481"/>
              <a:ext cx="7160910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25" tIns="0" rIns="2157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Synchronizing all Activities within the Supply Chain</a:t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0" y="1565481"/>
              <a:ext cx="81534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DB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2016" y="1161219"/>
              <a:ext cx="7225657" cy="738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59100"/>
                </a:gs>
                <a:gs pos="80000">
                  <a:srgbClr val="FFC000"/>
                </a:gs>
                <a:gs pos="100000">
                  <a:srgbClr val="FFC200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528042" y="1197245"/>
              <a:ext cx="7153605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25" tIns="0" rIns="2157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Maximizing the Supply Chain’s Competitive Advantage</a:t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0" y="2699481"/>
              <a:ext cx="81534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DB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2016" y="2316164"/>
              <a:ext cx="7225657" cy="738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59100"/>
                </a:gs>
                <a:gs pos="80000">
                  <a:srgbClr val="FFC000"/>
                </a:gs>
                <a:gs pos="100000">
                  <a:srgbClr val="FFC200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528042" y="2352190"/>
              <a:ext cx="7153605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25" tIns="0" rIns="2157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Adding Value for the Customers and Consumers</a:t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0" y="3833481"/>
              <a:ext cx="81534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DB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92016" y="3459160"/>
              <a:ext cx="7225657" cy="738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59100"/>
                </a:gs>
                <a:gs pos="80000">
                  <a:srgbClr val="FFC000"/>
                </a:gs>
                <a:gs pos="100000">
                  <a:srgbClr val="FFC200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528042" y="3495186"/>
              <a:ext cx="7153605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25" tIns="0" rIns="2157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“Lifeblood” of any Successful Business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152400" y="-23870"/>
            <a:ext cx="8839200" cy="109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do SCM Professionals do?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152400" y="1219201"/>
            <a:ext cx="883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Assure that the right materials are in the right place at the right time and at the right price by coordinating the organization’s Information Flows, Material Flows, Financial Flows &amp; Risk Flows in a Global Competitive Environment.</a:t>
            </a:r>
            <a:endParaRPr/>
          </a:p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Currently, SC Executives incorporate Environmental Sustainability, Financial Sustainability &amp; Organizational Sustainability. 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0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-397" y="1"/>
            <a:ext cx="9144794" cy="12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Supply Chain Management Programs Currently Offered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609650" y="1448619"/>
            <a:ext cx="8090170" cy="1674764"/>
            <a:chOff x="50" y="819"/>
            <a:chExt cx="8090170" cy="1674764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64162" y="82573"/>
              <a:ext cx="6144304" cy="117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2008 after a study found SCM knowledge, skills, and abilities lacking in the workforce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both Business and Non-Business majors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Minor</a:t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12531" y="4944208"/>
            <a:ext cx="8076057" cy="1066800"/>
            <a:chOff x="0" y="76200"/>
            <a:chExt cx="8076057" cy="1066800"/>
          </a:xfrm>
        </p:grpSpPr>
        <p:sp>
          <p:nvSpPr>
            <p:cNvPr id="175" name="Google Shape;175;p5"/>
            <p:cNvSpPr/>
            <p:nvPr/>
          </p:nvSpPr>
          <p:spPr>
            <a:xfrm rot="5400000">
              <a:off x="4775218" y="-2157839"/>
              <a:ext cx="1066800" cy="55348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41180" y="128276"/>
              <a:ext cx="5482801" cy="962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2014 for our MBA students to obtain the SCM knowledge, skills, and abilities requested by employers</a:t>
              </a:r>
              <a:endParaRPr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66689"/>
              <a:ext cx="2550871" cy="88582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3242" y="209931"/>
              <a:ext cx="2464387" cy="79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MBA w/SCM concentration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685850" y="3075962"/>
            <a:ext cx="8090170" cy="1894081"/>
            <a:chOff x="50" y="-115646"/>
            <a:chExt cx="8090170" cy="1894081"/>
          </a:xfrm>
        </p:grpSpPr>
        <p:sp>
          <p:nvSpPr>
            <p:cNvPr id="180" name="Google Shape;18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69718" y="-115646"/>
              <a:ext cx="6144304" cy="189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2016 after a study found SCM knowledge, skills, and abilities lacking in the workforce.  More demand after the pandemic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Business majors. Double major/minor can be easily added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 292 students (248 declared majors, 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Undeclared, 19 minors). 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Flight Path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BSBA in SCM (Fully Online) was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recently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introduced 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Major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Why Major in Supply Chain Management? 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070619" y="1389043"/>
            <a:ext cx="7168233" cy="1524002"/>
            <a:chOff x="461019" y="228599"/>
            <a:chExt cx="7168233" cy="1524002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4278364" y="-1598287"/>
              <a:ext cx="15240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451478" y="302995"/>
              <a:ext cx="5103378" cy="137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dynamic curriculum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Pairs well with all majors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required courses in 3 semesters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marketable skills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61019" y="228602"/>
              <a:ext cx="1990459" cy="15239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535414" y="302997"/>
              <a:ext cx="1841669" cy="137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Courses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070619" y="3041369"/>
            <a:ext cx="7155156" cy="1384861"/>
            <a:chOff x="461019" y="145769"/>
            <a:chExt cx="7155156" cy="1384861"/>
          </a:xfrm>
        </p:grpSpPr>
        <p:sp>
          <p:nvSpPr>
            <p:cNvPr id="196" name="Google Shape;196;p6"/>
            <p:cNvSpPr/>
            <p:nvPr/>
          </p:nvSpPr>
          <p:spPr>
            <a:xfrm rot="5400000">
              <a:off x="4457313" y="-1750687"/>
              <a:ext cx="1139950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438401" y="323873"/>
              <a:ext cx="5122126" cy="1028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 winning professors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experience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Faculty who care about your success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61019" y="145769"/>
              <a:ext cx="1990459" cy="138486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28622" y="213372"/>
              <a:ext cx="1855253" cy="1249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Faculty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070619" y="4571999"/>
            <a:ext cx="7168233" cy="1447802"/>
            <a:chOff x="461019" y="228599"/>
            <a:chExt cx="7168233" cy="1447802"/>
          </a:xfrm>
        </p:grpSpPr>
        <p:sp>
          <p:nvSpPr>
            <p:cNvPr id="201" name="Google Shape;201;p6"/>
            <p:cNvSpPr/>
            <p:nvPr/>
          </p:nvSpPr>
          <p:spPr>
            <a:xfrm rot="5400000">
              <a:off x="4316464" y="-1636387"/>
              <a:ext cx="14478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51478" y="299275"/>
              <a:ext cx="5107098" cy="130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Projected increases in demand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Large network of recruiters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Diverse job opportunities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 starting salaries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1019" y="260099"/>
              <a:ext cx="1990459" cy="1384800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528619" y="327699"/>
              <a:ext cx="1855259" cy="1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Careers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5734"/>
            <a:ext cx="9144001" cy="12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30034" y="1177651"/>
            <a:ext cx="8839200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Our advisory board members are executives from the following: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-1" y="212286"/>
            <a:ext cx="9132984" cy="8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0"/>
            </a:br>
            <a:r>
              <a:rPr lang="en-US" sz="4900"/>
              <a:t>Our Supply Chain Board of Advisors</a:t>
            </a:r>
            <a:br>
              <a:rPr lang="en-US" sz="4900"/>
            </a:br>
            <a:endParaRPr sz="4900"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2511" y="3678066"/>
            <a:ext cx="1428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10" y="1813812"/>
            <a:ext cx="1411016" cy="7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3805" y="1887007"/>
            <a:ext cx="187588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7854" y="2575482"/>
            <a:ext cx="1933684" cy="73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2511" y="2007282"/>
            <a:ext cx="1328702" cy="59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9FC4-3C6A-4C94-9CD7-C9DF182E7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793" y="4549516"/>
            <a:ext cx="1619250" cy="704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64DC30-EAAA-C4D8-DB36-9CDECAEE35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473" y="1887007"/>
            <a:ext cx="1900091" cy="555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3A4A38-E356-E35E-256F-545A0CE4F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885" y="3638111"/>
            <a:ext cx="20193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1D7AB2-2335-B37F-EE57-1959374B3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2126" y="2942206"/>
            <a:ext cx="1981876" cy="558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154C3A-BB8F-6ABD-E070-6D82696B16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0968" y="3618622"/>
            <a:ext cx="1391901" cy="704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B8F473-ADF5-15DF-EFCA-1D44AF32ED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122" y="2700506"/>
            <a:ext cx="1378825" cy="48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D54C95-0CD6-9269-0499-B575A5083E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0903" y="3809946"/>
            <a:ext cx="1740136" cy="570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894DF-7C74-ED92-BFAA-3E3EB1B22C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2372" y="5042486"/>
            <a:ext cx="867156" cy="726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D97DE-8913-FD0E-0173-76C3E7C113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2738" y="5204033"/>
            <a:ext cx="866896" cy="476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3B3C2-C144-EE51-6435-B1BFB4C74B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4317" y="4842083"/>
            <a:ext cx="13335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021DA-1516-50C7-B237-FEC54F21E5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83714" y="5103262"/>
            <a:ext cx="1457325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Supply Chain Management Major </a:t>
            </a:r>
            <a:br>
              <a:rPr lang="en-US"/>
            </a:b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52400" y="1828799"/>
            <a:ext cx="88392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162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It is easy to double major (e.g., Marketing &amp; SCM, Management &amp; SCM, Finance &amp; SCM, CIS &amp; SCM, etc.)</a:t>
            </a:r>
            <a:endParaRPr dirty="0"/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You can add SCM Major or SCM Minor without adding additional class in your curriculum (e.g., some classes will double count, fill your COB and free electives with SCM classes)</a:t>
            </a:r>
            <a:endParaRPr dirty="0"/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dirty="0"/>
              <a:t>Currently, 292 students (248 declared majors, 25 Undeclared, 19 minors); which is one of the largest BSBA - SCM programs in the North Carolina University System</a:t>
            </a:r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b="1" i="1" dirty="0"/>
              <a:t>Flight Path (Fully Online) BSBA in SCM has been introduced  </a:t>
            </a:r>
            <a:r>
              <a:rPr lang="en-US" sz="2800" dirty="0"/>
              <a:t> 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sz="2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10">
            <a:extLst>
              <a:ext uri="{FF2B5EF4-FFF2-40B4-BE49-F238E27FC236}">
                <a16:creationId xmlns:a16="http://schemas.microsoft.com/office/drawing/2014/main" id="{42E09D55-F759-93BD-A69E-722D83F0E6B5}"/>
              </a:ext>
            </a:extLst>
          </p:cNvPr>
          <p:cNvSpPr txBox="1">
            <a:spLocks/>
          </p:cNvSpPr>
          <p:nvPr/>
        </p:nvSpPr>
        <p:spPr>
          <a:xfrm>
            <a:off x="170688" y="804672"/>
            <a:ext cx="1703832" cy="488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100"/>
            </a:pPr>
            <a:r>
              <a:rPr lang="en-US" sz="2000" dirty="0"/>
              <a:t>SCM Major Curriculum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D7E7E-D95B-5B46-52AB-3329D0C7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20" y="1245264"/>
            <a:ext cx="5858693" cy="4001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823716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6978</TotalTime>
  <Words>902</Words>
  <Application>Microsoft Office PowerPoint</Application>
  <PresentationFormat>On-screen Show (4:3)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Calibri</vt:lpstr>
      <vt:lpstr>-apple-system</vt:lpstr>
      <vt:lpstr>Introduction</vt:lpstr>
      <vt:lpstr>Supply Chain Management </vt:lpstr>
      <vt:lpstr>What is Supply Chain Management?</vt:lpstr>
      <vt:lpstr>What is Supply Chain Management?</vt:lpstr>
      <vt:lpstr>What do SCM Professionals do?</vt:lpstr>
      <vt:lpstr>Supply Chain Management Programs Currently Offered</vt:lpstr>
      <vt:lpstr>Why Major in Supply Chain Management? </vt:lpstr>
      <vt:lpstr> Our Supply Chain Board of Advisors </vt:lpstr>
      <vt:lpstr>  Supply Chain Management Major  </vt:lpstr>
      <vt:lpstr>PowerPoint Presentation</vt:lpstr>
      <vt:lpstr>PowerPoint Presentation</vt:lpstr>
      <vt:lpstr>PowerPoint Presentation</vt:lpstr>
      <vt:lpstr>PowerPoint Presentation</vt:lpstr>
      <vt:lpstr>Appalachian Supply Chain Club (ASCC)</vt:lpstr>
      <vt:lpstr>Employers</vt:lpstr>
      <vt:lpstr>Institute for Supply Management (ISM) 2025 Salary Survey </vt:lpstr>
      <vt:lpstr>SCM Graduates - COB Career Center 2023-24 COB Undergraduate Student Success </vt:lpstr>
      <vt:lpstr> International Collaboration of SCM Program </vt:lpstr>
      <vt:lpstr>For More Information Contact:    Supply Chain Management Faculty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Dr. Beth Ellington</dc:creator>
  <cp:lastModifiedBy>Dinesh Dave</cp:lastModifiedBy>
  <cp:revision>40</cp:revision>
  <dcterms:created xsi:type="dcterms:W3CDTF">2012-08-22T18:57:12Z</dcterms:created>
  <dcterms:modified xsi:type="dcterms:W3CDTF">2026-03-28T19:31:53Z</dcterms:modified>
</cp:coreProperties>
</file>