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80" r:id="rId11"/>
    <p:sldId id="281" r:id="rId12"/>
    <p:sldId id="265" r:id="rId13"/>
    <p:sldId id="279" r:id="rId14"/>
    <p:sldId id="267" r:id="rId15"/>
    <p:sldId id="268" r:id="rId16"/>
    <p:sldId id="269" r:id="rId17"/>
    <p:sldId id="273" r:id="rId18"/>
    <p:sldId id="278" r:id="rId19"/>
    <p:sldId id="276" r:id="rId20"/>
    <p:sldId id="272" r:id="rId21"/>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gc/ql30jE70L8BgdCuKF8FPAF6D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951F58-CBA4-43E3-838E-740AC5685061}">
  <a:tblStyle styleId="{3D951F58-CBA4-43E3-838E-740AC568506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37840" cy="464820"/>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9" y="0"/>
            <a:ext cx="3037840" cy="464820"/>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966"/>
            <a:ext cx="3037840" cy="464820"/>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1: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1" name="Google Shape;121;p1: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0: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sz="4100" b="1"/>
              <a:t>Courses can count double…</a:t>
            </a:r>
            <a:endParaRPr/>
          </a:p>
          <a:p>
            <a:pPr marL="457200" lvl="1" indent="0" algn="l" rtl="0">
              <a:spcBef>
                <a:spcPts val="0"/>
              </a:spcBef>
              <a:spcAft>
                <a:spcPts val="0"/>
              </a:spcAft>
              <a:buNone/>
            </a:pPr>
            <a:r>
              <a:rPr lang="en-US" sz="3700"/>
              <a:t>2   elective courses in your major</a:t>
            </a:r>
            <a:endParaRPr/>
          </a:p>
          <a:p>
            <a:pPr marL="457200" lvl="1" indent="0" algn="l" rtl="0">
              <a:spcBef>
                <a:spcPts val="0"/>
              </a:spcBef>
              <a:spcAft>
                <a:spcPts val="0"/>
              </a:spcAft>
              <a:buNone/>
            </a:pPr>
            <a:r>
              <a:rPr lang="en-US" sz="3700"/>
              <a:t>3   Supply Chain courses</a:t>
            </a:r>
            <a:endParaRPr/>
          </a:p>
        </p:txBody>
      </p:sp>
      <p:sp>
        <p:nvSpPr>
          <p:cNvPr id="256" name="Google Shape;256;p10: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956470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0: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sz="4100" b="1"/>
              <a:t>Courses can count double…</a:t>
            </a:r>
            <a:endParaRPr/>
          </a:p>
          <a:p>
            <a:pPr marL="457200" lvl="1" indent="0" algn="l" rtl="0">
              <a:spcBef>
                <a:spcPts val="0"/>
              </a:spcBef>
              <a:spcAft>
                <a:spcPts val="0"/>
              </a:spcAft>
              <a:buNone/>
            </a:pPr>
            <a:r>
              <a:rPr lang="en-US" sz="3700"/>
              <a:t>2   elective courses in your major</a:t>
            </a:r>
            <a:endParaRPr/>
          </a:p>
          <a:p>
            <a:pPr marL="457200" lvl="1" indent="0" algn="l" rtl="0">
              <a:spcBef>
                <a:spcPts val="0"/>
              </a:spcBef>
              <a:spcAft>
                <a:spcPts val="0"/>
              </a:spcAft>
              <a:buNone/>
            </a:pPr>
            <a:r>
              <a:rPr lang="en-US" sz="3700"/>
              <a:t>3   Supply Chain courses</a:t>
            </a:r>
            <a:endParaRPr/>
          </a:p>
        </p:txBody>
      </p:sp>
      <p:sp>
        <p:nvSpPr>
          <p:cNvPr id="256" name="Google Shape;256;p10: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624534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0: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sz="4100" b="1"/>
              <a:t>Courses can count double…</a:t>
            </a:r>
            <a:endParaRPr/>
          </a:p>
          <a:p>
            <a:pPr marL="457200" lvl="1" indent="0" algn="l" rtl="0">
              <a:spcBef>
                <a:spcPts val="0"/>
              </a:spcBef>
              <a:spcAft>
                <a:spcPts val="0"/>
              </a:spcAft>
              <a:buNone/>
            </a:pPr>
            <a:r>
              <a:rPr lang="en-US" sz="3700"/>
              <a:t>2   elective courses in your major</a:t>
            </a:r>
            <a:endParaRPr/>
          </a:p>
          <a:p>
            <a:pPr marL="457200" lvl="1" indent="0" algn="l" rtl="0">
              <a:spcBef>
                <a:spcPts val="0"/>
              </a:spcBef>
              <a:spcAft>
                <a:spcPts val="0"/>
              </a:spcAft>
              <a:buNone/>
            </a:pPr>
            <a:r>
              <a:rPr lang="en-US" sz="3700"/>
              <a:t>3   Supply Chain courses</a:t>
            </a:r>
            <a:endParaRPr/>
          </a:p>
        </p:txBody>
      </p:sp>
      <p:sp>
        <p:nvSpPr>
          <p:cNvPr id="256" name="Google Shape;256;p10: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0: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sz="4100" b="1"/>
              <a:t>Courses can count double…</a:t>
            </a:r>
            <a:endParaRPr/>
          </a:p>
          <a:p>
            <a:pPr marL="457200" lvl="1" indent="0" algn="l" rtl="0">
              <a:spcBef>
                <a:spcPts val="0"/>
              </a:spcBef>
              <a:spcAft>
                <a:spcPts val="0"/>
              </a:spcAft>
              <a:buNone/>
            </a:pPr>
            <a:r>
              <a:rPr lang="en-US" sz="3700"/>
              <a:t>2   elective courses in your major</a:t>
            </a:r>
            <a:endParaRPr/>
          </a:p>
          <a:p>
            <a:pPr marL="457200" lvl="1" indent="0" algn="l" rtl="0">
              <a:spcBef>
                <a:spcPts val="0"/>
              </a:spcBef>
              <a:spcAft>
                <a:spcPts val="0"/>
              </a:spcAft>
              <a:buNone/>
            </a:pPr>
            <a:r>
              <a:rPr lang="en-US" sz="3700"/>
              <a:t>3   Supply Chain courses</a:t>
            </a:r>
            <a:endParaRPr/>
          </a:p>
        </p:txBody>
      </p:sp>
      <p:sp>
        <p:nvSpPr>
          <p:cNvPr id="256" name="Google Shape;256;p10: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4037241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71" name="Google Shape;271;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78" name="Google Shape;278;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4: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85" name="Google Shape;285;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02" name="Google Shape;302;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3320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02" name="Google Shape;302;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0867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71" name="Google Shape;271;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1884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30" name="Google Shape;130;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7: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09" name="Google Shape;309;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37" name="Google Shape;137;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4: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57" name="Google Shape;157;p4: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5: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65" name="Google Shape;165;p5: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7: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Internships and Scholarships</a:t>
            </a:r>
            <a:endParaRPr/>
          </a:p>
          <a:p>
            <a:pPr marL="457200" lvl="1" indent="-88900" algn="l" rtl="0">
              <a:spcBef>
                <a:spcPts val="0"/>
              </a:spcBef>
              <a:spcAft>
                <a:spcPts val="0"/>
              </a:spcAft>
              <a:buClr>
                <a:schemeClr val="dk1"/>
              </a:buClr>
              <a:buSzPts val="1400"/>
              <a:buFont typeface="Arial"/>
              <a:buChar char="•"/>
            </a:pPr>
            <a:r>
              <a:rPr lang="en-US" sz="1400"/>
              <a:t>Bonded Logistics</a:t>
            </a:r>
            <a:endParaRPr/>
          </a:p>
          <a:p>
            <a:pPr marL="457200" lvl="1" indent="-88900" algn="l" rtl="0">
              <a:spcBef>
                <a:spcPts val="0"/>
              </a:spcBef>
              <a:spcAft>
                <a:spcPts val="0"/>
              </a:spcAft>
              <a:buClr>
                <a:schemeClr val="dk1"/>
              </a:buClr>
              <a:buSzPts val="1400"/>
              <a:buFont typeface="Arial"/>
              <a:buChar char="•"/>
            </a:pPr>
            <a:r>
              <a:rPr lang="en-US" sz="1400"/>
              <a:t>FedEx</a:t>
            </a:r>
            <a:endParaRPr/>
          </a:p>
          <a:p>
            <a:pPr marL="457200" lvl="1" indent="-88900" algn="l" rtl="0">
              <a:spcBef>
                <a:spcPts val="0"/>
              </a:spcBef>
              <a:spcAft>
                <a:spcPts val="0"/>
              </a:spcAft>
              <a:buClr>
                <a:schemeClr val="dk1"/>
              </a:buClr>
              <a:buSzPts val="1400"/>
              <a:buFont typeface="Arial"/>
              <a:buChar char="•"/>
            </a:pPr>
            <a:r>
              <a:rPr lang="en-US" sz="1400"/>
              <a:t>Global Shippers Association</a:t>
            </a:r>
            <a:endParaRPr/>
          </a:p>
          <a:p>
            <a:pPr marL="457200" lvl="1" indent="-88900" algn="l" rtl="0">
              <a:spcBef>
                <a:spcPts val="0"/>
              </a:spcBef>
              <a:spcAft>
                <a:spcPts val="0"/>
              </a:spcAft>
              <a:buClr>
                <a:schemeClr val="dk1"/>
              </a:buClr>
              <a:buSzPts val="1400"/>
              <a:buFont typeface="Arial"/>
              <a:buChar char="•"/>
            </a:pPr>
            <a:r>
              <a:rPr lang="en-US" sz="1400"/>
              <a:t>Hanesbrands /Sara Lee Corporation </a:t>
            </a:r>
            <a:endParaRPr/>
          </a:p>
          <a:p>
            <a:pPr marL="457200" lvl="1" indent="-88900" algn="l" rtl="0">
              <a:spcBef>
                <a:spcPts val="0"/>
              </a:spcBef>
              <a:spcAft>
                <a:spcPts val="0"/>
              </a:spcAft>
              <a:buClr>
                <a:schemeClr val="dk1"/>
              </a:buClr>
              <a:buSzPts val="1400"/>
              <a:buFont typeface="Arial"/>
              <a:buChar char="•"/>
            </a:pPr>
            <a:r>
              <a:rPr lang="en-US" sz="1400"/>
              <a:t>IBM</a:t>
            </a:r>
            <a:endParaRPr/>
          </a:p>
          <a:p>
            <a:pPr marL="457200" lvl="1" indent="-88900" algn="l" rtl="0">
              <a:spcBef>
                <a:spcPts val="0"/>
              </a:spcBef>
              <a:spcAft>
                <a:spcPts val="0"/>
              </a:spcAft>
              <a:buClr>
                <a:schemeClr val="dk1"/>
              </a:buClr>
              <a:buSzPts val="1400"/>
              <a:buFont typeface="Arial"/>
              <a:buChar char="•"/>
            </a:pPr>
            <a:r>
              <a:rPr lang="en-US" sz="1400"/>
              <a:t>Lowe’s Companies, Inc.</a:t>
            </a:r>
            <a:endParaRPr/>
          </a:p>
          <a:p>
            <a:pPr marL="457200" lvl="1" indent="-88900" algn="l" rtl="0">
              <a:spcBef>
                <a:spcPts val="0"/>
              </a:spcBef>
              <a:spcAft>
                <a:spcPts val="0"/>
              </a:spcAft>
              <a:buClr>
                <a:schemeClr val="dk1"/>
              </a:buClr>
              <a:buSzPts val="1400"/>
              <a:buFont typeface="Arial"/>
              <a:buChar char="•"/>
            </a:pPr>
            <a:r>
              <a:rPr lang="en-US" sz="1400"/>
              <a:t>M33 Integrated Solutions </a:t>
            </a:r>
            <a:endParaRPr/>
          </a:p>
          <a:p>
            <a:pPr marL="457200" lvl="1" indent="-88900" algn="l" rtl="0">
              <a:spcBef>
                <a:spcPts val="0"/>
              </a:spcBef>
              <a:spcAft>
                <a:spcPts val="0"/>
              </a:spcAft>
              <a:buClr>
                <a:schemeClr val="dk1"/>
              </a:buClr>
              <a:buSzPts val="1400"/>
              <a:buFont typeface="Arial"/>
              <a:buChar char="•"/>
            </a:pPr>
            <a:r>
              <a:rPr lang="en-US" sz="1400"/>
              <a:t>Mapally</a:t>
            </a:r>
            <a:endParaRPr sz="1400"/>
          </a:p>
          <a:p>
            <a:pPr marL="457200" lvl="1" indent="-88900" algn="l" rtl="0">
              <a:spcBef>
                <a:spcPts val="0"/>
              </a:spcBef>
              <a:spcAft>
                <a:spcPts val="0"/>
              </a:spcAft>
              <a:buClr>
                <a:schemeClr val="dk1"/>
              </a:buClr>
              <a:buSzPts val="1400"/>
              <a:buFont typeface="Arial"/>
              <a:buChar char="•"/>
            </a:pPr>
            <a:r>
              <a:rPr lang="en-US" sz="1400"/>
              <a:t>Mediterranean Shipping Company (USA)</a:t>
            </a:r>
            <a:endParaRPr/>
          </a:p>
          <a:p>
            <a:pPr marL="457200" lvl="1" indent="-88900" algn="l" rtl="0">
              <a:spcBef>
                <a:spcPts val="0"/>
              </a:spcBef>
              <a:spcAft>
                <a:spcPts val="0"/>
              </a:spcAft>
              <a:buClr>
                <a:schemeClr val="dk1"/>
              </a:buClr>
              <a:buSzPts val="1400"/>
              <a:buFont typeface="Arial"/>
              <a:buChar char="•"/>
            </a:pPr>
            <a:r>
              <a:rPr lang="en-US" sz="1400"/>
              <a:t>Microsoft</a:t>
            </a:r>
            <a:endParaRPr/>
          </a:p>
          <a:p>
            <a:pPr marL="457200" lvl="1" indent="-88900" algn="l" rtl="0">
              <a:spcBef>
                <a:spcPts val="0"/>
              </a:spcBef>
              <a:spcAft>
                <a:spcPts val="0"/>
              </a:spcAft>
              <a:buClr>
                <a:schemeClr val="dk1"/>
              </a:buClr>
              <a:buSzPts val="1400"/>
              <a:buFont typeface="Arial"/>
              <a:buChar char="•"/>
            </a:pPr>
            <a:r>
              <a:rPr lang="en-US" sz="1400"/>
              <a:t>Murray Supply Company </a:t>
            </a:r>
            <a:endParaRPr/>
          </a:p>
          <a:p>
            <a:pPr marL="457200" lvl="1" indent="-88900" algn="l" rtl="0">
              <a:spcBef>
                <a:spcPts val="0"/>
              </a:spcBef>
              <a:spcAft>
                <a:spcPts val="0"/>
              </a:spcAft>
              <a:buClr>
                <a:schemeClr val="dk1"/>
              </a:buClr>
              <a:buSzPts val="1400"/>
              <a:buFont typeface="Arial"/>
              <a:buChar char="•"/>
            </a:pPr>
            <a:r>
              <a:rPr lang="en-US" sz="1400"/>
              <a:t>PHH Corporation</a:t>
            </a:r>
            <a:endParaRPr/>
          </a:p>
          <a:p>
            <a:pPr marL="457200" lvl="1" indent="-88900" algn="l" rtl="0">
              <a:spcBef>
                <a:spcPts val="0"/>
              </a:spcBef>
              <a:spcAft>
                <a:spcPts val="0"/>
              </a:spcAft>
              <a:buClr>
                <a:schemeClr val="dk1"/>
              </a:buClr>
              <a:buSzPts val="1400"/>
              <a:buFont typeface="Arial"/>
              <a:buChar char="•"/>
            </a:pPr>
            <a:r>
              <a:rPr lang="en-US" sz="1400"/>
              <a:t>Prysmian Group – Draka</a:t>
            </a:r>
            <a:endParaRPr sz="1400"/>
          </a:p>
          <a:p>
            <a:pPr marL="457200" lvl="1" indent="-88900" algn="l" rtl="0">
              <a:spcBef>
                <a:spcPts val="0"/>
              </a:spcBef>
              <a:spcAft>
                <a:spcPts val="0"/>
              </a:spcAft>
              <a:buClr>
                <a:schemeClr val="dk1"/>
              </a:buClr>
              <a:buSzPts val="1400"/>
              <a:buFont typeface="Arial"/>
              <a:buChar char="•"/>
            </a:pPr>
            <a:r>
              <a:rPr lang="en-US" sz="1400"/>
              <a:t>Saudi Basic Industries Corporation (SABIC) </a:t>
            </a:r>
            <a:endParaRPr/>
          </a:p>
          <a:p>
            <a:pPr marL="0" lvl="0" indent="0" algn="l" rtl="0">
              <a:spcBef>
                <a:spcPts val="0"/>
              </a:spcBef>
              <a:spcAft>
                <a:spcPts val="0"/>
              </a:spcAft>
              <a:buNone/>
            </a:pPr>
            <a:endParaRPr/>
          </a:p>
          <a:p>
            <a:pPr marL="0" lvl="0" indent="0" algn="l" rtl="0">
              <a:spcBef>
                <a:spcPts val="0"/>
              </a:spcBef>
              <a:spcAft>
                <a:spcPts val="0"/>
              </a:spcAft>
              <a:buNone/>
            </a:pPr>
            <a:r>
              <a:rPr lang="en-US"/>
              <a:t>Job Placement</a:t>
            </a:r>
            <a:endParaRPr/>
          </a:p>
          <a:p>
            <a:pPr marL="0" lvl="0" indent="0" algn="l" rtl="0">
              <a:spcBef>
                <a:spcPts val="0"/>
              </a:spcBef>
              <a:spcAft>
                <a:spcPts val="0"/>
              </a:spcAft>
              <a:buNone/>
            </a:pPr>
            <a:r>
              <a:rPr lang="en-US"/>
              <a:t>Speaker to the Supply Chain Club</a:t>
            </a:r>
            <a:endParaRPr/>
          </a:p>
          <a:p>
            <a:pPr marL="0" lvl="0" indent="0" algn="l" rtl="0">
              <a:spcBef>
                <a:spcPts val="0"/>
              </a:spcBef>
              <a:spcAft>
                <a:spcPts val="0"/>
              </a:spcAft>
              <a:buNone/>
            </a:pPr>
            <a:r>
              <a:rPr lang="en-US"/>
              <a:t>Guest Speaker in the Classes</a:t>
            </a:r>
            <a:endParaRPr/>
          </a:p>
        </p:txBody>
      </p:sp>
      <p:sp>
        <p:nvSpPr>
          <p:cNvPr id="208" name="Google Shape;208;p7: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8: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32" name="Google Shape;232;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39" name="Google Shape;239;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19"/>
          <p:cNvSpPr txBox="1">
            <a:spLocks noGrp="1"/>
          </p:cNvSpPr>
          <p:nvPr>
            <p:ph type="title"/>
          </p:nvPr>
        </p:nvSpPr>
        <p:spPr>
          <a:xfrm>
            <a:off x="722313" y="1524000"/>
            <a:ext cx="7772400" cy="136207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4000"/>
              <a:buFont typeface="Calibri"/>
              <a:buNone/>
              <a:defRPr sz="40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1" name="Google Shape;21;p19"/>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Content 2">
  <p:cSld name="Three Content 2">
    <p:spTree>
      <p:nvGrpSpPr>
        <p:cNvPr id="1" name="Shape 67"/>
        <p:cNvGrpSpPr/>
        <p:nvPr/>
      </p:nvGrpSpPr>
      <p:grpSpPr>
        <a:xfrm>
          <a:off x="0" y="0"/>
          <a:ext cx="0" cy="0"/>
          <a:chOff x="0" y="0"/>
          <a:chExt cx="0" cy="0"/>
        </a:xfrm>
      </p:grpSpPr>
      <p:sp>
        <p:nvSpPr>
          <p:cNvPr id="68" name="Google Shape;68;p28"/>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8"/>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28"/>
          <p:cNvSpPr txBox="1">
            <a:spLocks noGrp="1"/>
          </p:cNvSpPr>
          <p:nvPr>
            <p:ph type="body" idx="1"/>
          </p:nvPr>
        </p:nvSpPr>
        <p:spPr>
          <a:xfrm>
            <a:off x="1524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2" name="Google Shape;72;p28"/>
          <p:cNvSpPr txBox="1">
            <a:spLocks noGrp="1"/>
          </p:cNvSpPr>
          <p:nvPr>
            <p:ph type="body" idx="2"/>
          </p:nvPr>
        </p:nvSpPr>
        <p:spPr>
          <a:xfrm>
            <a:off x="4648200" y="1524000"/>
            <a:ext cx="4343400" cy="4495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3" name="Google Shape;73;p28"/>
          <p:cNvSpPr txBox="1">
            <a:spLocks noGrp="1"/>
          </p:cNvSpPr>
          <p:nvPr>
            <p:ph type="body" idx="3"/>
          </p:nvPr>
        </p:nvSpPr>
        <p:spPr>
          <a:xfrm>
            <a:off x="1524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 Content 3">
  <p:cSld name="Three Content 3">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8" name="Google Shape;78;p29"/>
          <p:cNvSpPr txBox="1">
            <a:spLocks noGrp="1"/>
          </p:cNvSpPr>
          <p:nvPr>
            <p:ph type="body" idx="1"/>
          </p:nvPr>
        </p:nvSpPr>
        <p:spPr>
          <a:xfrm>
            <a:off x="152400" y="1524001"/>
            <a:ext cx="88392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9" name="Google Shape;79;p29"/>
          <p:cNvSpPr txBox="1">
            <a:spLocks noGrp="1"/>
          </p:cNvSpPr>
          <p:nvPr>
            <p:ph type="body" idx="2"/>
          </p:nvPr>
        </p:nvSpPr>
        <p:spPr>
          <a:xfrm>
            <a:off x="1524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0" name="Google Shape;80;p29"/>
          <p:cNvSpPr txBox="1">
            <a:spLocks noGrp="1"/>
          </p:cNvSpPr>
          <p:nvPr>
            <p:ph type="body" idx="3"/>
          </p:nvPr>
        </p:nvSpPr>
        <p:spPr>
          <a:xfrm>
            <a:off x="46482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ntent 4">
  <p:cSld name="Three Content 4">
    <p:spTree>
      <p:nvGrpSpPr>
        <p:cNvPr id="1" name="Shape 81"/>
        <p:cNvGrpSpPr/>
        <p:nvPr/>
      </p:nvGrpSpPr>
      <p:grpSpPr>
        <a:xfrm>
          <a:off x="0" y="0"/>
          <a:ext cx="0" cy="0"/>
          <a:chOff x="0" y="0"/>
          <a:chExt cx="0" cy="0"/>
        </a:xfrm>
      </p:grpSpPr>
      <p:sp>
        <p:nvSpPr>
          <p:cNvPr id="82" name="Google Shape;82;p30"/>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0"/>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0"/>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5" name="Google Shape;85;p30"/>
          <p:cNvSpPr txBox="1">
            <a:spLocks noGrp="1"/>
          </p:cNvSpPr>
          <p:nvPr>
            <p:ph type="body" idx="1"/>
          </p:nvPr>
        </p:nvSpPr>
        <p:spPr>
          <a:xfrm>
            <a:off x="1524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6" name="Google Shape;86;p30"/>
          <p:cNvSpPr txBox="1">
            <a:spLocks noGrp="1"/>
          </p:cNvSpPr>
          <p:nvPr>
            <p:ph type="body" idx="2"/>
          </p:nvPr>
        </p:nvSpPr>
        <p:spPr>
          <a:xfrm>
            <a:off x="46482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7" name="Google Shape;87;p30"/>
          <p:cNvSpPr txBox="1">
            <a:spLocks noGrp="1"/>
          </p:cNvSpPr>
          <p:nvPr>
            <p:ph type="body" idx="3"/>
          </p:nvPr>
        </p:nvSpPr>
        <p:spPr>
          <a:xfrm>
            <a:off x="152400" y="3810000"/>
            <a:ext cx="88392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88"/>
        <p:cNvGrpSpPr/>
        <p:nvPr/>
      </p:nvGrpSpPr>
      <p:grpSpPr>
        <a:xfrm>
          <a:off x="0" y="0"/>
          <a:ext cx="0" cy="0"/>
          <a:chOff x="0" y="0"/>
          <a:chExt cx="0" cy="0"/>
        </a:xfrm>
      </p:grpSpPr>
      <p:sp>
        <p:nvSpPr>
          <p:cNvPr id="89" name="Google Shape;89;p31"/>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31"/>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1"/>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31"/>
          <p:cNvSpPr txBox="1">
            <a:spLocks noGrp="1"/>
          </p:cNvSpPr>
          <p:nvPr>
            <p:ph type="body" idx="1"/>
          </p:nvPr>
        </p:nvSpPr>
        <p:spPr>
          <a:xfrm>
            <a:off x="1524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3" name="Google Shape;93;p31"/>
          <p:cNvSpPr txBox="1">
            <a:spLocks noGrp="1"/>
          </p:cNvSpPr>
          <p:nvPr>
            <p:ph type="body" idx="2"/>
          </p:nvPr>
        </p:nvSpPr>
        <p:spPr>
          <a:xfrm>
            <a:off x="46482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4" name="Google Shape;94;p31"/>
          <p:cNvSpPr txBox="1">
            <a:spLocks noGrp="1"/>
          </p:cNvSpPr>
          <p:nvPr>
            <p:ph type="body" idx="3"/>
          </p:nvPr>
        </p:nvSpPr>
        <p:spPr>
          <a:xfrm>
            <a:off x="1524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5" name="Google Shape;95;p31"/>
          <p:cNvSpPr txBox="1">
            <a:spLocks noGrp="1"/>
          </p:cNvSpPr>
          <p:nvPr>
            <p:ph type="body" idx="4"/>
          </p:nvPr>
        </p:nvSpPr>
        <p:spPr>
          <a:xfrm>
            <a:off x="46482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6"/>
        <p:cNvGrpSpPr/>
        <p:nvPr/>
      </p:nvGrpSpPr>
      <p:grpSpPr>
        <a:xfrm>
          <a:off x="0" y="0"/>
          <a:ext cx="0" cy="0"/>
          <a:chOff x="0" y="0"/>
          <a:chExt cx="0" cy="0"/>
        </a:xfrm>
      </p:grpSpPr>
      <p:sp>
        <p:nvSpPr>
          <p:cNvPr id="97" name="Google Shape;97;p3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99" name="Google Shape;99;p3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0" name="Google Shape;100;p32"/>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2"/>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
        <p:cNvGrpSpPr/>
        <p:nvPr/>
      </p:nvGrpSpPr>
      <p:grpSpPr>
        <a:xfrm>
          <a:off x="0" y="0"/>
          <a:ext cx="0" cy="0"/>
          <a:chOff x="0" y="0"/>
          <a:chExt cx="0" cy="0"/>
        </a:xfrm>
      </p:grpSpPr>
      <p:sp>
        <p:nvSpPr>
          <p:cNvPr id="103" name="Google Shape;103;p3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3"/>
          <p:cNvSpPr>
            <a:spLocks noGrp="1"/>
          </p:cNvSpPr>
          <p:nvPr>
            <p:ph type="pic" idx="2"/>
          </p:nvPr>
        </p:nvSpPr>
        <p:spPr>
          <a:xfrm>
            <a:off x="1792288" y="612775"/>
            <a:ext cx="5486400" cy="4114800"/>
          </a:xfrm>
          <a:prstGeom prst="rect">
            <a:avLst/>
          </a:prstGeom>
          <a:noFill/>
          <a:ln>
            <a:noFill/>
          </a:ln>
        </p:spPr>
      </p:sp>
      <p:sp>
        <p:nvSpPr>
          <p:cNvPr id="105" name="Google Shape;105;p3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6" name="Google Shape;106;p33"/>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3"/>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8"/>
        <p:cNvGrpSpPr/>
        <p:nvPr/>
      </p:nvGrpSpPr>
      <p:grpSpPr>
        <a:xfrm>
          <a:off x="0" y="0"/>
          <a:ext cx="0" cy="0"/>
          <a:chOff x="0" y="0"/>
          <a:chExt cx="0" cy="0"/>
        </a:xfrm>
      </p:grpSpPr>
      <p:sp>
        <p:nvSpPr>
          <p:cNvPr id="109" name="Google Shape;109;p34"/>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4"/>
          <p:cNvSpPr txBox="1">
            <a:spLocks noGrp="1"/>
          </p:cNvSpPr>
          <p:nvPr>
            <p:ph type="body" idx="1"/>
          </p:nvPr>
        </p:nvSpPr>
        <p:spPr>
          <a:xfrm rot="5400000">
            <a:off x="2309019" y="-662781"/>
            <a:ext cx="4525963" cy="8839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1" name="Google Shape;111;p34"/>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4"/>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3"/>
        <p:cNvGrpSpPr/>
        <p:nvPr/>
      </p:nvGrpSpPr>
      <p:grpSpPr>
        <a:xfrm>
          <a:off x="0" y="0"/>
          <a:ext cx="0" cy="0"/>
          <a:chOff x="0" y="0"/>
          <a:chExt cx="0" cy="0"/>
        </a:xfrm>
      </p:grpSpPr>
      <p:sp>
        <p:nvSpPr>
          <p:cNvPr id="114" name="Google Shape;114;p3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3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35"/>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5"/>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152400" y="1493837"/>
            <a:ext cx="88392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20"/>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21"/>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1"/>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2"/>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2"/>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23"/>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3"/>
          <p:cNvSpPr txBox="1">
            <a:spLocks noGrp="1"/>
          </p:cNvSpPr>
          <p:nvPr>
            <p:ph type="body" idx="1"/>
          </p:nvPr>
        </p:nvSpPr>
        <p:spPr>
          <a:xfrm>
            <a:off x="152400" y="1524000"/>
            <a:ext cx="43434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23"/>
          <p:cNvSpPr txBox="1">
            <a:spLocks noGrp="1"/>
          </p:cNvSpPr>
          <p:nvPr>
            <p:ph type="body" idx="2"/>
          </p:nvPr>
        </p:nvSpPr>
        <p:spPr>
          <a:xfrm>
            <a:off x="4648200" y="1524000"/>
            <a:ext cx="43434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9" name="Google Shape;39;p23"/>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3"/>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2">
  <p:cSld name="Two Content 2">
    <p:spTree>
      <p:nvGrpSpPr>
        <p:cNvPr id="1" name="Shape 41"/>
        <p:cNvGrpSpPr/>
        <p:nvPr/>
      </p:nvGrpSpPr>
      <p:grpSpPr>
        <a:xfrm>
          <a:off x="0" y="0"/>
          <a:ext cx="0" cy="0"/>
          <a:chOff x="0" y="0"/>
          <a:chExt cx="0" cy="0"/>
        </a:xfrm>
      </p:grpSpPr>
      <p:sp>
        <p:nvSpPr>
          <p:cNvPr id="42" name="Google Shape;42;p24"/>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24"/>
          <p:cNvSpPr txBox="1">
            <a:spLocks noGrp="1"/>
          </p:cNvSpPr>
          <p:nvPr>
            <p:ph type="body" idx="1"/>
          </p:nvPr>
        </p:nvSpPr>
        <p:spPr>
          <a:xfrm>
            <a:off x="152400" y="1524001"/>
            <a:ext cx="88392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6" name="Google Shape;46;p24"/>
          <p:cNvSpPr txBox="1">
            <a:spLocks noGrp="1"/>
          </p:cNvSpPr>
          <p:nvPr>
            <p:ph type="body" idx="2"/>
          </p:nvPr>
        </p:nvSpPr>
        <p:spPr>
          <a:xfrm>
            <a:off x="152400" y="3810000"/>
            <a:ext cx="88392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sp>
        <p:nvSpPr>
          <p:cNvPr id="48" name="Google Shape;48;p2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0" name="Google Shape;50;p25"/>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5"/>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26"/>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6"/>
          <p:cNvSpPr txBox="1">
            <a:spLocks noGrp="1"/>
          </p:cNvSpPr>
          <p:nvPr>
            <p:ph type="body" idx="1"/>
          </p:nvPr>
        </p:nvSpPr>
        <p:spPr>
          <a:xfrm>
            <a:off x="152400" y="1504950"/>
            <a:ext cx="43449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5" name="Google Shape;55;p26"/>
          <p:cNvSpPr txBox="1">
            <a:spLocks noGrp="1"/>
          </p:cNvSpPr>
          <p:nvPr>
            <p:ph type="body" idx="2"/>
          </p:nvPr>
        </p:nvSpPr>
        <p:spPr>
          <a:xfrm>
            <a:off x="152400" y="2144712"/>
            <a:ext cx="43449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6" name="Google Shape;56;p26"/>
          <p:cNvSpPr txBox="1">
            <a:spLocks noGrp="1"/>
          </p:cNvSpPr>
          <p:nvPr>
            <p:ph type="body" idx="3"/>
          </p:nvPr>
        </p:nvSpPr>
        <p:spPr>
          <a:xfrm>
            <a:off x="4645025" y="1504950"/>
            <a:ext cx="43465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7" name="Google Shape;57;p26"/>
          <p:cNvSpPr txBox="1">
            <a:spLocks noGrp="1"/>
          </p:cNvSpPr>
          <p:nvPr>
            <p:ph type="body" idx="4"/>
          </p:nvPr>
        </p:nvSpPr>
        <p:spPr>
          <a:xfrm>
            <a:off x="4645025" y="2144712"/>
            <a:ext cx="43465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8" name="Google Shape;58;p26"/>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6"/>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60"/>
        <p:cNvGrpSpPr/>
        <p:nvPr/>
      </p:nvGrpSpPr>
      <p:grpSpPr>
        <a:xfrm>
          <a:off x="0" y="0"/>
          <a:ext cx="0" cy="0"/>
          <a:chOff x="0" y="0"/>
          <a:chExt cx="0" cy="0"/>
        </a:xfrm>
      </p:grpSpPr>
      <p:sp>
        <p:nvSpPr>
          <p:cNvPr id="61" name="Google Shape;61;p27"/>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7"/>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7"/>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p27"/>
          <p:cNvSpPr txBox="1">
            <a:spLocks noGrp="1"/>
          </p:cNvSpPr>
          <p:nvPr>
            <p:ph type="body" idx="1"/>
          </p:nvPr>
        </p:nvSpPr>
        <p:spPr>
          <a:xfrm>
            <a:off x="152400" y="1524000"/>
            <a:ext cx="4343400" cy="4495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5" name="Google Shape;65;p27"/>
          <p:cNvSpPr txBox="1">
            <a:spLocks noGrp="1"/>
          </p:cNvSpPr>
          <p:nvPr>
            <p:ph type="body" idx="2"/>
          </p:nvPr>
        </p:nvSpPr>
        <p:spPr>
          <a:xfrm>
            <a:off x="46482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6" name="Google Shape;66;p27"/>
          <p:cNvSpPr txBox="1">
            <a:spLocks noGrp="1"/>
          </p:cNvSpPr>
          <p:nvPr>
            <p:ph type="body" idx="3"/>
          </p:nvPr>
        </p:nvSpPr>
        <p:spPr>
          <a:xfrm>
            <a:off x="46482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8"/>
          <p:cNvPicPr preferRelativeResize="0"/>
          <p:nvPr/>
        </p:nvPicPr>
        <p:blipFill rotWithShape="1">
          <a:blip r:embed="rId19">
            <a:alphaModFix/>
          </a:blip>
          <a:srcRect/>
          <a:stretch/>
        </p:blipFill>
        <p:spPr>
          <a:xfrm>
            <a:off x="3843837" y="64463"/>
            <a:ext cx="5274270" cy="1078537"/>
          </a:xfrm>
          <a:prstGeom prst="rect">
            <a:avLst/>
          </a:prstGeom>
          <a:noFill/>
          <a:ln>
            <a:noFill/>
          </a:ln>
          <a:effectLst>
            <a:outerShdw dist="25400" dir="16200000">
              <a:schemeClr val="lt1"/>
            </a:outerShdw>
          </a:effectLst>
        </p:spPr>
      </p:pic>
      <p:sp>
        <p:nvSpPr>
          <p:cNvPr id="11" name="Google Shape;11;p18"/>
          <p:cNvSpPr/>
          <p:nvPr/>
        </p:nvSpPr>
        <p:spPr>
          <a:xfrm>
            <a:off x="0" y="0"/>
            <a:ext cx="9144000" cy="6858001"/>
          </a:xfrm>
          <a:prstGeom prst="rect">
            <a:avLst/>
          </a:prstGeom>
          <a:gradFill>
            <a:gsLst>
              <a:gs pos="0">
                <a:srgbClr val="FFCC33">
                  <a:alpha val="30980"/>
                </a:srgbClr>
              </a:gs>
              <a:gs pos="51000">
                <a:srgbClr val="FFFFFF"/>
              </a:gs>
              <a:gs pos="100000">
                <a:srgbClr val="FFFFFF"/>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Times New Roman"/>
              <a:ea typeface="Times New Roman"/>
              <a:cs typeface="Times New Roman"/>
              <a:sym typeface="Times New Roman"/>
            </a:endParaRPr>
          </a:p>
        </p:txBody>
      </p:sp>
      <p:sp>
        <p:nvSpPr>
          <p:cNvPr id="12" name="Google Shape;12;p18"/>
          <p:cNvSpPr/>
          <p:nvPr/>
        </p:nvSpPr>
        <p:spPr>
          <a:xfrm>
            <a:off x="-25893" y="6255768"/>
            <a:ext cx="9144000" cy="628719"/>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18"/>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8"/>
          <p:cNvSpPr txBox="1">
            <a:spLocks noGrp="1"/>
          </p:cNvSpPr>
          <p:nvPr>
            <p:ph type="body" idx="1"/>
          </p:nvPr>
        </p:nvSpPr>
        <p:spPr>
          <a:xfrm>
            <a:off x="152400" y="1493837"/>
            <a:ext cx="88392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Google Shape;15;p18"/>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0" marR="0" lvl="1" indent="0" algn="r" rtl="0">
              <a:spcBef>
                <a:spcPts val="0"/>
              </a:spcBef>
              <a:buNone/>
              <a:defRPr sz="1000" b="0" i="0" u="none" strike="noStrike" cap="none">
                <a:solidFill>
                  <a:schemeClr val="lt1"/>
                </a:solidFill>
                <a:latin typeface="Calibri"/>
                <a:ea typeface="Calibri"/>
                <a:cs typeface="Calibri"/>
                <a:sym typeface="Calibri"/>
              </a:defRPr>
            </a:lvl2pPr>
            <a:lvl3pPr marL="0" marR="0" lvl="2" indent="0" algn="r" rtl="0">
              <a:spcBef>
                <a:spcPts val="0"/>
              </a:spcBef>
              <a:buNone/>
              <a:defRPr sz="1000" b="0" i="0" u="none" strike="noStrike" cap="none">
                <a:solidFill>
                  <a:schemeClr val="lt1"/>
                </a:solidFill>
                <a:latin typeface="Calibri"/>
                <a:ea typeface="Calibri"/>
                <a:cs typeface="Calibri"/>
                <a:sym typeface="Calibri"/>
              </a:defRPr>
            </a:lvl3pPr>
            <a:lvl4pPr marL="0" marR="0" lvl="3" indent="0" algn="r" rtl="0">
              <a:spcBef>
                <a:spcPts val="0"/>
              </a:spcBef>
              <a:buNone/>
              <a:defRPr sz="1000" b="0" i="0" u="none" strike="noStrike" cap="none">
                <a:solidFill>
                  <a:schemeClr val="lt1"/>
                </a:solidFill>
                <a:latin typeface="Calibri"/>
                <a:ea typeface="Calibri"/>
                <a:cs typeface="Calibri"/>
                <a:sym typeface="Calibri"/>
              </a:defRPr>
            </a:lvl4pPr>
            <a:lvl5pPr marL="0" marR="0" lvl="4" indent="0" algn="r" rtl="0">
              <a:spcBef>
                <a:spcPts val="0"/>
              </a:spcBef>
              <a:buNone/>
              <a:defRPr sz="1000" b="0" i="0" u="none" strike="noStrike" cap="none">
                <a:solidFill>
                  <a:schemeClr val="lt1"/>
                </a:solidFill>
                <a:latin typeface="Calibri"/>
                <a:ea typeface="Calibri"/>
                <a:cs typeface="Calibri"/>
                <a:sym typeface="Calibri"/>
              </a:defRPr>
            </a:lvl5pPr>
            <a:lvl6pPr marL="0" marR="0" lvl="5" indent="0" algn="r" rtl="0">
              <a:spcBef>
                <a:spcPts val="0"/>
              </a:spcBef>
              <a:buNone/>
              <a:defRPr sz="1000" b="0" i="0" u="none" strike="noStrike" cap="none">
                <a:solidFill>
                  <a:schemeClr val="lt1"/>
                </a:solidFill>
                <a:latin typeface="Calibri"/>
                <a:ea typeface="Calibri"/>
                <a:cs typeface="Calibri"/>
                <a:sym typeface="Calibri"/>
              </a:defRPr>
            </a:lvl6pPr>
            <a:lvl7pPr marL="0" marR="0" lvl="6" indent="0" algn="r" rtl="0">
              <a:spcBef>
                <a:spcPts val="0"/>
              </a:spcBef>
              <a:buNone/>
              <a:defRPr sz="1000" b="0" i="0" u="none" strike="noStrike" cap="none">
                <a:solidFill>
                  <a:schemeClr val="lt1"/>
                </a:solidFill>
                <a:latin typeface="Calibri"/>
                <a:ea typeface="Calibri"/>
                <a:cs typeface="Calibri"/>
                <a:sym typeface="Calibri"/>
              </a:defRPr>
            </a:lvl7pPr>
            <a:lvl8pPr marL="0" marR="0" lvl="7" indent="0" algn="r" rtl="0">
              <a:spcBef>
                <a:spcPts val="0"/>
              </a:spcBef>
              <a:buNone/>
              <a:defRPr sz="1000" b="0" i="0" u="none" strike="noStrike" cap="none">
                <a:solidFill>
                  <a:schemeClr val="lt1"/>
                </a:solidFill>
                <a:latin typeface="Calibri"/>
                <a:ea typeface="Calibri"/>
                <a:cs typeface="Calibri"/>
                <a:sym typeface="Calibri"/>
              </a:defRPr>
            </a:lvl8pPr>
            <a:lvl9pPr marL="0" marR="0" lvl="8" indent="0" algn="r" rtl="0">
              <a:spcBef>
                <a:spcPts val="0"/>
              </a:spcBef>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p18"/>
          <p:cNvPicPr preferRelativeResize="0"/>
          <p:nvPr/>
        </p:nvPicPr>
        <p:blipFill rotWithShape="1">
          <a:blip r:embed="rId20">
            <a:alphaModFix/>
          </a:blip>
          <a:srcRect/>
          <a:stretch/>
        </p:blipFill>
        <p:spPr>
          <a:xfrm>
            <a:off x="3520645" y="6356350"/>
            <a:ext cx="2270555" cy="5016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engage.appstate.edu/organization/supply-chain-club"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hyperlink" Target="mailto:oglemk@appstate.edu" TargetMode="External"/><Relationship Id="rId3" Type="http://schemas.openxmlformats.org/officeDocument/2006/relationships/image" Target="../media/image5.png"/><Relationship Id="rId7" Type="http://schemas.openxmlformats.org/officeDocument/2006/relationships/hyperlink" Target="mailto:marrellidm@appstate.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mailto:palmerdk@appstate.edu" TargetMode="External"/><Relationship Id="rId5" Type="http://schemas.openxmlformats.org/officeDocument/2006/relationships/hyperlink" Target="mailto:ellingtonve@appstate.edu" TargetMode="External"/><Relationship Id="rId10" Type="http://schemas.openxmlformats.org/officeDocument/2006/relationships/hyperlink" Target="mailto:childsmk@appstate.edu" TargetMode="External"/><Relationship Id="rId4" Type="http://schemas.openxmlformats.org/officeDocument/2006/relationships/hyperlink" Target="mailto:corleyjk@appstate.edu" TargetMode="External"/><Relationship Id="rId9" Type="http://schemas.openxmlformats.org/officeDocument/2006/relationships/hyperlink" Target="mailto:deesch@appstate.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7.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1"/>
          <p:cNvPicPr preferRelativeResize="0"/>
          <p:nvPr/>
        </p:nvPicPr>
        <p:blipFill rotWithShape="1">
          <a:blip r:embed="rId3">
            <a:alphaModFix/>
          </a:blip>
          <a:srcRect/>
          <a:stretch/>
        </p:blipFill>
        <p:spPr>
          <a:xfrm>
            <a:off x="264181" y="8875"/>
            <a:ext cx="9143999" cy="6248400"/>
          </a:xfrm>
          <a:prstGeom prst="rect">
            <a:avLst/>
          </a:prstGeom>
          <a:noFill/>
          <a:ln>
            <a:noFill/>
          </a:ln>
        </p:spPr>
      </p:pic>
      <p:sp>
        <p:nvSpPr>
          <p:cNvPr id="124" name="Google Shape;124;p1"/>
          <p:cNvSpPr txBox="1">
            <a:spLocks noGrp="1"/>
          </p:cNvSpPr>
          <p:nvPr>
            <p:ph type="title"/>
          </p:nvPr>
        </p:nvSpPr>
        <p:spPr>
          <a:xfrm>
            <a:off x="23870" y="8876"/>
            <a:ext cx="9120130" cy="102968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400"/>
              <a:buFont typeface="Times New Roman"/>
              <a:buNone/>
            </a:pPr>
            <a:r>
              <a:rPr lang="en-US" sz="5400">
                <a:latin typeface="Times New Roman"/>
                <a:ea typeface="Times New Roman"/>
                <a:cs typeface="Times New Roman"/>
                <a:sym typeface="Times New Roman"/>
              </a:rPr>
              <a:t>Supply Chain Management </a:t>
            </a:r>
            <a:endParaRPr/>
          </a:p>
        </p:txBody>
      </p:sp>
      <p:pic>
        <p:nvPicPr>
          <p:cNvPr id="125" name="Google Shape;125;p1"/>
          <p:cNvPicPr preferRelativeResize="0"/>
          <p:nvPr/>
        </p:nvPicPr>
        <p:blipFill rotWithShape="1">
          <a:blip r:embed="rId4">
            <a:alphaModFix/>
          </a:blip>
          <a:srcRect/>
          <a:stretch/>
        </p:blipFill>
        <p:spPr>
          <a:xfrm>
            <a:off x="3078666" y="1730027"/>
            <a:ext cx="3291465" cy="1051730"/>
          </a:xfrm>
          <a:prstGeom prst="rect">
            <a:avLst/>
          </a:prstGeom>
          <a:noFill/>
          <a:ln>
            <a:noFill/>
          </a:ln>
        </p:spPr>
      </p:pic>
      <p:sp>
        <p:nvSpPr>
          <p:cNvPr id="126" name="Google Shape;126;p1"/>
          <p:cNvSpPr txBox="1"/>
          <p:nvPr/>
        </p:nvSpPr>
        <p:spPr>
          <a:xfrm>
            <a:off x="4343400" y="931804"/>
            <a:ext cx="6096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i="0" u="none" strike="noStrike" cap="none">
                <a:solidFill>
                  <a:schemeClr val="dk1"/>
                </a:solidFill>
                <a:latin typeface="Times New Roman"/>
                <a:ea typeface="Times New Roman"/>
                <a:cs typeface="Times New Roman"/>
                <a:sym typeface="Times New Roman"/>
              </a:rPr>
              <a: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4" name="Google Shape;259;p10">
            <a:extLst>
              <a:ext uri="{FF2B5EF4-FFF2-40B4-BE49-F238E27FC236}">
                <a16:creationId xmlns:a16="http://schemas.microsoft.com/office/drawing/2014/main" id="{42E09D55-F759-93BD-A69E-722D83F0E6B5}"/>
              </a:ext>
            </a:extLst>
          </p:cNvPr>
          <p:cNvSpPr txBox="1">
            <a:spLocks/>
          </p:cNvSpPr>
          <p:nvPr/>
        </p:nvSpPr>
        <p:spPr>
          <a:xfrm>
            <a:off x="170688" y="804672"/>
            <a:ext cx="1703832" cy="488289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100"/>
            </a:pPr>
            <a:r>
              <a:rPr lang="en-US" sz="2000" dirty="0"/>
              <a:t>SCM Major Curriculum</a:t>
            </a:r>
          </a:p>
        </p:txBody>
      </p:sp>
      <p:pic>
        <p:nvPicPr>
          <p:cNvPr id="3" name="Picture 2">
            <a:extLst>
              <a:ext uri="{FF2B5EF4-FFF2-40B4-BE49-F238E27FC236}">
                <a16:creationId xmlns:a16="http://schemas.microsoft.com/office/drawing/2014/main" id="{FE3D7E7E-D95B-5B46-52AB-3329D0C7BC97}"/>
              </a:ext>
            </a:extLst>
          </p:cNvPr>
          <p:cNvPicPr>
            <a:picLocks noChangeAspect="1"/>
          </p:cNvPicPr>
          <p:nvPr/>
        </p:nvPicPr>
        <p:blipFill>
          <a:blip r:embed="rId3"/>
          <a:stretch>
            <a:fillRect/>
          </a:stretch>
        </p:blipFill>
        <p:spPr>
          <a:xfrm>
            <a:off x="1874520" y="1245264"/>
            <a:ext cx="5858693" cy="40017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62823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4" name="Google Shape;259;p10">
            <a:extLst>
              <a:ext uri="{FF2B5EF4-FFF2-40B4-BE49-F238E27FC236}">
                <a16:creationId xmlns:a16="http://schemas.microsoft.com/office/drawing/2014/main" id="{42E09D55-F759-93BD-A69E-722D83F0E6B5}"/>
              </a:ext>
            </a:extLst>
          </p:cNvPr>
          <p:cNvSpPr txBox="1">
            <a:spLocks/>
          </p:cNvSpPr>
          <p:nvPr/>
        </p:nvSpPr>
        <p:spPr>
          <a:xfrm>
            <a:off x="143256" y="859536"/>
            <a:ext cx="1703832" cy="488289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100"/>
            </a:pPr>
            <a:r>
              <a:rPr lang="en-US" sz="2000" dirty="0"/>
              <a:t>SCM Major Curriculum</a:t>
            </a:r>
          </a:p>
          <a:p>
            <a:pPr algn="ctr">
              <a:buSzPts val="4100"/>
            </a:pPr>
            <a:r>
              <a:rPr lang="en-US" sz="2000" dirty="0"/>
              <a:t>(CONTINUED)</a:t>
            </a:r>
          </a:p>
        </p:txBody>
      </p:sp>
      <p:pic>
        <p:nvPicPr>
          <p:cNvPr id="3" name="Picture 2">
            <a:extLst>
              <a:ext uri="{FF2B5EF4-FFF2-40B4-BE49-F238E27FC236}">
                <a16:creationId xmlns:a16="http://schemas.microsoft.com/office/drawing/2014/main" id="{F26F3EAD-C61A-6D36-268E-3D6A6BBA7883}"/>
              </a:ext>
            </a:extLst>
          </p:cNvPr>
          <p:cNvPicPr>
            <a:picLocks noChangeAspect="1"/>
          </p:cNvPicPr>
          <p:nvPr/>
        </p:nvPicPr>
        <p:blipFill>
          <a:blip r:embed="rId3"/>
          <a:stretch>
            <a:fillRect/>
          </a:stretch>
        </p:blipFill>
        <p:spPr>
          <a:xfrm>
            <a:off x="2056922" y="250647"/>
            <a:ext cx="6245268" cy="5638089"/>
          </a:xfrm>
          <a:prstGeom prst="rect">
            <a:avLst/>
          </a:prstGeom>
        </p:spPr>
      </p:pic>
    </p:spTree>
    <p:extLst>
      <p:ext uri="{BB962C8B-B14F-4D97-AF65-F5344CB8AC3E}">
        <p14:creationId xmlns:p14="http://schemas.microsoft.com/office/powerpoint/2010/main" val="2058425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4" name="Google Shape;259;p10">
            <a:extLst>
              <a:ext uri="{FF2B5EF4-FFF2-40B4-BE49-F238E27FC236}">
                <a16:creationId xmlns:a16="http://schemas.microsoft.com/office/drawing/2014/main" id="{42E09D55-F759-93BD-A69E-722D83F0E6B5}"/>
              </a:ext>
            </a:extLst>
          </p:cNvPr>
          <p:cNvSpPr txBox="1">
            <a:spLocks/>
          </p:cNvSpPr>
          <p:nvPr/>
        </p:nvSpPr>
        <p:spPr>
          <a:xfrm>
            <a:off x="170688" y="804672"/>
            <a:ext cx="1560576" cy="488289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100"/>
            </a:pPr>
            <a:r>
              <a:rPr lang="en-US" sz="2000" dirty="0"/>
              <a:t>SCM Minor  Curriculum</a:t>
            </a:r>
          </a:p>
        </p:txBody>
      </p:sp>
      <p:pic>
        <p:nvPicPr>
          <p:cNvPr id="10" name="Picture 9">
            <a:extLst>
              <a:ext uri="{FF2B5EF4-FFF2-40B4-BE49-F238E27FC236}">
                <a16:creationId xmlns:a16="http://schemas.microsoft.com/office/drawing/2014/main" id="{86BCF6DF-17DB-85A7-F268-77200AC2B743}"/>
              </a:ext>
            </a:extLst>
          </p:cNvPr>
          <p:cNvPicPr>
            <a:picLocks noChangeAspect="1"/>
          </p:cNvPicPr>
          <p:nvPr/>
        </p:nvPicPr>
        <p:blipFill>
          <a:blip r:embed="rId3"/>
          <a:stretch>
            <a:fillRect/>
          </a:stretch>
        </p:blipFill>
        <p:spPr>
          <a:xfrm>
            <a:off x="1731264" y="1522412"/>
            <a:ext cx="6439799" cy="3648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4" name="Google Shape;259;p10">
            <a:extLst>
              <a:ext uri="{FF2B5EF4-FFF2-40B4-BE49-F238E27FC236}">
                <a16:creationId xmlns:a16="http://schemas.microsoft.com/office/drawing/2014/main" id="{42E09D55-F759-93BD-A69E-722D83F0E6B5}"/>
              </a:ext>
            </a:extLst>
          </p:cNvPr>
          <p:cNvSpPr txBox="1">
            <a:spLocks/>
          </p:cNvSpPr>
          <p:nvPr/>
        </p:nvSpPr>
        <p:spPr>
          <a:xfrm>
            <a:off x="170688" y="804672"/>
            <a:ext cx="1776984" cy="488289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100"/>
            </a:pPr>
            <a:r>
              <a:rPr lang="en-US" sz="2000" dirty="0"/>
              <a:t>SCM Minor Curriculum</a:t>
            </a:r>
          </a:p>
          <a:p>
            <a:pPr algn="ctr">
              <a:buSzPts val="4100"/>
            </a:pPr>
            <a:r>
              <a:rPr lang="en-US" sz="2000" dirty="0"/>
              <a:t>(CONTINUED)</a:t>
            </a:r>
          </a:p>
        </p:txBody>
      </p:sp>
      <p:pic>
        <p:nvPicPr>
          <p:cNvPr id="5" name="Picture 4">
            <a:extLst>
              <a:ext uri="{FF2B5EF4-FFF2-40B4-BE49-F238E27FC236}">
                <a16:creationId xmlns:a16="http://schemas.microsoft.com/office/drawing/2014/main" id="{D8ED2CDE-801F-348E-E2C5-F75077E62BF6}"/>
              </a:ext>
            </a:extLst>
          </p:cNvPr>
          <p:cNvPicPr>
            <a:picLocks noChangeAspect="1"/>
          </p:cNvPicPr>
          <p:nvPr/>
        </p:nvPicPr>
        <p:blipFill>
          <a:blip r:embed="rId3"/>
          <a:stretch>
            <a:fillRect/>
          </a:stretch>
        </p:blipFill>
        <p:spPr>
          <a:xfrm>
            <a:off x="2290173" y="841248"/>
            <a:ext cx="5715798" cy="49155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72917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2"/>
          <p:cNvPicPr preferRelativeResize="0"/>
          <p:nvPr/>
        </p:nvPicPr>
        <p:blipFill rotWithShape="1">
          <a:blip r:embed="rId3">
            <a:alphaModFix/>
          </a:blip>
          <a:srcRect/>
          <a:stretch/>
        </p:blipFill>
        <p:spPr>
          <a:xfrm>
            <a:off x="-397" y="1"/>
            <a:ext cx="9144793" cy="1295399"/>
          </a:xfrm>
          <a:prstGeom prst="rect">
            <a:avLst/>
          </a:prstGeom>
          <a:noFill/>
          <a:ln>
            <a:noFill/>
          </a:ln>
        </p:spPr>
      </p:pic>
      <p:sp>
        <p:nvSpPr>
          <p:cNvPr id="274" name="Google Shape;274;p12"/>
          <p:cNvSpPr txBox="1">
            <a:spLocks noGrp="1"/>
          </p:cNvSpPr>
          <p:nvPr>
            <p:ph type="body" idx="1"/>
          </p:nvPr>
        </p:nvSpPr>
        <p:spPr>
          <a:xfrm>
            <a:off x="152399" y="1395984"/>
            <a:ext cx="8839200" cy="4738171"/>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Clr>
                <a:schemeClr val="dk1"/>
              </a:buClr>
              <a:buSzPct val="100000"/>
              <a:buNone/>
            </a:pPr>
            <a:r>
              <a:rPr lang="en-US" dirty="0"/>
              <a:t>Our Student SCM Club is sponsored by the Association for Operations Management (APICS a.k.a. ASCM)</a:t>
            </a:r>
            <a:endParaRPr dirty="0"/>
          </a:p>
          <a:p>
            <a:pPr marL="742950" lvl="1" indent="-285750" algn="l" rtl="0">
              <a:spcBef>
                <a:spcPts val="518"/>
              </a:spcBef>
              <a:spcAft>
                <a:spcPts val="0"/>
              </a:spcAft>
              <a:buClr>
                <a:schemeClr val="dk1"/>
              </a:buClr>
              <a:buSzPct val="100000"/>
              <a:buFont typeface="Arial"/>
              <a:buChar char="•"/>
            </a:pPr>
            <a:r>
              <a:rPr lang="en-US" dirty="0"/>
              <a:t>Free to join the club ($0 to join)</a:t>
            </a:r>
          </a:p>
          <a:p>
            <a:pPr marL="742950" lvl="1" indent="-285750" algn="l" rtl="0">
              <a:spcBef>
                <a:spcPts val="518"/>
              </a:spcBef>
              <a:spcAft>
                <a:spcPts val="0"/>
              </a:spcAft>
              <a:buClr>
                <a:schemeClr val="dk1"/>
              </a:buClr>
              <a:buSzPct val="100000"/>
              <a:buFont typeface="Arial"/>
              <a:buChar char="•"/>
            </a:pPr>
            <a:r>
              <a:rPr lang="en-US" dirty="0"/>
              <a:t>Includes student membership in APICS/ASCM </a:t>
            </a:r>
          </a:p>
          <a:p>
            <a:pPr marL="742950" lvl="1" indent="-285750" algn="l" rtl="0">
              <a:spcBef>
                <a:spcPts val="518"/>
              </a:spcBef>
              <a:spcAft>
                <a:spcPts val="0"/>
              </a:spcAft>
              <a:buClr>
                <a:schemeClr val="dk1"/>
              </a:buClr>
              <a:buSzPct val="100000"/>
              <a:buFont typeface="Arial"/>
              <a:buChar char="•"/>
            </a:pPr>
            <a:r>
              <a:rPr lang="en-US" dirty="0"/>
              <a:t>Possibility of CSCMP free membership </a:t>
            </a:r>
            <a:endParaRPr dirty="0"/>
          </a:p>
          <a:p>
            <a:pPr marL="742950" lvl="1" indent="-285750" algn="l" rtl="0">
              <a:spcBef>
                <a:spcPts val="518"/>
              </a:spcBef>
              <a:spcAft>
                <a:spcPts val="0"/>
              </a:spcAft>
              <a:buClr>
                <a:schemeClr val="dk1"/>
              </a:buClr>
              <a:buSzPct val="100000"/>
              <a:buFont typeface="Arial"/>
              <a:buChar char="•"/>
            </a:pPr>
            <a:r>
              <a:rPr lang="en-US" dirty="0"/>
              <a:t>Internship Opportunities</a:t>
            </a:r>
            <a:endParaRPr dirty="0"/>
          </a:p>
          <a:p>
            <a:pPr marL="742950" lvl="1" indent="-285750" algn="l" rtl="0">
              <a:spcBef>
                <a:spcPts val="518"/>
              </a:spcBef>
              <a:spcAft>
                <a:spcPts val="0"/>
              </a:spcAft>
              <a:buClr>
                <a:schemeClr val="dk1"/>
              </a:buClr>
              <a:buSzPct val="100000"/>
              <a:buFont typeface="Arial"/>
              <a:buChar char="•"/>
            </a:pPr>
            <a:r>
              <a:rPr lang="en-US" dirty="0"/>
              <a:t>Job Opportunities</a:t>
            </a:r>
            <a:endParaRPr dirty="0"/>
          </a:p>
          <a:p>
            <a:pPr marL="742950" lvl="1" indent="-285750" algn="l" rtl="0">
              <a:spcBef>
                <a:spcPts val="518"/>
              </a:spcBef>
              <a:spcAft>
                <a:spcPts val="0"/>
              </a:spcAft>
              <a:buClr>
                <a:schemeClr val="dk1"/>
              </a:buClr>
              <a:buSzPct val="100000"/>
              <a:buFont typeface="Arial"/>
              <a:buChar char="•"/>
            </a:pPr>
            <a:r>
              <a:rPr lang="en-US" dirty="0"/>
              <a:t>Guest Speakers</a:t>
            </a:r>
            <a:endParaRPr dirty="0"/>
          </a:p>
          <a:p>
            <a:pPr marL="742950" lvl="1" indent="-285750" algn="l" rtl="0">
              <a:spcBef>
                <a:spcPts val="518"/>
              </a:spcBef>
              <a:spcAft>
                <a:spcPts val="0"/>
              </a:spcAft>
              <a:buClr>
                <a:schemeClr val="dk1"/>
              </a:buClr>
              <a:buSzPct val="100000"/>
              <a:buFont typeface="Arial"/>
              <a:buChar char="•"/>
            </a:pPr>
            <a:r>
              <a:rPr lang="en-US" dirty="0"/>
              <a:t>Networking with SCM professionals</a:t>
            </a:r>
          </a:p>
          <a:p>
            <a:pPr marL="742950" lvl="1" indent="-285750">
              <a:spcBef>
                <a:spcPts val="518"/>
              </a:spcBef>
              <a:buSzPct val="100000"/>
              <a:buFont typeface="Arial"/>
              <a:buChar char="•"/>
            </a:pPr>
            <a:r>
              <a:rPr lang="en-US" dirty="0">
                <a:solidFill>
                  <a:srgbClr val="1D2125"/>
                </a:solidFill>
                <a:latin typeface="-apple-system"/>
              </a:rPr>
              <a:t>Click the link </a:t>
            </a:r>
            <a:r>
              <a:rPr lang="en-US" dirty="0">
                <a:solidFill>
                  <a:srgbClr val="0F6CBF"/>
                </a:solidFill>
                <a:latin typeface="-apple-system"/>
                <a:hlinkClick r:id="rId4">
                  <a:extLst>
                    <a:ext uri="{A12FA001-AC4F-418D-AE19-62706E023703}">
                      <ahyp:hlinkClr xmlns:ahyp="http://schemas.microsoft.com/office/drawing/2018/hyperlinkcolor" val="tx"/>
                    </a:ext>
                  </a:extLst>
                </a:hlinkClick>
              </a:rPr>
              <a:t>Appalachian Supply Chain Club Engage</a:t>
            </a:r>
            <a:r>
              <a:rPr lang="en-US" dirty="0">
                <a:solidFill>
                  <a:srgbClr val="0F6CBF"/>
                </a:solidFill>
                <a:latin typeface="-apple-system"/>
              </a:rPr>
              <a:t> </a:t>
            </a:r>
            <a:r>
              <a:rPr lang="en-US" dirty="0"/>
              <a:t>(https://engage.appstate.edu/organization/supply-chain-club)</a:t>
            </a:r>
            <a:endParaRPr lang="en-US" dirty="0">
              <a:solidFill>
                <a:srgbClr val="0F6CBF"/>
              </a:solidFill>
              <a:latin typeface="-apple-system"/>
            </a:endParaRPr>
          </a:p>
        </p:txBody>
      </p:sp>
      <p:sp>
        <p:nvSpPr>
          <p:cNvPr id="275" name="Google Shape;275;p12"/>
          <p:cNvSpPr txBox="1">
            <a:spLocks noGrp="1"/>
          </p:cNvSpPr>
          <p:nvPr>
            <p:ph type="title"/>
          </p:nvPr>
        </p:nvSpPr>
        <p:spPr>
          <a:xfrm>
            <a:off x="0" y="1"/>
            <a:ext cx="9144000" cy="12954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sz="4900" dirty="0">
                <a:solidFill>
                  <a:schemeClr val="dk1"/>
                </a:solidFill>
              </a:rPr>
              <a:t>Appalachian Supply Chain Club (ASCC)</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4">
                                            <p:txEl>
                                              <p:pRg st="0" end="0"/>
                                            </p:txEl>
                                          </p:spTgt>
                                        </p:tgtEl>
                                        <p:attrNameLst>
                                          <p:attrName>style.visibility</p:attrName>
                                        </p:attrNameLst>
                                      </p:cBhvr>
                                      <p:to>
                                        <p:strVal val="visible"/>
                                      </p:to>
                                    </p:set>
                                    <p:anim calcmode="lin" valueType="num">
                                      <p:cBhvr additive="base">
                                        <p:cTn id="7" dur="500"/>
                                        <p:tgtEl>
                                          <p:spTgt spid="2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4">
                                            <p:txEl>
                                              <p:pRg st="1" end="1"/>
                                            </p:txEl>
                                          </p:spTgt>
                                        </p:tgtEl>
                                        <p:attrNameLst>
                                          <p:attrName>style.visibility</p:attrName>
                                        </p:attrNameLst>
                                      </p:cBhvr>
                                      <p:to>
                                        <p:strVal val="visible"/>
                                      </p:to>
                                    </p:set>
                                    <p:anim calcmode="lin" valueType="num">
                                      <p:cBhvr additive="base">
                                        <p:cTn id="12" dur="500"/>
                                        <p:tgtEl>
                                          <p:spTgt spid="27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4">
                                            <p:txEl>
                                              <p:pRg st="2" end="2"/>
                                            </p:txEl>
                                          </p:spTgt>
                                        </p:tgtEl>
                                        <p:attrNameLst>
                                          <p:attrName>style.visibility</p:attrName>
                                        </p:attrNameLst>
                                      </p:cBhvr>
                                      <p:to>
                                        <p:strVal val="visible"/>
                                      </p:to>
                                    </p:set>
                                    <p:anim calcmode="lin" valueType="num">
                                      <p:cBhvr additive="base">
                                        <p:cTn id="17" dur="500"/>
                                        <p:tgtEl>
                                          <p:spTgt spid="27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74">
                                            <p:txEl>
                                              <p:pRg st="3" end="3"/>
                                            </p:txEl>
                                          </p:spTgt>
                                        </p:tgtEl>
                                        <p:attrNameLst>
                                          <p:attrName>style.visibility</p:attrName>
                                        </p:attrNameLst>
                                      </p:cBhvr>
                                      <p:to>
                                        <p:strVal val="visible"/>
                                      </p:to>
                                    </p:set>
                                    <p:anim calcmode="lin" valueType="num">
                                      <p:cBhvr additive="base">
                                        <p:cTn id="22" dur="500"/>
                                        <p:tgtEl>
                                          <p:spTgt spid="27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4">
                                            <p:txEl>
                                              <p:pRg st="4" end="4"/>
                                            </p:txEl>
                                          </p:spTgt>
                                        </p:tgtEl>
                                        <p:attrNameLst>
                                          <p:attrName>style.visibility</p:attrName>
                                        </p:attrNameLst>
                                      </p:cBhvr>
                                      <p:to>
                                        <p:strVal val="visible"/>
                                      </p:to>
                                    </p:set>
                                    <p:anim calcmode="lin" valueType="num">
                                      <p:cBhvr additive="base">
                                        <p:cTn id="27" dur="500"/>
                                        <p:tgtEl>
                                          <p:spTgt spid="27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74">
                                            <p:txEl>
                                              <p:pRg st="5" end="5"/>
                                            </p:txEl>
                                          </p:spTgt>
                                        </p:tgtEl>
                                        <p:attrNameLst>
                                          <p:attrName>style.visibility</p:attrName>
                                        </p:attrNameLst>
                                      </p:cBhvr>
                                      <p:to>
                                        <p:strVal val="visible"/>
                                      </p:to>
                                    </p:set>
                                    <p:anim calcmode="lin" valueType="num">
                                      <p:cBhvr additive="base">
                                        <p:cTn id="32" dur="500"/>
                                        <p:tgtEl>
                                          <p:spTgt spid="27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4">
                                            <p:txEl>
                                              <p:pRg st="6" end="6"/>
                                            </p:txEl>
                                          </p:spTgt>
                                        </p:tgtEl>
                                        <p:attrNameLst>
                                          <p:attrName>style.visibility</p:attrName>
                                        </p:attrNameLst>
                                      </p:cBhvr>
                                      <p:to>
                                        <p:strVal val="visible"/>
                                      </p:to>
                                    </p:set>
                                    <p:anim calcmode="lin" valueType="num">
                                      <p:cBhvr additive="base">
                                        <p:cTn id="37" dur="500"/>
                                        <p:tgtEl>
                                          <p:spTgt spid="27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74">
                                            <p:txEl>
                                              <p:pRg st="7" end="7"/>
                                            </p:txEl>
                                          </p:spTgt>
                                        </p:tgtEl>
                                        <p:attrNameLst>
                                          <p:attrName>style.visibility</p:attrName>
                                        </p:attrNameLst>
                                      </p:cBhvr>
                                      <p:to>
                                        <p:strVal val="visible"/>
                                      </p:to>
                                    </p:set>
                                    <p:anim calcmode="lin" valueType="num">
                                      <p:cBhvr additive="base">
                                        <p:cTn id="42" dur="500"/>
                                        <p:tgtEl>
                                          <p:spTgt spid="27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74">
                                            <p:txEl>
                                              <p:pRg st="8" end="8"/>
                                            </p:txEl>
                                          </p:spTgt>
                                        </p:tgtEl>
                                        <p:attrNameLst>
                                          <p:attrName>style.visibility</p:attrName>
                                        </p:attrNameLst>
                                      </p:cBhvr>
                                      <p:to>
                                        <p:strVal val="visible"/>
                                      </p:to>
                                    </p:set>
                                    <p:anim calcmode="lin" valueType="num">
                                      <p:cBhvr additive="base">
                                        <p:cTn id="47" dur="500"/>
                                        <p:tgtEl>
                                          <p:spTgt spid="27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3"/>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Employers</a:t>
            </a:r>
            <a:endParaRPr/>
          </a:p>
        </p:txBody>
      </p:sp>
      <p:sp>
        <p:nvSpPr>
          <p:cNvPr id="281" name="Google Shape;281;p13"/>
          <p:cNvSpPr txBox="1">
            <a:spLocks noGrp="1"/>
          </p:cNvSpPr>
          <p:nvPr>
            <p:ph type="body" idx="1"/>
          </p:nvPr>
        </p:nvSpPr>
        <p:spPr>
          <a:xfrm>
            <a:off x="212481" y="1340583"/>
            <a:ext cx="4343400" cy="4525963"/>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chemeClr val="dk1"/>
              </a:buClr>
              <a:buSzPct val="100000"/>
              <a:buChar char="•"/>
            </a:pPr>
            <a:r>
              <a:rPr lang="en-US" dirty="0"/>
              <a:t>Amazon</a:t>
            </a:r>
          </a:p>
          <a:p>
            <a:pPr marL="342900" lvl="0" indent="-342900" algn="l" rtl="0">
              <a:spcBef>
                <a:spcPts val="476"/>
              </a:spcBef>
              <a:spcAft>
                <a:spcPts val="0"/>
              </a:spcAft>
              <a:buClr>
                <a:schemeClr val="dk1"/>
              </a:buClr>
              <a:buSzPct val="100000"/>
              <a:buChar char="•"/>
            </a:pPr>
            <a:r>
              <a:rPr lang="en-US" dirty="0"/>
              <a:t>Transportation Insight</a:t>
            </a:r>
            <a:endParaRPr dirty="0"/>
          </a:p>
          <a:p>
            <a:pPr marL="342900" lvl="0" indent="-342900">
              <a:spcBef>
                <a:spcPts val="476"/>
              </a:spcBef>
              <a:buSzPct val="100000"/>
            </a:pPr>
            <a:r>
              <a:rPr lang="en-US" dirty="0"/>
              <a:t> Schneider</a:t>
            </a:r>
            <a:endParaRPr dirty="0"/>
          </a:p>
          <a:p>
            <a:pPr marL="342900" lvl="0" indent="-342900" algn="l" rtl="0">
              <a:spcBef>
                <a:spcPts val="476"/>
              </a:spcBef>
              <a:spcAft>
                <a:spcPts val="0"/>
              </a:spcAft>
              <a:buClr>
                <a:schemeClr val="dk1"/>
              </a:buClr>
              <a:buSzPct val="100000"/>
              <a:buChar char="•"/>
            </a:pPr>
            <a:r>
              <a:rPr lang="en-US" dirty="0"/>
              <a:t>Target Corporation</a:t>
            </a:r>
            <a:endParaRPr dirty="0"/>
          </a:p>
          <a:p>
            <a:pPr marL="342900" lvl="0" indent="-342900" algn="l" rtl="0">
              <a:spcBef>
                <a:spcPts val="476"/>
              </a:spcBef>
              <a:spcAft>
                <a:spcPts val="0"/>
              </a:spcAft>
              <a:buClr>
                <a:schemeClr val="dk1"/>
              </a:buClr>
              <a:buSzPct val="100000"/>
              <a:buChar char="•"/>
            </a:pPr>
            <a:r>
              <a:rPr lang="en-US" dirty="0"/>
              <a:t>Sunrise Technologies</a:t>
            </a:r>
            <a:endParaRPr dirty="0"/>
          </a:p>
          <a:p>
            <a:pPr marL="342900" lvl="0" indent="-342900" algn="l" rtl="0">
              <a:spcBef>
                <a:spcPts val="476"/>
              </a:spcBef>
              <a:spcAft>
                <a:spcPts val="0"/>
              </a:spcAft>
              <a:buClr>
                <a:schemeClr val="dk1"/>
              </a:buClr>
              <a:buSzPct val="100000"/>
              <a:buChar char="•"/>
            </a:pPr>
            <a:r>
              <a:rPr lang="en-US" dirty="0"/>
              <a:t>Lowe’s</a:t>
            </a:r>
            <a:endParaRPr dirty="0"/>
          </a:p>
          <a:p>
            <a:pPr marL="342900" lvl="0" indent="-342900" algn="l" rtl="0">
              <a:spcBef>
                <a:spcPts val="476"/>
              </a:spcBef>
              <a:spcAft>
                <a:spcPts val="0"/>
              </a:spcAft>
              <a:buClr>
                <a:schemeClr val="dk1"/>
              </a:buClr>
              <a:buSzPct val="100000"/>
              <a:buChar char="•"/>
            </a:pPr>
            <a:r>
              <a:rPr lang="en-US" dirty="0"/>
              <a:t>VF Corporation</a:t>
            </a:r>
            <a:endParaRPr dirty="0"/>
          </a:p>
          <a:p>
            <a:pPr marL="342900" lvl="0" indent="-342900" algn="l" rtl="0">
              <a:spcBef>
                <a:spcPts val="476"/>
              </a:spcBef>
              <a:spcAft>
                <a:spcPts val="0"/>
              </a:spcAft>
              <a:buClr>
                <a:schemeClr val="dk1"/>
              </a:buClr>
              <a:buSzPct val="100000"/>
              <a:buChar char="•"/>
            </a:pPr>
            <a:r>
              <a:rPr lang="en-US" dirty="0"/>
              <a:t>Ahold-Delhaize</a:t>
            </a:r>
            <a:endParaRPr dirty="0"/>
          </a:p>
          <a:p>
            <a:pPr marL="342900" lvl="0" indent="-342900" algn="l" rtl="0">
              <a:spcBef>
                <a:spcPts val="476"/>
              </a:spcBef>
              <a:spcAft>
                <a:spcPts val="0"/>
              </a:spcAft>
              <a:buClr>
                <a:schemeClr val="dk1"/>
              </a:buClr>
              <a:buSzPct val="100000"/>
              <a:buChar char="•"/>
            </a:pPr>
            <a:r>
              <a:rPr lang="en-US" dirty="0"/>
              <a:t>Publix</a:t>
            </a:r>
          </a:p>
          <a:p>
            <a:pPr marL="342900" lvl="0" indent="-342900" algn="l" rtl="0">
              <a:spcBef>
                <a:spcPts val="476"/>
              </a:spcBef>
              <a:spcAft>
                <a:spcPts val="0"/>
              </a:spcAft>
              <a:buClr>
                <a:schemeClr val="dk1"/>
              </a:buClr>
              <a:buSzPct val="100000"/>
              <a:buChar char="•"/>
            </a:pPr>
            <a:r>
              <a:rPr lang="en-US" dirty="0"/>
              <a:t>Total Quality Logistics</a:t>
            </a:r>
          </a:p>
          <a:p>
            <a:pPr marL="342900" lvl="0" indent="-342900" algn="l" rtl="0">
              <a:spcBef>
                <a:spcPts val="476"/>
              </a:spcBef>
              <a:spcAft>
                <a:spcPts val="0"/>
              </a:spcAft>
              <a:buClr>
                <a:schemeClr val="dk1"/>
              </a:buClr>
              <a:buSzPct val="100000"/>
              <a:buChar char="•"/>
            </a:pPr>
            <a:r>
              <a:rPr lang="en-US" dirty="0"/>
              <a:t>Maersk</a:t>
            </a:r>
          </a:p>
          <a:p>
            <a:pPr marL="342900" lvl="0" indent="-342900" algn="l" rtl="0">
              <a:spcBef>
                <a:spcPts val="476"/>
              </a:spcBef>
              <a:spcAft>
                <a:spcPts val="0"/>
              </a:spcAft>
              <a:buClr>
                <a:schemeClr val="dk1"/>
              </a:buClr>
              <a:buSzPct val="100000"/>
              <a:buChar char="•"/>
            </a:pPr>
            <a:r>
              <a:rPr lang="en-US" dirty="0"/>
              <a:t>Camelot 3PL Software</a:t>
            </a:r>
            <a:endParaRPr dirty="0"/>
          </a:p>
          <a:p>
            <a:pPr marL="342900" lvl="0" indent="-191770" algn="l" rtl="0">
              <a:spcBef>
                <a:spcPts val="476"/>
              </a:spcBef>
              <a:spcAft>
                <a:spcPts val="0"/>
              </a:spcAft>
              <a:buClr>
                <a:schemeClr val="dk1"/>
              </a:buClr>
              <a:buSzPct val="100000"/>
              <a:buNone/>
            </a:pPr>
            <a:endParaRPr dirty="0"/>
          </a:p>
          <a:p>
            <a:pPr marL="342900" lvl="0" indent="-191770" algn="l" rtl="0">
              <a:spcBef>
                <a:spcPts val="476"/>
              </a:spcBef>
              <a:spcAft>
                <a:spcPts val="0"/>
              </a:spcAft>
              <a:buClr>
                <a:schemeClr val="dk1"/>
              </a:buClr>
              <a:buSzPct val="100000"/>
              <a:buNone/>
            </a:pPr>
            <a:endParaRPr dirty="0"/>
          </a:p>
        </p:txBody>
      </p:sp>
      <p:sp>
        <p:nvSpPr>
          <p:cNvPr id="282" name="Google Shape;282;p13"/>
          <p:cNvSpPr txBox="1">
            <a:spLocks noGrp="1"/>
          </p:cNvSpPr>
          <p:nvPr>
            <p:ph type="body" idx="2"/>
          </p:nvPr>
        </p:nvSpPr>
        <p:spPr>
          <a:xfrm>
            <a:off x="4615962" y="1311275"/>
            <a:ext cx="4343400" cy="4433888"/>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476"/>
              </a:spcBef>
              <a:spcAft>
                <a:spcPts val="0"/>
              </a:spcAft>
              <a:buClr>
                <a:schemeClr val="dk1"/>
              </a:buClr>
              <a:buSzPct val="100000"/>
              <a:buChar char="•"/>
            </a:pPr>
            <a:r>
              <a:rPr lang="en-US" dirty="0"/>
              <a:t>Syngenta </a:t>
            </a:r>
          </a:p>
          <a:p>
            <a:pPr marL="342900" lvl="0" indent="-342900" algn="l" rtl="0">
              <a:spcBef>
                <a:spcPts val="476"/>
              </a:spcBef>
              <a:spcAft>
                <a:spcPts val="0"/>
              </a:spcAft>
              <a:buClr>
                <a:schemeClr val="dk1"/>
              </a:buClr>
              <a:buSzPct val="100000"/>
              <a:buChar char="•"/>
            </a:pPr>
            <a:r>
              <a:rPr lang="en-US" dirty="0"/>
              <a:t>Hanes Companies</a:t>
            </a:r>
            <a:endParaRPr dirty="0"/>
          </a:p>
          <a:p>
            <a:pPr marL="342900" lvl="0" indent="-342900" algn="l" rtl="0">
              <a:spcBef>
                <a:spcPts val="476"/>
              </a:spcBef>
              <a:spcAft>
                <a:spcPts val="0"/>
              </a:spcAft>
              <a:buClr>
                <a:schemeClr val="dk1"/>
              </a:buClr>
              <a:buSzPct val="100000"/>
              <a:buChar char="•"/>
            </a:pPr>
            <a:r>
              <a:rPr lang="en-US" dirty="0"/>
              <a:t>Georgia-Pacific</a:t>
            </a:r>
            <a:endParaRPr dirty="0"/>
          </a:p>
          <a:p>
            <a:pPr marL="342900" lvl="0" indent="-342900" algn="l" rtl="0">
              <a:spcBef>
                <a:spcPts val="476"/>
              </a:spcBef>
              <a:spcAft>
                <a:spcPts val="0"/>
              </a:spcAft>
              <a:buClr>
                <a:schemeClr val="dk1"/>
              </a:buClr>
              <a:buSzPct val="100000"/>
              <a:buChar char="•"/>
            </a:pPr>
            <a:r>
              <a:rPr lang="en-US" dirty="0" err="1"/>
              <a:t>Syfan</a:t>
            </a:r>
            <a:r>
              <a:rPr lang="en-US" dirty="0"/>
              <a:t> Logistics</a:t>
            </a:r>
            <a:endParaRPr dirty="0"/>
          </a:p>
          <a:p>
            <a:pPr marL="342900" lvl="0" indent="-342900" algn="l" rtl="0">
              <a:spcBef>
                <a:spcPts val="476"/>
              </a:spcBef>
              <a:spcAft>
                <a:spcPts val="0"/>
              </a:spcAft>
              <a:buClr>
                <a:schemeClr val="dk1"/>
              </a:buClr>
              <a:buSzPct val="100000"/>
              <a:buChar char="•"/>
            </a:pPr>
            <a:r>
              <a:rPr lang="en-US" dirty="0"/>
              <a:t>Ralph Lauren</a:t>
            </a:r>
            <a:endParaRPr dirty="0"/>
          </a:p>
          <a:p>
            <a:pPr marL="342900" lvl="0" indent="-342900" algn="l" rtl="0">
              <a:spcBef>
                <a:spcPts val="476"/>
              </a:spcBef>
              <a:spcAft>
                <a:spcPts val="0"/>
              </a:spcAft>
              <a:buClr>
                <a:schemeClr val="dk1"/>
              </a:buClr>
              <a:buSzPct val="100000"/>
              <a:buChar char="•"/>
            </a:pPr>
            <a:r>
              <a:rPr lang="en-US" dirty="0"/>
              <a:t>Red Classic Transportation Services</a:t>
            </a:r>
            <a:endParaRPr dirty="0"/>
          </a:p>
          <a:p>
            <a:pPr marL="342900" lvl="0" indent="-342900" algn="l" rtl="0">
              <a:spcBef>
                <a:spcPts val="476"/>
              </a:spcBef>
              <a:spcAft>
                <a:spcPts val="0"/>
              </a:spcAft>
              <a:buClr>
                <a:schemeClr val="dk1"/>
              </a:buClr>
              <a:buSzPct val="100000"/>
              <a:buChar char="•"/>
            </a:pPr>
            <a:r>
              <a:rPr lang="en-US" dirty="0"/>
              <a:t>Old Dominion</a:t>
            </a:r>
            <a:endParaRPr dirty="0"/>
          </a:p>
          <a:p>
            <a:pPr marL="342900" lvl="0" indent="-342900" algn="l" rtl="0">
              <a:spcBef>
                <a:spcPts val="476"/>
              </a:spcBef>
              <a:spcAft>
                <a:spcPts val="0"/>
              </a:spcAft>
              <a:buClr>
                <a:schemeClr val="dk1"/>
              </a:buClr>
              <a:buSzPct val="100000"/>
              <a:buChar char="•"/>
            </a:pPr>
            <a:r>
              <a:rPr lang="en-US" dirty="0"/>
              <a:t>XPO Logistics, Inc.</a:t>
            </a:r>
            <a:endParaRPr dirty="0"/>
          </a:p>
          <a:p>
            <a:pPr marL="342900" lvl="0" indent="-342900" algn="l" rtl="0">
              <a:spcBef>
                <a:spcPts val="476"/>
              </a:spcBef>
              <a:spcAft>
                <a:spcPts val="0"/>
              </a:spcAft>
              <a:buClr>
                <a:schemeClr val="dk1"/>
              </a:buClr>
              <a:buSzPct val="100000"/>
              <a:buChar char="•"/>
            </a:pPr>
            <a:r>
              <a:rPr lang="en-US" dirty="0"/>
              <a:t>Aldi Foods</a:t>
            </a:r>
            <a:endParaRPr dirty="0"/>
          </a:p>
          <a:p>
            <a:pPr marL="342900" lvl="0" indent="-342900" algn="l" rtl="0">
              <a:spcBef>
                <a:spcPts val="476"/>
              </a:spcBef>
              <a:spcAft>
                <a:spcPts val="0"/>
              </a:spcAft>
              <a:buClr>
                <a:schemeClr val="dk1"/>
              </a:buClr>
              <a:buSzPct val="100000"/>
              <a:buChar char="•"/>
            </a:pPr>
            <a:r>
              <a:rPr lang="en-US" dirty="0"/>
              <a:t>Gilbarco-</a:t>
            </a:r>
            <a:r>
              <a:rPr lang="en-US" dirty="0" err="1"/>
              <a:t>Veederoot</a:t>
            </a:r>
            <a:endParaRPr dirty="0"/>
          </a:p>
          <a:p>
            <a:pPr marL="0" lvl="0" indent="0" algn="l" rtl="0">
              <a:spcBef>
                <a:spcPts val="476"/>
              </a:spcBef>
              <a:spcAft>
                <a:spcPts val="0"/>
              </a:spcAft>
              <a:buClr>
                <a:schemeClr val="dk1"/>
              </a:buClr>
              <a:buSzPct val="100000"/>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14"/>
          <p:cNvPicPr preferRelativeResize="0"/>
          <p:nvPr/>
        </p:nvPicPr>
        <p:blipFill rotWithShape="1">
          <a:blip r:embed="rId3">
            <a:alphaModFix/>
          </a:blip>
          <a:srcRect/>
          <a:stretch/>
        </p:blipFill>
        <p:spPr>
          <a:xfrm>
            <a:off x="-397" y="1"/>
            <a:ext cx="9144793" cy="1447799"/>
          </a:xfrm>
          <a:prstGeom prst="rect">
            <a:avLst/>
          </a:prstGeom>
          <a:noFill/>
          <a:ln>
            <a:noFill/>
          </a:ln>
        </p:spPr>
      </p:pic>
      <p:sp>
        <p:nvSpPr>
          <p:cNvPr id="288" name="Google Shape;288;p14"/>
          <p:cNvSpPr txBox="1">
            <a:spLocks noGrp="1"/>
          </p:cNvSpPr>
          <p:nvPr>
            <p:ph type="title"/>
          </p:nvPr>
        </p:nvSpPr>
        <p:spPr>
          <a:xfrm>
            <a:off x="281866" y="293795"/>
            <a:ext cx="8839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600" dirty="0"/>
              <a:t>Institute for Supply Management (ISM)</a:t>
            </a:r>
            <a:br>
              <a:rPr lang="en-US" sz="3600" dirty="0"/>
            </a:br>
            <a:r>
              <a:rPr lang="en-US" sz="3600" dirty="0"/>
              <a:t>2025 Salary Survey</a:t>
            </a:r>
            <a:br>
              <a:rPr lang="en-US" dirty="0"/>
            </a:br>
            <a:endParaRPr sz="3200" dirty="0"/>
          </a:p>
        </p:txBody>
      </p:sp>
      <p:sp>
        <p:nvSpPr>
          <p:cNvPr id="289" name="Google Shape;289;p14"/>
          <p:cNvSpPr txBox="1">
            <a:spLocks noGrp="1"/>
          </p:cNvSpPr>
          <p:nvPr>
            <p:ph type="body" idx="1"/>
          </p:nvPr>
        </p:nvSpPr>
        <p:spPr>
          <a:xfrm>
            <a:off x="152400" y="1524000"/>
            <a:ext cx="8839200" cy="4648199"/>
          </a:xfrm>
          <a:prstGeom prst="rect">
            <a:avLst/>
          </a:prstGeom>
          <a:noFill/>
          <a:ln>
            <a:noFill/>
          </a:ln>
        </p:spPr>
        <p:txBody>
          <a:bodyPr spcFirstLastPara="1" wrap="square" lIns="91425" tIns="45700" rIns="91425" bIns="45700" anchor="t" anchorCtr="0">
            <a:normAutofit/>
          </a:bodyPr>
          <a:lstStyle/>
          <a:p>
            <a:pPr marL="342900" lvl="0" indent="-165100" algn="l" rtl="0">
              <a:spcBef>
                <a:spcPts val="0"/>
              </a:spcBef>
              <a:spcAft>
                <a:spcPts val="0"/>
              </a:spcAft>
              <a:buClr>
                <a:schemeClr val="dk1"/>
              </a:buClr>
              <a:buSzPts val="2800"/>
              <a:buNone/>
            </a:pPr>
            <a:endParaRPr dirty="0"/>
          </a:p>
          <a:p>
            <a:pPr marL="342900" lvl="0" indent="-165100" algn="l" rtl="0">
              <a:spcBef>
                <a:spcPts val="560"/>
              </a:spcBef>
              <a:spcAft>
                <a:spcPts val="0"/>
              </a:spcAft>
              <a:buClr>
                <a:schemeClr val="dk1"/>
              </a:buClr>
              <a:buSzPts val="2800"/>
              <a:buNone/>
            </a:pPr>
            <a:endParaRPr dirty="0"/>
          </a:p>
          <a:p>
            <a:pPr marL="342900" lvl="0" indent="-165100" algn="l" rtl="0">
              <a:spcBef>
                <a:spcPts val="560"/>
              </a:spcBef>
              <a:spcAft>
                <a:spcPts val="0"/>
              </a:spcAft>
              <a:buClr>
                <a:schemeClr val="dk1"/>
              </a:buClr>
              <a:buSzPts val="2800"/>
              <a:buNone/>
            </a:pPr>
            <a:endParaRPr dirty="0"/>
          </a:p>
          <a:p>
            <a:pPr marL="342900" lvl="0" indent="-165100" algn="l" rtl="0">
              <a:spcBef>
                <a:spcPts val="560"/>
              </a:spcBef>
              <a:spcAft>
                <a:spcPts val="0"/>
              </a:spcAft>
              <a:buClr>
                <a:schemeClr val="dk1"/>
              </a:buClr>
              <a:buSzPts val="2800"/>
              <a:buNone/>
            </a:pPr>
            <a:endParaRPr dirty="0"/>
          </a:p>
          <a:p>
            <a:pPr marL="342900" lvl="0" indent="-165100" algn="l" rtl="0">
              <a:spcBef>
                <a:spcPts val="560"/>
              </a:spcBef>
              <a:spcAft>
                <a:spcPts val="0"/>
              </a:spcAft>
              <a:buClr>
                <a:schemeClr val="dk1"/>
              </a:buClr>
              <a:buSzPts val="2800"/>
              <a:buNone/>
            </a:pPr>
            <a:endParaRPr dirty="0"/>
          </a:p>
          <a:p>
            <a:pPr marL="342900" lvl="0" indent="-165100" algn="l" rtl="0">
              <a:spcBef>
                <a:spcPts val="560"/>
              </a:spcBef>
              <a:spcAft>
                <a:spcPts val="0"/>
              </a:spcAft>
              <a:buClr>
                <a:schemeClr val="dk1"/>
              </a:buClr>
              <a:buSzPts val="2800"/>
              <a:buNone/>
            </a:pPr>
            <a:endParaRPr dirty="0"/>
          </a:p>
        </p:txBody>
      </p:sp>
      <p:sp>
        <p:nvSpPr>
          <p:cNvPr id="290" name="Google Shape;290;p14"/>
          <p:cNvSpPr txBox="1">
            <a:spLocks noGrp="1"/>
          </p:cNvSpPr>
          <p:nvPr>
            <p:ph type="body" idx="2"/>
          </p:nvPr>
        </p:nvSpPr>
        <p:spPr>
          <a:xfrm>
            <a:off x="152400" y="3810000"/>
            <a:ext cx="8839200" cy="2209800"/>
          </a:xfrm>
          <a:prstGeom prst="rect">
            <a:avLst/>
          </a:prstGeom>
          <a:noFill/>
          <a:ln>
            <a:noFill/>
          </a:ln>
        </p:spPr>
        <p:txBody>
          <a:bodyPr spcFirstLastPara="1" wrap="square" lIns="91425" tIns="45700" rIns="91425" bIns="45700" anchor="t" anchorCtr="0">
            <a:normAutofit/>
          </a:bodyPr>
          <a:lstStyle/>
          <a:p>
            <a:pPr marL="342900" lvl="0" indent="-165100" algn="l" rtl="0">
              <a:spcBef>
                <a:spcPts val="0"/>
              </a:spcBef>
              <a:spcAft>
                <a:spcPts val="0"/>
              </a:spcAft>
              <a:buClr>
                <a:schemeClr val="dk1"/>
              </a:buClr>
              <a:buSzPts val="2800"/>
              <a:buNone/>
            </a:pPr>
            <a:endParaRPr/>
          </a:p>
          <a:p>
            <a:pPr marL="0" lvl="0" indent="0" algn="l" rtl="0">
              <a:spcBef>
                <a:spcPts val="560"/>
              </a:spcBef>
              <a:spcAft>
                <a:spcPts val="0"/>
              </a:spcAft>
              <a:buClr>
                <a:schemeClr val="dk1"/>
              </a:buClr>
              <a:buSzPts val="2800"/>
              <a:buNone/>
            </a:pPr>
            <a:endParaRPr/>
          </a:p>
        </p:txBody>
      </p:sp>
      <p:pic>
        <p:nvPicPr>
          <p:cNvPr id="4" name="Picture 3">
            <a:extLst>
              <a:ext uri="{FF2B5EF4-FFF2-40B4-BE49-F238E27FC236}">
                <a16:creationId xmlns:a16="http://schemas.microsoft.com/office/drawing/2014/main" id="{DFD55C9C-C825-605A-DED4-32D303EF5BB4}"/>
              </a:ext>
            </a:extLst>
          </p:cNvPr>
          <p:cNvPicPr>
            <a:picLocks noChangeAspect="1"/>
          </p:cNvPicPr>
          <p:nvPr/>
        </p:nvPicPr>
        <p:blipFill>
          <a:blip r:embed="rId4"/>
          <a:stretch>
            <a:fillRect/>
          </a:stretch>
        </p:blipFill>
        <p:spPr>
          <a:xfrm>
            <a:off x="2982597" y="1512995"/>
            <a:ext cx="2503118" cy="1645971"/>
          </a:xfrm>
          <a:prstGeom prst="rect">
            <a:avLst/>
          </a:prstGeom>
        </p:spPr>
      </p:pic>
      <p:pic>
        <p:nvPicPr>
          <p:cNvPr id="7" name="Picture 6">
            <a:extLst>
              <a:ext uri="{FF2B5EF4-FFF2-40B4-BE49-F238E27FC236}">
                <a16:creationId xmlns:a16="http://schemas.microsoft.com/office/drawing/2014/main" id="{282112DD-56C3-4680-0401-06176239490E}"/>
              </a:ext>
            </a:extLst>
          </p:cNvPr>
          <p:cNvPicPr>
            <a:picLocks noChangeAspect="1"/>
          </p:cNvPicPr>
          <p:nvPr/>
        </p:nvPicPr>
        <p:blipFill>
          <a:blip r:embed="rId5"/>
          <a:stretch>
            <a:fillRect/>
          </a:stretch>
        </p:blipFill>
        <p:spPr>
          <a:xfrm>
            <a:off x="1982332" y="3367663"/>
            <a:ext cx="2000529" cy="2600688"/>
          </a:xfrm>
          <a:prstGeom prst="rect">
            <a:avLst/>
          </a:prstGeom>
        </p:spPr>
      </p:pic>
      <p:pic>
        <p:nvPicPr>
          <p:cNvPr id="10" name="Picture 9">
            <a:extLst>
              <a:ext uri="{FF2B5EF4-FFF2-40B4-BE49-F238E27FC236}">
                <a16:creationId xmlns:a16="http://schemas.microsoft.com/office/drawing/2014/main" id="{A1C0BC7A-A054-0DF1-AB5D-2274906D1F72}"/>
              </a:ext>
            </a:extLst>
          </p:cNvPr>
          <p:cNvPicPr>
            <a:picLocks noChangeAspect="1"/>
          </p:cNvPicPr>
          <p:nvPr/>
        </p:nvPicPr>
        <p:blipFill>
          <a:blip r:embed="rId6"/>
          <a:stretch>
            <a:fillRect/>
          </a:stretch>
        </p:blipFill>
        <p:spPr>
          <a:xfrm>
            <a:off x="4701466" y="3417643"/>
            <a:ext cx="2514951" cy="244826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16"/>
          <p:cNvPicPr preferRelativeResize="0"/>
          <p:nvPr/>
        </p:nvPicPr>
        <p:blipFill rotWithShape="1">
          <a:blip r:embed="rId3">
            <a:alphaModFix/>
          </a:blip>
          <a:srcRect/>
          <a:stretch/>
        </p:blipFill>
        <p:spPr>
          <a:xfrm>
            <a:off x="-397" y="1"/>
            <a:ext cx="9144793" cy="1447799"/>
          </a:xfrm>
          <a:prstGeom prst="rect">
            <a:avLst/>
          </a:prstGeom>
          <a:noFill/>
          <a:ln>
            <a:noFill/>
          </a:ln>
        </p:spPr>
      </p:pic>
      <p:sp>
        <p:nvSpPr>
          <p:cNvPr id="305" name="Google Shape;305;p16"/>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Calibri"/>
              <a:buNone/>
            </a:pPr>
            <a:r>
              <a:rPr lang="en-US" sz="4000" dirty="0"/>
              <a:t>SCM Graduates - COB Career Center</a:t>
            </a:r>
            <a:br>
              <a:rPr lang="en-US" dirty="0"/>
            </a:br>
            <a:r>
              <a:rPr lang="en-US" sz="2800" b="1" dirty="0"/>
              <a:t>2023-24 COB Undergraduate Student Success</a:t>
            </a:r>
            <a:r>
              <a:rPr lang="en-US" sz="2800" dirty="0"/>
              <a:t> </a:t>
            </a:r>
            <a:endParaRPr dirty="0"/>
          </a:p>
        </p:txBody>
      </p:sp>
      <p:pic>
        <p:nvPicPr>
          <p:cNvPr id="3" name="Picture 2">
            <a:extLst>
              <a:ext uri="{FF2B5EF4-FFF2-40B4-BE49-F238E27FC236}">
                <a16:creationId xmlns:a16="http://schemas.microsoft.com/office/drawing/2014/main" id="{35383AFD-7FD3-5DE7-E774-07A9695B7C9B}"/>
              </a:ext>
            </a:extLst>
          </p:cNvPr>
          <p:cNvPicPr>
            <a:picLocks noChangeAspect="1"/>
          </p:cNvPicPr>
          <p:nvPr/>
        </p:nvPicPr>
        <p:blipFill>
          <a:blip r:embed="rId4"/>
          <a:stretch>
            <a:fillRect/>
          </a:stretch>
        </p:blipFill>
        <p:spPr>
          <a:xfrm>
            <a:off x="685256" y="1590418"/>
            <a:ext cx="7773485" cy="3677163"/>
          </a:xfrm>
          <a:prstGeom prst="rect">
            <a:avLst/>
          </a:prstGeom>
        </p:spPr>
      </p:pic>
    </p:spTree>
    <p:extLst>
      <p:ext uri="{BB962C8B-B14F-4D97-AF65-F5344CB8AC3E}">
        <p14:creationId xmlns:p14="http://schemas.microsoft.com/office/powerpoint/2010/main" val="3312873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16"/>
          <p:cNvPicPr preferRelativeResize="0"/>
          <p:nvPr/>
        </p:nvPicPr>
        <p:blipFill rotWithShape="1">
          <a:blip r:embed="rId3">
            <a:alphaModFix/>
          </a:blip>
          <a:srcRect/>
          <a:stretch/>
        </p:blipFill>
        <p:spPr>
          <a:xfrm>
            <a:off x="-397" y="1"/>
            <a:ext cx="9144793" cy="1447799"/>
          </a:xfrm>
          <a:prstGeom prst="rect">
            <a:avLst/>
          </a:prstGeom>
          <a:noFill/>
          <a:ln>
            <a:noFill/>
          </a:ln>
        </p:spPr>
      </p:pic>
      <p:sp>
        <p:nvSpPr>
          <p:cNvPr id="305" name="Google Shape;305;p16"/>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Calibri"/>
              <a:buNone/>
            </a:pPr>
            <a:r>
              <a:rPr lang="en-US" sz="4000" dirty="0"/>
              <a:t>SCM Graduates - COB Career Center</a:t>
            </a:r>
            <a:br>
              <a:rPr lang="en-US" dirty="0"/>
            </a:br>
            <a:r>
              <a:rPr lang="en-US" sz="2800" b="1" dirty="0"/>
              <a:t>2023-24 COB Undergraduate Student Success</a:t>
            </a:r>
            <a:r>
              <a:rPr lang="en-US" sz="2800" dirty="0"/>
              <a:t> </a:t>
            </a:r>
            <a:endParaRPr dirty="0"/>
          </a:p>
        </p:txBody>
      </p:sp>
      <p:pic>
        <p:nvPicPr>
          <p:cNvPr id="4" name="Picture 3">
            <a:extLst>
              <a:ext uri="{FF2B5EF4-FFF2-40B4-BE49-F238E27FC236}">
                <a16:creationId xmlns:a16="http://schemas.microsoft.com/office/drawing/2014/main" id="{7B13AB1F-B741-B9B8-D162-CABAC8792B56}"/>
              </a:ext>
            </a:extLst>
          </p:cNvPr>
          <p:cNvPicPr>
            <a:picLocks noChangeAspect="1"/>
          </p:cNvPicPr>
          <p:nvPr/>
        </p:nvPicPr>
        <p:blipFill>
          <a:blip r:embed="rId4"/>
          <a:stretch>
            <a:fillRect/>
          </a:stretch>
        </p:blipFill>
        <p:spPr>
          <a:xfrm>
            <a:off x="1463040" y="1681576"/>
            <a:ext cx="6490456" cy="4438579"/>
          </a:xfrm>
          <a:prstGeom prst="rect">
            <a:avLst/>
          </a:prstGeom>
        </p:spPr>
      </p:pic>
    </p:spTree>
    <p:extLst>
      <p:ext uri="{BB962C8B-B14F-4D97-AF65-F5344CB8AC3E}">
        <p14:creationId xmlns:p14="http://schemas.microsoft.com/office/powerpoint/2010/main" val="1561376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2"/>
          <p:cNvPicPr preferRelativeResize="0"/>
          <p:nvPr/>
        </p:nvPicPr>
        <p:blipFill rotWithShape="1">
          <a:blip r:embed="rId3">
            <a:alphaModFix/>
          </a:blip>
          <a:srcRect/>
          <a:stretch/>
        </p:blipFill>
        <p:spPr>
          <a:xfrm>
            <a:off x="-397" y="1"/>
            <a:ext cx="9144793" cy="1295399"/>
          </a:xfrm>
          <a:prstGeom prst="rect">
            <a:avLst/>
          </a:prstGeom>
          <a:noFill/>
          <a:ln>
            <a:noFill/>
          </a:ln>
        </p:spPr>
      </p:pic>
      <p:sp>
        <p:nvSpPr>
          <p:cNvPr id="274" name="Google Shape;274;p12"/>
          <p:cNvSpPr txBox="1">
            <a:spLocks noGrp="1"/>
          </p:cNvSpPr>
          <p:nvPr>
            <p:ph type="body" idx="1"/>
          </p:nvPr>
        </p:nvSpPr>
        <p:spPr>
          <a:xfrm>
            <a:off x="152400" y="1295400"/>
            <a:ext cx="8839200" cy="473817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ct val="100000"/>
              <a:buNone/>
            </a:pPr>
            <a:r>
              <a:rPr lang="en-US" dirty="0"/>
              <a:t>International collaboration/collaboration: </a:t>
            </a:r>
            <a:endParaRPr dirty="0"/>
          </a:p>
          <a:p>
            <a:pPr marL="742950" lvl="1" indent="-285750" algn="l" rtl="0">
              <a:spcBef>
                <a:spcPts val="518"/>
              </a:spcBef>
              <a:spcAft>
                <a:spcPts val="0"/>
              </a:spcAft>
              <a:buClr>
                <a:schemeClr val="dk1"/>
              </a:buClr>
              <a:buSzPct val="100000"/>
              <a:buFont typeface="Arial"/>
              <a:buChar char="•"/>
            </a:pPr>
            <a:r>
              <a:rPr lang="en-US" dirty="0"/>
              <a:t>Connections in India </a:t>
            </a:r>
          </a:p>
          <a:p>
            <a:pPr marL="742950" lvl="1" indent="-285750" algn="l" rtl="0">
              <a:spcBef>
                <a:spcPts val="518"/>
              </a:spcBef>
              <a:spcAft>
                <a:spcPts val="0"/>
              </a:spcAft>
              <a:buClr>
                <a:schemeClr val="dk1"/>
              </a:buClr>
              <a:buSzPct val="100000"/>
              <a:buFont typeface="Arial"/>
              <a:buChar char="•"/>
            </a:pPr>
            <a:r>
              <a:rPr lang="en-US" dirty="0"/>
              <a:t>FRANCE – Near Normandy – Largest Commercial Container Port of France</a:t>
            </a:r>
          </a:p>
          <a:p>
            <a:pPr marL="1200150" lvl="2" indent="-285750">
              <a:spcBef>
                <a:spcPts val="518"/>
              </a:spcBef>
              <a:buSzPct val="100000"/>
            </a:pPr>
            <a:r>
              <a:rPr lang="en-US" dirty="0"/>
              <a:t>University of Le Havre-Normandy: </a:t>
            </a:r>
            <a:r>
              <a:rPr lang="en-US" dirty="0" err="1"/>
              <a:t>Institut</a:t>
            </a:r>
            <a:r>
              <a:rPr lang="en-US" dirty="0"/>
              <a:t> supérieur </a:t>
            </a:r>
            <a:r>
              <a:rPr lang="en-US" dirty="0" err="1"/>
              <a:t>d'études</a:t>
            </a:r>
            <a:r>
              <a:rPr lang="en-US" dirty="0"/>
              <a:t> </a:t>
            </a:r>
            <a:r>
              <a:rPr lang="en-US" dirty="0" err="1"/>
              <a:t>logistiques</a:t>
            </a:r>
            <a:endParaRPr lang="en-US" dirty="0"/>
          </a:p>
          <a:p>
            <a:pPr lvl="1" indent="-457200">
              <a:spcBef>
                <a:spcPts val="518"/>
              </a:spcBef>
              <a:buSzPct val="100000"/>
              <a:buFont typeface="Arial" panose="020B0604020202020204" pitchFamily="34" charset="0"/>
              <a:buChar char="•"/>
            </a:pPr>
            <a:r>
              <a:rPr lang="en-US" dirty="0"/>
              <a:t>In the process of developing connection in the Netherlands - Rotterdam Business School</a:t>
            </a:r>
          </a:p>
          <a:p>
            <a:pPr marL="457200" lvl="1" indent="0">
              <a:spcBef>
                <a:spcPts val="518"/>
              </a:spcBef>
              <a:buSzPct val="100000"/>
              <a:buNone/>
            </a:pPr>
            <a:endParaRPr lang="en-US" dirty="0"/>
          </a:p>
        </p:txBody>
      </p:sp>
      <p:sp>
        <p:nvSpPr>
          <p:cNvPr id="275" name="Google Shape;275;p12"/>
          <p:cNvSpPr txBox="1">
            <a:spLocks noGrp="1"/>
          </p:cNvSpPr>
          <p:nvPr>
            <p:ph type="title"/>
          </p:nvPr>
        </p:nvSpPr>
        <p:spPr>
          <a:xfrm>
            <a:off x="0" y="1"/>
            <a:ext cx="9144000" cy="12954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en-US" sz="4900" dirty="0"/>
            </a:br>
            <a:r>
              <a:rPr lang="en-US" sz="4900" dirty="0"/>
              <a:t>International Collaboration of SCM Program</a:t>
            </a:r>
            <a:br>
              <a:rPr lang="en-US" sz="4900" dirty="0">
                <a:solidFill>
                  <a:schemeClr val="dk1"/>
                </a:solidFill>
              </a:rPr>
            </a:br>
            <a:endParaRPr dirty="0"/>
          </a:p>
        </p:txBody>
      </p:sp>
      <p:pic>
        <p:nvPicPr>
          <p:cNvPr id="3" name="Picture 2">
            <a:extLst>
              <a:ext uri="{FF2B5EF4-FFF2-40B4-BE49-F238E27FC236}">
                <a16:creationId xmlns:a16="http://schemas.microsoft.com/office/drawing/2014/main" id="{CEBE5DCF-0FD7-2874-E037-6E5558A58BF0}"/>
              </a:ext>
            </a:extLst>
          </p:cNvPr>
          <p:cNvPicPr>
            <a:picLocks noChangeAspect="1"/>
          </p:cNvPicPr>
          <p:nvPr/>
        </p:nvPicPr>
        <p:blipFill>
          <a:blip r:embed="rId4"/>
          <a:stretch>
            <a:fillRect/>
          </a:stretch>
        </p:blipFill>
        <p:spPr>
          <a:xfrm>
            <a:off x="1800905" y="5204781"/>
            <a:ext cx="3896269" cy="552527"/>
          </a:xfrm>
          <a:prstGeom prst="rect">
            <a:avLst/>
          </a:prstGeom>
        </p:spPr>
      </p:pic>
    </p:spTree>
    <p:extLst>
      <p:ext uri="{BB962C8B-B14F-4D97-AF65-F5344CB8AC3E}">
        <p14:creationId xmlns:p14="http://schemas.microsoft.com/office/powerpoint/2010/main" val="103088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4">
                                            <p:txEl>
                                              <p:pRg st="0" end="0"/>
                                            </p:txEl>
                                          </p:spTgt>
                                        </p:tgtEl>
                                        <p:attrNameLst>
                                          <p:attrName>style.visibility</p:attrName>
                                        </p:attrNameLst>
                                      </p:cBhvr>
                                      <p:to>
                                        <p:strVal val="visible"/>
                                      </p:to>
                                    </p:set>
                                    <p:anim calcmode="lin" valueType="num">
                                      <p:cBhvr additive="base">
                                        <p:cTn id="7" dur="500"/>
                                        <p:tgtEl>
                                          <p:spTgt spid="2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4">
                                            <p:txEl>
                                              <p:pRg st="1" end="1"/>
                                            </p:txEl>
                                          </p:spTgt>
                                        </p:tgtEl>
                                        <p:attrNameLst>
                                          <p:attrName>style.visibility</p:attrName>
                                        </p:attrNameLst>
                                      </p:cBhvr>
                                      <p:to>
                                        <p:strVal val="visible"/>
                                      </p:to>
                                    </p:set>
                                    <p:anim calcmode="lin" valueType="num">
                                      <p:cBhvr additive="base">
                                        <p:cTn id="12" dur="500"/>
                                        <p:tgtEl>
                                          <p:spTgt spid="27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4">
                                            <p:txEl>
                                              <p:pRg st="2" end="2"/>
                                            </p:txEl>
                                          </p:spTgt>
                                        </p:tgtEl>
                                        <p:attrNameLst>
                                          <p:attrName>style.visibility</p:attrName>
                                        </p:attrNameLst>
                                      </p:cBhvr>
                                      <p:to>
                                        <p:strVal val="visible"/>
                                      </p:to>
                                    </p:set>
                                    <p:anim calcmode="lin" valueType="num">
                                      <p:cBhvr additive="base">
                                        <p:cTn id="17" dur="500"/>
                                        <p:tgtEl>
                                          <p:spTgt spid="27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74">
                                            <p:txEl>
                                              <p:pRg st="3" end="3"/>
                                            </p:txEl>
                                          </p:spTgt>
                                        </p:tgtEl>
                                        <p:attrNameLst>
                                          <p:attrName>style.visibility</p:attrName>
                                        </p:attrNameLst>
                                      </p:cBhvr>
                                      <p:to>
                                        <p:strVal val="visible"/>
                                      </p:to>
                                    </p:set>
                                    <p:anim calcmode="lin" valueType="num">
                                      <p:cBhvr additive="base">
                                        <p:cTn id="22" dur="500"/>
                                        <p:tgtEl>
                                          <p:spTgt spid="27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4">
                                            <p:txEl>
                                              <p:pRg st="4" end="4"/>
                                            </p:txEl>
                                          </p:spTgt>
                                        </p:tgtEl>
                                        <p:attrNameLst>
                                          <p:attrName>style.visibility</p:attrName>
                                        </p:attrNameLst>
                                      </p:cBhvr>
                                      <p:to>
                                        <p:strVal val="visible"/>
                                      </p:to>
                                    </p:set>
                                    <p:anim calcmode="lin" valueType="num">
                                      <p:cBhvr additive="base">
                                        <p:cTn id="27" dur="500"/>
                                        <p:tgtEl>
                                          <p:spTgt spid="27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
          <p:cNvPicPr preferRelativeResize="0"/>
          <p:nvPr/>
        </p:nvPicPr>
        <p:blipFill rotWithShape="1">
          <a:blip r:embed="rId3">
            <a:alphaModFix/>
          </a:blip>
          <a:srcRect/>
          <a:stretch/>
        </p:blipFill>
        <p:spPr>
          <a:xfrm>
            <a:off x="-397" y="1"/>
            <a:ext cx="9144793" cy="1219199"/>
          </a:xfrm>
          <a:prstGeom prst="rect">
            <a:avLst/>
          </a:prstGeom>
          <a:noFill/>
          <a:ln>
            <a:noFill/>
          </a:ln>
        </p:spPr>
      </p:pic>
      <p:sp>
        <p:nvSpPr>
          <p:cNvPr id="133" name="Google Shape;133;p2"/>
          <p:cNvSpPr txBox="1">
            <a:spLocks noGrp="1"/>
          </p:cNvSpPr>
          <p:nvPr>
            <p:ph type="title"/>
          </p:nvPr>
        </p:nvSpPr>
        <p:spPr>
          <a:xfrm>
            <a:off x="152400" y="33052"/>
            <a:ext cx="8839200" cy="118614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What is Supply Chain Management?</a:t>
            </a:r>
            <a:endParaRPr/>
          </a:p>
        </p:txBody>
      </p:sp>
      <p:pic>
        <p:nvPicPr>
          <p:cNvPr id="134" name="Google Shape;134;p2"/>
          <p:cNvPicPr preferRelativeResize="0">
            <a:picLocks noGrp="1"/>
          </p:cNvPicPr>
          <p:nvPr>
            <p:ph type="body" idx="1"/>
          </p:nvPr>
        </p:nvPicPr>
        <p:blipFill rotWithShape="1">
          <a:blip r:embed="rId4">
            <a:alphaModFix/>
          </a:blip>
          <a:srcRect/>
          <a:stretch/>
        </p:blipFill>
        <p:spPr>
          <a:xfrm>
            <a:off x="1369774" y="1828800"/>
            <a:ext cx="6480400" cy="386968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17"/>
          <p:cNvPicPr preferRelativeResize="0"/>
          <p:nvPr/>
        </p:nvPicPr>
        <p:blipFill rotWithShape="1">
          <a:blip r:embed="rId3">
            <a:alphaModFix/>
          </a:blip>
          <a:srcRect/>
          <a:stretch/>
        </p:blipFill>
        <p:spPr>
          <a:xfrm>
            <a:off x="-397" y="1"/>
            <a:ext cx="9144793" cy="1600199"/>
          </a:xfrm>
          <a:prstGeom prst="rect">
            <a:avLst/>
          </a:prstGeom>
          <a:noFill/>
          <a:ln>
            <a:noFill/>
          </a:ln>
        </p:spPr>
      </p:pic>
      <p:sp>
        <p:nvSpPr>
          <p:cNvPr id="312" name="Google Shape;312;p17"/>
          <p:cNvSpPr txBox="1">
            <a:spLocks noGrp="1"/>
          </p:cNvSpPr>
          <p:nvPr>
            <p:ph type="title"/>
          </p:nvPr>
        </p:nvSpPr>
        <p:spPr>
          <a:xfrm>
            <a:off x="152400" y="152400"/>
            <a:ext cx="8839200" cy="136792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dirty="0"/>
              <a:t>For More Information Contact:  </a:t>
            </a:r>
            <a:br>
              <a:rPr lang="en-US" dirty="0"/>
            </a:br>
            <a:r>
              <a:rPr lang="en-US" dirty="0"/>
              <a:t> Supply Chain Management Faculty</a:t>
            </a:r>
            <a:endParaRPr dirty="0"/>
          </a:p>
        </p:txBody>
      </p:sp>
      <p:sp>
        <p:nvSpPr>
          <p:cNvPr id="313" name="Google Shape;313;p17"/>
          <p:cNvSpPr txBox="1">
            <a:spLocks noGrp="1"/>
          </p:cNvSpPr>
          <p:nvPr>
            <p:ph type="body" idx="1"/>
          </p:nvPr>
        </p:nvSpPr>
        <p:spPr>
          <a:xfrm>
            <a:off x="152399" y="1752599"/>
            <a:ext cx="8839200" cy="4270874"/>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3200"/>
              <a:buChar char="•"/>
            </a:pPr>
            <a:r>
              <a:rPr lang="en-US" sz="2800" dirty="0"/>
              <a:t>Dr. Dinesh </a:t>
            </a:r>
            <a:r>
              <a:rPr lang="en-US" sz="2800" dirty="0" err="1"/>
              <a:t>Davè</a:t>
            </a:r>
            <a:r>
              <a:rPr lang="en-US" sz="2800" dirty="0"/>
              <a:t> (</a:t>
            </a:r>
            <a:r>
              <a:rPr lang="en-US" sz="2800" u="sng" dirty="0">
                <a:solidFill>
                  <a:schemeClr val="hlink"/>
                </a:solidFill>
              </a:rPr>
              <a:t>daveds@appstate.edu</a:t>
            </a:r>
            <a:r>
              <a:rPr lang="en-US" sz="2800" dirty="0"/>
              <a:t>)</a:t>
            </a:r>
          </a:p>
          <a:p>
            <a:pPr marL="342900" lvl="0">
              <a:spcBef>
                <a:spcPts val="0"/>
              </a:spcBef>
              <a:buSzPts val="3200"/>
            </a:pPr>
            <a:r>
              <a:rPr lang="en-US" sz="2800" dirty="0"/>
              <a:t>Dr. Jason Riley (</a:t>
            </a:r>
            <a:r>
              <a:rPr lang="en-US" sz="2800" u="sng" dirty="0">
                <a:solidFill>
                  <a:schemeClr val="hlink"/>
                </a:solidFill>
              </a:rPr>
              <a:t>rileyjm4</a:t>
            </a:r>
            <a:r>
              <a:rPr lang="en-US" sz="2800" u="sng" dirty="0">
                <a:solidFill>
                  <a:schemeClr val="hlink"/>
                </a:solidFill>
                <a:hlinkClick r:id="rId4"/>
              </a:rPr>
              <a:t>@appstate.edu</a:t>
            </a:r>
            <a:r>
              <a:rPr lang="en-US" sz="2800" u="sng" dirty="0">
                <a:solidFill>
                  <a:schemeClr val="hlink"/>
                </a:solidFill>
              </a:rPr>
              <a:t>)</a:t>
            </a:r>
            <a:endParaRPr sz="2800" dirty="0"/>
          </a:p>
          <a:p>
            <a:pPr marL="342900" lvl="0" indent="-342900" algn="l" rtl="0">
              <a:spcBef>
                <a:spcPts val="640"/>
              </a:spcBef>
              <a:spcAft>
                <a:spcPts val="0"/>
              </a:spcAft>
              <a:buClr>
                <a:schemeClr val="dk1"/>
              </a:buClr>
              <a:buSzPts val="3200"/>
              <a:buChar char="•"/>
            </a:pPr>
            <a:r>
              <a:rPr lang="en-US" sz="2800" dirty="0"/>
              <a:t>Dr. Ken Corley (</a:t>
            </a:r>
            <a:r>
              <a:rPr lang="en-US" sz="2800" u="sng" dirty="0">
                <a:solidFill>
                  <a:schemeClr val="hlink"/>
                </a:solidFill>
                <a:hlinkClick r:id="rId4"/>
              </a:rPr>
              <a:t>corleyjk@appstate.edu</a:t>
            </a:r>
            <a:r>
              <a:rPr lang="en-US" sz="2800" dirty="0"/>
              <a:t>)</a:t>
            </a:r>
            <a:endParaRPr sz="2800" dirty="0"/>
          </a:p>
          <a:p>
            <a:pPr marL="342900" lvl="0" indent="-342900" algn="l" rtl="0">
              <a:spcBef>
                <a:spcPts val="640"/>
              </a:spcBef>
              <a:spcAft>
                <a:spcPts val="0"/>
              </a:spcAft>
              <a:buClr>
                <a:schemeClr val="dk1"/>
              </a:buClr>
              <a:buSzPts val="3200"/>
              <a:buChar char="•"/>
            </a:pPr>
            <a:r>
              <a:rPr lang="en-US" sz="2800" dirty="0"/>
              <a:t>Dr. Laura Brewer (</a:t>
            </a:r>
            <a:r>
              <a:rPr lang="en-US" sz="2800" u="sng" dirty="0">
                <a:solidFill>
                  <a:srgbClr val="92D050"/>
                </a:solidFill>
              </a:rPr>
              <a:t>rbrewerLL</a:t>
            </a:r>
            <a:r>
              <a:rPr lang="en-US" sz="2800" u="sng" dirty="0">
                <a:solidFill>
                  <a:schemeClr val="hlink"/>
                </a:solidFill>
                <a:hlinkClick r:id="rId5"/>
              </a:rPr>
              <a:t>@appstate.edu </a:t>
            </a:r>
            <a:r>
              <a:rPr lang="en-US" sz="2800" dirty="0"/>
              <a:t>)</a:t>
            </a:r>
            <a:endParaRPr sz="2800" dirty="0"/>
          </a:p>
          <a:p>
            <a:pPr marL="342900" lvl="0" indent="-342900" algn="l" rtl="0">
              <a:spcBef>
                <a:spcPts val="640"/>
              </a:spcBef>
              <a:spcAft>
                <a:spcPts val="0"/>
              </a:spcAft>
              <a:buClr>
                <a:schemeClr val="dk1"/>
              </a:buClr>
              <a:buSzPts val="3200"/>
              <a:buChar char="•"/>
            </a:pPr>
            <a:r>
              <a:rPr lang="en-US" sz="2800" dirty="0"/>
              <a:t>Mr. Daman Palmer (</a:t>
            </a:r>
            <a:r>
              <a:rPr lang="en-US" sz="2800" u="sng" dirty="0">
                <a:solidFill>
                  <a:schemeClr val="hlink"/>
                </a:solidFill>
                <a:hlinkClick r:id="rId6"/>
              </a:rPr>
              <a:t>palmerdk@appstate.edu</a:t>
            </a:r>
            <a:r>
              <a:rPr lang="en-US" sz="2800" dirty="0"/>
              <a:t>)</a:t>
            </a:r>
          </a:p>
          <a:p>
            <a:pPr marL="342900">
              <a:spcBef>
                <a:spcPts val="640"/>
              </a:spcBef>
              <a:buSzPts val="3200"/>
            </a:pPr>
            <a:r>
              <a:rPr lang="en-US" sz="2800" dirty="0"/>
              <a:t>Mr. Doug </a:t>
            </a:r>
            <a:r>
              <a:rPr lang="en-US" sz="2800" dirty="0" err="1"/>
              <a:t>Marrelli</a:t>
            </a:r>
            <a:r>
              <a:rPr lang="en-US" sz="2800" dirty="0"/>
              <a:t> (</a:t>
            </a:r>
            <a:r>
              <a:rPr lang="en-US" sz="2800" dirty="0">
                <a:hlinkClick r:id="rId7"/>
              </a:rPr>
              <a:t>marrellidm@appstate.edu</a:t>
            </a:r>
            <a:r>
              <a:rPr lang="en-US" sz="2800" dirty="0"/>
              <a:t>)</a:t>
            </a:r>
          </a:p>
          <a:p>
            <a:pPr marL="342900">
              <a:spcBef>
                <a:spcPts val="640"/>
              </a:spcBef>
              <a:buSzPts val="3200"/>
            </a:pPr>
            <a:r>
              <a:rPr lang="en-US" sz="2800" dirty="0"/>
              <a:t>Dr. Mike Ogle (</a:t>
            </a:r>
            <a:r>
              <a:rPr lang="en-US" sz="2800" u="sng" dirty="0">
                <a:solidFill>
                  <a:schemeClr val="hlink"/>
                </a:solidFill>
                <a:hlinkClick r:id="rId8"/>
              </a:rPr>
              <a:t>oglemk@appstate.edu</a:t>
            </a:r>
            <a:r>
              <a:rPr lang="en-US" sz="2800" dirty="0"/>
              <a:t>)</a:t>
            </a:r>
          </a:p>
          <a:p>
            <a:pPr marL="342900">
              <a:spcBef>
                <a:spcPts val="640"/>
              </a:spcBef>
              <a:buSzPts val="3200"/>
            </a:pPr>
            <a:r>
              <a:rPr lang="en-US" sz="2800" dirty="0"/>
              <a:t>Mr. Colin Dees (</a:t>
            </a:r>
            <a:r>
              <a:rPr lang="en-US" sz="2800" dirty="0">
                <a:hlinkClick r:id="rId9"/>
              </a:rPr>
              <a:t>deesch@appstate.edu</a:t>
            </a:r>
            <a:r>
              <a:rPr lang="en-US" sz="2800" dirty="0"/>
              <a:t>)</a:t>
            </a:r>
          </a:p>
          <a:p>
            <a:pPr marL="342900">
              <a:spcBef>
                <a:spcPts val="640"/>
              </a:spcBef>
              <a:buSzPts val="3200"/>
            </a:pPr>
            <a:r>
              <a:rPr lang="en-US" sz="2800" dirty="0"/>
              <a:t>Ms. </a:t>
            </a:r>
            <a:r>
              <a:rPr lang="en-US" sz="2800" dirty="0" err="1"/>
              <a:t>MaKeyla</a:t>
            </a:r>
            <a:r>
              <a:rPr lang="en-US" sz="2800" dirty="0"/>
              <a:t> Childs (</a:t>
            </a:r>
            <a:r>
              <a:rPr lang="en-US" sz="2800" dirty="0">
                <a:hlinkClick r:id="rId10"/>
              </a:rPr>
              <a:t>childsmk@appstate.edu</a:t>
            </a:r>
            <a:r>
              <a:rPr lang="en-US" sz="2800" dirty="0"/>
              <a:t>)</a:t>
            </a:r>
          </a:p>
          <a:p>
            <a:pPr marL="342900" lvl="0" indent="-139700" algn="l" rtl="0">
              <a:spcBef>
                <a:spcPts val="640"/>
              </a:spcBef>
              <a:spcAft>
                <a:spcPts val="0"/>
              </a:spcAft>
              <a:buClr>
                <a:schemeClr val="dk1"/>
              </a:buClr>
              <a:buSzPts val="3200"/>
              <a:buNone/>
            </a:pPr>
            <a:endParaRPr dirty="0"/>
          </a:p>
          <a:p>
            <a:pPr marL="342900" lvl="0" indent="-139700" algn="l" rtl="0">
              <a:spcBef>
                <a:spcPts val="640"/>
              </a:spcBef>
              <a:spcAft>
                <a:spcPts val="0"/>
              </a:spcAft>
              <a:buClr>
                <a:schemeClr val="dk1"/>
              </a:buClr>
              <a:buSzPts val="3200"/>
              <a:buNone/>
            </a:pPr>
            <a:endParaRPr dirty="0"/>
          </a:p>
          <a:p>
            <a:pPr marL="342900" lvl="0" indent="-139700" algn="l" rtl="0">
              <a:spcBef>
                <a:spcPts val="640"/>
              </a:spcBef>
              <a:spcAft>
                <a:spcPts val="0"/>
              </a:spcAft>
              <a:buClr>
                <a:schemeClr val="dk1"/>
              </a:buClr>
              <a:buSzPts val="3200"/>
              <a:buNone/>
            </a:pPr>
            <a:endParaRPr dirty="0"/>
          </a:p>
          <a:p>
            <a:pPr marL="0" lvl="0" indent="0" algn="l" rtl="0">
              <a:spcBef>
                <a:spcPts val="640"/>
              </a:spcBef>
              <a:spcAft>
                <a:spcPts val="0"/>
              </a:spcAft>
              <a:buClr>
                <a:schemeClr val="dk1"/>
              </a:buClr>
              <a:buSzPts val="3200"/>
              <a:buNone/>
            </a:pPr>
            <a:endParaRPr dirty="0"/>
          </a:p>
          <a:p>
            <a:pPr marL="0" lvl="0" indent="0" algn="l" rtl="0">
              <a:spcBef>
                <a:spcPts val="640"/>
              </a:spcBef>
              <a:spcAft>
                <a:spcPts val="0"/>
              </a:spcAft>
              <a:buClr>
                <a:schemeClr val="dk1"/>
              </a:buClr>
              <a:buSzPts val="32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3"/>
          <p:cNvPicPr preferRelativeResize="0"/>
          <p:nvPr/>
        </p:nvPicPr>
        <p:blipFill rotWithShape="1">
          <a:blip r:embed="rId3">
            <a:alphaModFix/>
          </a:blip>
          <a:srcRect/>
          <a:stretch/>
        </p:blipFill>
        <p:spPr>
          <a:xfrm>
            <a:off x="-397" y="1"/>
            <a:ext cx="9144793" cy="1219199"/>
          </a:xfrm>
          <a:prstGeom prst="rect">
            <a:avLst/>
          </a:prstGeom>
          <a:noFill/>
          <a:ln>
            <a:noFill/>
          </a:ln>
        </p:spPr>
      </p:pic>
      <p:sp>
        <p:nvSpPr>
          <p:cNvPr id="140" name="Google Shape;140;p3"/>
          <p:cNvSpPr txBox="1">
            <a:spLocks noGrp="1"/>
          </p:cNvSpPr>
          <p:nvPr>
            <p:ph type="title"/>
          </p:nvPr>
        </p:nvSpPr>
        <p:spPr>
          <a:xfrm>
            <a:off x="152400" y="33052"/>
            <a:ext cx="8839200" cy="118614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What is Supply Chain Management?</a:t>
            </a:r>
            <a:endParaRPr/>
          </a:p>
        </p:txBody>
      </p:sp>
      <p:grpSp>
        <p:nvGrpSpPr>
          <p:cNvPr id="141" name="Google Shape;141;p3"/>
          <p:cNvGrpSpPr/>
          <p:nvPr/>
        </p:nvGrpSpPr>
        <p:grpSpPr>
          <a:xfrm>
            <a:off x="457200" y="1537292"/>
            <a:ext cx="8153400" cy="4420026"/>
            <a:chOff x="0" y="43455"/>
            <a:chExt cx="8153400" cy="4420026"/>
          </a:xfrm>
        </p:grpSpPr>
        <p:sp>
          <p:nvSpPr>
            <p:cNvPr id="142" name="Google Shape;142;p3"/>
            <p:cNvSpPr/>
            <p:nvPr/>
          </p:nvSpPr>
          <p:spPr>
            <a:xfrm>
              <a:off x="0" y="431481"/>
              <a:ext cx="8153400" cy="630000"/>
            </a:xfrm>
            <a:prstGeom prst="rect">
              <a:avLst/>
            </a:prstGeom>
            <a:solidFill>
              <a:schemeClr val="lt1">
                <a:alpha val="89803"/>
              </a:schemeClr>
            </a:solidFill>
            <a:ln w="9525" cap="flat" cmpd="sng">
              <a:solidFill>
                <a:srgbClr val="FDB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492016" y="43455"/>
              <a:ext cx="7232962" cy="738000"/>
            </a:xfrm>
            <a:prstGeom prst="roundRect">
              <a:avLst>
                <a:gd name="adj" fmla="val 16667"/>
              </a:avLst>
            </a:prstGeom>
            <a:gradFill>
              <a:gsLst>
                <a:gs pos="0">
                  <a:srgbClr val="D59100"/>
                </a:gs>
                <a:gs pos="80000">
                  <a:srgbClr val="FFC000"/>
                </a:gs>
                <a:gs pos="100000">
                  <a:srgbClr val="FFC200"/>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txBox="1"/>
            <p:nvPr/>
          </p:nvSpPr>
          <p:spPr>
            <a:xfrm>
              <a:off x="528042" y="79481"/>
              <a:ext cx="7160910" cy="665948"/>
            </a:xfrm>
            <a:prstGeom prst="rect">
              <a:avLst/>
            </a:prstGeom>
            <a:noFill/>
            <a:ln>
              <a:noFill/>
            </a:ln>
          </p:spPr>
          <p:txBody>
            <a:bodyPr spcFirstLastPara="1" wrap="square" lIns="215725" tIns="0" rIns="215725"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Synchronizing all Activities within the Supply Chain</a:t>
              </a:r>
              <a:endParaRPr/>
            </a:p>
          </p:txBody>
        </p:sp>
        <p:sp>
          <p:nvSpPr>
            <p:cNvPr id="145" name="Google Shape;145;p3"/>
            <p:cNvSpPr/>
            <p:nvPr/>
          </p:nvSpPr>
          <p:spPr>
            <a:xfrm>
              <a:off x="0" y="1565481"/>
              <a:ext cx="8153400" cy="630000"/>
            </a:xfrm>
            <a:prstGeom prst="rect">
              <a:avLst/>
            </a:prstGeom>
            <a:solidFill>
              <a:schemeClr val="lt1">
                <a:alpha val="89803"/>
              </a:schemeClr>
            </a:solidFill>
            <a:ln w="9525" cap="flat" cmpd="sng">
              <a:solidFill>
                <a:srgbClr val="FDB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492016" y="1161219"/>
              <a:ext cx="7225657" cy="738000"/>
            </a:xfrm>
            <a:prstGeom prst="roundRect">
              <a:avLst>
                <a:gd name="adj" fmla="val 16667"/>
              </a:avLst>
            </a:prstGeom>
            <a:gradFill>
              <a:gsLst>
                <a:gs pos="0">
                  <a:srgbClr val="D59100"/>
                </a:gs>
                <a:gs pos="80000">
                  <a:srgbClr val="FFC000"/>
                </a:gs>
                <a:gs pos="100000">
                  <a:srgbClr val="FFC200"/>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txBox="1"/>
            <p:nvPr/>
          </p:nvSpPr>
          <p:spPr>
            <a:xfrm>
              <a:off x="528042" y="1197245"/>
              <a:ext cx="7153605" cy="665948"/>
            </a:xfrm>
            <a:prstGeom prst="rect">
              <a:avLst/>
            </a:prstGeom>
            <a:noFill/>
            <a:ln>
              <a:noFill/>
            </a:ln>
          </p:spPr>
          <p:txBody>
            <a:bodyPr spcFirstLastPara="1" wrap="square" lIns="215725" tIns="0" rIns="215725"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Maximizing the Supply Chain’s Competitive Advantage</a:t>
              </a:r>
              <a:endParaRPr/>
            </a:p>
          </p:txBody>
        </p:sp>
        <p:sp>
          <p:nvSpPr>
            <p:cNvPr id="148" name="Google Shape;148;p3"/>
            <p:cNvSpPr/>
            <p:nvPr/>
          </p:nvSpPr>
          <p:spPr>
            <a:xfrm>
              <a:off x="0" y="2699481"/>
              <a:ext cx="8153400" cy="630000"/>
            </a:xfrm>
            <a:prstGeom prst="rect">
              <a:avLst/>
            </a:prstGeom>
            <a:solidFill>
              <a:schemeClr val="lt1">
                <a:alpha val="89803"/>
              </a:schemeClr>
            </a:solidFill>
            <a:ln w="9525" cap="flat" cmpd="sng">
              <a:solidFill>
                <a:srgbClr val="FDB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492016" y="2316164"/>
              <a:ext cx="7225657" cy="738000"/>
            </a:xfrm>
            <a:prstGeom prst="roundRect">
              <a:avLst>
                <a:gd name="adj" fmla="val 16667"/>
              </a:avLst>
            </a:prstGeom>
            <a:gradFill>
              <a:gsLst>
                <a:gs pos="0">
                  <a:srgbClr val="D59100"/>
                </a:gs>
                <a:gs pos="80000">
                  <a:srgbClr val="FFC000"/>
                </a:gs>
                <a:gs pos="100000">
                  <a:srgbClr val="FFC200"/>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txBox="1"/>
            <p:nvPr/>
          </p:nvSpPr>
          <p:spPr>
            <a:xfrm>
              <a:off x="528042" y="2352190"/>
              <a:ext cx="7153605" cy="665948"/>
            </a:xfrm>
            <a:prstGeom prst="rect">
              <a:avLst/>
            </a:prstGeom>
            <a:noFill/>
            <a:ln>
              <a:noFill/>
            </a:ln>
          </p:spPr>
          <p:txBody>
            <a:bodyPr spcFirstLastPara="1" wrap="square" lIns="215725" tIns="0" rIns="215725"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Adding Value for the Customers and Consumers</a:t>
              </a:r>
              <a:endParaRPr/>
            </a:p>
          </p:txBody>
        </p:sp>
        <p:sp>
          <p:nvSpPr>
            <p:cNvPr id="151" name="Google Shape;151;p3"/>
            <p:cNvSpPr/>
            <p:nvPr/>
          </p:nvSpPr>
          <p:spPr>
            <a:xfrm>
              <a:off x="0" y="3833481"/>
              <a:ext cx="8153400" cy="630000"/>
            </a:xfrm>
            <a:prstGeom prst="rect">
              <a:avLst/>
            </a:prstGeom>
            <a:solidFill>
              <a:schemeClr val="lt1">
                <a:alpha val="89803"/>
              </a:schemeClr>
            </a:solidFill>
            <a:ln w="9525" cap="flat" cmpd="sng">
              <a:solidFill>
                <a:srgbClr val="FDB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492016" y="3459160"/>
              <a:ext cx="7225657" cy="738000"/>
            </a:xfrm>
            <a:prstGeom prst="roundRect">
              <a:avLst>
                <a:gd name="adj" fmla="val 16667"/>
              </a:avLst>
            </a:prstGeom>
            <a:gradFill>
              <a:gsLst>
                <a:gs pos="0">
                  <a:srgbClr val="D59100"/>
                </a:gs>
                <a:gs pos="80000">
                  <a:srgbClr val="FFC000"/>
                </a:gs>
                <a:gs pos="100000">
                  <a:srgbClr val="FFC200"/>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txBox="1"/>
            <p:nvPr/>
          </p:nvSpPr>
          <p:spPr>
            <a:xfrm>
              <a:off x="528042" y="3495186"/>
              <a:ext cx="7153605" cy="665948"/>
            </a:xfrm>
            <a:prstGeom prst="rect">
              <a:avLst/>
            </a:prstGeom>
            <a:noFill/>
            <a:ln>
              <a:noFill/>
            </a:ln>
          </p:spPr>
          <p:txBody>
            <a:bodyPr spcFirstLastPara="1" wrap="square" lIns="215725" tIns="0" rIns="215725"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The “Lifeblood” of any Successful Business</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4"/>
          <p:cNvPicPr preferRelativeResize="0"/>
          <p:nvPr/>
        </p:nvPicPr>
        <p:blipFill rotWithShape="1">
          <a:blip r:embed="rId3">
            <a:alphaModFix/>
          </a:blip>
          <a:srcRect/>
          <a:stretch/>
        </p:blipFill>
        <p:spPr>
          <a:xfrm>
            <a:off x="-397" y="1"/>
            <a:ext cx="9144793" cy="1219200"/>
          </a:xfrm>
          <a:prstGeom prst="rect">
            <a:avLst/>
          </a:prstGeom>
          <a:noFill/>
          <a:ln>
            <a:noFill/>
          </a:ln>
        </p:spPr>
      </p:pic>
      <p:sp>
        <p:nvSpPr>
          <p:cNvPr id="160" name="Google Shape;160;p4"/>
          <p:cNvSpPr txBox="1">
            <a:spLocks noGrp="1"/>
          </p:cNvSpPr>
          <p:nvPr>
            <p:ph type="title"/>
          </p:nvPr>
        </p:nvSpPr>
        <p:spPr>
          <a:xfrm>
            <a:off x="152400" y="-23870"/>
            <a:ext cx="8839200" cy="109067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What do SCM Professionals do?</a:t>
            </a:r>
            <a:endParaRPr/>
          </a:p>
        </p:txBody>
      </p:sp>
      <p:sp>
        <p:nvSpPr>
          <p:cNvPr id="161" name="Google Shape;161;p4"/>
          <p:cNvSpPr txBox="1">
            <a:spLocks noGrp="1"/>
          </p:cNvSpPr>
          <p:nvPr>
            <p:ph type="body" idx="1"/>
          </p:nvPr>
        </p:nvSpPr>
        <p:spPr>
          <a:xfrm>
            <a:off x="152400" y="1219201"/>
            <a:ext cx="8839200" cy="4800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a:t>Assure that the right materials are in the right place at the right time and at the right price by coordinating the organization’s Information Flows, Material Flows, Financial Flows &amp; Risk Flows in a Global Competitive Environment.</a:t>
            </a:r>
            <a:endParaRPr/>
          </a:p>
          <a:p>
            <a:pPr marL="0" lvl="0" indent="0" algn="ctr" rtl="0">
              <a:spcBef>
                <a:spcPts val="240"/>
              </a:spcBef>
              <a:spcAft>
                <a:spcPts val="0"/>
              </a:spcAft>
              <a:buClr>
                <a:schemeClr val="dk1"/>
              </a:buClr>
              <a:buSzPts val="1200"/>
              <a:buNone/>
            </a:pPr>
            <a:endParaRPr sz="1200"/>
          </a:p>
          <a:p>
            <a:pPr marL="0" lvl="0" indent="0" algn="ctr" rtl="0">
              <a:spcBef>
                <a:spcPts val="640"/>
              </a:spcBef>
              <a:spcAft>
                <a:spcPts val="0"/>
              </a:spcAft>
              <a:buClr>
                <a:schemeClr val="dk1"/>
              </a:buClr>
              <a:buSzPts val="3200"/>
              <a:buNone/>
            </a:pPr>
            <a:r>
              <a:rPr lang="en-US"/>
              <a:t>Currently, SC Executives incorporate Environmental Sustainability, Financial Sustainability &amp; Organizational Sustainability.  </a:t>
            </a:r>
            <a:endParaRPr/>
          </a:p>
          <a:p>
            <a:pPr marL="342900" lvl="0" indent="-139700" algn="l" rtl="0">
              <a:spcBef>
                <a:spcPts val="640"/>
              </a:spcBef>
              <a:spcAft>
                <a:spcPts val="0"/>
              </a:spcAft>
              <a:buClr>
                <a:schemeClr val="dk1"/>
              </a:buClr>
              <a:buSzPts val="3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5"/>
          <p:cNvPicPr preferRelativeResize="0"/>
          <p:nvPr/>
        </p:nvPicPr>
        <p:blipFill rotWithShape="1">
          <a:blip r:embed="rId3">
            <a:alphaModFix/>
          </a:blip>
          <a:srcRect/>
          <a:stretch/>
        </p:blipFill>
        <p:spPr>
          <a:xfrm>
            <a:off x="-397" y="0"/>
            <a:ext cx="9144793" cy="1295399"/>
          </a:xfrm>
          <a:prstGeom prst="rect">
            <a:avLst/>
          </a:prstGeom>
          <a:noFill/>
          <a:ln>
            <a:noFill/>
          </a:ln>
        </p:spPr>
      </p:pic>
      <p:sp>
        <p:nvSpPr>
          <p:cNvPr id="168" name="Google Shape;168;p5"/>
          <p:cNvSpPr txBox="1">
            <a:spLocks noGrp="1"/>
          </p:cNvSpPr>
          <p:nvPr>
            <p:ph type="title"/>
          </p:nvPr>
        </p:nvSpPr>
        <p:spPr>
          <a:xfrm>
            <a:off x="-397" y="1"/>
            <a:ext cx="9144794" cy="12953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Supply Chain Management Programs Currently Offered</a:t>
            </a:r>
            <a:endParaRPr/>
          </a:p>
        </p:txBody>
      </p:sp>
      <p:grpSp>
        <p:nvGrpSpPr>
          <p:cNvPr id="169" name="Google Shape;169;p5"/>
          <p:cNvGrpSpPr/>
          <p:nvPr/>
        </p:nvGrpSpPr>
        <p:grpSpPr>
          <a:xfrm>
            <a:off x="609650" y="1448619"/>
            <a:ext cx="8090170" cy="1674764"/>
            <a:chOff x="50" y="819"/>
            <a:chExt cx="8090170" cy="1674764"/>
          </a:xfrm>
        </p:grpSpPr>
        <p:sp>
          <p:nvSpPr>
            <p:cNvPr id="170" name="Google Shape;170;p5"/>
            <p:cNvSpPr/>
            <p:nvPr/>
          </p:nvSpPr>
          <p:spPr>
            <a:xfrm rot="5400000">
              <a:off x="4139809" y="-2274829"/>
              <a:ext cx="1674764" cy="6226059"/>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txBox="1"/>
            <p:nvPr/>
          </p:nvSpPr>
          <p:spPr>
            <a:xfrm>
              <a:off x="1864162" y="82573"/>
              <a:ext cx="6144304" cy="1171638"/>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800" b="0" i="0" u="none" strike="noStrike" cap="none" dirty="0">
                  <a:solidFill>
                    <a:schemeClr val="dk1"/>
                  </a:solidFill>
                  <a:latin typeface="Calibri"/>
                  <a:ea typeface="Calibri"/>
                  <a:cs typeface="Calibri"/>
                  <a:sym typeface="Calibri"/>
                </a:rPr>
                <a:t>Created in 2008 after a study found SCM knowledge, skills, and abilities lacking in the workforce</a:t>
              </a:r>
              <a:endParaRPr sz="1800" b="0" i="0" u="none" strike="noStrike" cap="none" dirty="0">
                <a:solidFill>
                  <a:srgbClr val="000000"/>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Calibri"/>
                <a:buChar char="•"/>
              </a:pPr>
              <a:r>
                <a:rPr lang="en-US" sz="1800" b="0" i="0" u="none" strike="noStrike" cap="none" dirty="0">
                  <a:solidFill>
                    <a:schemeClr val="dk1"/>
                  </a:solidFill>
                  <a:latin typeface="Calibri"/>
                  <a:ea typeface="Calibri"/>
                  <a:cs typeface="Calibri"/>
                  <a:sym typeface="Calibri"/>
                </a:rPr>
                <a:t>Provides a multi-disciplinary curriculum to complement both Business and Non-Business majors</a:t>
              </a:r>
              <a:endParaRPr sz="1800" b="0" i="0" u="none" strike="noStrike" cap="none" dirty="0">
                <a:solidFill>
                  <a:srgbClr val="000000"/>
                </a:solidFill>
                <a:latin typeface="Calibri"/>
                <a:ea typeface="Calibri"/>
                <a:cs typeface="Calibri"/>
                <a:sym typeface="Calibri"/>
              </a:endParaRPr>
            </a:p>
          </p:txBody>
        </p:sp>
        <p:sp>
          <p:nvSpPr>
            <p:cNvPr id="172" name="Google Shape;172;p5"/>
            <p:cNvSpPr/>
            <p:nvPr/>
          </p:nvSpPr>
          <p:spPr>
            <a:xfrm>
              <a:off x="50" y="1636"/>
              <a:ext cx="1864111" cy="1673126"/>
            </a:xfrm>
            <a:prstGeom prst="roundRect">
              <a:avLst>
                <a:gd name="adj" fmla="val 16667"/>
              </a:avLst>
            </a:prstGeom>
            <a:solidFill>
              <a:schemeClr val="accent2">
                <a:alpha val="97647"/>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txBox="1"/>
            <p:nvPr/>
          </p:nvSpPr>
          <p:spPr>
            <a:xfrm>
              <a:off x="81725" y="83311"/>
              <a:ext cx="1700761" cy="1509776"/>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SCM Minor</a:t>
              </a:r>
              <a:endParaRPr/>
            </a:p>
          </p:txBody>
        </p:sp>
      </p:grpSp>
      <p:grpSp>
        <p:nvGrpSpPr>
          <p:cNvPr id="174" name="Google Shape;174;p5"/>
          <p:cNvGrpSpPr/>
          <p:nvPr/>
        </p:nvGrpSpPr>
        <p:grpSpPr>
          <a:xfrm>
            <a:off x="612531" y="4944208"/>
            <a:ext cx="8076057" cy="1066800"/>
            <a:chOff x="0" y="76200"/>
            <a:chExt cx="8076057" cy="1066800"/>
          </a:xfrm>
        </p:grpSpPr>
        <p:sp>
          <p:nvSpPr>
            <p:cNvPr id="175" name="Google Shape;175;p5"/>
            <p:cNvSpPr/>
            <p:nvPr/>
          </p:nvSpPr>
          <p:spPr>
            <a:xfrm rot="5400000">
              <a:off x="4775218" y="-2157839"/>
              <a:ext cx="1066800" cy="5534878"/>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txBox="1"/>
            <p:nvPr/>
          </p:nvSpPr>
          <p:spPr>
            <a:xfrm>
              <a:off x="2541180" y="128276"/>
              <a:ext cx="5482801" cy="962646"/>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900" b="0" i="0" u="none" strike="noStrike" cap="none" dirty="0">
                  <a:solidFill>
                    <a:schemeClr val="dk1"/>
                  </a:solidFill>
                  <a:latin typeface="Calibri"/>
                  <a:ea typeface="Calibri"/>
                  <a:cs typeface="Calibri"/>
                  <a:sym typeface="Calibri"/>
                </a:rPr>
                <a:t>Created in 2014 for our MBA students to obtain the SCM knowledge, skills, and abilities requested by employers</a:t>
              </a:r>
              <a:endParaRPr sz="1900" b="0" i="0" u="none" strike="noStrike" cap="none" dirty="0">
                <a:solidFill>
                  <a:srgbClr val="000000"/>
                </a:solidFill>
                <a:latin typeface="Calibri"/>
                <a:ea typeface="Calibri"/>
                <a:cs typeface="Calibri"/>
                <a:sym typeface="Calibri"/>
              </a:endParaRPr>
            </a:p>
          </p:txBody>
        </p:sp>
        <p:sp>
          <p:nvSpPr>
            <p:cNvPr id="177" name="Google Shape;177;p5"/>
            <p:cNvSpPr/>
            <p:nvPr/>
          </p:nvSpPr>
          <p:spPr>
            <a:xfrm>
              <a:off x="0" y="166689"/>
              <a:ext cx="2550871" cy="885821"/>
            </a:xfrm>
            <a:prstGeom prst="roundRect">
              <a:avLst>
                <a:gd name="adj" fmla="val 16667"/>
              </a:avLst>
            </a:prstGeom>
            <a:solidFill>
              <a:srgbClr val="FEB80A">
                <a:alpha val="97647"/>
              </a:srgb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txBox="1"/>
            <p:nvPr/>
          </p:nvSpPr>
          <p:spPr>
            <a:xfrm>
              <a:off x="43242" y="209931"/>
              <a:ext cx="2464387" cy="799337"/>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MBA w/SCM concentration</a:t>
              </a:r>
              <a:endParaRPr/>
            </a:p>
          </p:txBody>
        </p:sp>
      </p:grpSp>
      <p:grpSp>
        <p:nvGrpSpPr>
          <p:cNvPr id="179" name="Google Shape;179;p5"/>
          <p:cNvGrpSpPr/>
          <p:nvPr/>
        </p:nvGrpSpPr>
        <p:grpSpPr>
          <a:xfrm>
            <a:off x="685850" y="3075962"/>
            <a:ext cx="8090170" cy="1894081"/>
            <a:chOff x="50" y="-115646"/>
            <a:chExt cx="8090170" cy="1894081"/>
          </a:xfrm>
        </p:grpSpPr>
        <p:sp>
          <p:nvSpPr>
            <p:cNvPr id="180" name="Google Shape;180;p5"/>
            <p:cNvSpPr/>
            <p:nvPr/>
          </p:nvSpPr>
          <p:spPr>
            <a:xfrm rot="5400000">
              <a:off x="4139809" y="-2274829"/>
              <a:ext cx="1674764" cy="6226059"/>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txBox="1"/>
            <p:nvPr/>
          </p:nvSpPr>
          <p:spPr>
            <a:xfrm>
              <a:off x="1869718" y="-115646"/>
              <a:ext cx="6144304" cy="1894081"/>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600" b="0" i="0" u="none" strike="noStrike" cap="none" dirty="0">
                  <a:solidFill>
                    <a:schemeClr val="dk1"/>
                  </a:solidFill>
                  <a:latin typeface="Calibri"/>
                  <a:ea typeface="Calibri"/>
                  <a:cs typeface="Calibri"/>
                  <a:sym typeface="Calibri"/>
                </a:rPr>
                <a:t>Created in 2016 after a study found SCM knowledge, skills, and abilities lacking in the workforce.  More demand after the pandemic</a:t>
              </a:r>
              <a:endParaRPr sz="1600" b="0" i="0" u="none" strike="noStrike" cap="none" dirty="0">
                <a:solidFill>
                  <a:srgbClr val="000000"/>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Calibri"/>
                <a:buChar char="•"/>
              </a:pPr>
              <a:r>
                <a:rPr lang="en-US" sz="1600" b="0" i="0" u="none" strike="noStrike" cap="none" dirty="0">
                  <a:solidFill>
                    <a:schemeClr val="dk1"/>
                  </a:solidFill>
                  <a:latin typeface="Calibri"/>
                  <a:ea typeface="Calibri"/>
                  <a:cs typeface="Calibri"/>
                  <a:sym typeface="Calibri"/>
                </a:rPr>
                <a:t>Provides a multi-disciplinary curriculum to complement Business majors. Double major/minor can be easily added</a:t>
              </a:r>
              <a:endParaRPr sz="1600" b="0" i="0" u="none" strike="noStrike" cap="none" dirty="0">
                <a:solidFill>
                  <a:srgbClr val="000000"/>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Calibri"/>
                <a:buChar char="•"/>
              </a:pPr>
              <a:r>
                <a:rPr lang="en-US" sz="1600" b="0" i="0" u="none" strike="noStrike" cap="none" dirty="0">
                  <a:solidFill>
                    <a:schemeClr val="dk1"/>
                  </a:solidFill>
                  <a:latin typeface="Calibri"/>
                  <a:ea typeface="Calibri"/>
                  <a:cs typeface="Calibri"/>
                  <a:sym typeface="Calibri"/>
                </a:rPr>
                <a:t>Currently 292 students (248 declared majors, </a:t>
              </a:r>
              <a:r>
                <a:rPr lang="en-US" sz="1600" dirty="0">
                  <a:solidFill>
                    <a:schemeClr val="dk1"/>
                  </a:solidFill>
                  <a:latin typeface="Calibri"/>
                  <a:ea typeface="Calibri"/>
                  <a:cs typeface="Calibri"/>
                  <a:sym typeface="Calibri"/>
                </a:rPr>
                <a:t>25</a:t>
              </a:r>
              <a:r>
                <a:rPr lang="en-US" sz="1600" b="0" i="0" u="none" strike="noStrike" cap="none" dirty="0">
                  <a:solidFill>
                    <a:schemeClr val="dk1"/>
                  </a:solidFill>
                  <a:latin typeface="Calibri"/>
                  <a:ea typeface="Calibri"/>
                  <a:cs typeface="Calibri"/>
                  <a:sym typeface="Calibri"/>
                </a:rPr>
                <a:t> Undeclared, 19 minors).  </a:t>
              </a:r>
              <a:r>
                <a:rPr lang="en-US" sz="1600" b="1" i="1" dirty="0">
                  <a:solidFill>
                    <a:schemeClr val="dk1"/>
                  </a:solidFill>
                  <a:latin typeface="Calibri"/>
                  <a:ea typeface="Calibri"/>
                  <a:cs typeface="Calibri"/>
                  <a:sym typeface="Calibri"/>
                </a:rPr>
                <a:t>Flight Path</a:t>
              </a:r>
              <a:r>
                <a:rPr lang="en-US" sz="1600" b="1" i="1" u="none" strike="noStrike" cap="none" dirty="0">
                  <a:solidFill>
                    <a:schemeClr val="dk1"/>
                  </a:solidFill>
                  <a:latin typeface="Calibri"/>
                  <a:ea typeface="Calibri"/>
                  <a:cs typeface="Calibri"/>
                  <a:sym typeface="Calibri"/>
                </a:rPr>
                <a:t> BSBA in SCM (Fully Online) was </a:t>
              </a:r>
              <a:r>
                <a:rPr lang="en-US" sz="1600" b="1" i="1" dirty="0">
                  <a:solidFill>
                    <a:schemeClr val="dk1"/>
                  </a:solidFill>
                  <a:latin typeface="Calibri"/>
                  <a:ea typeface="Calibri"/>
                  <a:cs typeface="Calibri"/>
                  <a:sym typeface="Calibri"/>
                </a:rPr>
                <a:t>recently</a:t>
              </a:r>
              <a:r>
                <a:rPr lang="en-US" sz="1600" b="1" i="1" u="none" strike="noStrike" cap="none" dirty="0">
                  <a:solidFill>
                    <a:schemeClr val="dk1"/>
                  </a:solidFill>
                  <a:latin typeface="Calibri"/>
                  <a:ea typeface="Calibri"/>
                  <a:cs typeface="Calibri"/>
                  <a:sym typeface="Calibri"/>
                </a:rPr>
                <a:t> introduced  </a:t>
              </a:r>
              <a:r>
                <a:rPr lang="en-US" sz="1800" b="0" i="0" u="none" strike="noStrike" cap="none" dirty="0">
                  <a:solidFill>
                    <a:schemeClr val="dk1"/>
                  </a:solidFill>
                  <a:latin typeface="Calibri"/>
                  <a:ea typeface="Calibri"/>
                  <a:cs typeface="Calibri"/>
                  <a:sym typeface="Calibri"/>
                </a:rPr>
                <a:t> </a:t>
              </a:r>
              <a:endParaRPr sz="1800" b="0" i="0" u="none" strike="noStrike" cap="none" dirty="0">
                <a:solidFill>
                  <a:srgbClr val="000000"/>
                </a:solidFill>
                <a:latin typeface="Calibri"/>
                <a:ea typeface="Calibri"/>
                <a:cs typeface="Calibri"/>
                <a:sym typeface="Calibri"/>
              </a:endParaRPr>
            </a:p>
          </p:txBody>
        </p:sp>
        <p:sp>
          <p:nvSpPr>
            <p:cNvPr id="182" name="Google Shape;182;p5"/>
            <p:cNvSpPr/>
            <p:nvPr/>
          </p:nvSpPr>
          <p:spPr>
            <a:xfrm>
              <a:off x="50" y="1636"/>
              <a:ext cx="1864111" cy="1673126"/>
            </a:xfrm>
            <a:prstGeom prst="roundRect">
              <a:avLst>
                <a:gd name="adj" fmla="val 16667"/>
              </a:avLst>
            </a:prstGeom>
            <a:solidFill>
              <a:schemeClr val="accent2">
                <a:alpha val="97647"/>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txBox="1"/>
            <p:nvPr/>
          </p:nvSpPr>
          <p:spPr>
            <a:xfrm>
              <a:off x="81725" y="83311"/>
              <a:ext cx="1700761" cy="1509776"/>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SCM Major</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6"/>
          <p:cNvPicPr preferRelativeResize="0"/>
          <p:nvPr/>
        </p:nvPicPr>
        <p:blipFill rotWithShape="1">
          <a:blip r:embed="rId3">
            <a:alphaModFix/>
          </a:blip>
          <a:srcRect/>
          <a:stretch/>
        </p:blipFill>
        <p:spPr>
          <a:xfrm>
            <a:off x="-397" y="1"/>
            <a:ext cx="9144793" cy="1143000"/>
          </a:xfrm>
          <a:prstGeom prst="rect">
            <a:avLst/>
          </a:prstGeom>
          <a:noFill/>
          <a:ln>
            <a:noFill/>
          </a:ln>
        </p:spPr>
      </p:pic>
      <p:sp>
        <p:nvSpPr>
          <p:cNvPr id="189" name="Google Shape;189;p6"/>
          <p:cNvSpPr txBox="1">
            <a:spLocks noGrp="1"/>
          </p:cNvSpPr>
          <p:nvPr>
            <p:ph type="title"/>
          </p:nvPr>
        </p:nvSpPr>
        <p:spPr>
          <a:xfrm>
            <a:off x="0" y="1"/>
            <a:ext cx="9144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100"/>
              <a:buFont typeface="Calibri"/>
              <a:buNone/>
            </a:pPr>
            <a:r>
              <a:rPr lang="en-US" sz="4100"/>
              <a:t>Why Major in Supply Chain Management? </a:t>
            </a:r>
            <a:endParaRPr/>
          </a:p>
        </p:txBody>
      </p:sp>
      <p:grpSp>
        <p:nvGrpSpPr>
          <p:cNvPr id="190" name="Google Shape;190;p6"/>
          <p:cNvGrpSpPr/>
          <p:nvPr/>
        </p:nvGrpSpPr>
        <p:grpSpPr>
          <a:xfrm>
            <a:off x="1070619" y="1389043"/>
            <a:ext cx="7168233" cy="1524002"/>
            <a:chOff x="461019" y="228599"/>
            <a:chExt cx="7168233" cy="1524002"/>
          </a:xfrm>
        </p:grpSpPr>
        <p:sp>
          <p:nvSpPr>
            <p:cNvPr id="191" name="Google Shape;191;p6"/>
            <p:cNvSpPr/>
            <p:nvPr/>
          </p:nvSpPr>
          <p:spPr>
            <a:xfrm rot="5400000">
              <a:off x="4278364" y="-1598287"/>
              <a:ext cx="1524002" cy="5177774"/>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txBox="1"/>
            <p:nvPr/>
          </p:nvSpPr>
          <p:spPr>
            <a:xfrm>
              <a:off x="2451478" y="302995"/>
              <a:ext cx="5103378" cy="1375210"/>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Relevant and dynamic curriculum</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Pairs well with all majors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Complete required courses in 3 semesters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Build marketable skills</a:t>
              </a:r>
              <a:endParaRPr/>
            </a:p>
          </p:txBody>
        </p:sp>
        <p:sp>
          <p:nvSpPr>
            <p:cNvPr id="193" name="Google Shape;193;p6"/>
            <p:cNvSpPr/>
            <p:nvPr/>
          </p:nvSpPr>
          <p:spPr>
            <a:xfrm>
              <a:off x="461019" y="228602"/>
              <a:ext cx="1990459" cy="1523994"/>
            </a:xfrm>
            <a:prstGeom prst="roundRect">
              <a:avLst>
                <a:gd name="adj" fmla="val 16667"/>
              </a:avLst>
            </a:prstGeom>
            <a:solidFill>
              <a:schemeClr val="accent2">
                <a:alpha val="97647"/>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txBox="1"/>
            <p:nvPr/>
          </p:nvSpPr>
          <p:spPr>
            <a:xfrm>
              <a:off x="535414" y="302997"/>
              <a:ext cx="1841669" cy="1375204"/>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Great Courses</a:t>
              </a:r>
              <a:endParaRPr/>
            </a:p>
          </p:txBody>
        </p:sp>
      </p:grpSp>
      <p:grpSp>
        <p:nvGrpSpPr>
          <p:cNvPr id="195" name="Google Shape;195;p6"/>
          <p:cNvGrpSpPr/>
          <p:nvPr/>
        </p:nvGrpSpPr>
        <p:grpSpPr>
          <a:xfrm>
            <a:off x="1070619" y="3041369"/>
            <a:ext cx="7155156" cy="1384861"/>
            <a:chOff x="461019" y="145769"/>
            <a:chExt cx="7155156" cy="1384861"/>
          </a:xfrm>
        </p:grpSpPr>
        <p:sp>
          <p:nvSpPr>
            <p:cNvPr id="196" name="Google Shape;196;p6"/>
            <p:cNvSpPr/>
            <p:nvPr/>
          </p:nvSpPr>
          <p:spPr>
            <a:xfrm rot="5400000">
              <a:off x="4457313" y="-1750687"/>
              <a:ext cx="1139950" cy="5177774"/>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txBox="1"/>
            <p:nvPr/>
          </p:nvSpPr>
          <p:spPr>
            <a:xfrm>
              <a:off x="2438401" y="323873"/>
              <a:ext cx="5122126" cy="1028654"/>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Award winning professors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Industry experience</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Faculty who care about your success</a:t>
              </a:r>
              <a:endParaRPr/>
            </a:p>
          </p:txBody>
        </p:sp>
        <p:sp>
          <p:nvSpPr>
            <p:cNvPr id="198" name="Google Shape;198;p6"/>
            <p:cNvSpPr/>
            <p:nvPr/>
          </p:nvSpPr>
          <p:spPr>
            <a:xfrm>
              <a:off x="461019" y="145769"/>
              <a:ext cx="1990459" cy="1384861"/>
            </a:xfrm>
            <a:prstGeom prst="roundRect">
              <a:avLst>
                <a:gd name="adj" fmla="val 16667"/>
              </a:avLst>
            </a:prstGeom>
            <a:solidFill>
              <a:srgbClr val="FEB80A">
                <a:alpha val="97647"/>
              </a:srgb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txBox="1"/>
            <p:nvPr/>
          </p:nvSpPr>
          <p:spPr>
            <a:xfrm>
              <a:off x="528622" y="213372"/>
              <a:ext cx="1855253" cy="1249655"/>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Great Faculty</a:t>
              </a:r>
              <a:endParaRPr/>
            </a:p>
          </p:txBody>
        </p:sp>
      </p:grpSp>
      <p:grpSp>
        <p:nvGrpSpPr>
          <p:cNvPr id="200" name="Google Shape;200;p6"/>
          <p:cNvGrpSpPr/>
          <p:nvPr/>
        </p:nvGrpSpPr>
        <p:grpSpPr>
          <a:xfrm>
            <a:off x="1070619" y="4571999"/>
            <a:ext cx="7168233" cy="1447802"/>
            <a:chOff x="461019" y="228599"/>
            <a:chExt cx="7168233" cy="1447802"/>
          </a:xfrm>
        </p:grpSpPr>
        <p:sp>
          <p:nvSpPr>
            <p:cNvPr id="201" name="Google Shape;201;p6"/>
            <p:cNvSpPr/>
            <p:nvPr/>
          </p:nvSpPr>
          <p:spPr>
            <a:xfrm rot="5400000">
              <a:off x="4316464" y="-1636387"/>
              <a:ext cx="1447802" cy="5177774"/>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txBox="1"/>
            <p:nvPr/>
          </p:nvSpPr>
          <p:spPr>
            <a:xfrm>
              <a:off x="2451478" y="299275"/>
              <a:ext cx="5107098" cy="1306450"/>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Projected increases in demand</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Large network of recruiters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Diverse job opportunities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High starting salaries</a:t>
              </a:r>
              <a:endParaRPr/>
            </a:p>
          </p:txBody>
        </p:sp>
        <p:sp>
          <p:nvSpPr>
            <p:cNvPr id="203" name="Google Shape;203;p6"/>
            <p:cNvSpPr/>
            <p:nvPr/>
          </p:nvSpPr>
          <p:spPr>
            <a:xfrm>
              <a:off x="461019" y="260099"/>
              <a:ext cx="1990459" cy="1384800"/>
            </a:xfrm>
            <a:prstGeom prst="roundRect">
              <a:avLst>
                <a:gd name="adj" fmla="val 16667"/>
              </a:avLst>
            </a:prstGeom>
            <a:solidFill>
              <a:srgbClr val="FEB80A">
                <a:alpha val="97647"/>
              </a:srgb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txBox="1"/>
            <p:nvPr/>
          </p:nvSpPr>
          <p:spPr>
            <a:xfrm>
              <a:off x="528619" y="327699"/>
              <a:ext cx="1855259" cy="1249600"/>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Great Careers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7"/>
          <p:cNvPicPr preferRelativeResize="0"/>
          <p:nvPr/>
        </p:nvPicPr>
        <p:blipFill rotWithShape="1">
          <a:blip r:embed="rId3">
            <a:alphaModFix/>
          </a:blip>
          <a:srcRect/>
          <a:stretch/>
        </p:blipFill>
        <p:spPr>
          <a:xfrm>
            <a:off x="-1" y="-105734"/>
            <a:ext cx="9144001" cy="1231231"/>
          </a:xfrm>
          <a:prstGeom prst="rect">
            <a:avLst/>
          </a:prstGeom>
          <a:noFill/>
          <a:ln>
            <a:noFill/>
          </a:ln>
        </p:spPr>
      </p:pic>
      <p:sp>
        <p:nvSpPr>
          <p:cNvPr id="211" name="Google Shape;211;p7"/>
          <p:cNvSpPr txBox="1">
            <a:spLocks noGrp="1"/>
          </p:cNvSpPr>
          <p:nvPr>
            <p:ph type="body" idx="1"/>
          </p:nvPr>
        </p:nvSpPr>
        <p:spPr>
          <a:xfrm>
            <a:off x="330034" y="1177651"/>
            <a:ext cx="8839200" cy="518159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US" sz="2400" dirty="0"/>
              <a:t>    Our advisory board members are executives from the following:</a:t>
            </a:r>
            <a:endParaRPr dirty="0"/>
          </a:p>
          <a:p>
            <a:pPr marL="0" lvl="0" indent="0" algn="l" rtl="0">
              <a:spcBef>
                <a:spcPts val="480"/>
              </a:spcBef>
              <a:spcAft>
                <a:spcPts val="0"/>
              </a:spcAft>
              <a:buClr>
                <a:schemeClr val="dk1"/>
              </a:buClr>
              <a:buSzPts val="2400"/>
              <a:buNone/>
            </a:pPr>
            <a:endParaRPr sz="2400" dirty="0"/>
          </a:p>
          <a:p>
            <a:pPr marL="0" lvl="0" indent="0" algn="l" rtl="0">
              <a:spcBef>
                <a:spcPts val="480"/>
              </a:spcBef>
              <a:spcAft>
                <a:spcPts val="0"/>
              </a:spcAft>
              <a:buClr>
                <a:schemeClr val="dk1"/>
              </a:buClr>
              <a:buSzPts val="2400"/>
              <a:buNone/>
            </a:pPr>
            <a:endParaRPr sz="2400" dirty="0"/>
          </a:p>
          <a:p>
            <a:pPr marL="457200" lvl="1" indent="0" algn="l" rtl="0">
              <a:spcBef>
                <a:spcPts val="360"/>
              </a:spcBef>
              <a:spcAft>
                <a:spcPts val="0"/>
              </a:spcAft>
              <a:buClr>
                <a:schemeClr val="dk1"/>
              </a:buClr>
              <a:buSzPts val="1800"/>
              <a:buNone/>
            </a:pPr>
            <a:endParaRPr sz="1800" dirty="0"/>
          </a:p>
          <a:p>
            <a:pPr marL="457200" lvl="1" indent="0" algn="l" rtl="0">
              <a:spcBef>
                <a:spcPts val="360"/>
              </a:spcBef>
              <a:spcAft>
                <a:spcPts val="0"/>
              </a:spcAft>
              <a:buClr>
                <a:schemeClr val="dk1"/>
              </a:buClr>
              <a:buSzPts val="1800"/>
              <a:buNone/>
            </a:pPr>
            <a:endParaRPr sz="1800" dirty="0"/>
          </a:p>
          <a:p>
            <a:pPr marL="742950" lvl="1" indent="-171450" algn="l" rtl="0">
              <a:spcBef>
                <a:spcPts val="360"/>
              </a:spcBef>
              <a:spcAft>
                <a:spcPts val="0"/>
              </a:spcAft>
              <a:buClr>
                <a:schemeClr val="dk1"/>
              </a:buClr>
              <a:buSzPts val="1800"/>
              <a:buNone/>
            </a:pPr>
            <a:endParaRPr sz="1800" dirty="0"/>
          </a:p>
          <a:p>
            <a:pPr marL="742950" lvl="1" indent="-171450" algn="l" rtl="0">
              <a:spcBef>
                <a:spcPts val="360"/>
              </a:spcBef>
              <a:spcAft>
                <a:spcPts val="0"/>
              </a:spcAft>
              <a:buClr>
                <a:schemeClr val="dk1"/>
              </a:buClr>
              <a:buSzPts val="1800"/>
              <a:buNone/>
            </a:pPr>
            <a:endParaRPr sz="1800" dirty="0"/>
          </a:p>
          <a:p>
            <a:pPr marL="742950" lvl="1" indent="-285750" algn="l" rtl="0">
              <a:spcBef>
                <a:spcPts val="560"/>
              </a:spcBef>
              <a:spcAft>
                <a:spcPts val="0"/>
              </a:spcAft>
              <a:buClr>
                <a:schemeClr val="dk1"/>
              </a:buClr>
              <a:buSzPts val="2800"/>
              <a:buNone/>
            </a:pPr>
            <a:endParaRPr dirty="0"/>
          </a:p>
          <a:p>
            <a:pPr marL="742950" lvl="1" indent="-107950" algn="l" rtl="0">
              <a:spcBef>
                <a:spcPts val="560"/>
              </a:spcBef>
              <a:spcAft>
                <a:spcPts val="0"/>
              </a:spcAft>
              <a:buClr>
                <a:schemeClr val="dk1"/>
              </a:buClr>
              <a:buSzPts val="2800"/>
              <a:buNone/>
            </a:pPr>
            <a:endParaRPr dirty="0"/>
          </a:p>
          <a:p>
            <a:pPr marL="742950" lvl="1" indent="-107950" algn="l" rtl="0">
              <a:spcBef>
                <a:spcPts val="560"/>
              </a:spcBef>
              <a:spcAft>
                <a:spcPts val="0"/>
              </a:spcAft>
              <a:buClr>
                <a:schemeClr val="dk1"/>
              </a:buClr>
              <a:buSzPts val="2800"/>
              <a:buNone/>
            </a:pPr>
            <a:endParaRPr dirty="0"/>
          </a:p>
        </p:txBody>
      </p:sp>
      <p:sp>
        <p:nvSpPr>
          <p:cNvPr id="212" name="Google Shape;212;p7"/>
          <p:cNvSpPr txBox="1">
            <a:spLocks noGrp="1"/>
          </p:cNvSpPr>
          <p:nvPr>
            <p:ph type="title"/>
          </p:nvPr>
        </p:nvSpPr>
        <p:spPr>
          <a:xfrm>
            <a:off x="-1" y="212286"/>
            <a:ext cx="9132984" cy="87314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en-US" sz="2400"/>
            </a:br>
            <a:r>
              <a:rPr lang="en-US" sz="4900"/>
              <a:t>Our Supply Chain Board of Advisors</a:t>
            </a:r>
            <a:br>
              <a:rPr lang="en-US" sz="4900"/>
            </a:br>
            <a:endParaRPr sz="4900"/>
          </a:p>
        </p:txBody>
      </p:sp>
      <p:pic>
        <p:nvPicPr>
          <p:cNvPr id="213" name="Google Shape;213;p7"/>
          <p:cNvPicPr preferRelativeResize="0"/>
          <p:nvPr/>
        </p:nvPicPr>
        <p:blipFill rotWithShape="1">
          <a:blip r:embed="rId4">
            <a:alphaModFix/>
          </a:blip>
          <a:srcRect/>
          <a:stretch/>
        </p:blipFill>
        <p:spPr>
          <a:xfrm>
            <a:off x="4972511" y="3678066"/>
            <a:ext cx="1428750" cy="657225"/>
          </a:xfrm>
          <a:prstGeom prst="rect">
            <a:avLst/>
          </a:prstGeom>
          <a:noFill/>
          <a:ln>
            <a:noFill/>
          </a:ln>
        </p:spPr>
      </p:pic>
      <p:pic>
        <p:nvPicPr>
          <p:cNvPr id="214" name="Google Shape;214;p7"/>
          <p:cNvPicPr preferRelativeResize="0"/>
          <p:nvPr/>
        </p:nvPicPr>
        <p:blipFill rotWithShape="1">
          <a:blip r:embed="rId5">
            <a:alphaModFix/>
          </a:blip>
          <a:srcRect/>
          <a:stretch/>
        </p:blipFill>
        <p:spPr>
          <a:xfrm>
            <a:off x="619910" y="1813812"/>
            <a:ext cx="1411016" cy="701610"/>
          </a:xfrm>
          <a:prstGeom prst="rect">
            <a:avLst/>
          </a:prstGeom>
          <a:noFill/>
          <a:ln>
            <a:noFill/>
          </a:ln>
        </p:spPr>
      </p:pic>
      <p:pic>
        <p:nvPicPr>
          <p:cNvPr id="220" name="Google Shape;220;p7"/>
          <p:cNvPicPr preferRelativeResize="0"/>
          <p:nvPr/>
        </p:nvPicPr>
        <p:blipFill rotWithShape="1">
          <a:blip r:embed="rId6">
            <a:alphaModFix/>
          </a:blip>
          <a:srcRect/>
          <a:stretch/>
        </p:blipFill>
        <p:spPr>
          <a:xfrm>
            <a:off x="6833805" y="1887007"/>
            <a:ext cx="1875882" cy="881617"/>
          </a:xfrm>
          <a:prstGeom prst="rect">
            <a:avLst/>
          </a:prstGeom>
          <a:noFill/>
          <a:ln>
            <a:noFill/>
          </a:ln>
        </p:spPr>
      </p:pic>
      <p:pic>
        <p:nvPicPr>
          <p:cNvPr id="224" name="Google Shape;224;p7"/>
          <p:cNvPicPr preferRelativeResize="0"/>
          <p:nvPr/>
        </p:nvPicPr>
        <p:blipFill rotWithShape="1">
          <a:blip r:embed="rId7">
            <a:alphaModFix/>
          </a:blip>
          <a:srcRect/>
          <a:stretch/>
        </p:blipFill>
        <p:spPr>
          <a:xfrm>
            <a:off x="2747854" y="2575482"/>
            <a:ext cx="1933684" cy="730217"/>
          </a:xfrm>
          <a:prstGeom prst="rect">
            <a:avLst/>
          </a:prstGeom>
          <a:noFill/>
          <a:ln>
            <a:noFill/>
          </a:ln>
        </p:spPr>
      </p:pic>
      <p:pic>
        <p:nvPicPr>
          <p:cNvPr id="225" name="Google Shape;225;p7"/>
          <p:cNvPicPr preferRelativeResize="0"/>
          <p:nvPr/>
        </p:nvPicPr>
        <p:blipFill rotWithShape="1">
          <a:blip r:embed="rId8">
            <a:alphaModFix/>
          </a:blip>
          <a:srcRect/>
          <a:stretch/>
        </p:blipFill>
        <p:spPr>
          <a:xfrm>
            <a:off x="4972511" y="2007282"/>
            <a:ext cx="1328702" cy="594852"/>
          </a:xfrm>
          <a:prstGeom prst="rect">
            <a:avLst/>
          </a:prstGeom>
          <a:noFill/>
          <a:ln>
            <a:noFill/>
          </a:ln>
        </p:spPr>
      </p:pic>
      <p:pic>
        <p:nvPicPr>
          <p:cNvPr id="3" name="Picture 2">
            <a:extLst>
              <a:ext uri="{FF2B5EF4-FFF2-40B4-BE49-F238E27FC236}">
                <a16:creationId xmlns:a16="http://schemas.microsoft.com/office/drawing/2014/main" id="{792F9FC4-3C6A-4C94-9CD7-C9DF182E70F3}"/>
              </a:ext>
            </a:extLst>
          </p:cNvPr>
          <p:cNvPicPr>
            <a:picLocks noChangeAspect="1"/>
          </p:cNvPicPr>
          <p:nvPr/>
        </p:nvPicPr>
        <p:blipFill>
          <a:blip r:embed="rId9"/>
          <a:stretch>
            <a:fillRect/>
          </a:stretch>
        </p:blipFill>
        <p:spPr>
          <a:xfrm>
            <a:off x="515793" y="4549516"/>
            <a:ext cx="1619250" cy="704850"/>
          </a:xfrm>
          <a:prstGeom prst="rect">
            <a:avLst/>
          </a:prstGeom>
        </p:spPr>
      </p:pic>
      <p:pic>
        <p:nvPicPr>
          <p:cNvPr id="11" name="Picture 10">
            <a:extLst>
              <a:ext uri="{FF2B5EF4-FFF2-40B4-BE49-F238E27FC236}">
                <a16:creationId xmlns:a16="http://schemas.microsoft.com/office/drawing/2014/main" id="{0B64DC30-EAAA-C4D8-DB36-9CDECAEE3550}"/>
              </a:ext>
            </a:extLst>
          </p:cNvPr>
          <p:cNvPicPr>
            <a:picLocks noChangeAspect="1"/>
          </p:cNvPicPr>
          <p:nvPr/>
        </p:nvPicPr>
        <p:blipFill>
          <a:blip r:embed="rId10"/>
          <a:stretch>
            <a:fillRect/>
          </a:stretch>
        </p:blipFill>
        <p:spPr>
          <a:xfrm>
            <a:off x="2490473" y="1887007"/>
            <a:ext cx="1900091" cy="555221"/>
          </a:xfrm>
          <a:prstGeom prst="rect">
            <a:avLst/>
          </a:prstGeom>
        </p:spPr>
      </p:pic>
      <p:pic>
        <p:nvPicPr>
          <p:cNvPr id="12" name="Picture 11">
            <a:extLst>
              <a:ext uri="{FF2B5EF4-FFF2-40B4-BE49-F238E27FC236}">
                <a16:creationId xmlns:a16="http://schemas.microsoft.com/office/drawing/2014/main" id="{363A4A38-E356-E35E-256F-545A0CE4F760}"/>
              </a:ext>
            </a:extLst>
          </p:cNvPr>
          <p:cNvPicPr>
            <a:picLocks noChangeAspect="1"/>
          </p:cNvPicPr>
          <p:nvPr/>
        </p:nvPicPr>
        <p:blipFill>
          <a:blip r:embed="rId11"/>
          <a:stretch>
            <a:fillRect/>
          </a:stretch>
        </p:blipFill>
        <p:spPr>
          <a:xfrm>
            <a:off x="419885" y="3638111"/>
            <a:ext cx="2019300" cy="457200"/>
          </a:xfrm>
          <a:prstGeom prst="rect">
            <a:avLst/>
          </a:prstGeom>
        </p:spPr>
      </p:pic>
      <p:pic>
        <p:nvPicPr>
          <p:cNvPr id="13" name="Picture 12">
            <a:extLst>
              <a:ext uri="{FF2B5EF4-FFF2-40B4-BE49-F238E27FC236}">
                <a16:creationId xmlns:a16="http://schemas.microsoft.com/office/drawing/2014/main" id="{AB1D7AB2-2335-B37F-EE57-1959374B3E73}"/>
              </a:ext>
            </a:extLst>
          </p:cNvPr>
          <p:cNvPicPr>
            <a:picLocks noChangeAspect="1"/>
          </p:cNvPicPr>
          <p:nvPr/>
        </p:nvPicPr>
        <p:blipFill>
          <a:blip r:embed="rId12"/>
          <a:stretch>
            <a:fillRect/>
          </a:stretch>
        </p:blipFill>
        <p:spPr>
          <a:xfrm>
            <a:off x="6872126" y="2942206"/>
            <a:ext cx="1981876" cy="558889"/>
          </a:xfrm>
          <a:prstGeom prst="rect">
            <a:avLst/>
          </a:prstGeom>
        </p:spPr>
      </p:pic>
      <p:pic>
        <p:nvPicPr>
          <p:cNvPr id="14" name="Picture 13">
            <a:extLst>
              <a:ext uri="{FF2B5EF4-FFF2-40B4-BE49-F238E27FC236}">
                <a16:creationId xmlns:a16="http://schemas.microsoft.com/office/drawing/2014/main" id="{C1154C3A-BB8F-6ABD-E070-6D82696B1696}"/>
              </a:ext>
            </a:extLst>
          </p:cNvPr>
          <p:cNvPicPr>
            <a:picLocks noChangeAspect="1"/>
          </p:cNvPicPr>
          <p:nvPr/>
        </p:nvPicPr>
        <p:blipFill>
          <a:blip r:embed="rId13"/>
          <a:stretch>
            <a:fillRect/>
          </a:stretch>
        </p:blipFill>
        <p:spPr>
          <a:xfrm>
            <a:off x="2980968" y="3618622"/>
            <a:ext cx="1391901" cy="704850"/>
          </a:xfrm>
          <a:prstGeom prst="rect">
            <a:avLst/>
          </a:prstGeom>
        </p:spPr>
      </p:pic>
      <p:pic>
        <p:nvPicPr>
          <p:cNvPr id="15" name="Picture 14">
            <a:extLst>
              <a:ext uri="{FF2B5EF4-FFF2-40B4-BE49-F238E27FC236}">
                <a16:creationId xmlns:a16="http://schemas.microsoft.com/office/drawing/2014/main" id="{B2B8F473-ADF5-15DF-EFCA-1D44AF32ED24}"/>
              </a:ext>
            </a:extLst>
          </p:cNvPr>
          <p:cNvPicPr>
            <a:picLocks noChangeAspect="1"/>
          </p:cNvPicPr>
          <p:nvPr/>
        </p:nvPicPr>
        <p:blipFill>
          <a:blip r:embed="rId14"/>
          <a:stretch>
            <a:fillRect/>
          </a:stretch>
        </p:blipFill>
        <p:spPr>
          <a:xfrm>
            <a:off x="740122" y="2700506"/>
            <a:ext cx="1378825" cy="483400"/>
          </a:xfrm>
          <a:prstGeom prst="rect">
            <a:avLst/>
          </a:prstGeom>
        </p:spPr>
      </p:pic>
      <p:pic>
        <p:nvPicPr>
          <p:cNvPr id="16" name="Picture 15">
            <a:extLst>
              <a:ext uri="{FF2B5EF4-FFF2-40B4-BE49-F238E27FC236}">
                <a16:creationId xmlns:a16="http://schemas.microsoft.com/office/drawing/2014/main" id="{F8D54C95-0CD6-9269-0499-B575A5083EF7}"/>
              </a:ext>
            </a:extLst>
          </p:cNvPr>
          <p:cNvPicPr>
            <a:picLocks noChangeAspect="1"/>
          </p:cNvPicPr>
          <p:nvPr/>
        </p:nvPicPr>
        <p:blipFill>
          <a:blip r:embed="rId15"/>
          <a:stretch>
            <a:fillRect/>
          </a:stretch>
        </p:blipFill>
        <p:spPr>
          <a:xfrm>
            <a:off x="7000903" y="3809946"/>
            <a:ext cx="1740136" cy="570729"/>
          </a:xfrm>
          <a:prstGeom prst="rect">
            <a:avLst/>
          </a:prstGeom>
        </p:spPr>
      </p:pic>
      <p:pic>
        <p:nvPicPr>
          <p:cNvPr id="4" name="Picture 3">
            <a:extLst>
              <a:ext uri="{FF2B5EF4-FFF2-40B4-BE49-F238E27FC236}">
                <a16:creationId xmlns:a16="http://schemas.microsoft.com/office/drawing/2014/main" id="{36F894DF-7C74-ED92-BFAA-3E3EB1B22C85}"/>
              </a:ext>
            </a:extLst>
          </p:cNvPr>
          <p:cNvPicPr>
            <a:picLocks noChangeAspect="1"/>
          </p:cNvPicPr>
          <p:nvPr/>
        </p:nvPicPr>
        <p:blipFill>
          <a:blip r:embed="rId16"/>
          <a:stretch>
            <a:fillRect/>
          </a:stretch>
        </p:blipFill>
        <p:spPr>
          <a:xfrm>
            <a:off x="2382372" y="5042486"/>
            <a:ext cx="867156" cy="726474"/>
          </a:xfrm>
          <a:prstGeom prst="rect">
            <a:avLst/>
          </a:prstGeom>
        </p:spPr>
      </p:pic>
      <p:pic>
        <p:nvPicPr>
          <p:cNvPr id="7" name="Picture 6">
            <a:extLst>
              <a:ext uri="{FF2B5EF4-FFF2-40B4-BE49-F238E27FC236}">
                <a16:creationId xmlns:a16="http://schemas.microsoft.com/office/drawing/2014/main" id="{529D97DE-8913-FD0E-0173-76C3E7C113AA}"/>
              </a:ext>
            </a:extLst>
          </p:cNvPr>
          <p:cNvPicPr>
            <a:picLocks noChangeAspect="1"/>
          </p:cNvPicPr>
          <p:nvPr/>
        </p:nvPicPr>
        <p:blipFill>
          <a:blip r:embed="rId17"/>
          <a:stretch>
            <a:fillRect/>
          </a:stretch>
        </p:blipFill>
        <p:spPr>
          <a:xfrm>
            <a:off x="3882738" y="5204033"/>
            <a:ext cx="866896" cy="476316"/>
          </a:xfrm>
          <a:prstGeom prst="rect">
            <a:avLst/>
          </a:prstGeom>
        </p:spPr>
      </p:pic>
      <p:pic>
        <p:nvPicPr>
          <p:cNvPr id="10" name="Picture 9">
            <a:extLst>
              <a:ext uri="{FF2B5EF4-FFF2-40B4-BE49-F238E27FC236}">
                <a16:creationId xmlns:a16="http://schemas.microsoft.com/office/drawing/2014/main" id="{2B03B3C2-C144-EE51-6435-B1BFB4C74B54}"/>
              </a:ext>
            </a:extLst>
          </p:cNvPr>
          <p:cNvPicPr>
            <a:picLocks noChangeAspect="1"/>
          </p:cNvPicPr>
          <p:nvPr/>
        </p:nvPicPr>
        <p:blipFill>
          <a:blip r:embed="rId18"/>
          <a:stretch>
            <a:fillRect/>
          </a:stretch>
        </p:blipFill>
        <p:spPr>
          <a:xfrm>
            <a:off x="5474317" y="4842083"/>
            <a:ext cx="1333500" cy="723900"/>
          </a:xfrm>
          <a:prstGeom prst="rect">
            <a:avLst/>
          </a:prstGeom>
        </p:spPr>
      </p:pic>
      <p:pic>
        <p:nvPicPr>
          <p:cNvPr id="17" name="Picture 16">
            <a:extLst>
              <a:ext uri="{FF2B5EF4-FFF2-40B4-BE49-F238E27FC236}">
                <a16:creationId xmlns:a16="http://schemas.microsoft.com/office/drawing/2014/main" id="{EA5021DA-1516-50C7-B237-FEC54F21E5D4}"/>
              </a:ext>
            </a:extLst>
          </p:cNvPr>
          <p:cNvPicPr>
            <a:picLocks noChangeAspect="1"/>
          </p:cNvPicPr>
          <p:nvPr/>
        </p:nvPicPr>
        <p:blipFill>
          <a:blip r:embed="rId19"/>
          <a:stretch>
            <a:fillRect/>
          </a:stretch>
        </p:blipFill>
        <p:spPr>
          <a:xfrm>
            <a:off x="7283714" y="5103262"/>
            <a:ext cx="1457325" cy="2667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8"/>
          <p:cNvPicPr preferRelativeResize="0"/>
          <p:nvPr/>
        </p:nvPicPr>
        <p:blipFill rotWithShape="1">
          <a:blip r:embed="rId3">
            <a:alphaModFix/>
          </a:blip>
          <a:srcRect/>
          <a:stretch/>
        </p:blipFill>
        <p:spPr>
          <a:xfrm>
            <a:off x="-397" y="1"/>
            <a:ext cx="9144793" cy="1523999"/>
          </a:xfrm>
          <a:prstGeom prst="rect">
            <a:avLst/>
          </a:prstGeom>
          <a:noFill/>
          <a:ln>
            <a:noFill/>
          </a:ln>
        </p:spPr>
      </p:pic>
      <p:sp>
        <p:nvSpPr>
          <p:cNvPr id="235" name="Google Shape;235;p8"/>
          <p:cNvSpPr txBox="1">
            <a:spLocks noGrp="1"/>
          </p:cNvSpPr>
          <p:nvPr>
            <p:ph type="title"/>
          </p:nvPr>
        </p:nvSpPr>
        <p:spPr>
          <a:xfrm>
            <a:off x="0" y="304800"/>
            <a:ext cx="9144000" cy="99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 </a:t>
            </a:r>
            <a:br>
              <a:rPr lang="en-US"/>
            </a:br>
            <a:r>
              <a:rPr lang="en-US"/>
              <a:t>Supply Chain Management Major </a:t>
            </a:r>
            <a:br>
              <a:rPr lang="en-US"/>
            </a:br>
            <a:endParaRPr/>
          </a:p>
        </p:txBody>
      </p:sp>
      <p:sp>
        <p:nvSpPr>
          <p:cNvPr id="236" name="Google Shape;236;p8"/>
          <p:cNvSpPr txBox="1">
            <a:spLocks noGrp="1"/>
          </p:cNvSpPr>
          <p:nvPr>
            <p:ph type="body" idx="1"/>
          </p:nvPr>
        </p:nvSpPr>
        <p:spPr>
          <a:xfrm>
            <a:off x="152400" y="1828799"/>
            <a:ext cx="8839200" cy="4191001"/>
          </a:xfrm>
          <a:prstGeom prst="rect">
            <a:avLst/>
          </a:prstGeom>
          <a:noFill/>
          <a:ln>
            <a:noFill/>
          </a:ln>
        </p:spPr>
        <p:txBody>
          <a:bodyPr spcFirstLastPara="1" wrap="square" lIns="91425" tIns="45700" rIns="91425" bIns="45700" anchor="t" anchorCtr="0">
            <a:normAutofit fontScale="92500" lnSpcReduction="10000"/>
          </a:bodyPr>
          <a:lstStyle/>
          <a:p>
            <a:pPr marL="342900" lvl="0" indent="-316230" algn="l" rtl="0">
              <a:spcBef>
                <a:spcPts val="0"/>
              </a:spcBef>
              <a:spcAft>
                <a:spcPts val="0"/>
              </a:spcAft>
              <a:buClr>
                <a:schemeClr val="dk1"/>
              </a:buClr>
              <a:buSzPct val="100000"/>
              <a:buChar char="•"/>
            </a:pPr>
            <a:r>
              <a:rPr lang="en-US" sz="2800" dirty="0"/>
              <a:t>It is easy to double major (e.g., Marketing &amp; SCM, Management &amp; SCM, Finance &amp; SCM, CIS &amp; SCM, etc.)</a:t>
            </a:r>
            <a:endParaRPr dirty="0"/>
          </a:p>
          <a:p>
            <a:pPr marL="342900" lvl="0" indent="-316230" algn="l" rtl="0">
              <a:spcBef>
                <a:spcPts val="560"/>
              </a:spcBef>
              <a:spcAft>
                <a:spcPts val="0"/>
              </a:spcAft>
              <a:buClr>
                <a:schemeClr val="dk1"/>
              </a:buClr>
              <a:buSzPct val="100000"/>
              <a:buChar char="•"/>
            </a:pPr>
            <a:r>
              <a:rPr lang="en-US" sz="2800" dirty="0"/>
              <a:t>You can add SCM Major or SCM Minor without adding additional class in your curriculum (e.g., some classes will double count, fill your COB and free electives with SCM classes)</a:t>
            </a:r>
            <a:endParaRPr dirty="0"/>
          </a:p>
          <a:p>
            <a:pPr marL="342900" lvl="0" indent="-316230">
              <a:spcBef>
                <a:spcPts val="560"/>
              </a:spcBef>
              <a:buSzPct val="100000"/>
            </a:pPr>
            <a:r>
              <a:rPr lang="en-US" sz="2800" dirty="0"/>
              <a:t>Currently, 292 students (248 declared majors, 25 Undeclared, 19 minors); which is one of the largest BSBA - SCM programs in the North Carolina University System</a:t>
            </a:r>
          </a:p>
          <a:p>
            <a:pPr marL="342900" lvl="0" indent="-316230">
              <a:spcBef>
                <a:spcPts val="560"/>
              </a:spcBef>
              <a:buSzPct val="100000"/>
            </a:pPr>
            <a:r>
              <a:rPr lang="en-US" sz="2800" b="1" i="1" dirty="0"/>
              <a:t>Flight Path (Fully Online) BSBA in SCM has been introduced  </a:t>
            </a:r>
            <a:r>
              <a:rPr lang="en-US" sz="2800" dirty="0"/>
              <a:t> </a:t>
            </a:r>
          </a:p>
          <a:p>
            <a:pPr marL="342900" lvl="0" indent="-316230" algn="l" rtl="0">
              <a:spcBef>
                <a:spcPts val="560"/>
              </a:spcBef>
              <a:spcAft>
                <a:spcPts val="0"/>
              </a:spcAft>
              <a:buClr>
                <a:schemeClr val="dk1"/>
              </a:buClr>
              <a:buSzPct val="100000"/>
              <a:buChar char="•"/>
            </a:pPr>
            <a:endParaRPr lang="en-US" sz="2800" dirty="0"/>
          </a:p>
          <a:p>
            <a:pPr marL="342900" lvl="0" indent="-165100" algn="l" rtl="0">
              <a:spcBef>
                <a:spcPts val="560"/>
              </a:spcBef>
              <a:spcAft>
                <a:spcPts val="0"/>
              </a:spcAft>
              <a:buClr>
                <a:schemeClr val="dk1"/>
              </a:buClr>
              <a:buSzPct val="100000"/>
              <a:buNone/>
            </a:pPr>
            <a:endParaRPr sz="2800" dirty="0"/>
          </a:p>
          <a:p>
            <a:pPr marL="0" lvl="0" indent="0" algn="l" rtl="0">
              <a:spcBef>
                <a:spcPts val="560"/>
              </a:spcBef>
              <a:spcAft>
                <a:spcPts val="0"/>
              </a:spcAft>
              <a:buClr>
                <a:schemeClr val="dk1"/>
              </a:buClr>
              <a:buSzPct val="100000"/>
              <a:buNone/>
            </a:pPr>
            <a:endParaRPr sz="2800" b="1" dirty="0"/>
          </a:p>
          <a:p>
            <a:pPr marL="342900" lvl="0" indent="-139700" algn="l" rtl="0">
              <a:spcBef>
                <a:spcPts val="640"/>
              </a:spcBef>
              <a:spcAft>
                <a:spcPts val="0"/>
              </a:spcAft>
              <a:buClr>
                <a:schemeClr val="dk1"/>
              </a:buClr>
              <a:buSzPct val="1000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9"/>
          <p:cNvPicPr preferRelativeResize="0"/>
          <p:nvPr/>
        </p:nvPicPr>
        <p:blipFill rotWithShape="1">
          <a:blip r:embed="rId3">
            <a:alphaModFix/>
          </a:blip>
          <a:srcRect/>
          <a:stretch/>
        </p:blipFill>
        <p:spPr>
          <a:xfrm>
            <a:off x="0" y="0"/>
            <a:ext cx="9127870" cy="1130694"/>
          </a:xfrm>
          <a:prstGeom prst="rect">
            <a:avLst/>
          </a:prstGeom>
          <a:noFill/>
          <a:ln>
            <a:noFill/>
          </a:ln>
        </p:spPr>
      </p:pic>
      <p:pic>
        <p:nvPicPr>
          <p:cNvPr id="242" name="Google Shape;242;p9" descr="C:\Users\formbysk\Desktop\SCM Website content\supply_chain.bmp"/>
          <p:cNvPicPr preferRelativeResize="0"/>
          <p:nvPr/>
        </p:nvPicPr>
        <p:blipFill rotWithShape="1">
          <a:blip r:embed="rId4">
            <a:alphaModFix/>
          </a:blip>
          <a:srcRect/>
          <a:stretch/>
        </p:blipFill>
        <p:spPr>
          <a:xfrm>
            <a:off x="2697548" y="2329005"/>
            <a:ext cx="2982816" cy="1782588"/>
          </a:xfrm>
          <a:prstGeom prst="rect">
            <a:avLst/>
          </a:prstGeom>
          <a:noFill/>
          <a:ln>
            <a:noFill/>
          </a:ln>
        </p:spPr>
      </p:pic>
      <p:sp>
        <p:nvSpPr>
          <p:cNvPr id="243" name="Google Shape;243;p9"/>
          <p:cNvSpPr txBox="1"/>
          <p:nvPr/>
        </p:nvSpPr>
        <p:spPr>
          <a:xfrm>
            <a:off x="-16923" y="152400"/>
            <a:ext cx="9160923" cy="7232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100" b="0" i="0" u="none" strike="noStrike" cap="none">
                <a:solidFill>
                  <a:srgbClr val="58595B"/>
                </a:solidFill>
                <a:latin typeface="Calibri"/>
                <a:ea typeface="Calibri"/>
                <a:cs typeface="Calibri"/>
                <a:sym typeface="Calibri"/>
              </a:rPr>
              <a:t>The SCM Major pairs well with a Major in..</a:t>
            </a:r>
            <a:r>
              <a:rPr lang="en-US" sz="4000" b="0" i="0" u="none" strike="noStrike" cap="none">
                <a:solidFill>
                  <a:srgbClr val="58595B"/>
                </a:solidFill>
                <a:latin typeface="Calibri"/>
                <a:ea typeface="Calibri"/>
                <a:cs typeface="Calibri"/>
                <a:sym typeface="Calibri"/>
              </a:rPr>
              <a:t>  </a:t>
            </a:r>
            <a:endParaRPr/>
          </a:p>
        </p:txBody>
      </p:sp>
      <p:sp>
        <p:nvSpPr>
          <p:cNvPr id="244" name="Google Shape;244;p9"/>
          <p:cNvSpPr txBox="1"/>
          <p:nvPr/>
        </p:nvSpPr>
        <p:spPr>
          <a:xfrm>
            <a:off x="1058338" y="3880436"/>
            <a:ext cx="3505200" cy="12157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Marketing</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Improved delivery performance 16% - 28%</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Reduction in order fulfillment cycle time 30% - 50%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Improvement in forecast accuracy 25% - 80%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Lower supply chain costs 25%  - 50%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Improvement of fill rates 20% - 30%</a:t>
            </a:r>
            <a:endParaRPr/>
          </a:p>
        </p:txBody>
      </p:sp>
      <p:sp>
        <p:nvSpPr>
          <p:cNvPr id="245" name="Google Shape;245;p9"/>
          <p:cNvSpPr txBox="1"/>
          <p:nvPr/>
        </p:nvSpPr>
        <p:spPr>
          <a:xfrm>
            <a:off x="5642264" y="1344445"/>
            <a:ext cx="2971800" cy="12157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Accounting</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Lower supply chain costs 25%  - 50%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Improved capacity realization 10% - 20%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Forecast accuracy improvement 25% - 80%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Increase in overall productivity 10% - 16%</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Inventory Cost Reduction 25% - 60%</a:t>
            </a:r>
            <a:endParaRPr/>
          </a:p>
        </p:txBody>
      </p:sp>
      <p:sp>
        <p:nvSpPr>
          <p:cNvPr id="246" name="Google Shape;246;p9"/>
          <p:cNvSpPr txBox="1"/>
          <p:nvPr/>
        </p:nvSpPr>
        <p:spPr>
          <a:xfrm>
            <a:off x="725310" y="1363302"/>
            <a:ext cx="2286000" cy="8771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Finance</a:t>
            </a:r>
            <a:endParaRPr/>
          </a:p>
          <a:p>
            <a:pPr marL="0" marR="0" lvl="0" indent="0" algn="l" rtl="0">
              <a:spcBef>
                <a:spcPts val="0"/>
              </a:spcBef>
              <a:spcAft>
                <a:spcPts val="0"/>
              </a:spcAft>
              <a:buNone/>
            </a:pPr>
            <a:r>
              <a:rPr lang="en-US" sz="1100" b="0" i="0" u="none" strike="noStrike" cap="none">
                <a:solidFill>
                  <a:schemeClr val="dk1"/>
                </a:solidFill>
                <a:latin typeface="Arial"/>
                <a:ea typeface="Arial"/>
                <a:cs typeface="Arial"/>
                <a:sym typeface="Arial"/>
              </a:rPr>
              <a:t>SCM provides 40% higher valuation for companies within </a:t>
            </a:r>
            <a:endParaRPr/>
          </a:p>
          <a:p>
            <a:pPr marL="0" marR="0" lvl="0" indent="0" algn="l" rtl="0">
              <a:spcBef>
                <a:spcPts val="0"/>
              </a:spcBef>
              <a:spcAft>
                <a:spcPts val="0"/>
              </a:spcAft>
              <a:buNone/>
            </a:pPr>
            <a:r>
              <a:rPr lang="en-US" sz="1100" b="0" i="0" u="none" strike="noStrike" cap="none">
                <a:solidFill>
                  <a:schemeClr val="dk1"/>
                </a:solidFill>
                <a:latin typeface="Arial"/>
                <a:ea typeface="Arial"/>
                <a:cs typeface="Arial"/>
                <a:sym typeface="Arial"/>
              </a:rPr>
              <a:t>DJI Index and S&amp;P 500 Index.</a:t>
            </a:r>
            <a:endParaRPr/>
          </a:p>
        </p:txBody>
      </p:sp>
      <p:sp>
        <p:nvSpPr>
          <p:cNvPr id="247" name="Google Shape;247;p9"/>
          <p:cNvSpPr txBox="1"/>
          <p:nvPr/>
        </p:nvSpPr>
        <p:spPr>
          <a:xfrm>
            <a:off x="6172200" y="2641227"/>
            <a:ext cx="2590800" cy="10464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Management / HR</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With SCM Management costs as a percentage of revenue are 50% less than median companies. SCM increases employment opportunity.</a:t>
            </a:r>
            <a:endParaRPr/>
          </a:p>
        </p:txBody>
      </p:sp>
      <p:sp>
        <p:nvSpPr>
          <p:cNvPr id="248" name="Google Shape;248;p9"/>
          <p:cNvSpPr txBox="1"/>
          <p:nvPr/>
        </p:nvSpPr>
        <p:spPr>
          <a:xfrm>
            <a:off x="346364" y="2360013"/>
            <a:ext cx="20574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Entrepreneurship</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SCM is a dominant enabler of new global enterprises and flat competition. Anyone can now  build an international supply chain and compete globally.</a:t>
            </a:r>
            <a:endParaRPr/>
          </a:p>
        </p:txBody>
      </p:sp>
      <p:sp>
        <p:nvSpPr>
          <p:cNvPr id="249" name="Google Shape;249;p9"/>
          <p:cNvSpPr txBox="1"/>
          <p:nvPr/>
        </p:nvSpPr>
        <p:spPr>
          <a:xfrm>
            <a:off x="2870489" y="1140327"/>
            <a:ext cx="2895600" cy="10464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CIS</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In “The World is Flat,” five of Friedman’s flatteners are technologies that have facilitated extraordinary competitive advantages in SCM.</a:t>
            </a:r>
            <a:endParaRPr/>
          </a:p>
        </p:txBody>
      </p:sp>
      <p:sp>
        <p:nvSpPr>
          <p:cNvPr id="250" name="Google Shape;250;p9"/>
          <p:cNvSpPr txBox="1"/>
          <p:nvPr/>
        </p:nvSpPr>
        <p:spPr>
          <a:xfrm>
            <a:off x="5261264" y="3852420"/>
            <a:ext cx="335280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Economics</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“Central to the way that companies produce things is the way that they manage their supply chains.” Virtual extended enterprises now cross all boundaries via SCM. Micro and macro economies are more complex and interdependent than ever before.</a:t>
            </a:r>
            <a:endParaRPr/>
          </a:p>
        </p:txBody>
      </p:sp>
      <p:sp>
        <p:nvSpPr>
          <p:cNvPr id="251" name="Google Shape;251;p9"/>
          <p:cNvSpPr txBox="1"/>
          <p:nvPr/>
        </p:nvSpPr>
        <p:spPr>
          <a:xfrm>
            <a:off x="644236" y="5927695"/>
            <a:ext cx="74676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0" i="0" u="none" strike="noStrike" cap="none">
                <a:solidFill>
                  <a:srgbClr val="58595B"/>
                </a:solidFill>
                <a:latin typeface="Arial"/>
                <a:ea typeface="Arial"/>
                <a:cs typeface="Arial"/>
                <a:sym typeface="Arial"/>
              </a:rPr>
              <a:t>Sources: The Supply Chain Council, The Economist, PRTM-The Performance Measurement Group, “The World is Flat” by Thomas Friedman</a:t>
            </a:r>
            <a:endParaRPr/>
          </a:p>
        </p:txBody>
      </p:sp>
      <p:sp>
        <p:nvSpPr>
          <p:cNvPr id="252" name="Google Shape;252;p9"/>
          <p:cNvSpPr txBox="1"/>
          <p:nvPr/>
        </p:nvSpPr>
        <p:spPr>
          <a:xfrm>
            <a:off x="346364" y="5281364"/>
            <a:ext cx="856903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dk1"/>
                </a:solidFill>
                <a:latin typeface="Arial"/>
                <a:ea typeface="Arial"/>
                <a:cs typeface="Arial"/>
                <a:sym typeface="Arial"/>
              </a:rPr>
              <a:t>Supply Chain Management helps companies and </a:t>
            </a:r>
            <a:endParaRPr/>
          </a:p>
          <a:p>
            <a:pPr marL="0" marR="0" lvl="0" indent="0" algn="ctr" rtl="0">
              <a:spcBef>
                <a:spcPts val="0"/>
              </a:spcBef>
              <a:spcAft>
                <a:spcPts val="0"/>
              </a:spcAft>
              <a:buNone/>
            </a:pPr>
            <a:r>
              <a:rPr lang="en-US" sz="1800" b="0" i="0" u="none" strike="noStrike" cap="none">
                <a:solidFill>
                  <a:schemeClr val="dk1"/>
                </a:solidFill>
                <a:latin typeface="Arial"/>
                <a:ea typeface="Arial"/>
                <a:cs typeface="Arial"/>
                <a:sym typeface="Arial"/>
              </a:rPr>
              <a:t>professionals in all disciplines excel.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 calcmode="lin" valueType="num">
                                      <p:cBhvr additive="base">
                                        <p:cTn id="7" dur="500"/>
                                        <p:tgtEl>
                                          <p:spTgt spid="24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9"/>
                                        </p:tgtEl>
                                        <p:attrNameLst>
                                          <p:attrName>style.visibility</p:attrName>
                                        </p:attrNameLst>
                                      </p:cBhvr>
                                      <p:to>
                                        <p:strVal val="visible"/>
                                      </p:to>
                                    </p:set>
                                    <p:animEffect transition="in" filter="fade">
                                      <p:cBhvr>
                                        <p:cTn id="12" dur="2000"/>
                                        <p:tgtEl>
                                          <p:spTgt spid="2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
                                        </p:tgtEl>
                                        <p:attrNameLst>
                                          <p:attrName>style.visibility</p:attrName>
                                        </p:attrNameLst>
                                      </p:cBhvr>
                                      <p:to>
                                        <p:strVal val="visible"/>
                                      </p:to>
                                    </p:set>
                                    <p:animEffect transition="in" filter="fade">
                                      <p:cBhvr>
                                        <p:cTn id="17" dur="2000"/>
                                        <p:tgtEl>
                                          <p:spTgt spid="2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7"/>
                                        </p:tgtEl>
                                        <p:attrNameLst>
                                          <p:attrName>style.visibility</p:attrName>
                                        </p:attrNameLst>
                                      </p:cBhvr>
                                      <p:to>
                                        <p:strVal val="visible"/>
                                      </p:to>
                                    </p:set>
                                    <p:animEffect transition="in" filter="fade">
                                      <p:cBhvr>
                                        <p:cTn id="22" dur="2000"/>
                                        <p:tgtEl>
                                          <p:spTgt spid="2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0"/>
                                        </p:tgtEl>
                                        <p:attrNameLst>
                                          <p:attrName>style.visibility</p:attrName>
                                        </p:attrNameLst>
                                      </p:cBhvr>
                                      <p:to>
                                        <p:strVal val="visible"/>
                                      </p:to>
                                    </p:set>
                                    <p:animEffect transition="in" filter="fade">
                                      <p:cBhvr>
                                        <p:cTn id="27" dur="2000"/>
                                        <p:tgtEl>
                                          <p:spTgt spid="2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4"/>
                                        </p:tgtEl>
                                        <p:attrNameLst>
                                          <p:attrName>style.visibility</p:attrName>
                                        </p:attrNameLst>
                                      </p:cBhvr>
                                      <p:to>
                                        <p:strVal val="visible"/>
                                      </p:to>
                                    </p:set>
                                    <p:animEffect transition="in" filter="fade">
                                      <p:cBhvr>
                                        <p:cTn id="32" dur="2000"/>
                                        <p:tgtEl>
                                          <p:spTgt spid="24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8"/>
                                        </p:tgtEl>
                                        <p:attrNameLst>
                                          <p:attrName>style.visibility</p:attrName>
                                        </p:attrNameLst>
                                      </p:cBhvr>
                                      <p:to>
                                        <p:strVal val="visible"/>
                                      </p:to>
                                    </p:set>
                                    <p:animEffect transition="in" filter="fade">
                                      <p:cBhvr>
                                        <p:cTn id="37" dur="2000"/>
                                        <p:tgtEl>
                                          <p:spTgt spid="24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6"/>
                                        </p:tgtEl>
                                        <p:attrNameLst>
                                          <p:attrName>style.visibility</p:attrName>
                                        </p:attrNameLst>
                                      </p:cBhvr>
                                      <p:to>
                                        <p:strVal val="visible"/>
                                      </p:to>
                                    </p:set>
                                    <p:animEffect transition="in" filter="fade">
                                      <p:cBhvr>
                                        <p:cTn id="42" dur="2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troduction">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6966</TotalTime>
  <Words>1163</Words>
  <Application>Microsoft Office PowerPoint</Application>
  <PresentationFormat>On-screen Show (4:3)</PresentationFormat>
  <Paragraphs>184</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-apple-system</vt:lpstr>
      <vt:lpstr>Arial</vt:lpstr>
      <vt:lpstr>Times New Roman</vt:lpstr>
      <vt:lpstr>Introduction</vt:lpstr>
      <vt:lpstr>Supply Chain Management </vt:lpstr>
      <vt:lpstr>What is Supply Chain Management?</vt:lpstr>
      <vt:lpstr>What is Supply Chain Management?</vt:lpstr>
      <vt:lpstr>What do SCM Professionals do?</vt:lpstr>
      <vt:lpstr>Supply Chain Management Programs Currently Offered</vt:lpstr>
      <vt:lpstr>Why Major in Supply Chain Management? </vt:lpstr>
      <vt:lpstr> Our Supply Chain Board of Advisors </vt:lpstr>
      <vt:lpstr>  Supply Chain Management Major  </vt:lpstr>
      <vt:lpstr>PowerPoint Presentation</vt:lpstr>
      <vt:lpstr>PowerPoint Presentation</vt:lpstr>
      <vt:lpstr>PowerPoint Presentation</vt:lpstr>
      <vt:lpstr>PowerPoint Presentation</vt:lpstr>
      <vt:lpstr>PowerPoint Presentation</vt:lpstr>
      <vt:lpstr>Appalachian Supply Chain Club (ASCC)</vt:lpstr>
      <vt:lpstr>Employers</vt:lpstr>
      <vt:lpstr>Institute for Supply Management (ISM) 2025 Salary Survey </vt:lpstr>
      <vt:lpstr>SCM Graduates - COB Career Center 2023-24 COB Undergraduate Student Success </vt:lpstr>
      <vt:lpstr>SCM Graduates - COB Career Center 2023-24 COB Undergraduate Student Success </vt:lpstr>
      <vt:lpstr> International Collaboration of SCM Program </vt:lpstr>
      <vt:lpstr>For More Information Contact:    Supply Chain Management Faculty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Supply Chain Management</dc:title>
  <dc:creator>Dr. Beth Ellington</dc:creator>
  <cp:lastModifiedBy>Dinesh Dave</cp:lastModifiedBy>
  <cp:revision>38</cp:revision>
  <dcterms:created xsi:type="dcterms:W3CDTF">2012-08-22T18:57:12Z</dcterms:created>
  <dcterms:modified xsi:type="dcterms:W3CDTF">2026-02-18T16:52:40Z</dcterms:modified>
</cp:coreProperties>
</file>