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0" r:id="rId4"/>
    <p:sldId id="261" r:id="rId5"/>
    <p:sldId id="287" r:id="rId6"/>
    <p:sldId id="288" r:id="rId7"/>
    <p:sldId id="262" r:id="rId8"/>
    <p:sldId id="263" r:id="rId9"/>
    <p:sldId id="277" r:id="rId10"/>
    <p:sldId id="278" r:id="rId11"/>
    <p:sldId id="279" r:id="rId12"/>
    <p:sldId id="266" r:id="rId13"/>
    <p:sldId id="280" r:id="rId14"/>
    <p:sldId id="281" r:id="rId15"/>
    <p:sldId id="267" r:id="rId16"/>
    <p:sldId id="289" r:id="rId17"/>
    <p:sldId id="268" r:id="rId18"/>
    <p:sldId id="269" r:id="rId19"/>
    <p:sldId id="273" r:id="rId20"/>
    <p:sldId id="276" r:id="rId21"/>
    <p:sldId id="272" r:id="rId22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3" roundtripDataSignature="AMtx7mgc/ql30jE70L8BgdCuKF8FPAF6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D951F58-CBA4-43E3-838E-740AC5685061}">
  <a:tblStyle styleId="{3D951F58-CBA4-43E3-838E-740AC568506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1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69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6004728132387706E-2"/>
          <c:y val="0.14933062542657854"/>
          <c:w val="0.94799054373522462"/>
          <c:h val="0.8506693745734214"/>
        </c:manualLayout>
      </c:layout>
      <c:pie3DChart>
        <c:varyColors val="1"/>
        <c:ser>
          <c:idx val="0"/>
          <c:order val="0"/>
          <c:tx>
            <c:strRef>
              <c:f>Sheet1!$E$24</c:f>
              <c:strCache>
                <c:ptCount val="1"/>
                <c:pt idx="0">
                  <c:v>Students</c:v>
                </c:pt>
              </c:strCache>
            </c:strRef>
          </c:tx>
          <c:dPt>
            <c:idx val="0"/>
            <c:bubble3D val="0"/>
            <c:explosion val="7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288-4027-9583-AB87DC0E6D67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288-4027-9583-AB87DC0E6D67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288-4027-9583-AB87DC0E6D67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288-4027-9583-AB87DC0E6D67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288-4027-9583-AB87DC0E6D67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288-4027-9583-AB87DC0E6D67}"/>
              </c:ext>
            </c:extLst>
          </c:dPt>
          <c:dLbls>
            <c:dLbl>
              <c:idx val="0"/>
              <c:layout>
                <c:manualLayout>
                  <c:x val="0.11436361115699205"/>
                  <c:y val="-6.0174877363836539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tx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88-4027-9583-AB87DC0E6D67}"/>
                </c:ext>
              </c:extLst>
            </c:dLbl>
            <c:dLbl>
              <c:idx val="1"/>
              <c:layout>
                <c:manualLayout>
                  <c:x val="-0.15340873802481192"/>
                  <c:y val="0.14263718260362779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tx1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88-4027-9583-AB87DC0E6D67}"/>
                </c:ext>
              </c:extLst>
            </c:dLbl>
            <c:dLbl>
              <c:idx val="2"/>
              <c:layout>
                <c:manualLayout>
                  <c:x val="-0.12649421254924151"/>
                  <c:y val="4.0139289382423816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tx1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288-4027-9583-AB87DC0E6D67}"/>
                </c:ext>
              </c:extLst>
            </c:dLbl>
            <c:dLbl>
              <c:idx val="3"/>
              <c:layout>
                <c:manualLayout>
                  <c:x val="-5.5808803862748668E-2"/>
                  <c:y val="-7.3178394935434366E-3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tx1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288-4027-9583-AB87DC0E6D67}"/>
                </c:ext>
              </c:extLst>
            </c:dLbl>
            <c:dLbl>
              <c:idx val="4"/>
              <c:layout>
                <c:manualLayout>
                  <c:x val="4.0921238868456562E-2"/>
                  <c:y val="2.7248184559712039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tx1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288-4027-9583-AB87DC0E6D67}"/>
                </c:ext>
              </c:extLst>
            </c:dLbl>
            <c:dLbl>
              <c:idx val="5"/>
              <c:layout>
                <c:manualLayout>
                  <c:x val="0.18018770349623664"/>
                  <c:y val="4.0659102321464101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tx1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tx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288-4027-9583-AB87DC0E6D67}"/>
                </c:ext>
              </c:extLst>
            </c:dLbl>
            <c:spPr>
              <a:ln>
                <a:solidFill>
                  <a:schemeClr val="tx1"/>
                </a:solidFill>
              </a:ln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Sheet1!$D$25:$D$30</c:f>
              <c:strCache>
                <c:ptCount val="6"/>
                <c:pt idx="0">
                  <c:v>SCM Only</c:v>
                </c:pt>
                <c:pt idx="1">
                  <c:v>CIS</c:v>
                </c:pt>
                <c:pt idx="2">
                  <c:v>MKT</c:v>
                </c:pt>
                <c:pt idx="3">
                  <c:v>MGT &amp; IB</c:v>
                </c:pt>
                <c:pt idx="4">
                  <c:v>ACC, ECO, FIN</c:v>
                </c:pt>
                <c:pt idx="5">
                  <c:v>Other</c:v>
                </c:pt>
              </c:strCache>
            </c:strRef>
          </c:cat>
          <c:val>
            <c:numRef>
              <c:f>Sheet1!$E$25:$E$30</c:f>
              <c:numCache>
                <c:formatCode>General</c:formatCode>
                <c:ptCount val="6"/>
                <c:pt idx="0">
                  <c:v>181</c:v>
                </c:pt>
                <c:pt idx="1">
                  <c:v>4</c:v>
                </c:pt>
                <c:pt idx="2">
                  <c:v>5</c:v>
                </c:pt>
                <c:pt idx="3">
                  <c:v>10</c:v>
                </c:pt>
                <c:pt idx="4">
                  <c:v>10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288-4027-9583-AB87DC0E6D67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939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" name="Google Shape;120;p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56" name="Google Shape;256;p10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24192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56" name="Google Shape;256;p10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4556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64" name="Google Shape;264;p11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64" name="Google Shape;264;p11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9275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p11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64" name="Google Shape;264;p11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29180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5847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3320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2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1884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5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5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9287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00669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7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Internships and Scholarships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Bonded Logistics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FedEx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Global Shippers Association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Hanesbrands /Sara Lee Corporation 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IBM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Lowe’s Companies, Inc.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M33 Integrated Solutions 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Mapally</a:t>
            </a:r>
            <a:endParaRPr sz="1400"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Mediterranean Shipping Company (USA)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Microsoft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Murray Supply Company 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PHH Corporation</a:t>
            </a:r>
            <a:endParaRPr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Prysmian Group – Draka</a:t>
            </a:r>
            <a:endParaRPr sz="1400"/>
          </a:p>
          <a:p>
            <a:pPr marL="457200" lvl="1" indent="-88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/>
              <a:t>Saudi Basic Industries Corporation (SABIC)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Job Placement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Speaker to the Supply Chain Club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Guest Speaker in the Classes</a:t>
            </a:r>
            <a:endParaRPr/>
          </a:p>
        </p:txBody>
      </p:sp>
      <p:sp>
        <p:nvSpPr>
          <p:cNvPr id="208" name="Google Shape;208;p7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10:notes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/>
              <a:t>Courses can count double…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2   elective courses in your major</a:t>
            </a:r>
            <a:endParaRPr/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/>
              <a:t>3   Supply Chain courses</a:t>
            </a:r>
            <a:endParaRPr/>
          </a:p>
        </p:txBody>
      </p:sp>
      <p:sp>
        <p:nvSpPr>
          <p:cNvPr id="256" name="Google Shape;256;p10:notes"/>
          <p:cNvSpPr txBox="1">
            <a:spLocks noGrp="1"/>
          </p:cNvSpPr>
          <p:nvPr>
            <p:ph type="sldNum" idx="12"/>
          </p:nvPr>
        </p:nvSpPr>
        <p:spPr>
          <a:xfrm>
            <a:off x="3970939" y="8829966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50" tIns="46575" rIns="93150" bIns="465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7344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9"/>
          <p:cNvSpPr txBox="1">
            <a:spLocks noGrp="1"/>
          </p:cNvSpPr>
          <p:nvPr>
            <p:ph type="title"/>
          </p:nvPr>
        </p:nvSpPr>
        <p:spPr>
          <a:xfrm>
            <a:off x="722313" y="15240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 3">
  <p:cSld name="Three Content 3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body" idx="1"/>
          </p:nvPr>
        </p:nvSpPr>
        <p:spPr>
          <a:xfrm>
            <a:off x="152400" y="1524001"/>
            <a:ext cx="88392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body" idx="2"/>
          </p:nvPr>
        </p:nvSpPr>
        <p:spPr>
          <a:xfrm>
            <a:off x="152400" y="3810000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0" name="Google Shape;80;p29"/>
          <p:cNvSpPr txBox="1">
            <a:spLocks noGrp="1"/>
          </p:cNvSpPr>
          <p:nvPr>
            <p:ph type="body" idx="3"/>
          </p:nvPr>
        </p:nvSpPr>
        <p:spPr>
          <a:xfrm>
            <a:off x="4648200" y="3810000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 4">
  <p:cSld name="Three Content 4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0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30"/>
          <p:cNvSpPr txBox="1">
            <a:spLocks noGrp="1"/>
          </p:cNvSpPr>
          <p:nvPr>
            <p:ph type="body" idx="1"/>
          </p:nvPr>
        </p:nvSpPr>
        <p:spPr>
          <a:xfrm>
            <a:off x="152400" y="1524001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6" name="Google Shape;86;p30"/>
          <p:cNvSpPr txBox="1">
            <a:spLocks noGrp="1"/>
          </p:cNvSpPr>
          <p:nvPr>
            <p:ph type="body" idx="2"/>
          </p:nvPr>
        </p:nvSpPr>
        <p:spPr>
          <a:xfrm>
            <a:off x="4648200" y="1524001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3"/>
          </p:nvPr>
        </p:nvSpPr>
        <p:spPr>
          <a:xfrm>
            <a:off x="152400" y="3810000"/>
            <a:ext cx="88392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ntent">
  <p:cSld name="Four Conten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1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1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31"/>
          <p:cNvSpPr txBox="1">
            <a:spLocks noGrp="1"/>
          </p:cNvSpPr>
          <p:nvPr>
            <p:ph type="body" idx="1"/>
          </p:nvPr>
        </p:nvSpPr>
        <p:spPr>
          <a:xfrm>
            <a:off x="152400" y="1524001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2"/>
          </p:nvPr>
        </p:nvSpPr>
        <p:spPr>
          <a:xfrm>
            <a:off x="4648200" y="1524001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body" idx="3"/>
          </p:nvPr>
        </p:nvSpPr>
        <p:spPr>
          <a:xfrm>
            <a:off x="152400" y="3810000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body" idx="4"/>
          </p:nvPr>
        </p:nvSpPr>
        <p:spPr>
          <a:xfrm>
            <a:off x="4648200" y="3810000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99" name="Google Shape;99;p3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0" name="Google Shape;100;p32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3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33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4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4"/>
          <p:cNvSpPr txBox="1">
            <a:spLocks noGrp="1"/>
          </p:cNvSpPr>
          <p:nvPr>
            <p:ph type="body" idx="1"/>
          </p:nvPr>
        </p:nvSpPr>
        <p:spPr>
          <a:xfrm rot="5400000">
            <a:off x="2309019" y="-662781"/>
            <a:ext cx="4525963" cy="88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4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35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0"/>
          <p:cNvSpPr txBox="1">
            <a:spLocks noGrp="1"/>
          </p:cNvSpPr>
          <p:nvPr>
            <p:ph type="body" idx="1"/>
          </p:nvPr>
        </p:nvSpPr>
        <p:spPr>
          <a:xfrm>
            <a:off x="152400" y="1493837"/>
            <a:ext cx="8839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body" idx="1"/>
          </p:nvPr>
        </p:nvSpPr>
        <p:spPr>
          <a:xfrm>
            <a:off x="152400" y="1524000"/>
            <a:ext cx="4343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2"/>
          </p:nvPr>
        </p:nvSpPr>
        <p:spPr>
          <a:xfrm>
            <a:off x="4648200" y="1524000"/>
            <a:ext cx="4343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2">
  <p:cSld name="Two Content 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24"/>
          <p:cNvSpPr txBox="1">
            <a:spLocks noGrp="1"/>
          </p:cNvSpPr>
          <p:nvPr>
            <p:ph type="body" idx="1"/>
          </p:nvPr>
        </p:nvSpPr>
        <p:spPr>
          <a:xfrm>
            <a:off x="152400" y="1524001"/>
            <a:ext cx="88392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2"/>
          </p:nvPr>
        </p:nvSpPr>
        <p:spPr>
          <a:xfrm>
            <a:off x="152400" y="3810000"/>
            <a:ext cx="88392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body" idx="1"/>
          </p:nvPr>
        </p:nvSpPr>
        <p:spPr>
          <a:xfrm>
            <a:off x="152400" y="1504950"/>
            <a:ext cx="43449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body" idx="2"/>
          </p:nvPr>
        </p:nvSpPr>
        <p:spPr>
          <a:xfrm>
            <a:off x="152400" y="2144712"/>
            <a:ext cx="43449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3"/>
          </p:nvPr>
        </p:nvSpPr>
        <p:spPr>
          <a:xfrm>
            <a:off x="4645025" y="1504950"/>
            <a:ext cx="43465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4"/>
          </p:nvPr>
        </p:nvSpPr>
        <p:spPr>
          <a:xfrm>
            <a:off x="4645025" y="2144712"/>
            <a:ext cx="43465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">
  <p:cSld name="Three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7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152400" y="1524000"/>
            <a:ext cx="4343400" cy="449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body" idx="2"/>
          </p:nvPr>
        </p:nvSpPr>
        <p:spPr>
          <a:xfrm>
            <a:off x="4648200" y="1524001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body" idx="3"/>
          </p:nvPr>
        </p:nvSpPr>
        <p:spPr>
          <a:xfrm>
            <a:off x="4648200" y="3810000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ntent 2">
  <p:cSld name="Three Content 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8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body" idx="1"/>
          </p:nvPr>
        </p:nvSpPr>
        <p:spPr>
          <a:xfrm>
            <a:off x="152400" y="1524001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body" idx="2"/>
          </p:nvPr>
        </p:nvSpPr>
        <p:spPr>
          <a:xfrm>
            <a:off x="4648200" y="1524000"/>
            <a:ext cx="4343400" cy="4495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3"/>
          </p:nvPr>
        </p:nvSpPr>
        <p:spPr>
          <a:xfrm>
            <a:off x="152400" y="3810000"/>
            <a:ext cx="4343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8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3843837" y="64463"/>
            <a:ext cx="5274270" cy="1078537"/>
          </a:xfrm>
          <a:prstGeom prst="rect">
            <a:avLst/>
          </a:prstGeom>
          <a:noFill/>
          <a:ln>
            <a:noFill/>
          </a:ln>
          <a:effectLst>
            <a:outerShdw dist="25400" dir="16200000">
              <a:schemeClr val="lt1"/>
            </a:outerShdw>
          </a:effectLst>
        </p:spPr>
      </p:pic>
      <p:sp>
        <p:nvSpPr>
          <p:cNvPr id="11" name="Google Shape;11;p18"/>
          <p:cNvSpPr/>
          <p:nvPr/>
        </p:nvSpPr>
        <p:spPr>
          <a:xfrm>
            <a:off x="0" y="0"/>
            <a:ext cx="9144000" cy="6858001"/>
          </a:xfrm>
          <a:prstGeom prst="rect">
            <a:avLst/>
          </a:prstGeom>
          <a:gradFill>
            <a:gsLst>
              <a:gs pos="0">
                <a:srgbClr val="FFCC33">
                  <a:alpha val="30980"/>
                </a:srgbClr>
              </a:gs>
              <a:gs pos="51000">
                <a:srgbClr val="FFFFFF"/>
              </a:gs>
              <a:gs pos="100000">
                <a:srgbClr val="FFFFFF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Google Shape;12;p18"/>
          <p:cNvSpPr/>
          <p:nvPr/>
        </p:nvSpPr>
        <p:spPr>
          <a:xfrm>
            <a:off x="-25893" y="6255768"/>
            <a:ext cx="9144000" cy="628719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8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body" idx="1"/>
          </p:nvPr>
        </p:nvSpPr>
        <p:spPr>
          <a:xfrm>
            <a:off x="152400" y="1493837"/>
            <a:ext cx="88392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8"/>
          <p:cNvSpPr txBox="1">
            <a:spLocks noGrp="1"/>
          </p:cNvSpPr>
          <p:nvPr>
            <p:ph type="ftr" idx="11"/>
          </p:nvPr>
        </p:nvSpPr>
        <p:spPr>
          <a:xfrm>
            <a:off x="152400" y="635635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438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" name="Google Shape;17;p18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3520645" y="6356350"/>
            <a:ext cx="2270555" cy="5016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5.png"/><Relationship Id="rId7" Type="http://schemas.openxmlformats.org/officeDocument/2006/relationships/package" Target="../embeddings/Microsoft_Excel_Worksheet1.xlsx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package" Target="../embeddings/Microsoft_Excel_Worksheet.xlsx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package" Target="../embeddings/Microsoft_Excel_Worksheet2.xlsx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21" Type="http://schemas.openxmlformats.org/officeDocument/2006/relationships/image" Target="../media/image28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1000" y="0"/>
            <a:ext cx="9143999" cy="624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"/>
          <p:cNvSpPr txBox="1">
            <a:spLocks noGrp="1"/>
          </p:cNvSpPr>
          <p:nvPr>
            <p:ph type="title"/>
          </p:nvPr>
        </p:nvSpPr>
        <p:spPr>
          <a:xfrm>
            <a:off x="23870" y="8876"/>
            <a:ext cx="9120130" cy="1029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Times New Roman"/>
              <a:buNone/>
            </a:pPr>
            <a:r>
              <a:rPr lang="en-US" sz="5400">
                <a:latin typeface="Times New Roman"/>
                <a:ea typeface="Times New Roman"/>
                <a:cs typeface="Times New Roman"/>
                <a:sym typeface="Times New Roman"/>
              </a:rPr>
              <a:t>Supply Chain Management </a:t>
            </a:r>
            <a:endParaRPr/>
          </a:p>
        </p:txBody>
      </p:sp>
      <p:pic>
        <p:nvPicPr>
          <p:cNvPr id="125" name="Google Shape;12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78666" y="1730027"/>
            <a:ext cx="3291465" cy="105173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"/>
          <p:cNvSpPr txBox="1"/>
          <p:nvPr/>
        </p:nvSpPr>
        <p:spPr>
          <a:xfrm>
            <a:off x="4343400" y="931804"/>
            <a:ext cx="6096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@</a:t>
            </a: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A79559-C212-C33D-CDE3-F1769B0CC6F7}"/>
              </a:ext>
            </a:extLst>
          </p:cNvPr>
          <p:cNvSpPr txBox="1"/>
          <p:nvPr/>
        </p:nvSpPr>
        <p:spPr>
          <a:xfrm>
            <a:off x="1582995" y="3429000"/>
            <a:ext cx="734469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Dinesh Dave`, SCM Program Director</a:t>
            </a:r>
          </a:p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Laura Brewer, Assistant Professor</a:t>
            </a:r>
          </a:p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Ken Corley, Associate Professor</a:t>
            </a:r>
          </a:p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Mr. Daman Palmer, Lecturer</a:t>
            </a:r>
          </a:p>
          <a:p>
            <a:pPr algn="ctr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Mike Ogle, Lecturer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0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SCM Major Curriculum (</a:t>
            </a:r>
            <a:r>
              <a:rPr lang="en-US" sz="4100" dirty="0" err="1"/>
              <a:t>Contd</a:t>
            </a:r>
            <a:r>
              <a:rPr lang="en-US" sz="4100" dirty="0"/>
              <a:t>)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651951-42FF-5C1F-C8BA-2842D8F8A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941" y="1463168"/>
            <a:ext cx="7188327" cy="44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907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0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SCM Major Curriculum (</a:t>
            </a:r>
            <a:r>
              <a:rPr lang="en-US" sz="4100" dirty="0" err="1"/>
              <a:t>Contd</a:t>
            </a:r>
            <a:r>
              <a:rPr lang="en-US" sz="4100" dirty="0"/>
              <a:t>)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B35050-4709-336B-8D43-BDC56E5B35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153" y="1868129"/>
            <a:ext cx="7125694" cy="297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675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SCM Minor Curriculum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80067D-72FC-4B47-4043-20DA9BF12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083" y="1356850"/>
            <a:ext cx="7592552" cy="33528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SCM Minor Curriculum (</a:t>
            </a:r>
            <a:r>
              <a:rPr lang="en-US" sz="4100" dirty="0" err="1"/>
              <a:t>Contd</a:t>
            </a:r>
            <a:r>
              <a:rPr lang="en-US" sz="4100" dirty="0"/>
              <a:t>)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997811-30C3-335C-0496-6FB7E958B4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309" y="1721862"/>
            <a:ext cx="7373379" cy="237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695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1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SCM Minor Curriculum (</a:t>
            </a:r>
            <a:r>
              <a:rPr lang="en-US" sz="4100" dirty="0" err="1"/>
              <a:t>Contd</a:t>
            </a:r>
            <a:r>
              <a:rPr lang="en-US" sz="4100" dirty="0"/>
              <a:t>)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92D6DE-668B-4D55-F0CD-B6D9FA4B96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942" y="1180786"/>
            <a:ext cx="6916115" cy="44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76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29539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2"/>
          <p:cNvSpPr txBox="1">
            <a:spLocks noGrp="1"/>
          </p:cNvSpPr>
          <p:nvPr>
            <p:ph type="body" idx="1"/>
          </p:nvPr>
        </p:nvSpPr>
        <p:spPr>
          <a:xfrm>
            <a:off x="152400" y="1295400"/>
            <a:ext cx="8839200" cy="4738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dirty="0"/>
              <a:t>Our Student SCM Club is sponsored by ASCM &amp; CSCMP – Professional Organizations</a:t>
            </a:r>
            <a:endParaRPr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Free to join the club ($0 to join)</a:t>
            </a:r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Includes student membership in ASCM (Association of Supply Chain Management)</a:t>
            </a:r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Possibility of CSCMP (Council of Supply Chain Management Professionals) free membership </a:t>
            </a:r>
            <a:endParaRPr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Paid Internship and Employment Opportunities</a:t>
            </a:r>
            <a:endParaRPr dirty="0"/>
          </a:p>
          <a:p>
            <a:pPr marL="742950" lvl="1" indent="-28575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dirty="0"/>
              <a:t>Guest Speakers &amp; Networking with SCM professionals</a:t>
            </a:r>
            <a:endParaRPr dirty="0"/>
          </a:p>
        </p:txBody>
      </p:sp>
      <p:sp>
        <p:nvSpPr>
          <p:cNvPr id="275" name="Google Shape;275;p12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900">
                <a:solidFill>
                  <a:schemeClr val="dk1"/>
                </a:solidFill>
              </a:rPr>
              <a:t>Appalachian Supply Chain Club (ASCC)</a:t>
            </a:r>
            <a:br>
              <a:rPr lang="en-US" sz="4900">
                <a:solidFill>
                  <a:schemeClr val="dk1"/>
                </a:solidFill>
              </a:rPr>
            </a:br>
            <a:r>
              <a:rPr lang="en-US" sz="2700"/>
              <a:t>(</a:t>
            </a:r>
            <a:r>
              <a:rPr lang="en-US" sz="3100"/>
              <a:t>ASCC.appstate.edu</a:t>
            </a:r>
            <a:r>
              <a:rPr lang="en-US" sz="2700"/>
              <a:t>)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29539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2"/>
          <p:cNvSpPr txBox="1">
            <a:spLocks noGrp="1"/>
          </p:cNvSpPr>
          <p:nvPr>
            <p:ph type="body" idx="1"/>
          </p:nvPr>
        </p:nvSpPr>
        <p:spPr>
          <a:xfrm>
            <a:off x="152400" y="1517904"/>
            <a:ext cx="8839200" cy="4515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275" name="Google Shape;275;p12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900" dirty="0">
                <a:solidFill>
                  <a:schemeClr val="dk1"/>
                </a:solidFill>
              </a:rPr>
              <a:t>Join the Supply Chain Club (ASCC) NOW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3ABD5C-047D-F057-60A5-4CC8702BC9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789" y="1586038"/>
            <a:ext cx="7932419" cy="444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9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3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Employers</a:t>
            </a:r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body" idx="1"/>
          </p:nvPr>
        </p:nvSpPr>
        <p:spPr>
          <a:xfrm>
            <a:off x="212481" y="1340583"/>
            <a:ext cx="4343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Amazon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C. H. Robinson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Transportation Insight</a:t>
            </a:r>
            <a:endParaRPr dirty="0"/>
          </a:p>
          <a:p>
            <a:pPr marL="342900" lvl="0" indent="-342900">
              <a:spcBef>
                <a:spcPts val="476"/>
              </a:spcBef>
              <a:buSzPct val="100000"/>
            </a:pPr>
            <a:r>
              <a:rPr lang="en-US" dirty="0"/>
              <a:t> Schneider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Target Corporation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Sunrise Technologies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Lowe’s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VF Corporation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Ahold-Delhaize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Publix</a:t>
            </a:r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Total Quality Logistics</a:t>
            </a:r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Maersk</a:t>
            </a:r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/>
              <a:t>LeanCor</a:t>
            </a:r>
            <a:endParaRPr lang="en-US"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Camelot 3PL Software</a:t>
            </a:r>
            <a:endParaRPr dirty="0"/>
          </a:p>
          <a:p>
            <a:pPr marL="342900" lvl="0" indent="-19177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342900" lvl="0" indent="-19177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  <p:sp>
        <p:nvSpPr>
          <p:cNvPr id="282" name="Google Shape;282;p13"/>
          <p:cNvSpPr txBox="1">
            <a:spLocks noGrp="1"/>
          </p:cNvSpPr>
          <p:nvPr>
            <p:ph type="body" idx="2"/>
          </p:nvPr>
        </p:nvSpPr>
        <p:spPr>
          <a:xfrm>
            <a:off x="4615962" y="1311275"/>
            <a:ext cx="4343400" cy="443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Syngenta </a:t>
            </a:r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Hanes Companies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Georgia-Pacific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/>
              <a:t>Syfan</a:t>
            </a:r>
            <a:r>
              <a:rPr lang="en-US" dirty="0"/>
              <a:t> Logistics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Ralph Lauren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Red Classic Transportation Services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Old Dominion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XPO Logistics, Inc.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Aldi Foods</a:t>
            </a:r>
            <a:endParaRPr dirty="0"/>
          </a:p>
          <a:p>
            <a:pPr marL="342900" lvl="0" indent="-34290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Gilbarco-</a:t>
            </a:r>
            <a:r>
              <a:rPr lang="en-US" dirty="0" err="1"/>
              <a:t>Veederoot</a:t>
            </a:r>
            <a:endParaRPr dirty="0"/>
          </a:p>
          <a:p>
            <a:pPr marL="0" lvl="0" indent="0" algn="l" rtl="0">
              <a:spcBef>
                <a:spcPts val="47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447799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4"/>
          <p:cNvSpPr txBox="1">
            <a:spLocks noGrp="1"/>
          </p:cNvSpPr>
          <p:nvPr>
            <p:ph type="title"/>
          </p:nvPr>
        </p:nvSpPr>
        <p:spPr>
          <a:xfrm>
            <a:off x="281866" y="29379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alibri"/>
              <a:buNone/>
            </a:pPr>
            <a:r>
              <a:rPr lang="en-US" sz="3600" dirty="0"/>
              <a:t>Institute for Supply Management (ISM)</a:t>
            </a:r>
            <a:br>
              <a:rPr lang="en-US" sz="3600" dirty="0"/>
            </a:br>
            <a:r>
              <a:rPr lang="en-US" sz="3600" dirty="0"/>
              <a:t>2023 Salary Survey</a:t>
            </a:r>
            <a:br>
              <a:rPr lang="en-US" dirty="0"/>
            </a:br>
            <a:endParaRPr sz="3200" dirty="0"/>
          </a:p>
        </p:txBody>
      </p:sp>
      <p:sp>
        <p:nvSpPr>
          <p:cNvPr id="289" name="Google Shape;289;p14"/>
          <p:cNvSpPr txBox="1">
            <a:spLocks noGrp="1"/>
          </p:cNvSpPr>
          <p:nvPr>
            <p:ph type="body" idx="1"/>
          </p:nvPr>
        </p:nvSpPr>
        <p:spPr>
          <a:xfrm>
            <a:off x="152400" y="1524000"/>
            <a:ext cx="8839200" cy="464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290" name="Google Shape;290;p14"/>
          <p:cNvSpPr txBox="1">
            <a:spLocks noGrp="1"/>
          </p:cNvSpPr>
          <p:nvPr>
            <p:ph type="body" idx="2"/>
          </p:nvPr>
        </p:nvSpPr>
        <p:spPr>
          <a:xfrm>
            <a:off x="152400" y="3810000"/>
            <a:ext cx="88392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1651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D03C3D-D4B1-C177-1D2D-0C78B0558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8728" y="1216894"/>
            <a:ext cx="2478024" cy="18311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2786A5-497F-DD34-D532-E1DD184606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5392" y="3292667"/>
            <a:ext cx="1984741" cy="2606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CB015BB-2DB9-D1F7-CFBB-81C21350B5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0991" y="3310128"/>
            <a:ext cx="2810809" cy="257112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447799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6"/>
          <p:cNvSpPr txBox="1">
            <a:spLocks noGrp="1"/>
          </p:cNvSpPr>
          <p:nvPr>
            <p:ph type="title"/>
          </p:nvPr>
        </p:nvSpPr>
        <p:spPr>
          <a:xfrm>
            <a:off x="152400" y="168275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dirty="0"/>
              <a:t>SCM Graduates - COB Career Center</a:t>
            </a:r>
            <a:br>
              <a:rPr lang="en-US" dirty="0"/>
            </a:br>
            <a:r>
              <a:rPr lang="en-US" sz="2800" b="1" dirty="0"/>
              <a:t>2022-23 COB Undergraduate Student Success</a:t>
            </a:r>
            <a:r>
              <a:rPr lang="en-US" sz="2800" dirty="0"/>
              <a:t> 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F0B1F6-2AC2-DE8C-679A-BA237BFC2E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680" y="1616074"/>
            <a:ext cx="7442145" cy="433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8732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219199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"/>
          <p:cNvSpPr txBox="1">
            <a:spLocks noGrp="1"/>
          </p:cNvSpPr>
          <p:nvPr>
            <p:ph type="title"/>
          </p:nvPr>
        </p:nvSpPr>
        <p:spPr>
          <a:xfrm>
            <a:off x="152400" y="33052"/>
            <a:ext cx="8839200" cy="1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What is Supply Chain Management?</a:t>
            </a:r>
            <a:endParaRPr/>
          </a:p>
        </p:txBody>
      </p:sp>
      <p:pic>
        <p:nvPicPr>
          <p:cNvPr id="134" name="Google Shape;134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369774" y="1828800"/>
            <a:ext cx="6480400" cy="3869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295399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2"/>
          <p:cNvSpPr txBox="1">
            <a:spLocks noGrp="1"/>
          </p:cNvSpPr>
          <p:nvPr>
            <p:ph type="body" idx="1"/>
          </p:nvPr>
        </p:nvSpPr>
        <p:spPr>
          <a:xfrm>
            <a:off x="152400" y="1295400"/>
            <a:ext cx="8839200" cy="4738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fontAlgn="t"/>
            <a:r>
              <a:rPr lang="en-US" dirty="0"/>
              <a:t>SCM Program Received $100,000 Endowed Scholarship from Mr. Winstead</a:t>
            </a:r>
          </a:p>
          <a:p>
            <a:pPr fontAlgn="t"/>
            <a:r>
              <a:rPr lang="en-US" dirty="0"/>
              <a:t>SCM Advisory Board with CSCMP Charlotte Roundtable Completed Endowed Scholarship &amp; Endowed scholarship in memory of Dr. Beth Ellington</a:t>
            </a:r>
          </a:p>
          <a:p>
            <a:pPr fontAlgn="t"/>
            <a:r>
              <a:rPr lang="en-US" dirty="0"/>
              <a:t>CSCMP Charlotte Roundtable and CEO of </a:t>
            </a:r>
            <a:r>
              <a:rPr lang="en-US" dirty="0" err="1"/>
              <a:t>Acuitive</a:t>
            </a:r>
            <a:r>
              <a:rPr lang="en-US" dirty="0"/>
              <a:t> Solutions pledged about $5,000 to support CSCMP Memberships</a:t>
            </a:r>
          </a:p>
          <a:p>
            <a:pPr fontAlgn="t"/>
            <a:r>
              <a:rPr lang="en-US" dirty="0"/>
              <a:t>SCM Major reported average salary of $58,750 (Source: COB Career Services)</a:t>
            </a:r>
          </a:p>
          <a:p>
            <a:pPr fontAlgn="t"/>
            <a:r>
              <a:rPr lang="en-US" dirty="0"/>
              <a:t>NC League of Transportation &amp; Logistics (NC LTL) continues to encourage our students to apply for the scholarship</a:t>
            </a:r>
          </a:p>
          <a:p>
            <a:pPr fontAlgn="t"/>
            <a:r>
              <a:rPr lang="en-US" dirty="0"/>
              <a:t>Continue collaboration with Joseph Institute of Management (JIM) &amp; </a:t>
            </a:r>
            <a:r>
              <a:rPr lang="en-US" dirty="0" err="1"/>
              <a:t>Kristu</a:t>
            </a:r>
            <a:r>
              <a:rPr lang="en-US" dirty="0"/>
              <a:t> Jayanti College (Bangalore), INDIA</a:t>
            </a:r>
          </a:p>
          <a:p>
            <a:pPr fontAlgn="t"/>
            <a:r>
              <a:rPr lang="en-US" dirty="0"/>
              <a:t>Developing collaboration with Le Havre University in FRANCE</a:t>
            </a:r>
          </a:p>
          <a:p>
            <a:pPr marL="457200" lvl="1" indent="0" algn="l" rtl="0">
              <a:spcBef>
                <a:spcPts val="51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en-US" dirty="0"/>
          </a:p>
        </p:txBody>
      </p:sp>
      <p:sp>
        <p:nvSpPr>
          <p:cNvPr id="275" name="Google Shape;275;p12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 sz="4900" dirty="0"/>
            </a:br>
            <a:r>
              <a:rPr lang="en-US" sz="4900" dirty="0"/>
              <a:t>A Few Highlights</a:t>
            </a:r>
            <a:br>
              <a:rPr lang="en-US" sz="4900" dirty="0">
                <a:solidFill>
                  <a:schemeClr val="dk1"/>
                </a:solidFill>
              </a:rPr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0889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600199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17"/>
          <p:cNvSpPr txBox="1">
            <a:spLocks noGrp="1"/>
          </p:cNvSpPr>
          <p:nvPr>
            <p:ph type="title"/>
          </p:nvPr>
        </p:nvSpPr>
        <p:spPr>
          <a:xfrm>
            <a:off x="152399" y="2132768"/>
            <a:ext cx="8839200" cy="2227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Questions?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Thank you very much</a:t>
            </a:r>
            <a:endParaRPr dirty="0"/>
          </a:p>
        </p:txBody>
      </p:sp>
      <p:sp>
        <p:nvSpPr>
          <p:cNvPr id="313" name="Google Shape;313;p17"/>
          <p:cNvSpPr txBox="1">
            <a:spLocks noGrp="1"/>
          </p:cNvSpPr>
          <p:nvPr>
            <p:ph type="body" idx="1"/>
          </p:nvPr>
        </p:nvSpPr>
        <p:spPr>
          <a:xfrm>
            <a:off x="152399" y="1752599"/>
            <a:ext cx="8839200" cy="245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  <a:p>
            <a:pPr marL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0"/>
            <a:ext cx="9144793" cy="129539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5"/>
          <p:cNvSpPr txBox="1">
            <a:spLocks noGrp="1"/>
          </p:cNvSpPr>
          <p:nvPr>
            <p:ph type="title"/>
          </p:nvPr>
        </p:nvSpPr>
        <p:spPr>
          <a:xfrm>
            <a:off x="-397" y="1"/>
            <a:ext cx="9144794" cy="1295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Supply Chain Management Programs Currently Offered</a:t>
            </a:r>
            <a:endParaRPr/>
          </a:p>
        </p:txBody>
      </p:sp>
      <p:grpSp>
        <p:nvGrpSpPr>
          <p:cNvPr id="169" name="Google Shape;169;p5"/>
          <p:cNvGrpSpPr/>
          <p:nvPr/>
        </p:nvGrpSpPr>
        <p:grpSpPr>
          <a:xfrm>
            <a:off x="609650" y="1448619"/>
            <a:ext cx="8090170" cy="1674764"/>
            <a:chOff x="50" y="819"/>
            <a:chExt cx="8090170" cy="1674764"/>
          </a:xfrm>
        </p:grpSpPr>
        <p:sp>
          <p:nvSpPr>
            <p:cNvPr id="170" name="Google Shape;170;p5"/>
            <p:cNvSpPr/>
            <p:nvPr/>
          </p:nvSpPr>
          <p:spPr>
            <a:xfrm rot="5400000">
              <a:off x="4139809" y="-2274829"/>
              <a:ext cx="1674764" cy="622605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5400" cap="flat" cmpd="sng">
              <a:solidFill>
                <a:srgbClr val="CCDBE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 txBox="1"/>
            <p:nvPr/>
          </p:nvSpPr>
          <p:spPr>
            <a:xfrm>
              <a:off x="1864162" y="82573"/>
              <a:ext cx="6144304" cy="11716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Created in 2008 after a study found SCM knowledge, skills, and abilities lacking in the workforce</a:t>
              </a: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Provides a multi-disciplinary curriculum to complement both Business and Non-Business majors</a:t>
              </a: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50" y="1636"/>
              <a:ext cx="1864111" cy="1673126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alpha val="97647"/>
              </a:schemeClr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 txBox="1"/>
            <p:nvPr/>
          </p:nvSpPr>
          <p:spPr>
            <a:xfrm>
              <a:off x="81725" y="83311"/>
              <a:ext cx="1700761" cy="1509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SCM Minor</a:t>
              </a:r>
              <a:endParaRPr/>
            </a:p>
          </p:txBody>
        </p:sp>
      </p:grpSp>
      <p:grpSp>
        <p:nvGrpSpPr>
          <p:cNvPr id="174" name="Google Shape;174;p5"/>
          <p:cNvGrpSpPr/>
          <p:nvPr/>
        </p:nvGrpSpPr>
        <p:grpSpPr>
          <a:xfrm>
            <a:off x="612531" y="4944208"/>
            <a:ext cx="8076057" cy="1066800"/>
            <a:chOff x="0" y="76200"/>
            <a:chExt cx="8076057" cy="1066800"/>
          </a:xfrm>
        </p:grpSpPr>
        <p:sp>
          <p:nvSpPr>
            <p:cNvPr id="175" name="Google Shape;175;p5"/>
            <p:cNvSpPr/>
            <p:nvPr/>
          </p:nvSpPr>
          <p:spPr>
            <a:xfrm rot="5400000">
              <a:off x="4775218" y="-2157839"/>
              <a:ext cx="1066800" cy="5534878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5400" cap="flat" cmpd="sng">
              <a:solidFill>
                <a:srgbClr val="CCDBE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 txBox="1"/>
            <p:nvPr/>
          </p:nvSpPr>
          <p:spPr>
            <a:xfrm>
              <a:off x="2541180" y="128276"/>
              <a:ext cx="5482801" cy="9626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9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Created in 2014 for our MBA students to obtain the SCM knowledge, skills, and abilities requested by employers</a:t>
              </a:r>
              <a:endParaRPr sz="19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0" y="166689"/>
              <a:ext cx="2550871" cy="885821"/>
            </a:xfrm>
            <a:prstGeom prst="roundRect">
              <a:avLst>
                <a:gd name="adj" fmla="val 16667"/>
              </a:avLst>
            </a:prstGeom>
            <a:solidFill>
              <a:srgbClr val="FEB80A">
                <a:alpha val="97647"/>
              </a:srgbClr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 txBox="1"/>
            <p:nvPr/>
          </p:nvSpPr>
          <p:spPr>
            <a:xfrm>
              <a:off x="43242" y="209931"/>
              <a:ext cx="2464387" cy="7993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MBA w/SCM concentration</a:t>
              </a:r>
              <a:endParaRPr/>
            </a:p>
          </p:txBody>
        </p:sp>
      </p:grpSp>
      <p:grpSp>
        <p:nvGrpSpPr>
          <p:cNvPr id="179" name="Google Shape;179;p5"/>
          <p:cNvGrpSpPr/>
          <p:nvPr/>
        </p:nvGrpSpPr>
        <p:grpSpPr>
          <a:xfrm>
            <a:off x="685850" y="3075962"/>
            <a:ext cx="8090170" cy="1894081"/>
            <a:chOff x="50" y="-115646"/>
            <a:chExt cx="8090170" cy="1894081"/>
          </a:xfrm>
        </p:grpSpPr>
        <p:sp>
          <p:nvSpPr>
            <p:cNvPr id="180" name="Google Shape;180;p5"/>
            <p:cNvSpPr/>
            <p:nvPr/>
          </p:nvSpPr>
          <p:spPr>
            <a:xfrm rot="5400000">
              <a:off x="4139809" y="-2274829"/>
              <a:ext cx="1674764" cy="622605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5400" cap="flat" cmpd="sng">
              <a:solidFill>
                <a:srgbClr val="CCDBE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 txBox="1"/>
            <p:nvPr/>
          </p:nvSpPr>
          <p:spPr>
            <a:xfrm>
              <a:off x="1869718" y="-115646"/>
              <a:ext cx="6144304" cy="18940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Created in 2016 after a study found SCM knowledge, skills, and abilities lacking in the workforce.  More demand after the pandemic</a:t>
              </a:r>
              <a:endParaRPr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Provides a multi-disciplinary curriculum to complement Business majors. Double major/minor can be easily added</a:t>
              </a:r>
              <a:endParaRPr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85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Char char="•"/>
              </a:pPr>
              <a:r>
                <a:rPr lang="en-US" sz="1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Currently </a:t>
              </a:r>
              <a:r>
                <a:rPr lang="en-US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280</a:t>
              </a:r>
              <a:r>
                <a:rPr lang="en-US" sz="16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students (212 declared majors, 37 Undeclared, 32 minors).  </a:t>
              </a:r>
              <a:r>
                <a:rPr lang="en-US" sz="1600" b="1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Online BSBA in SCM was </a:t>
              </a:r>
              <a:r>
                <a:rPr lang="en-US" sz="1600" b="1" i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recently</a:t>
              </a:r>
              <a:r>
                <a:rPr lang="en-US" sz="1600" b="1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introduced  </a:t>
              </a:r>
              <a:r>
                <a:rPr lang="en-US" sz="18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50" y="1636"/>
              <a:ext cx="1864111" cy="1673126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alpha val="97647"/>
              </a:schemeClr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 txBox="1"/>
            <p:nvPr/>
          </p:nvSpPr>
          <p:spPr>
            <a:xfrm>
              <a:off x="81725" y="83311"/>
              <a:ext cx="1700761" cy="15097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SCM Major</a:t>
              </a: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/>
              <a:t>Why Major in Supply Chain Management? </a:t>
            </a:r>
            <a:endParaRPr/>
          </a:p>
        </p:txBody>
      </p:sp>
      <p:grpSp>
        <p:nvGrpSpPr>
          <p:cNvPr id="190" name="Google Shape;190;p6"/>
          <p:cNvGrpSpPr/>
          <p:nvPr/>
        </p:nvGrpSpPr>
        <p:grpSpPr>
          <a:xfrm>
            <a:off x="1070619" y="1389043"/>
            <a:ext cx="7168233" cy="1524002"/>
            <a:chOff x="461019" y="228599"/>
            <a:chExt cx="7168233" cy="1524002"/>
          </a:xfrm>
        </p:grpSpPr>
        <p:sp>
          <p:nvSpPr>
            <p:cNvPr id="191" name="Google Shape;191;p6"/>
            <p:cNvSpPr/>
            <p:nvPr/>
          </p:nvSpPr>
          <p:spPr>
            <a:xfrm rot="5400000">
              <a:off x="4278364" y="-1598287"/>
              <a:ext cx="1524002" cy="517777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5400" cap="flat" cmpd="sng">
              <a:solidFill>
                <a:srgbClr val="CCDBE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6"/>
            <p:cNvSpPr txBox="1"/>
            <p:nvPr/>
          </p:nvSpPr>
          <p:spPr>
            <a:xfrm>
              <a:off x="2451478" y="302995"/>
              <a:ext cx="5103378" cy="1375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Relevant and dynamic curriculum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Pairs well with all majors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Complete required courses in 3 semesters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Build marketable skills</a:t>
              </a: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461019" y="228602"/>
              <a:ext cx="1990459" cy="1523994"/>
            </a:xfrm>
            <a:prstGeom prst="roundRect">
              <a:avLst>
                <a:gd name="adj" fmla="val 16667"/>
              </a:avLst>
            </a:prstGeom>
            <a:solidFill>
              <a:schemeClr val="accent2">
                <a:alpha val="97647"/>
              </a:schemeClr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6"/>
            <p:cNvSpPr txBox="1"/>
            <p:nvPr/>
          </p:nvSpPr>
          <p:spPr>
            <a:xfrm>
              <a:off x="535414" y="302997"/>
              <a:ext cx="1841669" cy="13752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Great Courses</a:t>
              </a:r>
              <a:endParaRPr/>
            </a:p>
          </p:txBody>
        </p:sp>
      </p:grpSp>
      <p:grpSp>
        <p:nvGrpSpPr>
          <p:cNvPr id="195" name="Google Shape;195;p6"/>
          <p:cNvGrpSpPr/>
          <p:nvPr/>
        </p:nvGrpSpPr>
        <p:grpSpPr>
          <a:xfrm>
            <a:off x="1070619" y="3041369"/>
            <a:ext cx="7155156" cy="1384861"/>
            <a:chOff x="461019" y="145769"/>
            <a:chExt cx="7155156" cy="1384861"/>
          </a:xfrm>
        </p:grpSpPr>
        <p:sp>
          <p:nvSpPr>
            <p:cNvPr id="196" name="Google Shape;196;p6"/>
            <p:cNvSpPr/>
            <p:nvPr/>
          </p:nvSpPr>
          <p:spPr>
            <a:xfrm rot="5400000">
              <a:off x="4457313" y="-1750687"/>
              <a:ext cx="1139950" cy="517777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5400" cap="flat" cmpd="sng">
              <a:solidFill>
                <a:srgbClr val="CCDBE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 txBox="1"/>
            <p:nvPr/>
          </p:nvSpPr>
          <p:spPr>
            <a:xfrm>
              <a:off x="2438401" y="323873"/>
              <a:ext cx="5122126" cy="1028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Award winning professors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Industry experience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Faculty who care about your success</a:t>
              </a: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461019" y="145769"/>
              <a:ext cx="1990459" cy="1384861"/>
            </a:xfrm>
            <a:prstGeom prst="roundRect">
              <a:avLst>
                <a:gd name="adj" fmla="val 16667"/>
              </a:avLst>
            </a:prstGeom>
            <a:solidFill>
              <a:srgbClr val="FEB80A">
                <a:alpha val="97647"/>
              </a:srgbClr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 txBox="1"/>
            <p:nvPr/>
          </p:nvSpPr>
          <p:spPr>
            <a:xfrm>
              <a:off x="528622" y="213372"/>
              <a:ext cx="1855253" cy="12496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Great Faculty</a:t>
              </a:r>
              <a:endParaRPr/>
            </a:p>
          </p:txBody>
        </p:sp>
      </p:grpSp>
      <p:grpSp>
        <p:nvGrpSpPr>
          <p:cNvPr id="200" name="Google Shape;200;p6"/>
          <p:cNvGrpSpPr/>
          <p:nvPr/>
        </p:nvGrpSpPr>
        <p:grpSpPr>
          <a:xfrm>
            <a:off x="1070619" y="4571999"/>
            <a:ext cx="7168233" cy="1447802"/>
            <a:chOff x="461019" y="228599"/>
            <a:chExt cx="7168233" cy="1447802"/>
          </a:xfrm>
        </p:grpSpPr>
        <p:sp>
          <p:nvSpPr>
            <p:cNvPr id="201" name="Google Shape;201;p6"/>
            <p:cNvSpPr/>
            <p:nvPr/>
          </p:nvSpPr>
          <p:spPr>
            <a:xfrm rot="5400000">
              <a:off x="4316464" y="-1636387"/>
              <a:ext cx="1447802" cy="5177774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5400" cap="flat" cmpd="sng">
              <a:solidFill>
                <a:srgbClr val="CCDBE1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 txBox="1"/>
            <p:nvPr/>
          </p:nvSpPr>
          <p:spPr>
            <a:xfrm>
              <a:off x="2451478" y="299275"/>
              <a:ext cx="5107098" cy="1306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Projected increases in demand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Large network of recruiters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Diverse job opportunities</a:t>
              </a:r>
              <a:endParaRPr/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Char char="•"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High starting salaries</a:t>
              </a: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>
              <a:off x="461019" y="260099"/>
              <a:ext cx="1990459" cy="1384800"/>
            </a:xfrm>
            <a:prstGeom prst="roundRect">
              <a:avLst>
                <a:gd name="adj" fmla="val 16667"/>
              </a:avLst>
            </a:prstGeom>
            <a:solidFill>
              <a:srgbClr val="FEB80A">
                <a:alpha val="97647"/>
              </a:srgbClr>
            </a:solidFill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 txBox="1"/>
            <p:nvPr/>
          </p:nvSpPr>
          <p:spPr>
            <a:xfrm>
              <a:off x="528619" y="327699"/>
              <a:ext cx="1855259" cy="1249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53325" rIns="106675" bIns="533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Calibri"/>
                <a:buNone/>
              </a:pPr>
              <a:r>
                <a:rPr lang="en-US" sz="2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Great Careers 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Supply Chain Management Data </a:t>
            </a: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045C24-3515-B55D-C267-020E029BF67A}"/>
              </a:ext>
            </a:extLst>
          </p:cNvPr>
          <p:cNvSpPr txBox="1"/>
          <p:nvPr/>
        </p:nvSpPr>
        <p:spPr>
          <a:xfrm>
            <a:off x="2694039" y="1390697"/>
            <a:ext cx="4326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Spring 2024 Data (In progress) – No. of Majors = 248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550D5A6-3567-61A9-3874-9F9530D43FC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2185417"/>
              </p:ext>
            </p:extLst>
          </p:nvPr>
        </p:nvGraphicFramePr>
        <p:xfrm>
          <a:off x="471374" y="2161613"/>
          <a:ext cx="4829855" cy="3932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1EA4833-5D98-EEC2-6702-5042766762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7750331"/>
              </p:ext>
            </p:extLst>
          </p:nvPr>
        </p:nvGraphicFramePr>
        <p:xfrm>
          <a:off x="6317698" y="2161613"/>
          <a:ext cx="2608269" cy="15205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2238285" imgH="1304989" progId="Excel.Sheet.12">
                  <p:embed/>
                </p:oleObj>
              </mc:Choice>
              <mc:Fallback>
                <p:oleObj name="Worksheet" r:id="rId5" imgW="2238285" imgH="1304989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3A3DC48-6B55-4F93-929D-74018FDF19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17698" y="2161613"/>
                        <a:ext cx="2608269" cy="15205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9320BB7-7391-017A-6889-A1C23BE4661C}"/>
              </a:ext>
            </a:extLst>
          </p:cNvPr>
          <p:cNvCxnSpPr>
            <a:cxnSpLocks/>
          </p:cNvCxnSpPr>
          <p:nvPr/>
        </p:nvCxnSpPr>
        <p:spPr>
          <a:xfrm flipH="1">
            <a:off x="5301229" y="2795530"/>
            <a:ext cx="991691" cy="84402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EF861B10-1456-132E-575A-66720B4FA1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1974045"/>
              </p:ext>
            </p:extLst>
          </p:nvPr>
        </p:nvGraphicFramePr>
        <p:xfrm>
          <a:off x="6058942" y="4479480"/>
          <a:ext cx="2867025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7" imgW="2867086" imgH="1342871" progId="Excel.Sheet.12">
                  <p:embed/>
                </p:oleObj>
              </mc:Choice>
              <mc:Fallback>
                <p:oleObj name="Worksheet" r:id="rId7" imgW="2867086" imgH="1342871" progId="Excel.Sheet.12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38EEE508-9583-6F8A-FE14-B9FD88425E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58942" y="4479480"/>
                        <a:ext cx="2867025" cy="1343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7269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6"/>
          <p:cNvSpPr txBox="1">
            <a:spLocks noGrp="1"/>
          </p:cNvSpPr>
          <p:nvPr>
            <p:ph type="title"/>
          </p:nvPr>
        </p:nvSpPr>
        <p:spPr>
          <a:xfrm>
            <a:off x="0" y="1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Current SCM Students </a:t>
            </a:r>
            <a:endParaRPr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0F2D978-898B-7DBD-46CA-E8D2E37C17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9481268"/>
              </p:ext>
            </p:extLst>
          </p:nvPr>
        </p:nvGraphicFramePr>
        <p:xfrm>
          <a:off x="1940312" y="1803714"/>
          <a:ext cx="6076241" cy="2846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2867086" imgH="1342871" progId="Excel.Sheet.12">
                  <p:embed/>
                </p:oleObj>
              </mc:Choice>
              <mc:Fallback>
                <p:oleObj name="Worksheet" r:id="rId4" imgW="2867086" imgH="1342871" progId="Excel.Sheet.12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40F30A58-20E3-CB89-990E-49F3D42BB8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40312" y="1803714"/>
                        <a:ext cx="6076241" cy="28463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3811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-105734"/>
            <a:ext cx="9144001" cy="123123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7"/>
          <p:cNvSpPr txBox="1">
            <a:spLocks noGrp="1"/>
          </p:cNvSpPr>
          <p:nvPr>
            <p:ph type="body" idx="1"/>
          </p:nvPr>
        </p:nvSpPr>
        <p:spPr>
          <a:xfrm>
            <a:off x="330034" y="1177651"/>
            <a:ext cx="8839200" cy="51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/>
              <a:t>    Our advisory board members are executives from the following:</a:t>
            </a:r>
            <a:endParaRPr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/>
          </a:p>
          <a:p>
            <a:pPr marL="45720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457200" lvl="1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74295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742950" lvl="1" indent="-17145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/>
          </a:p>
          <a:p>
            <a:pPr marL="742950" lvl="1" indent="-2857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sp>
        <p:nvSpPr>
          <p:cNvPr id="212" name="Google Shape;212;p7"/>
          <p:cNvSpPr txBox="1">
            <a:spLocks noGrp="1"/>
          </p:cNvSpPr>
          <p:nvPr>
            <p:ph type="title"/>
          </p:nvPr>
        </p:nvSpPr>
        <p:spPr>
          <a:xfrm>
            <a:off x="-1" y="212286"/>
            <a:ext cx="9132984" cy="873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en-US" sz="2400"/>
            </a:br>
            <a:r>
              <a:rPr lang="en-US" sz="4900"/>
              <a:t>Our Supply Chain Board of Advisors</a:t>
            </a:r>
            <a:br>
              <a:rPr lang="en-US" sz="4900"/>
            </a:br>
            <a:endParaRPr sz="4900"/>
          </a:p>
        </p:txBody>
      </p:sp>
      <p:pic>
        <p:nvPicPr>
          <p:cNvPr id="213" name="Google Shape;21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3206" y="4263411"/>
            <a:ext cx="1428750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4085" y="1626206"/>
            <a:ext cx="1411016" cy="701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8236" y="5234201"/>
            <a:ext cx="1821239" cy="892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04263" y="3477795"/>
            <a:ext cx="1752598" cy="5092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850580" y="1828799"/>
            <a:ext cx="1540912" cy="46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577060" y="1626206"/>
            <a:ext cx="1875882" cy="881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49903" y="2648825"/>
            <a:ext cx="1027085" cy="769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835045" y="3408513"/>
            <a:ext cx="1226005" cy="708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901498" y="5045011"/>
            <a:ext cx="1933684" cy="730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4732348" y="1784748"/>
            <a:ext cx="1328702" cy="594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877138" y="3399114"/>
            <a:ext cx="1543050" cy="255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6BA0D1-08AB-4D0B-8264-26EDAD4E125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172626" y="5136496"/>
            <a:ext cx="2077254" cy="6062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2F9FC4-3C6A-4C94-9CD7-C9DF182E70F3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9230" y="4295258"/>
            <a:ext cx="1619250" cy="704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4A7330-FBA5-463B-8CA2-4D980569944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572338" y="4127607"/>
            <a:ext cx="1666816" cy="6100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E5AEE1-78C4-4A41-831F-364FDA954A6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568089" y="2681611"/>
            <a:ext cx="1840065" cy="5175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3F0EAD-453B-4061-BFC4-9E0985A500B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344319" y="3622614"/>
            <a:ext cx="2262960" cy="4571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0344E7-2720-4464-A51A-BEF1039DDAC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350747" y="4295258"/>
            <a:ext cx="1460911" cy="5175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814DBC-8E44-4FE3-BA63-7D0B2CADE050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04263" y="2482407"/>
            <a:ext cx="1283348" cy="6195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C11FE2-83FC-4AE7-8B58-431C7C35A5F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438707" y="2585547"/>
            <a:ext cx="1840220" cy="5356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5B66F0-4A31-4E3F-A642-042C6F7EDE7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572338" y="5349007"/>
            <a:ext cx="1314450" cy="4286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523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8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 </a:t>
            </a:r>
            <a:br>
              <a:rPr lang="en-US"/>
            </a:br>
            <a:r>
              <a:rPr lang="en-US"/>
              <a:t>Supply Chain Management Major </a:t>
            </a:r>
            <a:br>
              <a:rPr lang="en-US"/>
            </a:br>
            <a:endParaRPr/>
          </a:p>
        </p:txBody>
      </p:sp>
      <p:sp>
        <p:nvSpPr>
          <p:cNvPr id="236" name="Google Shape;236;p8"/>
          <p:cNvSpPr txBox="1">
            <a:spLocks noGrp="1"/>
          </p:cNvSpPr>
          <p:nvPr>
            <p:ph type="body" idx="1"/>
          </p:nvPr>
        </p:nvSpPr>
        <p:spPr>
          <a:xfrm>
            <a:off x="152400" y="1828799"/>
            <a:ext cx="8839200" cy="4191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16230">
              <a:spcBef>
                <a:spcPts val="560"/>
              </a:spcBef>
              <a:buSzPct val="100000"/>
            </a:pPr>
            <a:r>
              <a:rPr lang="en-US" sz="2800" dirty="0"/>
              <a:t>Currently, 280 students (212 declared majors, 37 Undeclared, 32 minors); which is one of the largest SCM programs in the North Carolina University System</a:t>
            </a:r>
          </a:p>
          <a:p>
            <a:pPr marL="342900" lvl="0" indent="-316230">
              <a:spcBef>
                <a:spcPts val="560"/>
              </a:spcBef>
              <a:buSzPct val="100000"/>
            </a:pPr>
            <a:r>
              <a:rPr lang="en-US" sz="2800" b="1" i="1" dirty="0"/>
              <a:t>Fully Online BSBA in SCM has been introduced  </a:t>
            </a:r>
            <a:r>
              <a:rPr lang="en-US" sz="2800" dirty="0"/>
              <a:t> </a:t>
            </a:r>
          </a:p>
          <a:p>
            <a:pPr marL="342900" lvl="0" indent="-31623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800" dirty="0"/>
              <a:t>SCM is one of the most popular concentrations in our MBA program</a:t>
            </a:r>
          </a:p>
          <a:p>
            <a:pPr marL="342900" lvl="0" indent="-31623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800" dirty="0"/>
              <a:t>SCM is one of the favorable concentrations in our Applied Data Analytics program</a:t>
            </a:r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800" b="1" dirty="0"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97" y="1"/>
            <a:ext cx="9144793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0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00"/>
              <a:buFont typeface="Calibri"/>
              <a:buNone/>
            </a:pPr>
            <a:r>
              <a:rPr lang="en-US" sz="4100" dirty="0"/>
              <a:t>SCM Major Curriculum</a:t>
            </a:r>
            <a:endParaRPr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7A225D-3D8B-EF66-AD8A-99CE87C6F5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334" y="1206437"/>
            <a:ext cx="7305872" cy="492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151661"/>
      </p:ext>
    </p:extLst>
  </p:cSld>
  <p:clrMapOvr>
    <a:masterClrMapping/>
  </p:clrMapOvr>
</p:sld>
</file>

<file path=ppt/theme/theme1.xml><?xml version="1.0" encoding="utf-8"?>
<a:theme xmlns:a="http://schemas.openxmlformats.org/drawingml/2006/main" name="Introduction">
  <a:themeElements>
    <a:clrScheme name="Solstice">
      <a:dk1>
        <a:srgbClr val="000000"/>
      </a:dk1>
      <a:lt1>
        <a:srgbClr val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4487</TotalTime>
  <Words>821</Words>
  <Application>Microsoft Office PowerPoint</Application>
  <PresentationFormat>On-screen Show (4:3)</PresentationFormat>
  <Paragraphs>160</Paragraphs>
  <Slides>21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Times New Roman</vt:lpstr>
      <vt:lpstr>Introduction</vt:lpstr>
      <vt:lpstr>Worksheet</vt:lpstr>
      <vt:lpstr>Supply Chain Management </vt:lpstr>
      <vt:lpstr>What is Supply Chain Management?</vt:lpstr>
      <vt:lpstr>Supply Chain Management Programs Currently Offered</vt:lpstr>
      <vt:lpstr>Why Major in Supply Chain Management? </vt:lpstr>
      <vt:lpstr>Supply Chain Management Data </vt:lpstr>
      <vt:lpstr>Current SCM Students </vt:lpstr>
      <vt:lpstr> Our Supply Chain Board of Advisors </vt:lpstr>
      <vt:lpstr>  Supply Chain Management Major  </vt:lpstr>
      <vt:lpstr>SCM Major Curriculum</vt:lpstr>
      <vt:lpstr>SCM Major Curriculum (Contd)</vt:lpstr>
      <vt:lpstr>SCM Major Curriculum (Contd)</vt:lpstr>
      <vt:lpstr>SCM Minor Curriculum</vt:lpstr>
      <vt:lpstr>SCM Minor Curriculum (Contd)</vt:lpstr>
      <vt:lpstr>SCM Minor Curriculum (Contd)</vt:lpstr>
      <vt:lpstr>Appalachian Supply Chain Club (ASCC) (ASCC.appstate.edu)</vt:lpstr>
      <vt:lpstr>Join the Supply Chain Club (ASCC) NOW</vt:lpstr>
      <vt:lpstr>Employers</vt:lpstr>
      <vt:lpstr>Institute for Supply Management (ISM) 2023 Salary Survey </vt:lpstr>
      <vt:lpstr>SCM Graduates - COB Career Center 2022-23 COB Undergraduate Student Success </vt:lpstr>
      <vt:lpstr> A Few Highlights </vt:lpstr>
      <vt:lpstr>Questions?  Thank you very much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Supply Chain Management</dc:title>
  <dc:creator>Dr. Beth Ellington</dc:creator>
  <cp:lastModifiedBy>Dave, Dinesh</cp:lastModifiedBy>
  <cp:revision>36</cp:revision>
  <dcterms:created xsi:type="dcterms:W3CDTF">2012-08-22T18:57:12Z</dcterms:created>
  <dcterms:modified xsi:type="dcterms:W3CDTF">2024-01-29T23:47:59Z</dcterms:modified>
</cp:coreProperties>
</file>