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374" r:id="rId1"/>
  </p:sldMasterIdLst>
  <p:notesMasterIdLst>
    <p:notesMasterId r:id="rId67"/>
  </p:notesMasterIdLst>
  <p:handoutMasterIdLst>
    <p:handoutMasterId r:id="rId68"/>
  </p:handoutMasterIdLst>
  <p:sldIdLst>
    <p:sldId id="519" r:id="rId2"/>
    <p:sldId id="538" r:id="rId3"/>
    <p:sldId id="534" r:id="rId4"/>
    <p:sldId id="604" r:id="rId5"/>
    <p:sldId id="497" r:id="rId6"/>
    <p:sldId id="601" r:id="rId7"/>
    <p:sldId id="532" r:id="rId8"/>
    <p:sldId id="533" r:id="rId9"/>
    <p:sldId id="521" r:id="rId10"/>
    <p:sldId id="523" r:id="rId11"/>
    <p:sldId id="524" r:id="rId12"/>
    <p:sldId id="525" r:id="rId13"/>
    <p:sldId id="526" r:id="rId14"/>
    <p:sldId id="527" r:id="rId15"/>
    <p:sldId id="528" r:id="rId16"/>
    <p:sldId id="529" r:id="rId17"/>
    <p:sldId id="530" r:id="rId18"/>
    <p:sldId id="531" r:id="rId19"/>
    <p:sldId id="539" r:id="rId20"/>
    <p:sldId id="540" r:id="rId21"/>
    <p:sldId id="541" r:id="rId22"/>
    <p:sldId id="542" r:id="rId23"/>
    <p:sldId id="536" r:id="rId24"/>
    <p:sldId id="543" r:id="rId25"/>
    <p:sldId id="544" r:id="rId26"/>
    <p:sldId id="546" r:id="rId27"/>
    <p:sldId id="547" r:id="rId28"/>
    <p:sldId id="548" r:id="rId29"/>
    <p:sldId id="552" r:id="rId30"/>
    <p:sldId id="549" r:id="rId31"/>
    <p:sldId id="557" r:id="rId32"/>
    <p:sldId id="558" r:id="rId33"/>
    <p:sldId id="559" r:id="rId34"/>
    <p:sldId id="560" r:id="rId35"/>
    <p:sldId id="561" r:id="rId36"/>
    <p:sldId id="568" r:id="rId37"/>
    <p:sldId id="584" r:id="rId38"/>
    <p:sldId id="602" r:id="rId39"/>
    <p:sldId id="569" r:id="rId40"/>
    <p:sldId id="570" r:id="rId41"/>
    <p:sldId id="571" r:id="rId42"/>
    <p:sldId id="573" r:id="rId43"/>
    <p:sldId id="576" r:id="rId44"/>
    <p:sldId id="575" r:id="rId45"/>
    <p:sldId id="578" r:id="rId46"/>
    <p:sldId id="579" r:id="rId47"/>
    <p:sldId id="580" r:id="rId48"/>
    <p:sldId id="581" r:id="rId49"/>
    <p:sldId id="582" r:id="rId50"/>
    <p:sldId id="585" r:id="rId51"/>
    <p:sldId id="583" r:id="rId52"/>
    <p:sldId id="586" r:id="rId53"/>
    <p:sldId id="587" r:id="rId54"/>
    <p:sldId id="588" r:id="rId55"/>
    <p:sldId id="589" r:id="rId56"/>
    <p:sldId id="590" r:id="rId57"/>
    <p:sldId id="591" r:id="rId58"/>
    <p:sldId id="592" r:id="rId59"/>
    <p:sldId id="593" r:id="rId60"/>
    <p:sldId id="594" r:id="rId61"/>
    <p:sldId id="595" r:id="rId62"/>
    <p:sldId id="596" r:id="rId63"/>
    <p:sldId id="597" r:id="rId64"/>
    <p:sldId id="598" r:id="rId65"/>
    <p:sldId id="639" r:id="rId66"/>
  </p:sldIdLst>
  <p:sldSz cx="9144000" cy="6858000" type="screen4x3"/>
  <p:notesSz cx="7053263" cy="9309100"/>
  <p:defaultTextStyle>
    <a:defPPr>
      <a:defRPr lang="en-US"/>
    </a:defPPr>
    <a:lvl1pPr algn="ctr" rtl="0" eaLnBrk="0" fontAlgn="base" hangingPunct="0">
      <a:spcBef>
        <a:spcPct val="0"/>
      </a:spcBef>
      <a:spcAft>
        <a:spcPct val="0"/>
      </a:spcAft>
      <a:defRPr sz="2400" kern="1200">
        <a:solidFill>
          <a:srgbClr val="6699FF"/>
        </a:solidFill>
        <a:latin typeface="Times New Roman" charset="0"/>
        <a:ea typeface="ＭＳ Ｐゴシック" charset="0"/>
        <a:cs typeface="+mn-cs"/>
      </a:defRPr>
    </a:lvl1pPr>
    <a:lvl2pPr marL="457200" algn="ctr" rtl="0" eaLnBrk="0" fontAlgn="base" hangingPunct="0">
      <a:spcBef>
        <a:spcPct val="0"/>
      </a:spcBef>
      <a:spcAft>
        <a:spcPct val="0"/>
      </a:spcAft>
      <a:defRPr sz="2400" kern="1200">
        <a:solidFill>
          <a:srgbClr val="6699FF"/>
        </a:solidFill>
        <a:latin typeface="Times New Roman" charset="0"/>
        <a:ea typeface="ＭＳ Ｐゴシック" charset="0"/>
        <a:cs typeface="+mn-cs"/>
      </a:defRPr>
    </a:lvl2pPr>
    <a:lvl3pPr marL="914400" algn="ctr" rtl="0" eaLnBrk="0" fontAlgn="base" hangingPunct="0">
      <a:spcBef>
        <a:spcPct val="0"/>
      </a:spcBef>
      <a:spcAft>
        <a:spcPct val="0"/>
      </a:spcAft>
      <a:defRPr sz="2400" kern="1200">
        <a:solidFill>
          <a:srgbClr val="6699FF"/>
        </a:solidFill>
        <a:latin typeface="Times New Roman" charset="0"/>
        <a:ea typeface="ＭＳ Ｐゴシック" charset="0"/>
        <a:cs typeface="+mn-cs"/>
      </a:defRPr>
    </a:lvl3pPr>
    <a:lvl4pPr marL="1371600" algn="ctr" rtl="0" eaLnBrk="0" fontAlgn="base" hangingPunct="0">
      <a:spcBef>
        <a:spcPct val="0"/>
      </a:spcBef>
      <a:spcAft>
        <a:spcPct val="0"/>
      </a:spcAft>
      <a:defRPr sz="2400" kern="1200">
        <a:solidFill>
          <a:srgbClr val="6699FF"/>
        </a:solidFill>
        <a:latin typeface="Times New Roman" charset="0"/>
        <a:ea typeface="ＭＳ Ｐゴシック" charset="0"/>
        <a:cs typeface="+mn-cs"/>
      </a:defRPr>
    </a:lvl4pPr>
    <a:lvl5pPr marL="1828800" algn="ctr" rtl="0" eaLnBrk="0" fontAlgn="base" hangingPunct="0">
      <a:spcBef>
        <a:spcPct val="0"/>
      </a:spcBef>
      <a:spcAft>
        <a:spcPct val="0"/>
      </a:spcAft>
      <a:defRPr sz="2400" kern="1200">
        <a:solidFill>
          <a:srgbClr val="6699FF"/>
        </a:solidFill>
        <a:latin typeface="Times New Roman" charset="0"/>
        <a:ea typeface="ＭＳ Ｐゴシック" charset="0"/>
        <a:cs typeface="+mn-cs"/>
      </a:defRPr>
    </a:lvl5pPr>
    <a:lvl6pPr marL="2286000" algn="l" defTabSz="457200" rtl="0" eaLnBrk="1" latinLnBrk="0" hangingPunct="1">
      <a:defRPr sz="2400" kern="1200">
        <a:solidFill>
          <a:srgbClr val="6699FF"/>
        </a:solidFill>
        <a:latin typeface="Times New Roman" charset="0"/>
        <a:ea typeface="ＭＳ Ｐゴシック" charset="0"/>
        <a:cs typeface="+mn-cs"/>
      </a:defRPr>
    </a:lvl6pPr>
    <a:lvl7pPr marL="2743200" algn="l" defTabSz="457200" rtl="0" eaLnBrk="1" latinLnBrk="0" hangingPunct="1">
      <a:defRPr sz="2400" kern="1200">
        <a:solidFill>
          <a:srgbClr val="6699FF"/>
        </a:solidFill>
        <a:latin typeface="Times New Roman" charset="0"/>
        <a:ea typeface="ＭＳ Ｐゴシック" charset="0"/>
        <a:cs typeface="+mn-cs"/>
      </a:defRPr>
    </a:lvl7pPr>
    <a:lvl8pPr marL="3200400" algn="l" defTabSz="457200" rtl="0" eaLnBrk="1" latinLnBrk="0" hangingPunct="1">
      <a:defRPr sz="2400" kern="1200">
        <a:solidFill>
          <a:srgbClr val="6699FF"/>
        </a:solidFill>
        <a:latin typeface="Times New Roman" charset="0"/>
        <a:ea typeface="ＭＳ Ｐゴシック" charset="0"/>
        <a:cs typeface="+mn-cs"/>
      </a:defRPr>
    </a:lvl8pPr>
    <a:lvl9pPr marL="3657600" algn="l" defTabSz="457200" rtl="0" eaLnBrk="1" latinLnBrk="0" hangingPunct="1">
      <a:defRPr sz="2400" kern="1200">
        <a:solidFill>
          <a:srgbClr val="6699FF"/>
        </a:solidFill>
        <a:latin typeface="Times New Roman" charset="0"/>
        <a:ea typeface="ＭＳ Ｐゴシック" charset="0"/>
        <a:cs typeface="+mn-cs"/>
      </a:defRPr>
    </a:lvl9pPr>
  </p:defaultTextStyle>
  <p:extLst>
    <p:ext uri="{521415D9-36F7-43E2-AB2F-B90AF26B5E84}">
      <p14:sectionLst xmlns:p14="http://schemas.microsoft.com/office/powerpoint/2010/main">
        <p14:section name="Default Section" id="{DA7BF7E7-2D20-7244-8B67-34CB520F0890}">
          <p14:sldIdLst>
            <p14:sldId id="519"/>
            <p14:sldId id="538"/>
            <p14:sldId id="534"/>
            <p14:sldId id="604"/>
            <p14:sldId id="497"/>
            <p14:sldId id="601"/>
            <p14:sldId id="532"/>
            <p14:sldId id="533"/>
            <p14:sldId id="521"/>
            <p14:sldId id="523"/>
            <p14:sldId id="524"/>
            <p14:sldId id="525"/>
            <p14:sldId id="526"/>
            <p14:sldId id="527"/>
            <p14:sldId id="528"/>
            <p14:sldId id="529"/>
            <p14:sldId id="530"/>
            <p14:sldId id="531"/>
            <p14:sldId id="539"/>
            <p14:sldId id="540"/>
            <p14:sldId id="541"/>
            <p14:sldId id="542"/>
            <p14:sldId id="536"/>
            <p14:sldId id="543"/>
            <p14:sldId id="544"/>
            <p14:sldId id="546"/>
            <p14:sldId id="547"/>
            <p14:sldId id="548"/>
            <p14:sldId id="552"/>
            <p14:sldId id="549"/>
            <p14:sldId id="557"/>
            <p14:sldId id="558"/>
            <p14:sldId id="559"/>
            <p14:sldId id="560"/>
            <p14:sldId id="561"/>
            <p14:sldId id="568"/>
            <p14:sldId id="584"/>
            <p14:sldId id="602"/>
            <p14:sldId id="569"/>
            <p14:sldId id="570"/>
            <p14:sldId id="571"/>
            <p14:sldId id="573"/>
            <p14:sldId id="576"/>
            <p14:sldId id="575"/>
            <p14:sldId id="578"/>
            <p14:sldId id="579"/>
            <p14:sldId id="580"/>
            <p14:sldId id="581"/>
            <p14:sldId id="582"/>
            <p14:sldId id="585"/>
            <p14:sldId id="583"/>
            <p14:sldId id="586"/>
            <p14:sldId id="587"/>
            <p14:sldId id="588"/>
            <p14:sldId id="589"/>
            <p14:sldId id="590"/>
            <p14:sldId id="591"/>
            <p14:sldId id="592"/>
            <p14:sldId id="593"/>
            <p14:sldId id="594"/>
            <p14:sldId id="595"/>
            <p14:sldId id="596"/>
            <p14:sldId id="597"/>
            <p14:sldId id="598"/>
            <p14:sldId id="63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CCCCFF"/>
    <a:srgbClr val="9999FF"/>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45" autoAdjust="0"/>
    <p:restoredTop sz="91512" autoAdjust="0"/>
  </p:normalViewPr>
  <p:slideViewPr>
    <p:cSldViewPr>
      <p:cViewPr varScale="1">
        <p:scale>
          <a:sx n="105" d="100"/>
          <a:sy n="105" d="100"/>
        </p:scale>
        <p:origin x="2100" y="114"/>
      </p:cViewPr>
      <p:guideLst>
        <p:guide orient="horz" pos="2160"/>
        <p:guide pos="2880"/>
      </p:guideLst>
    </p:cSldViewPr>
  </p:slideViewPr>
  <p:outlineViewPr>
    <p:cViewPr>
      <p:scale>
        <a:sx n="33" d="100"/>
        <a:sy n="33" d="100"/>
      </p:scale>
      <p:origin x="0" y="14484"/>
    </p:cViewPr>
  </p:outlineViewPr>
  <p:notesTextViewPr>
    <p:cViewPr>
      <p:scale>
        <a:sx n="100" d="100"/>
        <a:sy n="100" d="100"/>
      </p:scale>
      <p:origin x="0" y="0"/>
    </p:cViewPr>
  </p:notesTextViewPr>
  <p:notesViewPr>
    <p:cSldViewPr>
      <p:cViewPr varScale="1">
        <p:scale>
          <a:sx n="82" d="100"/>
          <a:sy n="82" d="100"/>
        </p:scale>
        <p:origin x="-3180" y="-96"/>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E0CA01-318D-421C-A2C7-244C80CAA799}" type="doc">
      <dgm:prSet loTypeId="urn:microsoft.com/office/officeart/2005/8/layout/vList2" loCatId="list" qsTypeId="urn:microsoft.com/office/officeart/2005/8/quickstyle/simple4" qsCatId="simple" csTypeId="urn:microsoft.com/office/officeart/2005/8/colors/accent2_5" csCatId="accent2" phldr="1"/>
      <dgm:spPr/>
      <dgm:t>
        <a:bodyPr/>
        <a:lstStyle/>
        <a:p>
          <a:endParaRPr lang="en-US"/>
        </a:p>
      </dgm:t>
    </dgm:pt>
    <dgm:pt modelId="{9111E12F-E7A4-4FD9-A9B1-729A5918213F}">
      <dgm:prSet phldrT="[Text]"/>
      <dgm:spPr/>
      <dgm:t>
        <a:bodyPr/>
        <a:lstStyle/>
        <a:p>
          <a:r>
            <a:rPr lang="en-US" dirty="0" smtClean="0">
              <a:solidFill>
                <a:srgbClr val="0070C0"/>
              </a:solidFill>
              <a:latin typeface="Constantia" pitchFamily="18" charset="0"/>
            </a:rPr>
            <a:t>Absolute advantage</a:t>
          </a:r>
          <a:endParaRPr lang="en-US" dirty="0">
            <a:solidFill>
              <a:srgbClr val="0070C0"/>
            </a:solidFill>
            <a:latin typeface="Constantia" pitchFamily="18" charset="0"/>
          </a:endParaRPr>
        </a:p>
      </dgm:t>
    </dgm:pt>
    <dgm:pt modelId="{D8217BEB-B1F2-4ABA-BFA8-70118442488E}" type="parTrans" cxnId="{30B81527-C5B2-4DFF-A9FF-167FA3D3ABF9}">
      <dgm:prSet/>
      <dgm:spPr/>
      <dgm:t>
        <a:bodyPr/>
        <a:lstStyle/>
        <a:p>
          <a:endParaRPr lang="en-US">
            <a:latin typeface="Constantia" pitchFamily="18" charset="0"/>
          </a:endParaRPr>
        </a:p>
      </dgm:t>
    </dgm:pt>
    <dgm:pt modelId="{F195133B-D6E2-4EDF-9AE6-BA00CC7DAE67}" type="sibTrans" cxnId="{30B81527-C5B2-4DFF-A9FF-167FA3D3ABF9}">
      <dgm:prSet/>
      <dgm:spPr/>
      <dgm:t>
        <a:bodyPr/>
        <a:lstStyle/>
        <a:p>
          <a:endParaRPr lang="en-US">
            <a:latin typeface="Constantia" pitchFamily="18" charset="0"/>
          </a:endParaRPr>
        </a:p>
      </dgm:t>
    </dgm:pt>
    <dgm:pt modelId="{3791B21A-739A-45FA-B281-806C5D9B32A8}">
      <dgm:prSet/>
      <dgm:spPr/>
      <dgm:t>
        <a:bodyPr/>
        <a:lstStyle/>
        <a:p>
          <a:r>
            <a:rPr lang="en-US" b="0" i="0" smtClean="0">
              <a:latin typeface="Constantia" pitchFamily="18" charset="0"/>
            </a:rPr>
            <a:t>Lower cost and/or access to items not available locally</a:t>
          </a:r>
          <a:endParaRPr lang="en-US" dirty="0" smtClean="0">
            <a:latin typeface="Constantia" pitchFamily="18" charset="0"/>
          </a:endParaRPr>
        </a:p>
      </dgm:t>
    </dgm:pt>
    <dgm:pt modelId="{2E1C8071-7949-4041-96A3-A1A1B44121BD}" type="parTrans" cxnId="{42F3A415-7E58-4DB0-9E6A-D3C736EDF809}">
      <dgm:prSet/>
      <dgm:spPr/>
      <dgm:t>
        <a:bodyPr/>
        <a:lstStyle/>
        <a:p>
          <a:endParaRPr lang="en-US">
            <a:latin typeface="Constantia" pitchFamily="18" charset="0"/>
          </a:endParaRPr>
        </a:p>
      </dgm:t>
    </dgm:pt>
    <dgm:pt modelId="{A64A12D0-0CB6-453C-8F4C-A040F345CBAA}" type="sibTrans" cxnId="{42F3A415-7E58-4DB0-9E6A-D3C736EDF809}">
      <dgm:prSet/>
      <dgm:spPr/>
      <dgm:t>
        <a:bodyPr/>
        <a:lstStyle/>
        <a:p>
          <a:endParaRPr lang="en-US">
            <a:latin typeface="Constantia" pitchFamily="18" charset="0"/>
          </a:endParaRPr>
        </a:p>
      </dgm:t>
    </dgm:pt>
    <dgm:pt modelId="{409BB288-0186-495C-9545-E5BDF892B642}">
      <dgm:prSet/>
      <dgm:spPr/>
      <dgm:t>
        <a:bodyPr/>
        <a:lstStyle/>
        <a:p>
          <a:r>
            <a:rPr lang="en-US" dirty="0" smtClean="0">
              <a:solidFill>
                <a:srgbClr val="7030A0"/>
              </a:solidFill>
              <a:latin typeface="Constantia" pitchFamily="18" charset="0"/>
            </a:rPr>
            <a:t>Comparative advantage</a:t>
          </a:r>
        </a:p>
      </dgm:t>
    </dgm:pt>
    <dgm:pt modelId="{D3C37130-9FC7-486B-8B55-BC28F0C5FC75}" type="parTrans" cxnId="{783BF9C2-0E68-4FAD-B767-A49F9D036AB6}">
      <dgm:prSet/>
      <dgm:spPr/>
      <dgm:t>
        <a:bodyPr/>
        <a:lstStyle/>
        <a:p>
          <a:endParaRPr lang="en-US">
            <a:latin typeface="Constantia" pitchFamily="18" charset="0"/>
          </a:endParaRPr>
        </a:p>
      </dgm:t>
    </dgm:pt>
    <dgm:pt modelId="{C160F1B7-E5C1-4EDB-ADA5-71E586B92896}" type="sibTrans" cxnId="{783BF9C2-0E68-4FAD-B767-A49F9D036AB6}">
      <dgm:prSet/>
      <dgm:spPr/>
      <dgm:t>
        <a:bodyPr/>
        <a:lstStyle/>
        <a:p>
          <a:endParaRPr lang="en-US">
            <a:latin typeface="Constantia" pitchFamily="18" charset="0"/>
          </a:endParaRPr>
        </a:p>
      </dgm:t>
    </dgm:pt>
    <dgm:pt modelId="{9985FA54-E695-45DE-BE59-30C3C59763E3}">
      <dgm:prSet/>
      <dgm:spPr/>
      <dgm:t>
        <a:bodyPr/>
        <a:lstStyle/>
        <a:p>
          <a:r>
            <a:rPr lang="en-US" dirty="0" smtClean="0">
              <a:latin typeface="Constantia" pitchFamily="18" charset="0"/>
            </a:rPr>
            <a:t>Differences in the cost of producing products in different countries </a:t>
          </a:r>
        </a:p>
      </dgm:t>
    </dgm:pt>
    <dgm:pt modelId="{45744EC3-0781-41AF-9A64-29E842477B65}" type="parTrans" cxnId="{87D98171-089B-48A9-A192-405E8E1AAF1A}">
      <dgm:prSet/>
      <dgm:spPr/>
      <dgm:t>
        <a:bodyPr/>
        <a:lstStyle/>
        <a:p>
          <a:endParaRPr lang="en-US">
            <a:latin typeface="Constantia" pitchFamily="18" charset="0"/>
          </a:endParaRPr>
        </a:p>
      </dgm:t>
    </dgm:pt>
    <dgm:pt modelId="{17FCEE99-0F42-42B7-8149-0C0AF6EDEE63}" type="sibTrans" cxnId="{87D98171-089B-48A9-A192-405E8E1AAF1A}">
      <dgm:prSet/>
      <dgm:spPr/>
      <dgm:t>
        <a:bodyPr/>
        <a:lstStyle/>
        <a:p>
          <a:endParaRPr lang="en-US">
            <a:latin typeface="Constantia" pitchFamily="18" charset="0"/>
          </a:endParaRPr>
        </a:p>
      </dgm:t>
    </dgm:pt>
    <dgm:pt modelId="{410692D1-277D-4B43-90F0-BA1A338601D8}" type="pres">
      <dgm:prSet presAssocID="{03E0CA01-318D-421C-A2C7-244C80CAA799}" presName="linear" presStyleCnt="0">
        <dgm:presLayoutVars>
          <dgm:animLvl val="lvl"/>
          <dgm:resizeHandles val="exact"/>
        </dgm:presLayoutVars>
      </dgm:prSet>
      <dgm:spPr/>
      <dgm:t>
        <a:bodyPr/>
        <a:lstStyle/>
        <a:p>
          <a:endParaRPr lang="en-US"/>
        </a:p>
      </dgm:t>
    </dgm:pt>
    <dgm:pt modelId="{CC4112BD-DE62-4E94-BAF7-C3EF3279717B}" type="pres">
      <dgm:prSet presAssocID="{9111E12F-E7A4-4FD9-A9B1-729A5918213F}" presName="parentText" presStyleLbl="node1" presStyleIdx="0" presStyleCnt="2">
        <dgm:presLayoutVars>
          <dgm:chMax val="0"/>
          <dgm:bulletEnabled val="1"/>
        </dgm:presLayoutVars>
      </dgm:prSet>
      <dgm:spPr/>
      <dgm:t>
        <a:bodyPr/>
        <a:lstStyle/>
        <a:p>
          <a:endParaRPr lang="en-US"/>
        </a:p>
      </dgm:t>
    </dgm:pt>
    <dgm:pt modelId="{982C253D-3387-4040-84D2-E5152FE649C4}" type="pres">
      <dgm:prSet presAssocID="{9111E12F-E7A4-4FD9-A9B1-729A5918213F}" presName="childText" presStyleLbl="revTx" presStyleIdx="0" presStyleCnt="2">
        <dgm:presLayoutVars>
          <dgm:bulletEnabled val="1"/>
        </dgm:presLayoutVars>
      </dgm:prSet>
      <dgm:spPr/>
      <dgm:t>
        <a:bodyPr/>
        <a:lstStyle/>
        <a:p>
          <a:endParaRPr lang="en-US"/>
        </a:p>
      </dgm:t>
    </dgm:pt>
    <dgm:pt modelId="{8B12A5EE-A348-41D6-89B3-B06F52B38FEC}" type="pres">
      <dgm:prSet presAssocID="{409BB288-0186-495C-9545-E5BDF892B642}" presName="parentText" presStyleLbl="node1" presStyleIdx="1" presStyleCnt="2">
        <dgm:presLayoutVars>
          <dgm:chMax val="0"/>
          <dgm:bulletEnabled val="1"/>
        </dgm:presLayoutVars>
      </dgm:prSet>
      <dgm:spPr/>
      <dgm:t>
        <a:bodyPr/>
        <a:lstStyle/>
        <a:p>
          <a:endParaRPr lang="en-US"/>
        </a:p>
      </dgm:t>
    </dgm:pt>
    <dgm:pt modelId="{16692F1B-1DAF-4F6D-90E7-A640723CF0EF}" type="pres">
      <dgm:prSet presAssocID="{409BB288-0186-495C-9545-E5BDF892B642}" presName="childText" presStyleLbl="revTx" presStyleIdx="1" presStyleCnt="2">
        <dgm:presLayoutVars>
          <dgm:bulletEnabled val="1"/>
        </dgm:presLayoutVars>
      </dgm:prSet>
      <dgm:spPr/>
      <dgm:t>
        <a:bodyPr/>
        <a:lstStyle/>
        <a:p>
          <a:endParaRPr lang="en-US"/>
        </a:p>
      </dgm:t>
    </dgm:pt>
  </dgm:ptLst>
  <dgm:cxnLst>
    <dgm:cxn modelId="{61509E63-0546-43F4-89DA-E2099B578DF2}" type="presOf" srcId="{03E0CA01-318D-421C-A2C7-244C80CAA799}" destId="{410692D1-277D-4B43-90F0-BA1A338601D8}" srcOrd="0" destOrd="0" presId="urn:microsoft.com/office/officeart/2005/8/layout/vList2"/>
    <dgm:cxn modelId="{03778A0B-6CCF-4679-ADE6-16E4A5E6AE34}" type="presOf" srcId="{9985FA54-E695-45DE-BE59-30C3C59763E3}" destId="{16692F1B-1DAF-4F6D-90E7-A640723CF0EF}" srcOrd="0" destOrd="0" presId="urn:microsoft.com/office/officeart/2005/8/layout/vList2"/>
    <dgm:cxn modelId="{783BF9C2-0E68-4FAD-B767-A49F9D036AB6}" srcId="{03E0CA01-318D-421C-A2C7-244C80CAA799}" destId="{409BB288-0186-495C-9545-E5BDF892B642}" srcOrd="1" destOrd="0" parTransId="{D3C37130-9FC7-486B-8B55-BC28F0C5FC75}" sibTransId="{C160F1B7-E5C1-4EDB-ADA5-71E586B92896}"/>
    <dgm:cxn modelId="{30B81527-C5B2-4DFF-A9FF-167FA3D3ABF9}" srcId="{03E0CA01-318D-421C-A2C7-244C80CAA799}" destId="{9111E12F-E7A4-4FD9-A9B1-729A5918213F}" srcOrd="0" destOrd="0" parTransId="{D8217BEB-B1F2-4ABA-BFA8-70118442488E}" sibTransId="{F195133B-D6E2-4EDF-9AE6-BA00CC7DAE67}"/>
    <dgm:cxn modelId="{42F3A415-7E58-4DB0-9E6A-D3C736EDF809}" srcId="{9111E12F-E7A4-4FD9-A9B1-729A5918213F}" destId="{3791B21A-739A-45FA-B281-806C5D9B32A8}" srcOrd="0" destOrd="0" parTransId="{2E1C8071-7949-4041-96A3-A1A1B44121BD}" sibTransId="{A64A12D0-0CB6-453C-8F4C-A040F345CBAA}"/>
    <dgm:cxn modelId="{C9254709-48A9-4E67-817E-E526C879A46C}" type="presOf" srcId="{409BB288-0186-495C-9545-E5BDF892B642}" destId="{8B12A5EE-A348-41D6-89B3-B06F52B38FEC}" srcOrd="0" destOrd="0" presId="urn:microsoft.com/office/officeart/2005/8/layout/vList2"/>
    <dgm:cxn modelId="{2013BFEC-42E3-4EAA-A208-56CF8418CA7D}" type="presOf" srcId="{9111E12F-E7A4-4FD9-A9B1-729A5918213F}" destId="{CC4112BD-DE62-4E94-BAF7-C3EF3279717B}" srcOrd="0" destOrd="0" presId="urn:microsoft.com/office/officeart/2005/8/layout/vList2"/>
    <dgm:cxn modelId="{87D98171-089B-48A9-A192-405E8E1AAF1A}" srcId="{409BB288-0186-495C-9545-E5BDF892B642}" destId="{9985FA54-E695-45DE-BE59-30C3C59763E3}" srcOrd="0" destOrd="0" parTransId="{45744EC3-0781-41AF-9A64-29E842477B65}" sibTransId="{17FCEE99-0F42-42B7-8149-0C0AF6EDEE63}"/>
    <dgm:cxn modelId="{18FF3670-E721-4686-836C-46F4DE153C75}" type="presOf" srcId="{3791B21A-739A-45FA-B281-806C5D9B32A8}" destId="{982C253D-3387-4040-84D2-E5152FE649C4}" srcOrd="0" destOrd="0" presId="urn:microsoft.com/office/officeart/2005/8/layout/vList2"/>
    <dgm:cxn modelId="{6966F0FC-E4C9-44E9-B4AB-DD1E4B328B7D}" type="presParOf" srcId="{410692D1-277D-4B43-90F0-BA1A338601D8}" destId="{CC4112BD-DE62-4E94-BAF7-C3EF3279717B}" srcOrd="0" destOrd="0" presId="urn:microsoft.com/office/officeart/2005/8/layout/vList2"/>
    <dgm:cxn modelId="{22E36BEA-2442-42E3-B9A7-4BAF1AC07BB5}" type="presParOf" srcId="{410692D1-277D-4B43-90F0-BA1A338601D8}" destId="{982C253D-3387-4040-84D2-E5152FE649C4}" srcOrd="1" destOrd="0" presId="urn:microsoft.com/office/officeart/2005/8/layout/vList2"/>
    <dgm:cxn modelId="{6515E7F1-8254-457C-B2E4-699A8045CFF4}" type="presParOf" srcId="{410692D1-277D-4B43-90F0-BA1A338601D8}" destId="{8B12A5EE-A348-41D6-89B3-B06F52B38FEC}" srcOrd="2" destOrd="0" presId="urn:microsoft.com/office/officeart/2005/8/layout/vList2"/>
    <dgm:cxn modelId="{677997E3-6A54-49A9-8066-E2985F754270}" type="presParOf" srcId="{410692D1-277D-4B43-90F0-BA1A338601D8}" destId="{16692F1B-1DAF-4F6D-90E7-A640723CF0E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112BD-DE62-4E94-BAF7-C3EF3279717B}">
      <dsp:nvSpPr>
        <dsp:cNvPr id="0" name=""/>
        <dsp:cNvSpPr/>
      </dsp:nvSpPr>
      <dsp:spPr>
        <a:xfrm>
          <a:off x="0" y="38692"/>
          <a:ext cx="7413625" cy="983384"/>
        </a:xfrm>
        <a:prstGeom prst="roundRect">
          <a:avLst/>
        </a:prstGeom>
        <a:gradFill rotWithShape="0">
          <a:gsLst>
            <a:gs pos="0">
              <a:schemeClr val="accent2">
                <a:alpha val="90000"/>
                <a:hueOff val="0"/>
                <a:satOff val="0"/>
                <a:lumOff val="0"/>
                <a:alphaOff val="0"/>
                <a:shade val="70000"/>
                <a:satMod val="150000"/>
              </a:schemeClr>
            </a:gs>
            <a:gs pos="34000">
              <a:schemeClr val="accent2">
                <a:alpha val="90000"/>
                <a:hueOff val="0"/>
                <a:satOff val="0"/>
                <a:lumOff val="0"/>
                <a:alphaOff val="0"/>
                <a:shade val="70000"/>
                <a:satMod val="140000"/>
              </a:schemeClr>
            </a:gs>
            <a:gs pos="70000">
              <a:schemeClr val="accent2">
                <a:alpha val="90000"/>
                <a:hueOff val="0"/>
                <a:satOff val="0"/>
                <a:lumOff val="0"/>
                <a:alphaOff val="0"/>
                <a:tint val="100000"/>
                <a:shade val="90000"/>
                <a:satMod val="140000"/>
              </a:schemeClr>
            </a:gs>
            <a:gs pos="100000">
              <a:schemeClr val="accent2">
                <a:alpha val="9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n-US" sz="4100" kern="1200" dirty="0" smtClean="0">
              <a:solidFill>
                <a:srgbClr val="0070C0"/>
              </a:solidFill>
              <a:latin typeface="Constantia" pitchFamily="18" charset="0"/>
            </a:rPr>
            <a:t>Absolute advantage</a:t>
          </a:r>
          <a:endParaRPr lang="en-US" sz="4100" kern="1200" dirty="0">
            <a:solidFill>
              <a:srgbClr val="0070C0"/>
            </a:solidFill>
            <a:latin typeface="Constantia" pitchFamily="18" charset="0"/>
          </a:endParaRPr>
        </a:p>
      </dsp:txBody>
      <dsp:txXfrm>
        <a:off x="48005" y="86697"/>
        <a:ext cx="7317615" cy="887374"/>
      </dsp:txXfrm>
    </dsp:sp>
    <dsp:sp modelId="{982C253D-3387-4040-84D2-E5152FE649C4}">
      <dsp:nvSpPr>
        <dsp:cNvPr id="0" name=""/>
        <dsp:cNvSpPr/>
      </dsp:nvSpPr>
      <dsp:spPr>
        <a:xfrm>
          <a:off x="0" y="1022077"/>
          <a:ext cx="7413625" cy="997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383"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US" sz="3200" b="0" i="0" kern="1200" smtClean="0">
              <a:latin typeface="Constantia" pitchFamily="18" charset="0"/>
            </a:rPr>
            <a:t>Lower cost and/or access to items not available locally</a:t>
          </a:r>
          <a:endParaRPr lang="en-US" sz="3200" kern="1200" dirty="0" smtClean="0">
            <a:latin typeface="Constantia" pitchFamily="18" charset="0"/>
          </a:endParaRPr>
        </a:p>
      </dsp:txBody>
      <dsp:txXfrm>
        <a:off x="0" y="1022077"/>
        <a:ext cx="7413625" cy="997222"/>
      </dsp:txXfrm>
    </dsp:sp>
    <dsp:sp modelId="{8B12A5EE-A348-41D6-89B3-B06F52B38FEC}">
      <dsp:nvSpPr>
        <dsp:cNvPr id="0" name=""/>
        <dsp:cNvSpPr/>
      </dsp:nvSpPr>
      <dsp:spPr>
        <a:xfrm>
          <a:off x="0" y="2019300"/>
          <a:ext cx="7413625" cy="983384"/>
        </a:xfrm>
        <a:prstGeom prst="roundRect">
          <a:avLst/>
        </a:prstGeom>
        <a:gradFill rotWithShape="0">
          <a:gsLst>
            <a:gs pos="0">
              <a:schemeClr val="accent2">
                <a:alpha val="90000"/>
                <a:hueOff val="0"/>
                <a:satOff val="0"/>
                <a:lumOff val="0"/>
                <a:alphaOff val="-40000"/>
                <a:shade val="70000"/>
                <a:satMod val="150000"/>
              </a:schemeClr>
            </a:gs>
            <a:gs pos="34000">
              <a:schemeClr val="accent2">
                <a:alpha val="90000"/>
                <a:hueOff val="0"/>
                <a:satOff val="0"/>
                <a:lumOff val="0"/>
                <a:alphaOff val="-40000"/>
                <a:shade val="70000"/>
                <a:satMod val="140000"/>
              </a:schemeClr>
            </a:gs>
            <a:gs pos="70000">
              <a:schemeClr val="accent2">
                <a:alpha val="90000"/>
                <a:hueOff val="0"/>
                <a:satOff val="0"/>
                <a:lumOff val="0"/>
                <a:alphaOff val="-40000"/>
                <a:tint val="100000"/>
                <a:shade val="90000"/>
                <a:satMod val="140000"/>
              </a:schemeClr>
            </a:gs>
            <a:gs pos="100000">
              <a:schemeClr val="accent2">
                <a:alpha val="90000"/>
                <a:hueOff val="0"/>
                <a:satOff val="0"/>
                <a:lumOff val="0"/>
                <a:alphaOff val="-4000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n-US" sz="4100" kern="1200" dirty="0" smtClean="0">
              <a:solidFill>
                <a:srgbClr val="7030A0"/>
              </a:solidFill>
              <a:latin typeface="Constantia" pitchFamily="18" charset="0"/>
            </a:rPr>
            <a:t>Comparative advantage</a:t>
          </a:r>
        </a:p>
      </dsp:txBody>
      <dsp:txXfrm>
        <a:off x="48005" y="2067305"/>
        <a:ext cx="7317615" cy="887374"/>
      </dsp:txXfrm>
    </dsp:sp>
    <dsp:sp modelId="{16692F1B-1DAF-4F6D-90E7-A640723CF0EF}">
      <dsp:nvSpPr>
        <dsp:cNvPr id="0" name=""/>
        <dsp:cNvSpPr/>
      </dsp:nvSpPr>
      <dsp:spPr>
        <a:xfrm>
          <a:off x="0" y="3002685"/>
          <a:ext cx="7413625" cy="997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383"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US" sz="3200" kern="1200" dirty="0" smtClean="0">
              <a:latin typeface="Constantia" pitchFamily="18" charset="0"/>
            </a:rPr>
            <a:t>Differences in the cost of producing products in different countries </a:t>
          </a:r>
        </a:p>
      </dsp:txBody>
      <dsp:txXfrm>
        <a:off x="0" y="3002685"/>
        <a:ext cx="7413625" cy="99722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56414"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95218" y="1"/>
            <a:ext cx="3056414" cy="465455"/>
          </a:xfrm>
          <a:prstGeom prst="rect">
            <a:avLst/>
          </a:prstGeom>
        </p:spPr>
        <p:txBody>
          <a:bodyPr vert="horz" lIns="93324" tIns="46662" rIns="93324" bIns="46662" rtlCol="0"/>
          <a:lstStyle>
            <a:lvl1pPr algn="r">
              <a:defRPr sz="1200"/>
            </a:lvl1pPr>
          </a:lstStyle>
          <a:p>
            <a:fld id="{D0AF9A94-A94B-0549-9E39-2133A0857E73}" type="datetime1">
              <a:rPr lang="en-US" smtClean="0"/>
              <a:t>7/9/2019</a:t>
            </a:fld>
            <a:endParaRPr lang="en-US"/>
          </a:p>
        </p:txBody>
      </p:sp>
      <p:sp>
        <p:nvSpPr>
          <p:cNvPr id="4" name="Footer Placeholder 3"/>
          <p:cNvSpPr>
            <a:spLocks noGrp="1"/>
          </p:cNvSpPr>
          <p:nvPr>
            <p:ph type="ftr" sz="quarter" idx="2"/>
          </p:nvPr>
        </p:nvSpPr>
        <p:spPr>
          <a:xfrm>
            <a:off x="0" y="8842030"/>
            <a:ext cx="3056414"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95218" y="8842030"/>
            <a:ext cx="3056414" cy="465455"/>
          </a:xfrm>
          <a:prstGeom prst="rect">
            <a:avLst/>
          </a:prstGeom>
        </p:spPr>
        <p:txBody>
          <a:bodyPr vert="horz" lIns="93324" tIns="46662" rIns="93324" bIns="46662" rtlCol="0" anchor="b"/>
          <a:lstStyle>
            <a:lvl1pPr algn="r">
              <a:defRPr sz="1200"/>
            </a:lvl1pPr>
          </a:lstStyle>
          <a:p>
            <a:fld id="{A56B9D74-37B0-2F47-B5D3-1FE6B2AD2764}" type="slidenum">
              <a:rPr lang="en-US" smtClean="0"/>
              <a:t>‹#›</a:t>
            </a:fld>
            <a:endParaRPr lang="en-US"/>
          </a:p>
        </p:txBody>
      </p:sp>
    </p:spTree>
    <p:extLst>
      <p:ext uri="{BB962C8B-B14F-4D97-AF65-F5344CB8AC3E}">
        <p14:creationId xmlns:p14="http://schemas.microsoft.com/office/powerpoint/2010/main" val="1113766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56414"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95218" y="1"/>
            <a:ext cx="3056414" cy="465455"/>
          </a:xfrm>
          <a:prstGeom prst="rect">
            <a:avLst/>
          </a:prstGeom>
        </p:spPr>
        <p:txBody>
          <a:bodyPr vert="horz" lIns="93324" tIns="46662" rIns="93324" bIns="46662" rtlCol="0"/>
          <a:lstStyle>
            <a:lvl1pPr algn="r">
              <a:defRPr sz="1200"/>
            </a:lvl1pPr>
          </a:lstStyle>
          <a:p>
            <a:fld id="{72BB2287-603A-3748-9C95-B1B803F13CAF}" type="datetime1">
              <a:rPr lang="en-US" smtClean="0"/>
              <a:t>7/9/2019</a:t>
            </a:fld>
            <a:endParaRPr lang="en-US"/>
          </a:p>
        </p:txBody>
      </p:sp>
      <p:sp>
        <p:nvSpPr>
          <p:cNvPr id="4" name="Slide Image Placeholder 3"/>
          <p:cNvSpPr>
            <a:spLocks noGrp="1" noRot="1" noChangeAspect="1"/>
          </p:cNvSpPr>
          <p:nvPr>
            <p:ph type="sldImg" idx="2"/>
          </p:nvPr>
        </p:nvSpPr>
        <p:spPr>
          <a:xfrm>
            <a:off x="1198563" y="698500"/>
            <a:ext cx="4656137"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5327" y="4421824"/>
            <a:ext cx="564261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95218" y="8842030"/>
            <a:ext cx="3056414" cy="465455"/>
          </a:xfrm>
          <a:prstGeom prst="rect">
            <a:avLst/>
          </a:prstGeom>
        </p:spPr>
        <p:txBody>
          <a:bodyPr vert="horz" lIns="93324" tIns="46662" rIns="93324" bIns="46662" rtlCol="0" anchor="b"/>
          <a:lstStyle>
            <a:lvl1pPr algn="r">
              <a:defRPr sz="1200"/>
            </a:lvl1pPr>
          </a:lstStyle>
          <a:p>
            <a:fld id="{6E18B0E1-529E-3749-9400-60F8C3CFB443}" type="slidenum">
              <a:rPr lang="en-US" smtClean="0"/>
              <a:t>‹#›</a:t>
            </a:fld>
            <a:endParaRPr lang="en-US"/>
          </a:p>
        </p:txBody>
      </p:sp>
    </p:spTree>
    <p:extLst>
      <p:ext uri="{BB962C8B-B14F-4D97-AF65-F5344CB8AC3E}">
        <p14:creationId xmlns:p14="http://schemas.microsoft.com/office/powerpoint/2010/main" val="42425090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r>
              <a:rPr lang="en-US" dirty="0"/>
              <a:t>May be more accurate to use the term “supply network” or “supply web”</a:t>
            </a:r>
          </a:p>
          <a:p>
            <a:endParaRPr lang="en-US" dirty="0"/>
          </a:p>
        </p:txBody>
      </p:sp>
      <p:sp>
        <p:nvSpPr>
          <p:cNvPr id="4" name="Slide Number Placeholder 3"/>
          <p:cNvSpPr>
            <a:spLocks noGrp="1"/>
          </p:cNvSpPr>
          <p:nvPr>
            <p:ph type="sldNum" sz="quarter" idx="10"/>
          </p:nvPr>
        </p:nvSpPr>
        <p:spPr/>
        <p:txBody>
          <a:bodyPr/>
          <a:lstStyle/>
          <a:p>
            <a:fld id="{6E18B0E1-529E-3749-9400-60F8C3CFB443}" type="slidenum">
              <a:rPr lang="en-US" smtClean="0"/>
              <a:t>5</a:t>
            </a:fld>
            <a:endParaRPr lang="en-US"/>
          </a:p>
        </p:txBody>
      </p:sp>
    </p:spTree>
    <p:extLst>
      <p:ext uri="{BB962C8B-B14F-4D97-AF65-F5344CB8AC3E}">
        <p14:creationId xmlns:p14="http://schemas.microsoft.com/office/powerpoint/2010/main" val="3967360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r>
              <a:rPr lang="en-US" dirty="0"/>
              <a:t>May be more accurate to use the term “supply network” or “supply web”</a:t>
            </a:r>
          </a:p>
          <a:p>
            <a:endParaRPr lang="en-US" dirty="0"/>
          </a:p>
        </p:txBody>
      </p:sp>
      <p:sp>
        <p:nvSpPr>
          <p:cNvPr id="4" name="Slide Number Placeholder 3"/>
          <p:cNvSpPr>
            <a:spLocks noGrp="1"/>
          </p:cNvSpPr>
          <p:nvPr>
            <p:ph type="sldNum" sz="quarter" idx="10"/>
          </p:nvPr>
        </p:nvSpPr>
        <p:spPr/>
        <p:txBody>
          <a:bodyPr/>
          <a:lstStyle/>
          <a:p>
            <a:fld id="{6E18B0E1-529E-3749-9400-60F8C3CFB443}" type="slidenum">
              <a:rPr lang="en-US" smtClean="0"/>
              <a:t>6</a:t>
            </a:fld>
            <a:endParaRPr lang="en-US"/>
          </a:p>
        </p:txBody>
      </p:sp>
    </p:spTree>
    <p:extLst>
      <p:ext uri="{BB962C8B-B14F-4D97-AF65-F5344CB8AC3E}">
        <p14:creationId xmlns:p14="http://schemas.microsoft.com/office/powerpoint/2010/main" val="2806271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r>
              <a:rPr lang="en-US" dirty="0"/>
              <a:t>May be more accurate to use the term “supply network” or “supply web”</a:t>
            </a:r>
          </a:p>
          <a:p>
            <a:endParaRPr lang="en-US" dirty="0"/>
          </a:p>
        </p:txBody>
      </p:sp>
      <p:sp>
        <p:nvSpPr>
          <p:cNvPr id="4" name="Slide Number Placeholder 3"/>
          <p:cNvSpPr>
            <a:spLocks noGrp="1"/>
          </p:cNvSpPr>
          <p:nvPr>
            <p:ph type="sldNum" sz="quarter" idx="10"/>
          </p:nvPr>
        </p:nvSpPr>
        <p:spPr/>
        <p:txBody>
          <a:bodyPr/>
          <a:lstStyle/>
          <a:p>
            <a:fld id="{6E18B0E1-529E-3749-9400-60F8C3CFB443}" type="slidenum">
              <a:rPr lang="en-US" smtClean="0"/>
              <a:t>7</a:t>
            </a:fld>
            <a:endParaRPr lang="en-US"/>
          </a:p>
        </p:txBody>
      </p:sp>
    </p:spTree>
    <p:extLst>
      <p:ext uri="{BB962C8B-B14F-4D97-AF65-F5344CB8AC3E}">
        <p14:creationId xmlns:p14="http://schemas.microsoft.com/office/powerpoint/2010/main" val="4053467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r>
              <a:rPr lang="en-US" dirty="0"/>
              <a:t>May be more accurate to use the term “supply network” or “supply web”</a:t>
            </a:r>
          </a:p>
          <a:p>
            <a:endParaRPr lang="en-US" dirty="0"/>
          </a:p>
        </p:txBody>
      </p:sp>
      <p:sp>
        <p:nvSpPr>
          <p:cNvPr id="4" name="Slide Number Placeholder 3"/>
          <p:cNvSpPr>
            <a:spLocks noGrp="1"/>
          </p:cNvSpPr>
          <p:nvPr>
            <p:ph type="sldNum" sz="quarter" idx="10"/>
          </p:nvPr>
        </p:nvSpPr>
        <p:spPr/>
        <p:txBody>
          <a:bodyPr/>
          <a:lstStyle/>
          <a:p>
            <a:fld id="{6E18B0E1-529E-3749-9400-60F8C3CFB443}" type="slidenum">
              <a:rPr lang="en-US" smtClean="0"/>
              <a:t>8</a:t>
            </a:fld>
            <a:endParaRPr lang="en-US"/>
          </a:p>
        </p:txBody>
      </p:sp>
    </p:spTree>
    <p:extLst>
      <p:ext uri="{BB962C8B-B14F-4D97-AF65-F5344CB8AC3E}">
        <p14:creationId xmlns:p14="http://schemas.microsoft.com/office/powerpoint/2010/main" val="281197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r>
              <a:rPr lang="en-US" dirty="0"/>
              <a:t>May be more accurate to use the term “supply network” or “supply web”</a:t>
            </a:r>
          </a:p>
          <a:p>
            <a:endParaRPr lang="en-US" dirty="0"/>
          </a:p>
        </p:txBody>
      </p:sp>
      <p:sp>
        <p:nvSpPr>
          <p:cNvPr id="4" name="Slide Number Placeholder 3"/>
          <p:cNvSpPr>
            <a:spLocks noGrp="1"/>
          </p:cNvSpPr>
          <p:nvPr>
            <p:ph type="sldNum" sz="quarter" idx="10"/>
          </p:nvPr>
        </p:nvSpPr>
        <p:spPr/>
        <p:txBody>
          <a:bodyPr/>
          <a:lstStyle/>
          <a:p>
            <a:fld id="{6E18B0E1-529E-3749-9400-60F8C3CFB443}" type="slidenum">
              <a:rPr lang="en-US" smtClean="0"/>
              <a:t>9</a:t>
            </a:fld>
            <a:endParaRPr lang="en-US"/>
          </a:p>
        </p:txBody>
      </p:sp>
    </p:spTree>
    <p:extLst>
      <p:ext uri="{BB962C8B-B14F-4D97-AF65-F5344CB8AC3E}">
        <p14:creationId xmlns:p14="http://schemas.microsoft.com/office/powerpoint/2010/main" val="654182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1919" y="890055"/>
            <a:ext cx="7848600" cy="938746"/>
          </a:xfrm>
        </p:spPr>
        <p:txBody>
          <a:bodyPr anchor="b">
            <a:noAutofit/>
          </a:bodyPr>
          <a:lstStyle>
            <a:lvl1pPr>
              <a:defRPr sz="4800" cap="none" baseline="0"/>
            </a:lvl1pPr>
          </a:lstStyle>
          <a:p>
            <a:r>
              <a:rPr lang="en-US" dirty="0"/>
              <a:t>Click to edit Master title style</a:t>
            </a:r>
          </a:p>
        </p:txBody>
      </p:sp>
      <p:sp>
        <p:nvSpPr>
          <p:cNvPr id="3" name="Subtitle 2"/>
          <p:cNvSpPr>
            <a:spLocks noGrp="1"/>
          </p:cNvSpPr>
          <p:nvPr>
            <p:ph type="subTitle" idx="1"/>
          </p:nvPr>
        </p:nvSpPr>
        <p:spPr>
          <a:xfrm>
            <a:off x="681919" y="2135187"/>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681919" y="198120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Slide Number Placeholder 5">
            <a:extLst>
              <a:ext uri="{FF2B5EF4-FFF2-40B4-BE49-F238E27FC236}">
                <a16:creationId xmlns:a16="http://schemas.microsoft.com/office/drawing/2014/main" id="{7F5A1E00-995F-4D7F-88B9-631CF66FF7BD}"/>
              </a:ext>
            </a:extLst>
          </p:cNvPr>
          <p:cNvSpPr>
            <a:spLocks noGrp="1"/>
          </p:cNvSpPr>
          <p:nvPr>
            <p:ph type="sldNum" sz="quarter" idx="4"/>
          </p:nvPr>
        </p:nvSpPr>
        <p:spPr>
          <a:xfrm>
            <a:off x="1905" y="13716"/>
            <a:ext cx="457200" cy="672084"/>
          </a:xfrm>
          <a:prstGeom prst="rect">
            <a:avLst/>
          </a:prstGeom>
        </p:spPr>
        <p:txBody>
          <a:bodyPr vert="horz" lIns="91440" tIns="45720" rIns="91440" bIns="45720" rtlCol="0" anchor="ctr"/>
          <a:lstStyle>
            <a:lvl1pPr algn="r">
              <a:defRPr sz="1400" b="0" i="1">
                <a:solidFill>
                  <a:schemeClr val="accent2"/>
                </a:solidFill>
                <a:latin typeface="+mj-lt"/>
              </a:defRPr>
            </a:lvl1pPr>
          </a:lstStyle>
          <a:p>
            <a:r>
              <a:rPr lang="en-US" dirty="0"/>
              <a:t> </a:t>
            </a:r>
            <a:fld id="{325A9640-E844-CF41-8921-D0D682DB68A3}" type="slidenum">
              <a:rPr lang="en-US" b="1" i="0" smtClean="0"/>
              <a:pPr/>
              <a:t>‹#›</a:t>
            </a:fld>
            <a:endParaRPr lang="en-US" b="1" i="0" dirty="0"/>
          </a:p>
        </p:txBody>
      </p:sp>
    </p:spTree>
    <p:extLst>
      <p:ext uri="{BB962C8B-B14F-4D97-AF65-F5344CB8AC3E}">
        <p14:creationId xmlns:p14="http://schemas.microsoft.com/office/powerpoint/2010/main" val="3905797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a:extLst>
              <a:ext uri="{FF2B5EF4-FFF2-40B4-BE49-F238E27FC236}">
                <a16:creationId xmlns:a16="http://schemas.microsoft.com/office/drawing/2014/main" id="{D309DC40-73E4-466F-BE8C-9AACE230BB1E}"/>
              </a:ext>
            </a:extLst>
          </p:cNvPr>
          <p:cNvSpPr>
            <a:spLocks noGrp="1"/>
          </p:cNvSpPr>
          <p:nvPr>
            <p:ph type="sldNum" sz="quarter" idx="4"/>
          </p:nvPr>
        </p:nvSpPr>
        <p:spPr>
          <a:xfrm>
            <a:off x="1905" y="13716"/>
            <a:ext cx="457200" cy="672084"/>
          </a:xfrm>
          <a:prstGeom prst="rect">
            <a:avLst/>
          </a:prstGeom>
        </p:spPr>
        <p:txBody>
          <a:bodyPr vert="horz" lIns="91440" tIns="45720" rIns="91440" bIns="45720" rtlCol="0" anchor="ctr"/>
          <a:lstStyle>
            <a:lvl1pPr algn="r">
              <a:defRPr sz="1400" b="0" i="1">
                <a:solidFill>
                  <a:schemeClr val="accent2"/>
                </a:solidFill>
                <a:latin typeface="+mj-lt"/>
              </a:defRPr>
            </a:lvl1pPr>
          </a:lstStyle>
          <a:p>
            <a:r>
              <a:rPr lang="en-US" dirty="0"/>
              <a:t> </a:t>
            </a:r>
            <a:fld id="{325A9640-E844-CF41-8921-D0D682DB68A3}" type="slidenum">
              <a:rPr lang="en-US" b="1" i="0" smtClean="0"/>
              <a:pPr/>
              <a:t>‹#›</a:t>
            </a:fld>
            <a:endParaRPr lang="en-US" b="1" i="0" dirty="0"/>
          </a:p>
        </p:txBody>
      </p:sp>
    </p:spTree>
    <p:extLst>
      <p:ext uri="{BB962C8B-B14F-4D97-AF65-F5344CB8AC3E}">
        <p14:creationId xmlns:p14="http://schemas.microsoft.com/office/powerpoint/2010/main" val="3419257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5">
            <a:extLst>
              <a:ext uri="{FF2B5EF4-FFF2-40B4-BE49-F238E27FC236}">
                <a16:creationId xmlns:a16="http://schemas.microsoft.com/office/drawing/2014/main" id="{65B45EB8-E251-468C-B3B7-25E21B68756F}"/>
              </a:ext>
            </a:extLst>
          </p:cNvPr>
          <p:cNvSpPr>
            <a:spLocks noGrp="1"/>
          </p:cNvSpPr>
          <p:nvPr>
            <p:ph type="sldNum" sz="quarter" idx="4"/>
          </p:nvPr>
        </p:nvSpPr>
        <p:spPr>
          <a:xfrm>
            <a:off x="1905" y="13716"/>
            <a:ext cx="457200" cy="672084"/>
          </a:xfrm>
          <a:prstGeom prst="rect">
            <a:avLst/>
          </a:prstGeom>
        </p:spPr>
        <p:txBody>
          <a:bodyPr vert="horz" lIns="91440" tIns="45720" rIns="91440" bIns="45720" rtlCol="0" anchor="ctr"/>
          <a:lstStyle>
            <a:lvl1pPr algn="r">
              <a:defRPr sz="1400" b="0" i="1">
                <a:solidFill>
                  <a:schemeClr val="accent2"/>
                </a:solidFill>
                <a:latin typeface="+mj-lt"/>
              </a:defRPr>
            </a:lvl1pPr>
          </a:lstStyle>
          <a:p>
            <a:r>
              <a:rPr lang="en-US" dirty="0"/>
              <a:t> </a:t>
            </a:r>
            <a:fld id="{325A9640-E844-CF41-8921-D0D682DB68A3}" type="slidenum">
              <a:rPr lang="en-US" b="1" i="0" smtClean="0"/>
              <a:pPr/>
              <a:t>‹#›</a:t>
            </a:fld>
            <a:endParaRPr lang="en-US" b="1" i="0" dirty="0"/>
          </a:p>
        </p:txBody>
      </p:sp>
    </p:spTree>
    <p:extLst>
      <p:ext uri="{BB962C8B-B14F-4D97-AF65-F5344CB8AC3E}">
        <p14:creationId xmlns:p14="http://schemas.microsoft.com/office/powerpoint/2010/main" val="2998665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34975"/>
            <a:ext cx="7772400" cy="1143000"/>
          </a:xfrm>
        </p:spPr>
        <p:txBody>
          <a:bodyPr/>
          <a:lstStyle/>
          <a:p>
            <a:r>
              <a:rPr lang="en-US"/>
              <a:t>Click to edit Master title style</a:t>
            </a:r>
            <a:endParaRPr lang="en-NZ"/>
          </a:p>
        </p:txBody>
      </p:sp>
      <p:sp>
        <p:nvSpPr>
          <p:cNvPr id="3" name="Text Placeholder 2"/>
          <p:cNvSpPr>
            <a:spLocks noGrp="1"/>
          </p:cNvSpPr>
          <p:nvPr>
            <p:ph type="body" sz="half" idx="1"/>
          </p:nvPr>
        </p:nvSpPr>
        <p:spPr>
          <a:xfrm>
            <a:off x="685800" y="19177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lipArt Placeholder 3"/>
          <p:cNvSpPr>
            <a:spLocks noGrp="1"/>
          </p:cNvSpPr>
          <p:nvPr>
            <p:ph type="clipArt" sz="half" idx="2"/>
          </p:nvPr>
        </p:nvSpPr>
        <p:spPr>
          <a:xfrm>
            <a:off x="4648200" y="1917700"/>
            <a:ext cx="3810000" cy="4114800"/>
          </a:xfrm>
        </p:spPr>
        <p:txBody>
          <a:bodyPr rtlCol="0">
            <a:normAutofit/>
          </a:bodyPr>
          <a:lstStyle/>
          <a:p>
            <a:pPr lvl="0"/>
            <a:r>
              <a:rPr lang="en-US" noProof="0"/>
              <a:t>Click icon to add online image</a:t>
            </a:r>
            <a:endParaRPr lang="en-NZ" noProof="0"/>
          </a:p>
        </p:txBody>
      </p:sp>
    </p:spTree>
    <p:extLst>
      <p:ext uri="{BB962C8B-B14F-4D97-AF65-F5344CB8AC3E}">
        <p14:creationId xmlns:p14="http://schemas.microsoft.com/office/powerpoint/2010/main" val="754882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434975"/>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17700"/>
            <a:ext cx="7772400" cy="4114800"/>
          </a:xfrm>
        </p:spPr>
        <p:txBody>
          <a:bodyPr rtlCol="0">
            <a:normAutofit/>
          </a:bodyPr>
          <a:lstStyle/>
          <a:p>
            <a:pPr lvl="0"/>
            <a:r>
              <a:rPr lang="en-US" noProof="0"/>
              <a:t>Click icon to add table</a:t>
            </a:r>
          </a:p>
        </p:txBody>
      </p:sp>
    </p:spTree>
    <p:extLst>
      <p:ext uri="{BB962C8B-B14F-4D97-AF65-F5344CB8AC3E}">
        <p14:creationId xmlns:p14="http://schemas.microsoft.com/office/powerpoint/2010/main" val="1116588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762000"/>
          </a:xfrm>
        </p:spPr>
        <p:txBody>
          <a:bodyPr/>
          <a:lstStyle/>
          <a:p>
            <a:r>
              <a:rPr lang="en-US"/>
              <a:t>Click to edit Master title style</a:t>
            </a:r>
          </a:p>
        </p:txBody>
      </p:sp>
      <p:sp>
        <p:nvSpPr>
          <p:cNvPr id="3" name="Text Placeholder 2"/>
          <p:cNvSpPr>
            <a:spLocks noGrp="1"/>
          </p:cNvSpPr>
          <p:nvPr>
            <p:ph type="body" sz="half" idx="1"/>
          </p:nvPr>
        </p:nvSpPr>
        <p:spPr>
          <a:xfrm>
            <a:off x="685800" y="1905000"/>
            <a:ext cx="3810000" cy="419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3810000" cy="419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578087"/>
      </p:ext>
    </p:extLst>
  </p:cSld>
  <p:clrMapOvr>
    <a:masterClrMapping/>
  </p:clrMapOvr>
  <p:transition>
    <p:cover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143000"/>
          </a:xfrm>
        </p:spPr>
        <p:txBody>
          <a:bodyPr/>
          <a:lstStyle/>
          <a:p>
            <a:r>
              <a:rPr lang="en-US"/>
              <a:t>Click to edit Master title style</a:t>
            </a:r>
          </a:p>
        </p:txBody>
      </p:sp>
      <p:sp>
        <p:nvSpPr>
          <p:cNvPr id="3" name="Chart Placeholder 2"/>
          <p:cNvSpPr>
            <a:spLocks noGrp="1"/>
          </p:cNvSpPr>
          <p:nvPr>
            <p:ph type="chart" sz="half" idx="1"/>
          </p:nvPr>
        </p:nvSpPr>
        <p:spPr>
          <a:xfrm>
            <a:off x="685800" y="1981200"/>
            <a:ext cx="3810000" cy="4114800"/>
          </a:xfrm>
        </p:spPr>
        <p:txBody>
          <a:bodyPr>
            <a:normAutofit/>
          </a:bodyPr>
          <a:lstStyle/>
          <a:p>
            <a:pPr lvl="0"/>
            <a:r>
              <a:rPr lang="en-US" noProof="0"/>
              <a:t>Click icon to add chart</a:t>
            </a:r>
          </a:p>
        </p:txBody>
      </p:sp>
      <p:sp>
        <p:nvSpPr>
          <p:cNvPr id="4" name="Text Placeholder 3"/>
          <p:cNvSpPr>
            <a:spLocks noGrp="1"/>
          </p:cNvSpPr>
          <p:nvPr>
            <p:ph type="body"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0439517"/>
      </p:ext>
    </p:extLst>
  </p:cSld>
  <p:clrMapOvr>
    <a:masterClrMapping/>
  </p:clrMapOvr>
  <p:transition>
    <p:pull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Slide Number Placeholder 5">
            <a:extLst>
              <a:ext uri="{FF2B5EF4-FFF2-40B4-BE49-F238E27FC236}">
                <a16:creationId xmlns:a16="http://schemas.microsoft.com/office/drawing/2014/main" id="{179B3FE5-FBA6-440E-9BB8-16A8C62B6A88}"/>
              </a:ext>
            </a:extLst>
          </p:cNvPr>
          <p:cNvSpPr>
            <a:spLocks noGrp="1"/>
          </p:cNvSpPr>
          <p:nvPr>
            <p:ph type="sldNum" sz="quarter" idx="4"/>
          </p:nvPr>
        </p:nvSpPr>
        <p:spPr>
          <a:xfrm>
            <a:off x="1905" y="13716"/>
            <a:ext cx="457200" cy="672084"/>
          </a:xfrm>
          <a:prstGeom prst="rect">
            <a:avLst/>
          </a:prstGeom>
        </p:spPr>
        <p:txBody>
          <a:bodyPr vert="horz" lIns="91440" tIns="45720" rIns="91440" bIns="45720" rtlCol="0" anchor="ctr"/>
          <a:lstStyle>
            <a:lvl1pPr algn="r">
              <a:defRPr sz="1400" b="0" i="1">
                <a:solidFill>
                  <a:schemeClr val="accent2"/>
                </a:solidFill>
                <a:latin typeface="+mj-lt"/>
              </a:defRPr>
            </a:lvl1pPr>
          </a:lstStyle>
          <a:p>
            <a:r>
              <a:rPr lang="en-US" dirty="0"/>
              <a:t> </a:t>
            </a:r>
            <a:fld id="{325A9640-E844-CF41-8921-D0D682DB68A3}" type="slidenum">
              <a:rPr lang="en-US" b="1" i="0" smtClean="0"/>
              <a:pPr/>
              <a:t>‹#›</a:t>
            </a:fld>
            <a:endParaRPr lang="en-US" b="1" i="0" dirty="0"/>
          </a:p>
        </p:txBody>
      </p:sp>
    </p:spTree>
    <p:extLst>
      <p:ext uri="{BB962C8B-B14F-4D97-AF65-F5344CB8AC3E}">
        <p14:creationId xmlns:p14="http://schemas.microsoft.com/office/powerpoint/2010/main" val="26133223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44D07F50-A8BC-49E2-8ECF-7C1037C6ECD0}"/>
              </a:ext>
            </a:extLst>
          </p:cNvPr>
          <p:cNvSpPr>
            <a:spLocks noGrp="1"/>
          </p:cNvSpPr>
          <p:nvPr>
            <p:ph type="sldNum" sz="quarter" idx="4"/>
          </p:nvPr>
        </p:nvSpPr>
        <p:spPr>
          <a:xfrm>
            <a:off x="1905" y="13716"/>
            <a:ext cx="457200" cy="672084"/>
          </a:xfrm>
          <a:prstGeom prst="rect">
            <a:avLst/>
          </a:prstGeom>
        </p:spPr>
        <p:txBody>
          <a:bodyPr vert="horz" lIns="91440" tIns="45720" rIns="91440" bIns="45720" rtlCol="0" anchor="ctr"/>
          <a:lstStyle>
            <a:lvl1pPr algn="r">
              <a:defRPr sz="1400" b="0" i="1">
                <a:solidFill>
                  <a:schemeClr val="accent2"/>
                </a:solidFill>
                <a:latin typeface="+mj-lt"/>
              </a:defRPr>
            </a:lvl1pPr>
          </a:lstStyle>
          <a:p>
            <a:r>
              <a:rPr lang="en-US" dirty="0"/>
              <a:t> </a:t>
            </a:r>
            <a:fld id="{325A9640-E844-CF41-8921-D0D682DB68A3}" type="slidenum">
              <a:rPr lang="en-US" b="1" i="0" smtClean="0"/>
              <a:pPr/>
              <a:t>‹#›</a:t>
            </a:fld>
            <a:endParaRPr lang="en-US" b="1" i="0" dirty="0"/>
          </a:p>
        </p:txBody>
      </p:sp>
    </p:spTree>
    <p:extLst>
      <p:ext uri="{BB962C8B-B14F-4D97-AF65-F5344CB8AC3E}">
        <p14:creationId xmlns:p14="http://schemas.microsoft.com/office/powerpoint/2010/main" val="21386529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5">
            <a:extLst>
              <a:ext uri="{FF2B5EF4-FFF2-40B4-BE49-F238E27FC236}">
                <a16:creationId xmlns:a16="http://schemas.microsoft.com/office/drawing/2014/main" id="{BC54F372-354D-4C80-953C-FB3803106E01}"/>
              </a:ext>
            </a:extLst>
          </p:cNvPr>
          <p:cNvSpPr>
            <a:spLocks noGrp="1"/>
          </p:cNvSpPr>
          <p:nvPr>
            <p:ph type="sldNum" sz="quarter" idx="4"/>
          </p:nvPr>
        </p:nvSpPr>
        <p:spPr>
          <a:xfrm>
            <a:off x="1905" y="13716"/>
            <a:ext cx="457200" cy="672084"/>
          </a:xfrm>
          <a:prstGeom prst="rect">
            <a:avLst/>
          </a:prstGeom>
        </p:spPr>
        <p:txBody>
          <a:bodyPr vert="horz" lIns="91440" tIns="45720" rIns="91440" bIns="45720" rtlCol="0" anchor="ctr"/>
          <a:lstStyle>
            <a:lvl1pPr algn="r">
              <a:defRPr sz="1400" b="0" i="1">
                <a:solidFill>
                  <a:schemeClr val="accent2"/>
                </a:solidFill>
                <a:latin typeface="+mj-lt"/>
              </a:defRPr>
            </a:lvl1pPr>
          </a:lstStyle>
          <a:p>
            <a:r>
              <a:rPr lang="en-US" dirty="0"/>
              <a:t> </a:t>
            </a:r>
            <a:fld id="{325A9640-E844-CF41-8921-D0D682DB68A3}" type="slidenum">
              <a:rPr lang="en-US" b="1" i="0" smtClean="0"/>
              <a:pPr/>
              <a:t>‹#›</a:t>
            </a:fld>
            <a:endParaRPr lang="en-US" b="1" i="0" dirty="0"/>
          </a:p>
        </p:txBody>
      </p:sp>
    </p:spTree>
    <p:extLst>
      <p:ext uri="{BB962C8B-B14F-4D97-AF65-F5344CB8AC3E}">
        <p14:creationId xmlns:p14="http://schemas.microsoft.com/office/powerpoint/2010/main" val="32411019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Slide Number Placeholder 5">
            <a:extLst>
              <a:ext uri="{FF2B5EF4-FFF2-40B4-BE49-F238E27FC236}">
                <a16:creationId xmlns:a16="http://schemas.microsoft.com/office/drawing/2014/main" id="{1EAC46EE-0415-4E9B-9C7C-D20C2772DCEF}"/>
              </a:ext>
            </a:extLst>
          </p:cNvPr>
          <p:cNvSpPr>
            <a:spLocks noGrp="1"/>
          </p:cNvSpPr>
          <p:nvPr>
            <p:ph type="sldNum" sz="quarter" idx="10"/>
          </p:nvPr>
        </p:nvSpPr>
        <p:spPr>
          <a:xfrm>
            <a:off x="1905" y="13716"/>
            <a:ext cx="457200" cy="672084"/>
          </a:xfrm>
          <a:prstGeom prst="rect">
            <a:avLst/>
          </a:prstGeom>
        </p:spPr>
        <p:txBody>
          <a:bodyPr vert="horz" lIns="91440" tIns="45720" rIns="91440" bIns="45720" rtlCol="0" anchor="ctr"/>
          <a:lstStyle>
            <a:lvl1pPr algn="r">
              <a:defRPr sz="1400" b="0" i="1">
                <a:solidFill>
                  <a:schemeClr val="accent2"/>
                </a:solidFill>
                <a:latin typeface="+mj-lt"/>
              </a:defRPr>
            </a:lvl1pPr>
          </a:lstStyle>
          <a:p>
            <a:r>
              <a:rPr lang="en-US" dirty="0"/>
              <a:t> </a:t>
            </a:r>
            <a:fld id="{325A9640-E844-CF41-8921-D0D682DB68A3}" type="slidenum">
              <a:rPr lang="en-US" b="1" i="0" smtClean="0"/>
              <a:pPr/>
              <a:t>‹#›</a:t>
            </a:fld>
            <a:endParaRPr lang="en-US" b="1" i="0" dirty="0"/>
          </a:p>
        </p:txBody>
      </p:sp>
    </p:spTree>
    <p:extLst>
      <p:ext uri="{BB962C8B-B14F-4D97-AF65-F5344CB8AC3E}">
        <p14:creationId xmlns:p14="http://schemas.microsoft.com/office/powerpoint/2010/main" val="22042443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5" name="Slide Number Placeholder 5">
            <a:extLst>
              <a:ext uri="{FF2B5EF4-FFF2-40B4-BE49-F238E27FC236}">
                <a16:creationId xmlns:a16="http://schemas.microsoft.com/office/drawing/2014/main" id="{D4A5F5A1-AE10-4ECC-A502-BAA3E587896A}"/>
              </a:ext>
            </a:extLst>
          </p:cNvPr>
          <p:cNvSpPr>
            <a:spLocks noGrp="1"/>
          </p:cNvSpPr>
          <p:nvPr>
            <p:ph type="sldNum" sz="quarter" idx="4"/>
          </p:nvPr>
        </p:nvSpPr>
        <p:spPr>
          <a:xfrm>
            <a:off x="1905" y="13716"/>
            <a:ext cx="457200" cy="672084"/>
          </a:xfrm>
          <a:prstGeom prst="rect">
            <a:avLst/>
          </a:prstGeom>
        </p:spPr>
        <p:txBody>
          <a:bodyPr vert="horz" lIns="91440" tIns="45720" rIns="91440" bIns="45720" rtlCol="0" anchor="ctr"/>
          <a:lstStyle>
            <a:lvl1pPr algn="r">
              <a:defRPr sz="1400" b="0" i="1">
                <a:solidFill>
                  <a:schemeClr val="accent2"/>
                </a:solidFill>
                <a:latin typeface="+mj-lt"/>
              </a:defRPr>
            </a:lvl1pPr>
          </a:lstStyle>
          <a:p>
            <a:r>
              <a:rPr lang="en-US" dirty="0"/>
              <a:t> </a:t>
            </a:r>
            <a:fld id="{325A9640-E844-CF41-8921-D0D682DB68A3}" type="slidenum">
              <a:rPr lang="en-US" b="1" i="0" smtClean="0"/>
              <a:pPr/>
              <a:t>‹#›</a:t>
            </a:fld>
            <a:endParaRPr lang="en-US" b="1" i="0" dirty="0"/>
          </a:p>
        </p:txBody>
      </p:sp>
    </p:spTree>
    <p:extLst>
      <p:ext uri="{BB962C8B-B14F-4D97-AF65-F5344CB8AC3E}">
        <p14:creationId xmlns:p14="http://schemas.microsoft.com/office/powerpoint/2010/main" val="36517476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256E2931-79B9-4ABC-B9FE-BDD34301CD22}"/>
              </a:ext>
            </a:extLst>
          </p:cNvPr>
          <p:cNvSpPr>
            <a:spLocks noGrp="1"/>
          </p:cNvSpPr>
          <p:nvPr>
            <p:ph type="sldNum" sz="quarter" idx="4"/>
          </p:nvPr>
        </p:nvSpPr>
        <p:spPr>
          <a:xfrm>
            <a:off x="1905" y="13716"/>
            <a:ext cx="457200" cy="672084"/>
          </a:xfrm>
          <a:prstGeom prst="rect">
            <a:avLst/>
          </a:prstGeom>
        </p:spPr>
        <p:txBody>
          <a:bodyPr vert="horz" lIns="91440" tIns="45720" rIns="91440" bIns="45720" rtlCol="0" anchor="ctr"/>
          <a:lstStyle>
            <a:lvl1pPr algn="r">
              <a:defRPr sz="1400" b="0" i="1">
                <a:solidFill>
                  <a:schemeClr val="accent2"/>
                </a:solidFill>
                <a:latin typeface="+mj-lt"/>
              </a:defRPr>
            </a:lvl1pPr>
          </a:lstStyle>
          <a:p>
            <a:r>
              <a:rPr lang="en-US" dirty="0"/>
              <a:t> </a:t>
            </a:r>
            <a:fld id="{325A9640-E844-CF41-8921-D0D682DB68A3}" type="slidenum">
              <a:rPr lang="en-US" b="1" i="0" smtClean="0"/>
              <a:pPr/>
              <a:t>‹#›</a:t>
            </a:fld>
            <a:endParaRPr lang="en-US" b="1" i="0" dirty="0"/>
          </a:p>
        </p:txBody>
      </p:sp>
    </p:spTree>
    <p:extLst>
      <p:ext uri="{BB962C8B-B14F-4D97-AF65-F5344CB8AC3E}">
        <p14:creationId xmlns:p14="http://schemas.microsoft.com/office/powerpoint/2010/main" val="4167142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F04EF6EA-2E6F-4634-B0FA-56048C498E07}"/>
              </a:ext>
            </a:extLst>
          </p:cNvPr>
          <p:cNvSpPr>
            <a:spLocks noGrp="1"/>
          </p:cNvSpPr>
          <p:nvPr>
            <p:ph type="sldNum" sz="quarter" idx="4"/>
          </p:nvPr>
        </p:nvSpPr>
        <p:spPr>
          <a:xfrm>
            <a:off x="1905" y="13716"/>
            <a:ext cx="457200" cy="672084"/>
          </a:xfrm>
          <a:prstGeom prst="rect">
            <a:avLst/>
          </a:prstGeom>
        </p:spPr>
        <p:txBody>
          <a:bodyPr vert="horz" lIns="91440" tIns="45720" rIns="91440" bIns="45720" rtlCol="0" anchor="ctr"/>
          <a:lstStyle>
            <a:lvl1pPr algn="r">
              <a:defRPr sz="1400" b="0" i="1">
                <a:solidFill>
                  <a:schemeClr val="accent2"/>
                </a:solidFill>
                <a:latin typeface="+mj-lt"/>
              </a:defRPr>
            </a:lvl1pPr>
          </a:lstStyle>
          <a:p>
            <a:r>
              <a:rPr lang="en-US" dirty="0"/>
              <a:t> </a:t>
            </a:r>
            <a:fld id="{325A9640-E844-CF41-8921-D0D682DB68A3}" type="slidenum">
              <a:rPr lang="en-US" b="1" i="0" smtClean="0"/>
              <a:pPr/>
              <a:t>‹#›</a:t>
            </a:fld>
            <a:endParaRPr lang="en-US" b="1" i="0" dirty="0"/>
          </a:p>
        </p:txBody>
      </p:sp>
    </p:spTree>
    <p:extLst>
      <p:ext uri="{BB962C8B-B14F-4D97-AF65-F5344CB8AC3E}">
        <p14:creationId xmlns:p14="http://schemas.microsoft.com/office/powerpoint/2010/main" val="3113044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Slide Number Placeholder 5">
            <a:extLst>
              <a:ext uri="{FF2B5EF4-FFF2-40B4-BE49-F238E27FC236}">
                <a16:creationId xmlns:a16="http://schemas.microsoft.com/office/drawing/2014/main" id="{EC980EDB-780C-479E-8850-19FEE4618E6F}"/>
              </a:ext>
            </a:extLst>
          </p:cNvPr>
          <p:cNvSpPr>
            <a:spLocks noGrp="1"/>
          </p:cNvSpPr>
          <p:nvPr>
            <p:ph type="sldNum" sz="quarter" idx="4"/>
          </p:nvPr>
        </p:nvSpPr>
        <p:spPr>
          <a:xfrm>
            <a:off x="1905" y="13716"/>
            <a:ext cx="457200" cy="672084"/>
          </a:xfrm>
          <a:prstGeom prst="rect">
            <a:avLst/>
          </a:prstGeom>
        </p:spPr>
        <p:txBody>
          <a:bodyPr vert="horz" lIns="91440" tIns="45720" rIns="91440" bIns="45720" rtlCol="0" anchor="ctr"/>
          <a:lstStyle>
            <a:lvl1pPr algn="r">
              <a:defRPr sz="1400" b="0" i="1">
                <a:solidFill>
                  <a:schemeClr val="accent2"/>
                </a:solidFill>
                <a:latin typeface="+mj-lt"/>
              </a:defRPr>
            </a:lvl1pPr>
          </a:lstStyle>
          <a:p>
            <a:r>
              <a:rPr lang="en-US" dirty="0"/>
              <a:t> </a:t>
            </a:r>
            <a:fld id="{325A9640-E844-CF41-8921-D0D682DB68A3}" type="slidenum">
              <a:rPr lang="en-US" b="1" i="0" smtClean="0"/>
              <a:pPr/>
              <a:t>‹#›</a:t>
            </a:fld>
            <a:endParaRPr lang="en-US" b="1" i="0" dirty="0"/>
          </a:p>
        </p:txBody>
      </p:sp>
    </p:spTree>
    <p:extLst>
      <p:ext uri="{BB962C8B-B14F-4D97-AF65-F5344CB8AC3E}">
        <p14:creationId xmlns:p14="http://schemas.microsoft.com/office/powerpoint/2010/main" val="3720011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1" y="0"/>
            <a:ext cx="91440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 name="Title Placeholder 1"/>
          <p:cNvSpPr>
            <a:spLocks noGrp="1"/>
          </p:cNvSpPr>
          <p:nvPr>
            <p:ph type="title"/>
          </p:nvPr>
        </p:nvSpPr>
        <p:spPr>
          <a:xfrm>
            <a:off x="457200" y="685800"/>
            <a:ext cx="8229600" cy="990600"/>
          </a:xfrm>
          <a:prstGeom prst="rect">
            <a:avLst/>
          </a:prstGeom>
        </p:spPr>
        <p:txBody>
          <a:bodyPr vert="horz" lIns="91440" tIns="91440" rIns="91440" bIns="91440" rtlCol="0" anchor="ctr">
            <a:normAutofit/>
          </a:bodyPr>
          <a:lstStyle/>
          <a:p>
            <a:r>
              <a:rPr lang="en-US" dirty="0"/>
              <a:t>Click to edit Master title style</a:t>
            </a:r>
          </a:p>
        </p:txBody>
      </p:sp>
      <p:sp>
        <p:nvSpPr>
          <p:cNvPr id="3" name="Text Placeholder 2"/>
          <p:cNvSpPr>
            <a:spLocks noGrp="1"/>
          </p:cNvSpPr>
          <p:nvPr>
            <p:ph type="body" idx="1"/>
          </p:nvPr>
        </p:nvSpPr>
        <p:spPr>
          <a:xfrm>
            <a:off x="457200" y="1752600"/>
            <a:ext cx="8229600" cy="48768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905" y="13716"/>
            <a:ext cx="457200" cy="672084"/>
          </a:xfrm>
          <a:prstGeom prst="rect">
            <a:avLst/>
          </a:prstGeom>
        </p:spPr>
        <p:txBody>
          <a:bodyPr vert="horz" lIns="91440" tIns="45720" rIns="91440" bIns="45720" rtlCol="0" anchor="ctr"/>
          <a:lstStyle>
            <a:lvl1pPr algn="r">
              <a:defRPr sz="1400" b="0" i="1">
                <a:solidFill>
                  <a:schemeClr val="accent2"/>
                </a:solidFill>
                <a:latin typeface="+mj-lt"/>
              </a:defRPr>
            </a:lvl1pPr>
          </a:lstStyle>
          <a:p>
            <a:r>
              <a:rPr lang="en-US" dirty="0"/>
              <a:t> </a:t>
            </a:r>
            <a:fld id="{325A9640-E844-CF41-8921-D0D682DB68A3}" type="slidenum">
              <a:rPr lang="en-US" b="1" i="0" smtClean="0"/>
              <a:pPr/>
              <a:t>‹#›</a:t>
            </a:fld>
            <a:endParaRPr lang="en-US" b="1" i="0" dirty="0"/>
          </a:p>
        </p:txBody>
      </p:sp>
      <p:pic>
        <p:nvPicPr>
          <p:cNvPr id="7" name="Picture 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3657601" y="6096000"/>
            <a:ext cx="2362200" cy="511939"/>
          </a:xfrm>
          <a:prstGeom prst="rect">
            <a:avLst/>
          </a:prstGeom>
        </p:spPr>
      </p:pic>
    </p:spTree>
    <p:extLst>
      <p:ext uri="{BB962C8B-B14F-4D97-AF65-F5344CB8AC3E}">
        <p14:creationId xmlns:p14="http://schemas.microsoft.com/office/powerpoint/2010/main" val="1648969076"/>
      </p:ext>
    </p:extLst>
  </p:cSld>
  <p:clrMap bg1="lt1" tx1="dk1" bg2="lt2" tx2="dk2" accent1="accent1" accent2="accent2" accent3="accent3" accent4="accent4" accent5="accent5" accent6="accent6" hlink="hlink" folHlink="folHlink"/>
  <p:sldLayoutIdLst>
    <p:sldLayoutId id="2147484375" r:id="rId1"/>
    <p:sldLayoutId id="2147484376" r:id="rId2"/>
    <p:sldLayoutId id="2147484377" r:id="rId3"/>
    <p:sldLayoutId id="2147484378" r:id="rId4"/>
    <p:sldLayoutId id="2147484379" r:id="rId5"/>
    <p:sldLayoutId id="2147484380" r:id="rId6"/>
    <p:sldLayoutId id="2147484381" r:id="rId7"/>
    <p:sldLayoutId id="2147484382" r:id="rId8"/>
    <p:sldLayoutId id="2147484383" r:id="rId9"/>
    <p:sldLayoutId id="2147484384" r:id="rId10"/>
    <p:sldLayoutId id="2147484385" r:id="rId11"/>
    <p:sldLayoutId id="2147484386" r:id="rId12"/>
    <p:sldLayoutId id="2147484387" r:id="rId13"/>
    <p:sldLayoutId id="2147484388" r:id="rId14"/>
    <p:sldLayoutId id="2147484390" r:id="rId15"/>
  </p:sldLayoutIdLst>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latin typeface="+mn-lt"/>
          <a:ea typeface="+mn-ea"/>
          <a:cs typeface="+mn-cs"/>
        </a:defRPr>
      </a:lvl1pPr>
      <a:lvl2pPr marL="690563" indent="-233363"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914400" indent="-223838" algn="l" defTabSz="914400" rtl="0" eaLnBrk="1" latinLnBrk="0" hangingPunct="1">
        <a:spcBef>
          <a:spcPct val="20000"/>
        </a:spcBef>
        <a:buClr>
          <a:schemeClr val="accent1"/>
        </a:buClr>
        <a:buSzPct val="90000"/>
        <a:buFont typeface="Arial" pitchFamily="34" charset="0"/>
        <a:buChar char="•"/>
        <a:defRPr sz="2000" kern="1200">
          <a:solidFill>
            <a:schemeClr val="tx1"/>
          </a:solidFill>
          <a:latin typeface="+mn-lt"/>
          <a:ea typeface="+mn-ea"/>
          <a:cs typeface="+mn-cs"/>
        </a:defRPr>
      </a:lvl3pPr>
      <a:lvl4pPr marL="1147763" indent="-173038"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311275" indent="-112713"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youtu.be/gBRrG0-SA1I"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7772400" cy="1514475"/>
          </a:xfrm>
        </p:spPr>
        <p:txBody>
          <a:bodyPr>
            <a:normAutofit/>
          </a:bodyPr>
          <a:lstStyle/>
          <a:p>
            <a:pPr algn="ctr"/>
            <a:r>
              <a:rPr lang="en-US" sz="3600" b="1" dirty="0" smtClean="0">
                <a:solidFill>
                  <a:schemeClr val="tx1"/>
                </a:solidFill>
              </a:rPr>
              <a:t>Supply </a:t>
            </a:r>
            <a:r>
              <a:rPr lang="en-US" sz="3600" b="1" dirty="0" smtClean="0">
                <a:solidFill>
                  <a:schemeClr val="tx1"/>
                </a:solidFill>
              </a:rPr>
              <a:t>Chain &amp; GLOBAL </a:t>
            </a:r>
            <a:r>
              <a:rPr lang="en-US" sz="3600" b="1" dirty="0" smtClean="0">
                <a:solidFill>
                  <a:schemeClr val="tx1"/>
                </a:solidFill>
              </a:rPr>
              <a:t>SUPPLY </a:t>
            </a:r>
            <a:r>
              <a:rPr lang="en-US" sz="3600" b="1" dirty="0" smtClean="0">
                <a:solidFill>
                  <a:schemeClr val="tx1"/>
                </a:solidFill>
              </a:rPr>
              <a:t>CHAIN  </a:t>
            </a:r>
            <a:endParaRPr lang="en-US" sz="3600" b="1" dirty="0">
              <a:solidFill>
                <a:schemeClr val="tx1"/>
              </a:solidFill>
            </a:endParaRPr>
          </a:p>
        </p:txBody>
      </p:sp>
      <p:sp>
        <p:nvSpPr>
          <p:cNvPr id="3" name="Text Placeholder 2"/>
          <p:cNvSpPr>
            <a:spLocks noGrp="1"/>
          </p:cNvSpPr>
          <p:nvPr>
            <p:ph type="body" idx="1"/>
          </p:nvPr>
        </p:nvSpPr>
        <p:spPr>
          <a:xfrm>
            <a:off x="381000" y="3114675"/>
            <a:ext cx="8382000" cy="2752725"/>
          </a:xfrm>
        </p:spPr>
        <p:txBody>
          <a:bodyPr>
            <a:normAutofit lnSpcReduction="10000"/>
          </a:bodyPr>
          <a:lstStyle/>
          <a:p>
            <a:pPr algn="ctr"/>
            <a:r>
              <a:rPr lang="en-US" sz="3300" b="1" dirty="0" smtClean="0">
                <a:solidFill>
                  <a:schemeClr val="tx1"/>
                </a:solidFill>
              </a:rPr>
              <a:t>Dr. Dinesh S</a:t>
            </a:r>
            <a:r>
              <a:rPr lang="en-US" sz="3300" b="1" dirty="0">
                <a:solidFill>
                  <a:schemeClr val="tx1"/>
                </a:solidFill>
              </a:rPr>
              <a:t>. </a:t>
            </a:r>
            <a:r>
              <a:rPr lang="en-US" sz="3300" b="1" dirty="0" err="1">
                <a:solidFill>
                  <a:schemeClr val="tx1"/>
                </a:solidFill>
              </a:rPr>
              <a:t>Davè</a:t>
            </a:r>
            <a:endParaRPr lang="en-US" sz="3300" b="1" dirty="0" smtClean="0">
              <a:solidFill>
                <a:schemeClr val="tx1"/>
              </a:solidFill>
            </a:endParaRPr>
          </a:p>
          <a:p>
            <a:pPr algn="ctr"/>
            <a:r>
              <a:rPr lang="en-US" sz="2200" b="1" dirty="0" smtClean="0">
                <a:solidFill>
                  <a:schemeClr val="tx1"/>
                </a:solidFill>
              </a:rPr>
              <a:t>Professor </a:t>
            </a:r>
            <a:r>
              <a:rPr lang="en-US" sz="2200" b="1" dirty="0" smtClean="0">
                <a:solidFill>
                  <a:schemeClr val="tx1"/>
                </a:solidFill>
              </a:rPr>
              <a:t>&amp; </a:t>
            </a:r>
            <a:r>
              <a:rPr lang="en-US" sz="2200" b="1" dirty="0" smtClean="0">
                <a:solidFill>
                  <a:schemeClr val="tx1"/>
                </a:solidFill>
              </a:rPr>
              <a:t>Director</a:t>
            </a:r>
          </a:p>
          <a:p>
            <a:pPr algn="ctr"/>
            <a:r>
              <a:rPr lang="en-US" sz="2200" b="1" dirty="0" smtClean="0">
                <a:solidFill>
                  <a:schemeClr val="tx1"/>
                </a:solidFill>
              </a:rPr>
              <a:t>Supply Chain Management Program</a:t>
            </a:r>
          </a:p>
          <a:p>
            <a:pPr algn="ctr"/>
            <a:endParaRPr lang="en-US" sz="2000" b="1" dirty="0" smtClean="0">
              <a:solidFill>
                <a:schemeClr val="tx1"/>
              </a:solidFill>
            </a:endParaRPr>
          </a:p>
          <a:p>
            <a:pPr algn="ctr"/>
            <a:r>
              <a:rPr lang="en-US" sz="2000" b="1" dirty="0" smtClean="0">
                <a:solidFill>
                  <a:schemeClr val="tx1"/>
                </a:solidFill>
              </a:rPr>
              <a:t>Department </a:t>
            </a:r>
            <a:r>
              <a:rPr lang="en-US" sz="2000" b="1" dirty="0" smtClean="0">
                <a:solidFill>
                  <a:schemeClr val="tx1"/>
                </a:solidFill>
              </a:rPr>
              <a:t>of </a:t>
            </a:r>
            <a:r>
              <a:rPr lang="en-US" sz="2000" b="1" dirty="0" smtClean="0">
                <a:solidFill>
                  <a:schemeClr val="tx1"/>
                </a:solidFill>
              </a:rPr>
              <a:t>Marketing &amp; </a:t>
            </a:r>
            <a:r>
              <a:rPr lang="en-US" sz="2000" b="1" dirty="0" smtClean="0">
                <a:solidFill>
                  <a:schemeClr val="tx1"/>
                </a:solidFill>
              </a:rPr>
              <a:t>Supply Chain Management</a:t>
            </a:r>
          </a:p>
          <a:p>
            <a:pPr algn="ctr"/>
            <a:r>
              <a:rPr lang="en-US" sz="2000" b="1" dirty="0" smtClean="0">
                <a:solidFill>
                  <a:schemeClr val="tx1"/>
                </a:solidFill>
              </a:rPr>
              <a:t>John A. Walker College of Business</a:t>
            </a:r>
          </a:p>
          <a:p>
            <a:pPr algn="ctr"/>
            <a:r>
              <a:rPr lang="en-US" sz="2000" b="1" dirty="0" smtClean="0">
                <a:solidFill>
                  <a:schemeClr val="tx1"/>
                </a:solidFill>
              </a:rPr>
              <a:t>Appalachian State </a:t>
            </a:r>
            <a:r>
              <a:rPr lang="en-US" sz="2000" b="1" dirty="0" smtClean="0">
                <a:solidFill>
                  <a:schemeClr val="tx1"/>
                </a:solidFill>
              </a:rPr>
              <a:t>University</a:t>
            </a:r>
            <a:endParaRPr lang="en-US" sz="2000" b="1" dirty="0" smtClean="0">
              <a:solidFill>
                <a:schemeClr val="tx1"/>
              </a:solidFill>
            </a:endParaRPr>
          </a:p>
          <a:p>
            <a:pPr algn="ctr"/>
            <a:endParaRPr lang="en-US" b="1" dirty="0">
              <a:solidFill>
                <a:schemeClr val="accent2">
                  <a:lumMod val="75000"/>
                </a:schemeClr>
              </a:solidFill>
            </a:endParaRPr>
          </a:p>
        </p:txBody>
      </p:sp>
    </p:spTree>
    <p:extLst>
      <p:ext uri="{BB962C8B-B14F-4D97-AF65-F5344CB8AC3E}">
        <p14:creationId xmlns:p14="http://schemas.microsoft.com/office/powerpoint/2010/main" val="2644471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Flows in Supply Chain</a:t>
            </a:r>
            <a:endParaRPr lang="en-US" dirty="0"/>
          </a:p>
        </p:txBody>
      </p:sp>
      <p:sp>
        <p:nvSpPr>
          <p:cNvPr id="8" name="Content Placeholder 3"/>
          <p:cNvSpPr>
            <a:spLocks noGrp="1"/>
          </p:cNvSpPr>
          <p:nvPr>
            <p:ph sz="half" idx="1"/>
          </p:nvPr>
        </p:nvSpPr>
        <p:spPr>
          <a:xfrm>
            <a:off x="457200" y="1673225"/>
            <a:ext cx="8229600" cy="4718050"/>
          </a:xfrm>
        </p:spPr>
        <p:txBody>
          <a:bodyPr/>
          <a:lstStyle/>
          <a:p>
            <a:r>
              <a:rPr lang="en-US" i="1" u="sng" dirty="0" smtClean="0"/>
              <a:t>Product </a:t>
            </a:r>
            <a:r>
              <a:rPr lang="en-US" i="1" u="sng" dirty="0"/>
              <a:t>Flow</a:t>
            </a:r>
            <a:r>
              <a:rPr lang="en-US" dirty="0"/>
              <a:t> includes movement of goods </a:t>
            </a:r>
            <a:r>
              <a:rPr lang="en-US" dirty="0" smtClean="0"/>
              <a:t>&amp; raw materials from </a:t>
            </a:r>
            <a:r>
              <a:rPr lang="en-US" dirty="0"/>
              <a:t>supplier to </a:t>
            </a:r>
            <a:r>
              <a:rPr lang="en-US" dirty="0" smtClean="0"/>
              <a:t>consumer in the chain of supply. Product </a:t>
            </a:r>
            <a:r>
              <a:rPr lang="en-US" dirty="0"/>
              <a:t>flow also involves returns  </a:t>
            </a:r>
            <a:r>
              <a:rPr lang="en-US" dirty="0" smtClean="0"/>
              <a:t>and rejections which is </a:t>
            </a:r>
            <a:r>
              <a:rPr lang="en-US" dirty="0"/>
              <a:t>called reverse flow. T</a:t>
            </a:r>
            <a:r>
              <a:rPr lang="en-US" dirty="0" smtClean="0"/>
              <a:t>he </a:t>
            </a:r>
            <a:r>
              <a:rPr lang="en-US" dirty="0"/>
              <a:t>goods </a:t>
            </a:r>
            <a:r>
              <a:rPr lang="en-US" dirty="0" smtClean="0"/>
              <a:t>generally </a:t>
            </a:r>
            <a:r>
              <a:rPr lang="en-US" dirty="0"/>
              <a:t>flow downstream (forward) from the source </a:t>
            </a:r>
            <a:r>
              <a:rPr lang="en-US" dirty="0" smtClean="0"/>
              <a:t>to consumer. The </a:t>
            </a:r>
            <a:r>
              <a:rPr lang="en-US" dirty="0"/>
              <a:t>backward (or upstream) flow </a:t>
            </a:r>
            <a:r>
              <a:rPr lang="en-US" dirty="0" smtClean="0"/>
              <a:t>of materials</a:t>
            </a:r>
            <a:r>
              <a:rPr lang="en-US" dirty="0"/>
              <a:t>, mainly associated with product returns.</a:t>
            </a:r>
          </a:p>
          <a:p>
            <a:endParaRPr lang="en-US" dirty="0"/>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1231610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8" name="Content Placeholder 3"/>
          <p:cNvSpPr>
            <a:spLocks noGrp="1"/>
          </p:cNvSpPr>
          <p:nvPr>
            <p:ph sz="half" idx="1"/>
          </p:nvPr>
        </p:nvSpPr>
        <p:spPr>
          <a:xfrm>
            <a:off x="457200" y="1673225"/>
            <a:ext cx="8229600" cy="4117975"/>
          </a:xfrm>
        </p:spPr>
        <p:txBody>
          <a:bodyPr>
            <a:normAutofit fontScale="92500" lnSpcReduction="20000"/>
          </a:bodyPr>
          <a:lstStyle/>
          <a:p>
            <a:pPr marL="0" indent="0">
              <a:buNone/>
            </a:pPr>
            <a:r>
              <a:rPr lang="en-US" b="1" i="1" u="sng" dirty="0" smtClean="0"/>
              <a:t>Financial Flow:</a:t>
            </a:r>
          </a:p>
          <a:p>
            <a:r>
              <a:rPr lang="en-US" dirty="0" smtClean="0"/>
              <a:t>Financial flow comes from two sources:  a) from </a:t>
            </a:r>
            <a:r>
              <a:rPr lang="en-US" dirty="0"/>
              <a:t>the cost and investment perspective and </a:t>
            </a:r>
            <a:r>
              <a:rPr lang="en-US" dirty="0" smtClean="0"/>
              <a:t>b) from </a:t>
            </a:r>
            <a:r>
              <a:rPr lang="en-US" dirty="0"/>
              <a:t>flow </a:t>
            </a:r>
            <a:r>
              <a:rPr lang="en-US" dirty="0" smtClean="0"/>
              <a:t>of funds</a:t>
            </a:r>
            <a:r>
              <a:rPr lang="en-US" dirty="0"/>
              <a:t>. </a:t>
            </a:r>
            <a:endParaRPr lang="en-US" dirty="0" smtClean="0"/>
          </a:p>
          <a:p>
            <a:r>
              <a:rPr lang="en-US" dirty="0" smtClean="0"/>
              <a:t>Costs </a:t>
            </a:r>
            <a:r>
              <a:rPr lang="en-US" dirty="0"/>
              <a:t>and investments add on as moving forward in the supply chain. The optimization of </a:t>
            </a:r>
            <a:r>
              <a:rPr lang="en-US" dirty="0" smtClean="0"/>
              <a:t>total supply </a:t>
            </a:r>
            <a:r>
              <a:rPr lang="en-US" dirty="0"/>
              <a:t>chain </a:t>
            </a:r>
            <a:r>
              <a:rPr lang="en-US" dirty="0" smtClean="0"/>
              <a:t>cost contributes </a:t>
            </a:r>
            <a:r>
              <a:rPr lang="en-US" dirty="0"/>
              <a:t>directly </a:t>
            </a:r>
            <a:r>
              <a:rPr lang="en-US" dirty="0" smtClean="0"/>
              <a:t>to </a:t>
            </a:r>
            <a:r>
              <a:rPr lang="en-US" dirty="0"/>
              <a:t>overall profitability.</a:t>
            </a:r>
          </a:p>
          <a:p>
            <a:r>
              <a:rPr lang="en-US" dirty="0"/>
              <a:t>Similarly, optimization of supply chain investment contributes to the </a:t>
            </a:r>
            <a:r>
              <a:rPr lang="en-US" dirty="0" smtClean="0"/>
              <a:t>optimization </a:t>
            </a:r>
            <a:r>
              <a:rPr lang="en-US" dirty="0"/>
              <a:t>of return on </a:t>
            </a:r>
            <a:r>
              <a:rPr lang="en-US" dirty="0" smtClean="0"/>
              <a:t>the capital invested </a:t>
            </a:r>
            <a:r>
              <a:rPr lang="en-US" dirty="0"/>
              <a:t>in a company. </a:t>
            </a:r>
            <a:endParaRPr lang="en-US" dirty="0" smtClean="0"/>
          </a:p>
          <a:p>
            <a:r>
              <a:rPr lang="en-US" dirty="0" smtClean="0"/>
              <a:t>Flow of funds are from </a:t>
            </a:r>
            <a:r>
              <a:rPr lang="en-US" dirty="0"/>
              <a:t>the ultimate consumer of the product </a:t>
            </a:r>
            <a:r>
              <a:rPr lang="en-US" dirty="0" smtClean="0"/>
              <a:t>back down </a:t>
            </a:r>
            <a:r>
              <a:rPr lang="en-US" dirty="0"/>
              <a:t>through the </a:t>
            </a:r>
            <a:r>
              <a:rPr lang="en-US" dirty="0" smtClean="0"/>
              <a:t>chain.  </a:t>
            </a:r>
          </a:p>
          <a:p>
            <a:endParaRPr lang="en-US" dirty="0"/>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2877996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fontScale="90000"/>
          </a:bodyPr>
          <a:lstStyle/>
          <a:p>
            <a:endParaRPr lang="en-US" dirty="0"/>
          </a:p>
        </p:txBody>
      </p:sp>
      <p:sp>
        <p:nvSpPr>
          <p:cNvPr id="8" name="Content Placeholder 3"/>
          <p:cNvSpPr>
            <a:spLocks noGrp="1"/>
          </p:cNvSpPr>
          <p:nvPr>
            <p:ph sz="half" idx="1"/>
          </p:nvPr>
        </p:nvSpPr>
        <p:spPr>
          <a:xfrm>
            <a:off x="457200" y="1524000"/>
            <a:ext cx="8229600" cy="4191000"/>
          </a:xfrm>
        </p:spPr>
        <p:txBody>
          <a:bodyPr>
            <a:normAutofit fontScale="92500" lnSpcReduction="20000"/>
          </a:bodyPr>
          <a:lstStyle/>
          <a:p>
            <a:pPr marL="0" indent="0">
              <a:buNone/>
            </a:pPr>
            <a:r>
              <a:rPr lang="en-US" b="1" i="1" u="sng" dirty="0" smtClean="0"/>
              <a:t>Financial Flow (Continued):</a:t>
            </a:r>
          </a:p>
          <a:p>
            <a:r>
              <a:rPr lang="en-US" dirty="0" smtClean="0"/>
              <a:t>The </a:t>
            </a:r>
            <a:r>
              <a:rPr lang="en-US" dirty="0"/>
              <a:t>supply chain has both </a:t>
            </a:r>
            <a:r>
              <a:rPr lang="en-US" dirty="0" smtClean="0"/>
              <a:t>accounts payable and accounts receivable activities; they include </a:t>
            </a:r>
            <a:r>
              <a:rPr lang="en-US" dirty="0"/>
              <a:t>payment schedules, credit, and additional financial </a:t>
            </a:r>
            <a:r>
              <a:rPr lang="en-US" dirty="0" smtClean="0"/>
              <a:t>arrangements.</a:t>
            </a:r>
          </a:p>
          <a:p>
            <a:r>
              <a:rPr lang="en-US" dirty="0" smtClean="0"/>
              <a:t>Both funds flow </a:t>
            </a:r>
            <a:r>
              <a:rPr lang="en-US" dirty="0"/>
              <a:t>in opposite directions: receivables (funds inflow) and payables (funds outflow). </a:t>
            </a:r>
            <a:endParaRPr lang="en-US" dirty="0" smtClean="0"/>
          </a:p>
          <a:p>
            <a:r>
              <a:rPr lang="en-US" dirty="0" smtClean="0"/>
              <a:t>Great opportunities </a:t>
            </a:r>
            <a:r>
              <a:rPr lang="en-US" dirty="0"/>
              <a:t>and challenges </a:t>
            </a:r>
            <a:r>
              <a:rPr lang="en-US" dirty="0" smtClean="0"/>
              <a:t>in </a:t>
            </a:r>
            <a:r>
              <a:rPr lang="en-US" dirty="0"/>
              <a:t>managing financial flows in supply chains. </a:t>
            </a:r>
            <a:endParaRPr lang="en-US" dirty="0" smtClean="0"/>
          </a:p>
          <a:p>
            <a:r>
              <a:rPr lang="en-US" dirty="0" smtClean="0"/>
              <a:t>The integrated </a:t>
            </a:r>
            <a:r>
              <a:rPr lang="en-US" dirty="0"/>
              <a:t>management of this flow is a key SCM activity, and one which has a direct impact on the </a:t>
            </a:r>
            <a:r>
              <a:rPr lang="en-US" dirty="0" smtClean="0"/>
              <a:t>cash flow </a:t>
            </a:r>
            <a:r>
              <a:rPr lang="en-US" dirty="0"/>
              <a:t>position and profitability of the company.</a:t>
            </a:r>
          </a:p>
          <a:p>
            <a:endParaRPr lang="en-US" dirty="0"/>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2369926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fontScale="90000"/>
          </a:bodyPr>
          <a:lstStyle/>
          <a:p>
            <a:endParaRPr lang="en-US" dirty="0"/>
          </a:p>
        </p:txBody>
      </p:sp>
      <p:sp>
        <p:nvSpPr>
          <p:cNvPr id="8" name="Content Placeholder 3"/>
          <p:cNvSpPr>
            <a:spLocks noGrp="1"/>
          </p:cNvSpPr>
          <p:nvPr>
            <p:ph sz="half" idx="1"/>
          </p:nvPr>
        </p:nvSpPr>
        <p:spPr>
          <a:xfrm>
            <a:off x="457200" y="1447801"/>
            <a:ext cx="8229600" cy="4419600"/>
          </a:xfrm>
        </p:spPr>
        <p:txBody>
          <a:bodyPr>
            <a:normAutofit fontScale="70000" lnSpcReduction="20000"/>
          </a:bodyPr>
          <a:lstStyle/>
          <a:p>
            <a:pPr marL="0" indent="0">
              <a:buNone/>
            </a:pPr>
            <a:r>
              <a:rPr lang="en-US" b="1" i="1" u="sng" dirty="0" smtClean="0"/>
              <a:t>Information Flow:</a:t>
            </a:r>
          </a:p>
          <a:p>
            <a:r>
              <a:rPr lang="en-US" dirty="0" smtClean="0"/>
              <a:t>SCM involves information and </a:t>
            </a:r>
            <a:r>
              <a:rPr lang="en-US" dirty="0"/>
              <a:t>communication between suppliers, </a:t>
            </a:r>
            <a:r>
              <a:rPr lang="en-US" dirty="0" smtClean="0"/>
              <a:t>logistics companies, subcontractors, </a:t>
            </a:r>
            <a:r>
              <a:rPr lang="en-US" dirty="0"/>
              <a:t>and other </a:t>
            </a:r>
            <a:r>
              <a:rPr lang="en-US" dirty="0" smtClean="0"/>
              <a:t>entities in the chain of supply.  </a:t>
            </a:r>
          </a:p>
          <a:p>
            <a:r>
              <a:rPr lang="en-US" dirty="0" smtClean="0"/>
              <a:t>For example, information include:</a:t>
            </a:r>
          </a:p>
          <a:p>
            <a:pPr lvl="1"/>
            <a:r>
              <a:rPr lang="en-US" dirty="0" smtClean="0"/>
              <a:t>bills </a:t>
            </a:r>
            <a:r>
              <a:rPr lang="en-US" dirty="0"/>
              <a:t>of </a:t>
            </a:r>
            <a:r>
              <a:rPr lang="en-US" dirty="0" smtClean="0"/>
              <a:t>materials</a:t>
            </a:r>
          </a:p>
          <a:p>
            <a:pPr lvl="1"/>
            <a:r>
              <a:rPr lang="en-US" dirty="0" smtClean="0"/>
              <a:t>Product data </a:t>
            </a:r>
          </a:p>
          <a:p>
            <a:pPr lvl="1"/>
            <a:r>
              <a:rPr lang="en-US" dirty="0" smtClean="0"/>
              <a:t>pricing</a:t>
            </a:r>
          </a:p>
          <a:p>
            <a:pPr lvl="1"/>
            <a:r>
              <a:rPr lang="en-US" dirty="0" smtClean="0"/>
              <a:t>inventory levels</a:t>
            </a:r>
          </a:p>
          <a:p>
            <a:pPr lvl="1"/>
            <a:r>
              <a:rPr lang="en-US" dirty="0" smtClean="0"/>
              <a:t>customer </a:t>
            </a:r>
            <a:r>
              <a:rPr lang="en-US" dirty="0"/>
              <a:t>and order </a:t>
            </a:r>
            <a:r>
              <a:rPr lang="en-US" dirty="0" smtClean="0"/>
              <a:t>information</a:t>
            </a:r>
          </a:p>
          <a:p>
            <a:pPr lvl="1"/>
            <a:r>
              <a:rPr lang="en-US" dirty="0"/>
              <a:t>d</a:t>
            </a:r>
            <a:r>
              <a:rPr lang="en-US" dirty="0" smtClean="0"/>
              <a:t>elivery scheduling,</a:t>
            </a:r>
          </a:p>
          <a:p>
            <a:pPr lvl="1"/>
            <a:r>
              <a:rPr lang="en-US" dirty="0" smtClean="0"/>
              <a:t>supplier </a:t>
            </a:r>
            <a:r>
              <a:rPr lang="en-US" dirty="0"/>
              <a:t>and distributor </a:t>
            </a:r>
            <a:r>
              <a:rPr lang="en-US" dirty="0" smtClean="0"/>
              <a:t>information</a:t>
            </a:r>
          </a:p>
          <a:p>
            <a:pPr lvl="1"/>
            <a:r>
              <a:rPr lang="en-US" dirty="0" smtClean="0"/>
              <a:t>delivery status</a:t>
            </a:r>
          </a:p>
          <a:p>
            <a:pPr lvl="1"/>
            <a:r>
              <a:rPr lang="en-US" dirty="0" smtClean="0"/>
              <a:t>current cash flow </a:t>
            </a:r>
            <a:r>
              <a:rPr lang="en-US" dirty="0"/>
              <a:t>and ﬁnancial </a:t>
            </a:r>
            <a:r>
              <a:rPr lang="en-US" dirty="0" smtClean="0"/>
              <a:t>information, etc.  </a:t>
            </a:r>
            <a:endParaRPr lang="en-US" dirty="0"/>
          </a:p>
          <a:p>
            <a:r>
              <a:rPr lang="en-US" dirty="0" smtClean="0"/>
              <a:t>Information </a:t>
            </a:r>
            <a:r>
              <a:rPr lang="en-US" dirty="0"/>
              <a:t>ﬂows in the </a:t>
            </a:r>
            <a:r>
              <a:rPr lang="en-US" dirty="0" smtClean="0"/>
              <a:t>supply chain </a:t>
            </a:r>
            <a:r>
              <a:rPr lang="en-US" dirty="0"/>
              <a:t>are </a:t>
            </a:r>
            <a:r>
              <a:rPr lang="en-US" dirty="0" smtClean="0"/>
              <a:t>bidirectional</a:t>
            </a:r>
          </a:p>
          <a:p>
            <a:r>
              <a:rPr lang="en-US" dirty="0" smtClean="0"/>
              <a:t>Faster </a:t>
            </a:r>
            <a:r>
              <a:rPr lang="en-US" dirty="0"/>
              <a:t>and </a:t>
            </a:r>
            <a:r>
              <a:rPr lang="en-US" dirty="0" smtClean="0"/>
              <a:t>accurate </a:t>
            </a:r>
            <a:r>
              <a:rPr lang="en-US" dirty="0"/>
              <a:t>information ﬂow enhances </a:t>
            </a:r>
            <a:r>
              <a:rPr lang="en-US" dirty="0" smtClean="0"/>
              <a:t>SC eﬀectiveness and Information Technology provides significant benefits.</a:t>
            </a:r>
            <a:endParaRPr lang="en-US" dirty="0"/>
          </a:p>
          <a:p>
            <a:endParaRPr lang="en-US" dirty="0"/>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2758252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8" name="Content Placeholder 3"/>
          <p:cNvSpPr>
            <a:spLocks noGrp="1"/>
          </p:cNvSpPr>
          <p:nvPr>
            <p:ph sz="half" idx="1"/>
          </p:nvPr>
        </p:nvSpPr>
        <p:spPr>
          <a:xfrm>
            <a:off x="465601" y="1589519"/>
            <a:ext cx="8229600" cy="4201682"/>
          </a:xfrm>
        </p:spPr>
        <p:txBody>
          <a:bodyPr>
            <a:normAutofit fontScale="92500" lnSpcReduction="20000"/>
          </a:bodyPr>
          <a:lstStyle/>
          <a:p>
            <a:pPr marL="0" indent="0">
              <a:buNone/>
            </a:pPr>
            <a:r>
              <a:rPr lang="en-US" sz="2600" b="1" i="1" u="sng" dirty="0" smtClean="0"/>
              <a:t>Value in Supply Chain:</a:t>
            </a:r>
          </a:p>
          <a:p>
            <a:r>
              <a:rPr lang="en-US" sz="2600" dirty="0"/>
              <a:t>A supply chain has a series of value creating processes </a:t>
            </a:r>
            <a:r>
              <a:rPr lang="en-US" sz="2600" dirty="0" smtClean="0"/>
              <a:t>over the chain of supply to provide added value to the final customers.</a:t>
            </a:r>
          </a:p>
          <a:p>
            <a:r>
              <a:rPr lang="en-US" sz="2600" dirty="0"/>
              <a:t>A value chain is a set of activities </a:t>
            </a:r>
            <a:r>
              <a:rPr lang="en-US" sz="2600" dirty="0" smtClean="0"/>
              <a:t>an organization performs </a:t>
            </a:r>
            <a:r>
              <a:rPr lang="en-US" sz="2600" dirty="0"/>
              <a:t>in order to deliver a valuable product or service for the </a:t>
            </a:r>
            <a:r>
              <a:rPr lang="en-US" sz="2600" dirty="0" smtClean="0"/>
              <a:t>market (</a:t>
            </a:r>
            <a:r>
              <a:rPr lang="en-US" sz="2600" i="1" dirty="0" smtClean="0"/>
              <a:t>Competitive Advantage</a:t>
            </a:r>
            <a:r>
              <a:rPr lang="en-US" sz="2600" dirty="0" smtClean="0"/>
              <a:t> by Michael Porter).</a:t>
            </a:r>
          </a:p>
          <a:p>
            <a:r>
              <a:rPr lang="en-US" sz="2600" dirty="0" smtClean="0"/>
              <a:t>A </a:t>
            </a:r>
            <a:r>
              <a:rPr lang="en-US" sz="2600" dirty="0"/>
              <a:t>value chain </a:t>
            </a:r>
            <a:r>
              <a:rPr lang="en-US" sz="2600" dirty="0" smtClean="0"/>
              <a:t>describes the </a:t>
            </a:r>
            <a:r>
              <a:rPr lang="en-US" sz="2600" dirty="0"/>
              <a:t>process by which businesses receive raw materials, add value to the raw materials through various processes to create a finished </a:t>
            </a:r>
            <a:r>
              <a:rPr lang="en-US" sz="2600" dirty="0" smtClean="0"/>
              <a:t>product for the </a:t>
            </a:r>
            <a:r>
              <a:rPr lang="en-US" sz="2600" dirty="0"/>
              <a:t>customers. </a:t>
            </a:r>
            <a:endParaRPr lang="en-US" sz="2600" dirty="0" smtClean="0"/>
          </a:p>
          <a:p>
            <a:r>
              <a:rPr lang="en-US" sz="2600" dirty="0" smtClean="0"/>
              <a:t>Supply </a:t>
            </a:r>
            <a:r>
              <a:rPr lang="en-US" sz="2600" dirty="0"/>
              <a:t>chain is closely related to value chain and they compliment and supplement each other.</a:t>
            </a:r>
          </a:p>
          <a:p>
            <a:endParaRPr lang="en-US" dirty="0" smtClean="0"/>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1131869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8" name="Content Placeholder 3"/>
          <p:cNvSpPr>
            <a:spLocks noGrp="1"/>
          </p:cNvSpPr>
          <p:nvPr>
            <p:ph sz="half" idx="1"/>
          </p:nvPr>
        </p:nvSpPr>
        <p:spPr>
          <a:xfrm>
            <a:off x="465601" y="1589519"/>
            <a:ext cx="8229600" cy="4049282"/>
          </a:xfrm>
        </p:spPr>
        <p:txBody>
          <a:bodyPr>
            <a:normAutofit fontScale="92500" lnSpcReduction="20000"/>
          </a:bodyPr>
          <a:lstStyle/>
          <a:p>
            <a:pPr marL="0" indent="0">
              <a:buNone/>
            </a:pPr>
            <a:r>
              <a:rPr lang="en-US" b="1" i="1" u="sng" dirty="0" smtClean="0"/>
              <a:t>Risk in Supply Chain:</a:t>
            </a:r>
          </a:p>
          <a:p>
            <a:r>
              <a:rPr lang="en-US" sz="2600" dirty="0"/>
              <a:t>Risks in supply chain </a:t>
            </a:r>
            <a:r>
              <a:rPr lang="en-US" sz="2600" dirty="0" smtClean="0"/>
              <a:t>can occur </a:t>
            </a:r>
            <a:r>
              <a:rPr lang="en-US" sz="2600" dirty="0"/>
              <a:t>due to </a:t>
            </a:r>
            <a:r>
              <a:rPr lang="en-US" sz="2600" dirty="0" smtClean="0"/>
              <a:t>uncertainty in demand</a:t>
            </a:r>
            <a:r>
              <a:rPr lang="en-US" sz="2600" dirty="0"/>
              <a:t>, supply</a:t>
            </a:r>
            <a:r>
              <a:rPr lang="en-US" sz="2600" dirty="0" smtClean="0"/>
              <a:t>, price</a:t>
            </a:r>
            <a:r>
              <a:rPr lang="en-US" sz="2600" dirty="0"/>
              <a:t>, lead time, etc. </a:t>
            </a:r>
            <a:r>
              <a:rPr lang="en-US" sz="2600" dirty="0" smtClean="0"/>
              <a:t>and they result in financial loss for organization and/or the entire supply chain.</a:t>
            </a:r>
          </a:p>
          <a:p>
            <a:r>
              <a:rPr lang="en-US" sz="2600" dirty="0" smtClean="0"/>
              <a:t>Risks can </a:t>
            </a:r>
            <a:r>
              <a:rPr lang="en-US" sz="2600" dirty="0"/>
              <a:t>appear as any kind of disruptions, price volatility, and poor </a:t>
            </a:r>
            <a:r>
              <a:rPr lang="en-US" sz="2600" dirty="0" smtClean="0"/>
              <a:t>perceived quality </a:t>
            </a:r>
            <a:r>
              <a:rPr lang="en-US" sz="2600" dirty="0"/>
              <a:t>of the product or service, process / internal quality failures, deficiency of physical infrastructure</a:t>
            </a:r>
            <a:r>
              <a:rPr lang="en-US" sz="2600" dirty="0" smtClean="0"/>
              <a:t>, natural disaster, etc.  </a:t>
            </a:r>
          </a:p>
          <a:p>
            <a:r>
              <a:rPr lang="en-US" sz="2600" dirty="0" smtClean="0"/>
              <a:t>Risk </a:t>
            </a:r>
            <a:r>
              <a:rPr lang="en-US" sz="2600" dirty="0"/>
              <a:t>factors </a:t>
            </a:r>
            <a:r>
              <a:rPr lang="en-US" sz="2600" dirty="0" smtClean="0"/>
              <a:t>may also </a:t>
            </a:r>
            <a:r>
              <a:rPr lang="en-US" sz="2600" dirty="0"/>
              <a:t>include cash </a:t>
            </a:r>
            <a:r>
              <a:rPr lang="en-US" sz="2600" dirty="0" smtClean="0"/>
              <a:t>flow constraints</a:t>
            </a:r>
            <a:r>
              <a:rPr lang="en-US" sz="2600" dirty="0"/>
              <a:t>, inventory </a:t>
            </a:r>
            <a:r>
              <a:rPr lang="en-US" sz="2600" dirty="0" smtClean="0"/>
              <a:t>financing, </a:t>
            </a:r>
            <a:r>
              <a:rPr lang="en-US" sz="2600" dirty="0"/>
              <a:t>and delayed </a:t>
            </a:r>
            <a:r>
              <a:rPr lang="en-US" sz="2600" dirty="0" smtClean="0"/>
              <a:t>payment</a:t>
            </a:r>
            <a:r>
              <a:rPr lang="en-US" sz="2600" dirty="0"/>
              <a:t>. </a:t>
            </a:r>
            <a:endParaRPr lang="en-US" sz="2600" dirty="0" smtClean="0"/>
          </a:p>
          <a:p>
            <a:r>
              <a:rPr lang="en-US" sz="2600" dirty="0" smtClean="0"/>
              <a:t>Risks </a:t>
            </a:r>
            <a:r>
              <a:rPr lang="en-US" sz="2600" dirty="0"/>
              <a:t>can be external or internal and </a:t>
            </a:r>
            <a:r>
              <a:rPr lang="en-US" sz="2600" dirty="0" smtClean="0"/>
              <a:t>move either </a:t>
            </a:r>
            <a:r>
              <a:rPr lang="en-US" sz="2600" dirty="0"/>
              <a:t>way with product or financial or information or value flow.</a:t>
            </a:r>
            <a:endParaRPr lang="en-US" sz="2600" dirty="0" smtClean="0"/>
          </a:p>
          <a:p>
            <a:endParaRPr lang="en-US" dirty="0" smtClean="0"/>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23395611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Integrative Approach in SCM</a:t>
            </a:r>
            <a:endParaRPr lang="en-US" dirty="0"/>
          </a:p>
        </p:txBody>
      </p:sp>
      <p:sp>
        <p:nvSpPr>
          <p:cNvPr id="8" name="Content Placeholder 3"/>
          <p:cNvSpPr>
            <a:spLocks noGrp="1"/>
          </p:cNvSpPr>
          <p:nvPr>
            <p:ph sz="half" idx="1"/>
          </p:nvPr>
        </p:nvSpPr>
        <p:spPr>
          <a:xfrm>
            <a:off x="437584" y="1447801"/>
            <a:ext cx="8229600" cy="4191000"/>
          </a:xfrm>
        </p:spPr>
        <p:txBody>
          <a:bodyPr>
            <a:normAutofit fontScale="92500" lnSpcReduction="20000"/>
          </a:bodyPr>
          <a:lstStyle/>
          <a:p>
            <a:r>
              <a:rPr lang="en-US" dirty="0"/>
              <a:t>Supply chain management integrates key business processes from end user through original suppliers</a:t>
            </a:r>
            <a:r>
              <a:rPr lang="en-US" dirty="0" smtClean="0"/>
              <a:t>, manufacturer</a:t>
            </a:r>
            <a:r>
              <a:rPr lang="en-US" dirty="0"/>
              <a:t>, </a:t>
            </a:r>
            <a:r>
              <a:rPr lang="en-US" dirty="0" smtClean="0"/>
              <a:t>retailers, and 3PLs and this collaboration is a critical success </a:t>
            </a:r>
            <a:r>
              <a:rPr lang="en-US" dirty="0"/>
              <a:t>factor in a dynamic </a:t>
            </a:r>
            <a:r>
              <a:rPr lang="en-US" dirty="0" smtClean="0"/>
              <a:t>global market environment.</a:t>
            </a:r>
          </a:p>
          <a:p>
            <a:r>
              <a:rPr lang="en-US" dirty="0" smtClean="0"/>
              <a:t>The collaboration is necessary for </a:t>
            </a:r>
            <a:r>
              <a:rPr lang="en-US" dirty="0"/>
              <a:t>enhancing value in the </a:t>
            </a:r>
            <a:r>
              <a:rPr lang="en-US" dirty="0" smtClean="0"/>
              <a:t>system by </a:t>
            </a:r>
            <a:r>
              <a:rPr lang="en-US" dirty="0"/>
              <a:t>sharing and utilization of resources, assets</a:t>
            </a:r>
            <a:r>
              <a:rPr lang="en-US" dirty="0" smtClean="0"/>
              <a:t>, facilities</a:t>
            </a:r>
            <a:r>
              <a:rPr lang="en-US" dirty="0"/>
              <a:t>, processes; sharing of information, knowledge, systems between different tiers in the chain </a:t>
            </a:r>
            <a:r>
              <a:rPr lang="en-US" dirty="0" smtClean="0"/>
              <a:t>and is </a:t>
            </a:r>
            <a:r>
              <a:rPr lang="en-US" dirty="0"/>
              <a:t>vital for the success of each </a:t>
            </a:r>
            <a:r>
              <a:rPr lang="en-US" dirty="0" smtClean="0"/>
              <a:t>chain </a:t>
            </a:r>
            <a:r>
              <a:rPr lang="en-US" dirty="0"/>
              <a:t>in improving lead-times, process execution efficiencies and </a:t>
            </a:r>
            <a:r>
              <a:rPr lang="en-US" dirty="0" smtClean="0"/>
              <a:t>costs, quality </a:t>
            </a:r>
            <a:r>
              <a:rPr lang="en-US" dirty="0"/>
              <a:t>of the process, inventory costs, and information transfer in a supply chain. </a:t>
            </a:r>
            <a:endParaRPr lang="en-US" dirty="0" smtClean="0"/>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3765851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8" name="Content Placeholder 3"/>
          <p:cNvSpPr>
            <a:spLocks noGrp="1"/>
          </p:cNvSpPr>
          <p:nvPr>
            <p:ph sz="half" idx="1"/>
          </p:nvPr>
        </p:nvSpPr>
        <p:spPr>
          <a:xfrm>
            <a:off x="465601" y="1589519"/>
            <a:ext cx="8229600" cy="3896882"/>
          </a:xfrm>
        </p:spPr>
        <p:txBody>
          <a:bodyPr>
            <a:normAutofit lnSpcReduction="10000"/>
          </a:bodyPr>
          <a:lstStyle/>
          <a:p>
            <a:r>
              <a:rPr lang="en-US" dirty="0" smtClean="0"/>
              <a:t>Integration </a:t>
            </a:r>
            <a:r>
              <a:rPr lang="en-US" dirty="0"/>
              <a:t>leads to b</a:t>
            </a:r>
            <a:r>
              <a:rPr lang="en-US" dirty="0" smtClean="0"/>
              <a:t>etter </a:t>
            </a:r>
            <a:r>
              <a:rPr lang="en-US" dirty="0"/>
              <a:t>collaboration for synchronized production scheduling, collaborative product development</a:t>
            </a:r>
            <a:r>
              <a:rPr lang="en-US" dirty="0" smtClean="0"/>
              <a:t>, collaborative </a:t>
            </a:r>
            <a:r>
              <a:rPr lang="en-US" dirty="0"/>
              <a:t>demand and logistic planning</a:t>
            </a:r>
            <a:r>
              <a:rPr lang="en-US" dirty="0" smtClean="0"/>
              <a:t>.</a:t>
            </a:r>
          </a:p>
          <a:p>
            <a:r>
              <a:rPr lang="en-US" dirty="0" smtClean="0"/>
              <a:t>With </a:t>
            </a:r>
            <a:r>
              <a:rPr lang="en-US" dirty="0"/>
              <a:t>increased information visibility and </a:t>
            </a:r>
            <a:r>
              <a:rPr lang="en-US" dirty="0" smtClean="0"/>
              <a:t>relevant operational </a:t>
            </a:r>
            <a:r>
              <a:rPr lang="en-US" dirty="0"/>
              <a:t>knowledge and data exchange, integrated supply chain partners can be more responsive </a:t>
            </a:r>
            <a:r>
              <a:rPr lang="en-US" dirty="0" smtClean="0"/>
              <a:t>to volatile demand, change in technology,  and globalization.</a:t>
            </a:r>
            <a:endParaRPr lang="en-US" dirty="0"/>
          </a:p>
          <a:p>
            <a:endParaRPr lang="en-US" dirty="0"/>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2248024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8" name="Content Placeholder 3"/>
          <p:cNvSpPr>
            <a:spLocks noGrp="1"/>
          </p:cNvSpPr>
          <p:nvPr>
            <p:ph sz="half" idx="1"/>
          </p:nvPr>
        </p:nvSpPr>
        <p:spPr>
          <a:xfrm>
            <a:off x="465601" y="1589518"/>
            <a:ext cx="8229600" cy="4562475"/>
          </a:xfrm>
        </p:spPr>
        <p:txBody>
          <a:bodyPr>
            <a:normAutofit/>
          </a:bodyPr>
          <a:lstStyle/>
          <a:p>
            <a:r>
              <a:rPr lang="en-US" dirty="0" smtClean="0"/>
              <a:t>In order to accomplish a greater supply </a:t>
            </a:r>
            <a:r>
              <a:rPr lang="en-US" dirty="0"/>
              <a:t>chain performance </a:t>
            </a:r>
            <a:r>
              <a:rPr lang="en-US" dirty="0" smtClean="0"/>
              <a:t>(e.g., cost</a:t>
            </a:r>
            <a:r>
              <a:rPr lang="en-US" dirty="0"/>
              <a:t>, quality, flexibility and </a:t>
            </a:r>
            <a:r>
              <a:rPr lang="en-US" dirty="0" smtClean="0"/>
              <a:t>lead-time), companies should consider: internal </a:t>
            </a:r>
            <a:r>
              <a:rPr lang="en-US" dirty="0"/>
              <a:t>/ </a:t>
            </a:r>
            <a:r>
              <a:rPr lang="en-US" dirty="0" smtClean="0"/>
              <a:t>external </a:t>
            </a:r>
            <a:r>
              <a:rPr lang="en-US" dirty="0"/>
              <a:t>integration; </a:t>
            </a:r>
            <a:r>
              <a:rPr lang="en-US" dirty="0" smtClean="0"/>
              <a:t>functional </a:t>
            </a:r>
            <a:r>
              <a:rPr lang="en-US" dirty="0"/>
              <a:t>integration, </a:t>
            </a:r>
            <a:r>
              <a:rPr lang="en-US" dirty="0" smtClean="0"/>
              <a:t>geographical integration; </a:t>
            </a:r>
            <a:r>
              <a:rPr lang="en-US" dirty="0"/>
              <a:t>and Integration through IT. </a:t>
            </a:r>
            <a:endParaRPr lang="en-US" dirty="0" smtClean="0"/>
          </a:p>
          <a:p>
            <a:endParaRPr lang="en-US" dirty="0"/>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1309494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Supply Chain Decisions</a:t>
            </a:r>
            <a:endParaRPr lang="en-US" dirty="0"/>
          </a:p>
        </p:txBody>
      </p:sp>
      <p:sp>
        <p:nvSpPr>
          <p:cNvPr id="8" name="Content Placeholder 3"/>
          <p:cNvSpPr>
            <a:spLocks noGrp="1"/>
          </p:cNvSpPr>
          <p:nvPr>
            <p:ph sz="half" idx="1"/>
          </p:nvPr>
        </p:nvSpPr>
        <p:spPr>
          <a:xfrm>
            <a:off x="465601" y="1589518"/>
            <a:ext cx="8229600" cy="4562475"/>
          </a:xfrm>
        </p:spPr>
        <p:txBody>
          <a:bodyPr>
            <a:normAutofit/>
          </a:bodyPr>
          <a:lstStyle/>
          <a:p>
            <a:endParaRPr lang="en-US" dirty="0" smtClean="0"/>
          </a:p>
          <a:p>
            <a:endParaRPr lang="en-US" dirty="0"/>
          </a:p>
        </p:txBody>
      </p:sp>
      <p:sp>
        <p:nvSpPr>
          <p:cNvPr id="5" name="Text Placeholder 2"/>
          <p:cNvSpPr txBox="1">
            <a:spLocks/>
          </p:cNvSpPr>
          <p:nvPr/>
        </p:nvSpPr>
        <p:spPr>
          <a:xfrm>
            <a:off x="457200" y="1600200"/>
            <a:ext cx="8229600" cy="3139291"/>
          </a:xfrm>
          <a:prstGeom prst="rect">
            <a:avLst/>
          </a:prstGeom>
        </p:spPr>
        <p:txBody>
          <a:bodyPr vert="horz" wrap="square" lIns="91425" tIns="91425" rIns="91425" bIns="91425" rtlCol="0">
            <a:spAutoFit/>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latin typeface="+mn-lt"/>
                <a:ea typeface="+mn-ea"/>
                <a:cs typeface="+mn-cs"/>
              </a:defRPr>
            </a:lvl1pPr>
            <a:lvl2pPr marL="690563" indent="-233363"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914400" indent="-223838" algn="l" defTabSz="914400" rtl="0" eaLnBrk="1" latinLnBrk="0" hangingPunct="1">
              <a:spcBef>
                <a:spcPct val="20000"/>
              </a:spcBef>
              <a:buClr>
                <a:schemeClr val="accent1"/>
              </a:buClr>
              <a:buSzPct val="90000"/>
              <a:buFont typeface="Arial" pitchFamily="34" charset="0"/>
              <a:buChar char="•"/>
              <a:defRPr sz="2000" kern="1200">
                <a:solidFill>
                  <a:schemeClr val="tx1"/>
                </a:solidFill>
                <a:latin typeface="+mn-lt"/>
                <a:ea typeface="+mn-ea"/>
                <a:cs typeface="+mn-cs"/>
              </a:defRPr>
            </a:lvl3pPr>
            <a:lvl4pPr marL="1147763" indent="-173038"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311275" indent="-112713" algn="l" defTabSz="914400" rtl="0" eaLnBrk="1" latinLnBrk="0" hangingPunct="1">
              <a:spcBef>
                <a:spcPct val="20000"/>
              </a:spcBef>
              <a:buClr>
                <a:schemeClr val="accent1"/>
              </a:buClr>
              <a:buSzPct val="100000"/>
              <a:buFont typeface="Arial" pitchFamily="34" charset="0"/>
              <a:buChar char="•"/>
              <a:defRPr sz="18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9pPr>
          </a:lstStyle>
          <a:p>
            <a:pPr defTabSz="457200" fontAlgn="auto">
              <a:spcAft>
                <a:spcPct val="0"/>
              </a:spcAft>
              <a:buSzPts val="2400"/>
            </a:pPr>
            <a:r>
              <a:rPr lang="en-US" sz="2400" dirty="0" smtClean="0">
                <a:solidFill>
                  <a:srgbClr val="000000"/>
                </a:solidFill>
                <a:latin typeface="Arial (Body)"/>
              </a:rPr>
              <a:t>Supply chain strategy or design</a:t>
            </a:r>
          </a:p>
          <a:p>
            <a:pPr lvl="1" defTabSz="457200" fontAlgn="auto">
              <a:spcAft>
                <a:spcPct val="0"/>
              </a:spcAft>
            </a:pPr>
            <a:r>
              <a:rPr lang="en-US" dirty="0" smtClean="0">
                <a:solidFill>
                  <a:srgbClr val="000000"/>
                </a:solidFill>
                <a:latin typeface="Arial (Body)"/>
              </a:rPr>
              <a:t>How to structure the supply chain over the next several years</a:t>
            </a:r>
          </a:p>
          <a:p>
            <a:pPr defTabSz="457200" fontAlgn="auto">
              <a:spcAft>
                <a:spcPct val="0"/>
              </a:spcAft>
              <a:buSzPts val="2400"/>
            </a:pPr>
            <a:r>
              <a:rPr lang="en-US" sz="2400" dirty="0" smtClean="0">
                <a:solidFill>
                  <a:srgbClr val="000000"/>
                </a:solidFill>
                <a:latin typeface="Arial (Body)"/>
              </a:rPr>
              <a:t>Supply chain planning</a:t>
            </a:r>
          </a:p>
          <a:p>
            <a:pPr lvl="1" defTabSz="457200" fontAlgn="auto">
              <a:spcAft>
                <a:spcPct val="0"/>
              </a:spcAft>
            </a:pPr>
            <a:r>
              <a:rPr lang="en-US" dirty="0" smtClean="0">
                <a:solidFill>
                  <a:srgbClr val="000000"/>
                </a:solidFill>
                <a:latin typeface="Arial (Body)"/>
              </a:rPr>
              <a:t>Decisions over the next quarter or year</a:t>
            </a:r>
          </a:p>
          <a:p>
            <a:pPr defTabSz="457200" fontAlgn="auto">
              <a:spcAft>
                <a:spcPct val="0"/>
              </a:spcAft>
              <a:buSzPts val="2400"/>
            </a:pPr>
            <a:r>
              <a:rPr lang="en-US" sz="2400" dirty="0" smtClean="0">
                <a:solidFill>
                  <a:srgbClr val="000000"/>
                </a:solidFill>
                <a:latin typeface="Arial (Body)"/>
              </a:rPr>
              <a:t>Supply chain operation</a:t>
            </a:r>
          </a:p>
          <a:p>
            <a:pPr lvl="1" defTabSz="457200" fontAlgn="auto">
              <a:spcAft>
                <a:spcPct val="0"/>
              </a:spcAft>
            </a:pPr>
            <a:r>
              <a:rPr lang="en-US" dirty="0" smtClean="0">
                <a:solidFill>
                  <a:srgbClr val="000000"/>
                </a:solidFill>
                <a:latin typeface="Arial (Body)"/>
              </a:rPr>
              <a:t>Daily or weekly operational decisions</a:t>
            </a:r>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4022777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dirty="0" smtClean="0">
                <a:solidFill>
                  <a:schemeClr val="accent2">
                    <a:lumMod val="75000"/>
                  </a:schemeClr>
                </a:solidFill>
              </a:rPr>
              <a:t>What is Supply Chain Management</a:t>
            </a:r>
            <a:endParaRPr lang="en-US" dirty="0">
              <a:solidFill>
                <a:schemeClr val="accent2">
                  <a:lumMod val="75000"/>
                </a:schemeClr>
              </a:solidFill>
            </a:endParaRPr>
          </a:p>
        </p:txBody>
      </p:sp>
      <p:sp>
        <p:nvSpPr>
          <p:cNvPr id="3" name="Content Placeholder 2"/>
          <p:cNvSpPr>
            <a:spLocks noGrp="1"/>
          </p:cNvSpPr>
          <p:nvPr>
            <p:ph idx="1"/>
          </p:nvPr>
        </p:nvSpPr>
        <p:spPr/>
        <p:txBody>
          <a:bodyPr/>
          <a:lstStyle/>
          <a:p>
            <a:pPr marL="0" indent="0">
              <a:buNone/>
            </a:pPr>
            <a:r>
              <a:rPr lang="en-US" dirty="0" smtClean="0"/>
              <a:t>What is Global Supply Chain – MIT Video</a:t>
            </a:r>
          </a:p>
          <a:p>
            <a:pPr marL="0" indent="0">
              <a:buNone/>
            </a:pPr>
            <a:r>
              <a:rPr lang="en-US" dirty="0" smtClean="0"/>
              <a:t> </a:t>
            </a:r>
            <a:endParaRPr lang="en-US" dirty="0"/>
          </a:p>
          <a:p>
            <a:pPr marL="0" indent="0">
              <a:buNone/>
            </a:pPr>
            <a:r>
              <a:rPr lang="en-US" dirty="0">
                <a:hlinkClick r:id="rId2"/>
              </a:rPr>
              <a:t>https://youtu.be/gBRrG0-SA1I</a:t>
            </a:r>
            <a:endParaRPr lang="en-US" dirty="0"/>
          </a:p>
        </p:txBody>
      </p:sp>
    </p:spTree>
    <p:extLst>
      <p:ext uri="{BB962C8B-B14F-4D97-AF65-F5344CB8AC3E}">
        <p14:creationId xmlns:p14="http://schemas.microsoft.com/office/powerpoint/2010/main" val="1820604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Supply Chain Strategy or Design</a:t>
            </a:r>
          </a:p>
        </p:txBody>
      </p:sp>
      <p:sp>
        <p:nvSpPr>
          <p:cNvPr id="8" name="Content Placeholder 3"/>
          <p:cNvSpPr>
            <a:spLocks noGrp="1"/>
          </p:cNvSpPr>
          <p:nvPr>
            <p:ph sz="half" idx="1"/>
          </p:nvPr>
        </p:nvSpPr>
        <p:spPr>
          <a:xfrm>
            <a:off x="465601" y="1589518"/>
            <a:ext cx="8229600" cy="4562475"/>
          </a:xfrm>
        </p:spPr>
        <p:txBody>
          <a:bodyPr>
            <a:normAutofit/>
          </a:bodyPr>
          <a:lstStyle/>
          <a:p>
            <a:endParaRPr lang="en-US" dirty="0" smtClean="0"/>
          </a:p>
          <a:p>
            <a:endParaRPr lang="en-US" dirty="0"/>
          </a:p>
        </p:txBody>
      </p:sp>
      <p:sp>
        <p:nvSpPr>
          <p:cNvPr id="5" name="Text Placeholder 2"/>
          <p:cNvSpPr txBox="1">
            <a:spLocks/>
          </p:cNvSpPr>
          <p:nvPr/>
        </p:nvSpPr>
        <p:spPr>
          <a:xfrm>
            <a:off x="457200" y="1600200"/>
            <a:ext cx="8229600" cy="4062620"/>
          </a:xfrm>
          <a:prstGeom prst="rect">
            <a:avLst/>
          </a:prstGeom>
        </p:spPr>
        <p:txBody>
          <a:bodyPr vert="horz" wrap="square" lIns="91425" tIns="91425" rIns="91425" bIns="91425" rtlCol="0">
            <a:spAutoFit/>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latin typeface="+mn-lt"/>
                <a:ea typeface="+mn-ea"/>
                <a:cs typeface="+mn-cs"/>
              </a:defRPr>
            </a:lvl1pPr>
            <a:lvl2pPr marL="690563" indent="-233363"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914400" indent="-223838" algn="l" defTabSz="914400" rtl="0" eaLnBrk="1" latinLnBrk="0" hangingPunct="1">
              <a:spcBef>
                <a:spcPct val="20000"/>
              </a:spcBef>
              <a:buClr>
                <a:schemeClr val="accent1"/>
              </a:buClr>
              <a:buSzPct val="90000"/>
              <a:buFont typeface="Arial" pitchFamily="34" charset="0"/>
              <a:buChar char="•"/>
              <a:defRPr sz="2000" kern="1200">
                <a:solidFill>
                  <a:schemeClr val="tx1"/>
                </a:solidFill>
                <a:latin typeface="+mn-lt"/>
                <a:ea typeface="+mn-ea"/>
                <a:cs typeface="+mn-cs"/>
              </a:defRPr>
            </a:lvl3pPr>
            <a:lvl4pPr marL="1147763" indent="-173038"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311275" indent="-112713" algn="l" defTabSz="914400" rtl="0" eaLnBrk="1" latinLnBrk="0" hangingPunct="1">
              <a:spcBef>
                <a:spcPct val="20000"/>
              </a:spcBef>
              <a:buClr>
                <a:schemeClr val="accent1"/>
              </a:buClr>
              <a:buSzPct val="100000"/>
              <a:buFont typeface="Arial" pitchFamily="34" charset="0"/>
              <a:buChar char="•"/>
              <a:defRPr sz="18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9pPr>
          </a:lstStyle>
          <a:p>
            <a:pPr defTabSz="457200" fontAlgn="auto">
              <a:buSzPts val="2400"/>
            </a:pPr>
            <a:r>
              <a:rPr lang="en-US" sz="2000" dirty="0">
                <a:solidFill>
                  <a:srgbClr val="000000"/>
                </a:solidFill>
                <a:latin typeface="Arial (Body)"/>
              </a:rPr>
              <a:t>Decisions about the configuration of the supply chain, allocation of </a:t>
            </a:r>
            <a:r>
              <a:rPr lang="en-US" sz="2000" dirty="0" smtClean="0">
                <a:solidFill>
                  <a:srgbClr val="000000"/>
                </a:solidFill>
                <a:latin typeface="Arial (Body)"/>
              </a:rPr>
              <a:t>resources </a:t>
            </a:r>
          </a:p>
          <a:p>
            <a:pPr defTabSz="457200" fontAlgn="auto">
              <a:buSzPts val="2400"/>
            </a:pPr>
            <a:r>
              <a:rPr lang="en-US" sz="2000" dirty="0" smtClean="0">
                <a:solidFill>
                  <a:srgbClr val="000000"/>
                </a:solidFill>
                <a:latin typeface="Arial (Body)"/>
              </a:rPr>
              <a:t>Strategic </a:t>
            </a:r>
            <a:r>
              <a:rPr lang="en-US" sz="2000" dirty="0">
                <a:solidFill>
                  <a:srgbClr val="000000"/>
                </a:solidFill>
                <a:latin typeface="Arial (Body)"/>
              </a:rPr>
              <a:t>supply chain decisions</a:t>
            </a:r>
          </a:p>
          <a:p>
            <a:pPr marL="964883" lvl="1" indent="-457200" defTabSz="457200" fontAlgn="auto">
              <a:buSzPts val="2400"/>
            </a:pPr>
            <a:r>
              <a:rPr lang="en-US" sz="2000" dirty="0">
                <a:solidFill>
                  <a:srgbClr val="000000"/>
                </a:solidFill>
                <a:latin typeface="Arial (Body)"/>
              </a:rPr>
              <a:t>Outsource supply chain functions</a:t>
            </a:r>
          </a:p>
          <a:p>
            <a:pPr marL="964883" lvl="1" indent="-457200" defTabSz="457200" fontAlgn="auto">
              <a:buSzPts val="2400"/>
            </a:pPr>
            <a:r>
              <a:rPr lang="en-US" sz="2000" dirty="0">
                <a:solidFill>
                  <a:srgbClr val="000000"/>
                </a:solidFill>
                <a:latin typeface="Arial (Body)"/>
              </a:rPr>
              <a:t>Locations and capacities of facilities</a:t>
            </a:r>
          </a:p>
          <a:p>
            <a:pPr marL="964883" lvl="1" indent="-457200" defTabSz="457200" fontAlgn="auto">
              <a:buSzPts val="2400"/>
            </a:pPr>
            <a:r>
              <a:rPr lang="en-US" sz="2000" dirty="0">
                <a:solidFill>
                  <a:srgbClr val="000000"/>
                </a:solidFill>
                <a:latin typeface="Arial (Body)"/>
              </a:rPr>
              <a:t>Products to be made or stored at various locations</a:t>
            </a:r>
          </a:p>
          <a:p>
            <a:pPr marL="964883" lvl="1" indent="-457200" defTabSz="457200" fontAlgn="auto">
              <a:buSzPts val="2400"/>
            </a:pPr>
            <a:r>
              <a:rPr lang="en-US" sz="2000" dirty="0">
                <a:solidFill>
                  <a:srgbClr val="000000"/>
                </a:solidFill>
                <a:latin typeface="Arial (Body)"/>
              </a:rPr>
              <a:t>Modes of transportation</a:t>
            </a:r>
          </a:p>
          <a:p>
            <a:pPr marL="964883" lvl="1" indent="-457200" defTabSz="457200" fontAlgn="auto">
              <a:buSzPts val="2400"/>
            </a:pPr>
            <a:r>
              <a:rPr lang="en-US" sz="2000" dirty="0">
                <a:solidFill>
                  <a:srgbClr val="000000"/>
                </a:solidFill>
                <a:latin typeface="Arial (Body)"/>
              </a:rPr>
              <a:t>Information systems</a:t>
            </a:r>
          </a:p>
          <a:p>
            <a:pPr defTabSz="457200" fontAlgn="auto">
              <a:buSzPts val="2400"/>
            </a:pPr>
            <a:r>
              <a:rPr lang="en-US" sz="2000" dirty="0">
                <a:solidFill>
                  <a:srgbClr val="000000"/>
                </a:solidFill>
                <a:latin typeface="Arial (Body)"/>
              </a:rPr>
              <a:t>Supply chain design must support strategic objectives</a:t>
            </a:r>
          </a:p>
          <a:p>
            <a:pPr defTabSz="457200" fontAlgn="auto">
              <a:buSzPts val="2400"/>
            </a:pPr>
            <a:r>
              <a:rPr lang="en-US" sz="2000" dirty="0">
                <a:solidFill>
                  <a:srgbClr val="000000"/>
                </a:solidFill>
                <a:latin typeface="Arial (Body)"/>
              </a:rPr>
              <a:t>Supply chain design decisions are long-term and expensive to reverse – must take into account market </a:t>
            </a:r>
            <a:r>
              <a:rPr lang="en-US" sz="2000" dirty="0" smtClean="0">
                <a:solidFill>
                  <a:srgbClr val="000000"/>
                </a:solidFill>
                <a:latin typeface="Arial (Body)"/>
              </a:rPr>
              <a:t>uncertainty</a:t>
            </a:r>
            <a:endParaRPr lang="en-US" sz="2000" dirty="0">
              <a:solidFill>
                <a:srgbClr val="000000"/>
              </a:solidFill>
              <a:latin typeface="Arial (Body)"/>
            </a:endParaRPr>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2226320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Supply Chain </a:t>
            </a:r>
            <a:r>
              <a:rPr lang="en-US" dirty="0" smtClean="0"/>
              <a:t>Planning</a:t>
            </a:r>
            <a:endParaRPr lang="en-US" dirty="0"/>
          </a:p>
        </p:txBody>
      </p:sp>
      <p:sp>
        <p:nvSpPr>
          <p:cNvPr id="8" name="Content Placeholder 3"/>
          <p:cNvSpPr>
            <a:spLocks noGrp="1"/>
          </p:cNvSpPr>
          <p:nvPr>
            <p:ph sz="half" idx="1"/>
          </p:nvPr>
        </p:nvSpPr>
        <p:spPr>
          <a:xfrm>
            <a:off x="465601" y="1589519"/>
            <a:ext cx="8229600" cy="4125482"/>
          </a:xfrm>
        </p:spPr>
        <p:txBody>
          <a:bodyPr>
            <a:normAutofit fontScale="70000" lnSpcReduction="20000"/>
          </a:bodyPr>
          <a:lstStyle/>
          <a:p>
            <a:r>
              <a:rPr lang="en-US" dirty="0"/>
              <a:t>Definition of a set of policies that govern short-term operations</a:t>
            </a:r>
          </a:p>
          <a:p>
            <a:r>
              <a:rPr lang="en-US" dirty="0"/>
              <a:t>Fixed by the supply configuration from strategic phase</a:t>
            </a:r>
          </a:p>
          <a:p>
            <a:r>
              <a:rPr lang="en-US" dirty="0"/>
              <a:t>Goal is to maximize supply chain surplus given established </a:t>
            </a:r>
            <a:r>
              <a:rPr lang="en-US" dirty="0" smtClean="0"/>
              <a:t>constraints </a:t>
            </a:r>
            <a:r>
              <a:rPr lang="en-US" dirty="0"/>
              <a:t>(i.e., Supply chain surplus = Revenue generated from </a:t>
            </a:r>
            <a:r>
              <a:rPr lang="en-US" dirty="0" smtClean="0"/>
              <a:t>customers </a:t>
            </a:r>
            <a:r>
              <a:rPr lang="en-US" dirty="0"/>
              <a:t>- Total </a:t>
            </a:r>
            <a:r>
              <a:rPr lang="en-US" dirty="0" smtClean="0"/>
              <a:t>cost </a:t>
            </a:r>
            <a:r>
              <a:rPr lang="en-US" dirty="0"/>
              <a:t>to produce and </a:t>
            </a:r>
            <a:r>
              <a:rPr lang="en-US" dirty="0" smtClean="0"/>
              <a:t>deliver </a:t>
            </a:r>
            <a:r>
              <a:rPr lang="en-US" dirty="0"/>
              <a:t>the </a:t>
            </a:r>
            <a:r>
              <a:rPr lang="en-US" dirty="0" smtClean="0"/>
              <a:t>product)</a:t>
            </a:r>
            <a:endParaRPr lang="en-US" dirty="0"/>
          </a:p>
          <a:p>
            <a:r>
              <a:rPr lang="en-US" dirty="0"/>
              <a:t>Starts with a forecast of demand in the coming </a:t>
            </a:r>
            <a:r>
              <a:rPr lang="en-US" dirty="0" smtClean="0"/>
              <a:t>year</a:t>
            </a:r>
          </a:p>
          <a:p>
            <a:r>
              <a:rPr lang="en-US" dirty="0"/>
              <a:t>Planning decisions:</a:t>
            </a:r>
          </a:p>
          <a:p>
            <a:pPr lvl="1"/>
            <a:r>
              <a:rPr lang="en-US" dirty="0"/>
              <a:t>Which markets will be supplied from which locations</a:t>
            </a:r>
          </a:p>
          <a:p>
            <a:pPr lvl="1"/>
            <a:r>
              <a:rPr lang="en-US" dirty="0"/>
              <a:t>Planned buildup of inventories</a:t>
            </a:r>
          </a:p>
          <a:p>
            <a:pPr lvl="1"/>
            <a:r>
              <a:rPr lang="en-US" dirty="0"/>
              <a:t>Subcontracting</a:t>
            </a:r>
          </a:p>
          <a:p>
            <a:pPr lvl="1"/>
            <a:r>
              <a:rPr lang="en-US" dirty="0"/>
              <a:t>Inventory policies</a:t>
            </a:r>
          </a:p>
          <a:p>
            <a:pPr lvl="1"/>
            <a:r>
              <a:rPr lang="en-US" dirty="0"/>
              <a:t>Timing and size of market promotions</a:t>
            </a:r>
          </a:p>
          <a:p>
            <a:r>
              <a:rPr lang="en-US" dirty="0"/>
              <a:t>Must consider demand uncertainty, exchange rates, competition over the time horizon in planning decisions</a:t>
            </a:r>
          </a:p>
          <a:p>
            <a:endParaRPr lang="en-US" dirty="0"/>
          </a:p>
          <a:p>
            <a:endParaRPr lang="en-US" dirty="0" smtClean="0"/>
          </a:p>
          <a:p>
            <a:endParaRPr lang="en-US" dirty="0"/>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3136969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Supply Chain </a:t>
            </a:r>
            <a:r>
              <a:rPr lang="en-US" dirty="0" smtClean="0"/>
              <a:t>Operations</a:t>
            </a:r>
            <a:endParaRPr lang="en-US" dirty="0"/>
          </a:p>
        </p:txBody>
      </p:sp>
      <p:sp>
        <p:nvSpPr>
          <p:cNvPr id="8" name="Content Placeholder 3"/>
          <p:cNvSpPr>
            <a:spLocks noGrp="1"/>
          </p:cNvSpPr>
          <p:nvPr>
            <p:ph sz="half" idx="1"/>
          </p:nvPr>
        </p:nvSpPr>
        <p:spPr>
          <a:xfrm>
            <a:off x="465601" y="1589519"/>
            <a:ext cx="8229600" cy="4201682"/>
          </a:xfrm>
        </p:spPr>
        <p:txBody>
          <a:bodyPr>
            <a:normAutofit lnSpcReduction="10000"/>
          </a:bodyPr>
          <a:lstStyle/>
          <a:p>
            <a:r>
              <a:rPr lang="en-US" dirty="0"/>
              <a:t>Time horizon is </a:t>
            </a:r>
            <a:r>
              <a:rPr lang="en-US" dirty="0" smtClean="0"/>
              <a:t>generally weekly </a:t>
            </a:r>
            <a:r>
              <a:rPr lang="en-US" dirty="0"/>
              <a:t>or daily</a:t>
            </a:r>
          </a:p>
          <a:p>
            <a:r>
              <a:rPr lang="en-US" dirty="0"/>
              <a:t>Decisions regarding individual customer orders</a:t>
            </a:r>
          </a:p>
          <a:p>
            <a:r>
              <a:rPr lang="en-US" dirty="0" smtClean="0"/>
              <a:t>Goal </a:t>
            </a:r>
            <a:r>
              <a:rPr lang="en-US" dirty="0"/>
              <a:t>is to handle incoming customer orders as effectively as possible</a:t>
            </a:r>
          </a:p>
          <a:p>
            <a:r>
              <a:rPr lang="en-US" dirty="0"/>
              <a:t>Allocate orders to inventory or production, set order due dates, generate pick lists at a warehouse, allocate an order to a particular shipment, set delivery schedules, place replenishment orders</a:t>
            </a:r>
          </a:p>
          <a:p>
            <a:r>
              <a:rPr lang="en-US" dirty="0"/>
              <a:t>Much less uncertainty </a:t>
            </a:r>
            <a:r>
              <a:rPr lang="en-US" dirty="0" smtClean="0"/>
              <a:t>due to short </a:t>
            </a:r>
            <a:r>
              <a:rPr lang="en-US" dirty="0"/>
              <a:t>time </a:t>
            </a:r>
            <a:r>
              <a:rPr lang="en-US" dirty="0" smtClean="0"/>
              <a:t>horizon</a:t>
            </a:r>
            <a:endParaRPr lang="en-US" dirty="0"/>
          </a:p>
          <a:p>
            <a:endParaRPr lang="en-US" dirty="0" smtClean="0"/>
          </a:p>
          <a:p>
            <a:endParaRPr lang="en-US" dirty="0"/>
          </a:p>
          <a:p>
            <a:endParaRPr lang="en-US" dirty="0" smtClean="0"/>
          </a:p>
          <a:p>
            <a:endParaRPr lang="en-US" dirty="0"/>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15061423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03718"/>
          </a:xfrm>
        </p:spPr>
        <p:txBody>
          <a:bodyPr>
            <a:normAutofit fontScale="90000"/>
          </a:bodyPr>
          <a:lstStyle/>
          <a:p>
            <a:r>
              <a:rPr lang="en-US" dirty="0"/>
              <a:t>Strategic </a:t>
            </a:r>
            <a:r>
              <a:rPr lang="en-US" dirty="0" smtClean="0"/>
              <a:t>fit - Competitiveness &amp; SC Strategies</a:t>
            </a:r>
            <a:endParaRPr lang="en-US" dirty="0"/>
          </a:p>
        </p:txBody>
      </p:sp>
      <p:sp>
        <p:nvSpPr>
          <p:cNvPr id="8" name="Content Placeholder 3"/>
          <p:cNvSpPr>
            <a:spLocks noGrp="1"/>
          </p:cNvSpPr>
          <p:nvPr>
            <p:ph sz="half" idx="1"/>
          </p:nvPr>
        </p:nvSpPr>
        <p:spPr>
          <a:xfrm>
            <a:off x="465601" y="1546676"/>
            <a:ext cx="8229600" cy="4015924"/>
          </a:xfrm>
        </p:spPr>
        <p:txBody>
          <a:bodyPr>
            <a:normAutofit fontScale="92500" lnSpcReduction="20000"/>
          </a:bodyPr>
          <a:lstStyle/>
          <a:p>
            <a:r>
              <a:rPr lang="en-US" dirty="0" smtClean="0"/>
              <a:t>Aligning </a:t>
            </a:r>
            <a:r>
              <a:rPr lang="en-US" dirty="0"/>
              <a:t>supply chain strategy with competitive strategy</a:t>
            </a:r>
            <a:r>
              <a:rPr lang="en-US" dirty="0" smtClean="0"/>
              <a:t>.   </a:t>
            </a:r>
            <a:r>
              <a:rPr lang="en-US" dirty="0"/>
              <a:t>Companies build a competitive strategy to target </a:t>
            </a:r>
            <a:r>
              <a:rPr lang="en-US" dirty="0" smtClean="0"/>
              <a:t>customer </a:t>
            </a:r>
            <a:r>
              <a:rPr lang="en-US" dirty="0"/>
              <a:t>segments and </a:t>
            </a:r>
            <a:r>
              <a:rPr lang="en-US" dirty="0" smtClean="0"/>
              <a:t>design strategies </a:t>
            </a:r>
            <a:r>
              <a:rPr lang="en-US" dirty="0"/>
              <a:t>to satisfy needs </a:t>
            </a:r>
            <a:r>
              <a:rPr lang="en-US" dirty="0" smtClean="0"/>
              <a:t>of </a:t>
            </a:r>
            <a:r>
              <a:rPr lang="en-US" dirty="0"/>
              <a:t>customer segments</a:t>
            </a:r>
            <a:r>
              <a:rPr lang="en-US" dirty="0" smtClean="0"/>
              <a:t>.</a:t>
            </a:r>
          </a:p>
          <a:p>
            <a:r>
              <a:rPr lang="en-US" dirty="0"/>
              <a:t>A </a:t>
            </a:r>
            <a:r>
              <a:rPr lang="en-US" dirty="0" smtClean="0"/>
              <a:t>company may face challenge: a) because of a </a:t>
            </a:r>
            <a:r>
              <a:rPr lang="en-US" dirty="0"/>
              <a:t>lack of strategic fit or </a:t>
            </a:r>
            <a:r>
              <a:rPr lang="en-US" dirty="0" smtClean="0"/>
              <a:t>b) because </a:t>
            </a:r>
            <a:r>
              <a:rPr lang="en-US" dirty="0"/>
              <a:t>its overall supply chain design, </a:t>
            </a:r>
            <a:r>
              <a:rPr lang="en-US" dirty="0" smtClean="0"/>
              <a:t>processes</a:t>
            </a:r>
            <a:r>
              <a:rPr lang="en-US" dirty="0"/>
              <a:t> </a:t>
            </a:r>
            <a:r>
              <a:rPr lang="en-US" dirty="0" smtClean="0"/>
              <a:t>&amp; </a:t>
            </a:r>
            <a:r>
              <a:rPr lang="en-US" dirty="0"/>
              <a:t>resources do not provide the capabilities to support the desired </a:t>
            </a:r>
            <a:r>
              <a:rPr lang="en-US" dirty="0" smtClean="0"/>
              <a:t>strategy.</a:t>
            </a:r>
            <a:endParaRPr lang="en-US" dirty="0"/>
          </a:p>
          <a:p>
            <a:r>
              <a:rPr lang="en-US" dirty="0"/>
              <a:t>Strategic fit requires that all functions within a firm and stages in the supply chain target the same </a:t>
            </a:r>
            <a:r>
              <a:rPr lang="en-US" dirty="0" smtClean="0"/>
              <a:t>goal of meeting customer </a:t>
            </a:r>
            <a:r>
              <a:rPr lang="en-US" dirty="0"/>
              <a:t>needs</a:t>
            </a:r>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12801631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8" name="Content Placeholder 3"/>
          <p:cNvSpPr>
            <a:spLocks noGrp="1"/>
          </p:cNvSpPr>
          <p:nvPr>
            <p:ph sz="half" idx="1"/>
          </p:nvPr>
        </p:nvSpPr>
        <p:spPr>
          <a:xfrm>
            <a:off x="459667" y="1524000"/>
            <a:ext cx="8229600" cy="4114800"/>
          </a:xfrm>
        </p:spPr>
        <p:txBody>
          <a:bodyPr>
            <a:normAutofit fontScale="92500" lnSpcReduction="10000"/>
          </a:bodyPr>
          <a:lstStyle/>
          <a:p>
            <a:r>
              <a:rPr lang="en-US" dirty="0"/>
              <a:t>The competitive strategy and all functional strategies must fit together to form a coordinated overall strategy. Each functional strategy must support other functional strategies and help a firm reach its competitive strategy goal</a:t>
            </a:r>
            <a:r>
              <a:rPr lang="en-US" dirty="0" smtClean="0"/>
              <a:t>.</a:t>
            </a:r>
          </a:p>
          <a:p>
            <a:r>
              <a:rPr lang="en-US" dirty="0"/>
              <a:t>The different functions in a company must appropriately structure their processes and resources to be able to execute these strategies successfully.</a:t>
            </a:r>
          </a:p>
          <a:p>
            <a:r>
              <a:rPr lang="en-US" dirty="0"/>
              <a:t>The design of the overall supply chain and the role of each stage must be aligned to support the supply chain strategy.</a:t>
            </a:r>
          </a:p>
          <a:p>
            <a:endParaRPr lang="en-US" dirty="0"/>
          </a:p>
          <a:p>
            <a:endParaRPr lang="en-US" dirty="0"/>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34791969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Achieve Strategic Fit</a:t>
            </a:r>
          </a:p>
        </p:txBody>
      </p:sp>
      <p:sp>
        <p:nvSpPr>
          <p:cNvPr id="8" name="Content Placeholder 3"/>
          <p:cNvSpPr>
            <a:spLocks noGrp="1"/>
          </p:cNvSpPr>
          <p:nvPr>
            <p:ph sz="half" idx="1"/>
          </p:nvPr>
        </p:nvSpPr>
        <p:spPr>
          <a:xfrm>
            <a:off x="459667" y="1524000"/>
            <a:ext cx="8229600" cy="4572000"/>
          </a:xfrm>
        </p:spPr>
        <p:txBody>
          <a:bodyPr>
            <a:normAutofit/>
          </a:bodyPr>
          <a:lstStyle/>
          <a:p>
            <a:r>
              <a:rPr lang="en-US" dirty="0"/>
              <a:t>Understanding the customer and supply chain uncertainty</a:t>
            </a:r>
          </a:p>
          <a:p>
            <a:r>
              <a:rPr lang="en-US" dirty="0"/>
              <a:t>Understanding the supply chain capabilities</a:t>
            </a:r>
          </a:p>
          <a:p>
            <a:r>
              <a:rPr lang="en-US" dirty="0"/>
              <a:t>Achieving strategic fit</a:t>
            </a:r>
          </a:p>
          <a:p>
            <a:endParaRPr lang="en-US" dirty="0"/>
          </a:p>
          <a:p>
            <a:endParaRPr lang="en-US" dirty="0"/>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36448717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Understanding the Customer and Supply Chain Uncertainty </a:t>
            </a:r>
          </a:p>
        </p:txBody>
      </p:sp>
      <p:sp>
        <p:nvSpPr>
          <p:cNvPr id="8" name="Content Placeholder 3"/>
          <p:cNvSpPr>
            <a:spLocks noGrp="1"/>
          </p:cNvSpPr>
          <p:nvPr>
            <p:ph sz="half" idx="1"/>
          </p:nvPr>
        </p:nvSpPr>
        <p:spPr>
          <a:xfrm>
            <a:off x="451164" y="1828800"/>
            <a:ext cx="8229600" cy="3810000"/>
          </a:xfrm>
        </p:spPr>
        <p:txBody>
          <a:bodyPr>
            <a:normAutofit fontScale="85000" lnSpcReduction="10000"/>
          </a:bodyPr>
          <a:lstStyle/>
          <a:p>
            <a:r>
              <a:rPr lang="en-US" sz="2600" dirty="0"/>
              <a:t>Quantity of product needed in each lot</a:t>
            </a:r>
          </a:p>
          <a:p>
            <a:r>
              <a:rPr lang="en-US" sz="2600" dirty="0"/>
              <a:t>Response time customers are willing to tolerate</a:t>
            </a:r>
          </a:p>
          <a:p>
            <a:r>
              <a:rPr lang="en-US" sz="2600" dirty="0"/>
              <a:t>Variety of products needed</a:t>
            </a:r>
          </a:p>
          <a:p>
            <a:r>
              <a:rPr lang="en-US" sz="2600" dirty="0"/>
              <a:t>Service level required</a:t>
            </a:r>
          </a:p>
          <a:p>
            <a:r>
              <a:rPr lang="en-US" sz="2600" dirty="0"/>
              <a:t>Price of the product</a:t>
            </a:r>
          </a:p>
          <a:p>
            <a:r>
              <a:rPr lang="en-US" sz="2600" dirty="0"/>
              <a:t>Desired rate of innovation in the product</a:t>
            </a:r>
          </a:p>
          <a:p>
            <a:r>
              <a:rPr lang="en-US" sz="2600" i="1" dirty="0"/>
              <a:t>Demand uncertainty </a:t>
            </a:r>
            <a:r>
              <a:rPr lang="en-US" sz="2600" dirty="0"/>
              <a:t>– uncertainty of customer demand for a product</a:t>
            </a:r>
          </a:p>
          <a:p>
            <a:r>
              <a:rPr lang="en-US" sz="2600" i="1" dirty="0"/>
              <a:t>Implied demand uncertainty </a:t>
            </a:r>
            <a:r>
              <a:rPr lang="en-US" sz="2600" dirty="0"/>
              <a:t>– resulting uncertainty for only the portion of the demand that the supply chain plans to satisfy based on the attributes the customer desires</a:t>
            </a:r>
          </a:p>
          <a:p>
            <a:endParaRPr lang="en-US" dirty="0"/>
          </a:p>
          <a:p>
            <a:endParaRPr lang="en-US" dirty="0"/>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10732863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Implied Uncertainty and Other Attributes </a:t>
            </a:r>
          </a:p>
        </p:txBody>
      </p:sp>
      <p:sp>
        <p:nvSpPr>
          <p:cNvPr id="8" name="Content Placeholder 3"/>
          <p:cNvSpPr>
            <a:spLocks noGrp="1"/>
          </p:cNvSpPr>
          <p:nvPr>
            <p:ph sz="half" idx="1"/>
          </p:nvPr>
        </p:nvSpPr>
        <p:spPr>
          <a:xfrm>
            <a:off x="451164" y="1828800"/>
            <a:ext cx="8229600" cy="3657600"/>
          </a:xfrm>
        </p:spPr>
        <p:txBody>
          <a:bodyPr>
            <a:normAutofit/>
          </a:bodyPr>
          <a:lstStyle/>
          <a:p>
            <a:r>
              <a:rPr lang="en-US" sz="2600" dirty="0"/>
              <a:t>Forecasting is more accurate when demand has less uncertainty.</a:t>
            </a:r>
          </a:p>
          <a:p>
            <a:r>
              <a:rPr lang="en-US" sz="2600" dirty="0"/>
              <a:t>Increased implied demand uncertainty leads to increased difficulty in matching supply with demand. For a given product, this dynamic can lead to either a </a:t>
            </a:r>
            <a:r>
              <a:rPr lang="en-US" sz="2600" dirty="0" smtClean="0"/>
              <a:t>stock-out </a:t>
            </a:r>
            <a:r>
              <a:rPr lang="en-US" sz="2600" dirty="0"/>
              <a:t>or an oversupply situation.</a:t>
            </a:r>
          </a:p>
          <a:p>
            <a:r>
              <a:rPr lang="en-US" sz="2600" dirty="0"/>
              <a:t>Markdowns are high for products with greater implied demand uncertainty because oversupply often results</a:t>
            </a:r>
          </a:p>
          <a:p>
            <a:endParaRPr lang="en-US" dirty="0"/>
          </a:p>
          <a:p>
            <a:endParaRPr lang="en-US" dirty="0"/>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2862876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Understanding Supply Chain Capabilities </a:t>
            </a:r>
          </a:p>
        </p:txBody>
      </p:sp>
      <p:sp>
        <p:nvSpPr>
          <p:cNvPr id="8" name="Content Placeholder 3"/>
          <p:cNvSpPr>
            <a:spLocks noGrp="1"/>
          </p:cNvSpPr>
          <p:nvPr>
            <p:ph sz="half" idx="1"/>
          </p:nvPr>
        </p:nvSpPr>
        <p:spPr>
          <a:xfrm>
            <a:off x="451164" y="1828800"/>
            <a:ext cx="8229600" cy="3733800"/>
          </a:xfrm>
        </p:spPr>
        <p:txBody>
          <a:bodyPr>
            <a:normAutofit fontScale="92500" lnSpcReduction="20000"/>
          </a:bodyPr>
          <a:lstStyle/>
          <a:p>
            <a:r>
              <a:rPr lang="en-US" dirty="0" smtClean="0"/>
              <a:t>Supply </a:t>
            </a:r>
            <a:r>
              <a:rPr lang="en-US" dirty="0"/>
              <a:t>chain responsiveness is the ability to</a:t>
            </a:r>
          </a:p>
          <a:p>
            <a:pPr lvl="1"/>
            <a:r>
              <a:rPr lang="en-US" dirty="0"/>
              <a:t>Respond to wide ranges of quantities demanded</a:t>
            </a:r>
          </a:p>
          <a:p>
            <a:pPr lvl="1"/>
            <a:r>
              <a:rPr lang="en-US" dirty="0"/>
              <a:t>Meet short lead times</a:t>
            </a:r>
          </a:p>
          <a:p>
            <a:pPr lvl="1"/>
            <a:r>
              <a:rPr lang="en-US" dirty="0"/>
              <a:t>Handle a large variety of products</a:t>
            </a:r>
          </a:p>
          <a:p>
            <a:pPr lvl="1"/>
            <a:r>
              <a:rPr lang="en-US" dirty="0"/>
              <a:t>Build highly innovative products</a:t>
            </a:r>
          </a:p>
          <a:p>
            <a:pPr lvl="1"/>
            <a:r>
              <a:rPr lang="en-US" dirty="0"/>
              <a:t>Meet a high service level</a:t>
            </a:r>
          </a:p>
          <a:p>
            <a:pPr lvl="1"/>
            <a:r>
              <a:rPr lang="en-US" dirty="0"/>
              <a:t>Handle supply uncertainty</a:t>
            </a:r>
          </a:p>
          <a:p>
            <a:r>
              <a:rPr lang="en-US" dirty="0"/>
              <a:t>Responsiveness comes at a cost</a:t>
            </a:r>
          </a:p>
          <a:p>
            <a:r>
              <a:rPr lang="en-US" i="1" dirty="0"/>
              <a:t>Supply chain efficiency </a:t>
            </a:r>
            <a:r>
              <a:rPr lang="en-US" dirty="0"/>
              <a:t>is the inverse to the cost of making and delivering the product to the customer</a:t>
            </a:r>
          </a:p>
          <a:p>
            <a:endParaRPr lang="en-US" dirty="0"/>
          </a:p>
          <a:p>
            <a:endParaRPr lang="en-US" dirty="0"/>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31032891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Achieving Strategic Fit</a:t>
            </a:r>
          </a:p>
        </p:txBody>
      </p:sp>
      <p:sp>
        <p:nvSpPr>
          <p:cNvPr id="8" name="Content Placeholder 3"/>
          <p:cNvSpPr>
            <a:spLocks noGrp="1"/>
          </p:cNvSpPr>
          <p:nvPr>
            <p:ph sz="half" idx="1"/>
          </p:nvPr>
        </p:nvSpPr>
        <p:spPr>
          <a:xfrm>
            <a:off x="451164" y="1828800"/>
            <a:ext cx="8229600" cy="3429000"/>
          </a:xfrm>
        </p:spPr>
        <p:txBody>
          <a:bodyPr>
            <a:normAutofit/>
          </a:bodyPr>
          <a:lstStyle/>
          <a:p>
            <a:r>
              <a:rPr lang="en-US" dirty="0"/>
              <a:t>Ensure that the degree of supply chain responsiveness is consistent with the implied uncertainty</a:t>
            </a:r>
          </a:p>
          <a:p>
            <a:r>
              <a:rPr lang="en-US" dirty="0"/>
              <a:t>Assign roles to different stages of the supply chain that ensure the appropriate level of responsiveness</a:t>
            </a:r>
          </a:p>
          <a:p>
            <a:r>
              <a:rPr lang="en-US" dirty="0"/>
              <a:t>Ensure that all functions maintain consistent strategies that support the competitive strategy</a:t>
            </a:r>
          </a:p>
          <a:p>
            <a:endParaRPr lang="en-US" dirty="0" smtClean="0"/>
          </a:p>
          <a:p>
            <a:endParaRPr lang="en-US" dirty="0"/>
          </a:p>
          <a:p>
            <a:endParaRPr lang="en-US" dirty="0"/>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3285038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dirty="0" smtClean="0">
                <a:solidFill>
                  <a:schemeClr val="accent2">
                    <a:lumMod val="75000"/>
                  </a:schemeClr>
                </a:solidFill>
              </a:rPr>
              <a:t>What is Supply Chain Management</a:t>
            </a:r>
            <a:endParaRPr lang="en-US" dirty="0">
              <a:solidFill>
                <a:schemeClr val="accent2">
                  <a:lumMod val="75000"/>
                </a:schemeClr>
              </a:solidFill>
            </a:endParaRPr>
          </a:p>
        </p:txBody>
      </p:sp>
      <p:sp>
        <p:nvSpPr>
          <p:cNvPr id="3" name="Content Placeholder 2"/>
          <p:cNvSpPr>
            <a:spLocks noGrp="1"/>
          </p:cNvSpPr>
          <p:nvPr>
            <p:ph idx="1"/>
          </p:nvPr>
        </p:nvSpPr>
        <p:spPr/>
        <p:txBody>
          <a:bodyPr/>
          <a:lstStyle/>
          <a:p>
            <a:pPr marL="0" indent="0">
              <a:buNone/>
            </a:pPr>
            <a:r>
              <a:rPr lang="en-US" dirty="0" smtClean="0"/>
              <a:t>Supply </a:t>
            </a:r>
            <a:r>
              <a:rPr lang="en-US" dirty="0"/>
              <a:t>chain management encompasses the planning and management of all activities involved in sourcing and procurement, conversion, and all logistics management activities. Importantly, it also includes coordination and collaboration with channel partners, which can be suppliers, intermediaries, third party service providers, and customers. In essence, supply chain management integrates supply and demand management within and across companies</a:t>
            </a:r>
            <a:r>
              <a:rPr lang="en-US" dirty="0" smtClean="0"/>
              <a:t>. (CSCMP) </a:t>
            </a:r>
            <a:endParaRPr lang="en-US" dirty="0"/>
          </a:p>
          <a:p>
            <a:endParaRPr lang="en-US" dirty="0"/>
          </a:p>
        </p:txBody>
      </p:sp>
    </p:spTree>
    <p:extLst>
      <p:ext uri="{BB962C8B-B14F-4D97-AF65-F5344CB8AC3E}">
        <p14:creationId xmlns:p14="http://schemas.microsoft.com/office/powerpoint/2010/main" val="1482387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8" name="Content Placeholder 3"/>
          <p:cNvSpPr>
            <a:spLocks noGrp="1"/>
          </p:cNvSpPr>
          <p:nvPr>
            <p:ph sz="half" idx="1"/>
          </p:nvPr>
        </p:nvSpPr>
        <p:spPr>
          <a:xfrm>
            <a:off x="451164" y="1828800"/>
            <a:ext cx="8229600" cy="3886200"/>
          </a:xfrm>
        </p:spPr>
        <p:txBody>
          <a:bodyPr>
            <a:normAutofit/>
          </a:bodyPr>
          <a:lstStyle/>
          <a:p>
            <a:r>
              <a:rPr lang="en-US" sz="2600" dirty="0"/>
              <a:t>Capacity, inventory, time, information, and price are the five levers that a supply chain can use to deal with this uncertainty. </a:t>
            </a:r>
            <a:endParaRPr lang="en-US" sz="2600" dirty="0" smtClean="0"/>
          </a:p>
          <a:p>
            <a:r>
              <a:rPr lang="en-US" sz="2600" dirty="0" smtClean="0"/>
              <a:t>Investing </a:t>
            </a:r>
            <a:r>
              <a:rPr lang="en-US" sz="2600" dirty="0"/>
              <a:t>more in one lever generally allows the supply chain to invest less in one or more of the other levers</a:t>
            </a:r>
            <a:r>
              <a:rPr lang="en-US" sz="2600" dirty="0" smtClean="0"/>
              <a:t>.</a:t>
            </a:r>
          </a:p>
          <a:p>
            <a:r>
              <a:rPr lang="en-US" sz="2600" dirty="0" smtClean="0"/>
              <a:t>To </a:t>
            </a:r>
            <a:r>
              <a:rPr lang="en-US" sz="2600" dirty="0"/>
              <a:t>achieve strategic fit, a supply chain must find the right balance between investments in the five levers to effectively serve the target customer segment(s).</a:t>
            </a:r>
            <a:endParaRPr lang="en-US" sz="2600" dirty="0" smtClean="0"/>
          </a:p>
          <a:p>
            <a:endParaRPr lang="en-US" dirty="0"/>
          </a:p>
          <a:p>
            <a:endParaRPr lang="en-US" dirty="0"/>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1871211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Framework for Supply Chain Decisions</a:t>
            </a:r>
          </a:p>
        </p:txBody>
      </p:sp>
      <p:sp>
        <p:nvSpPr>
          <p:cNvPr id="8" name="Content Placeholder 3"/>
          <p:cNvSpPr>
            <a:spLocks noGrp="1"/>
          </p:cNvSpPr>
          <p:nvPr>
            <p:ph sz="half" idx="1"/>
          </p:nvPr>
        </p:nvSpPr>
        <p:spPr>
          <a:xfrm>
            <a:off x="451164" y="1828800"/>
            <a:ext cx="8229600" cy="4191000"/>
          </a:xfrm>
        </p:spPr>
        <p:txBody>
          <a:bodyPr>
            <a:normAutofit/>
          </a:bodyPr>
          <a:lstStyle/>
          <a:p>
            <a:endParaRPr lang="en-US" dirty="0"/>
          </a:p>
          <a:p>
            <a:endParaRPr lang="en-US" dirty="0"/>
          </a:p>
        </p:txBody>
      </p:sp>
      <p:pic>
        <p:nvPicPr>
          <p:cNvPr id="5" name="Picture 4" descr="The supply chain decision making frame work diagram is structured as follows. At the top is competitive strategy, then supply chain strategy. These lead to supply chain structure. The supply chain structure spectrum goes from efficiency on the left to responsiveness on the left. From the supply chain structure, the decision can go in 1 of 2 directions. On the left, the efficiency end, the line leads to logistical drivers. Logistical drivers are facilities, inventory, and transportation. On the right, the responsiveness end, are the cross functional drivers. Cross functional drivers are information, sourcing, and pricing."/>
          <p:cNvPicPr>
            <a:picLocks noChangeAspect="1"/>
          </p:cNvPicPr>
          <p:nvPr/>
        </p:nvPicPr>
        <p:blipFill>
          <a:blip r:embed="rId2"/>
          <a:stretch>
            <a:fillRect/>
          </a:stretch>
        </p:blipFill>
        <p:spPr>
          <a:xfrm>
            <a:off x="785670" y="1981200"/>
            <a:ext cx="7560587" cy="3198710"/>
          </a:xfrm>
          <a:prstGeom prst="rect">
            <a:avLst/>
          </a:prstGeom>
        </p:spPr>
      </p:pic>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24605083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8" name="Content Placeholder 3"/>
          <p:cNvSpPr>
            <a:spLocks noGrp="1"/>
          </p:cNvSpPr>
          <p:nvPr>
            <p:ph sz="half" idx="1"/>
          </p:nvPr>
        </p:nvSpPr>
        <p:spPr>
          <a:xfrm>
            <a:off x="451164" y="1828800"/>
            <a:ext cx="8229600" cy="3886200"/>
          </a:xfrm>
        </p:spPr>
        <p:txBody>
          <a:bodyPr>
            <a:normAutofit fontScale="92500"/>
          </a:bodyPr>
          <a:lstStyle/>
          <a:p>
            <a:r>
              <a:rPr lang="en-US" dirty="0"/>
              <a:t>Logistical Drivers</a:t>
            </a:r>
          </a:p>
          <a:p>
            <a:pPr lvl="1"/>
            <a:r>
              <a:rPr lang="en-US" dirty="0"/>
              <a:t>Facilities</a:t>
            </a:r>
          </a:p>
          <a:p>
            <a:pPr lvl="1"/>
            <a:r>
              <a:rPr lang="en-US" dirty="0"/>
              <a:t>Inventory</a:t>
            </a:r>
          </a:p>
          <a:p>
            <a:pPr lvl="1"/>
            <a:r>
              <a:rPr lang="en-US" dirty="0"/>
              <a:t>Transportation</a:t>
            </a:r>
          </a:p>
          <a:p>
            <a:r>
              <a:rPr lang="en-US" dirty="0"/>
              <a:t>Cross-Functional Drivers</a:t>
            </a:r>
          </a:p>
          <a:p>
            <a:pPr lvl="1"/>
            <a:r>
              <a:rPr lang="en-US" dirty="0"/>
              <a:t>Information</a:t>
            </a:r>
          </a:p>
          <a:p>
            <a:pPr lvl="1"/>
            <a:r>
              <a:rPr lang="en-US" dirty="0"/>
              <a:t>Sourcing</a:t>
            </a:r>
          </a:p>
          <a:p>
            <a:pPr lvl="1"/>
            <a:r>
              <a:rPr lang="en-US" dirty="0"/>
              <a:t>Pricing</a:t>
            </a:r>
          </a:p>
          <a:p>
            <a:r>
              <a:rPr lang="en-US" dirty="0"/>
              <a:t>Interactions determine overall supply chain performance</a:t>
            </a:r>
          </a:p>
          <a:p>
            <a:endParaRPr lang="en-US" dirty="0"/>
          </a:p>
          <a:p>
            <a:endParaRPr lang="en-US" dirty="0"/>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38602502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8" name="Content Placeholder 3"/>
          <p:cNvSpPr>
            <a:spLocks noGrp="1"/>
          </p:cNvSpPr>
          <p:nvPr>
            <p:ph sz="half" idx="1"/>
          </p:nvPr>
        </p:nvSpPr>
        <p:spPr>
          <a:xfrm>
            <a:off x="451164" y="1828800"/>
            <a:ext cx="8229600" cy="3886200"/>
          </a:xfrm>
        </p:spPr>
        <p:txBody>
          <a:bodyPr>
            <a:normAutofit lnSpcReduction="10000"/>
          </a:bodyPr>
          <a:lstStyle/>
          <a:p>
            <a:r>
              <a:rPr lang="en-US" dirty="0"/>
              <a:t>The major drivers of supply chain performance are facilities, inventory, transportation, information, sourcing, and pricing. </a:t>
            </a:r>
            <a:endParaRPr lang="en-US" dirty="0" smtClean="0"/>
          </a:p>
          <a:p>
            <a:r>
              <a:rPr lang="en-US" dirty="0" smtClean="0"/>
              <a:t>Each </a:t>
            </a:r>
            <a:r>
              <a:rPr lang="en-US" dirty="0"/>
              <a:t>driver affects the balance between responsiveness and efficiency and the resulting strategic fit. </a:t>
            </a:r>
            <a:endParaRPr lang="en-US" dirty="0" smtClean="0"/>
          </a:p>
          <a:p>
            <a:r>
              <a:rPr lang="en-US" dirty="0" smtClean="0"/>
              <a:t>Thus</a:t>
            </a:r>
            <a:r>
              <a:rPr lang="en-US" dirty="0"/>
              <a:t>, it is important for supply chain designers to structure the six drivers appropriately to achieve strategic fit.</a:t>
            </a:r>
          </a:p>
          <a:p>
            <a:endParaRPr lang="en-US" dirty="0"/>
          </a:p>
          <a:p>
            <a:endParaRPr lang="en-US" dirty="0"/>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41677348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8" name="Content Placeholder 3"/>
          <p:cNvSpPr>
            <a:spLocks noGrp="1"/>
          </p:cNvSpPr>
          <p:nvPr>
            <p:ph sz="half" idx="1"/>
          </p:nvPr>
        </p:nvSpPr>
        <p:spPr>
          <a:xfrm>
            <a:off x="451164" y="1828800"/>
            <a:ext cx="8229600" cy="3810000"/>
          </a:xfrm>
        </p:spPr>
        <p:txBody>
          <a:bodyPr>
            <a:normAutofit/>
          </a:bodyPr>
          <a:lstStyle/>
          <a:p>
            <a:r>
              <a:rPr lang="en-US" dirty="0"/>
              <a:t>Facilities</a:t>
            </a:r>
          </a:p>
          <a:p>
            <a:pPr lvl="1"/>
            <a:r>
              <a:rPr lang="en-US" dirty="0"/>
              <a:t>The physical locations in the supply chain network where product is stored, assembled, or fabricated</a:t>
            </a:r>
          </a:p>
          <a:p>
            <a:r>
              <a:rPr lang="en-US" dirty="0"/>
              <a:t>Inventory</a:t>
            </a:r>
          </a:p>
          <a:p>
            <a:pPr lvl="1"/>
            <a:r>
              <a:rPr lang="en-US" dirty="0"/>
              <a:t>All raw materials, work in process, and finished goods within a supply chain</a:t>
            </a:r>
          </a:p>
          <a:p>
            <a:r>
              <a:rPr lang="en-US" dirty="0"/>
              <a:t>Transportation</a:t>
            </a:r>
          </a:p>
          <a:p>
            <a:pPr lvl="1"/>
            <a:r>
              <a:rPr lang="en-US" dirty="0"/>
              <a:t>Moving inventory from point to point in the supply chain</a:t>
            </a:r>
          </a:p>
          <a:p>
            <a:endParaRPr lang="en-US" dirty="0"/>
          </a:p>
          <a:p>
            <a:endParaRPr lang="en-US" dirty="0"/>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8633660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8" name="Content Placeholder 3"/>
          <p:cNvSpPr>
            <a:spLocks noGrp="1"/>
          </p:cNvSpPr>
          <p:nvPr>
            <p:ph sz="half" idx="1"/>
          </p:nvPr>
        </p:nvSpPr>
        <p:spPr>
          <a:xfrm>
            <a:off x="451164" y="1828800"/>
            <a:ext cx="8229600" cy="3886200"/>
          </a:xfrm>
        </p:spPr>
        <p:txBody>
          <a:bodyPr>
            <a:normAutofit lnSpcReduction="10000"/>
          </a:bodyPr>
          <a:lstStyle/>
          <a:p>
            <a:r>
              <a:rPr lang="en-US" dirty="0"/>
              <a:t>Information</a:t>
            </a:r>
          </a:p>
          <a:p>
            <a:pPr lvl="1"/>
            <a:r>
              <a:rPr lang="en-US" dirty="0"/>
              <a:t>Data and analysis concerning facilities, inventory, transportation, costs, prices, and customers throughout the supply chain</a:t>
            </a:r>
          </a:p>
          <a:p>
            <a:r>
              <a:rPr lang="en-US" dirty="0"/>
              <a:t>Sourcing</a:t>
            </a:r>
          </a:p>
          <a:p>
            <a:pPr lvl="1"/>
            <a:r>
              <a:rPr lang="en-US" dirty="0"/>
              <a:t>Who will perform a particular supply chain activity</a:t>
            </a:r>
          </a:p>
          <a:p>
            <a:r>
              <a:rPr lang="en-US" dirty="0"/>
              <a:t>Pricing</a:t>
            </a:r>
          </a:p>
          <a:p>
            <a:pPr lvl="1"/>
            <a:r>
              <a:rPr lang="en-US" dirty="0"/>
              <a:t>How much a firm will charge for the goods and services that it makes available in the supply chain</a:t>
            </a:r>
          </a:p>
          <a:p>
            <a:endParaRPr lang="en-US" dirty="0"/>
          </a:p>
          <a:p>
            <a:endParaRPr lang="en-US" dirty="0"/>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18084270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Global Supply Chain (GSCM)</a:t>
            </a:r>
            <a:endParaRPr lang="en-US" dirty="0"/>
          </a:p>
        </p:txBody>
      </p:sp>
      <p:sp>
        <p:nvSpPr>
          <p:cNvPr id="8" name="Content Placeholder 3"/>
          <p:cNvSpPr>
            <a:spLocks noGrp="1"/>
          </p:cNvSpPr>
          <p:nvPr>
            <p:ph sz="half" idx="1"/>
          </p:nvPr>
        </p:nvSpPr>
        <p:spPr>
          <a:xfrm>
            <a:off x="449105" y="1676400"/>
            <a:ext cx="8229600" cy="3505200"/>
          </a:xfrm>
        </p:spPr>
        <p:txBody>
          <a:bodyPr>
            <a:normAutofit/>
          </a:bodyPr>
          <a:lstStyle/>
          <a:p>
            <a:r>
              <a:rPr lang="en-US" dirty="0" smtClean="0"/>
              <a:t>A worldwide network of suppliers, manufacturers, warehouses, distribution centers, and retailers to acquire raw materials, conduct transformation processes, and deliver products to customers.</a:t>
            </a:r>
          </a:p>
          <a:p>
            <a:r>
              <a:rPr lang="en-US" dirty="0" smtClean="0"/>
              <a:t>Organizations of one country develop partnership and/or dependency with organizations in other countries to achieve competitive advantages.</a:t>
            </a:r>
            <a:endParaRPr lang="en-US" dirty="0"/>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34202439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Global Supply Chain (GSCM)</a:t>
            </a:r>
            <a:endParaRPr lang="en-US" dirty="0"/>
          </a:p>
        </p:txBody>
      </p:sp>
      <p:sp>
        <p:nvSpPr>
          <p:cNvPr id="8" name="Content Placeholder 3"/>
          <p:cNvSpPr>
            <a:spLocks noGrp="1"/>
          </p:cNvSpPr>
          <p:nvPr>
            <p:ph sz="half" idx="1"/>
          </p:nvPr>
        </p:nvSpPr>
        <p:spPr>
          <a:xfrm>
            <a:off x="449105" y="1676400"/>
            <a:ext cx="8229600" cy="3886200"/>
          </a:xfrm>
        </p:spPr>
        <p:txBody>
          <a:bodyPr>
            <a:normAutofit lnSpcReduction="10000"/>
          </a:bodyPr>
          <a:lstStyle/>
          <a:p>
            <a:r>
              <a:rPr lang="en-US" dirty="0"/>
              <a:t>Firms are creating </a:t>
            </a:r>
            <a:r>
              <a:rPr lang="en-US" dirty="0" smtClean="0"/>
              <a:t>global </a:t>
            </a:r>
            <a:r>
              <a:rPr lang="en-US" dirty="0"/>
              <a:t>supply chains because it enables them to reduce their </a:t>
            </a:r>
            <a:r>
              <a:rPr lang="en-US" dirty="0" smtClean="0"/>
              <a:t>costs by taking </a:t>
            </a:r>
            <a:r>
              <a:rPr lang="en-US" dirty="0"/>
              <a:t>advantage of lower production </a:t>
            </a:r>
            <a:r>
              <a:rPr lang="en-US" dirty="0" smtClean="0"/>
              <a:t>costs</a:t>
            </a:r>
            <a:endParaRPr lang="en-US" dirty="0"/>
          </a:p>
          <a:p>
            <a:r>
              <a:rPr lang="en-US" dirty="0" smtClean="0"/>
              <a:t>GSCM </a:t>
            </a:r>
            <a:r>
              <a:rPr lang="en-US" dirty="0"/>
              <a:t>involves planning </a:t>
            </a:r>
            <a:r>
              <a:rPr lang="en-US" dirty="0" smtClean="0"/>
              <a:t>of the entire </a:t>
            </a:r>
            <a:r>
              <a:rPr lang="en-US" dirty="0"/>
              <a:t>supply chain </a:t>
            </a:r>
            <a:r>
              <a:rPr lang="en-US" dirty="0" smtClean="0"/>
              <a:t>with </a:t>
            </a:r>
            <a:r>
              <a:rPr lang="en-US" dirty="0"/>
              <a:t>the </a:t>
            </a:r>
            <a:r>
              <a:rPr lang="en-US" dirty="0" smtClean="0"/>
              <a:t>goal of achieving high level </a:t>
            </a:r>
            <a:r>
              <a:rPr lang="en-US" dirty="0"/>
              <a:t>of customer </a:t>
            </a:r>
            <a:r>
              <a:rPr lang="en-US" dirty="0" smtClean="0"/>
              <a:t>satisfaction </a:t>
            </a:r>
            <a:r>
              <a:rPr lang="en-US" dirty="0"/>
              <a:t>while </a:t>
            </a:r>
            <a:r>
              <a:rPr lang="en-US" dirty="0" smtClean="0"/>
              <a:t>minimizing the cost.</a:t>
            </a:r>
            <a:endParaRPr lang="en-US" dirty="0"/>
          </a:p>
          <a:p>
            <a:r>
              <a:rPr lang="en-US" dirty="0" smtClean="0"/>
              <a:t>GSCM helps exploring new </a:t>
            </a:r>
            <a:r>
              <a:rPr lang="en-US" dirty="0"/>
              <a:t>markets, enables business </a:t>
            </a:r>
            <a:r>
              <a:rPr lang="en-US" dirty="0" smtClean="0"/>
              <a:t>growth, </a:t>
            </a:r>
            <a:r>
              <a:rPr lang="en-US" dirty="0"/>
              <a:t>and </a:t>
            </a:r>
            <a:r>
              <a:rPr lang="en-US" dirty="0" smtClean="0"/>
              <a:t>companies can learn about to </a:t>
            </a:r>
            <a:r>
              <a:rPr lang="en-US" dirty="0"/>
              <a:t>new technologies </a:t>
            </a:r>
            <a:r>
              <a:rPr lang="en-US" dirty="0" smtClean="0"/>
              <a:t>from their international partners</a:t>
            </a:r>
            <a:endParaRPr lang="en-US" dirty="0"/>
          </a:p>
          <a:p>
            <a:endParaRPr lang="en-US" dirty="0"/>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42791104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71500"/>
            <a:ext cx="8229600" cy="876300"/>
          </a:xfrm>
        </p:spPr>
        <p:txBody>
          <a:bodyPr>
            <a:normAutofit/>
          </a:bodyPr>
          <a:lstStyle/>
          <a:p>
            <a:r>
              <a:rPr lang="en-US" sz="2400" dirty="0" smtClean="0"/>
              <a:t>Global Supply Chain (GSCM)</a:t>
            </a:r>
            <a:endParaRPr lang="en-US" sz="2400" dirty="0"/>
          </a:p>
        </p:txBody>
      </p:sp>
      <p:sp>
        <p:nvSpPr>
          <p:cNvPr id="8" name="Content Placeholder 3"/>
          <p:cNvSpPr>
            <a:spLocks noGrp="1"/>
          </p:cNvSpPr>
          <p:nvPr>
            <p:ph sz="half" idx="1"/>
          </p:nvPr>
        </p:nvSpPr>
        <p:spPr>
          <a:xfrm>
            <a:off x="449105" y="1676400"/>
            <a:ext cx="8229600" cy="3733800"/>
          </a:xfrm>
        </p:spPr>
        <p:txBody>
          <a:bodyPr>
            <a:normAutofit fontScale="25000" lnSpcReduction="20000"/>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a:p>
          <a:p>
            <a:endParaRPr lang="en-US" dirty="0" smtClean="0"/>
          </a:p>
          <a:p>
            <a:endParaRPr lang="en-US" dirty="0"/>
          </a:p>
          <a:p>
            <a:endParaRPr lang="en-US"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smtClean="0"/>
          </a:p>
          <a:p>
            <a:endParaRPr lang="en-US" sz="1100" dirty="0"/>
          </a:p>
          <a:p>
            <a:pPr marL="0" indent="0">
              <a:buNone/>
            </a:pPr>
            <a:r>
              <a:rPr lang="en-US" sz="4000" dirty="0" smtClean="0"/>
              <a:t>CLA </a:t>
            </a:r>
            <a:r>
              <a:rPr lang="en-US" sz="4000" dirty="0" smtClean="0"/>
              <a:t>– Certified Logistics </a:t>
            </a:r>
            <a:r>
              <a:rPr lang="en-US" sz="4000" dirty="0" smtClean="0"/>
              <a:t>Associate.    Harbor </a:t>
            </a:r>
            <a:r>
              <a:rPr lang="en-US" sz="4000" dirty="0"/>
              <a:t>Drayage -  </a:t>
            </a:r>
            <a:r>
              <a:rPr lang="en-US" sz="4000" dirty="0" smtClean="0"/>
              <a:t>An </a:t>
            </a:r>
            <a:r>
              <a:rPr lang="en-US" sz="4000" dirty="0"/>
              <a:t>intermodal freight transport, drayage is the transport of containerized cargo by specialized trucking companies between ocean ports or rail ramps and shipping docks</a:t>
            </a:r>
            <a:r>
              <a:rPr lang="en-US" sz="4000" dirty="0" smtClean="0"/>
              <a:t>.    Figure </a:t>
            </a:r>
            <a:r>
              <a:rPr lang="en-US" sz="4000" dirty="0" smtClean="0"/>
              <a:t>Adopted from COSCO Shipping Logistics – North America</a:t>
            </a:r>
            <a:endParaRPr lang="en-US" sz="4000" dirty="0"/>
          </a:p>
        </p:txBody>
      </p:sp>
      <p:pic>
        <p:nvPicPr>
          <p:cNvPr id="3" name="Picture 2"/>
          <p:cNvPicPr>
            <a:picLocks noChangeAspect="1"/>
          </p:cNvPicPr>
          <p:nvPr/>
        </p:nvPicPr>
        <p:blipFill>
          <a:blip r:embed="rId2"/>
          <a:stretch>
            <a:fillRect/>
          </a:stretch>
        </p:blipFill>
        <p:spPr>
          <a:xfrm>
            <a:off x="709351" y="1236726"/>
            <a:ext cx="7543800" cy="4050725"/>
          </a:xfrm>
          <a:prstGeom prst="rect">
            <a:avLst/>
          </a:prstGeom>
        </p:spPr>
      </p:pic>
      <p:sp>
        <p:nvSpPr>
          <p:cNvPr id="4" name="Footer Placeholder 3"/>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41548701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427" y="685800"/>
            <a:ext cx="8229600" cy="990600"/>
          </a:xfrm>
        </p:spPr>
        <p:txBody>
          <a:bodyPr>
            <a:normAutofit fontScale="90000"/>
          </a:bodyPr>
          <a:lstStyle/>
          <a:p>
            <a:r>
              <a:rPr lang="en-US" dirty="0" smtClean="0"/>
              <a:t>Global Supply Chain Management (GSCM)</a:t>
            </a:r>
            <a:endParaRPr lang="en-US"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372980791"/>
              </p:ext>
            </p:extLst>
          </p:nvPr>
        </p:nvGraphicFramePr>
        <p:xfrm>
          <a:off x="762000" y="1752601"/>
          <a:ext cx="7413625"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1520571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dirty="0" smtClean="0">
                <a:solidFill>
                  <a:schemeClr val="accent2">
                    <a:lumMod val="75000"/>
                  </a:schemeClr>
                </a:solidFill>
              </a:rPr>
              <a:t>What is Supply Chain Management</a:t>
            </a:r>
            <a:endParaRPr lang="en-US" dirty="0">
              <a:solidFill>
                <a:schemeClr val="accent2">
                  <a:lumMod val="75000"/>
                </a:schemeClr>
              </a:solidFill>
            </a:endParaRPr>
          </a:p>
        </p:txBody>
      </p:sp>
      <p:sp>
        <p:nvSpPr>
          <p:cNvPr id="3" name="Content Placeholder 2"/>
          <p:cNvSpPr>
            <a:spLocks noGrp="1"/>
          </p:cNvSpPr>
          <p:nvPr>
            <p:ph idx="1"/>
          </p:nvPr>
        </p:nvSpPr>
        <p:spPr/>
        <p:txBody>
          <a:bodyPr/>
          <a:lstStyle/>
          <a:p>
            <a:pPr marL="0" indent="0">
              <a:buNone/>
            </a:pPr>
            <a:r>
              <a:rPr lang="en-US" dirty="0"/>
              <a:t>A supply chain is a complex </a:t>
            </a:r>
            <a:r>
              <a:rPr lang="en-US" dirty="0" smtClean="0"/>
              <a:t>system </a:t>
            </a:r>
            <a:r>
              <a:rPr lang="en-US" dirty="0"/>
              <a:t>in which raw materials are </a:t>
            </a:r>
            <a:r>
              <a:rPr lang="en-US" dirty="0" smtClean="0"/>
              <a:t>transformed into </a:t>
            </a:r>
            <a:r>
              <a:rPr lang="en-US" dirty="0"/>
              <a:t>finished products and then distributed to the final </a:t>
            </a:r>
            <a:r>
              <a:rPr lang="en-US" dirty="0" smtClean="0"/>
              <a:t>users.  </a:t>
            </a:r>
          </a:p>
          <a:p>
            <a:pPr marL="0" indent="0">
              <a:buNone/>
            </a:pPr>
            <a:r>
              <a:rPr lang="en-US" dirty="0" smtClean="0"/>
              <a:t>A </a:t>
            </a:r>
            <a:r>
              <a:rPr lang="en-US" dirty="0"/>
              <a:t>supply chain includes suppliers, manufacturing </a:t>
            </a:r>
            <a:r>
              <a:rPr lang="en-US" dirty="0" smtClean="0"/>
              <a:t>centers, </a:t>
            </a:r>
            <a:r>
              <a:rPr lang="en-US" dirty="0"/>
              <a:t>warehouses, distribution </a:t>
            </a:r>
            <a:r>
              <a:rPr lang="en-US" dirty="0" smtClean="0"/>
              <a:t>centers </a:t>
            </a:r>
            <a:r>
              <a:rPr lang="en-US" dirty="0"/>
              <a:t>and retail outlets.</a:t>
            </a:r>
          </a:p>
          <a:p>
            <a:pPr marL="0" indent="0">
              <a:buNone/>
            </a:pPr>
            <a:endParaRPr lang="en-US" dirty="0"/>
          </a:p>
        </p:txBody>
      </p:sp>
      <p:sp>
        <p:nvSpPr>
          <p:cNvPr id="4" name="Footer Placeholder 3"/>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31683330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56367"/>
          </a:xfrm>
        </p:spPr>
        <p:txBody>
          <a:bodyPr>
            <a:normAutofit/>
          </a:bodyPr>
          <a:lstStyle/>
          <a:p>
            <a:r>
              <a:rPr lang="en-US" sz="2400" dirty="0"/>
              <a:t>Contributing Factors </a:t>
            </a:r>
          </a:p>
        </p:txBody>
      </p:sp>
      <p:sp>
        <p:nvSpPr>
          <p:cNvPr id="8" name="Content Placeholder 3"/>
          <p:cNvSpPr>
            <a:spLocks noGrp="1"/>
          </p:cNvSpPr>
          <p:nvPr>
            <p:ph sz="half" idx="1"/>
          </p:nvPr>
        </p:nvSpPr>
        <p:spPr>
          <a:xfrm>
            <a:off x="1509820" y="1277348"/>
            <a:ext cx="6172200" cy="4322835"/>
          </a:xfrm>
        </p:spPr>
        <p:txBody>
          <a:bodyPr>
            <a:normAutofit/>
          </a:bodyPr>
          <a:lstStyle/>
          <a:p>
            <a:endParaRPr lang="en-US" dirty="0"/>
          </a:p>
        </p:txBody>
      </p:sp>
      <p:grpSp>
        <p:nvGrpSpPr>
          <p:cNvPr id="36" name="Group 37"/>
          <p:cNvGrpSpPr/>
          <p:nvPr/>
        </p:nvGrpSpPr>
        <p:grpSpPr>
          <a:xfrm>
            <a:off x="505040" y="1447801"/>
            <a:ext cx="6744211" cy="4343400"/>
            <a:chOff x="353643" y="1803796"/>
            <a:chExt cx="6567332" cy="4459591"/>
          </a:xfrm>
        </p:grpSpPr>
        <p:grpSp>
          <p:nvGrpSpPr>
            <p:cNvPr id="37" name="Group 36"/>
            <p:cNvGrpSpPr/>
            <p:nvPr/>
          </p:nvGrpSpPr>
          <p:grpSpPr>
            <a:xfrm>
              <a:off x="353643" y="5752107"/>
              <a:ext cx="3494330" cy="511280"/>
              <a:chOff x="2824835" y="6128171"/>
              <a:chExt cx="3494330" cy="511280"/>
            </a:xfrm>
          </p:grpSpPr>
          <p:pic>
            <p:nvPicPr>
              <p:cNvPr id="64" name="Ellipse 256"/>
              <p:cNvPicPr>
                <a:picLocks noChangeArrowheads="1"/>
              </p:cNvPicPr>
              <p:nvPr/>
            </p:nvPicPr>
            <p:blipFill>
              <a:blip r:embed="rId2" cstate="print">
                <a:lum bright="60000"/>
                <a:extLst>
                  <a:ext uri="{28A0092B-C50C-407E-A947-70E740481C1C}">
                    <a14:useLocalDpi xmlns:a14="http://schemas.microsoft.com/office/drawing/2010/main" val="0"/>
                  </a:ext>
                </a:extLst>
              </a:blip>
              <a:srcRect/>
              <a:stretch>
                <a:fillRect/>
              </a:stretch>
            </p:blipFill>
            <p:spPr bwMode="auto">
              <a:xfrm>
                <a:off x="2824835" y="6128171"/>
                <a:ext cx="3494330" cy="51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Text Box 369"/>
              <p:cNvSpPr txBox="1">
                <a:spLocks noChangeArrowheads="1"/>
              </p:cNvSpPr>
              <p:nvPr/>
            </p:nvSpPr>
            <p:spPr bwMode="auto">
              <a:xfrm>
                <a:off x="3341599" y="6205278"/>
                <a:ext cx="2457831" cy="35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1">
                  <a:ln>
                    <a:noFill/>
                  </a:ln>
                  <a:solidFill>
                    <a:srgbClr val="FFFFFF"/>
                  </a:solidFill>
                  <a:effectLst/>
                  <a:uLnTx/>
                  <a:uFillTx/>
                  <a:latin typeface="Calibri" pitchFamily="34" charset="0"/>
                  <a:ea typeface="MS PGothic" pitchFamily="34" charset="-128"/>
                  <a:cs typeface="+mn-cs"/>
                </a:endParaRPr>
              </a:p>
            </p:txBody>
          </p:sp>
        </p:grpSp>
        <p:grpSp>
          <p:nvGrpSpPr>
            <p:cNvPr id="38" name="Group 37"/>
            <p:cNvGrpSpPr/>
            <p:nvPr/>
          </p:nvGrpSpPr>
          <p:grpSpPr>
            <a:xfrm>
              <a:off x="2246945" y="1803796"/>
              <a:ext cx="4674030" cy="4053945"/>
              <a:chOff x="3306550" y="1554079"/>
              <a:chExt cx="3908109" cy="3563644"/>
            </a:xfrm>
          </p:grpSpPr>
          <p:sp>
            <p:nvSpPr>
              <p:cNvPr id="52" name="Rounded Rectangle 51"/>
              <p:cNvSpPr/>
              <p:nvPr/>
            </p:nvSpPr>
            <p:spPr>
              <a:xfrm>
                <a:off x="3326550" y="1554079"/>
                <a:ext cx="3888109" cy="669841"/>
              </a:xfrm>
              <a:prstGeom prst="roundRect">
                <a:avLst>
                  <a:gd name="adj" fmla="val 13209"/>
                </a:avLst>
              </a:prstGeom>
              <a:solidFill>
                <a:srgbClr val="023A51"/>
              </a:solidFill>
              <a:ln w="12700" cap="flat" cmpd="sng" algn="ctr">
                <a:noFill/>
                <a:prstDash val="solid"/>
                <a:miter lim="800000"/>
              </a:ln>
              <a:effectLst>
                <a:outerShdw blurRad="50800" dist="38100" dir="2700000" algn="tl" rotWithShape="0">
                  <a:prstClr val="black">
                    <a:alpha val="40000"/>
                  </a:prstClr>
                </a:outerShdw>
              </a:effectLst>
            </p:spPr>
            <p:txBody>
              <a:bodyPr lIns="548640" rtlCol="0" anchor="ctr"/>
              <a:lstStyle/>
              <a:p>
                <a:pPr marL="274320" marR="0" lvl="0" indent="-457200" algn="l" defTabSz="91440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dirty="0" smtClean="0">
                    <a:ln>
                      <a:noFill/>
                    </a:ln>
                    <a:solidFill>
                      <a:srgbClr val="FFFFFF"/>
                    </a:solidFill>
                    <a:effectLst/>
                    <a:uLnTx/>
                    <a:uFillTx/>
                    <a:latin typeface="Constantia" pitchFamily="18" charset="0"/>
                    <a:ea typeface="+mn-ea"/>
                    <a:cs typeface="+mn-cs"/>
                  </a:rPr>
                  <a:t>  Population size and distribution</a:t>
                </a:r>
              </a:p>
            </p:txBody>
          </p:sp>
          <p:sp>
            <p:nvSpPr>
              <p:cNvPr id="50" name="Rounded Rectangle 19"/>
              <p:cNvSpPr/>
              <p:nvPr/>
            </p:nvSpPr>
            <p:spPr>
              <a:xfrm>
                <a:off x="3306550" y="2253144"/>
                <a:ext cx="3888109" cy="669842"/>
              </a:xfrm>
              <a:prstGeom prst="roundRect">
                <a:avLst>
                  <a:gd name="adj" fmla="val 13209"/>
                </a:avLst>
              </a:prstGeom>
              <a:solidFill>
                <a:srgbClr val="F7B619"/>
              </a:solidFill>
              <a:ln w="12700" cap="flat" cmpd="sng" algn="ctr">
                <a:noFill/>
                <a:prstDash val="solid"/>
                <a:miter lim="800000"/>
              </a:ln>
              <a:effectLst>
                <a:outerShdw blurRad="50800" dist="38100" dir="2700000" algn="tl" rotWithShape="0">
                  <a:prstClr val="black">
                    <a:alpha val="40000"/>
                  </a:prstClr>
                </a:outerShdw>
              </a:effectLst>
            </p:spPr>
            <p:txBody>
              <a:bodyPr lIns="548640" rtlCol="0" anchor="ctr"/>
              <a:lstStyle/>
              <a:p>
                <a:pPr marL="274320" marR="0" lvl="0" indent="-457200" algn="l" defTabSz="91440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onstantia" pitchFamily="18" charset="0"/>
                    <a:ea typeface="+mn-ea"/>
                    <a:cs typeface="+mn-cs"/>
                  </a:rPr>
                  <a:t>  </a:t>
                </a:r>
                <a:r>
                  <a:rPr kumimoji="0" lang="en-US" sz="2500" b="1" i="0" u="none" strike="noStrike" kern="0" cap="none" spc="0" normalizeH="0" baseline="0" noProof="0" dirty="0" smtClean="0">
                    <a:ln>
                      <a:noFill/>
                    </a:ln>
                    <a:solidFill>
                      <a:srgbClr val="FFFFFF"/>
                    </a:solidFill>
                    <a:effectLst/>
                    <a:uLnTx/>
                    <a:uFillTx/>
                    <a:latin typeface="Constantia" pitchFamily="18" charset="0"/>
                    <a:ea typeface="+mn-ea"/>
                    <a:cs typeface="+mn-cs"/>
                  </a:rPr>
                  <a:t>Urbanization</a:t>
                </a:r>
              </a:p>
            </p:txBody>
          </p:sp>
          <p:sp>
            <p:nvSpPr>
              <p:cNvPr id="48" name="Rounded Rectangle 47"/>
              <p:cNvSpPr/>
              <p:nvPr/>
            </p:nvSpPr>
            <p:spPr>
              <a:xfrm>
                <a:off x="3306550" y="2991309"/>
                <a:ext cx="3888109" cy="669842"/>
              </a:xfrm>
              <a:prstGeom prst="roundRect">
                <a:avLst>
                  <a:gd name="adj" fmla="val 13209"/>
                </a:avLst>
              </a:prstGeom>
              <a:solidFill>
                <a:srgbClr val="0D9394"/>
              </a:solidFill>
              <a:ln w="12700" cap="flat" cmpd="sng" algn="ctr">
                <a:noFill/>
                <a:prstDash val="solid"/>
                <a:miter lim="800000"/>
              </a:ln>
              <a:effectLst>
                <a:outerShdw blurRad="50800" dist="38100" dir="2700000" algn="tl" rotWithShape="0">
                  <a:prstClr val="black">
                    <a:alpha val="40000"/>
                  </a:prstClr>
                </a:outerShdw>
              </a:effectLst>
            </p:spPr>
            <p:txBody>
              <a:bodyPr lIns="548640"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onstantia" pitchFamily="18" charset="0"/>
                    <a:ea typeface="+mn-ea"/>
                    <a:cs typeface="+mn-cs"/>
                  </a:rPr>
                  <a:t>  </a:t>
                </a:r>
                <a:r>
                  <a:rPr kumimoji="0" lang="en-US" sz="2500" b="1" i="0" u="none" strike="noStrike" kern="0" cap="none" spc="0" normalizeH="0" baseline="0" noProof="0" dirty="0" smtClean="0">
                    <a:ln>
                      <a:noFill/>
                    </a:ln>
                    <a:solidFill>
                      <a:srgbClr val="FFFFFF"/>
                    </a:solidFill>
                    <a:effectLst/>
                    <a:uLnTx/>
                    <a:uFillTx/>
                    <a:latin typeface="Constantia" pitchFamily="18" charset="0"/>
                    <a:ea typeface="+mn-ea"/>
                    <a:cs typeface="+mn-cs"/>
                  </a:rPr>
                  <a:t>Land and resources</a:t>
                </a:r>
              </a:p>
            </p:txBody>
          </p:sp>
          <p:sp>
            <p:nvSpPr>
              <p:cNvPr id="46" name="Rounded Rectangle 45"/>
              <p:cNvSpPr/>
              <p:nvPr/>
            </p:nvSpPr>
            <p:spPr>
              <a:xfrm>
                <a:off x="3306550" y="3721006"/>
                <a:ext cx="3888109" cy="669841"/>
              </a:xfrm>
              <a:prstGeom prst="roundRect">
                <a:avLst>
                  <a:gd name="adj" fmla="val 13209"/>
                </a:avLst>
              </a:prstGeom>
              <a:solidFill>
                <a:srgbClr val="868883"/>
              </a:solidFill>
              <a:ln w="12700" cap="flat" cmpd="sng" algn="ctr">
                <a:noFill/>
                <a:prstDash val="solid"/>
                <a:miter lim="800000"/>
              </a:ln>
              <a:effectLst>
                <a:outerShdw blurRad="50800" dist="38100" dir="2700000" algn="tl" rotWithShape="0">
                  <a:prstClr val="black">
                    <a:alpha val="40000"/>
                  </a:prstClr>
                </a:outerShdw>
              </a:effectLst>
            </p:spPr>
            <p:txBody>
              <a:bodyPr lIns="548640" rtlCol="0" anchor="ctr"/>
              <a:lstStyle/>
              <a:p>
                <a:pPr marL="274320" marR="0" lvl="0" indent="-457200" algn="l" defTabSz="91440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onstantia" pitchFamily="18" charset="0"/>
                    <a:ea typeface="+mn-ea"/>
                    <a:cs typeface="+mn-cs"/>
                  </a:rPr>
                  <a:t>  </a:t>
                </a:r>
                <a:r>
                  <a:rPr kumimoji="0" lang="en-US" sz="2500" b="1" i="0" u="none" strike="noStrike" kern="0" cap="none" spc="0" normalizeH="0" baseline="0" noProof="0" dirty="0" smtClean="0">
                    <a:ln>
                      <a:noFill/>
                    </a:ln>
                    <a:solidFill>
                      <a:srgbClr val="FFFFFF"/>
                    </a:solidFill>
                    <a:effectLst/>
                    <a:uLnTx/>
                    <a:uFillTx/>
                    <a:latin typeface="Constantia" pitchFamily="18" charset="0"/>
                    <a:ea typeface="+mn-ea"/>
                    <a:cs typeface="+mn-cs"/>
                  </a:rPr>
                  <a:t>Technology</a:t>
                </a:r>
                <a:r>
                  <a:rPr kumimoji="0" lang="en-US" sz="25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onstantia" pitchFamily="18" charset="0"/>
                    <a:ea typeface="+mn-ea"/>
                    <a:cs typeface="+mn-cs"/>
                  </a:rPr>
                  <a:t> and information</a:t>
                </a:r>
              </a:p>
            </p:txBody>
          </p:sp>
          <p:sp>
            <p:nvSpPr>
              <p:cNvPr id="44" name="Rounded Rectangle 43"/>
              <p:cNvSpPr/>
              <p:nvPr/>
            </p:nvSpPr>
            <p:spPr>
              <a:xfrm>
                <a:off x="3317537" y="4447882"/>
                <a:ext cx="3888109" cy="669841"/>
              </a:xfrm>
              <a:prstGeom prst="roundRect">
                <a:avLst>
                  <a:gd name="adj" fmla="val 13209"/>
                </a:avLst>
              </a:prstGeom>
              <a:solidFill>
                <a:srgbClr val="6D90A4"/>
              </a:solidFill>
              <a:ln w="12700" cap="flat" cmpd="sng" algn="ctr">
                <a:noFill/>
                <a:prstDash val="solid"/>
                <a:miter lim="800000"/>
              </a:ln>
              <a:effectLst>
                <a:outerShdw blurRad="50800" dist="38100" dir="2700000" algn="tl" rotWithShape="0">
                  <a:prstClr val="black">
                    <a:alpha val="40000"/>
                  </a:prstClr>
                </a:outerShdw>
              </a:effectLst>
            </p:spPr>
            <p:txBody>
              <a:bodyPr lIns="548640" rtlCol="0" anchor="ctr"/>
              <a:lstStyle/>
              <a:p>
                <a:pPr marL="274320" marR="0" lvl="0" indent="-457200" algn="l" defTabSz="91440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onstantia" pitchFamily="18" charset="0"/>
                    <a:ea typeface="+mn-ea"/>
                    <a:cs typeface="+mn-cs"/>
                  </a:rPr>
                  <a:t>  </a:t>
                </a:r>
                <a:r>
                  <a:rPr kumimoji="0" lang="en-US" sz="2500" b="1" i="0" u="none" strike="noStrike" kern="0" cap="none" spc="0" normalizeH="0" baseline="0" noProof="0" dirty="0" smtClean="0">
                    <a:ln>
                      <a:noFill/>
                    </a:ln>
                    <a:solidFill>
                      <a:srgbClr val="FFFFFF"/>
                    </a:solidFill>
                    <a:effectLst/>
                    <a:uLnTx/>
                    <a:uFillTx/>
                    <a:latin typeface="Constantia" pitchFamily="18" charset="0"/>
                    <a:ea typeface="+mn-ea"/>
                    <a:cs typeface="+mn-cs"/>
                  </a:rPr>
                  <a:t>Globalized economy</a:t>
                </a:r>
                <a:endParaRPr kumimoji="0" lang="en-US" sz="25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onstantia" pitchFamily="18" charset="0"/>
                  <a:ea typeface="+mn-ea"/>
                  <a:cs typeface="+mn-cs"/>
                </a:endParaRPr>
              </a:p>
            </p:txBody>
          </p:sp>
        </p:grpSp>
      </p:gr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24520791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Population</a:t>
            </a: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2181799043"/>
              </p:ext>
            </p:extLst>
          </p:nvPr>
        </p:nvGraphicFramePr>
        <p:xfrm>
          <a:off x="1447800" y="1447800"/>
          <a:ext cx="6476998" cy="4190997"/>
        </p:xfrm>
        <a:graphic>
          <a:graphicData uri="http://schemas.openxmlformats.org/drawingml/2006/table">
            <a:tbl>
              <a:tblPr>
                <a:tableStyleId>{5C22544A-7EE6-4342-B048-85BDC9FD1C3A}</a:tableStyleId>
              </a:tblPr>
              <a:tblGrid>
                <a:gridCol w="1955800">
                  <a:extLst>
                    <a:ext uri="{9D8B030D-6E8A-4147-A177-3AD203B41FA5}">
                      <a16:colId xmlns:a16="http://schemas.microsoft.com/office/drawing/2014/main" val="555268008"/>
                    </a:ext>
                  </a:extLst>
                </a:gridCol>
                <a:gridCol w="1549400">
                  <a:extLst>
                    <a:ext uri="{9D8B030D-6E8A-4147-A177-3AD203B41FA5}">
                      <a16:colId xmlns:a16="http://schemas.microsoft.com/office/drawing/2014/main" val="23725716"/>
                    </a:ext>
                  </a:extLst>
                </a:gridCol>
                <a:gridCol w="1485899">
                  <a:extLst>
                    <a:ext uri="{9D8B030D-6E8A-4147-A177-3AD203B41FA5}">
                      <a16:colId xmlns:a16="http://schemas.microsoft.com/office/drawing/2014/main" val="2104923818"/>
                    </a:ext>
                  </a:extLst>
                </a:gridCol>
                <a:gridCol w="1485899">
                  <a:extLst>
                    <a:ext uri="{9D8B030D-6E8A-4147-A177-3AD203B41FA5}">
                      <a16:colId xmlns:a16="http://schemas.microsoft.com/office/drawing/2014/main" val="3758824071"/>
                    </a:ext>
                  </a:extLst>
                </a:gridCol>
              </a:tblGrid>
              <a:tr h="227532">
                <a:tc rowSpan="2">
                  <a:txBody>
                    <a:bodyPr/>
                    <a:lstStyle/>
                    <a:p>
                      <a:pPr algn="ctr" rtl="0" fontAlgn="ctr"/>
                      <a:r>
                        <a:rPr lang="en-US" sz="1400" b="1" u="none" strike="noStrike" dirty="0">
                          <a:effectLst/>
                        </a:rPr>
                        <a:t>Country</a:t>
                      </a:r>
                      <a:endParaRPr lang="en-US" sz="1400" b="1" i="0" u="none" strike="noStrike" dirty="0">
                        <a:solidFill>
                          <a:srgbClr val="FFFFFF"/>
                        </a:solidFill>
                        <a:effectLst/>
                        <a:latin typeface="Constantia" panose="02030602050306030303" pitchFamily="18" charset="0"/>
                      </a:endParaRPr>
                    </a:p>
                  </a:txBody>
                  <a:tcPr marL="7340" marR="7340" marT="7340" marB="0" anchor="ctr">
                    <a:solidFill>
                      <a:srgbClr val="FFC000"/>
                    </a:solidFill>
                  </a:tcPr>
                </a:tc>
                <a:tc>
                  <a:txBody>
                    <a:bodyPr/>
                    <a:lstStyle/>
                    <a:p>
                      <a:pPr algn="ctr" rtl="0" fontAlgn="ctr"/>
                      <a:r>
                        <a:rPr lang="en-US" sz="1400" b="1" u="none" strike="noStrike" dirty="0">
                          <a:effectLst/>
                        </a:rPr>
                        <a:t>2010</a:t>
                      </a:r>
                      <a:endParaRPr lang="en-US" sz="1400" b="1" i="0" u="none" strike="noStrike" dirty="0">
                        <a:solidFill>
                          <a:srgbClr val="FFFFFF"/>
                        </a:solidFill>
                        <a:effectLst/>
                        <a:latin typeface="Constantia" panose="02030602050306030303" pitchFamily="18" charset="0"/>
                      </a:endParaRPr>
                    </a:p>
                  </a:txBody>
                  <a:tcPr marL="7340" marR="7340" marT="7340" marB="0" anchor="ctr">
                    <a:solidFill>
                      <a:srgbClr val="FFC000"/>
                    </a:solidFill>
                  </a:tcPr>
                </a:tc>
                <a:tc>
                  <a:txBody>
                    <a:bodyPr/>
                    <a:lstStyle/>
                    <a:p>
                      <a:pPr algn="ctr" rtl="0" fontAlgn="ctr"/>
                      <a:r>
                        <a:rPr lang="en-US" sz="1400" b="1" u="none" strike="noStrike" dirty="0">
                          <a:effectLst/>
                        </a:rPr>
                        <a:t>2015</a:t>
                      </a:r>
                      <a:endParaRPr lang="en-US" sz="1400" b="1" i="0" u="none" strike="noStrike" dirty="0">
                        <a:solidFill>
                          <a:srgbClr val="FFFFFF"/>
                        </a:solidFill>
                        <a:effectLst/>
                        <a:latin typeface="Constantia" panose="02030602050306030303" pitchFamily="18" charset="0"/>
                      </a:endParaRPr>
                    </a:p>
                  </a:txBody>
                  <a:tcPr marL="7340" marR="7340" marT="7340" marB="0" anchor="ctr">
                    <a:solidFill>
                      <a:srgbClr val="FFC000"/>
                    </a:solidFill>
                  </a:tcPr>
                </a:tc>
                <a:tc>
                  <a:txBody>
                    <a:bodyPr/>
                    <a:lstStyle/>
                    <a:p>
                      <a:pPr algn="ctr" rtl="0" fontAlgn="ctr"/>
                      <a:r>
                        <a:rPr lang="en-US" sz="1400" b="1" u="none" strike="noStrike" dirty="0">
                          <a:effectLst/>
                        </a:rPr>
                        <a:t>2050</a:t>
                      </a:r>
                      <a:endParaRPr lang="en-US" sz="1400" b="1" i="0" u="none" strike="noStrike" dirty="0">
                        <a:solidFill>
                          <a:srgbClr val="FFFFFF"/>
                        </a:solidFill>
                        <a:effectLst/>
                        <a:latin typeface="Constantia" panose="02030602050306030303" pitchFamily="18" charset="0"/>
                      </a:endParaRPr>
                    </a:p>
                  </a:txBody>
                  <a:tcPr marL="7340" marR="7340" marT="7340" marB="0" anchor="ctr">
                    <a:solidFill>
                      <a:srgbClr val="FFC000"/>
                    </a:solidFill>
                  </a:tcPr>
                </a:tc>
                <a:extLst>
                  <a:ext uri="{0D108BD9-81ED-4DB2-BD59-A6C34878D82A}">
                    <a16:rowId xmlns:a16="http://schemas.microsoft.com/office/drawing/2014/main" val="3779254378"/>
                  </a:ext>
                </a:extLst>
              </a:tr>
              <a:tr h="381667">
                <a:tc vMerge="1">
                  <a:txBody>
                    <a:bodyPr/>
                    <a:lstStyle/>
                    <a:p>
                      <a:endParaRPr lang="en-US"/>
                    </a:p>
                  </a:txBody>
                  <a:tcPr/>
                </a:tc>
                <a:tc>
                  <a:txBody>
                    <a:bodyPr/>
                    <a:lstStyle/>
                    <a:p>
                      <a:pPr algn="ctr" rtl="0" fontAlgn="ctr"/>
                      <a:r>
                        <a:rPr lang="en-US" sz="1200" b="1" u="none" strike="noStrike" dirty="0">
                          <a:effectLst/>
                        </a:rPr>
                        <a:t>Population</a:t>
                      </a:r>
                      <a:endParaRPr lang="en-US" sz="1200" b="1" i="0" u="none" strike="noStrike" dirty="0">
                        <a:solidFill>
                          <a:srgbClr val="FFFFFF"/>
                        </a:solidFill>
                        <a:effectLst/>
                        <a:latin typeface="Constantia" panose="02030602050306030303" pitchFamily="18" charset="0"/>
                      </a:endParaRPr>
                    </a:p>
                  </a:txBody>
                  <a:tcPr marL="7340" marR="7340" marT="7340" marB="0" anchor="ctr">
                    <a:solidFill>
                      <a:srgbClr val="FFC000"/>
                    </a:solidFill>
                  </a:tcPr>
                </a:tc>
                <a:tc>
                  <a:txBody>
                    <a:bodyPr/>
                    <a:lstStyle/>
                    <a:p>
                      <a:pPr algn="ctr" rtl="0" fontAlgn="ctr"/>
                      <a:r>
                        <a:rPr lang="en-US" sz="1200" b="1" u="none" strike="noStrike" dirty="0">
                          <a:effectLst/>
                        </a:rPr>
                        <a:t>Population</a:t>
                      </a:r>
                      <a:endParaRPr lang="en-US" sz="1200" b="1" i="0" u="none" strike="noStrike" dirty="0">
                        <a:solidFill>
                          <a:srgbClr val="FFFFFF"/>
                        </a:solidFill>
                        <a:effectLst/>
                        <a:latin typeface="Constantia" panose="02030602050306030303" pitchFamily="18" charset="0"/>
                      </a:endParaRPr>
                    </a:p>
                  </a:txBody>
                  <a:tcPr marL="7340" marR="7340" marT="7340" marB="0" anchor="ctr">
                    <a:solidFill>
                      <a:srgbClr val="FFC000"/>
                    </a:solidFill>
                  </a:tcPr>
                </a:tc>
                <a:tc>
                  <a:txBody>
                    <a:bodyPr/>
                    <a:lstStyle/>
                    <a:p>
                      <a:pPr algn="ctr" rtl="0" fontAlgn="ctr"/>
                      <a:r>
                        <a:rPr lang="en-US" sz="1200" b="1" u="none" strike="noStrike" dirty="0">
                          <a:effectLst/>
                        </a:rPr>
                        <a:t>Expected Pop.</a:t>
                      </a:r>
                      <a:endParaRPr lang="en-US" sz="1200" b="1" i="0" u="none" strike="noStrike" dirty="0">
                        <a:solidFill>
                          <a:srgbClr val="FFFFFF"/>
                        </a:solidFill>
                        <a:effectLst/>
                        <a:latin typeface="Constantia" panose="02030602050306030303" pitchFamily="18" charset="0"/>
                      </a:endParaRPr>
                    </a:p>
                  </a:txBody>
                  <a:tcPr marL="7340" marR="7340" marT="7340" marB="0" anchor="ctr">
                    <a:solidFill>
                      <a:srgbClr val="FFC000"/>
                    </a:solidFill>
                  </a:tcPr>
                </a:tc>
                <a:extLst>
                  <a:ext uri="{0D108BD9-81ED-4DB2-BD59-A6C34878D82A}">
                    <a16:rowId xmlns:a16="http://schemas.microsoft.com/office/drawing/2014/main" val="803368694"/>
                  </a:ext>
                </a:extLst>
              </a:tr>
              <a:tr h="205513">
                <a:tc>
                  <a:txBody>
                    <a:bodyPr/>
                    <a:lstStyle/>
                    <a:p>
                      <a:pPr algn="l" rtl="0" fontAlgn="ctr"/>
                      <a:r>
                        <a:rPr lang="en-US" sz="1200" b="1" u="none" strike="noStrike">
                          <a:effectLst/>
                        </a:rPr>
                        <a:t>China</a:t>
                      </a:r>
                      <a:endParaRPr lang="en-US" sz="1200" b="1" i="0" u="none" strike="noStrike">
                        <a:solidFill>
                          <a:srgbClr val="000000"/>
                        </a:solidFill>
                        <a:effectLst/>
                        <a:latin typeface="Constantia" panose="02030602050306030303" pitchFamily="18" charset="0"/>
                      </a:endParaRPr>
                    </a:p>
                  </a:txBody>
                  <a:tcPr marL="7340" marR="7340" marT="7340" marB="0" anchor="ctr"/>
                </a:tc>
                <a:tc>
                  <a:txBody>
                    <a:bodyPr/>
                    <a:lstStyle/>
                    <a:p>
                      <a:pPr algn="r" rtl="0" fontAlgn="ctr"/>
                      <a:r>
                        <a:rPr lang="en-US" sz="1200" b="1" u="none" strike="noStrike" dirty="0">
                          <a:effectLst/>
                        </a:rPr>
                        <a:t>1,330,141,295</a:t>
                      </a:r>
                      <a:endParaRPr lang="en-US" sz="1200" b="1" i="0" u="none" strike="noStrike" dirty="0">
                        <a:solidFill>
                          <a:srgbClr val="000000"/>
                        </a:solidFill>
                        <a:effectLst/>
                        <a:latin typeface="Constantia" panose="02030602050306030303" pitchFamily="18" charset="0"/>
                      </a:endParaRPr>
                    </a:p>
                  </a:txBody>
                  <a:tcPr marL="7340" marR="132116" marT="7340" marB="0" anchor="ctr"/>
                </a:tc>
                <a:tc>
                  <a:txBody>
                    <a:bodyPr/>
                    <a:lstStyle/>
                    <a:p>
                      <a:pPr algn="r" rtl="0" fontAlgn="ctr"/>
                      <a:r>
                        <a:rPr lang="en-US" sz="1200" b="1" u="none" strike="noStrike">
                          <a:effectLst/>
                        </a:rPr>
                        <a:t>1,361,512,535</a:t>
                      </a:r>
                      <a:endParaRPr lang="en-US" sz="1200" b="1" i="0" u="none" strike="noStrike">
                        <a:solidFill>
                          <a:srgbClr val="000000"/>
                        </a:solidFill>
                        <a:effectLst/>
                        <a:latin typeface="Constantia" panose="02030602050306030303" pitchFamily="18" charset="0"/>
                      </a:endParaRPr>
                    </a:p>
                  </a:txBody>
                  <a:tcPr marL="7340" marR="132116" marT="7340" marB="0" anchor="ctr"/>
                </a:tc>
                <a:tc>
                  <a:txBody>
                    <a:bodyPr/>
                    <a:lstStyle/>
                    <a:p>
                      <a:pPr algn="r" rtl="0" fontAlgn="ctr"/>
                      <a:r>
                        <a:rPr lang="en-US" sz="1200" b="1" u="none" strike="noStrike">
                          <a:effectLst/>
                        </a:rPr>
                        <a:t>1,303,723,332</a:t>
                      </a:r>
                      <a:endParaRPr lang="en-US" sz="1200" b="1" i="0" u="none" strike="noStrike">
                        <a:solidFill>
                          <a:srgbClr val="000000"/>
                        </a:solidFill>
                        <a:effectLst/>
                        <a:latin typeface="Constantia" panose="02030602050306030303" pitchFamily="18" charset="0"/>
                      </a:endParaRPr>
                    </a:p>
                  </a:txBody>
                  <a:tcPr marL="7340" marR="132116" marT="7340" marB="0" anchor="ctr"/>
                </a:tc>
                <a:extLst>
                  <a:ext uri="{0D108BD9-81ED-4DB2-BD59-A6C34878D82A}">
                    <a16:rowId xmlns:a16="http://schemas.microsoft.com/office/drawing/2014/main" val="2876547430"/>
                  </a:ext>
                </a:extLst>
              </a:tr>
              <a:tr h="205513">
                <a:tc>
                  <a:txBody>
                    <a:bodyPr/>
                    <a:lstStyle/>
                    <a:p>
                      <a:pPr algn="l" rtl="0" fontAlgn="ctr"/>
                      <a:r>
                        <a:rPr lang="en-US" sz="1200" b="1" u="none" strike="noStrike">
                          <a:effectLst/>
                        </a:rPr>
                        <a:t>India</a:t>
                      </a:r>
                      <a:endParaRPr lang="en-US" sz="1200" b="1" i="0" u="none" strike="noStrike">
                        <a:solidFill>
                          <a:srgbClr val="000000"/>
                        </a:solidFill>
                        <a:effectLst/>
                        <a:latin typeface="Constantia" panose="02030602050306030303" pitchFamily="18" charset="0"/>
                      </a:endParaRPr>
                    </a:p>
                  </a:txBody>
                  <a:tcPr marL="7340" marR="7340" marT="7340" marB="0" anchor="ctr"/>
                </a:tc>
                <a:tc>
                  <a:txBody>
                    <a:bodyPr/>
                    <a:lstStyle/>
                    <a:p>
                      <a:pPr algn="r" rtl="0" fontAlgn="ctr"/>
                      <a:r>
                        <a:rPr lang="en-US" sz="1200" b="1" u="none" strike="noStrike" dirty="0">
                          <a:effectLst/>
                        </a:rPr>
                        <a:t>1,173,108,018</a:t>
                      </a:r>
                      <a:endParaRPr lang="en-US" sz="1200" b="1" i="0" u="none" strike="noStrike" dirty="0">
                        <a:solidFill>
                          <a:srgbClr val="000000"/>
                        </a:solidFill>
                        <a:effectLst/>
                        <a:latin typeface="Constantia" panose="02030602050306030303" pitchFamily="18" charset="0"/>
                      </a:endParaRPr>
                    </a:p>
                  </a:txBody>
                  <a:tcPr marL="7340" marR="132116" marT="7340" marB="0" anchor="ctr"/>
                </a:tc>
                <a:tc>
                  <a:txBody>
                    <a:bodyPr/>
                    <a:lstStyle/>
                    <a:p>
                      <a:pPr algn="r" rtl="0" fontAlgn="ctr"/>
                      <a:r>
                        <a:rPr lang="en-US" sz="1200" b="1" u="none" strike="noStrike" dirty="0">
                          <a:effectLst/>
                        </a:rPr>
                        <a:t>1,251,695,584</a:t>
                      </a:r>
                      <a:endParaRPr lang="en-US" sz="1200" b="1" i="0" u="none" strike="noStrike" dirty="0">
                        <a:solidFill>
                          <a:srgbClr val="000000"/>
                        </a:solidFill>
                        <a:effectLst/>
                        <a:latin typeface="Constantia" panose="02030602050306030303" pitchFamily="18" charset="0"/>
                      </a:endParaRPr>
                    </a:p>
                  </a:txBody>
                  <a:tcPr marL="7340" marR="132116" marT="7340" marB="0" anchor="ctr"/>
                </a:tc>
                <a:tc>
                  <a:txBody>
                    <a:bodyPr/>
                    <a:lstStyle/>
                    <a:p>
                      <a:pPr algn="r" rtl="0" fontAlgn="ctr"/>
                      <a:r>
                        <a:rPr lang="en-US" sz="1200" b="1" u="none" strike="noStrike">
                          <a:effectLst/>
                        </a:rPr>
                        <a:t>1,656,553,632</a:t>
                      </a:r>
                      <a:endParaRPr lang="en-US" sz="1200" b="1" i="0" u="none" strike="noStrike">
                        <a:solidFill>
                          <a:srgbClr val="000000"/>
                        </a:solidFill>
                        <a:effectLst/>
                        <a:latin typeface="Constantia" panose="02030602050306030303" pitchFamily="18" charset="0"/>
                      </a:endParaRPr>
                    </a:p>
                  </a:txBody>
                  <a:tcPr marL="7340" marR="132116" marT="7340" marB="0" anchor="ctr"/>
                </a:tc>
                <a:extLst>
                  <a:ext uri="{0D108BD9-81ED-4DB2-BD59-A6C34878D82A}">
                    <a16:rowId xmlns:a16="http://schemas.microsoft.com/office/drawing/2014/main" val="1237816870"/>
                  </a:ext>
                </a:extLst>
              </a:tr>
              <a:tr h="293590">
                <a:tc>
                  <a:txBody>
                    <a:bodyPr/>
                    <a:lstStyle/>
                    <a:p>
                      <a:pPr algn="l" rtl="0" fontAlgn="ctr"/>
                      <a:r>
                        <a:rPr lang="en-US" sz="1200" b="1" u="none" strike="noStrike">
                          <a:effectLst/>
                        </a:rPr>
                        <a:t>United States</a:t>
                      </a:r>
                      <a:endParaRPr lang="en-US" sz="1200" b="1" i="0" u="none" strike="noStrike">
                        <a:solidFill>
                          <a:srgbClr val="000000"/>
                        </a:solidFill>
                        <a:effectLst/>
                        <a:latin typeface="Constantia" panose="02030602050306030303" pitchFamily="18" charset="0"/>
                      </a:endParaRPr>
                    </a:p>
                  </a:txBody>
                  <a:tcPr marL="7340" marR="7340" marT="7340" marB="0" anchor="ctr"/>
                </a:tc>
                <a:tc>
                  <a:txBody>
                    <a:bodyPr/>
                    <a:lstStyle/>
                    <a:p>
                      <a:pPr algn="r" rtl="0" fontAlgn="ctr"/>
                      <a:r>
                        <a:rPr lang="en-US" sz="1200" b="1" u="none" strike="noStrike">
                          <a:effectLst/>
                        </a:rPr>
                        <a:t>310,232,863</a:t>
                      </a:r>
                      <a:endParaRPr lang="en-US" sz="1200" b="1" i="0" u="none" strike="noStrike">
                        <a:solidFill>
                          <a:srgbClr val="000000"/>
                        </a:solidFill>
                        <a:effectLst/>
                        <a:latin typeface="Constantia" panose="02030602050306030303" pitchFamily="18" charset="0"/>
                      </a:endParaRPr>
                    </a:p>
                  </a:txBody>
                  <a:tcPr marL="7340" marR="132116" marT="7340" marB="0" anchor="ctr"/>
                </a:tc>
                <a:tc>
                  <a:txBody>
                    <a:bodyPr/>
                    <a:lstStyle/>
                    <a:p>
                      <a:pPr algn="r" rtl="0" fontAlgn="ctr"/>
                      <a:r>
                        <a:rPr lang="en-US" sz="1200" b="1" u="none" strike="noStrike" dirty="0">
                          <a:effectLst/>
                        </a:rPr>
                        <a:t>321,362,789</a:t>
                      </a:r>
                      <a:endParaRPr lang="en-US" sz="1200" b="1" i="0" u="none" strike="noStrike" dirty="0">
                        <a:solidFill>
                          <a:srgbClr val="000000"/>
                        </a:solidFill>
                        <a:effectLst/>
                        <a:latin typeface="Constantia" panose="02030602050306030303" pitchFamily="18" charset="0"/>
                      </a:endParaRPr>
                    </a:p>
                  </a:txBody>
                  <a:tcPr marL="7340" marR="132116" marT="7340" marB="0" anchor="ctr"/>
                </a:tc>
                <a:tc>
                  <a:txBody>
                    <a:bodyPr/>
                    <a:lstStyle/>
                    <a:p>
                      <a:pPr algn="r" rtl="0" fontAlgn="ctr"/>
                      <a:r>
                        <a:rPr lang="en-US" sz="1200" b="1" u="none" strike="noStrike">
                          <a:effectLst/>
                        </a:rPr>
                        <a:t>439,010,253</a:t>
                      </a:r>
                      <a:endParaRPr lang="en-US" sz="1200" b="1" i="0" u="none" strike="noStrike">
                        <a:solidFill>
                          <a:srgbClr val="000000"/>
                        </a:solidFill>
                        <a:effectLst/>
                        <a:latin typeface="Constantia" panose="02030602050306030303" pitchFamily="18" charset="0"/>
                      </a:endParaRPr>
                    </a:p>
                  </a:txBody>
                  <a:tcPr marL="7340" marR="132116" marT="7340" marB="0" anchor="ctr"/>
                </a:tc>
                <a:extLst>
                  <a:ext uri="{0D108BD9-81ED-4DB2-BD59-A6C34878D82A}">
                    <a16:rowId xmlns:a16="http://schemas.microsoft.com/office/drawing/2014/main" val="29417647"/>
                  </a:ext>
                </a:extLst>
              </a:tr>
              <a:tr h="205513">
                <a:tc>
                  <a:txBody>
                    <a:bodyPr/>
                    <a:lstStyle/>
                    <a:p>
                      <a:pPr algn="l" rtl="0" fontAlgn="ctr"/>
                      <a:r>
                        <a:rPr lang="en-US" sz="1200" b="1" u="none" strike="noStrike">
                          <a:effectLst/>
                        </a:rPr>
                        <a:t>Indonesia</a:t>
                      </a:r>
                      <a:endParaRPr lang="en-US" sz="1200" b="1" i="0" u="none" strike="noStrike">
                        <a:solidFill>
                          <a:srgbClr val="000000"/>
                        </a:solidFill>
                        <a:effectLst/>
                        <a:latin typeface="Constantia" panose="02030602050306030303" pitchFamily="18" charset="0"/>
                      </a:endParaRPr>
                    </a:p>
                  </a:txBody>
                  <a:tcPr marL="7340" marR="7340" marT="7340" marB="0" anchor="ctr"/>
                </a:tc>
                <a:tc>
                  <a:txBody>
                    <a:bodyPr/>
                    <a:lstStyle/>
                    <a:p>
                      <a:pPr algn="r" rtl="0" fontAlgn="ctr"/>
                      <a:r>
                        <a:rPr lang="en-US" sz="1200" b="1" u="none" strike="noStrike">
                          <a:effectLst/>
                        </a:rPr>
                        <a:t>242,968,342</a:t>
                      </a:r>
                      <a:endParaRPr lang="en-US" sz="1200" b="1" i="0" u="none" strike="noStrike">
                        <a:solidFill>
                          <a:srgbClr val="000000"/>
                        </a:solidFill>
                        <a:effectLst/>
                        <a:latin typeface="Constantia" panose="02030602050306030303" pitchFamily="18" charset="0"/>
                      </a:endParaRPr>
                    </a:p>
                  </a:txBody>
                  <a:tcPr marL="7340" marR="132116" marT="7340" marB="0" anchor="ctr"/>
                </a:tc>
                <a:tc>
                  <a:txBody>
                    <a:bodyPr/>
                    <a:lstStyle/>
                    <a:p>
                      <a:pPr algn="r" rtl="0" fontAlgn="ctr"/>
                      <a:r>
                        <a:rPr lang="en-US" sz="1200" b="1" u="none" strike="noStrike" dirty="0">
                          <a:effectLst/>
                        </a:rPr>
                        <a:t>255,993,674</a:t>
                      </a:r>
                      <a:endParaRPr lang="en-US" sz="1200" b="1" i="0" u="none" strike="noStrike" dirty="0">
                        <a:solidFill>
                          <a:srgbClr val="000000"/>
                        </a:solidFill>
                        <a:effectLst/>
                        <a:latin typeface="Constantia" panose="02030602050306030303" pitchFamily="18" charset="0"/>
                      </a:endParaRPr>
                    </a:p>
                  </a:txBody>
                  <a:tcPr marL="7340" marR="132116" marT="7340" marB="0" anchor="ctr"/>
                </a:tc>
                <a:tc>
                  <a:txBody>
                    <a:bodyPr/>
                    <a:lstStyle/>
                    <a:p>
                      <a:pPr algn="r" rtl="0" fontAlgn="ctr"/>
                      <a:r>
                        <a:rPr lang="en-US" sz="1200" b="1" u="none" strike="noStrike">
                          <a:effectLst/>
                        </a:rPr>
                        <a:t>313,020,847</a:t>
                      </a:r>
                      <a:endParaRPr lang="en-US" sz="1200" b="1" i="0" u="none" strike="noStrike">
                        <a:solidFill>
                          <a:srgbClr val="000000"/>
                        </a:solidFill>
                        <a:effectLst/>
                        <a:latin typeface="Constantia" panose="02030602050306030303" pitchFamily="18" charset="0"/>
                      </a:endParaRPr>
                    </a:p>
                  </a:txBody>
                  <a:tcPr marL="7340" marR="132116" marT="7340" marB="0" anchor="ctr"/>
                </a:tc>
                <a:extLst>
                  <a:ext uri="{0D108BD9-81ED-4DB2-BD59-A6C34878D82A}">
                    <a16:rowId xmlns:a16="http://schemas.microsoft.com/office/drawing/2014/main" val="3315426131"/>
                  </a:ext>
                </a:extLst>
              </a:tr>
              <a:tr h="205513">
                <a:tc>
                  <a:txBody>
                    <a:bodyPr/>
                    <a:lstStyle/>
                    <a:p>
                      <a:pPr algn="l" rtl="0" fontAlgn="ctr"/>
                      <a:r>
                        <a:rPr lang="en-US" sz="1200" b="1" u="none" strike="noStrike">
                          <a:effectLst/>
                        </a:rPr>
                        <a:t>Brazil</a:t>
                      </a:r>
                      <a:endParaRPr lang="en-US" sz="1200" b="1" i="0" u="none" strike="noStrike">
                        <a:solidFill>
                          <a:srgbClr val="000000"/>
                        </a:solidFill>
                        <a:effectLst/>
                        <a:latin typeface="Constantia" panose="02030602050306030303" pitchFamily="18" charset="0"/>
                      </a:endParaRPr>
                    </a:p>
                  </a:txBody>
                  <a:tcPr marL="7340" marR="7340" marT="7340" marB="0" anchor="ctr"/>
                </a:tc>
                <a:tc>
                  <a:txBody>
                    <a:bodyPr/>
                    <a:lstStyle/>
                    <a:p>
                      <a:pPr algn="r" rtl="0" fontAlgn="ctr"/>
                      <a:r>
                        <a:rPr lang="en-US" sz="1200" b="1" u="none" strike="noStrike">
                          <a:effectLst/>
                        </a:rPr>
                        <a:t>201,103,330</a:t>
                      </a:r>
                      <a:endParaRPr lang="en-US" sz="1200" b="1" i="0" u="none" strike="noStrike">
                        <a:solidFill>
                          <a:srgbClr val="000000"/>
                        </a:solidFill>
                        <a:effectLst/>
                        <a:latin typeface="Constantia" panose="02030602050306030303" pitchFamily="18" charset="0"/>
                      </a:endParaRPr>
                    </a:p>
                  </a:txBody>
                  <a:tcPr marL="7340" marR="132116" marT="7340" marB="0" anchor="ctr"/>
                </a:tc>
                <a:tc>
                  <a:txBody>
                    <a:bodyPr/>
                    <a:lstStyle/>
                    <a:p>
                      <a:pPr algn="r" rtl="0" fontAlgn="ctr"/>
                      <a:r>
                        <a:rPr lang="en-US" sz="1200" b="1" u="none" strike="noStrike" dirty="0">
                          <a:effectLst/>
                        </a:rPr>
                        <a:t>204,259,812</a:t>
                      </a:r>
                      <a:endParaRPr lang="en-US" sz="1200" b="1" i="0" u="none" strike="noStrike" dirty="0">
                        <a:solidFill>
                          <a:srgbClr val="000000"/>
                        </a:solidFill>
                        <a:effectLst/>
                        <a:latin typeface="Constantia" panose="02030602050306030303" pitchFamily="18" charset="0"/>
                      </a:endParaRPr>
                    </a:p>
                  </a:txBody>
                  <a:tcPr marL="7340" marR="132116" marT="7340" marB="0" anchor="ctr"/>
                </a:tc>
                <a:tc>
                  <a:txBody>
                    <a:bodyPr/>
                    <a:lstStyle/>
                    <a:p>
                      <a:pPr algn="r" rtl="0" fontAlgn="ctr"/>
                      <a:r>
                        <a:rPr lang="en-US" sz="1200" b="1" u="none" strike="noStrike">
                          <a:effectLst/>
                        </a:rPr>
                        <a:t>260,692,493</a:t>
                      </a:r>
                      <a:endParaRPr lang="en-US" sz="1200" b="1" i="0" u="none" strike="noStrike">
                        <a:solidFill>
                          <a:srgbClr val="000000"/>
                        </a:solidFill>
                        <a:effectLst/>
                        <a:latin typeface="Constantia" panose="02030602050306030303" pitchFamily="18" charset="0"/>
                      </a:endParaRPr>
                    </a:p>
                  </a:txBody>
                  <a:tcPr marL="7340" marR="132116" marT="7340" marB="0" anchor="ctr"/>
                </a:tc>
                <a:extLst>
                  <a:ext uri="{0D108BD9-81ED-4DB2-BD59-A6C34878D82A}">
                    <a16:rowId xmlns:a16="http://schemas.microsoft.com/office/drawing/2014/main" val="3491552371"/>
                  </a:ext>
                </a:extLst>
              </a:tr>
              <a:tr h="205513">
                <a:tc>
                  <a:txBody>
                    <a:bodyPr/>
                    <a:lstStyle/>
                    <a:p>
                      <a:pPr algn="l" rtl="0" fontAlgn="ctr"/>
                      <a:r>
                        <a:rPr lang="en-US" sz="1200" b="1" u="none" strike="noStrike">
                          <a:effectLst/>
                        </a:rPr>
                        <a:t>Pakistan</a:t>
                      </a:r>
                      <a:endParaRPr lang="en-US" sz="1200" b="1" i="0" u="none" strike="noStrike">
                        <a:solidFill>
                          <a:srgbClr val="000000"/>
                        </a:solidFill>
                        <a:effectLst/>
                        <a:latin typeface="Constantia" panose="02030602050306030303" pitchFamily="18" charset="0"/>
                      </a:endParaRPr>
                    </a:p>
                  </a:txBody>
                  <a:tcPr marL="7340" marR="7340" marT="7340" marB="0" anchor="ctr"/>
                </a:tc>
                <a:tc>
                  <a:txBody>
                    <a:bodyPr/>
                    <a:lstStyle/>
                    <a:p>
                      <a:pPr algn="r" rtl="0" fontAlgn="ctr"/>
                      <a:r>
                        <a:rPr lang="en-US" sz="1200" b="1" u="none" strike="noStrike">
                          <a:effectLst/>
                        </a:rPr>
                        <a:t>184,404,791</a:t>
                      </a:r>
                      <a:endParaRPr lang="en-US" sz="1200" b="1" i="0" u="none" strike="noStrike">
                        <a:solidFill>
                          <a:srgbClr val="000000"/>
                        </a:solidFill>
                        <a:effectLst/>
                        <a:latin typeface="Constantia" panose="02030602050306030303" pitchFamily="18" charset="0"/>
                      </a:endParaRPr>
                    </a:p>
                  </a:txBody>
                  <a:tcPr marL="7340" marR="132116" marT="7340" marB="0" anchor="ctr"/>
                </a:tc>
                <a:tc>
                  <a:txBody>
                    <a:bodyPr/>
                    <a:lstStyle/>
                    <a:p>
                      <a:pPr algn="r" rtl="0" fontAlgn="ctr"/>
                      <a:r>
                        <a:rPr lang="en-US" sz="1200" b="1" u="none" strike="noStrike" dirty="0">
                          <a:effectLst/>
                        </a:rPr>
                        <a:t>199,085,847</a:t>
                      </a:r>
                      <a:endParaRPr lang="en-US" sz="1200" b="1" i="0" u="none" strike="noStrike" dirty="0">
                        <a:solidFill>
                          <a:srgbClr val="000000"/>
                        </a:solidFill>
                        <a:effectLst/>
                        <a:latin typeface="Constantia" panose="02030602050306030303" pitchFamily="18" charset="0"/>
                      </a:endParaRPr>
                    </a:p>
                  </a:txBody>
                  <a:tcPr marL="7340" marR="132116" marT="7340" marB="0" anchor="ctr"/>
                </a:tc>
                <a:tc>
                  <a:txBody>
                    <a:bodyPr/>
                    <a:lstStyle/>
                    <a:p>
                      <a:pPr algn="r" rtl="0" fontAlgn="ctr"/>
                      <a:r>
                        <a:rPr lang="en-US" sz="1200" b="1" u="none" strike="noStrike">
                          <a:effectLst/>
                        </a:rPr>
                        <a:t>276,428,758</a:t>
                      </a:r>
                      <a:endParaRPr lang="en-US" sz="1200" b="1" i="0" u="none" strike="noStrike">
                        <a:solidFill>
                          <a:srgbClr val="000000"/>
                        </a:solidFill>
                        <a:effectLst/>
                        <a:latin typeface="Constantia" panose="02030602050306030303" pitchFamily="18" charset="0"/>
                      </a:endParaRPr>
                    </a:p>
                  </a:txBody>
                  <a:tcPr marL="7340" marR="132116" marT="7340" marB="0" anchor="ctr"/>
                </a:tc>
                <a:extLst>
                  <a:ext uri="{0D108BD9-81ED-4DB2-BD59-A6C34878D82A}">
                    <a16:rowId xmlns:a16="http://schemas.microsoft.com/office/drawing/2014/main" val="3265983332"/>
                  </a:ext>
                </a:extLst>
              </a:tr>
              <a:tr h="205513">
                <a:tc>
                  <a:txBody>
                    <a:bodyPr/>
                    <a:lstStyle/>
                    <a:p>
                      <a:pPr algn="l" rtl="0" fontAlgn="ctr"/>
                      <a:r>
                        <a:rPr lang="en-US" sz="1200" b="1" u="none" strike="noStrike">
                          <a:effectLst/>
                        </a:rPr>
                        <a:t>Nigeria</a:t>
                      </a:r>
                      <a:endParaRPr lang="en-US" sz="1200" b="1" i="0" u="none" strike="noStrike">
                        <a:solidFill>
                          <a:srgbClr val="000000"/>
                        </a:solidFill>
                        <a:effectLst/>
                        <a:latin typeface="Constantia" panose="02030602050306030303" pitchFamily="18" charset="0"/>
                      </a:endParaRPr>
                    </a:p>
                  </a:txBody>
                  <a:tcPr marL="7340" marR="7340" marT="7340" marB="0" anchor="ctr"/>
                </a:tc>
                <a:tc>
                  <a:txBody>
                    <a:bodyPr/>
                    <a:lstStyle/>
                    <a:p>
                      <a:pPr algn="r" rtl="0" fontAlgn="ctr"/>
                      <a:r>
                        <a:rPr lang="en-US" sz="1200" b="1" u="none" strike="noStrike">
                          <a:effectLst/>
                        </a:rPr>
                        <a:t>152,217,341</a:t>
                      </a:r>
                      <a:endParaRPr lang="en-US" sz="1200" b="1" i="0" u="none" strike="noStrike">
                        <a:solidFill>
                          <a:srgbClr val="000000"/>
                        </a:solidFill>
                        <a:effectLst/>
                        <a:latin typeface="Constantia" panose="02030602050306030303" pitchFamily="18" charset="0"/>
                      </a:endParaRPr>
                    </a:p>
                  </a:txBody>
                  <a:tcPr marL="7340" marR="132116" marT="7340" marB="0" anchor="ctr"/>
                </a:tc>
                <a:tc>
                  <a:txBody>
                    <a:bodyPr/>
                    <a:lstStyle/>
                    <a:p>
                      <a:pPr algn="r" rtl="0" fontAlgn="ctr"/>
                      <a:r>
                        <a:rPr lang="en-US" sz="1200" b="1" u="none" strike="noStrike" dirty="0">
                          <a:effectLst/>
                        </a:rPr>
                        <a:t>181,562,056</a:t>
                      </a:r>
                      <a:endParaRPr lang="en-US" sz="1200" b="1" i="0" u="none" strike="noStrike" dirty="0">
                        <a:solidFill>
                          <a:srgbClr val="000000"/>
                        </a:solidFill>
                        <a:effectLst/>
                        <a:latin typeface="Constantia" panose="02030602050306030303" pitchFamily="18" charset="0"/>
                      </a:endParaRPr>
                    </a:p>
                  </a:txBody>
                  <a:tcPr marL="7340" marR="132116" marT="7340" marB="0" anchor="ctr"/>
                </a:tc>
                <a:tc>
                  <a:txBody>
                    <a:bodyPr/>
                    <a:lstStyle/>
                    <a:p>
                      <a:pPr algn="r" rtl="0" fontAlgn="ctr"/>
                      <a:r>
                        <a:rPr lang="en-US" sz="1200" b="1" u="none" strike="noStrike" dirty="0">
                          <a:effectLst/>
                        </a:rPr>
                        <a:t>264,262,405</a:t>
                      </a:r>
                      <a:endParaRPr lang="en-US" sz="1200" b="1" i="0" u="none" strike="noStrike" dirty="0">
                        <a:solidFill>
                          <a:srgbClr val="000000"/>
                        </a:solidFill>
                        <a:effectLst/>
                        <a:latin typeface="Constantia" panose="02030602050306030303" pitchFamily="18" charset="0"/>
                      </a:endParaRPr>
                    </a:p>
                  </a:txBody>
                  <a:tcPr marL="7340" marR="132116" marT="7340" marB="0" anchor="ctr"/>
                </a:tc>
                <a:extLst>
                  <a:ext uri="{0D108BD9-81ED-4DB2-BD59-A6C34878D82A}">
                    <a16:rowId xmlns:a16="http://schemas.microsoft.com/office/drawing/2014/main" val="929861425"/>
                  </a:ext>
                </a:extLst>
              </a:tr>
              <a:tr h="205513">
                <a:tc>
                  <a:txBody>
                    <a:bodyPr/>
                    <a:lstStyle/>
                    <a:p>
                      <a:pPr algn="l" rtl="0" fontAlgn="ctr"/>
                      <a:r>
                        <a:rPr lang="en-US" sz="1200" b="1" u="none" strike="noStrike">
                          <a:effectLst/>
                        </a:rPr>
                        <a:t>Bangladesh</a:t>
                      </a:r>
                      <a:endParaRPr lang="en-US" sz="1200" b="1" i="0" u="none" strike="noStrike">
                        <a:solidFill>
                          <a:srgbClr val="000000"/>
                        </a:solidFill>
                        <a:effectLst/>
                        <a:latin typeface="Constantia" panose="02030602050306030303" pitchFamily="18" charset="0"/>
                      </a:endParaRPr>
                    </a:p>
                  </a:txBody>
                  <a:tcPr marL="7340" marR="7340" marT="7340" marB="0" anchor="ctr"/>
                </a:tc>
                <a:tc>
                  <a:txBody>
                    <a:bodyPr/>
                    <a:lstStyle/>
                    <a:p>
                      <a:pPr algn="r" rtl="0" fontAlgn="ctr"/>
                      <a:r>
                        <a:rPr lang="en-US" sz="1200" b="1" u="none" strike="noStrike" dirty="0">
                          <a:effectLst/>
                        </a:rPr>
                        <a:t>156,118,464</a:t>
                      </a:r>
                      <a:endParaRPr lang="en-US" sz="1200" b="1" i="0" u="none" strike="noStrike" dirty="0">
                        <a:solidFill>
                          <a:srgbClr val="000000"/>
                        </a:solidFill>
                        <a:effectLst/>
                        <a:latin typeface="Constantia" panose="02030602050306030303" pitchFamily="18" charset="0"/>
                      </a:endParaRPr>
                    </a:p>
                  </a:txBody>
                  <a:tcPr marL="7340" marR="132116" marT="7340" marB="0" anchor="ctr"/>
                </a:tc>
                <a:tc>
                  <a:txBody>
                    <a:bodyPr/>
                    <a:lstStyle/>
                    <a:p>
                      <a:pPr algn="r" rtl="0" fontAlgn="ctr"/>
                      <a:r>
                        <a:rPr lang="en-US" sz="1200" b="1" u="none" strike="noStrike">
                          <a:effectLst/>
                        </a:rPr>
                        <a:t>168,957,745</a:t>
                      </a:r>
                      <a:endParaRPr lang="en-US" sz="1200" b="1" i="0" u="none" strike="noStrike">
                        <a:solidFill>
                          <a:srgbClr val="000000"/>
                        </a:solidFill>
                        <a:effectLst/>
                        <a:latin typeface="Constantia" panose="02030602050306030303" pitchFamily="18" charset="0"/>
                      </a:endParaRPr>
                    </a:p>
                  </a:txBody>
                  <a:tcPr marL="7340" marR="132116" marT="7340" marB="0" anchor="ctr"/>
                </a:tc>
                <a:tc>
                  <a:txBody>
                    <a:bodyPr/>
                    <a:lstStyle/>
                    <a:p>
                      <a:pPr algn="r" rtl="0" fontAlgn="ctr"/>
                      <a:r>
                        <a:rPr lang="en-US" sz="1200" b="1" u="none" strike="noStrike" dirty="0">
                          <a:effectLst/>
                        </a:rPr>
                        <a:t>233,587,279</a:t>
                      </a:r>
                      <a:endParaRPr lang="en-US" sz="1200" b="1" i="0" u="none" strike="noStrike" dirty="0">
                        <a:solidFill>
                          <a:srgbClr val="000000"/>
                        </a:solidFill>
                        <a:effectLst/>
                        <a:latin typeface="Constantia" panose="02030602050306030303" pitchFamily="18" charset="0"/>
                      </a:endParaRPr>
                    </a:p>
                  </a:txBody>
                  <a:tcPr marL="7340" marR="132116" marT="7340" marB="0" anchor="ctr"/>
                </a:tc>
                <a:extLst>
                  <a:ext uri="{0D108BD9-81ED-4DB2-BD59-A6C34878D82A}">
                    <a16:rowId xmlns:a16="http://schemas.microsoft.com/office/drawing/2014/main" val="641264903"/>
                  </a:ext>
                </a:extLst>
              </a:tr>
              <a:tr h="205513">
                <a:tc>
                  <a:txBody>
                    <a:bodyPr/>
                    <a:lstStyle/>
                    <a:p>
                      <a:pPr algn="l" rtl="0" fontAlgn="ctr"/>
                      <a:r>
                        <a:rPr lang="en-US" sz="1200" b="1" u="none" strike="noStrike">
                          <a:effectLst/>
                        </a:rPr>
                        <a:t>Russia</a:t>
                      </a:r>
                      <a:endParaRPr lang="en-US" sz="1200" b="1" i="0" u="none" strike="noStrike">
                        <a:solidFill>
                          <a:srgbClr val="000000"/>
                        </a:solidFill>
                        <a:effectLst/>
                        <a:latin typeface="Constantia" panose="02030602050306030303" pitchFamily="18" charset="0"/>
                      </a:endParaRPr>
                    </a:p>
                  </a:txBody>
                  <a:tcPr marL="7340" marR="7340" marT="7340" marB="0" anchor="ctr"/>
                </a:tc>
                <a:tc>
                  <a:txBody>
                    <a:bodyPr/>
                    <a:lstStyle/>
                    <a:p>
                      <a:pPr algn="r" rtl="0" fontAlgn="ctr"/>
                      <a:r>
                        <a:rPr lang="en-US" sz="1200" b="1" u="none" strike="noStrike">
                          <a:effectLst/>
                        </a:rPr>
                        <a:t>139,390,205</a:t>
                      </a:r>
                      <a:endParaRPr lang="en-US" sz="1200" b="1" i="0" u="none" strike="noStrike">
                        <a:solidFill>
                          <a:srgbClr val="000000"/>
                        </a:solidFill>
                        <a:effectLst/>
                        <a:latin typeface="Constantia" panose="02030602050306030303" pitchFamily="18" charset="0"/>
                      </a:endParaRPr>
                    </a:p>
                  </a:txBody>
                  <a:tcPr marL="7340" marR="132116" marT="7340" marB="0" anchor="ctr"/>
                </a:tc>
                <a:tc>
                  <a:txBody>
                    <a:bodyPr/>
                    <a:lstStyle/>
                    <a:p>
                      <a:pPr algn="r" rtl="0" fontAlgn="ctr"/>
                      <a:r>
                        <a:rPr lang="en-US" sz="1200" b="1" u="none" strike="noStrike">
                          <a:effectLst/>
                        </a:rPr>
                        <a:t>142,423,773</a:t>
                      </a:r>
                      <a:endParaRPr lang="en-US" sz="1200" b="1" i="0" u="none" strike="noStrike">
                        <a:solidFill>
                          <a:srgbClr val="000000"/>
                        </a:solidFill>
                        <a:effectLst/>
                        <a:latin typeface="Constantia" panose="02030602050306030303" pitchFamily="18" charset="0"/>
                      </a:endParaRPr>
                    </a:p>
                  </a:txBody>
                  <a:tcPr marL="7340" marR="132116" marT="7340" marB="0" anchor="ctr"/>
                </a:tc>
                <a:tc>
                  <a:txBody>
                    <a:bodyPr/>
                    <a:lstStyle/>
                    <a:p>
                      <a:pPr algn="r" rtl="0" fontAlgn="ctr"/>
                      <a:r>
                        <a:rPr lang="en-US" sz="1200" b="1" u="none" strike="noStrike" dirty="0">
                          <a:effectLst/>
                        </a:rPr>
                        <a:t>109,187,353</a:t>
                      </a:r>
                      <a:endParaRPr lang="en-US" sz="1200" b="1" i="0" u="none" strike="noStrike" dirty="0">
                        <a:solidFill>
                          <a:srgbClr val="000000"/>
                        </a:solidFill>
                        <a:effectLst/>
                        <a:latin typeface="Constantia" panose="02030602050306030303" pitchFamily="18" charset="0"/>
                      </a:endParaRPr>
                    </a:p>
                  </a:txBody>
                  <a:tcPr marL="7340" marR="132116" marT="7340" marB="0" anchor="ctr"/>
                </a:tc>
                <a:extLst>
                  <a:ext uri="{0D108BD9-81ED-4DB2-BD59-A6C34878D82A}">
                    <a16:rowId xmlns:a16="http://schemas.microsoft.com/office/drawing/2014/main" val="1517037515"/>
                  </a:ext>
                </a:extLst>
              </a:tr>
              <a:tr h="205513">
                <a:tc>
                  <a:txBody>
                    <a:bodyPr/>
                    <a:lstStyle/>
                    <a:p>
                      <a:pPr algn="l" rtl="0" fontAlgn="ctr"/>
                      <a:r>
                        <a:rPr lang="en-US" sz="1200" b="1" u="none" strike="noStrike">
                          <a:effectLst/>
                        </a:rPr>
                        <a:t>Japan</a:t>
                      </a:r>
                      <a:endParaRPr lang="en-US" sz="1200" b="1" i="0" u="none" strike="noStrike">
                        <a:solidFill>
                          <a:srgbClr val="000000"/>
                        </a:solidFill>
                        <a:effectLst/>
                        <a:latin typeface="Constantia" panose="02030602050306030303" pitchFamily="18" charset="0"/>
                      </a:endParaRPr>
                    </a:p>
                  </a:txBody>
                  <a:tcPr marL="7340" marR="7340" marT="7340" marB="0" anchor="ctr"/>
                </a:tc>
                <a:tc>
                  <a:txBody>
                    <a:bodyPr/>
                    <a:lstStyle/>
                    <a:p>
                      <a:pPr algn="r" rtl="0" fontAlgn="ctr"/>
                      <a:r>
                        <a:rPr lang="en-US" sz="1200" b="1" u="none" strike="noStrike">
                          <a:effectLst/>
                        </a:rPr>
                        <a:t>126,804,433</a:t>
                      </a:r>
                      <a:endParaRPr lang="en-US" sz="1200" b="1" i="0" u="none" strike="noStrike">
                        <a:solidFill>
                          <a:srgbClr val="000000"/>
                        </a:solidFill>
                        <a:effectLst/>
                        <a:latin typeface="Constantia" panose="02030602050306030303" pitchFamily="18" charset="0"/>
                      </a:endParaRPr>
                    </a:p>
                  </a:txBody>
                  <a:tcPr marL="7340" marR="132116" marT="7340" marB="0" anchor="ctr"/>
                </a:tc>
                <a:tc>
                  <a:txBody>
                    <a:bodyPr/>
                    <a:lstStyle/>
                    <a:p>
                      <a:pPr algn="r" rtl="0" fontAlgn="ctr"/>
                      <a:r>
                        <a:rPr lang="en-US" sz="1200" b="1" u="none" strike="noStrike">
                          <a:effectLst/>
                        </a:rPr>
                        <a:t>126,919,659</a:t>
                      </a:r>
                      <a:endParaRPr lang="en-US" sz="1200" b="1" i="0" u="none" strike="noStrike">
                        <a:solidFill>
                          <a:srgbClr val="000000"/>
                        </a:solidFill>
                        <a:effectLst/>
                        <a:latin typeface="Constantia" panose="02030602050306030303" pitchFamily="18" charset="0"/>
                      </a:endParaRPr>
                    </a:p>
                  </a:txBody>
                  <a:tcPr marL="7340" marR="132116" marT="7340" marB="0" anchor="ctr"/>
                </a:tc>
                <a:tc>
                  <a:txBody>
                    <a:bodyPr/>
                    <a:lstStyle/>
                    <a:p>
                      <a:pPr algn="r" rtl="0" fontAlgn="ctr"/>
                      <a:r>
                        <a:rPr lang="en-US" sz="1200" b="1" u="none" strike="noStrike" dirty="0">
                          <a:effectLst/>
                        </a:rPr>
                        <a:t>93,673,826</a:t>
                      </a:r>
                      <a:endParaRPr lang="en-US" sz="1200" b="1" i="0" u="none" strike="noStrike" dirty="0">
                        <a:solidFill>
                          <a:srgbClr val="000000"/>
                        </a:solidFill>
                        <a:effectLst/>
                        <a:latin typeface="Constantia" panose="02030602050306030303" pitchFamily="18" charset="0"/>
                      </a:endParaRPr>
                    </a:p>
                  </a:txBody>
                  <a:tcPr marL="7340" marR="132116" marT="7340" marB="0" anchor="ctr"/>
                </a:tc>
                <a:extLst>
                  <a:ext uri="{0D108BD9-81ED-4DB2-BD59-A6C34878D82A}">
                    <a16:rowId xmlns:a16="http://schemas.microsoft.com/office/drawing/2014/main" val="801668998"/>
                  </a:ext>
                </a:extLst>
              </a:tr>
              <a:tr h="411026">
                <a:tc>
                  <a:txBody>
                    <a:bodyPr/>
                    <a:lstStyle/>
                    <a:p>
                      <a:pPr algn="l" rtl="0" fontAlgn="ctr"/>
                      <a:r>
                        <a:rPr lang="en-US" sz="1200" b="1" u="none" strike="noStrike">
                          <a:effectLst/>
                        </a:rPr>
                        <a:t>TOP TEN Countries</a:t>
                      </a:r>
                      <a:endParaRPr lang="en-US" sz="1200" b="1" i="0" u="none" strike="noStrike">
                        <a:solidFill>
                          <a:srgbClr val="000000"/>
                        </a:solidFill>
                        <a:effectLst/>
                        <a:latin typeface="Constantia" panose="02030602050306030303" pitchFamily="18" charset="0"/>
                      </a:endParaRPr>
                    </a:p>
                  </a:txBody>
                  <a:tcPr marL="7340" marR="7340" marT="7340" marB="0" anchor="ctr"/>
                </a:tc>
                <a:tc>
                  <a:txBody>
                    <a:bodyPr/>
                    <a:lstStyle/>
                    <a:p>
                      <a:pPr algn="r" rtl="0" fontAlgn="ctr"/>
                      <a:r>
                        <a:rPr lang="en-US" sz="1200" b="1" u="none" strike="noStrike">
                          <a:effectLst/>
                        </a:rPr>
                        <a:t>4,016,489,082</a:t>
                      </a:r>
                      <a:endParaRPr lang="en-US" sz="1200" b="1" i="0" u="none" strike="noStrike">
                        <a:solidFill>
                          <a:srgbClr val="000000"/>
                        </a:solidFill>
                        <a:effectLst/>
                        <a:latin typeface="Constantia" panose="02030602050306030303" pitchFamily="18" charset="0"/>
                      </a:endParaRPr>
                    </a:p>
                  </a:txBody>
                  <a:tcPr marL="7340" marR="132116" marT="7340" marB="0" anchor="ctr"/>
                </a:tc>
                <a:tc>
                  <a:txBody>
                    <a:bodyPr/>
                    <a:lstStyle/>
                    <a:p>
                      <a:pPr algn="r" rtl="0" fontAlgn="ctr"/>
                      <a:r>
                        <a:rPr lang="en-US" sz="1200" b="1" u="none" strike="noStrike">
                          <a:effectLst/>
                        </a:rPr>
                        <a:t>4,213,773,474</a:t>
                      </a:r>
                      <a:endParaRPr lang="en-US" sz="1200" b="1" i="0" u="none" strike="noStrike">
                        <a:solidFill>
                          <a:srgbClr val="000000"/>
                        </a:solidFill>
                        <a:effectLst/>
                        <a:latin typeface="Constantia" panose="02030602050306030303" pitchFamily="18" charset="0"/>
                      </a:endParaRPr>
                    </a:p>
                  </a:txBody>
                  <a:tcPr marL="7340" marR="132116" marT="7340" marB="0" anchor="ctr"/>
                </a:tc>
                <a:tc>
                  <a:txBody>
                    <a:bodyPr/>
                    <a:lstStyle/>
                    <a:p>
                      <a:pPr algn="r" rtl="0" fontAlgn="ctr"/>
                      <a:r>
                        <a:rPr lang="en-US" sz="1200" b="1" u="none" strike="noStrike" dirty="0">
                          <a:effectLst/>
                        </a:rPr>
                        <a:t>4,950,140,178</a:t>
                      </a:r>
                      <a:endParaRPr lang="en-US" sz="1200" b="1" i="0" u="none" strike="noStrike" dirty="0">
                        <a:solidFill>
                          <a:srgbClr val="000000"/>
                        </a:solidFill>
                        <a:effectLst/>
                        <a:latin typeface="Constantia" panose="02030602050306030303" pitchFamily="18" charset="0"/>
                      </a:endParaRPr>
                    </a:p>
                  </a:txBody>
                  <a:tcPr marL="7340" marR="132116" marT="7340" marB="0" anchor="ctr"/>
                </a:tc>
                <a:extLst>
                  <a:ext uri="{0D108BD9-81ED-4DB2-BD59-A6C34878D82A}">
                    <a16:rowId xmlns:a16="http://schemas.microsoft.com/office/drawing/2014/main" val="3230867380"/>
                  </a:ext>
                </a:extLst>
              </a:tr>
              <a:tr h="411026">
                <a:tc>
                  <a:txBody>
                    <a:bodyPr/>
                    <a:lstStyle/>
                    <a:p>
                      <a:pPr algn="l" rtl="0" fontAlgn="ctr"/>
                      <a:r>
                        <a:rPr lang="en-US" sz="1200" b="1" u="none" strike="noStrike">
                          <a:effectLst/>
                        </a:rPr>
                        <a:t>Rest of the World</a:t>
                      </a:r>
                      <a:endParaRPr lang="en-US" sz="1200" b="1" i="0" u="none" strike="noStrike">
                        <a:solidFill>
                          <a:srgbClr val="000000"/>
                        </a:solidFill>
                        <a:effectLst/>
                        <a:latin typeface="Constantia" panose="02030602050306030303" pitchFamily="18" charset="0"/>
                      </a:endParaRPr>
                    </a:p>
                  </a:txBody>
                  <a:tcPr marL="7340" marR="7340" marT="7340" marB="0" anchor="ctr"/>
                </a:tc>
                <a:tc>
                  <a:txBody>
                    <a:bodyPr/>
                    <a:lstStyle/>
                    <a:p>
                      <a:pPr algn="r" rtl="0" fontAlgn="ctr"/>
                      <a:r>
                        <a:rPr lang="en-US" sz="1200" b="1" u="none" strike="noStrike">
                          <a:effectLst/>
                        </a:rPr>
                        <a:t>2,829,120,878</a:t>
                      </a:r>
                      <a:endParaRPr lang="en-US" sz="1200" b="1" i="0" u="none" strike="noStrike">
                        <a:solidFill>
                          <a:srgbClr val="000000"/>
                        </a:solidFill>
                        <a:effectLst/>
                        <a:latin typeface="Constantia" panose="02030602050306030303" pitchFamily="18" charset="0"/>
                      </a:endParaRPr>
                    </a:p>
                  </a:txBody>
                  <a:tcPr marL="7340" marR="132116" marT="7340" marB="0" anchor="ctr"/>
                </a:tc>
                <a:tc>
                  <a:txBody>
                    <a:bodyPr/>
                    <a:lstStyle/>
                    <a:p>
                      <a:pPr algn="r" rtl="0" fontAlgn="ctr"/>
                      <a:r>
                        <a:rPr lang="en-US" sz="1200" b="1" u="none" strike="noStrike">
                          <a:effectLst/>
                        </a:rPr>
                        <a:t>3,050,850,319</a:t>
                      </a:r>
                      <a:endParaRPr lang="en-US" sz="1200" b="1" i="0" u="none" strike="noStrike">
                        <a:solidFill>
                          <a:srgbClr val="000000"/>
                        </a:solidFill>
                        <a:effectLst/>
                        <a:latin typeface="Constantia" panose="02030602050306030303" pitchFamily="18" charset="0"/>
                      </a:endParaRPr>
                    </a:p>
                  </a:txBody>
                  <a:tcPr marL="7340" marR="132116" marT="7340" marB="0" anchor="ctr"/>
                </a:tc>
                <a:tc>
                  <a:txBody>
                    <a:bodyPr/>
                    <a:lstStyle/>
                    <a:p>
                      <a:pPr algn="r" rtl="0" fontAlgn="ctr"/>
                      <a:r>
                        <a:rPr lang="en-US" sz="1200" b="1" u="none" strike="noStrike" dirty="0">
                          <a:effectLst/>
                        </a:rPr>
                        <a:t>4,306,202,522</a:t>
                      </a:r>
                      <a:endParaRPr lang="en-US" sz="1200" b="1" i="0" u="none" strike="noStrike" dirty="0">
                        <a:solidFill>
                          <a:srgbClr val="000000"/>
                        </a:solidFill>
                        <a:effectLst/>
                        <a:latin typeface="Constantia" panose="02030602050306030303" pitchFamily="18" charset="0"/>
                      </a:endParaRPr>
                    </a:p>
                  </a:txBody>
                  <a:tcPr marL="7340" marR="132116" marT="7340" marB="0" anchor="ctr"/>
                </a:tc>
                <a:extLst>
                  <a:ext uri="{0D108BD9-81ED-4DB2-BD59-A6C34878D82A}">
                    <a16:rowId xmlns:a16="http://schemas.microsoft.com/office/drawing/2014/main" val="3128331207"/>
                  </a:ext>
                </a:extLst>
              </a:tr>
              <a:tr h="616539">
                <a:tc>
                  <a:txBody>
                    <a:bodyPr/>
                    <a:lstStyle/>
                    <a:p>
                      <a:pPr algn="l" rtl="0" fontAlgn="ctr"/>
                      <a:r>
                        <a:rPr lang="en-US" sz="1200" b="1" u="none" strike="noStrike" dirty="0">
                          <a:effectLst/>
                        </a:rPr>
                        <a:t>TOTAL World Population</a:t>
                      </a:r>
                      <a:endParaRPr lang="en-US" sz="1200" b="1" i="0" u="none" strike="noStrike" dirty="0">
                        <a:solidFill>
                          <a:srgbClr val="000000"/>
                        </a:solidFill>
                        <a:effectLst/>
                        <a:latin typeface="Constantia" panose="02030602050306030303" pitchFamily="18" charset="0"/>
                      </a:endParaRPr>
                    </a:p>
                  </a:txBody>
                  <a:tcPr marL="7340" marR="7340" marT="7340" marB="0" anchor="ctr">
                    <a:solidFill>
                      <a:srgbClr val="FFC000"/>
                    </a:solidFill>
                  </a:tcPr>
                </a:tc>
                <a:tc>
                  <a:txBody>
                    <a:bodyPr/>
                    <a:lstStyle/>
                    <a:p>
                      <a:pPr algn="r" rtl="0" fontAlgn="ctr"/>
                      <a:r>
                        <a:rPr lang="en-US" sz="1200" b="1" u="none" strike="noStrike" dirty="0">
                          <a:effectLst/>
                        </a:rPr>
                        <a:t>6,845,609,960</a:t>
                      </a:r>
                      <a:endParaRPr lang="en-US" sz="1200" b="1" i="0" u="none" strike="noStrike" dirty="0">
                        <a:solidFill>
                          <a:srgbClr val="000000"/>
                        </a:solidFill>
                        <a:effectLst/>
                        <a:latin typeface="Constantia" panose="02030602050306030303" pitchFamily="18" charset="0"/>
                      </a:endParaRPr>
                    </a:p>
                  </a:txBody>
                  <a:tcPr marL="7340" marR="132116" marT="7340" marB="0" anchor="ctr">
                    <a:solidFill>
                      <a:srgbClr val="FFC000"/>
                    </a:solidFill>
                  </a:tcPr>
                </a:tc>
                <a:tc>
                  <a:txBody>
                    <a:bodyPr/>
                    <a:lstStyle/>
                    <a:p>
                      <a:pPr algn="r" rtl="0" fontAlgn="ctr"/>
                      <a:r>
                        <a:rPr lang="en-US" sz="1200" b="1" u="none" strike="noStrike" dirty="0">
                          <a:effectLst/>
                        </a:rPr>
                        <a:t>7,264,623,793</a:t>
                      </a:r>
                      <a:endParaRPr lang="en-US" sz="1200" b="1" i="0" u="none" strike="noStrike" dirty="0">
                        <a:solidFill>
                          <a:srgbClr val="000000"/>
                        </a:solidFill>
                        <a:effectLst/>
                        <a:latin typeface="Constantia" panose="02030602050306030303" pitchFamily="18" charset="0"/>
                      </a:endParaRPr>
                    </a:p>
                  </a:txBody>
                  <a:tcPr marL="7340" marR="132116" marT="7340" marB="0" anchor="ctr">
                    <a:solidFill>
                      <a:srgbClr val="FFC000"/>
                    </a:solidFill>
                  </a:tcPr>
                </a:tc>
                <a:tc>
                  <a:txBody>
                    <a:bodyPr/>
                    <a:lstStyle/>
                    <a:p>
                      <a:pPr algn="r" rtl="0" fontAlgn="ctr"/>
                      <a:r>
                        <a:rPr lang="en-US" sz="1200" b="1" u="none" strike="noStrike" dirty="0">
                          <a:effectLst/>
                        </a:rPr>
                        <a:t>9,256,342,700</a:t>
                      </a:r>
                      <a:endParaRPr lang="en-US" sz="1200" b="1" i="0" u="none" strike="noStrike" dirty="0">
                        <a:solidFill>
                          <a:srgbClr val="000000"/>
                        </a:solidFill>
                        <a:effectLst/>
                        <a:latin typeface="Constantia" panose="02030602050306030303" pitchFamily="18" charset="0"/>
                      </a:endParaRPr>
                    </a:p>
                  </a:txBody>
                  <a:tcPr marL="7340" marR="132116" marT="7340" marB="0" anchor="ctr">
                    <a:solidFill>
                      <a:srgbClr val="FFC000"/>
                    </a:solidFill>
                  </a:tcPr>
                </a:tc>
                <a:extLst>
                  <a:ext uri="{0D108BD9-81ED-4DB2-BD59-A6C34878D82A}">
                    <a16:rowId xmlns:a16="http://schemas.microsoft.com/office/drawing/2014/main" val="2688496599"/>
                  </a:ext>
                </a:extLst>
              </a:tr>
            </a:tbl>
          </a:graphicData>
        </a:graphic>
      </p:graphicFrame>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3202625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Urbanization</a:t>
            </a:r>
            <a:endParaRPr lang="en-US" dirty="0"/>
          </a:p>
        </p:txBody>
      </p:sp>
      <p:sp>
        <p:nvSpPr>
          <p:cNvPr id="8" name="Content Placeholder 3"/>
          <p:cNvSpPr>
            <a:spLocks noGrp="1"/>
          </p:cNvSpPr>
          <p:nvPr>
            <p:ph sz="half" idx="1"/>
          </p:nvPr>
        </p:nvSpPr>
        <p:spPr>
          <a:xfrm>
            <a:off x="449105" y="1676400"/>
            <a:ext cx="8229600" cy="4038600"/>
          </a:xfrm>
        </p:spPr>
        <p:txBody>
          <a:bodyPr>
            <a:normAutofit lnSpcReduction="10000"/>
          </a:bodyPr>
          <a:lstStyle/>
          <a:p>
            <a:r>
              <a:rPr lang="en-US" dirty="0"/>
              <a:t>Today, 55% of the world’s population lives in urban </a:t>
            </a:r>
            <a:r>
              <a:rPr lang="en-US" dirty="0" smtClean="0"/>
              <a:t>areas</a:t>
            </a:r>
          </a:p>
          <a:p>
            <a:r>
              <a:rPr lang="en-US" dirty="0" smtClean="0"/>
              <a:t>It is expected to </a:t>
            </a:r>
            <a:r>
              <a:rPr lang="en-US" dirty="0"/>
              <a:t>increase to 68% by 2050</a:t>
            </a:r>
            <a:r>
              <a:rPr lang="en-US" dirty="0" smtClean="0"/>
              <a:t>.</a:t>
            </a:r>
          </a:p>
          <a:p>
            <a:r>
              <a:rPr lang="en-US" dirty="0"/>
              <a:t>Tokyo is the world’s largest </a:t>
            </a:r>
            <a:r>
              <a:rPr lang="en-US" dirty="0" smtClean="0"/>
              <a:t>city, followed </a:t>
            </a:r>
            <a:r>
              <a:rPr lang="en-US" dirty="0"/>
              <a:t>by New </a:t>
            </a:r>
            <a:r>
              <a:rPr lang="en-US" dirty="0" smtClean="0"/>
              <a:t>Delhi, Shanghai </a:t>
            </a:r>
            <a:r>
              <a:rPr lang="en-US" dirty="0"/>
              <a:t>with 26 million, </a:t>
            </a:r>
            <a:r>
              <a:rPr lang="en-US" dirty="0" smtClean="0"/>
              <a:t>Mexico City, São Paulo.</a:t>
            </a:r>
          </a:p>
          <a:p>
            <a:r>
              <a:rPr lang="en-US" dirty="0" smtClean="0"/>
              <a:t>Today</a:t>
            </a:r>
            <a:r>
              <a:rPr lang="en-US" dirty="0"/>
              <a:t>, Cairo, Mumbai, Beijing and Dhaka all have </a:t>
            </a:r>
            <a:r>
              <a:rPr lang="en-US" dirty="0" smtClean="0"/>
              <a:t>close population. Delhi </a:t>
            </a:r>
            <a:r>
              <a:rPr lang="en-US" dirty="0"/>
              <a:t>is projected to continue growing and to become the most populous city in the world around 2028.</a:t>
            </a:r>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666065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8" name="Content Placeholder 3"/>
          <p:cNvSpPr>
            <a:spLocks noGrp="1"/>
          </p:cNvSpPr>
          <p:nvPr>
            <p:ph sz="half" idx="1"/>
          </p:nvPr>
        </p:nvSpPr>
        <p:spPr>
          <a:xfrm>
            <a:off x="449105" y="1676400"/>
            <a:ext cx="8229600" cy="3810000"/>
          </a:xfrm>
        </p:spPr>
        <p:txBody>
          <a:bodyPr>
            <a:normAutofit/>
          </a:bodyPr>
          <a:lstStyle/>
          <a:p>
            <a:r>
              <a:rPr lang="en-US" dirty="0"/>
              <a:t>As the world continues to urbanize, sustainable development depends increasingly on the successful management of urban growth, especially in low-income and lower-middle-income </a:t>
            </a:r>
            <a:r>
              <a:rPr lang="en-US" dirty="0" smtClean="0"/>
              <a:t>countries</a:t>
            </a:r>
          </a:p>
          <a:p>
            <a:r>
              <a:rPr lang="en-US" dirty="0" smtClean="0"/>
              <a:t>Many </a:t>
            </a:r>
            <a:r>
              <a:rPr lang="en-US" dirty="0"/>
              <a:t>countries will face challenges in meeting the needs of their growing urban populations, including for housing, transportation, energy </a:t>
            </a:r>
            <a:r>
              <a:rPr lang="en-US" dirty="0" smtClean="0"/>
              <a:t>systems,  </a:t>
            </a:r>
            <a:r>
              <a:rPr lang="en-US" dirty="0"/>
              <a:t>infrastructure, </a:t>
            </a:r>
            <a:r>
              <a:rPr lang="en-US" dirty="0" smtClean="0"/>
              <a:t>employment, education </a:t>
            </a:r>
            <a:r>
              <a:rPr lang="en-US" dirty="0"/>
              <a:t>and health care. </a:t>
            </a:r>
            <a:endParaRPr lang="en-US" dirty="0" smtClean="0"/>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39074778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Land &amp; Resources</a:t>
            </a:r>
            <a:endParaRPr lang="en-US" dirty="0"/>
          </a:p>
        </p:txBody>
      </p:sp>
      <p:sp>
        <p:nvSpPr>
          <p:cNvPr id="8" name="Content Placeholder 3"/>
          <p:cNvSpPr>
            <a:spLocks noGrp="1"/>
          </p:cNvSpPr>
          <p:nvPr>
            <p:ph sz="half" idx="1"/>
          </p:nvPr>
        </p:nvSpPr>
        <p:spPr>
          <a:xfrm>
            <a:off x="449105" y="1676400"/>
            <a:ext cx="8229600" cy="4191000"/>
          </a:xfrm>
        </p:spPr>
        <p:txBody>
          <a:bodyPr>
            <a:normAutofit/>
          </a:bodyPr>
          <a:lstStyle/>
          <a:p>
            <a:r>
              <a:rPr lang="en-US" dirty="0" smtClean="0"/>
              <a:t>Shortage of fresh water</a:t>
            </a:r>
          </a:p>
          <a:p>
            <a:r>
              <a:rPr lang="en-US" dirty="0" smtClean="0"/>
              <a:t>Resources will be used faster</a:t>
            </a:r>
          </a:p>
          <a:p>
            <a:r>
              <a:rPr lang="en-US" dirty="0" smtClean="0"/>
              <a:t>Shortage of food</a:t>
            </a:r>
          </a:p>
          <a:p>
            <a:r>
              <a:rPr lang="en-US" dirty="0" smtClean="0"/>
              <a:t>Financial constraints in purchasing food</a:t>
            </a:r>
          </a:p>
          <a:p>
            <a:pPr lvl="1"/>
            <a:r>
              <a:rPr lang="en-US" dirty="0" smtClean="0"/>
              <a:t>People in India spend a significant portion of income on food</a:t>
            </a:r>
          </a:p>
          <a:p>
            <a:pPr lvl="1"/>
            <a:r>
              <a:rPr lang="en-US" dirty="0" smtClean="0"/>
              <a:t>United States spends comparatively much less</a:t>
            </a:r>
          </a:p>
          <a:p>
            <a:endParaRPr lang="en-US" dirty="0"/>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9211054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Technology &amp; Information</a:t>
            </a:r>
            <a:endParaRPr lang="en-US" dirty="0"/>
          </a:p>
        </p:txBody>
      </p:sp>
      <p:sp>
        <p:nvSpPr>
          <p:cNvPr id="8" name="Content Placeholder 3"/>
          <p:cNvSpPr>
            <a:spLocks noGrp="1"/>
          </p:cNvSpPr>
          <p:nvPr>
            <p:ph sz="half" idx="1"/>
          </p:nvPr>
        </p:nvSpPr>
        <p:spPr>
          <a:xfrm>
            <a:off x="449105" y="1676400"/>
            <a:ext cx="8229600" cy="4038600"/>
          </a:xfrm>
        </p:spPr>
        <p:txBody>
          <a:bodyPr>
            <a:normAutofit fontScale="92500" lnSpcReduction="10000"/>
          </a:bodyPr>
          <a:lstStyle/>
          <a:p>
            <a:r>
              <a:rPr lang="en-US" dirty="0"/>
              <a:t>Technology has two important </a:t>
            </a:r>
            <a:r>
              <a:rPr lang="en-US" dirty="0" smtClean="0"/>
              <a:t>dimensions</a:t>
            </a:r>
          </a:p>
          <a:p>
            <a:r>
              <a:rPr lang="en-US" dirty="0"/>
              <a:t>Technology as an “internal” change agent</a:t>
            </a:r>
          </a:p>
          <a:p>
            <a:pPr lvl="1"/>
            <a:r>
              <a:rPr lang="en-US" dirty="0"/>
              <a:t>Enhanced efficiency, effectiveness, and ability of an organization to compete in the global </a:t>
            </a:r>
            <a:r>
              <a:rPr lang="en-US" dirty="0" smtClean="0"/>
              <a:t>marketplace</a:t>
            </a:r>
          </a:p>
          <a:p>
            <a:r>
              <a:rPr lang="en-US" dirty="0"/>
              <a:t>Technology as an “external” change agent</a:t>
            </a:r>
          </a:p>
          <a:p>
            <a:pPr lvl="1"/>
            <a:r>
              <a:rPr lang="en-US" dirty="0"/>
              <a:t>New forms of competition or new business models </a:t>
            </a:r>
            <a:endParaRPr lang="en-US" dirty="0" smtClean="0"/>
          </a:p>
          <a:p>
            <a:pPr lvl="1"/>
            <a:r>
              <a:rPr lang="en-US" dirty="0" smtClean="0"/>
              <a:t>E.g., a) </a:t>
            </a:r>
            <a:r>
              <a:rPr lang="en-US" dirty="0" err="1"/>
              <a:t>O</a:t>
            </a:r>
            <a:r>
              <a:rPr lang="en-US" dirty="0" err="1" smtClean="0"/>
              <a:t>mnichannel</a:t>
            </a:r>
            <a:r>
              <a:rPr lang="en-US" dirty="0" smtClean="0"/>
              <a:t>, a </a:t>
            </a:r>
            <a:r>
              <a:rPr lang="en-US" dirty="0"/>
              <a:t>multi-channel sales approach that provides the customer with an integrated customer experience</a:t>
            </a:r>
            <a:r>
              <a:rPr lang="en-US" dirty="0" smtClean="0"/>
              <a:t>.  </a:t>
            </a:r>
            <a:r>
              <a:rPr lang="en-US" dirty="0"/>
              <a:t>The customer can be shopping online </a:t>
            </a:r>
            <a:r>
              <a:rPr lang="en-US" dirty="0" smtClean="0"/>
              <a:t>or </a:t>
            </a:r>
            <a:r>
              <a:rPr lang="en-US" dirty="0"/>
              <a:t>mobile device, or by telephone, or in a bricks and mortar store and the experience would be seamless</a:t>
            </a:r>
            <a:r>
              <a:rPr lang="en-US" dirty="0" smtClean="0"/>
              <a:t>., b) Global sourcing  </a:t>
            </a:r>
            <a:endParaRPr lang="en-US" dirty="0"/>
          </a:p>
          <a:p>
            <a:endParaRPr lang="en-US" dirty="0"/>
          </a:p>
          <a:p>
            <a:endParaRPr lang="en-US" dirty="0"/>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1226450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Globalized Economy</a:t>
            </a:r>
            <a:endParaRPr lang="en-US" dirty="0"/>
          </a:p>
        </p:txBody>
      </p:sp>
      <p:sp>
        <p:nvSpPr>
          <p:cNvPr id="8" name="Content Placeholder 3"/>
          <p:cNvSpPr>
            <a:spLocks noGrp="1"/>
          </p:cNvSpPr>
          <p:nvPr>
            <p:ph sz="half" idx="1"/>
          </p:nvPr>
        </p:nvSpPr>
        <p:spPr>
          <a:xfrm>
            <a:off x="449105" y="1676400"/>
            <a:ext cx="8229600" cy="3352800"/>
          </a:xfrm>
        </p:spPr>
        <p:txBody>
          <a:bodyPr>
            <a:normAutofit/>
          </a:bodyPr>
          <a:lstStyle/>
          <a:p>
            <a:r>
              <a:rPr lang="en-US" dirty="0"/>
              <a:t>Economic globalization is an </a:t>
            </a:r>
            <a:r>
              <a:rPr lang="en-US" dirty="0" smtClean="0"/>
              <a:t>irreversible trend.</a:t>
            </a:r>
          </a:p>
          <a:p>
            <a:r>
              <a:rPr lang="en-US" dirty="0" smtClean="0"/>
              <a:t>Economic </a:t>
            </a:r>
            <a:r>
              <a:rPr lang="en-US" dirty="0"/>
              <a:t>globalization </a:t>
            </a:r>
            <a:r>
              <a:rPr lang="en-US" dirty="0" smtClean="0"/>
              <a:t>is the </a:t>
            </a:r>
            <a:r>
              <a:rPr lang="en-US" dirty="0"/>
              <a:t>increasing interdependence of world economies as a result of the growing scale of cross-border trade of commodities and services, flow of international capital and wide and rapid spread of technologies</a:t>
            </a:r>
            <a:r>
              <a:rPr lang="en-US" dirty="0" smtClean="0"/>
              <a:t>.</a:t>
            </a:r>
          </a:p>
          <a:p>
            <a:endParaRPr lang="en-US" dirty="0"/>
          </a:p>
          <a:p>
            <a:endParaRPr lang="en-US" dirty="0"/>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22075764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8" name="Content Placeholder 3"/>
          <p:cNvSpPr>
            <a:spLocks noGrp="1"/>
          </p:cNvSpPr>
          <p:nvPr>
            <p:ph sz="half" idx="1"/>
          </p:nvPr>
        </p:nvSpPr>
        <p:spPr>
          <a:xfrm>
            <a:off x="449105" y="1676400"/>
            <a:ext cx="8229600" cy="3810000"/>
          </a:xfrm>
        </p:spPr>
        <p:txBody>
          <a:bodyPr>
            <a:normAutofit fontScale="92500" lnSpcReduction="20000"/>
          </a:bodyPr>
          <a:lstStyle/>
          <a:p>
            <a:r>
              <a:rPr lang="en-US" dirty="0"/>
              <a:t>It is critical that global sourcing decisions be made while accounting for total </a:t>
            </a:r>
            <a:r>
              <a:rPr lang="en-US" dirty="0" smtClean="0"/>
              <a:t>cost that should </a:t>
            </a:r>
            <a:r>
              <a:rPr lang="en-US" dirty="0"/>
              <a:t>include the impact of global sourcing on freight, inventories, lead time, quality, on-time delivery, minimum order quantity, working capital, and stock- outs. </a:t>
            </a:r>
            <a:endParaRPr lang="en-US" dirty="0" smtClean="0"/>
          </a:p>
          <a:p>
            <a:r>
              <a:rPr lang="en-US" dirty="0" smtClean="0"/>
              <a:t>Other </a:t>
            </a:r>
            <a:r>
              <a:rPr lang="en-US" dirty="0"/>
              <a:t>factors to be considered include the impact on supply chain visibility, order communication, invoicing errors, and the need for currency hedging. </a:t>
            </a:r>
            <a:endParaRPr lang="en-US" dirty="0" smtClean="0"/>
          </a:p>
          <a:p>
            <a:r>
              <a:rPr lang="en-US" dirty="0" smtClean="0"/>
              <a:t>Offshoring </a:t>
            </a:r>
            <a:r>
              <a:rPr lang="en-US" dirty="0"/>
              <a:t>typically lowers labor and fixed costs but increases risk, freight costs, and working capital.</a:t>
            </a:r>
          </a:p>
          <a:p>
            <a:endParaRPr lang="en-US" dirty="0"/>
          </a:p>
          <a:p>
            <a:endParaRPr lang="en-US" dirty="0"/>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29905026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Risk </a:t>
            </a:r>
            <a:r>
              <a:rPr lang="en-US" dirty="0" smtClean="0"/>
              <a:t>in </a:t>
            </a:r>
            <a:r>
              <a:rPr lang="en-US" dirty="0"/>
              <a:t>Global Supply Chains </a:t>
            </a:r>
          </a:p>
        </p:txBody>
      </p:sp>
      <p:sp>
        <p:nvSpPr>
          <p:cNvPr id="8" name="Content Placeholder 3"/>
          <p:cNvSpPr>
            <a:spLocks noGrp="1"/>
          </p:cNvSpPr>
          <p:nvPr>
            <p:ph sz="half" idx="1"/>
          </p:nvPr>
        </p:nvSpPr>
        <p:spPr>
          <a:xfrm>
            <a:off x="449105" y="1676400"/>
            <a:ext cx="8229600" cy="3810000"/>
          </a:xfrm>
        </p:spPr>
        <p:txBody>
          <a:bodyPr>
            <a:normAutofit fontScale="85000" lnSpcReduction="10000"/>
          </a:bodyPr>
          <a:lstStyle/>
          <a:p>
            <a:r>
              <a:rPr lang="en-US" dirty="0"/>
              <a:t>Risks include supply disruption, supply delays, demand fluctuations, price fluctuations, and exchange-rate fluctuations</a:t>
            </a:r>
          </a:p>
          <a:p>
            <a:r>
              <a:rPr lang="en-US" dirty="0"/>
              <a:t>Critical for global supply chains to be aware of the relevant risk factors and build in suitable mitigation </a:t>
            </a:r>
            <a:r>
              <a:rPr lang="en-US" dirty="0" smtClean="0"/>
              <a:t>strategies</a:t>
            </a:r>
          </a:p>
          <a:p>
            <a:r>
              <a:rPr lang="en-US" dirty="0"/>
              <a:t>Good network design can play a significant role in mitigating supply chain risk</a:t>
            </a:r>
          </a:p>
          <a:p>
            <a:r>
              <a:rPr lang="en-US" dirty="0"/>
              <a:t>Every mitigation strategy comes at a price </a:t>
            </a:r>
            <a:endParaRPr lang="en-US" dirty="0" smtClean="0"/>
          </a:p>
          <a:p>
            <a:r>
              <a:rPr lang="en-US" dirty="0" smtClean="0"/>
              <a:t>Global </a:t>
            </a:r>
            <a:r>
              <a:rPr lang="en-US" dirty="0"/>
              <a:t>supply chains should generally use a combination of rigorously evaluated mitigation strategies along with financial strategies to hedge uncovered risks</a:t>
            </a:r>
          </a:p>
          <a:p>
            <a:endParaRPr lang="en-US" dirty="0"/>
          </a:p>
          <a:p>
            <a:endParaRPr lang="en-US" dirty="0"/>
          </a:p>
          <a:p>
            <a:endParaRPr lang="en-US" dirty="0"/>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21045121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EPIC Structure</a:t>
            </a:r>
            <a:endParaRPr lang="en-US" dirty="0"/>
          </a:p>
        </p:txBody>
      </p:sp>
      <p:sp>
        <p:nvSpPr>
          <p:cNvPr id="8" name="Content Placeholder 3"/>
          <p:cNvSpPr>
            <a:spLocks noGrp="1"/>
          </p:cNvSpPr>
          <p:nvPr>
            <p:ph sz="half" idx="1"/>
          </p:nvPr>
        </p:nvSpPr>
        <p:spPr>
          <a:xfrm>
            <a:off x="449105" y="1676400"/>
            <a:ext cx="8229600" cy="3657600"/>
          </a:xfrm>
        </p:spPr>
        <p:txBody>
          <a:bodyPr>
            <a:normAutofit/>
          </a:bodyPr>
          <a:lstStyle/>
          <a:p>
            <a:r>
              <a:rPr lang="en-US" dirty="0" smtClean="0"/>
              <a:t>Economy</a:t>
            </a:r>
          </a:p>
          <a:p>
            <a:pPr lvl="1"/>
            <a:r>
              <a:rPr lang="en-US" dirty="0" smtClean="0"/>
              <a:t>GDP growth rate, population, foreign investment, exchange rate stability, and sourcing &amp; production location (i.e., balance of trade)</a:t>
            </a:r>
          </a:p>
          <a:p>
            <a:r>
              <a:rPr lang="en-US" dirty="0" smtClean="0"/>
              <a:t>Politics</a:t>
            </a:r>
          </a:p>
          <a:p>
            <a:pPr lvl="1"/>
            <a:r>
              <a:rPr lang="en-US" dirty="0" smtClean="0"/>
              <a:t>Ease of doing business, legal and regulatory framework, risk of political stability, and intellectual property rights</a:t>
            </a:r>
          </a:p>
          <a:p>
            <a:pPr lvl="1"/>
            <a:endParaRPr lang="en-US" dirty="0"/>
          </a:p>
          <a:p>
            <a:endParaRPr lang="en-US" dirty="0"/>
          </a:p>
          <a:p>
            <a:endParaRPr lang="en-US" dirty="0"/>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1606034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752600"/>
            <a:ext cx="8229600" cy="3124200"/>
          </a:xfrm>
          <a:solidFill>
            <a:schemeClr val="bg1"/>
          </a:solidFill>
        </p:spPr>
        <p:txBody>
          <a:bodyPr>
            <a:normAutofit fontScale="92500" lnSpcReduction="10000"/>
          </a:bodyPr>
          <a:lstStyle/>
          <a:p>
            <a:pPr>
              <a:buFont typeface="Wingdings" panose="05000000000000000000" pitchFamily="2" charset="2"/>
              <a:buChar char="Ø"/>
            </a:pPr>
            <a:r>
              <a:rPr lang="en-US" dirty="0"/>
              <a:t>Supply chain management describes the coordination of all activities starting with raw materials and ending with a satisfied customer. </a:t>
            </a:r>
            <a:endParaRPr lang="en-US" dirty="0" smtClean="0"/>
          </a:p>
          <a:p>
            <a:pPr>
              <a:buFont typeface="Wingdings" panose="05000000000000000000" pitchFamily="2" charset="2"/>
              <a:buChar char="Ø"/>
            </a:pPr>
            <a:r>
              <a:rPr lang="en-US" dirty="0" smtClean="0"/>
              <a:t>A </a:t>
            </a:r>
            <a:r>
              <a:rPr lang="en-US" dirty="0"/>
              <a:t>supply chain may include suppliers, manufacturers, distributors, wholesalers and retailers working together to deliver products and services to end customers</a:t>
            </a:r>
            <a:br>
              <a:rPr lang="en-US" dirty="0"/>
            </a:br>
            <a:r>
              <a:rPr lang="en-US" dirty="0"/>
              <a:t/>
            </a:r>
            <a:br>
              <a:rPr lang="en-US" dirty="0"/>
            </a:br>
            <a:endParaRPr lang="en-US" dirty="0"/>
          </a:p>
        </p:txBody>
      </p:sp>
      <p:sp>
        <p:nvSpPr>
          <p:cNvPr id="8" name="Title 7"/>
          <p:cNvSpPr>
            <a:spLocks noGrp="1"/>
          </p:cNvSpPr>
          <p:nvPr>
            <p:ph type="title"/>
          </p:nvPr>
        </p:nvSpPr>
        <p:spPr/>
        <p:txBody>
          <a:bodyPr/>
          <a:lstStyle/>
          <a:p>
            <a:endParaRPr lang="en-US" dirty="0"/>
          </a:p>
        </p:txBody>
      </p:sp>
      <p:sp>
        <p:nvSpPr>
          <p:cNvPr id="2" name="Footer Placeholder 1"/>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3467437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EPIC Structure</a:t>
            </a:r>
            <a:endParaRPr lang="en-US" dirty="0"/>
          </a:p>
        </p:txBody>
      </p:sp>
      <p:sp>
        <p:nvSpPr>
          <p:cNvPr id="8" name="Content Placeholder 3"/>
          <p:cNvSpPr>
            <a:spLocks noGrp="1"/>
          </p:cNvSpPr>
          <p:nvPr>
            <p:ph sz="half" idx="1"/>
          </p:nvPr>
        </p:nvSpPr>
        <p:spPr>
          <a:xfrm>
            <a:off x="449105" y="1676400"/>
            <a:ext cx="8229600" cy="3200400"/>
          </a:xfrm>
        </p:spPr>
        <p:txBody>
          <a:bodyPr>
            <a:normAutofit/>
          </a:bodyPr>
          <a:lstStyle/>
          <a:p>
            <a:r>
              <a:rPr lang="en-US" dirty="0" smtClean="0"/>
              <a:t>Infrastructure</a:t>
            </a:r>
          </a:p>
          <a:p>
            <a:pPr lvl="1"/>
            <a:r>
              <a:rPr lang="en-US" dirty="0" smtClean="0"/>
              <a:t>Transportation infrastructure, utility infrastructure, telecommunications and connectivity, </a:t>
            </a:r>
          </a:p>
          <a:p>
            <a:r>
              <a:rPr lang="en-US" dirty="0" smtClean="0"/>
              <a:t>Competence</a:t>
            </a:r>
          </a:p>
          <a:p>
            <a:pPr lvl="1"/>
            <a:r>
              <a:rPr lang="en-US" dirty="0" smtClean="0"/>
              <a:t>Labor relations, education level, logistics competence, customs and security</a:t>
            </a:r>
          </a:p>
          <a:p>
            <a:pPr lvl="1"/>
            <a:endParaRPr lang="en-US" dirty="0"/>
          </a:p>
          <a:p>
            <a:endParaRPr lang="en-US" dirty="0"/>
          </a:p>
          <a:p>
            <a:endParaRPr lang="en-US" dirty="0"/>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24536144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Economy </a:t>
            </a:r>
            <a:endParaRPr lang="en-US" dirty="0"/>
          </a:p>
        </p:txBody>
      </p:sp>
      <p:sp>
        <p:nvSpPr>
          <p:cNvPr id="8" name="Content Placeholder 3"/>
          <p:cNvSpPr>
            <a:spLocks noGrp="1"/>
          </p:cNvSpPr>
          <p:nvPr>
            <p:ph sz="half" idx="1"/>
          </p:nvPr>
        </p:nvSpPr>
        <p:spPr>
          <a:xfrm>
            <a:off x="449105" y="1676400"/>
            <a:ext cx="8229600" cy="3886200"/>
          </a:xfrm>
        </p:spPr>
        <p:txBody>
          <a:bodyPr>
            <a:normAutofit fontScale="92500"/>
          </a:bodyPr>
          <a:lstStyle/>
          <a:p>
            <a:r>
              <a:rPr lang="en-US" dirty="0" smtClean="0"/>
              <a:t>The economic output of the country and potential growth, country’s ability to attract direct foreign investment, and attractive return on investment </a:t>
            </a:r>
          </a:p>
          <a:p>
            <a:pPr lvl="1"/>
            <a:r>
              <a:rPr lang="en-US" u="sng" dirty="0" smtClean="0"/>
              <a:t>Economic output &amp; growth rate: </a:t>
            </a:r>
            <a:r>
              <a:rPr lang="en-US" dirty="0"/>
              <a:t> </a:t>
            </a:r>
            <a:r>
              <a:rPr lang="en-US" dirty="0" smtClean="0"/>
              <a:t>Measured by the GDP at purchasing power parity is a good indicator of potential for consumer sales.  GDP growth rate (sometimes average GDP rate for last 5 years) is also an indicator for future investments</a:t>
            </a:r>
          </a:p>
          <a:p>
            <a:pPr lvl="1"/>
            <a:r>
              <a:rPr lang="en-US" u="sng" dirty="0" smtClean="0"/>
              <a:t>Population size: </a:t>
            </a:r>
            <a:r>
              <a:rPr lang="en-US" dirty="0" smtClean="0"/>
              <a:t>Population provides an indication of potential for customer sales, particularly in a developed country.  GDP per capita can be used in lieu of population size. </a:t>
            </a:r>
            <a:endParaRPr lang="en-US" dirty="0"/>
          </a:p>
          <a:p>
            <a:endParaRPr lang="en-US" dirty="0"/>
          </a:p>
          <a:p>
            <a:endParaRPr lang="en-US" dirty="0"/>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32238195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8" name="Content Placeholder 3"/>
          <p:cNvSpPr>
            <a:spLocks noGrp="1"/>
          </p:cNvSpPr>
          <p:nvPr>
            <p:ph sz="half" idx="1"/>
          </p:nvPr>
        </p:nvSpPr>
        <p:spPr>
          <a:xfrm>
            <a:off x="449105" y="1676400"/>
            <a:ext cx="8229600" cy="3962400"/>
          </a:xfrm>
        </p:spPr>
        <p:txBody>
          <a:bodyPr>
            <a:normAutofit fontScale="92500" lnSpcReduction="10000"/>
          </a:bodyPr>
          <a:lstStyle/>
          <a:p>
            <a:pPr lvl="1"/>
            <a:r>
              <a:rPr lang="en-US" u="sng" dirty="0" smtClean="0"/>
              <a:t>Foreign direct investment (FDI):</a:t>
            </a:r>
            <a:r>
              <a:rPr lang="en-US" dirty="0" smtClean="0"/>
              <a:t> A strong indicator of the global market’s view in the economic potential of a country.  High FDI indicates that the country’s economy to improve and low FDI indicates that the country will face challenge.</a:t>
            </a:r>
          </a:p>
          <a:p>
            <a:pPr lvl="1"/>
            <a:r>
              <a:rPr lang="en-US" dirty="0" smtClean="0"/>
              <a:t>The United Nations Conference on Trade and Development (UNCTAD) publishes the report on investment and enterprise development within the United Nations System.  </a:t>
            </a:r>
          </a:p>
          <a:p>
            <a:pPr lvl="1"/>
            <a:r>
              <a:rPr lang="en-US" dirty="0" smtClean="0"/>
              <a:t>UNCTAD uses four economic determinants:</a:t>
            </a:r>
          </a:p>
          <a:p>
            <a:pPr lvl="2"/>
            <a:r>
              <a:rPr lang="en-US" dirty="0" smtClean="0"/>
              <a:t>Attractiveness of the market</a:t>
            </a:r>
          </a:p>
          <a:p>
            <a:pPr lvl="2"/>
            <a:r>
              <a:rPr lang="en-US" dirty="0" smtClean="0"/>
              <a:t>Availability of low-cost labor and skills</a:t>
            </a:r>
          </a:p>
          <a:p>
            <a:pPr lvl="2"/>
            <a:r>
              <a:rPr lang="en-US" dirty="0" smtClean="0"/>
              <a:t>Presence of natural resources</a:t>
            </a:r>
          </a:p>
          <a:p>
            <a:pPr lvl="2"/>
            <a:r>
              <a:rPr lang="en-US" dirty="0" smtClean="0"/>
              <a:t>Presence of FDI</a:t>
            </a:r>
            <a:endParaRPr lang="en-US" dirty="0"/>
          </a:p>
          <a:p>
            <a:endParaRPr lang="en-US" dirty="0"/>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13852929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8" name="Content Placeholder 3"/>
          <p:cNvSpPr>
            <a:spLocks noGrp="1"/>
          </p:cNvSpPr>
          <p:nvPr>
            <p:ph sz="half" idx="1"/>
          </p:nvPr>
        </p:nvSpPr>
        <p:spPr>
          <a:xfrm>
            <a:off x="449105" y="1676400"/>
            <a:ext cx="8229600" cy="4114800"/>
          </a:xfrm>
        </p:spPr>
        <p:txBody>
          <a:bodyPr>
            <a:normAutofit fontScale="85000" lnSpcReduction="20000"/>
          </a:bodyPr>
          <a:lstStyle/>
          <a:p>
            <a:r>
              <a:rPr lang="en-US" u="sng" dirty="0" smtClean="0"/>
              <a:t>Exchange rate stability &amp; consumer price inflation: </a:t>
            </a:r>
            <a:r>
              <a:rPr lang="en-US" dirty="0" smtClean="0"/>
              <a:t>Exchange rate stability plays a role in finding out SC activity. Devaluation of the currency is viewed as expansionary &amp; it can stimulate economy by increasing exports and it can help in trade deficit</a:t>
            </a:r>
          </a:p>
          <a:p>
            <a:r>
              <a:rPr lang="en-US" dirty="0" smtClean="0"/>
              <a:t>Stable exchange rate provides companies with a higher comfort level when making an investment decisions</a:t>
            </a:r>
          </a:p>
          <a:p>
            <a:r>
              <a:rPr lang="en-US" dirty="0" smtClean="0"/>
              <a:t>Exchange rate fluctuations affect procurement &amp; logistics decisions. Weak exchange rate may encourage forward buying of imported products in larger quantities and could increase inventory </a:t>
            </a:r>
          </a:p>
          <a:p>
            <a:r>
              <a:rPr lang="en-US" dirty="0" smtClean="0"/>
              <a:t>Consumer price inflation influence the procurement decision – high inflation rate leads to a lower purchasing power of the local currency which tend to promote forward buying </a:t>
            </a:r>
            <a:endParaRPr lang="en-US" dirty="0"/>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2724851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8" name="Content Placeholder 3"/>
          <p:cNvSpPr>
            <a:spLocks noGrp="1"/>
          </p:cNvSpPr>
          <p:nvPr>
            <p:ph sz="half" idx="1"/>
          </p:nvPr>
        </p:nvSpPr>
        <p:spPr>
          <a:xfrm>
            <a:off x="449105" y="1676400"/>
            <a:ext cx="8229600" cy="2971800"/>
          </a:xfrm>
        </p:spPr>
        <p:txBody>
          <a:bodyPr>
            <a:normAutofit/>
          </a:bodyPr>
          <a:lstStyle/>
          <a:p>
            <a:r>
              <a:rPr lang="en-US" u="sng" dirty="0" smtClean="0"/>
              <a:t>Balance of trade: </a:t>
            </a:r>
            <a:r>
              <a:rPr lang="en-US" dirty="0" smtClean="0"/>
              <a:t>Trade balance or imbalance measures disequilibrium between inflows and outflows of goods &amp; services for the country</a:t>
            </a:r>
          </a:p>
          <a:p>
            <a:r>
              <a:rPr lang="en-US" dirty="0" smtClean="0"/>
              <a:t>Balance of trade can affect procurement and transportation cost between countries</a:t>
            </a:r>
            <a:endParaRPr lang="en-US" dirty="0"/>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19151135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Politics </a:t>
            </a:r>
            <a:endParaRPr lang="en-US" dirty="0"/>
          </a:p>
        </p:txBody>
      </p:sp>
      <p:sp>
        <p:nvSpPr>
          <p:cNvPr id="8" name="Content Placeholder 3"/>
          <p:cNvSpPr>
            <a:spLocks noGrp="1"/>
          </p:cNvSpPr>
          <p:nvPr>
            <p:ph sz="half" idx="1"/>
          </p:nvPr>
        </p:nvSpPr>
        <p:spPr>
          <a:xfrm>
            <a:off x="449105" y="1676400"/>
            <a:ext cx="8229600" cy="3810000"/>
          </a:xfrm>
        </p:spPr>
        <p:txBody>
          <a:bodyPr>
            <a:normAutofit fontScale="92500"/>
          </a:bodyPr>
          <a:lstStyle/>
          <a:p>
            <a:r>
              <a:rPr lang="en-US" dirty="0" smtClean="0"/>
              <a:t>Politics dimension covers the ease of doing business such as bureaucracy &amp; corruption, the legal &amp; regulatory framework such as taxes and tariff barriers, the risk of political stability, and intellectual property rights.</a:t>
            </a:r>
          </a:p>
          <a:p>
            <a:pPr lvl="1"/>
            <a:r>
              <a:rPr lang="en-US" u="sng" dirty="0" smtClean="0"/>
              <a:t>Ease of doing business:</a:t>
            </a:r>
            <a:r>
              <a:rPr lang="en-US" dirty="0" smtClean="0"/>
              <a:t> It affects cost and time on various activities such as land acquisition, hiring, facility construction, cross-border transportation, etc. Bureaucracy and corruption can hider the ease of doing business and they affect organization in supply chain activities and hinder smooth flow of goods as well as they can increase cost and lead-times </a:t>
            </a:r>
            <a:endParaRPr lang="en-US" u="sng" dirty="0"/>
          </a:p>
          <a:p>
            <a:endParaRPr lang="en-US" dirty="0"/>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9990225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endParaRPr lang="en-US" dirty="0"/>
          </a:p>
        </p:txBody>
      </p:sp>
      <p:sp>
        <p:nvSpPr>
          <p:cNvPr id="8" name="Content Placeholder 3"/>
          <p:cNvSpPr>
            <a:spLocks noGrp="1"/>
          </p:cNvSpPr>
          <p:nvPr>
            <p:ph sz="half" idx="1"/>
          </p:nvPr>
        </p:nvSpPr>
        <p:spPr>
          <a:xfrm>
            <a:off x="457200" y="1295400"/>
            <a:ext cx="8229600" cy="4191000"/>
          </a:xfrm>
        </p:spPr>
        <p:txBody>
          <a:bodyPr>
            <a:normAutofit/>
          </a:bodyPr>
          <a:lstStyle/>
          <a:p>
            <a:r>
              <a:rPr lang="en-US" sz="2000" u="sng" dirty="0" smtClean="0"/>
              <a:t>Legal &amp; regulatory framework: </a:t>
            </a:r>
            <a:r>
              <a:rPr lang="en-US" sz="2000" dirty="0" smtClean="0"/>
              <a:t>The level of government oversight and any restrictions on doing business as well as on the SC investment – quality of them have a strong influence on competitiveness. </a:t>
            </a:r>
            <a:endParaRPr lang="en-US" sz="2000" dirty="0"/>
          </a:p>
          <a:p>
            <a:pPr lvl="1"/>
            <a:r>
              <a:rPr lang="en-US" sz="1800" dirty="0" smtClean="0"/>
              <a:t>Perception of the government policies to promote private sector</a:t>
            </a:r>
          </a:p>
          <a:p>
            <a:pPr lvl="1"/>
            <a:r>
              <a:rPr lang="en-US" sz="1800" dirty="0" smtClean="0"/>
              <a:t>Rules of society</a:t>
            </a:r>
          </a:p>
          <a:p>
            <a:pPr lvl="2"/>
            <a:r>
              <a:rPr lang="en-US" sz="1400" dirty="0" smtClean="0"/>
              <a:t>Contract enforcement</a:t>
            </a:r>
          </a:p>
          <a:p>
            <a:pPr lvl="2"/>
            <a:r>
              <a:rPr lang="en-US" sz="1400" dirty="0" smtClean="0"/>
              <a:t>Property rights</a:t>
            </a:r>
          </a:p>
          <a:p>
            <a:pPr lvl="2"/>
            <a:r>
              <a:rPr lang="en-US" sz="1400" dirty="0" smtClean="0"/>
              <a:t>Law enforcement</a:t>
            </a:r>
          </a:p>
          <a:p>
            <a:pPr lvl="2"/>
            <a:r>
              <a:rPr lang="en-US" sz="1400" dirty="0" smtClean="0"/>
              <a:t>Legal system – courts</a:t>
            </a:r>
          </a:p>
          <a:p>
            <a:pPr lvl="2"/>
            <a:r>
              <a:rPr lang="en-US" sz="1400" dirty="0" smtClean="0"/>
              <a:t>Likelihood of crime </a:t>
            </a:r>
            <a:r>
              <a:rPr lang="en-US" sz="1400" dirty="0"/>
              <a:t>&amp; </a:t>
            </a:r>
            <a:r>
              <a:rPr lang="en-US" sz="1400" dirty="0" smtClean="0"/>
              <a:t>violence</a:t>
            </a:r>
          </a:p>
          <a:p>
            <a:pPr lvl="2"/>
            <a:r>
              <a:rPr lang="en-US" sz="1400" dirty="0" smtClean="0"/>
              <a:t>Taxes </a:t>
            </a:r>
            <a:r>
              <a:rPr lang="en-US" sz="1400" dirty="0"/>
              <a:t>and tariff</a:t>
            </a:r>
          </a:p>
          <a:p>
            <a:pPr lvl="2"/>
            <a:r>
              <a:rPr lang="en-US" sz="1400" dirty="0"/>
              <a:t>Corporate tax rates and tariff barriers provide information of cost of doing business and impact SC investments in production, warehousing, distribution, sales, etc.</a:t>
            </a:r>
          </a:p>
          <a:p>
            <a:pPr lvl="2"/>
            <a:endParaRPr lang="en-US" sz="1400" dirty="0" smtClean="0"/>
          </a:p>
          <a:p>
            <a:pPr lvl="2"/>
            <a:endParaRPr lang="en-US" dirty="0" smtClean="0"/>
          </a:p>
          <a:p>
            <a:endParaRPr lang="en-US" u="sng" dirty="0"/>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11695937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endParaRPr lang="en-US" dirty="0"/>
          </a:p>
        </p:txBody>
      </p:sp>
      <p:sp>
        <p:nvSpPr>
          <p:cNvPr id="8" name="Content Placeholder 3"/>
          <p:cNvSpPr>
            <a:spLocks noGrp="1"/>
          </p:cNvSpPr>
          <p:nvPr>
            <p:ph sz="half" idx="1"/>
          </p:nvPr>
        </p:nvSpPr>
        <p:spPr>
          <a:xfrm>
            <a:off x="449105" y="1676400"/>
            <a:ext cx="8229600" cy="3429000"/>
          </a:xfrm>
        </p:spPr>
        <p:txBody>
          <a:bodyPr>
            <a:normAutofit/>
          </a:bodyPr>
          <a:lstStyle/>
          <a:p>
            <a:pPr lvl="1"/>
            <a:r>
              <a:rPr lang="en-US" u="sng" dirty="0" smtClean="0"/>
              <a:t>Political stability:</a:t>
            </a:r>
            <a:r>
              <a:rPr lang="en-US" dirty="0" smtClean="0"/>
              <a:t> Influences long-term viability of investment.  Failure of basic conditions &amp; responsibilities such as loss of control of territory, legitimate authority to make collective decisions, inability to provide public services. Political stability drives diversification and risk management in global SC. Political ability provides challenges for locating companies (e.g., develop a plan for potential disaster)</a:t>
            </a:r>
            <a:endParaRPr lang="en-US" u="sng" dirty="0" smtClean="0"/>
          </a:p>
          <a:p>
            <a:endParaRPr lang="en-US" u="sng" dirty="0"/>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8206318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endParaRPr lang="en-US" dirty="0"/>
          </a:p>
        </p:txBody>
      </p:sp>
      <p:sp>
        <p:nvSpPr>
          <p:cNvPr id="8" name="Content Placeholder 3"/>
          <p:cNvSpPr>
            <a:spLocks noGrp="1"/>
          </p:cNvSpPr>
          <p:nvPr>
            <p:ph sz="half" idx="1"/>
          </p:nvPr>
        </p:nvSpPr>
        <p:spPr>
          <a:xfrm>
            <a:off x="449105" y="1676400"/>
            <a:ext cx="8229600" cy="2971800"/>
          </a:xfrm>
        </p:spPr>
        <p:txBody>
          <a:bodyPr>
            <a:normAutofit/>
          </a:bodyPr>
          <a:lstStyle/>
          <a:p>
            <a:pPr lvl="1"/>
            <a:r>
              <a:rPr lang="en-US" u="sng" dirty="0" smtClean="0"/>
              <a:t>Intellectual property rights:</a:t>
            </a:r>
            <a:r>
              <a:rPr lang="en-US" dirty="0" smtClean="0"/>
              <a:t> Affects the long-term viability of an organization’s efforts to capitalize on core competence.  Country with poor IP enforcement is pen for imitations of the company’s products and it could lead to a loss of brand image, particularly the imitation product has inferior quality.  Also, loss of revenue due to imitation products. </a:t>
            </a:r>
            <a:endParaRPr lang="en-US" u="sng" dirty="0" smtClean="0"/>
          </a:p>
          <a:p>
            <a:endParaRPr lang="en-US" u="sng" dirty="0"/>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12408480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Infrastructure </a:t>
            </a:r>
            <a:endParaRPr lang="en-US" dirty="0"/>
          </a:p>
        </p:txBody>
      </p:sp>
      <p:sp>
        <p:nvSpPr>
          <p:cNvPr id="8" name="Content Placeholder 3"/>
          <p:cNvSpPr>
            <a:spLocks noGrp="1"/>
          </p:cNvSpPr>
          <p:nvPr>
            <p:ph sz="half" idx="1"/>
          </p:nvPr>
        </p:nvSpPr>
        <p:spPr>
          <a:xfrm>
            <a:off x="449105" y="1676400"/>
            <a:ext cx="8229600" cy="4114800"/>
          </a:xfrm>
        </p:spPr>
        <p:txBody>
          <a:bodyPr>
            <a:normAutofit fontScale="92500"/>
          </a:bodyPr>
          <a:lstStyle/>
          <a:p>
            <a:r>
              <a:rPr lang="en-US" sz="2400" dirty="0" smtClean="0"/>
              <a:t>Efficient infrastructure is imperative for the smooth and effective function of SC.  A well designed infrastructure can reduce the distance between regions in the country and integrate the national market as well as connect it to market in other countries at a minimal cost. An effective roads, railroads, ports, and airports enable businesses to receive their goods &amp; services to or from foreign markets in secure and in a timely manner. The utility supply and the network allow organizations to operate smoothly.</a:t>
            </a:r>
          </a:p>
          <a:p>
            <a:pPr lvl="1"/>
            <a:r>
              <a:rPr lang="en-US" sz="2000" u="sng" dirty="0" smtClean="0"/>
              <a:t>Transportation Infrastructure:</a:t>
            </a:r>
            <a:r>
              <a:rPr lang="en-US" sz="2000" dirty="0" smtClean="0"/>
              <a:t> The most critical component of the dimension which includes: road network, rail network, water transportation, and air transportation. The quality of roads, railroads, ports, and airports are used to rank the physical infrastructure. </a:t>
            </a:r>
            <a:endParaRPr lang="en-US" sz="2000" u="sng" dirty="0"/>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2571368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752600"/>
            <a:ext cx="8229600" cy="3886200"/>
          </a:xfrm>
          <a:solidFill>
            <a:schemeClr val="bg1"/>
          </a:solidFill>
        </p:spPr>
        <p:txBody>
          <a:bodyPr/>
          <a:lstStyle/>
          <a:p>
            <a:pPr marL="0" indent="0">
              <a:buNone/>
            </a:pPr>
            <a:r>
              <a:rPr lang="en-US" dirty="0"/>
              <a:t/>
            </a:r>
            <a:br>
              <a:rPr lang="en-US" dirty="0"/>
            </a:br>
            <a:r>
              <a:rPr lang="en-US" dirty="0"/>
              <a:t/>
            </a:r>
            <a:br>
              <a:rPr lang="en-US" dirty="0"/>
            </a:br>
            <a:endParaRPr lang="en-US" dirty="0"/>
          </a:p>
        </p:txBody>
      </p:sp>
      <p:sp>
        <p:nvSpPr>
          <p:cNvPr id="8" name="Title 7"/>
          <p:cNvSpPr>
            <a:spLocks noGrp="1"/>
          </p:cNvSpPr>
          <p:nvPr>
            <p:ph type="title"/>
          </p:nvPr>
        </p:nvSpPr>
        <p:spPr/>
        <p:txBody>
          <a:body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905000"/>
            <a:ext cx="5608193" cy="3352800"/>
          </a:xfrm>
          <a:prstGeom prst="rect">
            <a:avLst/>
          </a:prstGeom>
        </p:spPr>
      </p:pic>
    </p:spTree>
    <p:extLst>
      <p:ext uri="{BB962C8B-B14F-4D97-AF65-F5344CB8AC3E}">
        <p14:creationId xmlns:p14="http://schemas.microsoft.com/office/powerpoint/2010/main" val="2759786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endParaRPr lang="en-US" dirty="0"/>
          </a:p>
        </p:txBody>
      </p:sp>
      <p:sp>
        <p:nvSpPr>
          <p:cNvPr id="8" name="Content Placeholder 3"/>
          <p:cNvSpPr>
            <a:spLocks noGrp="1"/>
          </p:cNvSpPr>
          <p:nvPr>
            <p:ph sz="half" idx="1"/>
          </p:nvPr>
        </p:nvSpPr>
        <p:spPr>
          <a:xfrm>
            <a:off x="449105" y="1676400"/>
            <a:ext cx="8229600" cy="3200400"/>
          </a:xfrm>
        </p:spPr>
        <p:txBody>
          <a:bodyPr>
            <a:normAutofit/>
          </a:bodyPr>
          <a:lstStyle/>
          <a:p>
            <a:pPr lvl="1"/>
            <a:r>
              <a:rPr lang="en-US" sz="1900" u="sng" dirty="0" smtClean="0"/>
              <a:t>Utility Infrastructure</a:t>
            </a:r>
            <a:r>
              <a:rPr lang="en-US" sz="1900" dirty="0" smtClean="0"/>
              <a:t>: Utility is related to the generation and transmission of electricity, fossil fuels including oil, natural gas, coal, wind power, and solar.  Utility infrastructure is evaluated based on the presence or absence of interruptions to power supply and the voltage fluctuations.</a:t>
            </a:r>
          </a:p>
          <a:p>
            <a:pPr lvl="1"/>
            <a:r>
              <a:rPr lang="en-US" sz="1900" u="sng" dirty="0" smtClean="0"/>
              <a:t>Telecommunications &amp; Connectivity Infrastructure:</a:t>
            </a:r>
            <a:r>
              <a:rPr lang="en-US" sz="1900" dirty="0" smtClean="0"/>
              <a:t> Connectivity relates to how well information is communicated and it is measured by the number of telephone lines and the number of internet subscribers.  Both the absolute values and the per capita values of mobile phones and Internet connections are considered in evaluating the connectivity.</a:t>
            </a:r>
            <a:endParaRPr lang="en-US" sz="1900" u="sng" dirty="0"/>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23793810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Competence </a:t>
            </a:r>
            <a:endParaRPr lang="en-US" dirty="0"/>
          </a:p>
        </p:txBody>
      </p:sp>
      <p:sp>
        <p:nvSpPr>
          <p:cNvPr id="8" name="Content Placeholder 3"/>
          <p:cNvSpPr>
            <a:spLocks noGrp="1"/>
          </p:cNvSpPr>
          <p:nvPr>
            <p:ph sz="half" idx="1"/>
          </p:nvPr>
        </p:nvSpPr>
        <p:spPr>
          <a:xfrm>
            <a:off x="449105" y="1524000"/>
            <a:ext cx="8229600" cy="4038600"/>
          </a:xfrm>
        </p:spPr>
        <p:txBody>
          <a:bodyPr>
            <a:normAutofit fontScale="92500" lnSpcReduction="10000"/>
          </a:bodyPr>
          <a:lstStyle/>
          <a:p>
            <a:r>
              <a:rPr lang="en-US" sz="2400" dirty="0" smtClean="0"/>
              <a:t>Competence is the combination of knowledge, skills, ability to produce a successful performance.  For SCM, it is the combination of labor skills, management skills, knowledge of logistics functions, and presence or absence of barriers of customs processes &amp; procedures.  The labor market must have the flexibility to transfer workers from one trade to another easily.  Companies look to enhance labor productivity as well as management staff with sophisticated management techniques. </a:t>
            </a:r>
          </a:p>
          <a:p>
            <a:pPr lvl="1"/>
            <a:r>
              <a:rPr lang="en-US" sz="2000" u="sng" dirty="0" smtClean="0"/>
              <a:t>Labor relation:</a:t>
            </a:r>
            <a:r>
              <a:rPr lang="en-US" sz="2000" dirty="0" smtClean="0"/>
              <a:t> Labor relation serves to attract foreign direct investment in the country.  The factors include: worker-employer relations, productivity and pay, employee turnover, labor laws, ease of hiring and firing employees, and ease of shutting down the business. Inexpensive labor can be a major attraction for industrial organizations to invest in developing countries.</a:t>
            </a:r>
            <a:endParaRPr lang="en-US" sz="2000" u="sng" dirty="0"/>
          </a:p>
        </p:txBody>
      </p:sp>
    </p:spTree>
    <p:extLst>
      <p:ext uri="{BB962C8B-B14F-4D97-AF65-F5344CB8AC3E}">
        <p14:creationId xmlns:p14="http://schemas.microsoft.com/office/powerpoint/2010/main" val="31465923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endParaRPr lang="en-US" dirty="0"/>
          </a:p>
        </p:txBody>
      </p:sp>
      <p:sp>
        <p:nvSpPr>
          <p:cNvPr id="8" name="Content Placeholder 3"/>
          <p:cNvSpPr>
            <a:spLocks noGrp="1"/>
          </p:cNvSpPr>
          <p:nvPr>
            <p:ph sz="half" idx="1"/>
          </p:nvPr>
        </p:nvSpPr>
        <p:spPr>
          <a:xfrm>
            <a:off x="449105" y="1524000"/>
            <a:ext cx="8229600" cy="4038600"/>
          </a:xfrm>
        </p:spPr>
        <p:txBody>
          <a:bodyPr>
            <a:normAutofit/>
          </a:bodyPr>
          <a:lstStyle/>
          <a:p>
            <a:pPr lvl="1"/>
            <a:r>
              <a:rPr lang="en-US" sz="2000" u="sng" dirty="0" smtClean="0"/>
              <a:t>Education level for line workers &amp; management: </a:t>
            </a:r>
            <a:r>
              <a:rPr lang="en-US" sz="2000" dirty="0" smtClean="0"/>
              <a:t>The line staff and management need to become familiar with latest business practices including continuous improvement methods. They need to understand the cost of quality and problem solving processes. This dimension uses the quality of educational system, the quality of management schools, employee training availability, and the dependency on professional management.</a:t>
            </a:r>
          </a:p>
          <a:p>
            <a:pPr lvl="1"/>
            <a:r>
              <a:rPr lang="en-US" sz="2000" u="sng" dirty="0" smtClean="0"/>
              <a:t>Logistics operational competence</a:t>
            </a:r>
            <a:r>
              <a:rPr lang="en-US" sz="2000" dirty="0" smtClean="0"/>
              <a:t>: How well various logistics functions perform along the SC within a country.  They include the competence and quality of logistics services in form of transport operators, customs brokers, warehousing, ability to trace consignments, the ability to deliver shipments on time, etc.</a:t>
            </a:r>
            <a:endParaRPr lang="en-US" sz="2000" u="sng" dirty="0"/>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37931512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endParaRPr lang="en-US" dirty="0"/>
          </a:p>
        </p:txBody>
      </p:sp>
      <p:sp>
        <p:nvSpPr>
          <p:cNvPr id="8" name="Content Placeholder 3"/>
          <p:cNvSpPr>
            <a:spLocks noGrp="1"/>
          </p:cNvSpPr>
          <p:nvPr>
            <p:ph sz="half" idx="1"/>
          </p:nvPr>
        </p:nvSpPr>
        <p:spPr>
          <a:xfrm>
            <a:off x="449105" y="1524000"/>
            <a:ext cx="8229600" cy="2971800"/>
          </a:xfrm>
        </p:spPr>
        <p:txBody>
          <a:bodyPr>
            <a:normAutofit/>
          </a:bodyPr>
          <a:lstStyle/>
          <a:p>
            <a:pPr lvl="1"/>
            <a:r>
              <a:rPr lang="en-US" sz="2000" u="sng" dirty="0" smtClean="0"/>
              <a:t>Customs and security</a:t>
            </a:r>
            <a:r>
              <a:rPr lang="en-US" sz="2000" dirty="0" smtClean="0"/>
              <a:t>: Efficiency of clearance procedures used by customs authorities in terms of speed, simplicity, and predictability of processes used to clear goods at the port of entry.  Also, proper security controls to ensure the protection of the internal market and the security of international supply chains.</a:t>
            </a:r>
            <a:endParaRPr lang="en-US" sz="2000" u="sng" dirty="0"/>
          </a:p>
        </p:txBody>
      </p:sp>
      <p:sp>
        <p:nvSpPr>
          <p:cNvPr id="3" name="Footer Placeholder 2"/>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20986146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EPIC Data Source </a:t>
            </a:r>
            <a:endParaRPr lang="en-US" dirty="0"/>
          </a:p>
        </p:txBody>
      </p:sp>
      <p:graphicFrame>
        <p:nvGraphicFramePr>
          <p:cNvPr id="7" name="Content Placeholder 6"/>
          <p:cNvGraphicFramePr>
            <a:graphicFrameLocks noGrp="1"/>
          </p:cNvGraphicFramePr>
          <p:nvPr>
            <p:ph sz="half" idx="1"/>
          </p:nvPr>
        </p:nvGraphicFramePr>
        <p:xfrm>
          <a:off x="1073150" y="1893887"/>
          <a:ext cx="6997700" cy="3524250"/>
        </p:xfrm>
        <a:graphic>
          <a:graphicData uri="http://schemas.openxmlformats.org/drawingml/2006/table">
            <a:tbl>
              <a:tblPr/>
              <a:tblGrid>
                <a:gridCol w="980630">
                  <a:extLst>
                    <a:ext uri="{9D8B030D-6E8A-4147-A177-3AD203B41FA5}">
                      <a16:colId xmlns:a16="http://schemas.microsoft.com/office/drawing/2014/main" val="853365849"/>
                    </a:ext>
                  </a:extLst>
                </a:gridCol>
                <a:gridCol w="3262420">
                  <a:extLst>
                    <a:ext uri="{9D8B030D-6E8A-4147-A177-3AD203B41FA5}">
                      <a16:colId xmlns:a16="http://schemas.microsoft.com/office/drawing/2014/main" val="951355251"/>
                    </a:ext>
                  </a:extLst>
                </a:gridCol>
                <a:gridCol w="2754650">
                  <a:extLst>
                    <a:ext uri="{9D8B030D-6E8A-4147-A177-3AD203B41FA5}">
                      <a16:colId xmlns:a16="http://schemas.microsoft.com/office/drawing/2014/main" val="1464060117"/>
                    </a:ext>
                  </a:extLst>
                </a:gridCol>
              </a:tblGrid>
              <a:tr h="323850">
                <a:tc>
                  <a:txBody>
                    <a:bodyPr/>
                    <a:lstStyle/>
                    <a:p>
                      <a:pPr algn="l" fontAlgn="b"/>
                      <a:r>
                        <a:rPr lang="en-US" sz="1400" b="1" i="0" u="none" strike="noStrike">
                          <a:solidFill>
                            <a:srgbClr val="000000"/>
                          </a:solidFill>
                          <a:effectLst/>
                          <a:latin typeface="Calibri" panose="020F0502020204030204" pitchFamily="34" charset="0"/>
                        </a:rPr>
                        <a:t>Dimension</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en-US" sz="1400" b="1" i="0" u="none" strike="noStrike">
                          <a:solidFill>
                            <a:srgbClr val="000000"/>
                          </a:solidFill>
                          <a:effectLst/>
                          <a:latin typeface="Calibri" panose="020F0502020204030204" pitchFamily="34" charset="0"/>
                        </a:rPr>
                        <a:t>Variable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en-US" sz="1400" b="1" i="0" u="none" strike="noStrike">
                          <a:solidFill>
                            <a:srgbClr val="000000"/>
                          </a:solidFill>
                          <a:effectLst/>
                          <a:latin typeface="Calibri" panose="020F0502020204030204" pitchFamily="34" charset="0"/>
                        </a:rPr>
                        <a:t>Data Source</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1383670265"/>
                  </a:ext>
                </a:extLst>
              </a:tr>
              <a:tr h="200025">
                <a:tc>
                  <a:txBody>
                    <a:bodyPr/>
                    <a:lstStyle/>
                    <a:p>
                      <a:pPr algn="l" fontAlgn="b"/>
                      <a:r>
                        <a:rPr lang="en-US" sz="1200" b="1" i="0" u="none" strike="noStrike">
                          <a:solidFill>
                            <a:srgbClr val="000000"/>
                          </a:solidFill>
                          <a:effectLst/>
                          <a:latin typeface="Calibri" panose="020F0502020204030204" pitchFamily="34" charset="0"/>
                        </a:rPr>
                        <a:t>Economy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l" fontAlgn="b"/>
                      <a:r>
                        <a:rPr lang="en-US" sz="1200" b="1" i="0" u="none" strike="noStrike">
                          <a:solidFill>
                            <a:srgbClr val="000000"/>
                          </a:solidFill>
                          <a:effectLst/>
                          <a:latin typeface="Calibri" panose="020F0502020204030204" pitchFamily="34" charset="0"/>
                        </a:rPr>
                        <a:t>GDP &amp; GDP Growth Rate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l" fontAlgn="b"/>
                      <a:r>
                        <a:rPr lang="en-US" sz="1200" b="1" i="0" u="none" strike="noStrike">
                          <a:solidFill>
                            <a:srgbClr val="000000"/>
                          </a:solidFill>
                          <a:effectLst/>
                          <a:latin typeface="Calibri" panose="020F0502020204030204" pitchFamily="34" charset="0"/>
                        </a:rPr>
                        <a:t>CIA World Factbook &amp; WTO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extLst>
                  <a:ext uri="{0D108BD9-81ED-4DB2-BD59-A6C34878D82A}">
                    <a16:rowId xmlns:a16="http://schemas.microsoft.com/office/drawing/2014/main" val="1287184665"/>
                  </a:ext>
                </a:extLst>
              </a:tr>
              <a:tr h="200025">
                <a:tc>
                  <a:txBody>
                    <a:bodyPr/>
                    <a:lstStyle/>
                    <a:p>
                      <a:pPr algn="l" fontAlgn="b"/>
                      <a:r>
                        <a:rPr lang="en-US" sz="12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b"/>
                      <a:r>
                        <a:rPr lang="en-US" sz="1200" b="1" i="0" u="none" strike="noStrike">
                          <a:solidFill>
                            <a:srgbClr val="000000"/>
                          </a:solidFill>
                          <a:effectLst/>
                          <a:latin typeface="Calibri" panose="020F0502020204030204" pitchFamily="34" charset="0"/>
                        </a:rPr>
                        <a:t>Population Size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b"/>
                      <a:r>
                        <a:rPr lang="en-US" sz="1200" b="1" i="0" u="none" strike="noStrike">
                          <a:solidFill>
                            <a:srgbClr val="000000"/>
                          </a:solidFill>
                          <a:effectLst/>
                          <a:latin typeface="Calibri" panose="020F0502020204030204" pitchFamily="34" charset="0"/>
                        </a:rPr>
                        <a:t>CIA World Factbook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392323795"/>
                  </a:ext>
                </a:extLst>
              </a:tr>
              <a:tr h="200025">
                <a:tc>
                  <a:txBody>
                    <a:bodyPr/>
                    <a:lstStyle/>
                    <a:p>
                      <a:pPr algn="l" fontAlgn="b"/>
                      <a:r>
                        <a:rPr lang="en-US" sz="12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b"/>
                      <a:r>
                        <a:rPr lang="en-US" sz="1200" b="1" i="0" u="none" strike="noStrike">
                          <a:solidFill>
                            <a:srgbClr val="000000"/>
                          </a:solidFill>
                          <a:effectLst/>
                          <a:latin typeface="Calibri" panose="020F0502020204030204" pitchFamily="34" charset="0"/>
                        </a:rPr>
                        <a:t>Foreign Direct Investment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b"/>
                      <a:r>
                        <a:rPr lang="en-US" sz="1200" b="1" i="0" u="none" strike="noStrike">
                          <a:solidFill>
                            <a:srgbClr val="000000"/>
                          </a:solidFill>
                          <a:effectLst/>
                          <a:latin typeface="Calibri" panose="020F0502020204030204" pitchFamily="34" charset="0"/>
                        </a:rPr>
                        <a:t>UNCTAD FDI Attraction/Potential Index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1015913925"/>
                  </a:ext>
                </a:extLst>
              </a:tr>
              <a:tr h="200025">
                <a:tc>
                  <a:txBody>
                    <a:bodyPr/>
                    <a:lstStyle/>
                    <a:p>
                      <a:pPr algn="l" fontAlgn="b"/>
                      <a:r>
                        <a:rPr lang="en-US" sz="12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b"/>
                      <a:r>
                        <a:rPr lang="en-US" sz="1200" b="1" i="0" u="none" strike="noStrike">
                          <a:solidFill>
                            <a:srgbClr val="000000"/>
                          </a:solidFill>
                          <a:effectLst/>
                          <a:latin typeface="Calibri" panose="020F0502020204030204" pitchFamily="34" charset="0"/>
                        </a:rPr>
                        <a:t>Exchange Rate Stability &amp; Consumer Price Index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b"/>
                      <a:r>
                        <a:rPr lang="en-US" sz="1200" b="1" i="0" u="none" strike="noStrike">
                          <a:solidFill>
                            <a:srgbClr val="000000"/>
                          </a:solidFill>
                          <a:effectLst/>
                          <a:latin typeface="Calibri" panose="020F0502020204030204" pitchFamily="34" charset="0"/>
                        </a:rPr>
                        <a:t>CIA World Factbook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3372067010"/>
                  </a:ext>
                </a:extLst>
              </a:tr>
              <a:tr h="200025">
                <a:tc>
                  <a:txBody>
                    <a:bodyPr/>
                    <a:lstStyle/>
                    <a:p>
                      <a:pPr algn="l" fontAlgn="b"/>
                      <a:r>
                        <a:rPr lang="en-US" sz="12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200" b="1" i="0" u="none" strike="noStrike">
                          <a:solidFill>
                            <a:srgbClr val="000000"/>
                          </a:solidFill>
                          <a:effectLst/>
                          <a:latin typeface="Calibri" panose="020F0502020204030204" pitchFamily="34" charset="0"/>
                        </a:rPr>
                        <a:t>Balance of Trade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200" b="1" i="0" u="none" strike="noStrike">
                          <a:solidFill>
                            <a:srgbClr val="000000"/>
                          </a:solidFill>
                          <a:effectLst/>
                          <a:latin typeface="Calibri" panose="020F0502020204030204" pitchFamily="34" charset="0"/>
                        </a:rPr>
                        <a:t>World Trade Organiation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4245066"/>
                  </a:ext>
                </a:extLst>
              </a:tr>
              <a:tr h="200025">
                <a:tc>
                  <a:txBody>
                    <a:bodyPr/>
                    <a:lstStyle/>
                    <a:p>
                      <a:pPr algn="l" fontAlgn="b"/>
                      <a:r>
                        <a:rPr lang="en-US" sz="1200" b="1" i="0" u="none" strike="noStrike">
                          <a:solidFill>
                            <a:srgbClr val="000000"/>
                          </a:solidFill>
                          <a:effectLst/>
                          <a:latin typeface="Calibri" panose="020F0502020204030204" pitchFamily="34" charset="0"/>
                        </a:rPr>
                        <a:t>Politics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l" fontAlgn="b"/>
                      <a:r>
                        <a:rPr lang="en-US" sz="1200" b="1" i="0" u="none" strike="noStrike">
                          <a:solidFill>
                            <a:srgbClr val="000000"/>
                          </a:solidFill>
                          <a:effectLst/>
                          <a:latin typeface="Calibri" panose="020F0502020204030204" pitchFamily="34" charset="0"/>
                        </a:rPr>
                        <a:t>Ease of Doing Business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l" fontAlgn="b"/>
                      <a:r>
                        <a:rPr lang="en-US" sz="1200" b="1" i="0" u="none" strike="noStrike">
                          <a:solidFill>
                            <a:srgbClr val="000000"/>
                          </a:solidFill>
                          <a:effectLst/>
                          <a:latin typeface="Calibri" panose="020F0502020204030204" pitchFamily="34" charset="0"/>
                        </a:rPr>
                        <a:t>World Bank EDBI and WGI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extLst>
                  <a:ext uri="{0D108BD9-81ED-4DB2-BD59-A6C34878D82A}">
                    <a16:rowId xmlns:a16="http://schemas.microsoft.com/office/drawing/2014/main" val="1904870450"/>
                  </a:ext>
                </a:extLst>
              </a:tr>
              <a:tr h="200025">
                <a:tc>
                  <a:txBody>
                    <a:bodyPr/>
                    <a:lstStyle/>
                    <a:p>
                      <a:pPr algn="l" fontAlgn="b"/>
                      <a:r>
                        <a:rPr lang="en-US" sz="12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b"/>
                      <a:r>
                        <a:rPr lang="en-US" sz="1200" b="1" i="0" u="none" strike="noStrike">
                          <a:solidFill>
                            <a:srgbClr val="000000"/>
                          </a:solidFill>
                          <a:effectLst/>
                          <a:latin typeface="Calibri" panose="020F0502020204030204" pitchFamily="34" charset="0"/>
                        </a:rPr>
                        <a:t>Legal &amp; Regulatory Framework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b"/>
                      <a:r>
                        <a:rPr lang="en-US" sz="1200" b="1" i="0" u="none" strike="noStrike">
                          <a:solidFill>
                            <a:srgbClr val="000000"/>
                          </a:solidFill>
                          <a:effectLst/>
                          <a:latin typeface="Calibri" panose="020F0502020204030204" pitchFamily="34" charset="0"/>
                        </a:rPr>
                        <a:t>World Bank WGI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2395012460"/>
                  </a:ext>
                </a:extLst>
              </a:tr>
              <a:tr h="200025">
                <a:tc>
                  <a:txBody>
                    <a:bodyPr/>
                    <a:lstStyle/>
                    <a:p>
                      <a:pPr algn="l" fontAlgn="b"/>
                      <a:r>
                        <a:rPr lang="en-US" sz="12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b"/>
                      <a:r>
                        <a:rPr lang="en-US" sz="1200" b="1" i="0" u="none" strike="noStrike">
                          <a:solidFill>
                            <a:srgbClr val="000000"/>
                          </a:solidFill>
                          <a:effectLst/>
                          <a:latin typeface="Calibri" panose="020F0502020204030204" pitchFamily="34" charset="0"/>
                        </a:rPr>
                        <a:t>Risk of Political Stability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b"/>
                      <a:r>
                        <a:rPr lang="en-US" sz="1200" b="1" i="0" u="none" strike="noStrike">
                          <a:solidFill>
                            <a:srgbClr val="000000"/>
                          </a:solidFill>
                          <a:effectLst/>
                          <a:latin typeface="Calibri" panose="020F0502020204030204" pitchFamily="34" charset="0"/>
                        </a:rPr>
                        <a:t>Economist Political Instability Index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1860709572"/>
                  </a:ext>
                </a:extLst>
              </a:tr>
              <a:tr h="200025">
                <a:tc>
                  <a:txBody>
                    <a:bodyPr/>
                    <a:lstStyle/>
                    <a:p>
                      <a:pPr algn="l" fontAlgn="b"/>
                      <a:r>
                        <a:rPr lang="en-US" sz="12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200" b="1" i="0" u="none" strike="noStrike">
                          <a:solidFill>
                            <a:srgbClr val="000000"/>
                          </a:solidFill>
                          <a:effectLst/>
                          <a:latin typeface="Calibri" panose="020F0502020204030204" pitchFamily="34" charset="0"/>
                        </a:rPr>
                        <a:t>Intellectual Property Rights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200" b="1" i="0" u="none" strike="noStrike">
                          <a:solidFill>
                            <a:srgbClr val="000000"/>
                          </a:solidFill>
                          <a:effectLst/>
                          <a:latin typeface="Calibri" panose="020F0502020204030204" pitchFamily="34" charset="0"/>
                        </a:rPr>
                        <a:t>International Property Rights Index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791371493"/>
                  </a:ext>
                </a:extLst>
              </a:tr>
              <a:tr h="200025">
                <a:tc>
                  <a:txBody>
                    <a:bodyPr/>
                    <a:lstStyle/>
                    <a:p>
                      <a:pPr algn="l" fontAlgn="b"/>
                      <a:r>
                        <a:rPr lang="en-US" sz="1200" b="1" i="0" u="none" strike="noStrike">
                          <a:solidFill>
                            <a:srgbClr val="000000"/>
                          </a:solidFill>
                          <a:effectLst/>
                          <a:latin typeface="Calibri" panose="020F0502020204030204" pitchFamily="34" charset="0"/>
                        </a:rPr>
                        <a:t>Infrastructure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l" fontAlgn="b"/>
                      <a:r>
                        <a:rPr lang="en-US" sz="1200" b="1" i="0" u="none" strike="noStrike">
                          <a:solidFill>
                            <a:srgbClr val="000000"/>
                          </a:solidFill>
                          <a:effectLst/>
                          <a:latin typeface="Calibri" panose="020F0502020204030204" pitchFamily="34" charset="0"/>
                        </a:rPr>
                        <a:t>Transportation Infrastructure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l" fontAlgn="b"/>
                      <a:r>
                        <a:rPr lang="en-US" sz="1200" b="1" i="0" u="none" strike="noStrike">
                          <a:solidFill>
                            <a:srgbClr val="000000"/>
                          </a:solidFill>
                          <a:effectLst/>
                          <a:latin typeface="Calibri" panose="020F0502020204030204" pitchFamily="34" charset="0"/>
                        </a:rPr>
                        <a:t>World Economic Forum GCI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extLst>
                  <a:ext uri="{0D108BD9-81ED-4DB2-BD59-A6C34878D82A}">
                    <a16:rowId xmlns:a16="http://schemas.microsoft.com/office/drawing/2014/main" val="1893586529"/>
                  </a:ext>
                </a:extLst>
              </a:tr>
              <a:tr h="200025">
                <a:tc>
                  <a:txBody>
                    <a:bodyPr/>
                    <a:lstStyle/>
                    <a:p>
                      <a:pPr algn="l" fontAlgn="b"/>
                      <a:r>
                        <a:rPr lang="en-US" sz="12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b"/>
                      <a:r>
                        <a:rPr lang="en-US" sz="1200" b="1" i="0" u="none" strike="noStrike">
                          <a:solidFill>
                            <a:srgbClr val="000000"/>
                          </a:solidFill>
                          <a:effectLst/>
                          <a:latin typeface="Calibri" panose="020F0502020204030204" pitchFamily="34" charset="0"/>
                        </a:rPr>
                        <a:t>Utility Infrastructure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b"/>
                      <a:r>
                        <a:rPr lang="en-US" sz="1200" b="1" i="0" u="none" strike="noStrike">
                          <a:solidFill>
                            <a:srgbClr val="000000"/>
                          </a:solidFill>
                          <a:effectLst/>
                          <a:latin typeface="Calibri" panose="020F0502020204030204" pitchFamily="34" charset="0"/>
                        </a:rPr>
                        <a:t>World Economic Forum GCI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4260649685"/>
                  </a:ext>
                </a:extLst>
              </a:tr>
              <a:tr h="200025">
                <a:tc>
                  <a:txBody>
                    <a:bodyPr/>
                    <a:lstStyle/>
                    <a:p>
                      <a:pPr algn="l" fontAlgn="b"/>
                      <a:r>
                        <a:rPr lang="en-US" sz="12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200" b="1" i="0" u="none" strike="noStrike">
                          <a:solidFill>
                            <a:srgbClr val="000000"/>
                          </a:solidFill>
                          <a:effectLst/>
                          <a:latin typeface="Calibri" panose="020F0502020204030204" pitchFamily="34" charset="0"/>
                        </a:rPr>
                        <a:t>Telecommunications &amp; Connectivity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200" b="1" i="0" u="none" strike="noStrike">
                          <a:solidFill>
                            <a:srgbClr val="000000"/>
                          </a:solidFill>
                          <a:effectLst/>
                          <a:latin typeface="Calibri" panose="020F0502020204030204" pitchFamily="34" charset="0"/>
                        </a:rPr>
                        <a:t>CIA World Factbook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86773036"/>
                  </a:ext>
                </a:extLst>
              </a:tr>
              <a:tr h="200025">
                <a:tc>
                  <a:txBody>
                    <a:bodyPr/>
                    <a:lstStyle/>
                    <a:p>
                      <a:pPr algn="l" fontAlgn="b"/>
                      <a:r>
                        <a:rPr lang="en-US" sz="1200" b="1" i="0" u="none" strike="noStrike">
                          <a:solidFill>
                            <a:srgbClr val="000000"/>
                          </a:solidFill>
                          <a:effectLst/>
                          <a:latin typeface="Calibri" panose="020F0502020204030204" pitchFamily="34" charset="0"/>
                        </a:rPr>
                        <a:t>Competence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l" fontAlgn="b"/>
                      <a:r>
                        <a:rPr lang="en-US" sz="1200" b="1" i="0" u="none" strike="noStrike">
                          <a:solidFill>
                            <a:srgbClr val="000000"/>
                          </a:solidFill>
                          <a:effectLst/>
                          <a:latin typeface="Calibri" panose="020F0502020204030204" pitchFamily="34" charset="0"/>
                        </a:rPr>
                        <a:t>Labor Relations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l" fontAlgn="b"/>
                      <a:r>
                        <a:rPr lang="en-US" sz="1200" b="1" i="0" u="none" strike="noStrike">
                          <a:solidFill>
                            <a:srgbClr val="000000"/>
                          </a:solidFill>
                          <a:effectLst/>
                          <a:latin typeface="Calibri" panose="020F0502020204030204" pitchFamily="34" charset="0"/>
                        </a:rPr>
                        <a:t>World Economic Forum GCI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extLst>
                  <a:ext uri="{0D108BD9-81ED-4DB2-BD59-A6C34878D82A}">
                    <a16:rowId xmlns:a16="http://schemas.microsoft.com/office/drawing/2014/main" val="1539866181"/>
                  </a:ext>
                </a:extLst>
              </a:tr>
              <a:tr h="200025">
                <a:tc>
                  <a:txBody>
                    <a:bodyPr/>
                    <a:lstStyle/>
                    <a:p>
                      <a:pPr algn="l" fontAlgn="b"/>
                      <a:r>
                        <a:rPr lang="en-US" sz="12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b"/>
                      <a:r>
                        <a:rPr lang="en-US" sz="1200" b="1" i="0" u="none" strike="noStrike">
                          <a:solidFill>
                            <a:srgbClr val="000000"/>
                          </a:solidFill>
                          <a:effectLst/>
                          <a:latin typeface="Calibri" panose="020F0502020204030204" pitchFamily="34" charset="0"/>
                        </a:rPr>
                        <a:t>Education Level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b"/>
                      <a:r>
                        <a:rPr lang="en-US" sz="1200" b="1" i="0" u="none" strike="noStrike">
                          <a:solidFill>
                            <a:srgbClr val="000000"/>
                          </a:solidFill>
                          <a:effectLst/>
                          <a:latin typeface="Calibri" panose="020F0502020204030204" pitchFamily="34" charset="0"/>
                        </a:rPr>
                        <a:t>World Economic Forum GCI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2268637264"/>
                  </a:ext>
                </a:extLst>
              </a:tr>
              <a:tr h="200025">
                <a:tc>
                  <a:txBody>
                    <a:bodyPr/>
                    <a:lstStyle/>
                    <a:p>
                      <a:pPr algn="l" fontAlgn="b"/>
                      <a:r>
                        <a:rPr lang="en-US" sz="12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b"/>
                      <a:r>
                        <a:rPr lang="en-US" sz="1200" b="1" i="0" u="none" strike="noStrike">
                          <a:solidFill>
                            <a:srgbClr val="000000"/>
                          </a:solidFill>
                          <a:effectLst/>
                          <a:latin typeface="Calibri" panose="020F0502020204030204" pitchFamily="34" charset="0"/>
                        </a:rPr>
                        <a:t>Logistics Competence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b"/>
                      <a:r>
                        <a:rPr lang="en-US" sz="1200" b="1" i="0" u="none" strike="noStrike">
                          <a:solidFill>
                            <a:srgbClr val="000000"/>
                          </a:solidFill>
                          <a:effectLst/>
                          <a:latin typeface="Calibri" panose="020F0502020204030204" pitchFamily="34" charset="0"/>
                        </a:rPr>
                        <a:t>World Bank Logistics Performance Index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1896329186"/>
                  </a:ext>
                </a:extLst>
              </a:tr>
              <a:tr h="200025">
                <a:tc>
                  <a:txBody>
                    <a:bodyPr/>
                    <a:lstStyle/>
                    <a:p>
                      <a:pPr algn="l" fontAlgn="b"/>
                      <a:r>
                        <a:rPr lang="en-US" sz="12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200" b="1" i="0" u="none" strike="noStrike">
                          <a:solidFill>
                            <a:srgbClr val="000000"/>
                          </a:solidFill>
                          <a:effectLst/>
                          <a:latin typeface="Calibri" panose="020F0502020204030204" pitchFamily="34" charset="0"/>
                        </a:rPr>
                        <a:t>Customs &amp; Security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200" b="1" i="0" u="none" strike="noStrike" dirty="0">
                          <a:solidFill>
                            <a:srgbClr val="000000"/>
                          </a:solidFill>
                          <a:effectLst/>
                          <a:latin typeface="Calibri" panose="020F0502020204030204" pitchFamily="34" charset="0"/>
                        </a:rPr>
                        <a:t>World Bank Logistics Performance Index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025266788"/>
                  </a:ext>
                </a:extLst>
              </a:tr>
            </a:tbl>
          </a:graphicData>
        </a:graphic>
      </p:graphicFrame>
    </p:spTree>
    <p:extLst>
      <p:ext uri="{BB962C8B-B14F-4D97-AF65-F5344CB8AC3E}">
        <p14:creationId xmlns:p14="http://schemas.microsoft.com/office/powerpoint/2010/main" val="36105215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endParaRPr lang="en-US" dirty="0"/>
          </a:p>
        </p:txBody>
      </p:sp>
      <p:sp>
        <p:nvSpPr>
          <p:cNvPr id="8" name="Content Placeholder 3"/>
          <p:cNvSpPr>
            <a:spLocks noGrp="1"/>
          </p:cNvSpPr>
          <p:nvPr>
            <p:ph sz="half" idx="1"/>
          </p:nvPr>
        </p:nvSpPr>
        <p:spPr>
          <a:xfrm>
            <a:off x="449105" y="1524000"/>
            <a:ext cx="8229600" cy="4419600"/>
          </a:xfrm>
        </p:spPr>
        <p:txBody>
          <a:bodyPr>
            <a:normAutofit/>
          </a:bodyPr>
          <a:lstStyle/>
          <a:p>
            <a:pPr algn="ctr"/>
            <a:endParaRPr lang="en-US" sz="3200" b="1" u="sng" dirty="0" smtClean="0"/>
          </a:p>
          <a:p>
            <a:pPr algn="ctr"/>
            <a:endParaRPr lang="en-US" sz="3200" b="1" u="sng" dirty="0"/>
          </a:p>
          <a:p>
            <a:pPr marL="0" indent="0" algn="ctr">
              <a:buNone/>
            </a:pPr>
            <a:endParaRPr lang="en-US" sz="3200" b="1" dirty="0" smtClean="0"/>
          </a:p>
          <a:p>
            <a:pPr marL="0" indent="0" algn="ctr">
              <a:buNone/>
            </a:pPr>
            <a:endParaRPr lang="en-US" sz="3200" b="1" dirty="0"/>
          </a:p>
        </p:txBody>
      </p:sp>
      <p:pic>
        <p:nvPicPr>
          <p:cNvPr id="3" name="Picture 2"/>
          <p:cNvPicPr>
            <a:picLocks noChangeAspect="1"/>
          </p:cNvPicPr>
          <p:nvPr/>
        </p:nvPicPr>
        <p:blipFill>
          <a:blip r:embed="rId2"/>
          <a:stretch>
            <a:fillRect/>
          </a:stretch>
        </p:blipFill>
        <p:spPr>
          <a:xfrm>
            <a:off x="2424005" y="1828800"/>
            <a:ext cx="4762500" cy="2643187"/>
          </a:xfrm>
          <a:prstGeom prst="rect">
            <a:avLst/>
          </a:prstGeom>
        </p:spPr>
      </p:pic>
    </p:spTree>
    <p:extLst>
      <p:ext uri="{BB962C8B-B14F-4D97-AF65-F5344CB8AC3E}">
        <p14:creationId xmlns:p14="http://schemas.microsoft.com/office/powerpoint/2010/main" val="4047831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Objectives of Supply Chain</a:t>
            </a:r>
            <a:endParaRPr lang="en-US" dirty="0"/>
          </a:p>
        </p:txBody>
      </p:sp>
      <p:sp>
        <p:nvSpPr>
          <p:cNvPr id="5" name="Content Placeholder 4"/>
          <p:cNvSpPr>
            <a:spLocks noGrp="1"/>
          </p:cNvSpPr>
          <p:nvPr>
            <p:ph idx="1"/>
          </p:nvPr>
        </p:nvSpPr>
        <p:spPr>
          <a:xfrm>
            <a:off x="304800" y="1524000"/>
            <a:ext cx="8229600" cy="4876800"/>
          </a:xfrm>
        </p:spPr>
        <p:txBody>
          <a:bodyPr>
            <a:normAutofit/>
          </a:bodyPr>
          <a:lstStyle/>
          <a:p>
            <a:r>
              <a:rPr lang="en-US" sz="2400" dirty="0"/>
              <a:t>Main objectives of </a:t>
            </a:r>
            <a:r>
              <a:rPr lang="en-US" sz="2400" dirty="0" smtClean="0"/>
              <a:t>SCM </a:t>
            </a:r>
            <a:r>
              <a:rPr lang="en-US" sz="2400" dirty="0"/>
              <a:t>are to improve the overall organizational performance and customer satisfaction by improving product and service delivery to </a:t>
            </a:r>
            <a:r>
              <a:rPr lang="en-US" sz="2400" dirty="0" smtClean="0"/>
              <a:t>customer - Customer </a:t>
            </a:r>
            <a:r>
              <a:rPr lang="en-US" sz="2400" dirty="0"/>
              <a:t>the only source of revenue</a:t>
            </a:r>
          </a:p>
          <a:p>
            <a:r>
              <a:rPr lang="en-US" sz="2400" dirty="0"/>
              <a:t>Sources of cost include flows of information, products, or funds between stages of the supply </a:t>
            </a:r>
            <a:r>
              <a:rPr lang="en-US" sz="2400" dirty="0" smtClean="0"/>
              <a:t>chain </a:t>
            </a:r>
            <a:endParaRPr lang="en-US" sz="2400" dirty="0"/>
          </a:p>
          <a:p>
            <a:r>
              <a:rPr lang="en-US" sz="2400" dirty="0"/>
              <a:t>Effective supply chain management involves the management of supply chain assets and product, information, and fund flows to grow the total supply chain </a:t>
            </a:r>
            <a:r>
              <a:rPr lang="en-US" sz="2400" dirty="0" smtClean="0"/>
              <a:t>surplus</a:t>
            </a:r>
          </a:p>
          <a:p>
            <a:endParaRPr lang="en-US" sz="2400" dirty="0"/>
          </a:p>
          <a:p>
            <a:endParaRPr lang="en-US" dirty="0"/>
          </a:p>
        </p:txBody>
      </p:sp>
      <p:sp>
        <p:nvSpPr>
          <p:cNvPr id="2" name="Footer Placeholder 1"/>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3724144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76816" y="1676400"/>
            <a:ext cx="8229600" cy="4114800"/>
          </a:xfrm>
          <a:solidFill>
            <a:schemeClr val="bg1"/>
          </a:solidFill>
        </p:spPr>
        <p:txBody>
          <a:bodyPr>
            <a:normAutofit fontScale="70000" lnSpcReduction="20000"/>
          </a:bodyPr>
          <a:lstStyle/>
          <a:p>
            <a:pPr>
              <a:buFont typeface="Wingdings" panose="05000000000000000000" pitchFamily="2" charset="2"/>
              <a:buChar char="Ø"/>
            </a:pPr>
            <a:r>
              <a:rPr lang="en-US" dirty="0" smtClean="0"/>
              <a:t>Efficient Fulfillment </a:t>
            </a:r>
          </a:p>
          <a:p>
            <a:pPr>
              <a:buFont typeface="Wingdings" panose="05000000000000000000" pitchFamily="2" charset="2"/>
              <a:buChar char="Ø"/>
            </a:pPr>
            <a:r>
              <a:rPr lang="en-US" dirty="0" smtClean="0"/>
              <a:t>Enhance Customer Value &amp; Customer Value Creation</a:t>
            </a:r>
          </a:p>
          <a:p>
            <a:pPr>
              <a:buFont typeface="Wingdings" panose="05000000000000000000" pitchFamily="2" charset="2"/>
              <a:buChar char="Ø"/>
            </a:pPr>
            <a:r>
              <a:rPr lang="en-US" dirty="0" smtClean="0"/>
              <a:t>Meet and Exceed Customer Requirements</a:t>
            </a:r>
          </a:p>
          <a:p>
            <a:pPr>
              <a:buFont typeface="Wingdings" panose="05000000000000000000" pitchFamily="2" charset="2"/>
              <a:buChar char="Ø"/>
            </a:pPr>
            <a:r>
              <a:rPr lang="en-US" dirty="0"/>
              <a:t>Enhance Organizational </a:t>
            </a:r>
            <a:r>
              <a:rPr lang="en-US" dirty="0" smtClean="0"/>
              <a:t>Responsiveness</a:t>
            </a:r>
          </a:p>
          <a:p>
            <a:pPr>
              <a:buFont typeface="Wingdings" panose="05000000000000000000" pitchFamily="2" charset="2"/>
              <a:buChar char="Ø"/>
            </a:pPr>
            <a:r>
              <a:rPr lang="en-US" dirty="0"/>
              <a:t>Build Network </a:t>
            </a:r>
            <a:r>
              <a:rPr lang="en-US" dirty="0" smtClean="0"/>
              <a:t>Resiliency</a:t>
            </a:r>
          </a:p>
          <a:p>
            <a:pPr>
              <a:buFont typeface="Wingdings" panose="05000000000000000000" pitchFamily="2" charset="2"/>
              <a:buChar char="Ø"/>
            </a:pPr>
            <a:r>
              <a:rPr lang="en-US" dirty="0"/>
              <a:t>Facilitate Financial </a:t>
            </a:r>
            <a:r>
              <a:rPr lang="en-US" dirty="0" smtClean="0"/>
              <a:t>Success</a:t>
            </a:r>
          </a:p>
          <a:p>
            <a:pPr>
              <a:buFont typeface="Wingdings" panose="05000000000000000000" pitchFamily="2" charset="2"/>
              <a:buChar char="Ø"/>
            </a:pPr>
            <a:r>
              <a:rPr lang="en-US" dirty="0"/>
              <a:t>A supply chain satisfies customer needs by managing assets and flows of information, product, and funds across all parties involved (raw materials → end consumer)</a:t>
            </a:r>
          </a:p>
          <a:p>
            <a:pPr>
              <a:buFont typeface="Wingdings" panose="05000000000000000000" pitchFamily="2" charset="2"/>
              <a:buChar char="Ø"/>
            </a:pPr>
            <a:r>
              <a:rPr lang="en-US" dirty="0"/>
              <a:t>The SCM involves the process of coordinating activities among suppliers, manufacturing facilities, DCs, and customers so that the company produces and/or distributes the right product at the right time to the right place at a minimum cost while maintaining the desired level of service.</a:t>
            </a:r>
          </a:p>
          <a:p>
            <a:pPr>
              <a:buFont typeface="Wingdings" panose="05000000000000000000" pitchFamily="2" charset="2"/>
              <a:buChar char="Ø"/>
            </a:pPr>
            <a:endParaRPr lang="en-US" dirty="0"/>
          </a:p>
        </p:txBody>
      </p:sp>
      <p:sp>
        <p:nvSpPr>
          <p:cNvPr id="8" name="Title 7"/>
          <p:cNvSpPr>
            <a:spLocks noGrp="1"/>
          </p:cNvSpPr>
          <p:nvPr>
            <p:ph type="title"/>
          </p:nvPr>
        </p:nvSpPr>
        <p:spPr>
          <a:xfrm>
            <a:off x="457200" y="685800"/>
            <a:ext cx="8229600" cy="838200"/>
          </a:xfrm>
        </p:spPr>
        <p:txBody>
          <a:bodyPr/>
          <a:lstStyle/>
          <a:p>
            <a:r>
              <a:rPr lang="en-US" dirty="0" smtClean="0"/>
              <a:t>Goals of Supply Chain</a:t>
            </a:r>
            <a:endParaRPr lang="en-US" dirty="0"/>
          </a:p>
        </p:txBody>
      </p:sp>
      <p:sp>
        <p:nvSpPr>
          <p:cNvPr id="2" name="Footer Placeholder 1"/>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1283973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704284" y="762000"/>
            <a:ext cx="7775290" cy="4894263"/>
          </a:xfrm>
          <a:solidFill>
            <a:schemeClr val="bg1"/>
          </a:solidFill>
        </p:spPr>
        <p:txBody>
          <a:bodyPr/>
          <a:lstStyle/>
          <a:p>
            <a:pPr marL="0" indent="0">
              <a:buNone/>
            </a:pPr>
            <a:r>
              <a:rPr lang="en-US" dirty="0"/>
              <a:t>A supply chain satisfies customer needs by managing assets and flows of information, </a:t>
            </a:r>
            <a:r>
              <a:rPr lang="en-US" dirty="0" smtClean="0"/>
              <a:t>material &amp; finances</a:t>
            </a:r>
          </a:p>
          <a:p>
            <a:pPr>
              <a:buFont typeface="Wingdings" panose="05000000000000000000" pitchFamily="2" charset="2"/>
              <a:buChar char="Ø"/>
            </a:pPr>
            <a:endParaRPr lang="en-US" dirty="0"/>
          </a:p>
        </p:txBody>
      </p:sp>
      <p:pic>
        <p:nvPicPr>
          <p:cNvPr id="5" name="Picture 4"/>
          <p:cNvPicPr>
            <a:picLocks noChangeAspect="1"/>
          </p:cNvPicPr>
          <p:nvPr/>
        </p:nvPicPr>
        <p:blipFill>
          <a:blip r:embed="rId3"/>
          <a:stretch>
            <a:fillRect/>
          </a:stretch>
        </p:blipFill>
        <p:spPr>
          <a:xfrm>
            <a:off x="1295400" y="1696880"/>
            <a:ext cx="6705600" cy="4437157"/>
          </a:xfrm>
          <a:prstGeom prst="rect">
            <a:avLst/>
          </a:prstGeom>
        </p:spPr>
      </p:pic>
      <p:cxnSp>
        <p:nvCxnSpPr>
          <p:cNvPr id="12" name="Straight Connector 11"/>
          <p:cNvCxnSpPr/>
          <p:nvPr/>
        </p:nvCxnSpPr>
        <p:spPr>
          <a:xfrm flipH="1">
            <a:off x="7954722" y="1981200"/>
            <a:ext cx="38099" cy="40076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95400" y="5943600"/>
            <a:ext cx="66774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295400" y="5867400"/>
            <a:ext cx="0" cy="121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371600" y="5943600"/>
            <a:ext cx="762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4294967295"/>
          </p:nvPr>
        </p:nvSpPr>
        <p:spPr>
          <a:xfrm>
            <a:off x="681919" y="20574"/>
            <a:ext cx="3423212" cy="665226"/>
          </a:xfrm>
          <a:prstGeom prst="rect">
            <a:avLst/>
          </a:prstGeom>
        </p:spPr>
        <p:txBody>
          <a:bodyPr/>
          <a:lstStyle/>
          <a:p>
            <a:endParaRPr lang="en-US" dirty="0"/>
          </a:p>
        </p:txBody>
      </p:sp>
    </p:spTree>
    <p:extLst>
      <p:ext uri="{BB962C8B-B14F-4D97-AF65-F5344CB8AC3E}">
        <p14:creationId xmlns:p14="http://schemas.microsoft.com/office/powerpoint/2010/main" val="2192234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pStateTheme1">
  <a:themeElements>
    <a:clrScheme name="Custom 1">
      <a:dk1>
        <a:srgbClr val="000000"/>
      </a:dk1>
      <a:lt1>
        <a:srgbClr val="FFFFFF"/>
      </a:lt1>
      <a:dk2>
        <a:srgbClr val="222222"/>
      </a:dk2>
      <a:lt2>
        <a:srgbClr val="D5D7D8"/>
      </a:lt2>
      <a:accent1>
        <a:srgbClr val="222222"/>
      </a:accent1>
      <a:accent2>
        <a:srgbClr val="FFCC00"/>
      </a:accent2>
      <a:accent3>
        <a:srgbClr val="CDCBA2"/>
      </a:accent3>
      <a:accent4>
        <a:srgbClr val="C0A878"/>
      </a:accent4>
      <a:accent5>
        <a:srgbClr val="CC5113"/>
      </a:accent5>
      <a:accent6>
        <a:srgbClr val="004268"/>
      </a:accent6>
      <a:hlink>
        <a:srgbClr val="641717"/>
      </a:hlink>
      <a:folHlink>
        <a:srgbClr val="3F653A"/>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spDef>
      <a:spPr bwMode="auto">
        <a:solidFill>
          <a:schemeClr val="accent3"/>
        </a:solidFill>
        <a:ln w="28575">
          <a:solidFill>
            <a:schemeClr val="tx1"/>
          </a:solidFill>
          <a:miter lim="800000"/>
          <a:headEnd/>
          <a:tailEnd/>
        </a:ln>
        <a:effectLst/>
        <a:extLst/>
      </a:spPr>
      <a:bodyPr wrap="none" lIns="90475" tIns="44444" rIns="90475" bIns="44444" anchor="ctr"/>
      <a:lstStyle>
        <a:defPPr algn="ctr" fontAlgn="auto">
          <a:lnSpc>
            <a:spcPct val="85000"/>
          </a:lnSpc>
          <a:spcBef>
            <a:spcPts val="0"/>
          </a:spcBef>
          <a:spcAft>
            <a:spcPts val="0"/>
          </a:spcAft>
          <a:defRPr sz="1600" b="1" dirty="0">
            <a:solidFill>
              <a:schemeClr val="tx1"/>
            </a:solidFill>
            <a:latin typeface="+mn-lt"/>
            <a:cs typeface="Arial"/>
          </a:defRPr>
        </a:defPPr>
      </a:lstStyle>
    </a:spDef>
    <a:txDef>
      <a:spPr/>
      <a:bodyPr vert="horz" wrap="square" lIns="91425" tIns="91425" rIns="91425" bIns="91425" rtlCol="0">
        <a:spAutoFit/>
      </a:bodyPr>
      <a:lstStyle>
        <a:defPPr algn="l" defTabSz="457200" fontAlgn="auto">
          <a:spcBef>
            <a:spcPts val="600"/>
          </a:spcBef>
          <a:spcAft>
            <a:spcPct val="0"/>
          </a:spcAft>
          <a:buSzPts val="2400"/>
          <a:defRPr sz="2000" dirty="0" smtClean="0">
            <a:solidFill>
              <a:srgbClr val="000000"/>
            </a:solidFill>
            <a:latin typeface="+mn-lt"/>
          </a:defRPr>
        </a:defPPr>
      </a:lstStyle>
    </a:txDef>
  </a:objectDefaults>
  <a:extraClrSchemeLst/>
  <a:extLst>
    <a:ext uri="{05A4C25C-085E-4340-85A3-A5531E510DB2}">
      <thm15:themeFamily xmlns:thm15="http://schemas.microsoft.com/office/thememl/2012/main" name="AppStateTheme1" id="{80DDC63A-2B2A-4F27-B722-0754EFE4BD1A}" vid="{39CC6ABF-E83A-4D5B-93B3-A7D2875550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43247</TotalTime>
  <Words>4413</Words>
  <Application>Microsoft Office PowerPoint</Application>
  <PresentationFormat>On-screen Show (4:3)</PresentationFormat>
  <Paragraphs>465</Paragraphs>
  <Slides>65</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65</vt:i4>
      </vt:variant>
    </vt:vector>
  </HeadingPairs>
  <TitlesOfParts>
    <vt:vector size="75" baseType="lpstr">
      <vt:lpstr>ＭＳ Ｐゴシック</vt:lpstr>
      <vt:lpstr>ＭＳ Ｐゴシック</vt:lpstr>
      <vt:lpstr>Arial</vt:lpstr>
      <vt:lpstr>Arial (Body)</vt:lpstr>
      <vt:lpstr>Calibri</vt:lpstr>
      <vt:lpstr>Constantia</vt:lpstr>
      <vt:lpstr>Gill Sans MT</vt:lpstr>
      <vt:lpstr>Times New Roman</vt:lpstr>
      <vt:lpstr>Wingdings</vt:lpstr>
      <vt:lpstr>AppStateTheme1</vt:lpstr>
      <vt:lpstr>Supply Chain &amp; GLOBAL SUPPLY CHAIN  </vt:lpstr>
      <vt:lpstr>What is Supply Chain Management</vt:lpstr>
      <vt:lpstr>What is Supply Chain Management</vt:lpstr>
      <vt:lpstr>What is Supply Chain Management</vt:lpstr>
      <vt:lpstr>PowerPoint Presentation</vt:lpstr>
      <vt:lpstr>PowerPoint Presentation</vt:lpstr>
      <vt:lpstr>Objectives of Supply Chain</vt:lpstr>
      <vt:lpstr>Goals of Supply Chain</vt:lpstr>
      <vt:lpstr>PowerPoint Presentation</vt:lpstr>
      <vt:lpstr>Flows in Supply Chain</vt:lpstr>
      <vt:lpstr>PowerPoint Presentation</vt:lpstr>
      <vt:lpstr>PowerPoint Presentation</vt:lpstr>
      <vt:lpstr>PowerPoint Presentation</vt:lpstr>
      <vt:lpstr>PowerPoint Presentation</vt:lpstr>
      <vt:lpstr>PowerPoint Presentation</vt:lpstr>
      <vt:lpstr>Integrative Approach in SCM</vt:lpstr>
      <vt:lpstr>PowerPoint Presentation</vt:lpstr>
      <vt:lpstr>PowerPoint Presentation</vt:lpstr>
      <vt:lpstr>Supply Chain Decisions</vt:lpstr>
      <vt:lpstr>Supply Chain Strategy or Design</vt:lpstr>
      <vt:lpstr>Supply Chain Planning</vt:lpstr>
      <vt:lpstr>Supply Chain Operations</vt:lpstr>
      <vt:lpstr>Strategic fit - Competitiveness &amp; SC Strategies</vt:lpstr>
      <vt:lpstr>PowerPoint Presentation</vt:lpstr>
      <vt:lpstr>How to Achieve Strategic Fit</vt:lpstr>
      <vt:lpstr>Understanding the Customer and Supply Chain Uncertainty </vt:lpstr>
      <vt:lpstr>Implied Uncertainty and Other Attributes </vt:lpstr>
      <vt:lpstr>Understanding Supply Chain Capabilities </vt:lpstr>
      <vt:lpstr>Achieving Strategic Fit</vt:lpstr>
      <vt:lpstr>PowerPoint Presentation</vt:lpstr>
      <vt:lpstr>Framework for Supply Chain Decisions</vt:lpstr>
      <vt:lpstr>PowerPoint Presentation</vt:lpstr>
      <vt:lpstr>PowerPoint Presentation</vt:lpstr>
      <vt:lpstr>PowerPoint Presentation</vt:lpstr>
      <vt:lpstr>PowerPoint Presentation</vt:lpstr>
      <vt:lpstr>Global Supply Chain (GSCM)</vt:lpstr>
      <vt:lpstr>Global Supply Chain (GSCM)</vt:lpstr>
      <vt:lpstr>Global Supply Chain (GSCM)</vt:lpstr>
      <vt:lpstr>Global Supply Chain Management (GSCM)</vt:lpstr>
      <vt:lpstr>Contributing Factors </vt:lpstr>
      <vt:lpstr>Population</vt:lpstr>
      <vt:lpstr>Urbanization</vt:lpstr>
      <vt:lpstr>PowerPoint Presentation</vt:lpstr>
      <vt:lpstr>Land &amp; Resources</vt:lpstr>
      <vt:lpstr>Technology &amp; Information</vt:lpstr>
      <vt:lpstr>Globalized Economy</vt:lpstr>
      <vt:lpstr>PowerPoint Presentation</vt:lpstr>
      <vt:lpstr>Risk in Global Supply Chains </vt:lpstr>
      <vt:lpstr>EPIC Structure</vt:lpstr>
      <vt:lpstr>EPIC Structure</vt:lpstr>
      <vt:lpstr>Economy </vt:lpstr>
      <vt:lpstr>PowerPoint Presentation</vt:lpstr>
      <vt:lpstr>PowerPoint Presentation</vt:lpstr>
      <vt:lpstr>PowerPoint Presentation</vt:lpstr>
      <vt:lpstr>Politics </vt:lpstr>
      <vt:lpstr> </vt:lpstr>
      <vt:lpstr> </vt:lpstr>
      <vt:lpstr> </vt:lpstr>
      <vt:lpstr>Infrastructure </vt:lpstr>
      <vt:lpstr> </vt:lpstr>
      <vt:lpstr>Competence </vt:lpstr>
      <vt:lpstr> </vt:lpstr>
      <vt:lpstr> </vt:lpstr>
      <vt:lpstr>EPIC Data Source </vt:lpstr>
      <vt:lpstr> </vt:lpstr>
    </vt:vector>
  </TitlesOfParts>
  <Company>University of North Carolina-CH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Ratcliffe</dc:creator>
  <cp:lastModifiedBy>Dave, Dineshchandra S.</cp:lastModifiedBy>
  <cp:revision>988</cp:revision>
  <cp:lastPrinted>2019-03-04T18:52:36Z</cp:lastPrinted>
  <dcterms:created xsi:type="dcterms:W3CDTF">2003-08-14T17:39:44Z</dcterms:created>
  <dcterms:modified xsi:type="dcterms:W3CDTF">2019-07-09T21:17:53Z</dcterms:modified>
</cp:coreProperties>
</file>