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69" r:id="rId2"/>
    <p:sldId id="277" r:id="rId3"/>
    <p:sldId id="308" r:id="rId4"/>
    <p:sldId id="306" r:id="rId5"/>
    <p:sldId id="320" r:id="rId6"/>
    <p:sldId id="305" r:id="rId7"/>
    <p:sldId id="303" r:id="rId8"/>
    <p:sldId id="301" r:id="rId9"/>
    <p:sldId id="313" r:id="rId10"/>
    <p:sldId id="310" r:id="rId11"/>
    <p:sldId id="314" r:id="rId12"/>
    <p:sldId id="316" r:id="rId13"/>
    <p:sldId id="315" r:id="rId14"/>
    <p:sldId id="311" r:id="rId15"/>
    <p:sldId id="318" r:id="rId16"/>
    <p:sldId id="319" r:id="rId17"/>
    <p:sldId id="300"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0" autoAdjust="0"/>
    <p:restoredTop sz="94712" autoAdjust="0"/>
  </p:normalViewPr>
  <p:slideViewPr>
    <p:cSldViewPr>
      <p:cViewPr varScale="1">
        <p:scale>
          <a:sx n="109" d="100"/>
          <a:sy n="109" d="100"/>
        </p:scale>
        <p:origin x="1668"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C1019E-C2DB-4BE4-A811-DD8DB303C02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C3D24BB-F684-4DB0-B960-4506B6DE550E}">
      <dgm:prSet custT="1"/>
      <dgm:spPr>
        <a:solidFill>
          <a:schemeClr val="accent2">
            <a:alpha val="98000"/>
          </a:schemeClr>
        </a:solidFill>
        <a:ln>
          <a:solidFill>
            <a:schemeClr val="tx1"/>
          </a:solidFill>
        </a:ln>
      </dgm:spPr>
      <dgm:t>
        <a:bodyPr/>
        <a:lstStyle/>
        <a:p>
          <a:pPr rtl="0"/>
          <a:r>
            <a:rPr lang="en-US" sz="2800" dirty="0" smtClean="0">
              <a:solidFill>
                <a:schemeClr val="tx1"/>
              </a:solidFill>
            </a:rPr>
            <a:t>SCM Minor</a:t>
          </a:r>
          <a:endParaRPr lang="en-US" sz="2800" dirty="0">
            <a:solidFill>
              <a:schemeClr val="tx1"/>
            </a:solidFill>
          </a:endParaRPr>
        </a:p>
      </dgm:t>
    </dgm:pt>
    <dgm:pt modelId="{CB3FB245-5ED5-4B39-8B5B-2EB9B2BCD68F}" type="parTrans" cxnId="{8ED31384-13BF-4FA6-B7CD-605898A4F19F}">
      <dgm:prSet/>
      <dgm:spPr/>
      <dgm:t>
        <a:bodyPr/>
        <a:lstStyle/>
        <a:p>
          <a:endParaRPr lang="en-US"/>
        </a:p>
      </dgm:t>
    </dgm:pt>
    <dgm:pt modelId="{16C39E26-BF69-4E62-9D79-E0CBAD749C12}" type="sibTrans" cxnId="{8ED31384-13BF-4FA6-B7CD-605898A4F19F}">
      <dgm:prSet/>
      <dgm:spPr/>
      <dgm:t>
        <a:bodyPr/>
        <a:lstStyle/>
        <a:p>
          <a:endParaRPr lang="en-US"/>
        </a:p>
      </dgm:t>
    </dgm:pt>
    <dgm:pt modelId="{886C94F7-BFAF-40E7-8F80-54BF36BD2B9A}">
      <dgm:prSet custT="1"/>
      <dgm:spPr>
        <a:solidFill>
          <a:schemeClr val="bg1"/>
        </a:solidFill>
      </dgm:spPr>
      <dgm:t>
        <a:bodyPr/>
        <a:lstStyle/>
        <a:p>
          <a:pPr rtl="0"/>
          <a:r>
            <a:rPr lang="en-US" sz="1900" dirty="0" smtClean="0"/>
            <a:t>Created in 2008 after study found SCM knowledge, skills and abilities lacking in the workforce</a:t>
          </a:r>
          <a:endParaRPr lang="en-US" sz="1900" dirty="0">
            <a:solidFill>
              <a:srgbClr val="000000"/>
            </a:solidFill>
          </a:endParaRPr>
        </a:p>
      </dgm:t>
    </dgm:pt>
    <dgm:pt modelId="{E18C1CA6-8A4D-4431-8878-1F5015422698}" type="parTrans" cxnId="{24DC68A2-22C6-4A02-8356-AD9BBC0D2051}">
      <dgm:prSet/>
      <dgm:spPr/>
      <dgm:t>
        <a:bodyPr/>
        <a:lstStyle/>
        <a:p>
          <a:endParaRPr lang="en-US"/>
        </a:p>
      </dgm:t>
    </dgm:pt>
    <dgm:pt modelId="{2AB04342-A996-4674-91E2-28ECD3D93BB1}" type="sibTrans" cxnId="{24DC68A2-22C6-4A02-8356-AD9BBC0D2051}">
      <dgm:prSet/>
      <dgm:spPr/>
      <dgm:t>
        <a:bodyPr/>
        <a:lstStyle/>
        <a:p>
          <a:endParaRPr lang="en-US"/>
        </a:p>
      </dgm:t>
    </dgm:pt>
    <dgm:pt modelId="{18DF926D-5DD0-9D4D-91B0-8D3271D862F7}">
      <dgm:prSet custT="1"/>
      <dgm:spPr>
        <a:solidFill>
          <a:schemeClr val="bg1"/>
        </a:solidFill>
      </dgm:spPr>
      <dgm:t>
        <a:bodyPr/>
        <a:lstStyle/>
        <a:p>
          <a:pPr rtl="0"/>
          <a:r>
            <a:rPr lang="en-US" sz="1900" dirty="0" smtClean="0"/>
            <a:t>Current enrollment in the SCM minor is about 60 students</a:t>
          </a:r>
          <a:r>
            <a:rPr lang="en-US" sz="2000" dirty="0" smtClean="0"/>
            <a:t> </a:t>
          </a:r>
          <a:endParaRPr lang="en-US" sz="2000" dirty="0">
            <a:solidFill>
              <a:srgbClr val="000000"/>
            </a:solidFill>
          </a:endParaRPr>
        </a:p>
      </dgm:t>
    </dgm:pt>
    <dgm:pt modelId="{B72DB443-D340-274C-9F28-A1628C5E93BF}" type="parTrans" cxnId="{BD8232B3-411A-4649-871A-428099A30E28}">
      <dgm:prSet/>
      <dgm:spPr/>
      <dgm:t>
        <a:bodyPr/>
        <a:lstStyle/>
        <a:p>
          <a:endParaRPr lang="en-US"/>
        </a:p>
      </dgm:t>
    </dgm:pt>
    <dgm:pt modelId="{93472BF8-82A6-4742-B462-87A27EF98EBE}" type="sibTrans" cxnId="{BD8232B3-411A-4649-871A-428099A30E28}">
      <dgm:prSet/>
      <dgm:spPr/>
      <dgm:t>
        <a:bodyPr/>
        <a:lstStyle/>
        <a:p>
          <a:endParaRPr lang="en-US"/>
        </a:p>
      </dgm:t>
    </dgm:pt>
    <dgm:pt modelId="{3D92ACD6-C5E7-4B76-A8BE-CB93B7AF9037}">
      <dgm:prSet custT="1"/>
      <dgm:spPr>
        <a:solidFill>
          <a:schemeClr val="bg1"/>
        </a:solidFill>
      </dgm:spPr>
      <dgm:t>
        <a:bodyPr/>
        <a:lstStyle/>
        <a:p>
          <a:pPr rtl="0"/>
          <a:r>
            <a:rPr lang="en-US" sz="1900" dirty="0" smtClean="0"/>
            <a:t>Provides a multi-disciplinary curriculum to complement both Business and Non-Business majors</a:t>
          </a:r>
          <a:endParaRPr lang="en-US" sz="1900" dirty="0">
            <a:solidFill>
              <a:srgbClr val="000000"/>
            </a:solidFill>
          </a:endParaRPr>
        </a:p>
      </dgm:t>
    </dgm:pt>
    <dgm:pt modelId="{772A597F-30F8-42C6-824C-7D05E92BB977}" type="parTrans" cxnId="{248ACC6E-B927-45F8-8E78-F511AB3FCDC8}">
      <dgm:prSet/>
      <dgm:spPr/>
      <dgm:t>
        <a:bodyPr/>
        <a:lstStyle/>
        <a:p>
          <a:endParaRPr lang="en-US"/>
        </a:p>
      </dgm:t>
    </dgm:pt>
    <dgm:pt modelId="{92D47385-79E7-4DAF-839E-84697FA44627}" type="sibTrans" cxnId="{248ACC6E-B927-45F8-8E78-F511AB3FCDC8}">
      <dgm:prSet/>
      <dgm:spPr/>
      <dgm:t>
        <a:bodyPr/>
        <a:lstStyle/>
        <a:p>
          <a:endParaRPr lang="en-US"/>
        </a:p>
      </dgm:t>
    </dgm:pt>
    <dgm:pt modelId="{E2044944-9E03-4448-BB2A-B133975E2F41}" type="pres">
      <dgm:prSet presAssocID="{F1C1019E-C2DB-4BE4-A811-DD8DB303C026}" presName="Name0" presStyleCnt="0">
        <dgm:presLayoutVars>
          <dgm:dir/>
          <dgm:animLvl val="lvl"/>
          <dgm:resizeHandles val="exact"/>
        </dgm:presLayoutVars>
      </dgm:prSet>
      <dgm:spPr/>
      <dgm:t>
        <a:bodyPr/>
        <a:lstStyle/>
        <a:p>
          <a:endParaRPr lang="en-US"/>
        </a:p>
      </dgm:t>
    </dgm:pt>
    <dgm:pt modelId="{D6BF9291-6A72-4E40-B092-331A273D6CA3}" type="pres">
      <dgm:prSet presAssocID="{0C3D24BB-F684-4DB0-B960-4506B6DE550E}" presName="linNode" presStyleCnt="0"/>
      <dgm:spPr/>
    </dgm:pt>
    <dgm:pt modelId="{AABFAB41-84DD-4159-9088-986DF6CDFCC2}" type="pres">
      <dgm:prSet presAssocID="{0C3D24BB-F684-4DB0-B960-4506B6DE550E}" presName="parentText" presStyleLbl="node1" presStyleIdx="0" presStyleCnt="1" custScaleX="68342" custScaleY="100098">
        <dgm:presLayoutVars>
          <dgm:chMax val="1"/>
          <dgm:bulletEnabled val="1"/>
        </dgm:presLayoutVars>
      </dgm:prSet>
      <dgm:spPr/>
      <dgm:t>
        <a:bodyPr/>
        <a:lstStyle/>
        <a:p>
          <a:endParaRPr lang="en-US"/>
        </a:p>
      </dgm:t>
    </dgm:pt>
    <dgm:pt modelId="{165B73B6-5E29-4D03-8139-B0C0312FA712}" type="pres">
      <dgm:prSet presAssocID="{0C3D24BB-F684-4DB0-B960-4506B6DE550E}" presName="descendantText" presStyleLbl="alignAccFollowNode1" presStyleIdx="0" presStyleCnt="1" custScaleX="128396" custScaleY="125245">
        <dgm:presLayoutVars>
          <dgm:bulletEnabled val="1"/>
        </dgm:presLayoutVars>
      </dgm:prSet>
      <dgm:spPr/>
      <dgm:t>
        <a:bodyPr/>
        <a:lstStyle/>
        <a:p>
          <a:endParaRPr lang="en-US"/>
        </a:p>
      </dgm:t>
    </dgm:pt>
  </dgm:ptLst>
  <dgm:cxnLst>
    <dgm:cxn modelId="{8ED31384-13BF-4FA6-B7CD-605898A4F19F}" srcId="{F1C1019E-C2DB-4BE4-A811-DD8DB303C026}" destId="{0C3D24BB-F684-4DB0-B960-4506B6DE550E}" srcOrd="0" destOrd="0" parTransId="{CB3FB245-5ED5-4B39-8B5B-2EB9B2BCD68F}" sibTransId="{16C39E26-BF69-4E62-9D79-E0CBAD749C12}"/>
    <dgm:cxn modelId="{24DC68A2-22C6-4A02-8356-AD9BBC0D2051}" srcId="{0C3D24BB-F684-4DB0-B960-4506B6DE550E}" destId="{886C94F7-BFAF-40E7-8F80-54BF36BD2B9A}" srcOrd="0" destOrd="0" parTransId="{E18C1CA6-8A4D-4431-8878-1F5015422698}" sibTransId="{2AB04342-A996-4674-91E2-28ECD3D93BB1}"/>
    <dgm:cxn modelId="{248ACC6E-B927-45F8-8E78-F511AB3FCDC8}" srcId="{0C3D24BB-F684-4DB0-B960-4506B6DE550E}" destId="{3D92ACD6-C5E7-4B76-A8BE-CB93B7AF9037}" srcOrd="1" destOrd="0" parTransId="{772A597F-30F8-42C6-824C-7D05E92BB977}" sibTransId="{92D47385-79E7-4DAF-839E-84697FA44627}"/>
    <dgm:cxn modelId="{A49151D6-9AD3-DD4F-A0F2-7E5A77396262}" type="presOf" srcId="{18DF926D-5DD0-9D4D-91B0-8D3271D862F7}" destId="{165B73B6-5E29-4D03-8139-B0C0312FA712}" srcOrd="0" destOrd="2" presId="urn:microsoft.com/office/officeart/2005/8/layout/vList5"/>
    <dgm:cxn modelId="{0D0FB92D-DDA7-43DA-9CAF-795BFE2800FC}" type="presOf" srcId="{3D92ACD6-C5E7-4B76-A8BE-CB93B7AF9037}" destId="{165B73B6-5E29-4D03-8139-B0C0312FA712}" srcOrd="0" destOrd="1" presId="urn:microsoft.com/office/officeart/2005/8/layout/vList5"/>
    <dgm:cxn modelId="{6E73FE7F-932C-DB4F-ACD8-1DA6698D87F9}" type="presOf" srcId="{0C3D24BB-F684-4DB0-B960-4506B6DE550E}" destId="{AABFAB41-84DD-4159-9088-986DF6CDFCC2}" srcOrd="0" destOrd="0" presId="urn:microsoft.com/office/officeart/2005/8/layout/vList5"/>
    <dgm:cxn modelId="{5CF82B6E-2A43-3141-8789-8476E2C4344A}" type="presOf" srcId="{886C94F7-BFAF-40E7-8F80-54BF36BD2B9A}" destId="{165B73B6-5E29-4D03-8139-B0C0312FA712}" srcOrd="0" destOrd="0" presId="urn:microsoft.com/office/officeart/2005/8/layout/vList5"/>
    <dgm:cxn modelId="{6576C83B-33FE-5A4A-8E2D-1824A99596B4}" type="presOf" srcId="{F1C1019E-C2DB-4BE4-A811-DD8DB303C026}" destId="{E2044944-9E03-4448-BB2A-B133975E2F41}" srcOrd="0" destOrd="0" presId="urn:microsoft.com/office/officeart/2005/8/layout/vList5"/>
    <dgm:cxn modelId="{BD8232B3-411A-4649-871A-428099A30E28}" srcId="{0C3D24BB-F684-4DB0-B960-4506B6DE550E}" destId="{18DF926D-5DD0-9D4D-91B0-8D3271D862F7}" srcOrd="2" destOrd="0" parTransId="{B72DB443-D340-274C-9F28-A1628C5E93BF}" sibTransId="{93472BF8-82A6-4742-B462-87A27EF98EBE}"/>
    <dgm:cxn modelId="{F58A71FE-8A69-A94F-8B64-97A29244521A}" type="presParOf" srcId="{E2044944-9E03-4448-BB2A-B133975E2F41}" destId="{D6BF9291-6A72-4E40-B092-331A273D6CA3}" srcOrd="0" destOrd="0" presId="urn:microsoft.com/office/officeart/2005/8/layout/vList5"/>
    <dgm:cxn modelId="{4D43BBC0-38B8-D746-965C-CCE9302EABFF}" type="presParOf" srcId="{D6BF9291-6A72-4E40-B092-331A273D6CA3}" destId="{AABFAB41-84DD-4159-9088-986DF6CDFCC2}" srcOrd="0" destOrd="0" presId="urn:microsoft.com/office/officeart/2005/8/layout/vList5"/>
    <dgm:cxn modelId="{44E83FF3-C08E-D34B-963B-A4F023084FBD}" type="presParOf" srcId="{D6BF9291-6A72-4E40-B092-331A273D6CA3}" destId="{165B73B6-5E29-4D03-8139-B0C0312FA71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C1019E-C2DB-4BE4-A811-DD8DB303C02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C6B59BB-3BDC-450D-BE4B-12317491891D}">
      <dgm:prSet custT="1"/>
      <dgm:spPr>
        <a:solidFill>
          <a:srgbClr val="FEB80A">
            <a:alpha val="98000"/>
          </a:srgbClr>
        </a:solidFill>
        <a:ln>
          <a:solidFill>
            <a:schemeClr val="tx1"/>
          </a:solidFill>
        </a:ln>
      </dgm:spPr>
      <dgm:t>
        <a:bodyPr/>
        <a:lstStyle/>
        <a:p>
          <a:pPr rtl="0"/>
          <a:r>
            <a:rPr lang="en-US" sz="2800" dirty="0" smtClean="0">
              <a:solidFill>
                <a:srgbClr val="000000"/>
              </a:solidFill>
            </a:rPr>
            <a:t>MBA w/SCM concentration</a:t>
          </a:r>
          <a:endParaRPr lang="en-US" sz="2800" dirty="0">
            <a:solidFill>
              <a:srgbClr val="000000"/>
            </a:solidFill>
          </a:endParaRPr>
        </a:p>
      </dgm:t>
    </dgm:pt>
    <dgm:pt modelId="{EC68D4DE-8BF7-4C46-8E88-03A2499F8940}" type="parTrans" cxnId="{1CEF8B4A-2238-48FD-9157-D3DD7DA8CF09}">
      <dgm:prSet/>
      <dgm:spPr/>
      <dgm:t>
        <a:bodyPr/>
        <a:lstStyle/>
        <a:p>
          <a:endParaRPr lang="en-US"/>
        </a:p>
      </dgm:t>
    </dgm:pt>
    <dgm:pt modelId="{864E5A41-4D15-4D69-AFB8-EC8E95EFF24A}" type="sibTrans" cxnId="{1CEF8B4A-2238-48FD-9157-D3DD7DA8CF09}">
      <dgm:prSet/>
      <dgm:spPr/>
      <dgm:t>
        <a:bodyPr/>
        <a:lstStyle/>
        <a:p>
          <a:endParaRPr lang="en-US"/>
        </a:p>
      </dgm:t>
    </dgm:pt>
    <dgm:pt modelId="{52A66843-2A14-42BC-A423-2A4811006AE6}">
      <dgm:prSet custT="1"/>
      <dgm:spPr>
        <a:solidFill>
          <a:schemeClr val="bg1"/>
        </a:solidFill>
      </dgm:spPr>
      <dgm:t>
        <a:bodyPr/>
        <a:lstStyle/>
        <a:p>
          <a:pPr rtl="0"/>
          <a:r>
            <a:rPr lang="en-US" sz="1900" dirty="0" smtClean="0"/>
            <a:t>Created in 2014 for our MBA students to obtain the SCM knowledge, skills and abilities being requested by employers</a:t>
          </a:r>
          <a:endParaRPr lang="en-US" sz="1900" dirty="0">
            <a:solidFill>
              <a:srgbClr val="000000"/>
            </a:solidFill>
          </a:endParaRPr>
        </a:p>
      </dgm:t>
    </dgm:pt>
    <dgm:pt modelId="{6EA5C965-DF2B-4724-85B6-C2E52B78EF37}" type="parTrans" cxnId="{F2C7CF9D-B34E-4DAC-A3D8-88364E8F3C20}">
      <dgm:prSet/>
      <dgm:spPr/>
      <dgm:t>
        <a:bodyPr/>
        <a:lstStyle/>
        <a:p>
          <a:endParaRPr lang="en-US"/>
        </a:p>
      </dgm:t>
    </dgm:pt>
    <dgm:pt modelId="{C882B0C2-55A6-4D66-B7B1-DF5968B60BA7}" type="sibTrans" cxnId="{F2C7CF9D-B34E-4DAC-A3D8-88364E8F3C20}">
      <dgm:prSet/>
      <dgm:spPr/>
      <dgm:t>
        <a:bodyPr/>
        <a:lstStyle/>
        <a:p>
          <a:endParaRPr lang="en-US"/>
        </a:p>
      </dgm:t>
    </dgm:pt>
    <dgm:pt modelId="{E2044944-9E03-4448-BB2A-B133975E2F41}" type="pres">
      <dgm:prSet presAssocID="{F1C1019E-C2DB-4BE4-A811-DD8DB303C026}" presName="Name0" presStyleCnt="0">
        <dgm:presLayoutVars>
          <dgm:dir/>
          <dgm:animLvl val="lvl"/>
          <dgm:resizeHandles val="exact"/>
        </dgm:presLayoutVars>
      </dgm:prSet>
      <dgm:spPr/>
      <dgm:t>
        <a:bodyPr/>
        <a:lstStyle/>
        <a:p>
          <a:endParaRPr lang="en-US"/>
        </a:p>
      </dgm:t>
    </dgm:pt>
    <dgm:pt modelId="{4E5CDC19-9B25-490C-AF84-3D540ABA1FF5}" type="pres">
      <dgm:prSet presAssocID="{2C6B59BB-3BDC-450D-BE4B-12317491891D}" presName="linNode" presStyleCnt="0"/>
      <dgm:spPr/>
    </dgm:pt>
    <dgm:pt modelId="{34780508-E827-4EF1-A181-203E42D927EA}" type="pres">
      <dgm:prSet presAssocID="{2C6B59BB-3BDC-450D-BE4B-12317491891D}" presName="parentText" presStyleLbl="node1" presStyleIdx="0" presStyleCnt="1" custScaleX="95818" custScaleY="72727" custLinFactNeighborX="-3268">
        <dgm:presLayoutVars>
          <dgm:chMax val="1"/>
          <dgm:bulletEnabled val="1"/>
        </dgm:presLayoutVars>
      </dgm:prSet>
      <dgm:spPr/>
      <dgm:t>
        <a:bodyPr/>
        <a:lstStyle/>
        <a:p>
          <a:endParaRPr lang="en-US"/>
        </a:p>
      </dgm:t>
    </dgm:pt>
    <dgm:pt modelId="{ACE77F85-E20C-481E-B184-55985A737765}" type="pres">
      <dgm:prSet presAssocID="{2C6B59BB-3BDC-450D-BE4B-12317491891D}" presName="descendantText" presStyleLbl="alignAccFollowNode1" presStyleIdx="0" presStyleCnt="1" custScaleX="116947" custScaleY="109482" custLinFactNeighborX="-449" custLinFactNeighborY="0">
        <dgm:presLayoutVars>
          <dgm:bulletEnabled val="1"/>
        </dgm:presLayoutVars>
      </dgm:prSet>
      <dgm:spPr/>
      <dgm:t>
        <a:bodyPr/>
        <a:lstStyle/>
        <a:p>
          <a:endParaRPr lang="en-US"/>
        </a:p>
      </dgm:t>
    </dgm:pt>
  </dgm:ptLst>
  <dgm:cxnLst>
    <dgm:cxn modelId="{F2C7CF9D-B34E-4DAC-A3D8-88364E8F3C20}" srcId="{2C6B59BB-3BDC-450D-BE4B-12317491891D}" destId="{52A66843-2A14-42BC-A423-2A4811006AE6}" srcOrd="0" destOrd="0" parTransId="{6EA5C965-DF2B-4724-85B6-C2E52B78EF37}" sibTransId="{C882B0C2-55A6-4D66-B7B1-DF5968B60BA7}"/>
    <dgm:cxn modelId="{ABFBB83F-86B2-B644-BC74-D18181471075}" type="presOf" srcId="{2C6B59BB-3BDC-450D-BE4B-12317491891D}" destId="{34780508-E827-4EF1-A181-203E42D927EA}" srcOrd="0" destOrd="0" presId="urn:microsoft.com/office/officeart/2005/8/layout/vList5"/>
    <dgm:cxn modelId="{1CEF8B4A-2238-48FD-9157-D3DD7DA8CF09}" srcId="{F1C1019E-C2DB-4BE4-A811-DD8DB303C026}" destId="{2C6B59BB-3BDC-450D-BE4B-12317491891D}" srcOrd="0" destOrd="0" parTransId="{EC68D4DE-8BF7-4C46-8E88-03A2499F8940}" sibTransId="{864E5A41-4D15-4D69-AFB8-EC8E95EFF24A}"/>
    <dgm:cxn modelId="{3D6412D1-5EBA-2348-8080-2D335190D242}" type="presOf" srcId="{F1C1019E-C2DB-4BE4-A811-DD8DB303C026}" destId="{E2044944-9E03-4448-BB2A-B133975E2F41}" srcOrd="0" destOrd="0" presId="urn:microsoft.com/office/officeart/2005/8/layout/vList5"/>
    <dgm:cxn modelId="{E3921BD9-339B-6947-ACA8-AC50646A9EA3}" type="presOf" srcId="{52A66843-2A14-42BC-A423-2A4811006AE6}" destId="{ACE77F85-E20C-481E-B184-55985A737765}" srcOrd="0" destOrd="0" presId="urn:microsoft.com/office/officeart/2005/8/layout/vList5"/>
    <dgm:cxn modelId="{5892C554-175B-FF4D-A554-B17DFB1692B8}" type="presParOf" srcId="{E2044944-9E03-4448-BB2A-B133975E2F41}" destId="{4E5CDC19-9B25-490C-AF84-3D540ABA1FF5}" srcOrd="0" destOrd="0" presId="urn:microsoft.com/office/officeart/2005/8/layout/vList5"/>
    <dgm:cxn modelId="{67F13214-9901-D54F-83D8-F9C463F3B478}" type="presParOf" srcId="{4E5CDC19-9B25-490C-AF84-3D540ABA1FF5}" destId="{34780508-E827-4EF1-A181-203E42D927EA}" srcOrd="0" destOrd="0" presId="urn:microsoft.com/office/officeart/2005/8/layout/vList5"/>
    <dgm:cxn modelId="{C91C1501-4342-CB44-84BF-87346830F173}" type="presParOf" srcId="{4E5CDC19-9B25-490C-AF84-3D540ABA1FF5}" destId="{ACE77F85-E20C-481E-B184-55985A737765}"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C1019E-C2DB-4BE4-A811-DD8DB303C02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C3D24BB-F684-4DB0-B960-4506B6DE550E}">
      <dgm:prSet custT="1"/>
      <dgm:spPr>
        <a:solidFill>
          <a:schemeClr val="accent2">
            <a:alpha val="98000"/>
          </a:schemeClr>
        </a:solidFill>
        <a:ln>
          <a:solidFill>
            <a:schemeClr val="tx1"/>
          </a:solidFill>
        </a:ln>
      </dgm:spPr>
      <dgm:t>
        <a:bodyPr/>
        <a:lstStyle/>
        <a:p>
          <a:pPr rtl="0"/>
          <a:r>
            <a:rPr lang="en-US" sz="2800" dirty="0" smtClean="0">
              <a:solidFill>
                <a:schemeClr val="tx1"/>
              </a:solidFill>
            </a:rPr>
            <a:t>SCM Major</a:t>
          </a:r>
          <a:endParaRPr lang="en-US" sz="2800" dirty="0">
            <a:solidFill>
              <a:schemeClr val="tx1"/>
            </a:solidFill>
          </a:endParaRPr>
        </a:p>
      </dgm:t>
    </dgm:pt>
    <dgm:pt modelId="{CB3FB245-5ED5-4B39-8B5B-2EB9B2BCD68F}" type="parTrans" cxnId="{8ED31384-13BF-4FA6-B7CD-605898A4F19F}">
      <dgm:prSet/>
      <dgm:spPr/>
      <dgm:t>
        <a:bodyPr/>
        <a:lstStyle/>
        <a:p>
          <a:endParaRPr lang="en-US"/>
        </a:p>
      </dgm:t>
    </dgm:pt>
    <dgm:pt modelId="{16C39E26-BF69-4E62-9D79-E0CBAD749C12}" type="sibTrans" cxnId="{8ED31384-13BF-4FA6-B7CD-605898A4F19F}">
      <dgm:prSet/>
      <dgm:spPr/>
      <dgm:t>
        <a:bodyPr/>
        <a:lstStyle/>
        <a:p>
          <a:endParaRPr lang="en-US"/>
        </a:p>
      </dgm:t>
    </dgm:pt>
    <dgm:pt modelId="{886C94F7-BFAF-40E7-8F80-54BF36BD2B9A}">
      <dgm:prSet custT="1"/>
      <dgm:spPr>
        <a:solidFill>
          <a:schemeClr val="bg1"/>
        </a:solidFill>
      </dgm:spPr>
      <dgm:t>
        <a:bodyPr/>
        <a:lstStyle/>
        <a:p>
          <a:pPr rtl="0"/>
          <a:r>
            <a:rPr lang="en-US" sz="1900" dirty="0" smtClean="0"/>
            <a:t>Created in 2016 after study found SCM knowledge, skills and abilities lacking in the workforce</a:t>
          </a:r>
          <a:endParaRPr lang="en-US" sz="1900" dirty="0">
            <a:solidFill>
              <a:srgbClr val="000000"/>
            </a:solidFill>
          </a:endParaRPr>
        </a:p>
      </dgm:t>
    </dgm:pt>
    <dgm:pt modelId="{E18C1CA6-8A4D-4431-8878-1F5015422698}" type="parTrans" cxnId="{24DC68A2-22C6-4A02-8356-AD9BBC0D2051}">
      <dgm:prSet/>
      <dgm:spPr/>
      <dgm:t>
        <a:bodyPr/>
        <a:lstStyle/>
        <a:p>
          <a:endParaRPr lang="en-US"/>
        </a:p>
      </dgm:t>
    </dgm:pt>
    <dgm:pt modelId="{2AB04342-A996-4674-91E2-28ECD3D93BB1}" type="sibTrans" cxnId="{24DC68A2-22C6-4A02-8356-AD9BBC0D2051}">
      <dgm:prSet/>
      <dgm:spPr/>
      <dgm:t>
        <a:bodyPr/>
        <a:lstStyle/>
        <a:p>
          <a:endParaRPr lang="en-US"/>
        </a:p>
      </dgm:t>
    </dgm:pt>
    <dgm:pt modelId="{18DF926D-5DD0-9D4D-91B0-8D3271D862F7}">
      <dgm:prSet custT="1"/>
      <dgm:spPr>
        <a:solidFill>
          <a:schemeClr val="bg1"/>
        </a:solidFill>
      </dgm:spPr>
      <dgm:t>
        <a:bodyPr/>
        <a:lstStyle/>
        <a:p>
          <a:pPr rtl="0"/>
          <a:r>
            <a:rPr lang="en-US" sz="1900" dirty="0" smtClean="0"/>
            <a:t>Current enrollment in the SCM major (declared and undeclared) and minor are approximately </a:t>
          </a:r>
          <a:r>
            <a:rPr lang="en-US" sz="1900" dirty="0" smtClean="0"/>
            <a:t>212</a:t>
          </a:r>
          <a:r>
            <a:rPr lang="en-US" sz="2000" dirty="0" smtClean="0"/>
            <a:t> </a:t>
          </a:r>
          <a:endParaRPr lang="en-US" sz="2000" dirty="0">
            <a:solidFill>
              <a:srgbClr val="000000"/>
            </a:solidFill>
          </a:endParaRPr>
        </a:p>
      </dgm:t>
    </dgm:pt>
    <dgm:pt modelId="{B72DB443-D340-274C-9F28-A1628C5E93BF}" type="parTrans" cxnId="{BD8232B3-411A-4649-871A-428099A30E28}">
      <dgm:prSet/>
      <dgm:spPr/>
      <dgm:t>
        <a:bodyPr/>
        <a:lstStyle/>
        <a:p>
          <a:endParaRPr lang="en-US"/>
        </a:p>
      </dgm:t>
    </dgm:pt>
    <dgm:pt modelId="{93472BF8-82A6-4742-B462-87A27EF98EBE}" type="sibTrans" cxnId="{BD8232B3-411A-4649-871A-428099A30E28}">
      <dgm:prSet/>
      <dgm:spPr/>
      <dgm:t>
        <a:bodyPr/>
        <a:lstStyle/>
        <a:p>
          <a:endParaRPr lang="en-US"/>
        </a:p>
      </dgm:t>
    </dgm:pt>
    <dgm:pt modelId="{3D92ACD6-C5E7-4B76-A8BE-CB93B7AF9037}">
      <dgm:prSet custT="1"/>
      <dgm:spPr>
        <a:solidFill>
          <a:schemeClr val="bg1"/>
        </a:solidFill>
      </dgm:spPr>
      <dgm:t>
        <a:bodyPr/>
        <a:lstStyle/>
        <a:p>
          <a:pPr rtl="0"/>
          <a:r>
            <a:rPr lang="en-US" sz="1900" dirty="0" smtClean="0"/>
            <a:t>Provides a multi-disciplinary curriculum to complement Business majors.  Double major can be easily added</a:t>
          </a:r>
          <a:endParaRPr lang="en-US" sz="1900" dirty="0">
            <a:solidFill>
              <a:srgbClr val="000000"/>
            </a:solidFill>
          </a:endParaRPr>
        </a:p>
      </dgm:t>
    </dgm:pt>
    <dgm:pt modelId="{772A597F-30F8-42C6-824C-7D05E92BB977}" type="parTrans" cxnId="{248ACC6E-B927-45F8-8E78-F511AB3FCDC8}">
      <dgm:prSet/>
      <dgm:spPr/>
      <dgm:t>
        <a:bodyPr/>
        <a:lstStyle/>
        <a:p>
          <a:endParaRPr lang="en-US"/>
        </a:p>
      </dgm:t>
    </dgm:pt>
    <dgm:pt modelId="{92D47385-79E7-4DAF-839E-84697FA44627}" type="sibTrans" cxnId="{248ACC6E-B927-45F8-8E78-F511AB3FCDC8}">
      <dgm:prSet/>
      <dgm:spPr/>
      <dgm:t>
        <a:bodyPr/>
        <a:lstStyle/>
        <a:p>
          <a:endParaRPr lang="en-US"/>
        </a:p>
      </dgm:t>
    </dgm:pt>
    <dgm:pt modelId="{E2044944-9E03-4448-BB2A-B133975E2F41}" type="pres">
      <dgm:prSet presAssocID="{F1C1019E-C2DB-4BE4-A811-DD8DB303C026}" presName="Name0" presStyleCnt="0">
        <dgm:presLayoutVars>
          <dgm:dir/>
          <dgm:animLvl val="lvl"/>
          <dgm:resizeHandles val="exact"/>
        </dgm:presLayoutVars>
      </dgm:prSet>
      <dgm:spPr/>
      <dgm:t>
        <a:bodyPr/>
        <a:lstStyle/>
        <a:p>
          <a:endParaRPr lang="en-US"/>
        </a:p>
      </dgm:t>
    </dgm:pt>
    <dgm:pt modelId="{D6BF9291-6A72-4E40-B092-331A273D6CA3}" type="pres">
      <dgm:prSet presAssocID="{0C3D24BB-F684-4DB0-B960-4506B6DE550E}" presName="linNode" presStyleCnt="0"/>
      <dgm:spPr/>
    </dgm:pt>
    <dgm:pt modelId="{AABFAB41-84DD-4159-9088-986DF6CDFCC2}" type="pres">
      <dgm:prSet presAssocID="{0C3D24BB-F684-4DB0-B960-4506B6DE550E}" presName="parentText" presStyleLbl="node1" presStyleIdx="0" presStyleCnt="1" custScaleX="68342" custScaleY="100098">
        <dgm:presLayoutVars>
          <dgm:chMax val="1"/>
          <dgm:bulletEnabled val="1"/>
        </dgm:presLayoutVars>
      </dgm:prSet>
      <dgm:spPr/>
      <dgm:t>
        <a:bodyPr/>
        <a:lstStyle/>
        <a:p>
          <a:endParaRPr lang="en-US"/>
        </a:p>
      </dgm:t>
    </dgm:pt>
    <dgm:pt modelId="{165B73B6-5E29-4D03-8139-B0C0312FA712}" type="pres">
      <dgm:prSet presAssocID="{0C3D24BB-F684-4DB0-B960-4506B6DE550E}" presName="descendantText" presStyleLbl="alignAccFollowNode1" presStyleIdx="0" presStyleCnt="1" custScaleX="128396" custScaleY="125245">
        <dgm:presLayoutVars>
          <dgm:bulletEnabled val="1"/>
        </dgm:presLayoutVars>
      </dgm:prSet>
      <dgm:spPr/>
      <dgm:t>
        <a:bodyPr/>
        <a:lstStyle/>
        <a:p>
          <a:endParaRPr lang="en-US"/>
        </a:p>
      </dgm:t>
    </dgm:pt>
  </dgm:ptLst>
  <dgm:cxnLst>
    <dgm:cxn modelId="{8ED31384-13BF-4FA6-B7CD-605898A4F19F}" srcId="{F1C1019E-C2DB-4BE4-A811-DD8DB303C026}" destId="{0C3D24BB-F684-4DB0-B960-4506B6DE550E}" srcOrd="0" destOrd="0" parTransId="{CB3FB245-5ED5-4B39-8B5B-2EB9B2BCD68F}" sibTransId="{16C39E26-BF69-4E62-9D79-E0CBAD749C12}"/>
    <dgm:cxn modelId="{24DC68A2-22C6-4A02-8356-AD9BBC0D2051}" srcId="{0C3D24BB-F684-4DB0-B960-4506B6DE550E}" destId="{886C94F7-BFAF-40E7-8F80-54BF36BD2B9A}" srcOrd="0" destOrd="0" parTransId="{E18C1CA6-8A4D-4431-8878-1F5015422698}" sibTransId="{2AB04342-A996-4674-91E2-28ECD3D93BB1}"/>
    <dgm:cxn modelId="{248ACC6E-B927-45F8-8E78-F511AB3FCDC8}" srcId="{0C3D24BB-F684-4DB0-B960-4506B6DE550E}" destId="{3D92ACD6-C5E7-4B76-A8BE-CB93B7AF9037}" srcOrd="1" destOrd="0" parTransId="{772A597F-30F8-42C6-824C-7D05E92BB977}" sibTransId="{92D47385-79E7-4DAF-839E-84697FA44627}"/>
    <dgm:cxn modelId="{A49151D6-9AD3-DD4F-A0F2-7E5A77396262}" type="presOf" srcId="{18DF926D-5DD0-9D4D-91B0-8D3271D862F7}" destId="{165B73B6-5E29-4D03-8139-B0C0312FA712}" srcOrd="0" destOrd="2" presId="urn:microsoft.com/office/officeart/2005/8/layout/vList5"/>
    <dgm:cxn modelId="{0D0FB92D-DDA7-43DA-9CAF-795BFE2800FC}" type="presOf" srcId="{3D92ACD6-C5E7-4B76-A8BE-CB93B7AF9037}" destId="{165B73B6-5E29-4D03-8139-B0C0312FA712}" srcOrd="0" destOrd="1" presId="urn:microsoft.com/office/officeart/2005/8/layout/vList5"/>
    <dgm:cxn modelId="{6E73FE7F-932C-DB4F-ACD8-1DA6698D87F9}" type="presOf" srcId="{0C3D24BB-F684-4DB0-B960-4506B6DE550E}" destId="{AABFAB41-84DD-4159-9088-986DF6CDFCC2}" srcOrd="0" destOrd="0" presId="urn:microsoft.com/office/officeart/2005/8/layout/vList5"/>
    <dgm:cxn modelId="{5CF82B6E-2A43-3141-8789-8476E2C4344A}" type="presOf" srcId="{886C94F7-BFAF-40E7-8F80-54BF36BD2B9A}" destId="{165B73B6-5E29-4D03-8139-B0C0312FA712}" srcOrd="0" destOrd="0" presId="urn:microsoft.com/office/officeart/2005/8/layout/vList5"/>
    <dgm:cxn modelId="{6576C83B-33FE-5A4A-8E2D-1824A99596B4}" type="presOf" srcId="{F1C1019E-C2DB-4BE4-A811-DD8DB303C026}" destId="{E2044944-9E03-4448-BB2A-B133975E2F41}" srcOrd="0" destOrd="0" presId="urn:microsoft.com/office/officeart/2005/8/layout/vList5"/>
    <dgm:cxn modelId="{BD8232B3-411A-4649-871A-428099A30E28}" srcId="{0C3D24BB-F684-4DB0-B960-4506B6DE550E}" destId="{18DF926D-5DD0-9D4D-91B0-8D3271D862F7}" srcOrd="2" destOrd="0" parTransId="{B72DB443-D340-274C-9F28-A1628C5E93BF}" sibTransId="{93472BF8-82A6-4742-B462-87A27EF98EBE}"/>
    <dgm:cxn modelId="{F58A71FE-8A69-A94F-8B64-97A29244521A}" type="presParOf" srcId="{E2044944-9E03-4448-BB2A-B133975E2F41}" destId="{D6BF9291-6A72-4E40-B092-331A273D6CA3}" srcOrd="0" destOrd="0" presId="urn:microsoft.com/office/officeart/2005/8/layout/vList5"/>
    <dgm:cxn modelId="{4D43BBC0-38B8-D746-965C-CCE9302EABFF}" type="presParOf" srcId="{D6BF9291-6A72-4E40-B092-331A273D6CA3}" destId="{AABFAB41-84DD-4159-9088-986DF6CDFCC2}" srcOrd="0" destOrd="0" presId="urn:microsoft.com/office/officeart/2005/8/layout/vList5"/>
    <dgm:cxn modelId="{44E83FF3-C08E-D34B-963B-A4F023084FBD}" type="presParOf" srcId="{D6BF9291-6A72-4E40-B092-331A273D6CA3}" destId="{165B73B6-5E29-4D03-8139-B0C0312FA712}" srcOrd="1" destOrd="0" presId="urn:microsoft.com/office/officeart/2005/8/layout/vList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C1019E-C2DB-4BE4-A811-DD8DB303C02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C3D24BB-F684-4DB0-B960-4506B6DE550E}">
      <dgm:prSet custT="1"/>
      <dgm:spPr>
        <a:solidFill>
          <a:schemeClr val="accent2">
            <a:alpha val="98000"/>
          </a:schemeClr>
        </a:solidFill>
        <a:ln>
          <a:solidFill>
            <a:schemeClr val="tx1"/>
          </a:solidFill>
        </a:ln>
      </dgm:spPr>
      <dgm:t>
        <a:bodyPr/>
        <a:lstStyle/>
        <a:p>
          <a:pPr rtl="0"/>
          <a:r>
            <a:rPr lang="en-US" sz="2800" dirty="0" smtClean="0">
              <a:solidFill>
                <a:schemeClr val="tx1"/>
              </a:solidFill>
            </a:rPr>
            <a:t>Great Courses</a:t>
          </a:r>
          <a:endParaRPr lang="en-US" sz="2800" dirty="0">
            <a:solidFill>
              <a:schemeClr val="tx1"/>
            </a:solidFill>
          </a:endParaRPr>
        </a:p>
      </dgm:t>
    </dgm:pt>
    <dgm:pt modelId="{CB3FB245-5ED5-4B39-8B5B-2EB9B2BCD68F}" type="parTrans" cxnId="{8ED31384-13BF-4FA6-B7CD-605898A4F19F}">
      <dgm:prSet/>
      <dgm:spPr/>
      <dgm:t>
        <a:bodyPr/>
        <a:lstStyle/>
        <a:p>
          <a:endParaRPr lang="en-US"/>
        </a:p>
      </dgm:t>
    </dgm:pt>
    <dgm:pt modelId="{16C39E26-BF69-4E62-9D79-E0CBAD749C12}" type="sibTrans" cxnId="{8ED31384-13BF-4FA6-B7CD-605898A4F19F}">
      <dgm:prSet/>
      <dgm:spPr/>
      <dgm:t>
        <a:bodyPr/>
        <a:lstStyle/>
        <a:p>
          <a:endParaRPr lang="en-US"/>
        </a:p>
      </dgm:t>
    </dgm:pt>
    <dgm:pt modelId="{886C94F7-BFAF-40E7-8F80-54BF36BD2B9A}">
      <dgm:prSet custT="1"/>
      <dgm:spPr>
        <a:solidFill>
          <a:schemeClr val="bg1"/>
        </a:solidFill>
      </dgm:spPr>
      <dgm:t>
        <a:bodyPr/>
        <a:lstStyle/>
        <a:p>
          <a:pPr rtl="0"/>
          <a:r>
            <a:rPr lang="en-US" sz="2000" dirty="0" smtClean="0">
              <a:solidFill>
                <a:srgbClr val="000000"/>
              </a:solidFill>
            </a:rPr>
            <a:t>Relevant and dynamic curriculum</a:t>
          </a:r>
          <a:endParaRPr lang="en-US" sz="2000" dirty="0">
            <a:solidFill>
              <a:srgbClr val="000000"/>
            </a:solidFill>
          </a:endParaRPr>
        </a:p>
      </dgm:t>
    </dgm:pt>
    <dgm:pt modelId="{E18C1CA6-8A4D-4431-8878-1F5015422698}" type="parTrans" cxnId="{24DC68A2-22C6-4A02-8356-AD9BBC0D2051}">
      <dgm:prSet/>
      <dgm:spPr/>
      <dgm:t>
        <a:bodyPr/>
        <a:lstStyle/>
        <a:p>
          <a:endParaRPr lang="en-US"/>
        </a:p>
      </dgm:t>
    </dgm:pt>
    <dgm:pt modelId="{2AB04342-A996-4674-91E2-28ECD3D93BB1}" type="sibTrans" cxnId="{24DC68A2-22C6-4A02-8356-AD9BBC0D2051}">
      <dgm:prSet/>
      <dgm:spPr/>
      <dgm:t>
        <a:bodyPr/>
        <a:lstStyle/>
        <a:p>
          <a:endParaRPr lang="en-US"/>
        </a:p>
      </dgm:t>
    </dgm:pt>
    <dgm:pt modelId="{BB5C90EF-E4A3-48C7-8D40-6EADFA55F643}">
      <dgm:prSet custT="1"/>
      <dgm:spPr>
        <a:solidFill>
          <a:schemeClr val="bg1"/>
        </a:solidFill>
      </dgm:spPr>
      <dgm:t>
        <a:bodyPr/>
        <a:lstStyle/>
        <a:p>
          <a:pPr rtl="0"/>
          <a:r>
            <a:rPr lang="en-US" sz="2000" dirty="0" smtClean="0">
              <a:solidFill>
                <a:srgbClr val="000000"/>
              </a:solidFill>
            </a:rPr>
            <a:t>Pairs well with all majors</a:t>
          </a:r>
          <a:endParaRPr lang="en-US" sz="2000" dirty="0">
            <a:solidFill>
              <a:srgbClr val="000000"/>
            </a:solidFill>
          </a:endParaRPr>
        </a:p>
      </dgm:t>
    </dgm:pt>
    <dgm:pt modelId="{A41AC6D4-D9FD-4E92-944B-5A435466AB65}" type="parTrans" cxnId="{B4E04A08-AAF6-497A-87BC-D67EF9FC597C}">
      <dgm:prSet/>
      <dgm:spPr/>
      <dgm:t>
        <a:bodyPr/>
        <a:lstStyle/>
        <a:p>
          <a:endParaRPr lang="en-US"/>
        </a:p>
      </dgm:t>
    </dgm:pt>
    <dgm:pt modelId="{7C395A54-B872-48C4-AD2F-BB34199ED588}" type="sibTrans" cxnId="{B4E04A08-AAF6-497A-87BC-D67EF9FC597C}">
      <dgm:prSet/>
      <dgm:spPr/>
      <dgm:t>
        <a:bodyPr/>
        <a:lstStyle/>
        <a:p>
          <a:endParaRPr lang="en-US"/>
        </a:p>
      </dgm:t>
    </dgm:pt>
    <dgm:pt modelId="{18DF926D-5DD0-9D4D-91B0-8D3271D862F7}">
      <dgm:prSet custT="1"/>
      <dgm:spPr>
        <a:solidFill>
          <a:schemeClr val="bg1"/>
        </a:solidFill>
      </dgm:spPr>
      <dgm:t>
        <a:bodyPr/>
        <a:lstStyle/>
        <a:p>
          <a:pPr rtl="0"/>
          <a:r>
            <a:rPr lang="en-US" sz="2000" dirty="0" smtClean="0">
              <a:solidFill>
                <a:srgbClr val="000000"/>
              </a:solidFill>
            </a:rPr>
            <a:t>Build </a:t>
          </a:r>
          <a:r>
            <a:rPr lang="en-US" sz="2000" b="0" dirty="0" smtClean="0">
              <a:solidFill>
                <a:srgbClr val="000000"/>
              </a:solidFill>
            </a:rPr>
            <a:t>marketable </a:t>
          </a:r>
          <a:r>
            <a:rPr lang="en-US" sz="2000" dirty="0" smtClean="0">
              <a:solidFill>
                <a:srgbClr val="000000"/>
              </a:solidFill>
            </a:rPr>
            <a:t>skills</a:t>
          </a:r>
          <a:endParaRPr lang="en-US" sz="2000" dirty="0">
            <a:solidFill>
              <a:srgbClr val="000000"/>
            </a:solidFill>
          </a:endParaRPr>
        </a:p>
      </dgm:t>
    </dgm:pt>
    <dgm:pt modelId="{B72DB443-D340-274C-9F28-A1628C5E93BF}" type="parTrans" cxnId="{BD8232B3-411A-4649-871A-428099A30E28}">
      <dgm:prSet/>
      <dgm:spPr/>
      <dgm:t>
        <a:bodyPr/>
        <a:lstStyle/>
        <a:p>
          <a:endParaRPr lang="en-US"/>
        </a:p>
      </dgm:t>
    </dgm:pt>
    <dgm:pt modelId="{93472BF8-82A6-4742-B462-87A27EF98EBE}" type="sibTrans" cxnId="{BD8232B3-411A-4649-871A-428099A30E28}">
      <dgm:prSet/>
      <dgm:spPr/>
      <dgm:t>
        <a:bodyPr/>
        <a:lstStyle/>
        <a:p>
          <a:endParaRPr lang="en-US"/>
        </a:p>
      </dgm:t>
    </dgm:pt>
    <dgm:pt modelId="{FDE8D1DA-8CAA-0D48-8460-6832F5DBF90F}">
      <dgm:prSet custT="1"/>
      <dgm:spPr>
        <a:solidFill>
          <a:schemeClr val="bg1"/>
        </a:solidFill>
      </dgm:spPr>
      <dgm:t>
        <a:bodyPr/>
        <a:lstStyle/>
        <a:p>
          <a:pPr rtl="0"/>
          <a:r>
            <a:rPr lang="en-US" sz="2000" dirty="0" smtClean="0">
              <a:solidFill>
                <a:srgbClr val="000000"/>
              </a:solidFill>
            </a:rPr>
            <a:t>Complete required courses in 3 semesters</a:t>
          </a:r>
          <a:endParaRPr lang="en-US" sz="2000" dirty="0">
            <a:solidFill>
              <a:srgbClr val="000000"/>
            </a:solidFill>
          </a:endParaRPr>
        </a:p>
      </dgm:t>
    </dgm:pt>
    <dgm:pt modelId="{F2D18DA7-272E-724A-B261-54C0FD75ED25}" type="parTrans" cxnId="{1DB9DC2D-B93A-434F-87B8-70BF9F16B379}">
      <dgm:prSet/>
      <dgm:spPr/>
      <dgm:t>
        <a:bodyPr/>
        <a:lstStyle/>
        <a:p>
          <a:endParaRPr lang="en-US"/>
        </a:p>
      </dgm:t>
    </dgm:pt>
    <dgm:pt modelId="{71A508D7-59E8-B945-A7DE-25AB0E470DA0}" type="sibTrans" cxnId="{1DB9DC2D-B93A-434F-87B8-70BF9F16B379}">
      <dgm:prSet/>
      <dgm:spPr/>
      <dgm:t>
        <a:bodyPr/>
        <a:lstStyle/>
        <a:p>
          <a:endParaRPr lang="en-US"/>
        </a:p>
      </dgm:t>
    </dgm:pt>
    <dgm:pt modelId="{E2044944-9E03-4448-BB2A-B133975E2F41}" type="pres">
      <dgm:prSet presAssocID="{F1C1019E-C2DB-4BE4-A811-DD8DB303C026}" presName="Name0" presStyleCnt="0">
        <dgm:presLayoutVars>
          <dgm:dir/>
          <dgm:animLvl val="lvl"/>
          <dgm:resizeHandles val="exact"/>
        </dgm:presLayoutVars>
      </dgm:prSet>
      <dgm:spPr/>
      <dgm:t>
        <a:bodyPr/>
        <a:lstStyle/>
        <a:p>
          <a:endParaRPr lang="en-US"/>
        </a:p>
      </dgm:t>
    </dgm:pt>
    <dgm:pt modelId="{D6BF9291-6A72-4E40-B092-331A273D6CA3}" type="pres">
      <dgm:prSet presAssocID="{0C3D24BB-F684-4DB0-B960-4506B6DE550E}" presName="linNode" presStyleCnt="0"/>
      <dgm:spPr/>
    </dgm:pt>
    <dgm:pt modelId="{AABFAB41-84DD-4159-9088-986DF6CDFCC2}" type="pres">
      <dgm:prSet presAssocID="{0C3D24BB-F684-4DB0-B960-4506B6DE550E}" presName="parentText" presStyleLbl="node1" presStyleIdx="0" presStyleCnt="1" custScaleX="68342" custScaleY="76998">
        <dgm:presLayoutVars>
          <dgm:chMax val="1"/>
          <dgm:bulletEnabled val="1"/>
        </dgm:presLayoutVars>
      </dgm:prSet>
      <dgm:spPr/>
      <dgm:t>
        <a:bodyPr/>
        <a:lstStyle/>
        <a:p>
          <a:endParaRPr lang="en-US"/>
        </a:p>
      </dgm:t>
    </dgm:pt>
    <dgm:pt modelId="{165B73B6-5E29-4D03-8139-B0C0312FA712}" type="pres">
      <dgm:prSet presAssocID="{0C3D24BB-F684-4DB0-B960-4506B6DE550E}" presName="descendantText" presStyleLbl="alignAccFollowNode1" presStyleIdx="0" presStyleCnt="1" custScaleY="96248">
        <dgm:presLayoutVars>
          <dgm:bulletEnabled val="1"/>
        </dgm:presLayoutVars>
      </dgm:prSet>
      <dgm:spPr/>
      <dgm:t>
        <a:bodyPr/>
        <a:lstStyle/>
        <a:p>
          <a:endParaRPr lang="en-US"/>
        </a:p>
      </dgm:t>
    </dgm:pt>
  </dgm:ptLst>
  <dgm:cxnLst>
    <dgm:cxn modelId="{B4E04A08-AAF6-497A-87BC-D67EF9FC597C}" srcId="{0C3D24BB-F684-4DB0-B960-4506B6DE550E}" destId="{BB5C90EF-E4A3-48C7-8D40-6EADFA55F643}" srcOrd="1" destOrd="0" parTransId="{A41AC6D4-D9FD-4E92-944B-5A435466AB65}" sibTransId="{7C395A54-B872-48C4-AD2F-BB34199ED588}"/>
    <dgm:cxn modelId="{7C41D2D3-368F-4426-9837-6721F16E7344}" type="presOf" srcId="{886C94F7-BFAF-40E7-8F80-54BF36BD2B9A}" destId="{165B73B6-5E29-4D03-8139-B0C0312FA712}" srcOrd="0" destOrd="0" presId="urn:microsoft.com/office/officeart/2005/8/layout/vList5"/>
    <dgm:cxn modelId="{36AFEFDB-F47C-40F6-AC17-33C5E971F38A}" type="presOf" srcId="{BB5C90EF-E4A3-48C7-8D40-6EADFA55F643}" destId="{165B73B6-5E29-4D03-8139-B0C0312FA712}" srcOrd="0" destOrd="1" presId="urn:microsoft.com/office/officeart/2005/8/layout/vList5"/>
    <dgm:cxn modelId="{61606153-AC0D-4EB7-AF56-BF57B3C94945}" type="presOf" srcId="{0C3D24BB-F684-4DB0-B960-4506B6DE550E}" destId="{AABFAB41-84DD-4159-9088-986DF6CDFCC2}" srcOrd="0" destOrd="0" presId="urn:microsoft.com/office/officeart/2005/8/layout/vList5"/>
    <dgm:cxn modelId="{8ED31384-13BF-4FA6-B7CD-605898A4F19F}" srcId="{F1C1019E-C2DB-4BE4-A811-DD8DB303C026}" destId="{0C3D24BB-F684-4DB0-B960-4506B6DE550E}" srcOrd="0" destOrd="0" parTransId="{CB3FB245-5ED5-4B39-8B5B-2EB9B2BCD68F}" sibTransId="{16C39E26-BF69-4E62-9D79-E0CBAD749C12}"/>
    <dgm:cxn modelId="{CD1D9A5A-07E0-42CD-BAA9-59BE455C9956}" type="presOf" srcId="{FDE8D1DA-8CAA-0D48-8460-6832F5DBF90F}" destId="{165B73B6-5E29-4D03-8139-B0C0312FA712}" srcOrd="0" destOrd="2" presId="urn:microsoft.com/office/officeart/2005/8/layout/vList5"/>
    <dgm:cxn modelId="{6B1ECC86-7791-4033-A34F-8681B7BEF5F8}" type="presOf" srcId="{F1C1019E-C2DB-4BE4-A811-DD8DB303C026}" destId="{E2044944-9E03-4448-BB2A-B133975E2F41}" srcOrd="0" destOrd="0" presId="urn:microsoft.com/office/officeart/2005/8/layout/vList5"/>
    <dgm:cxn modelId="{1DB9DC2D-B93A-434F-87B8-70BF9F16B379}" srcId="{0C3D24BB-F684-4DB0-B960-4506B6DE550E}" destId="{FDE8D1DA-8CAA-0D48-8460-6832F5DBF90F}" srcOrd="2" destOrd="0" parTransId="{F2D18DA7-272E-724A-B261-54C0FD75ED25}" sibTransId="{71A508D7-59E8-B945-A7DE-25AB0E470DA0}"/>
    <dgm:cxn modelId="{24DC68A2-22C6-4A02-8356-AD9BBC0D2051}" srcId="{0C3D24BB-F684-4DB0-B960-4506B6DE550E}" destId="{886C94F7-BFAF-40E7-8F80-54BF36BD2B9A}" srcOrd="0" destOrd="0" parTransId="{E18C1CA6-8A4D-4431-8878-1F5015422698}" sibTransId="{2AB04342-A996-4674-91E2-28ECD3D93BB1}"/>
    <dgm:cxn modelId="{BD8232B3-411A-4649-871A-428099A30E28}" srcId="{0C3D24BB-F684-4DB0-B960-4506B6DE550E}" destId="{18DF926D-5DD0-9D4D-91B0-8D3271D862F7}" srcOrd="3" destOrd="0" parTransId="{B72DB443-D340-274C-9F28-A1628C5E93BF}" sibTransId="{93472BF8-82A6-4742-B462-87A27EF98EBE}"/>
    <dgm:cxn modelId="{C7CE52F0-3AFE-414B-A628-0E7D195CCF99}" type="presOf" srcId="{18DF926D-5DD0-9D4D-91B0-8D3271D862F7}" destId="{165B73B6-5E29-4D03-8139-B0C0312FA712}" srcOrd="0" destOrd="3" presId="urn:microsoft.com/office/officeart/2005/8/layout/vList5"/>
    <dgm:cxn modelId="{118F4823-A308-48F5-81AE-060E1EEE3775}" type="presParOf" srcId="{E2044944-9E03-4448-BB2A-B133975E2F41}" destId="{D6BF9291-6A72-4E40-B092-331A273D6CA3}" srcOrd="0" destOrd="0" presId="urn:microsoft.com/office/officeart/2005/8/layout/vList5"/>
    <dgm:cxn modelId="{45DC807E-8C3A-475C-AFE5-4BFCA7300D89}" type="presParOf" srcId="{D6BF9291-6A72-4E40-B092-331A273D6CA3}" destId="{AABFAB41-84DD-4159-9088-986DF6CDFCC2}" srcOrd="0" destOrd="0" presId="urn:microsoft.com/office/officeart/2005/8/layout/vList5"/>
    <dgm:cxn modelId="{1903CAEF-ECC4-4E27-A9F1-2222473250F3}" type="presParOf" srcId="{D6BF9291-6A72-4E40-B092-331A273D6CA3}" destId="{165B73B6-5E29-4D03-8139-B0C0312FA71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C1019E-C2DB-4BE4-A811-DD8DB303C02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C6B59BB-3BDC-450D-BE4B-12317491891D}">
      <dgm:prSet custT="1"/>
      <dgm:spPr>
        <a:solidFill>
          <a:srgbClr val="FEB80A">
            <a:alpha val="98000"/>
          </a:srgbClr>
        </a:solidFill>
        <a:ln>
          <a:solidFill>
            <a:schemeClr val="tx1"/>
          </a:solidFill>
        </a:ln>
      </dgm:spPr>
      <dgm:t>
        <a:bodyPr/>
        <a:lstStyle/>
        <a:p>
          <a:pPr rtl="0"/>
          <a:r>
            <a:rPr lang="en-US" sz="2800" dirty="0" smtClean="0">
              <a:solidFill>
                <a:srgbClr val="000000"/>
              </a:solidFill>
            </a:rPr>
            <a:t>Great Faculty</a:t>
          </a:r>
          <a:endParaRPr lang="en-US" sz="2800" dirty="0">
            <a:solidFill>
              <a:srgbClr val="000000"/>
            </a:solidFill>
          </a:endParaRPr>
        </a:p>
      </dgm:t>
    </dgm:pt>
    <dgm:pt modelId="{EC68D4DE-8BF7-4C46-8E88-03A2499F8940}" type="parTrans" cxnId="{1CEF8B4A-2238-48FD-9157-D3DD7DA8CF09}">
      <dgm:prSet/>
      <dgm:spPr/>
      <dgm:t>
        <a:bodyPr/>
        <a:lstStyle/>
        <a:p>
          <a:endParaRPr lang="en-US"/>
        </a:p>
      </dgm:t>
    </dgm:pt>
    <dgm:pt modelId="{864E5A41-4D15-4D69-AFB8-EC8E95EFF24A}" type="sibTrans" cxnId="{1CEF8B4A-2238-48FD-9157-D3DD7DA8CF09}">
      <dgm:prSet/>
      <dgm:spPr/>
      <dgm:t>
        <a:bodyPr/>
        <a:lstStyle/>
        <a:p>
          <a:endParaRPr lang="en-US"/>
        </a:p>
      </dgm:t>
    </dgm:pt>
    <dgm:pt modelId="{52A66843-2A14-42BC-A423-2A4811006AE6}">
      <dgm:prSet custT="1"/>
      <dgm:spPr>
        <a:solidFill>
          <a:schemeClr val="bg1"/>
        </a:solidFill>
      </dgm:spPr>
      <dgm:t>
        <a:bodyPr/>
        <a:lstStyle/>
        <a:p>
          <a:pPr rtl="0"/>
          <a:r>
            <a:rPr lang="en-US" sz="2000" dirty="0" smtClean="0">
              <a:solidFill>
                <a:srgbClr val="000000"/>
              </a:solidFill>
            </a:rPr>
            <a:t>Award winning professors</a:t>
          </a:r>
          <a:endParaRPr lang="en-US" sz="2000" dirty="0">
            <a:solidFill>
              <a:srgbClr val="000000"/>
            </a:solidFill>
          </a:endParaRPr>
        </a:p>
      </dgm:t>
    </dgm:pt>
    <dgm:pt modelId="{6EA5C965-DF2B-4724-85B6-C2E52B78EF37}" type="parTrans" cxnId="{F2C7CF9D-B34E-4DAC-A3D8-88364E8F3C20}">
      <dgm:prSet/>
      <dgm:spPr/>
      <dgm:t>
        <a:bodyPr/>
        <a:lstStyle/>
        <a:p>
          <a:endParaRPr lang="en-US"/>
        </a:p>
      </dgm:t>
    </dgm:pt>
    <dgm:pt modelId="{C882B0C2-55A6-4D66-B7B1-DF5968B60BA7}" type="sibTrans" cxnId="{F2C7CF9D-B34E-4DAC-A3D8-88364E8F3C20}">
      <dgm:prSet/>
      <dgm:spPr/>
      <dgm:t>
        <a:bodyPr/>
        <a:lstStyle/>
        <a:p>
          <a:endParaRPr lang="en-US"/>
        </a:p>
      </dgm:t>
    </dgm:pt>
    <dgm:pt modelId="{BD68AE2F-3027-44B3-9F96-441F12EF01C4}">
      <dgm:prSet custT="1"/>
      <dgm:spPr>
        <a:solidFill>
          <a:schemeClr val="bg1"/>
        </a:solidFill>
      </dgm:spPr>
      <dgm:t>
        <a:bodyPr/>
        <a:lstStyle/>
        <a:p>
          <a:pPr rtl="0"/>
          <a:r>
            <a:rPr lang="en-US" sz="2000" dirty="0" smtClean="0">
              <a:solidFill>
                <a:srgbClr val="000000"/>
              </a:solidFill>
            </a:rPr>
            <a:t>Industry experience</a:t>
          </a:r>
          <a:endParaRPr lang="en-US" sz="2000" dirty="0">
            <a:solidFill>
              <a:srgbClr val="000000"/>
            </a:solidFill>
          </a:endParaRPr>
        </a:p>
      </dgm:t>
    </dgm:pt>
    <dgm:pt modelId="{AB19BFA5-197F-47F1-92DF-54DAC1DB9EC7}" type="parTrans" cxnId="{6CDA2444-212B-41E7-AF21-149B2E432348}">
      <dgm:prSet/>
      <dgm:spPr/>
      <dgm:t>
        <a:bodyPr/>
        <a:lstStyle/>
        <a:p>
          <a:endParaRPr lang="en-US"/>
        </a:p>
      </dgm:t>
    </dgm:pt>
    <dgm:pt modelId="{709E792A-7A35-4C38-AD6C-0F60873FDCF3}" type="sibTrans" cxnId="{6CDA2444-212B-41E7-AF21-149B2E432348}">
      <dgm:prSet/>
      <dgm:spPr/>
      <dgm:t>
        <a:bodyPr/>
        <a:lstStyle/>
        <a:p>
          <a:endParaRPr lang="en-US"/>
        </a:p>
      </dgm:t>
    </dgm:pt>
    <dgm:pt modelId="{D53A4DC1-CE05-4C3B-9B79-8A5E3F214AAF}">
      <dgm:prSet custT="1"/>
      <dgm:spPr>
        <a:solidFill>
          <a:schemeClr val="bg1"/>
        </a:solidFill>
      </dgm:spPr>
      <dgm:t>
        <a:bodyPr/>
        <a:lstStyle/>
        <a:p>
          <a:pPr rtl="0"/>
          <a:r>
            <a:rPr lang="en-US" sz="2000" dirty="0" smtClean="0">
              <a:solidFill>
                <a:srgbClr val="000000"/>
              </a:solidFill>
            </a:rPr>
            <a:t>Faculty who care about your success</a:t>
          </a:r>
          <a:endParaRPr lang="en-US" sz="2000" dirty="0">
            <a:solidFill>
              <a:srgbClr val="000000"/>
            </a:solidFill>
          </a:endParaRPr>
        </a:p>
      </dgm:t>
    </dgm:pt>
    <dgm:pt modelId="{AEF52290-647A-42F8-9F13-F90DFCC11C8E}" type="parTrans" cxnId="{6554163E-E63F-4982-A111-5D7895DF9D61}">
      <dgm:prSet/>
      <dgm:spPr/>
      <dgm:t>
        <a:bodyPr/>
        <a:lstStyle/>
        <a:p>
          <a:endParaRPr lang="en-US"/>
        </a:p>
      </dgm:t>
    </dgm:pt>
    <dgm:pt modelId="{D900CC18-CC45-432F-B9BD-566FEAB0EBDD}" type="sibTrans" cxnId="{6554163E-E63F-4982-A111-5D7895DF9D61}">
      <dgm:prSet/>
      <dgm:spPr/>
      <dgm:t>
        <a:bodyPr/>
        <a:lstStyle/>
        <a:p>
          <a:endParaRPr lang="en-US"/>
        </a:p>
      </dgm:t>
    </dgm:pt>
    <dgm:pt modelId="{E2044944-9E03-4448-BB2A-B133975E2F41}" type="pres">
      <dgm:prSet presAssocID="{F1C1019E-C2DB-4BE4-A811-DD8DB303C026}" presName="Name0" presStyleCnt="0">
        <dgm:presLayoutVars>
          <dgm:dir/>
          <dgm:animLvl val="lvl"/>
          <dgm:resizeHandles val="exact"/>
        </dgm:presLayoutVars>
      </dgm:prSet>
      <dgm:spPr/>
      <dgm:t>
        <a:bodyPr/>
        <a:lstStyle/>
        <a:p>
          <a:endParaRPr lang="en-US"/>
        </a:p>
      </dgm:t>
    </dgm:pt>
    <dgm:pt modelId="{4E5CDC19-9B25-490C-AF84-3D540ABA1FF5}" type="pres">
      <dgm:prSet presAssocID="{2C6B59BB-3BDC-450D-BE4B-12317491891D}" presName="linNode" presStyleCnt="0"/>
      <dgm:spPr/>
    </dgm:pt>
    <dgm:pt modelId="{34780508-E827-4EF1-A181-203E42D927EA}" type="pres">
      <dgm:prSet presAssocID="{2C6B59BB-3BDC-450D-BE4B-12317491891D}" presName="parentText" presStyleLbl="node1" presStyleIdx="0" presStyleCnt="1" custScaleX="68342" custScaleY="82690">
        <dgm:presLayoutVars>
          <dgm:chMax val="1"/>
          <dgm:bulletEnabled val="1"/>
        </dgm:presLayoutVars>
      </dgm:prSet>
      <dgm:spPr/>
      <dgm:t>
        <a:bodyPr/>
        <a:lstStyle/>
        <a:p>
          <a:endParaRPr lang="en-US"/>
        </a:p>
      </dgm:t>
    </dgm:pt>
    <dgm:pt modelId="{ACE77F85-E20C-481E-B184-55985A737765}" type="pres">
      <dgm:prSet presAssocID="{2C6B59BB-3BDC-450D-BE4B-12317491891D}" presName="descendantText" presStyleLbl="alignAccFollowNode1" presStyleIdx="0" presStyleCnt="1" custScaleY="85083" custLinFactNeighborX="-449" custLinFactNeighborY="0">
        <dgm:presLayoutVars>
          <dgm:bulletEnabled val="1"/>
        </dgm:presLayoutVars>
      </dgm:prSet>
      <dgm:spPr/>
      <dgm:t>
        <a:bodyPr/>
        <a:lstStyle/>
        <a:p>
          <a:endParaRPr lang="en-US"/>
        </a:p>
      </dgm:t>
    </dgm:pt>
  </dgm:ptLst>
  <dgm:cxnLst>
    <dgm:cxn modelId="{6CDA2444-212B-41E7-AF21-149B2E432348}" srcId="{2C6B59BB-3BDC-450D-BE4B-12317491891D}" destId="{BD68AE2F-3027-44B3-9F96-441F12EF01C4}" srcOrd="1" destOrd="0" parTransId="{AB19BFA5-197F-47F1-92DF-54DAC1DB9EC7}" sibTransId="{709E792A-7A35-4C38-AD6C-0F60873FDCF3}"/>
    <dgm:cxn modelId="{F2C7CF9D-B34E-4DAC-A3D8-88364E8F3C20}" srcId="{2C6B59BB-3BDC-450D-BE4B-12317491891D}" destId="{52A66843-2A14-42BC-A423-2A4811006AE6}" srcOrd="0" destOrd="0" parTransId="{6EA5C965-DF2B-4724-85B6-C2E52B78EF37}" sibTransId="{C882B0C2-55A6-4D66-B7B1-DF5968B60BA7}"/>
    <dgm:cxn modelId="{1001EF85-8554-42A1-86E0-6A3D25697523}" type="presOf" srcId="{D53A4DC1-CE05-4C3B-9B79-8A5E3F214AAF}" destId="{ACE77F85-E20C-481E-B184-55985A737765}" srcOrd="0" destOrd="2" presId="urn:microsoft.com/office/officeart/2005/8/layout/vList5"/>
    <dgm:cxn modelId="{1CEF8B4A-2238-48FD-9157-D3DD7DA8CF09}" srcId="{F1C1019E-C2DB-4BE4-A811-DD8DB303C026}" destId="{2C6B59BB-3BDC-450D-BE4B-12317491891D}" srcOrd="0" destOrd="0" parTransId="{EC68D4DE-8BF7-4C46-8E88-03A2499F8940}" sibTransId="{864E5A41-4D15-4D69-AFB8-EC8E95EFF24A}"/>
    <dgm:cxn modelId="{608BC56D-4184-4DA4-A8AC-FB3D9EF6067F}" type="presOf" srcId="{52A66843-2A14-42BC-A423-2A4811006AE6}" destId="{ACE77F85-E20C-481E-B184-55985A737765}" srcOrd="0" destOrd="0" presId="urn:microsoft.com/office/officeart/2005/8/layout/vList5"/>
    <dgm:cxn modelId="{9D0865CD-195F-4B6F-9525-4EEB9F235A56}" type="presOf" srcId="{2C6B59BB-3BDC-450D-BE4B-12317491891D}" destId="{34780508-E827-4EF1-A181-203E42D927EA}" srcOrd="0" destOrd="0" presId="urn:microsoft.com/office/officeart/2005/8/layout/vList5"/>
    <dgm:cxn modelId="{B6B15398-5D23-4A07-805C-5659AD6FF201}" type="presOf" srcId="{BD68AE2F-3027-44B3-9F96-441F12EF01C4}" destId="{ACE77F85-E20C-481E-B184-55985A737765}" srcOrd="0" destOrd="1" presId="urn:microsoft.com/office/officeart/2005/8/layout/vList5"/>
    <dgm:cxn modelId="{6554163E-E63F-4982-A111-5D7895DF9D61}" srcId="{2C6B59BB-3BDC-450D-BE4B-12317491891D}" destId="{D53A4DC1-CE05-4C3B-9B79-8A5E3F214AAF}" srcOrd="2" destOrd="0" parTransId="{AEF52290-647A-42F8-9F13-F90DFCC11C8E}" sibTransId="{D900CC18-CC45-432F-B9BD-566FEAB0EBDD}"/>
    <dgm:cxn modelId="{4B91039A-95CF-4456-8FE5-4DD0DA6BC7E1}" type="presOf" srcId="{F1C1019E-C2DB-4BE4-A811-DD8DB303C026}" destId="{E2044944-9E03-4448-BB2A-B133975E2F41}" srcOrd="0" destOrd="0" presId="urn:microsoft.com/office/officeart/2005/8/layout/vList5"/>
    <dgm:cxn modelId="{A3B902D7-8343-4E6A-B41C-5973EBAC547B}" type="presParOf" srcId="{E2044944-9E03-4448-BB2A-B133975E2F41}" destId="{4E5CDC19-9B25-490C-AF84-3D540ABA1FF5}" srcOrd="0" destOrd="0" presId="urn:microsoft.com/office/officeart/2005/8/layout/vList5"/>
    <dgm:cxn modelId="{B95269F9-4D27-44AC-A410-4D2FBD576FF9}" type="presParOf" srcId="{4E5CDC19-9B25-490C-AF84-3D540ABA1FF5}" destId="{34780508-E827-4EF1-A181-203E42D927EA}" srcOrd="0" destOrd="0" presId="urn:microsoft.com/office/officeart/2005/8/layout/vList5"/>
    <dgm:cxn modelId="{397344E7-2F33-42BE-9C29-6C690858CD8F}" type="presParOf" srcId="{4E5CDC19-9B25-490C-AF84-3D540ABA1FF5}" destId="{ACE77F85-E20C-481E-B184-55985A737765}"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C1019E-C2DB-4BE4-A811-DD8DB303C02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37000F-6B47-4E47-AF8D-FB67DCB68070}">
      <dgm:prSet custT="1"/>
      <dgm:spPr>
        <a:solidFill>
          <a:srgbClr val="FEB80A">
            <a:alpha val="98000"/>
          </a:srgbClr>
        </a:solidFill>
        <a:ln>
          <a:solidFill>
            <a:schemeClr val="tx1"/>
          </a:solidFill>
        </a:ln>
      </dgm:spPr>
      <dgm:t>
        <a:bodyPr/>
        <a:lstStyle/>
        <a:p>
          <a:pPr rtl="0"/>
          <a:r>
            <a:rPr lang="en-US" sz="2800" dirty="0" smtClean="0">
              <a:solidFill>
                <a:srgbClr val="000000"/>
              </a:solidFill>
            </a:rPr>
            <a:t>Great Careers </a:t>
          </a:r>
          <a:endParaRPr lang="en-US" sz="2800" dirty="0">
            <a:solidFill>
              <a:srgbClr val="000000"/>
            </a:solidFill>
          </a:endParaRPr>
        </a:p>
      </dgm:t>
    </dgm:pt>
    <dgm:pt modelId="{AF88EFF3-90D4-4D7D-9FF2-45E4FB6EC8F4}" type="parTrans" cxnId="{0C5A153B-B539-494B-B227-0C8DDFC4C794}">
      <dgm:prSet/>
      <dgm:spPr/>
      <dgm:t>
        <a:bodyPr/>
        <a:lstStyle/>
        <a:p>
          <a:endParaRPr lang="en-US"/>
        </a:p>
      </dgm:t>
    </dgm:pt>
    <dgm:pt modelId="{7B51B00E-F22F-4F44-98BE-4831C99ECE51}" type="sibTrans" cxnId="{0C5A153B-B539-494B-B227-0C8DDFC4C794}">
      <dgm:prSet/>
      <dgm:spPr/>
      <dgm:t>
        <a:bodyPr/>
        <a:lstStyle/>
        <a:p>
          <a:endParaRPr lang="en-US"/>
        </a:p>
      </dgm:t>
    </dgm:pt>
    <dgm:pt modelId="{35632CA4-B8FB-4FAC-9072-74A533375D5A}">
      <dgm:prSet custT="1"/>
      <dgm:spPr>
        <a:solidFill>
          <a:schemeClr val="bg1"/>
        </a:solidFill>
      </dgm:spPr>
      <dgm:t>
        <a:bodyPr/>
        <a:lstStyle/>
        <a:p>
          <a:pPr rtl="0"/>
          <a:r>
            <a:rPr lang="en-US" sz="2000" dirty="0" smtClean="0">
              <a:solidFill>
                <a:srgbClr val="000000"/>
              </a:solidFill>
            </a:rPr>
            <a:t>Large network of recruiters</a:t>
          </a:r>
          <a:endParaRPr lang="en-US" sz="2000" dirty="0">
            <a:solidFill>
              <a:srgbClr val="000000"/>
            </a:solidFill>
          </a:endParaRPr>
        </a:p>
      </dgm:t>
    </dgm:pt>
    <dgm:pt modelId="{17F0F7FE-3982-41F1-AE66-EDB31CB3EF9C}" type="parTrans" cxnId="{A1B8A83A-7111-4AAA-8485-E4A5023A6D01}">
      <dgm:prSet/>
      <dgm:spPr/>
      <dgm:t>
        <a:bodyPr/>
        <a:lstStyle/>
        <a:p>
          <a:endParaRPr lang="en-US"/>
        </a:p>
      </dgm:t>
    </dgm:pt>
    <dgm:pt modelId="{54700A41-46EE-48AC-AFE1-51FFCE1B15E5}" type="sibTrans" cxnId="{A1B8A83A-7111-4AAA-8485-E4A5023A6D01}">
      <dgm:prSet/>
      <dgm:spPr/>
      <dgm:t>
        <a:bodyPr/>
        <a:lstStyle/>
        <a:p>
          <a:endParaRPr lang="en-US"/>
        </a:p>
      </dgm:t>
    </dgm:pt>
    <dgm:pt modelId="{E498345D-574E-4560-BEE3-4F35D6B89B2F}">
      <dgm:prSet custT="1"/>
      <dgm:spPr>
        <a:solidFill>
          <a:schemeClr val="bg1"/>
        </a:solidFill>
      </dgm:spPr>
      <dgm:t>
        <a:bodyPr/>
        <a:lstStyle/>
        <a:p>
          <a:pPr rtl="0"/>
          <a:r>
            <a:rPr lang="en-US" sz="2000" dirty="0" smtClean="0">
              <a:solidFill>
                <a:srgbClr val="000000"/>
              </a:solidFill>
            </a:rPr>
            <a:t>Diverse job opportunities</a:t>
          </a:r>
          <a:endParaRPr lang="en-US" sz="2000" dirty="0">
            <a:solidFill>
              <a:srgbClr val="000000"/>
            </a:solidFill>
          </a:endParaRPr>
        </a:p>
      </dgm:t>
    </dgm:pt>
    <dgm:pt modelId="{31E5C721-AAEE-44F9-AF6A-0C4DFECDC364}" type="parTrans" cxnId="{83EF2615-5C10-4072-9A99-3B96D0DAFB45}">
      <dgm:prSet/>
      <dgm:spPr/>
      <dgm:t>
        <a:bodyPr/>
        <a:lstStyle/>
        <a:p>
          <a:endParaRPr lang="en-US"/>
        </a:p>
      </dgm:t>
    </dgm:pt>
    <dgm:pt modelId="{7D210BEF-253C-4AA9-9B66-D637F70BECB7}" type="sibTrans" cxnId="{83EF2615-5C10-4072-9A99-3B96D0DAFB45}">
      <dgm:prSet/>
      <dgm:spPr/>
      <dgm:t>
        <a:bodyPr/>
        <a:lstStyle/>
        <a:p>
          <a:endParaRPr lang="en-US"/>
        </a:p>
      </dgm:t>
    </dgm:pt>
    <dgm:pt modelId="{AA6F4CC8-F89E-FF45-9FC5-8C3013600073}">
      <dgm:prSet custT="1"/>
      <dgm:spPr>
        <a:solidFill>
          <a:schemeClr val="bg1"/>
        </a:solidFill>
      </dgm:spPr>
      <dgm:t>
        <a:bodyPr/>
        <a:lstStyle/>
        <a:p>
          <a:pPr rtl="0"/>
          <a:r>
            <a:rPr lang="en-US" sz="2000" dirty="0" smtClean="0">
              <a:solidFill>
                <a:srgbClr val="000000"/>
              </a:solidFill>
            </a:rPr>
            <a:t>High starting salaries</a:t>
          </a:r>
          <a:endParaRPr lang="en-US" sz="2000" dirty="0">
            <a:solidFill>
              <a:srgbClr val="000000"/>
            </a:solidFill>
          </a:endParaRPr>
        </a:p>
      </dgm:t>
    </dgm:pt>
    <dgm:pt modelId="{ED46408B-8636-BE41-80DC-D3DB6D76A980}" type="parTrans" cxnId="{6BA63403-42EE-AC4A-8EE1-CB784FACA9E0}">
      <dgm:prSet/>
      <dgm:spPr/>
      <dgm:t>
        <a:bodyPr/>
        <a:lstStyle/>
        <a:p>
          <a:endParaRPr lang="en-US"/>
        </a:p>
      </dgm:t>
    </dgm:pt>
    <dgm:pt modelId="{AEDD3B7B-F046-CC49-81FD-680D3CBF8C8A}" type="sibTrans" cxnId="{6BA63403-42EE-AC4A-8EE1-CB784FACA9E0}">
      <dgm:prSet/>
      <dgm:spPr/>
      <dgm:t>
        <a:bodyPr/>
        <a:lstStyle/>
        <a:p>
          <a:endParaRPr lang="en-US"/>
        </a:p>
      </dgm:t>
    </dgm:pt>
    <dgm:pt modelId="{8199A7A8-88DA-1246-859D-621FF92542E5}">
      <dgm:prSet custT="1"/>
      <dgm:spPr>
        <a:solidFill>
          <a:schemeClr val="bg1"/>
        </a:solidFill>
      </dgm:spPr>
      <dgm:t>
        <a:bodyPr/>
        <a:lstStyle/>
        <a:p>
          <a:pPr rtl="0"/>
          <a:r>
            <a:rPr lang="en-US" sz="2000" dirty="0" smtClean="0">
              <a:solidFill>
                <a:srgbClr val="000000"/>
              </a:solidFill>
            </a:rPr>
            <a:t>Projected increases in demand</a:t>
          </a:r>
          <a:endParaRPr lang="en-US" sz="2000" dirty="0">
            <a:solidFill>
              <a:srgbClr val="000000"/>
            </a:solidFill>
          </a:endParaRPr>
        </a:p>
      </dgm:t>
    </dgm:pt>
    <dgm:pt modelId="{8ABE48F5-07A7-7148-BB79-B85451FD31CD}" type="parTrans" cxnId="{3A418681-28FF-5A4D-8116-D905B3E40EA0}">
      <dgm:prSet/>
      <dgm:spPr/>
      <dgm:t>
        <a:bodyPr/>
        <a:lstStyle/>
        <a:p>
          <a:endParaRPr lang="en-US"/>
        </a:p>
      </dgm:t>
    </dgm:pt>
    <dgm:pt modelId="{31665953-7363-FF45-A0EB-79834C4138EC}" type="sibTrans" cxnId="{3A418681-28FF-5A4D-8116-D905B3E40EA0}">
      <dgm:prSet/>
      <dgm:spPr/>
      <dgm:t>
        <a:bodyPr/>
        <a:lstStyle/>
        <a:p>
          <a:endParaRPr lang="en-US"/>
        </a:p>
      </dgm:t>
    </dgm:pt>
    <dgm:pt modelId="{E2044944-9E03-4448-BB2A-B133975E2F41}" type="pres">
      <dgm:prSet presAssocID="{F1C1019E-C2DB-4BE4-A811-DD8DB303C026}" presName="Name0" presStyleCnt="0">
        <dgm:presLayoutVars>
          <dgm:dir/>
          <dgm:animLvl val="lvl"/>
          <dgm:resizeHandles val="exact"/>
        </dgm:presLayoutVars>
      </dgm:prSet>
      <dgm:spPr/>
      <dgm:t>
        <a:bodyPr/>
        <a:lstStyle/>
        <a:p>
          <a:endParaRPr lang="en-US"/>
        </a:p>
      </dgm:t>
    </dgm:pt>
    <dgm:pt modelId="{3991CC98-9296-44A9-8F55-8C0F61D8B37D}" type="pres">
      <dgm:prSet presAssocID="{CF37000F-6B47-4E47-AF8D-FB67DCB68070}" presName="linNode" presStyleCnt="0"/>
      <dgm:spPr/>
    </dgm:pt>
    <dgm:pt modelId="{55DF767A-A4DD-48DF-B96C-9BC3DAA52F22}" type="pres">
      <dgm:prSet presAssocID="{CF37000F-6B47-4E47-AF8D-FB67DCB68070}" presName="parentText" presStyleLbl="node1" presStyleIdx="0" presStyleCnt="1" custScaleX="68342" custScaleY="72764">
        <dgm:presLayoutVars>
          <dgm:chMax val="1"/>
          <dgm:bulletEnabled val="1"/>
        </dgm:presLayoutVars>
      </dgm:prSet>
      <dgm:spPr/>
      <dgm:t>
        <a:bodyPr/>
        <a:lstStyle/>
        <a:p>
          <a:endParaRPr lang="en-US"/>
        </a:p>
      </dgm:t>
    </dgm:pt>
    <dgm:pt modelId="{E772AE5E-15BB-47CB-B657-1EFD19966ED0}" type="pres">
      <dgm:prSet presAssocID="{CF37000F-6B47-4E47-AF8D-FB67DCB68070}" presName="descendantText" presStyleLbl="alignAccFollowNode1" presStyleIdx="0" presStyleCnt="1" custScaleY="95093">
        <dgm:presLayoutVars>
          <dgm:bulletEnabled val="1"/>
        </dgm:presLayoutVars>
      </dgm:prSet>
      <dgm:spPr/>
      <dgm:t>
        <a:bodyPr/>
        <a:lstStyle/>
        <a:p>
          <a:endParaRPr lang="en-US"/>
        </a:p>
      </dgm:t>
    </dgm:pt>
  </dgm:ptLst>
  <dgm:cxnLst>
    <dgm:cxn modelId="{6BA63403-42EE-AC4A-8EE1-CB784FACA9E0}" srcId="{CF37000F-6B47-4E47-AF8D-FB67DCB68070}" destId="{AA6F4CC8-F89E-FF45-9FC5-8C3013600073}" srcOrd="3" destOrd="0" parTransId="{ED46408B-8636-BE41-80DC-D3DB6D76A980}" sibTransId="{AEDD3B7B-F046-CC49-81FD-680D3CBF8C8A}"/>
    <dgm:cxn modelId="{0C5A153B-B539-494B-B227-0C8DDFC4C794}" srcId="{F1C1019E-C2DB-4BE4-A811-DD8DB303C026}" destId="{CF37000F-6B47-4E47-AF8D-FB67DCB68070}" srcOrd="0" destOrd="0" parTransId="{AF88EFF3-90D4-4D7D-9FF2-45E4FB6EC8F4}" sibTransId="{7B51B00E-F22F-4F44-98BE-4831C99ECE51}"/>
    <dgm:cxn modelId="{3A418681-28FF-5A4D-8116-D905B3E40EA0}" srcId="{CF37000F-6B47-4E47-AF8D-FB67DCB68070}" destId="{8199A7A8-88DA-1246-859D-621FF92542E5}" srcOrd="0" destOrd="0" parTransId="{8ABE48F5-07A7-7148-BB79-B85451FD31CD}" sibTransId="{31665953-7363-FF45-A0EB-79834C4138EC}"/>
    <dgm:cxn modelId="{966CCB38-D6A0-4C83-90E9-9D2DBE8E117E}" type="presOf" srcId="{CF37000F-6B47-4E47-AF8D-FB67DCB68070}" destId="{55DF767A-A4DD-48DF-B96C-9BC3DAA52F22}" srcOrd="0" destOrd="0" presId="urn:microsoft.com/office/officeart/2005/8/layout/vList5"/>
    <dgm:cxn modelId="{83EF2615-5C10-4072-9A99-3B96D0DAFB45}" srcId="{CF37000F-6B47-4E47-AF8D-FB67DCB68070}" destId="{E498345D-574E-4560-BEE3-4F35D6B89B2F}" srcOrd="2" destOrd="0" parTransId="{31E5C721-AAEE-44F9-AF6A-0C4DFECDC364}" sibTransId="{7D210BEF-253C-4AA9-9B66-D637F70BECB7}"/>
    <dgm:cxn modelId="{D324A18C-349F-422F-8983-A77700001EEC}" type="presOf" srcId="{35632CA4-B8FB-4FAC-9072-74A533375D5A}" destId="{E772AE5E-15BB-47CB-B657-1EFD19966ED0}" srcOrd="0" destOrd="1" presId="urn:microsoft.com/office/officeart/2005/8/layout/vList5"/>
    <dgm:cxn modelId="{A1B8A83A-7111-4AAA-8485-E4A5023A6D01}" srcId="{CF37000F-6B47-4E47-AF8D-FB67DCB68070}" destId="{35632CA4-B8FB-4FAC-9072-74A533375D5A}" srcOrd="1" destOrd="0" parTransId="{17F0F7FE-3982-41F1-AE66-EDB31CB3EF9C}" sibTransId="{54700A41-46EE-48AC-AFE1-51FFCE1B15E5}"/>
    <dgm:cxn modelId="{8EF1D15A-9905-4CE1-BBF6-3ACF4882182B}" type="presOf" srcId="{AA6F4CC8-F89E-FF45-9FC5-8C3013600073}" destId="{E772AE5E-15BB-47CB-B657-1EFD19966ED0}" srcOrd="0" destOrd="3" presId="urn:microsoft.com/office/officeart/2005/8/layout/vList5"/>
    <dgm:cxn modelId="{CB277FEB-B9B3-4106-8F1B-753131C9E0B3}" type="presOf" srcId="{E498345D-574E-4560-BEE3-4F35D6B89B2F}" destId="{E772AE5E-15BB-47CB-B657-1EFD19966ED0}" srcOrd="0" destOrd="2" presId="urn:microsoft.com/office/officeart/2005/8/layout/vList5"/>
    <dgm:cxn modelId="{B1598022-182B-4B63-8D93-A9EAD9C9B20D}" type="presOf" srcId="{8199A7A8-88DA-1246-859D-621FF92542E5}" destId="{E772AE5E-15BB-47CB-B657-1EFD19966ED0}" srcOrd="0" destOrd="0" presId="urn:microsoft.com/office/officeart/2005/8/layout/vList5"/>
    <dgm:cxn modelId="{9AE83197-3F62-48C3-A75D-01500DB9AB59}" type="presOf" srcId="{F1C1019E-C2DB-4BE4-A811-DD8DB303C026}" destId="{E2044944-9E03-4448-BB2A-B133975E2F41}" srcOrd="0" destOrd="0" presId="urn:microsoft.com/office/officeart/2005/8/layout/vList5"/>
    <dgm:cxn modelId="{F2C5DA2F-D004-4A25-B181-178B6BD11534}" type="presParOf" srcId="{E2044944-9E03-4448-BB2A-B133975E2F41}" destId="{3991CC98-9296-44A9-8F55-8C0F61D8B37D}" srcOrd="0" destOrd="0" presId="urn:microsoft.com/office/officeart/2005/8/layout/vList5"/>
    <dgm:cxn modelId="{2C2E4161-AD26-46C0-91D9-C3FD342E9C71}" type="presParOf" srcId="{3991CC98-9296-44A9-8F55-8C0F61D8B37D}" destId="{55DF767A-A4DD-48DF-B96C-9BC3DAA52F22}" srcOrd="0" destOrd="0" presId="urn:microsoft.com/office/officeart/2005/8/layout/vList5"/>
    <dgm:cxn modelId="{CE67563E-88A3-4837-9861-F01244395C8E}" type="presParOf" srcId="{3991CC98-9296-44A9-8F55-8C0F61D8B37D}" destId="{E772AE5E-15BB-47CB-B657-1EFD19966ED0}"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B73B6-5E29-4D03-8139-B0C0312FA712}">
      <dsp:nvSpPr>
        <dsp:cNvPr id="0" name=""/>
        <dsp:cNvSpPr/>
      </dsp:nvSpPr>
      <dsp:spPr>
        <a:xfrm rot="5400000">
          <a:off x="4139809" y="-2274829"/>
          <a:ext cx="1674764" cy="6226059"/>
        </a:xfrm>
        <a:prstGeom prst="round2SameRect">
          <a:avLst/>
        </a:prstGeom>
        <a:solidFill>
          <a:schemeClr val="bg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Created in 2008 after study found SCM knowledge, skills and abilities lacking in the workforce</a:t>
          </a:r>
          <a:endParaRPr lang="en-US" sz="1900" kern="1200" dirty="0">
            <a:solidFill>
              <a:srgbClr val="000000"/>
            </a:solidFill>
          </a:endParaRPr>
        </a:p>
        <a:p>
          <a:pPr marL="171450" lvl="1" indent="-171450" algn="l" defTabSz="844550" rtl="0">
            <a:lnSpc>
              <a:spcPct val="90000"/>
            </a:lnSpc>
            <a:spcBef>
              <a:spcPct val="0"/>
            </a:spcBef>
            <a:spcAft>
              <a:spcPct val="15000"/>
            </a:spcAft>
            <a:buChar char="••"/>
          </a:pPr>
          <a:r>
            <a:rPr lang="en-US" sz="1900" kern="1200" dirty="0" smtClean="0"/>
            <a:t>Provides a multi-disciplinary curriculum to complement both Business and Non-Business majors</a:t>
          </a:r>
          <a:endParaRPr lang="en-US" sz="1900" kern="1200" dirty="0">
            <a:solidFill>
              <a:srgbClr val="000000"/>
            </a:solidFill>
          </a:endParaRPr>
        </a:p>
        <a:p>
          <a:pPr marL="171450" lvl="1" indent="-171450" algn="l" defTabSz="844550" rtl="0">
            <a:lnSpc>
              <a:spcPct val="90000"/>
            </a:lnSpc>
            <a:spcBef>
              <a:spcPct val="0"/>
            </a:spcBef>
            <a:spcAft>
              <a:spcPct val="15000"/>
            </a:spcAft>
            <a:buChar char="••"/>
          </a:pPr>
          <a:r>
            <a:rPr lang="en-US" sz="1900" kern="1200" dirty="0" smtClean="0"/>
            <a:t>Current enrollment in the SCM minor is about 60 students</a:t>
          </a:r>
          <a:r>
            <a:rPr lang="en-US" sz="2000" kern="1200" dirty="0" smtClean="0"/>
            <a:t> </a:t>
          </a:r>
          <a:endParaRPr lang="en-US" sz="2000" kern="1200" dirty="0">
            <a:solidFill>
              <a:srgbClr val="000000"/>
            </a:solidFill>
          </a:endParaRPr>
        </a:p>
      </dsp:txBody>
      <dsp:txXfrm rot="-5400000">
        <a:off x="1864162" y="82573"/>
        <a:ext cx="6144304" cy="1511254"/>
      </dsp:txXfrm>
    </dsp:sp>
    <dsp:sp modelId="{AABFAB41-84DD-4159-9088-986DF6CDFCC2}">
      <dsp:nvSpPr>
        <dsp:cNvPr id="0" name=""/>
        <dsp:cNvSpPr/>
      </dsp:nvSpPr>
      <dsp:spPr>
        <a:xfrm>
          <a:off x="50" y="1636"/>
          <a:ext cx="1864111" cy="1673126"/>
        </a:xfrm>
        <a:prstGeom prst="roundRect">
          <a:avLst/>
        </a:prstGeom>
        <a:solidFill>
          <a:schemeClr val="accent2">
            <a:alpha val="98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SCM Minor</a:t>
          </a:r>
          <a:endParaRPr lang="en-US" sz="2800" kern="1200" dirty="0">
            <a:solidFill>
              <a:schemeClr val="tx1"/>
            </a:solidFill>
          </a:endParaRPr>
        </a:p>
      </dsp:txBody>
      <dsp:txXfrm>
        <a:off x="81725" y="83311"/>
        <a:ext cx="1700761" cy="1509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77F85-E20C-481E-B184-55985A737765}">
      <dsp:nvSpPr>
        <dsp:cNvPr id="0" name=""/>
        <dsp:cNvSpPr/>
      </dsp:nvSpPr>
      <dsp:spPr>
        <a:xfrm rot="5400000">
          <a:off x="4775218" y="-2157839"/>
          <a:ext cx="1066800" cy="5534878"/>
        </a:xfrm>
        <a:prstGeom prst="round2SameRect">
          <a:avLst/>
        </a:prstGeom>
        <a:solidFill>
          <a:schemeClr val="bg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Created in 2014 for our MBA students to obtain the SCM knowledge, skills and abilities being requested by employers</a:t>
          </a:r>
          <a:endParaRPr lang="en-US" sz="1900" kern="1200" dirty="0">
            <a:solidFill>
              <a:srgbClr val="000000"/>
            </a:solidFill>
          </a:endParaRPr>
        </a:p>
      </dsp:txBody>
      <dsp:txXfrm rot="-5400000">
        <a:off x="2541180" y="128276"/>
        <a:ext cx="5482801" cy="962646"/>
      </dsp:txXfrm>
    </dsp:sp>
    <dsp:sp modelId="{34780508-E827-4EF1-A181-203E42D927EA}">
      <dsp:nvSpPr>
        <dsp:cNvPr id="0" name=""/>
        <dsp:cNvSpPr/>
      </dsp:nvSpPr>
      <dsp:spPr>
        <a:xfrm>
          <a:off x="0" y="166689"/>
          <a:ext cx="2550871" cy="885821"/>
        </a:xfrm>
        <a:prstGeom prst="roundRect">
          <a:avLst/>
        </a:prstGeom>
        <a:solidFill>
          <a:srgbClr val="FEB80A">
            <a:alpha val="98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000000"/>
              </a:solidFill>
            </a:rPr>
            <a:t>MBA w/SCM concentration</a:t>
          </a:r>
          <a:endParaRPr lang="en-US" sz="2800" kern="1200" dirty="0">
            <a:solidFill>
              <a:srgbClr val="000000"/>
            </a:solidFill>
          </a:endParaRPr>
        </a:p>
      </dsp:txBody>
      <dsp:txXfrm>
        <a:off x="43242" y="209931"/>
        <a:ext cx="2464387" cy="799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B73B6-5E29-4D03-8139-B0C0312FA712}">
      <dsp:nvSpPr>
        <dsp:cNvPr id="0" name=""/>
        <dsp:cNvSpPr/>
      </dsp:nvSpPr>
      <dsp:spPr>
        <a:xfrm rot="5400000">
          <a:off x="4139809" y="-2274829"/>
          <a:ext cx="1674764" cy="6226059"/>
        </a:xfrm>
        <a:prstGeom prst="round2SameRect">
          <a:avLst/>
        </a:prstGeom>
        <a:solidFill>
          <a:schemeClr val="bg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Created in 2016 after study found SCM knowledge, skills and abilities lacking in the workforce</a:t>
          </a:r>
          <a:endParaRPr lang="en-US" sz="1900" kern="1200" dirty="0">
            <a:solidFill>
              <a:srgbClr val="000000"/>
            </a:solidFill>
          </a:endParaRPr>
        </a:p>
        <a:p>
          <a:pPr marL="171450" lvl="1" indent="-171450" algn="l" defTabSz="844550" rtl="0">
            <a:lnSpc>
              <a:spcPct val="90000"/>
            </a:lnSpc>
            <a:spcBef>
              <a:spcPct val="0"/>
            </a:spcBef>
            <a:spcAft>
              <a:spcPct val="15000"/>
            </a:spcAft>
            <a:buChar char="••"/>
          </a:pPr>
          <a:r>
            <a:rPr lang="en-US" sz="1900" kern="1200" dirty="0" smtClean="0"/>
            <a:t>Provides a multi-disciplinary curriculum to complement Business majors.  Double major can be easily added</a:t>
          </a:r>
          <a:endParaRPr lang="en-US" sz="1900" kern="1200" dirty="0">
            <a:solidFill>
              <a:srgbClr val="000000"/>
            </a:solidFill>
          </a:endParaRPr>
        </a:p>
        <a:p>
          <a:pPr marL="171450" lvl="1" indent="-171450" algn="l" defTabSz="844550" rtl="0">
            <a:lnSpc>
              <a:spcPct val="90000"/>
            </a:lnSpc>
            <a:spcBef>
              <a:spcPct val="0"/>
            </a:spcBef>
            <a:spcAft>
              <a:spcPct val="15000"/>
            </a:spcAft>
            <a:buChar char="••"/>
          </a:pPr>
          <a:r>
            <a:rPr lang="en-US" sz="1900" kern="1200" dirty="0" smtClean="0"/>
            <a:t>Current enrollment in the SCM major (declared and undeclared) and minor are approximately </a:t>
          </a:r>
          <a:r>
            <a:rPr lang="en-US" sz="1900" kern="1200" dirty="0" smtClean="0"/>
            <a:t>212</a:t>
          </a:r>
          <a:r>
            <a:rPr lang="en-US" sz="2000" kern="1200" dirty="0" smtClean="0"/>
            <a:t> </a:t>
          </a:r>
          <a:endParaRPr lang="en-US" sz="2000" kern="1200" dirty="0">
            <a:solidFill>
              <a:srgbClr val="000000"/>
            </a:solidFill>
          </a:endParaRPr>
        </a:p>
      </dsp:txBody>
      <dsp:txXfrm rot="-5400000">
        <a:off x="1864162" y="82573"/>
        <a:ext cx="6144304" cy="1511254"/>
      </dsp:txXfrm>
    </dsp:sp>
    <dsp:sp modelId="{AABFAB41-84DD-4159-9088-986DF6CDFCC2}">
      <dsp:nvSpPr>
        <dsp:cNvPr id="0" name=""/>
        <dsp:cNvSpPr/>
      </dsp:nvSpPr>
      <dsp:spPr>
        <a:xfrm>
          <a:off x="50" y="1636"/>
          <a:ext cx="1864111" cy="1673126"/>
        </a:xfrm>
        <a:prstGeom prst="roundRect">
          <a:avLst/>
        </a:prstGeom>
        <a:solidFill>
          <a:schemeClr val="accent2">
            <a:alpha val="98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SCM Major</a:t>
          </a:r>
          <a:endParaRPr lang="en-US" sz="2800" kern="1200" dirty="0">
            <a:solidFill>
              <a:schemeClr val="tx1"/>
            </a:solidFill>
          </a:endParaRPr>
        </a:p>
      </dsp:txBody>
      <dsp:txXfrm>
        <a:off x="81725" y="83311"/>
        <a:ext cx="1700761" cy="1509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B73B6-5E29-4D03-8139-B0C0312FA712}">
      <dsp:nvSpPr>
        <dsp:cNvPr id="0" name=""/>
        <dsp:cNvSpPr/>
      </dsp:nvSpPr>
      <dsp:spPr>
        <a:xfrm rot="5400000">
          <a:off x="4278364" y="-1598287"/>
          <a:ext cx="1524002" cy="5177774"/>
        </a:xfrm>
        <a:prstGeom prst="round2SameRect">
          <a:avLst/>
        </a:prstGeom>
        <a:solidFill>
          <a:schemeClr val="bg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rgbClr val="000000"/>
              </a:solidFill>
            </a:rPr>
            <a:t>Relevant and dynamic curriculum</a:t>
          </a:r>
          <a:endParaRPr lang="en-US" sz="2000" kern="1200" dirty="0">
            <a:solidFill>
              <a:srgbClr val="000000"/>
            </a:solidFill>
          </a:endParaRPr>
        </a:p>
        <a:p>
          <a:pPr marL="228600" lvl="1" indent="-228600" algn="l" defTabSz="889000" rtl="0">
            <a:lnSpc>
              <a:spcPct val="90000"/>
            </a:lnSpc>
            <a:spcBef>
              <a:spcPct val="0"/>
            </a:spcBef>
            <a:spcAft>
              <a:spcPct val="15000"/>
            </a:spcAft>
            <a:buChar char="••"/>
          </a:pPr>
          <a:r>
            <a:rPr lang="en-US" sz="2000" kern="1200" dirty="0" smtClean="0">
              <a:solidFill>
                <a:srgbClr val="000000"/>
              </a:solidFill>
            </a:rPr>
            <a:t>Pairs well with all majors</a:t>
          </a:r>
          <a:endParaRPr lang="en-US" sz="2000" kern="1200" dirty="0">
            <a:solidFill>
              <a:srgbClr val="000000"/>
            </a:solidFill>
          </a:endParaRPr>
        </a:p>
        <a:p>
          <a:pPr marL="228600" lvl="1" indent="-228600" algn="l" defTabSz="889000" rtl="0">
            <a:lnSpc>
              <a:spcPct val="90000"/>
            </a:lnSpc>
            <a:spcBef>
              <a:spcPct val="0"/>
            </a:spcBef>
            <a:spcAft>
              <a:spcPct val="15000"/>
            </a:spcAft>
            <a:buChar char="••"/>
          </a:pPr>
          <a:r>
            <a:rPr lang="en-US" sz="2000" kern="1200" dirty="0" smtClean="0">
              <a:solidFill>
                <a:srgbClr val="000000"/>
              </a:solidFill>
            </a:rPr>
            <a:t>Complete required courses in 3 semesters</a:t>
          </a:r>
          <a:endParaRPr lang="en-US" sz="2000" kern="1200" dirty="0">
            <a:solidFill>
              <a:srgbClr val="000000"/>
            </a:solidFill>
          </a:endParaRPr>
        </a:p>
        <a:p>
          <a:pPr marL="228600" lvl="1" indent="-228600" algn="l" defTabSz="889000" rtl="0">
            <a:lnSpc>
              <a:spcPct val="90000"/>
            </a:lnSpc>
            <a:spcBef>
              <a:spcPct val="0"/>
            </a:spcBef>
            <a:spcAft>
              <a:spcPct val="15000"/>
            </a:spcAft>
            <a:buChar char="••"/>
          </a:pPr>
          <a:r>
            <a:rPr lang="en-US" sz="2000" kern="1200" dirty="0" smtClean="0">
              <a:solidFill>
                <a:srgbClr val="000000"/>
              </a:solidFill>
            </a:rPr>
            <a:t>Build </a:t>
          </a:r>
          <a:r>
            <a:rPr lang="en-US" sz="2000" b="0" kern="1200" dirty="0" smtClean="0">
              <a:solidFill>
                <a:srgbClr val="000000"/>
              </a:solidFill>
            </a:rPr>
            <a:t>marketable </a:t>
          </a:r>
          <a:r>
            <a:rPr lang="en-US" sz="2000" kern="1200" dirty="0" smtClean="0">
              <a:solidFill>
                <a:srgbClr val="000000"/>
              </a:solidFill>
            </a:rPr>
            <a:t>skills</a:t>
          </a:r>
          <a:endParaRPr lang="en-US" sz="2000" kern="1200" dirty="0">
            <a:solidFill>
              <a:srgbClr val="000000"/>
            </a:solidFill>
          </a:endParaRPr>
        </a:p>
      </dsp:txBody>
      <dsp:txXfrm rot="-5400000">
        <a:off x="2451478" y="302995"/>
        <a:ext cx="5103378" cy="1375210"/>
      </dsp:txXfrm>
    </dsp:sp>
    <dsp:sp modelId="{AABFAB41-84DD-4159-9088-986DF6CDFCC2}">
      <dsp:nvSpPr>
        <dsp:cNvPr id="0" name=""/>
        <dsp:cNvSpPr/>
      </dsp:nvSpPr>
      <dsp:spPr>
        <a:xfrm>
          <a:off x="461019" y="228602"/>
          <a:ext cx="1990459" cy="1523994"/>
        </a:xfrm>
        <a:prstGeom prst="roundRect">
          <a:avLst/>
        </a:prstGeom>
        <a:solidFill>
          <a:schemeClr val="accent2">
            <a:alpha val="98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Great Courses</a:t>
          </a:r>
          <a:endParaRPr lang="en-US" sz="2800" kern="1200" dirty="0">
            <a:solidFill>
              <a:schemeClr val="tx1"/>
            </a:solidFill>
          </a:endParaRPr>
        </a:p>
      </dsp:txBody>
      <dsp:txXfrm>
        <a:off x="535414" y="302997"/>
        <a:ext cx="1841669" cy="13752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77F85-E20C-481E-B184-55985A737765}">
      <dsp:nvSpPr>
        <dsp:cNvPr id="0" name=""/>
        <dsp:cNvSpPr/>
      </dsp:nvSpPr>
      <dsp:spPr>
        <a:xfrm rot="5400000">
          <a:off x="4457313" y="-1750687"/>
          <a:ext cx="1139950" cy="5177774"/>
        </a:xfrm>
        <a:prstGeom prst="round2SameRect">
          <a:avLst/>
        </a:prstGeom>
        <a:solidFill>
          <a:schemeClr val="bg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rgbClr val="000000"/>
              </a:solidFill>
            </a:rPr>
            <a:t>Award winning professors</a:t>
          </a:r>
          <a:endParaRPr lang="en-US" sz="2000" kern="1200" dirty="0">
            <a:solidFill>
              <a:srgbClr val="000000"/>
            </a:solidFill>
          </a:endParaRPr>
        </a:p>
        <a:p>
          <a:pPr marL="228600" lvl="1" indent="-228600" algn="l" defTabSz="889000" rtl="0">
            <a:lnSpc>
              <a:spcPct val="90000"/>
            </a:lnSpc>
            <a:spcBef>
              <a:spcPct val="0"/>
            </a:spcBef>
            <a:spcAft>
              <a:spcPct val="15000"/>
            </a:spcAft>
            <a:buChar char="••"/>
          </a:pPr>
          <a:r>
            <a:rPr lang="en-US" sz="2000" kern="1200" dirty="0" smtClean="0">
              <a:solidFill>
                <a:srgbClr val="000000"/>
              </a:solidFill>
            </a:rPr>
            <a:t>Industry experience</a:t>
          </a:r>
          <a:endParaRPr lang="en-US" sz="2000" kern="1200" dirty="0">
            <a:solidFill>
              <a:srgbClr val="000000"/>
            </a:solidFill>
          </a:endParaRPr>
        </a:p>
        <a:p>
          <a:pPr marL="228600" lvl="1" indent="-228600" algn="l" defTabSz="889000" rtl="0">
            <a:lnSpc>
              <a:spcPct val="90000"/>
            </a:lnSpc>
            <a:spcBef>
              <a:spcPct val="0"/>
            </a:spcBef>
            <a:spcAft>
              <a:spcPct val="15000"/>
            </a:spcAft>
            <a:buChar char="••"/>
          </a:pPr>
          <a:r>
            <a:rPr lang="en-US" sz="2000" kern="1200" dirty="0" smtClean="0">
              <a:solidFill>
                <a:srgbClr val="000000"/>
              </a:solidFill>
            </a:rPr>
            <a:t>Faculty who care about your success</a:t>
          </a:r>
          <a:endParaRPr lang="en-US" sz="2000" kern="1200" dirty="0">
            <a:solidFill>
              <a:srgbClr val="000000"/>
            </a:solidFill>
          </a:endParaRPr>
        </a:p>
      </dsp:txBody>
      <dsp:txXfrm rot="-5400000">
        <a:off x="2438401" y="323873"/>
        <a:ext cx="5122126" cy="1028654"/>
      </dsp:txXfrm>
    </dsp:sp>
    <dsp:sp modelId="{34780508-E827-4EF1-A181-203E42D927EA}">
      <dsp:nvSpPr>
        <dsp:cNvPr id="0" name=""/>
        <dsp:cNvSpPr/>
      </dsp:nvSpPr>
      <dsp:spPr>
        <a:xfrm>
          <a:off x="461019" y="145769"/>
          <a:ext cx="1990459" cy="1384861"/>
        </a:xfrm>
        <a:prstGeom prst="roundRect">
          <a:avLst/>
        </a:prstGeom>
        <a:solidFill>
          <a:srgbClr val="FEB80A">
            <a:alpha val="98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000000"/>
              </a:solidFill>
            </a:rPr>
            <a:t>Great Faculty</a:t>
          </a:r>
          <a:endParaRPr lang="en-US" sz="2800" kern="1200" dirty="0">
            <a:solidFill>
              <a:srgbClr val="000000"/>
            </a:solidFill>
          </a:endParaRPr>
        </a:p>
      </dsp:txBody>
      <dsp:txXfrm>
        <a:off x="528622" y="213372"/>
        <a:ext cx="1855253" cy="1249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2AE5E-15BB-47CB-B657-1EFD19966ED0}">
      <dsp:nvSpPr>
        <dsp:cNvPr id="0" name=""/>
        <dsp:cNvSpPr/>
      </dsp:nvSpPr>
      <dsp:spPr>
        <a:xfrm rot="5400000">
          <a:off x="4316464" y="-1636387"/>
          <a:ext cx="1447802" cy="5177774"/>
        </a:xfrm>
        <a:prstGeom prst="round2SameRect">
          <a:avLst/>
        </a:prstGeom>
        <a:solidFill>
          <a:schemeClr val="bg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rgbClr val="000000"/>
              </a:solidFill>
            </a:rPr>
            <a:t>Projected increases in demand</a:t>
          </a:r>
          <a:endParaRPr lang="en-US" sz="2000" kern="1200" dirty="0">
            <a:solidFill>
              <a:srgbClr val="000000"/>
            </a:solidFill>
          </a:endParaRPr>
        </a:p>
        <a:p>
          <a:pPr marL="228600" lvl="1" indent="-228600" algn="l" defTabSz="889000" rtl="0">
            <a:lnSpc>
              <a:spcPct val="90000"/>
            </a:lnSpc>
            <a:spcBef>
              <a:spcPct val="0"/>
            </a:spcBef>
            <a:spcAft>
              <a:spcPct val="15000"/>
            </a:spcAft>
            <a:buChar char="••"/>
          </a:pPr>
          <a:r>
            <a:rPr lang="en-US" sz="2000" kern="1200" dirty="0" smtClean="0">
              <a:solidFill>
                <a:srgbClr val="000000"/>
              </a:solidFill>
            </a:rPr>
            <a:t>Large network of recruiters</a:t>
          </a:r>
          <a:endParaRPr lang="en-US" sz="2000" kern="1200" dirty="0">
            <a:solidFill>
              <a:srgbClr val="000000"/>
            </a:solidFill>
          </a:endParaRPr>
        </a:p>
        <a:p>
          <a:pPr marL="228600" lvl="1" indent="-228600" algn="l" defTabSz="889000" rtl="0">
            <a:lnSpc>
              <a:spcPct val="90000"/>
            </a:lnSpc>
            <a:spcBef>
              <a:spcPct val="0"/>
            </a:spcBef>
            <a:spcAft>
              <a:spcPct val="15000"/>
            </a:spcAft>
            <a:buChar char="••"/>
          </a:pPr>
          <a:r>
            <a:rPr lang="en-US" sz="2000" kern="1200" dirty="0" smtClean="0">
              <a:solidFill>
                <a:srgbClr val="000000"/>
              </a:solidFill>
            </a:rPr>
            <a:t>Diverse job opportunities</a:t>
          </a:r>
          <a:endParaRPr lang="en-US" sz="2000" kern="1200" dirty="0">
            <a:solidFill>
              <a:srgbClr val="000000"/>
            </a:solidFill>
          </a:endParaRPr>
        </a:p>
        <a:p>
          <a:pPr marL="228600" lvl="1" indent="-228600" algn="l" defTabSz="889000" rtl="0">
            <a:lnSpc>
              <a:spcPct val="90000"/>
            </a:lnSpc>
            <a:spcBef>
              <a:spcPct val="0"/>
            </a:spcBef>
            <a:spcAft>
              <a:spcPct val="15000"/>
            </a:spcAft>
            <a:buChar char="••"/>
          </a:pPr>
          <a:r>
            <a:rPr lang="en-US" sz="2000" kern="1200" dirty="0" smtClean="0">
              <a:solidFill>
                <a:srgbClr val="000000"/>
              </a:solidFill>
            </a:rPr>
            <a:t>High starting salaries</a:t>
          </a:r>
          <a:endParaRPr lang="en-US" sz="2000" kern="1200" dirty="0">
            <a:solidFill>
              <a:srgbClr val="000000"/>
            </a:solidFill>
          </a:endParaRPr>
        </a:p>
      </dsp:txBody>
      <dsp:txXfrm rot="-5400000">
        <a:off x="2451478" y="299275"/>
        <a:ext cx="5107098" cy="1306450"/>
      </dsp:txXfrm>
    </dsp:sp>
    <dsp:sp modelId="{55DF767A-A4DD-48DF-B96C-9BC3DAA52F22}">
      <dsp:nvSpPr>
        <dsp:cNvPr id="0" name=""/>
        <dsp:cNvSpPr/>
      </dsp:nvSpPr>
      <dsp:spPr>
        <a:xfrm>
          <a:off x="461019" y="260099"/>
          <a:ext cx="1990459" cy="1384800"/>
        </a:xfrm>
        <a:prstGeom prst="roundRect">
          <a:avLst/>
        </a:prstGeom>
        <a:solidFill>
          <a:srgbClr val="FEB80A">
            <a:alpha val="98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000000"/>
              </a:solidFill>
            </a:rPr>
            <a:t>Great Careers </a:t>
          </a:r>
          <a:endParaRPr lang="en-US" sz="2800" kern="1200" dirty="0">
            <a:solidFill>
              <a:srgbClr val="000000"/>
            </a:solidFill>
          </a:endParaRPr>
        </a:p>
      </dsp:txBody>
      <dsp:txXfrm>
        <a:off x="528619" y="327699"/>
        <a:ext cx="1855259" cy="12496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66" tIns="46583" rIns="93166" bIns="46583" rtlCol="0"/>
          <a:lstStyle>
            <a:lvl1pPr algn="r">
              <a:defRPr sz="1200"/>
            </a:lvl1pPr>
          </a:lstStyle>
          <a:p>
            <a:fld id="{64FC566A-2FF2-47F7-8442-6D0713700645}" type="datetimeFigureOut">
              <a:rPr lang="en-US" smtClean="0"/>
              <a:t>10/1/2019</a:t>
            </a:fld>
            <a:endParaRPr lang="en-US"/>
          </a:p>
        </p:txBody>
      </p:sp>
      <p:sp>
        <p:nvSpPr>
          <p:cNvPr id="4" name="Footer Placeholder 3"/>
          <p:cNvSpPr>
            <a:spLocks noGrp="1"/>
          </p:cNvSpPr>
          <p:nvPr>
            <p:ph type="ftr" sz="quarter" idx="2"/>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66" tIns="46583" rIns="93166" bIns="46583" rtlCol="0" anchor="b"/>
          <a:lstStyle>
            <a:lvl1pPr algn="r">
              <a:defRPr sz="1200"/>
            </a:lvl1pPr>
          </a:lstStyle>
          <a:p>
            <a:fld id="{AC544003-9A8A-47B6-8A62-77C85D125B31}" type="slidenum">
              <a:rPr lang="en-US" smtClean="0"/>
              <a:t>‹#›</a:t>
            </a:fld>
            <a:endParaRPr lang="en-US"/>
          </a:p>
        </p:txBody>
      </p:sp>
    </p:spTree>
    <p:extLst>
      <p:ext uri="{BB962C8B-B14F-4D97-AF65-F5344CB8AC3E}">
        <p14:creationId xmlns:p14="http://schemas.microsoft.com/office/powerpoint/2010/main" val="13465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725891F0-CD81-4C07-9A75-09447D35E19E}" type="datetimeFigureOut">
              <a:rPr lang="en-US" smtClean="0"/>
              <a:t>10/1/2019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8E546760-311B-494A-A729-77C4C79CC048}" type="slidenum">
              <a:rPr lang="en-US" smtClean="0"/>
              <a:t>‹#›</a:t>
            </a:fld>
            <a:endParaRPr lang="en-US"/>
          </a:p>
        </p:txBody>
      </p:sp>
    </p:spTree>
    <p:extLst>
      <p:ext uri="{BB962C8B-B14F-4D97-AF65-F5344CB8AC3E}">
        <p14:creationId xmlns:p14="http://schemas.microsoft.com/office/powerpoint/2010/main" val="138810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C376C0-4346-480B-A045-933443D627CD}" type="slidenum">
              <a:rPr lang="en-US" smtClean="0"/>
              <a:pPr/>
              <a:t>1</a:t>
            </a:fld>
            <a:endParaRPr lang="en-US"/>
          </a:p>
        </p:txBody>
      </p:sp>
    </p:spTree>
    <p:extLst>
      <p:ext uri="{BB962C8B-B14F-4D97-AF65-F5344CB8AC3E}">
        <p14:creationId xmlns:p14="http://schemas.microsoft.com/office/powerpoint/2010/main" val="19592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546760-311B-494A-A729-77C4C79CC048}" type="slidenum">
              <a:rPr lang="en-US" smtClean="0"/>
              <a:t>2</a:t>
            </a:fld>
            <a:endParaRPr lang="en-US"/>
          </a:p>
        </p:txBody>
      </p:sp>
    </p:spTree>
    <p:extLst>
      <p:ext uri="{BB962C8B-B14F-4D97-AF65-F5344CB8AC3E}">
        <p14:creationId xmlns:p14="http://schemas.microsoft.com/office/powerpoint/2010/main" val="76112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Internships and Scholarships</a:t>
            </a:r>
          </a:p>
          <a:p>
            <a:pPr lvl="1">
              <a:buFont typeface="Arial" panose="020B0604020202020204" pitchFamily="34" charset="0"/>
              <a:buChar char="•"/>
            </a:pPr>
            <a:r>
              <a:rPr lang="en-US" sz="1400" dirty="0"/>
              <a:t>Bonded Logistics</a:t>
            </a:r>
          </a:p>
          <a:p>
            <a:pPr lvl="1">
              <a:buFont typeface="Arial" panose="020B0604020202020204" pitchFamily="34" charset="0"/>
              <a:buChar char="•"/>
            </a:pPr>
            <a:r>
              <a:rPr lang="en-US" sz="1400" dirty="0"/>
              <a:t>FedEx</a:t>
            </a:r>
          </a:p>
          <a:p>
            <a:pPr lvl="1">
              <a:buFont typeface="Arial" panose="020B0604020202020204" pitchFamily="34" charset="0"/>
              <a:buChar char="•"/>
            </a:pPr>
            <a:r>
              <a:rPr lang="en-US" sz="1400" dirty="0"/>
              <a:t>Global Shippers Association</a:t>
            </a:r>
          </a:p>
          <a:p>
            <a:pPr lvl="1">
              <a:buFont typeface="Arial" panose="020B0604020202020204" pitchFamily="34" charset="0"/>
              <a:buChar char="•"/>
            </a:pPr>
            <a:r>
              <a:rPr lang="en-US" sz="1400" dirty="0" err="1"/>
              <a:t>Hanesbrands</a:t>
            </a:r>
            <a:r>
              <a:rPr lang="en-US" sz="1400" dirty="0"/>
              <a:t> /Sara Lee Corporation </a:t>
            </a:r>
          </a:p>
          <a:p>
            <a:pPr lvl="1">
              <a:buFont typeface="Arial" panose="020B0604020202020204" pitchFamily="34" charset="0"/>
              <a:buChar char="•"/>
            </a:pPr>
            <a:r>
              <a:rPr lang="en-US" sz="1400" dirty="0"/>
              <a:t>IBM</a:t>
            </a:r>
          </a:p>
          <a:p>
            <a:pPr lvl="1">
              <a:buFont typeface="Arial" panose="020B0604020202020204" pitchFamily="34" charset="0"/>
              <a:buChar char="•"/>
            </a:pPr>
            <a:r>
              <a:rPr lang="en-US" sz="1400" dirty="0"/>
              <a:t>Lowe’s Companies, Inc.</a:t>
            </a:r>
          </a:p>
          <a:p>
            <a:pPr lvl="1">
              <a:buFont typeface="Arial" panose="020B0604020202020204" pitchFamily="34" charset="0"/>
              <a:buChar char="•"/>
            </a:pPr>
            <a:r>
              <a:rPr lang="en-US" sz="1400" dirty="0"/>
              <a:t>M33 Integrated Solutions </a:t>
            </a:r>
          </a:p>
          <a:p>
            <a:pPr lvl="1">
              <a:buFont typeface="Arial" panose="020B0604020202020204" pitchFamily="34" charset="0"/>
              <a:buChar char="•"/>
            </a:pPr>
            <a:r>
              <a:rPr lang="en-US" sz="1400" dirty="0" err="1"/>
              <a:t>Mapally</a:t>
            </a:r>
            <a:endParaRPr lang="en-US" sz="1400" dirty="0"/>
          </a:p>
          <a:p>
            <a:pPr lvl="1">
              <a:buFont typeface="Arial" panose="020B0604020202020204" pitchFamily="34" charset="0"/>
              <a:buChar char="•"/>
            </a:pPr>
            <a:r>
              <a:rPr lang="en-US" sz="1400" dirty="0"/>
              <a:t>Mediterranean Shipping Company (USA)</a:t>
            </a:r>
          </a:p>
          <a:p>
            <a:pPr lvl="1">
              <a:buFont typeface="Arial" panose="020B0604020202020204" pitchFamily="34" charset="0"/>
              <a:buChar char="•"/>
            </a:pPr>
            <a:r>
              <a:rPr lang="en-US" sz="1400" dirty="0"/>
              <a:t>Microsoft</a:t>
            </a:r>
          </a:p>
          <a:p>
            <a:pPr lvl="1">
              <a:buFont typeface="Arial" panose="020B0604020202020204" pitchFamily="34" charset="0"/>
              <a:buChar char="•"/>
            </a:pPr>
            <a:r>
              <a:rPr lang="en-US" sz="1400" dirty="0"/>
              <a:t>Murray Supply Company </a:t>
            </a:r>
          </a:p>
          <a:p>
            <a:pPr lvl="1">
              <a:buFont typeface="Arial" panose="020B0604020202020204" pitchFamily="34" charset="0"/>
              <a:buChar char="•"/>
            </a:pPr>
            <a:r>
              <a:rPr lang="en-US" sz="1400" dirty="0"/>
              <a:t>PHH Corporation</a:t>
            </a:r>
          </a:p>
          <a:p>
            <a:pPr lvl="1">
              <a:buFont typeface="Arial" panose="020B0604020202020204" pitchFamily="34" charset="0"/>
              <a:buChar char="•"/>
            </a:pPr>
            <a:r>
              <a:rPr lang="en-US" sz="1400" dirty="0" err="1"/>
              <a:t>Prysmian</a:t>
            </a:r>
            <a:r>
              <a:rPr lang="en-US" sz="1400" dirty="0"/>
              <a:t> Group – </a:t>
            </a:r>
            <a:r>
              <a:rPr lang="en-US" sz="1400" dirty="0" err="1"/>
              <a:t>Draka</a:t>
            </a:r>
            <a:endParaRPr lang="en-US" sz="1400" dirty="0"/>
          </a:p>
          <a:p>
            <a:pPr lvl="1">
              <a:buFont typeface="Arial" panose="020B0604020202020204" pitchFamily="34" charset="0"/>
              <a:buChar char="•"/>
            </a:pPr>
            <a:r>
              <a:rPr lang="en-US" sz="1400" dirty="0"/>
              <a:t>Saudi Basic Industries Corporation (SABIC) </a:t>
            </a:r>
          </a:p>
          <a:p>
            <a:endParaRPr lang="en-US" dirty="0" smtClean="0"/>
          </a:p>
          <a:p>
            <a:r>
              <a:rPr lang="en-US" dirty="0" smtClean="0"/>
              <a:t>Job Placement</a:t>
            </a:r>
          </a:p>
          <a:p>
            <a:r>
              <a:rPr lang="en-US" dirty="0" smtClean="0"/>
              <a:t>Speaker to the Supply Chain Club</a:t>
            </a:r>
          </a:p>
          <a:p>
            <a:r>
              <a:rPr lang="en-US" dirty="0" smtClean="0"/>
              <a:t>Guest Speaker in the Classes</a:t>
            </a:r>
            <a:endParaRPr lang="en-US" dirty="0"/>
          </a:p>
        </p:txBody>
      </p:sp>
      <p:sp>
        <p:nvSpPr>
          <p:cNvPr id="4" name="Slide Number Placeholder 3"/>
          <p:cNvSpPr>
            <a:spLocks noGrp="1"/>
          </p:cNvSpPr>
          <p:nvPr>
            <p:ph type="sldNum" sz="quarter" idx="10"/>
          </p:nvPr>
        </p:nvSpPr>
        <p:spPr/>
        <p:txBody>
          <a:bodyPr/>
          <a:lstStyle/>
          <a:p>
            <a:fld id="{8E546760-311B-494A-A729-77C4C79CC048}" type="slidenum">
              <a:rPr lang="en-US" smtClean="0"/>
              <a:t>8</a:t>
            </a:fld>
            <a:endParaRPr lang="en-US"/>
          </a:p>
        </p:txBody>
      </p:sp>
    </p:spTree>
    <p:extLst>
      <p:ext uri="{BB962C8B-B14F-4D97-AF65-F5344CB8AC3E}">
        <p14:creationId xmlns:p14="http://schemas.microsoft.com/office/powerpoint/2010/main" val="181335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06111-6D51-4BC4-A9BA-81CA0D7B3C2B}" type="slidenum">
              <a:rPr lang="en-US" smtClean="0"/>
              <a:t>‹#›</a:t>
            </a:fld>
            <a:endParaRPr lang="en-US"/>
          </a:p>
        </p:txBody>
      </p:sp>
    </p:spTree>
    <p:extLst>
      <p:ext uri="{BB962C8B-B14F-4D97-AF65-F5344CB8AC3E}">
        <p14:creationId xmlns:p14="http://schemas.microsoft.com/office/powerpoint/2010/main" val="3473088729"/>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8806111-6D51-4BC4-A9BA-81CA0D7B3C2B}" type="slidenum">
              <a:rPr lang="en-US" smtClean="0"/>
              <a:t>‹#›</a:t>
            </a:fld>
            <a:endParaRPr lang="en-US"/>
          </a:p>
        </p:txBody>
      </p:sp>
      <p:sp>
        <p:nvSpPr>
          <p:cNvPr id="5" name="Content Placeholder 2"/>
          <p:cNvSpPr>
            <a:spLocks noGrp="1"/>
          </p:cNvSpPr>
          <p:nvPr>
            <p:ph sz="half" idx="1"/>
          </p:nvPr>
        </p:nvSpPr>
        <p:spPr>
          <a:xfrm>
            <a:off x="152400" y="1524001"/>
            <a:ext cx="43434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648200" y="1524001"/>
            <a:ext cx="43434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152400" y="3810000"/>
            <a:ext cx="8839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8482712"/>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8806111-6D51-4BC4-A9BA-81CA0D7B3C2B}" type="slidenum">
              <a:rPr lang="en-US" smtClean="0"/>
              <a:t>‹#›</a:t>
            </a:fld>
            <a:endParaRPr lang="en-US"/>
          </a:p>
        </p:txBody>
      </p:sp>
      <p:sp>
        <p:nvSpPr>
          <p:cNvPr id="5" name="Content Placeholder 2"/>
          <p:cNvSpPr>
            <a:spLocks noGrp="1"/>
          </p:cNvSpPr>
          <p:nvPr>
            <p:ph sz="half" idx="1"/>
          </p:nvPr>
        </p:nvSpPr>
        <p:spPr>
          <a:xfrm>
            <a:off x="152400" y="1524001"/>
            <a:ext cx="43434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648200" y="1524001"/>
            <a:ext cx="43434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152400" y="3810000"/>
            <a:ext cx="43434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3"/>
          </p:nvPr>
        </p:nvSpPr>
        <p:spPr>
          <a:xfrm>
            <a:off x="4648200" y="3810000"/>
            <a:ext cx="43434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3610885"/>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806111-6D51-4BC4-A9BA-81CA0D7B3C2B}" type="slidenum">
              <a:rPr lang="en-US" smtClean="0"/>
              <a:t>‹#›</a:t>
            </a:fld>
            <a:endParaRPr lang="en-US"/>
          </a:p>
        </p:txBody>
      </p:sp>
    </p:spTree>
    <p:extLst>
      <p:ext uri="{BB962C8B-B14F-4D97-AF65-F5344CB8AC3E}">
        <p14:creationId xmlns:p14="http://schemas.microsoft.com/office/powerpoint/2010/main" val="1231633304"/>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806111-6D51-4BC4-A9BA-81CA0D7B3C2B}" type="slidenum">
              <a:rPr lang="en-US" smtClean="0"/>
              <a:t>‹#›</a:t>
            </a:fld>
            <a:endParaRPr lang="en-US"/>
          </a:p>
        </p:txBody>
      </p:sp>
    </p:spTree>
    <p:extLst>
      <p:ext uri="{BB962C8B-B14F-4D97-AF65-F5344CB8AC3E}">
        <p14:creationId xmlns:p14="http://schemas.microsoft.com/office/powerpoint/2010/main" val="3419137667"/>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06111-6D51-4BC4-A9BA-81CA0D7B3C2B}" type="slidenum">
              <a:rPr lang="en-US" smtClean="0"/>
              <a:t>‹#›</a:t>
            </a:fld>
            <a:endParaRPr lang="en-US"/>
          </a:p>
        </p:txBody>
      </p:sp>
    </p:spTree>
    <p:extLst>
      <p:ext uri="{BB962C8B-B14F-4D97-AF65-F5344CB8AC3E}">
        <p14:creationId xmlns:p14="http://schemas.microsoft.com/office/powerpoint/2010/main" val="3078240922"/>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06111-6D51-4BC4-A9BA-81CA0D7B3C2B}" type="slidenum">
              <a:rPr lang="en-US" smtClean="0"/>
              <a:t>‹#›</a:t>
            </a:fld>
            <a:endParaRPr lang="en-US"/>
          </a:p>
        </p:txBody>
      </p:sp>
    </p:spTree>
    <p:extLst>
      <p:ext uri="{BB962C8B-B14F-4D97-AF65-F5344CB8AC3E}">
        <p14:creationId xmlns:p14="http://schemas.microsoft.com/office/powerpoint/2010/main" val="222419966"/>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06111-6D51-4BC4-A9BA-81CA0D7B3C2B}" type="slidenum">
              <a:rPr lang="en-US" smtClean="0"/>
              <a:t>‹#›</a:t>
            </a:fld>
            <a:endParaRPr lang="en-US"/>
          </a:p>
        </p:txBody>
      </p:sp>
    </p:spTree>
    <p:extLst>
      <p:ext uri="{BB962C8B-B14F-4D97-AF65-F5344CB8AC3E}">
        <p14:creationId xmlns:p14="http://schemas.microsoft.com/office/powerpoint/2010/main" val="1778095571"/>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06111-6D51-4BC4-A9BA-81CA0D7B3C2B}" type="slidenum">
              <a:rPr lang="en-US" smtClean="0"/>
              <a:t>‹#›</a:t>
            </a:fld>
            <a:endParaRPr lang="en-US"/>
          </a:p>
        </p:txBody>
      </p:sp>
    </p:spTree>
    <p:extLst>
      <p:ext uri="{BB962C8B-B14F-4D97-AF65-F5344CB8AC3E}">
        <p14:creationId xmlns:p14="http://schemas.microsoft.com/office/powerpoint/2010/main" val="2706511075"/>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06111-6D51-4BC4-A9BA-81CA0D7B3C2B}" type="slidenum">
              <a:rPr lang="en-US" smtClean="0"/>
              <a:t>‹#›</a:t>
            </a:fld>
            <a:endParaRPr lang="en-US"/>
          </a:p>
        </p:txBody>
      </p:sp>
    </p:spTree>
    <p:extLst>
      <p:ext uri="{BB962C8B-B14F-4D97-AF65-F5344CB8AC3E}">
        <p14:creationId xmlns:p14="http://schemas.microsoft.com/office/powerpoint/2010/main" val="2537746140"/>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24002"/>
            <a:ext cx="7772400" cy="1362075"/>
          </a:xfrm>
        </p:spPr>
        <p:txBody>
          <a:bodyPr anchor="ct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5"/>
            <a:ext cx="7772400" cy="1500187"/>
          </a:xfrm>
        </p:spPr>
        <p:txBody>
          <a:bodyPr anchor="t"/>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06111-6D51-4BC4-A9BA-81CA0D7B3C2B}" type="slidenum">
              <a:rPr lang="en-US" smtClean="0"/>
              <a:t>‹#›</a:t>
            </a:fld>
            <a:endParaRPr lang="en-US"/>
          </a:p>
        </p:txBody>
      </p:sp>
    </p:spTree>
    <p:extLst>
      <p:ext uri="{BB962C8B-B14F-4D97-AF65-F5344CB8AC3E}">
        <p14:creationId xmlns:p14="http://schemas.microsoft.com/office/powerpoint/2010/main" val="528286858"/>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24002"/>
            <a:ext cx="4343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24002"/>
            <a:ext cx="4343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06111-6D51-4BC4-A9BA-81CA0D7B3C2B}" type="slidenum">
              <a:rPr lang="en-US" smtClean="0"/>
              <a:t>‹#›</a:t>
            </a:fld>
            <a:endParaRPr lang="en-US"/>
          </a:p>
        </p:txBody>
      </p:sp>
    </p:spTree>
    <p:extLst>
      <p:ext uri="{BB962C8B-B14F-4D97-AF65-F5344CB8AC3E}">
        <p14:creationId xmlns:p14="http://schemas.microsoft.com/office/powerpoint/2010/main" val="2987474342"/>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8806111-6D51-4BC4-A9BA-81CA0D7B3C2B}" type="slidenum">
              <a:rPr lang="en-US" smtClean="0"/>
              <a:t>‹#›</a:t>
            </a:fld>
            <a:endParaRPr lang="en-US"/>
          </a:p>
        </p:txBody>
      </p:sp>
      <p:sp>
        <p:nvSpPr>
          <p:cNvPr id="5" name="Content Placeholder 2"/>
          <p:cNvSpPr>
            <a:spLocks noGrp="1"/>
          </p:cNvSpPr>
          <p:nvPr>
            <p:ph sz="half" idx="1"/>
          </p:nvPr>
        </p:nvSpPr>
        <p:spPr>
          <a:xfrm>
            <a:off x="152400" y="1524001"/>
            <a:ext cx="8839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2"/>
          </p:nvPr>
        </p:nvSpPr>
        <p:spPr>
          <a:xfrm>
            <a:off x="152400" y="3810000"/>
            <a:ext cx="8839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4032776"/>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2402" y="1504950"/>
            <a:ext cx="4344988" cy="63976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2" y="2144712"/>
            <a:ext cx="4344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04950"/>
            <a:ext cx="4346575" cy="63976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44712"/>
            <a:ext cx="43465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806111-6D51-4BC4-A9BA-81CA0D7B3C2B}" type="slidenum">
              <a:rPr lang="en-US" smtClean="0"/>
              <a:t>‹#›</a:t>
            </a:fld>
            <a:endParaRPr lang="en-US"/>
          </a:p>
        </p:txBody>
      </p:sp>
    </p:spTree>
    <p:extLst>
      <p:ext uri="{BB962C8B-B14F-4D97-AF65-F5344CB8AC3E}">
        <p14:creationId xmlns:p14="http://schemas.microsoft.com/office/powerpoint/2010/main" val="1920127207"/>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8806111-6D51-4BC4-A9BA-81CA0D7B3C2B}" type="slidenum">
              <a:rPr lang="en-US" smtClean="0"/>
              <a:t>‹#›</a:t>
            </a:fld>
            <a:endParaRPr lang="en-US"/>
          </a:p>
        </p:txBody>
      </p:sp>
      <p:sp>
        <p:nvSpPr>
          <p:cNvPr id="5" name="Content Placeholder 2"/>
          <p:cNvSpPr>
            <a:spLocks noGrp="1"/>
          </p:cNvSpPr>
          <p:nvPr>
            <p:ph sz="half" idx="1"/>
          </p:nvPr>
        </p:nvSpPr>
        <p:spPr>
          <a:xfrm>
            <a:off x="152400" y="1524002"/>
            <a:ext cx="4343400" cy="4495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648200" y="1524001"/>
            <a:ext cx="43434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13"/>
          </p:nvPr>
        </p:nvSpPr>
        <p:spPr>
          <a:xfrm>
            <a:off x="4648200" y="3810000"/>
            <a:ext cx="43434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2309989"/>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8806111-6D51-4BC4-A9BA-81CA0D7B3C2B}" type="slidenum">
              <a:rPr lang="en-US" smtClean="0"/>
              <a:t>‹#›</a:t>
            </a:fld>
            <a:endParaRPr lang="en-US"/>
          </a:p>
        </p:txBody>
      </p:sp>
      <p:sp>
        <p:nvSpPr>
          <p:cNvPr id="5" name="Content Placeholder 2"/>
          <p:cNvSpPr>
            <a:spLocks noGrp="1"/>
          </p:cNvSpPr>
          <p:nvPr>
            <p:ph sz="half" idx="1"/>
          </p:nvPr>
        </p:nvSpPr>
        <p:spPr>
          <a:xfrm>
            <a:off x="152400" y="1524001"/>
            <a:ext cx="43434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648200" y="1524002"/>
            <a:ext cx="4343400" cy="4495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152400" y="3810000"/>
            <a:ext cx="43434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4030632"/>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8806111-6D51-4BC4-A9BA-81CA0D7B3C2B}" type="slidenum">
              <a:rPr lang="en-US" smtClean="0"/>
              <a:t>‹#›</a:t>
            </a:fld>
            <a:endParaRPr lang="en-US"/>
          </a:p>
        </p:txBody>
      </p:sp>
      <p:sp>
        <p:nvSpPr>
          <p:cNvPr id="5" name="Content Placeholder 2"/>
          <p:cNvSpPr>
            <a:spLocks noGrp="1"/>
          </p:cNvSpPr>
          <p:nvPr>
            <p:ph sz="half" idx="1"/>
          </p:nvPr>
        </p:nvSpPr>
        <p:spPr>
          <a:xfrm>
            <a:off x="152400" y="1524001"/>
            <a:ext cx="8839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2"/>
          </p:nvPr>
        </p:nvSpPr>
        <p:spPr>
          <a:xfrm>
            <a:off x="152400" y="3810000"/>
            <a:ext cx="43434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13"/>
          </p:nvPr>
        </p:nvSpPr>
        <p:spPr>
          <a:xfrm>
            <a:off x="4648200" y="3810000"/>
            <a:ext cx="43434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26293"/>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19" cstate="print"/>
          <a:stretch>
            <a:fillRect/>
          </a:stretch>
        </p:blipFill>
        <p:spPr>
          <a:xfrm>
            <a:off x="3843839" y="64465"/>
            <a:ext cx="5274271" cy="1078537"/>
          </a:xfrm>
          <a:prstGeom prst="rect">
            <a:avLst/>
          </a:prstGeom>
          <a:effectLst>
            <a:outerShdw dist="25400" dir="16200000">
              <a:schemeClr val="bg1"/>
            </a:outerShdw>
          </a:effectLst>
        </p:spPr>
      </p:pic>
      <p:sp>
        <p:nvSpPr>
          <p:cNvPr id="12" name="Rectangle 11"/>
          <p:cNvSpPr/>
          <p:nvPr/>
        </p:nvSpPr>
        <p:spPr>
          <a:xfrm>
            <a:off x="0" y="2"/>
            <a:ext cx="9144000" cy="6858001"/>
          </a:xfrm>
          <a:prstGeom prst="rect">
            <a:avLst/>
          </a:prstGeom>
          <a:gradFill flip="none" rotWithShape="1">
            <a:gsLst>
              <a:gs pos="0">
                <a:srgbClr val="FFCC33">
                  <a:alpha val="31000"/>
                </a:srgbClr>
              </a:gs>
              <a:gs pos="51000">
                <a:sysClr val="window" lastClr="FFFFFF">
                  <a:alpha val="31000"/>
                </a:sysClr>
              </a:gs>
            </a:gsLst>
            <a:lin ang="16200000" scaled="0"/>
            <a:tileRect/>
          </a:gradFill>
          <a:ln w="15875" cap="flat" cmpd="sng" algn="ctr">
            <a:noFill/>
            <a:prstDash val="solid"/>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imes New Roman"/>
              <a:ea typeface="+mn-ea"/>
              <a:cs typeface="+mn-cs"/>
            </a:endParaRPr>
          </a:p>
        </p:txBody>
      </p:sp>
      <p:sp>
        <p:nvSpPr>
          <p:cNvPr id="8" name="Rectangle 7"/>
          <p:cNvSpPr/>
          <p:nvPr/>
        </p:nvSpPr>
        <p:spPr>
          <a:xfrm>
            <a:off x="-25893" y="6255770"/>
            <a:ext cx="9144000" cy="628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2400" y="168275"/>
            <a:ext cx="8839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1493839"/>
            <a:ext cx="8839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52400" y="6356352"/>
            <a:ext cx="2667000" cy="365125"/>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2"/>
            <a:ext cx="2438400" cy="365125"/>
          </a:xfrm>
          <a:prstGeom prst="rect">
            <a:avLst/>
          </a:prstGeom>
        </p:spPr>
        <p:txBody>
          <a:bodyPr vert="horz" lIns="91440" tIns="45720" rIns="91440" bIns="45720" rtlCol="0" anchor="ctr"/>
          <a:lstStyle>
            <a:lvl1pPr algn="r">
              <a:defRPr sz="1000">
                <a:solidFill>
                  <a:schemeClr val="bg1"/>
                </a:solidFill>
              </a:defRPr>
            </a:lvl1pPr>
          </a:lstStyle>
          <a:p>
            <a:fld id="{C8806111-6D51-4BC4-A9BA-81CA0D7B3C2B}" type="slidenum">
              <a:rPr lang="en-US" smtClean="0"/>
              <a:t>‹#›</a:t>
            </a:fld>
            <a:endParaRPr lang="en-US"/>
          </a:p>
        </p:txBody>
      </p: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20645" y="6356350"/>
            <a:ext cx="2270555" cy="501650"/>
          </a:xfrm>
          <a:prstGeom prst="rect">
            <a:avLst/>
          </a:prstGeom>
        </p:spPr>
      </p:pic>
    </p:spTree>
    <p:extLst>
      <p:ext uri="{BB962C8B-B14F-4D97-AF65-F5344CB8AC3E}">
        <p14:creationId xmlns:p14="http://schemas.microsoft.com/office/powerpoint/2010/main" val="260233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xStyles>
    <p:titleStyle>
      <a:lvl1pPr algn="l"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mailto:ratcliffeah@appstate.edu" TargetMode="External"/><Relationship Id="rId3" Type="http://schemas.openxmlformats.org/officeDocument/2006/relationships/hyperlink" Target="mailto:daveds@appstate.edu" TargetMode="External"/><Relationship Id="rId7" Type="http://schemas.openxmlformats.org/officeDocument/2006/relationships/hyperlink" Target="mailto:brewerll@appstate.edu"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mailto:phillipsww@appstate.edu" TargetMode="External"/><Relationship Id="rId5" Type="http://schemas.openxmlformats.org/officeDocument/2006/relationships/hyperlink" Target="mailto:leonsm@appstate.edu" TargetMode="External"/><Relationship Id="rId4" Type="http://schemas.openxmlformats.org/officeDocument/2006/relationships/hyperlink" Target="mailto:ellingtonve@appstate.edu"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2.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6.png"/><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blip>
          <a:stretch>
            <a:fillRect/>
          </a:stretch>
        </p:blipFill>
        <p:spPr>
          <a:xfrm>
            <a:off x="-11935" y="4590"/>
            <a:ext cx="9144000" cy="6248400"/>
          </a:xfrm>
          <a:prstGeom prst="rect">
            <a:avLst/>
          </a:prstGeom>
        </p:spPr>
      </p:pic>
      <p:sp>
        <p:nvSpPr>
          <p:cNvPr id="2" name="Title 1"/>
          <p:cNvSpPr>
            <a:spLocks noGrp="1"/>
          </p:cNvSpPr>
          <p:nvPr>
            <p:ph type="title"/>
          </p:nvPr>
        </p:nvSpPr>
        <p:spPr>
          <a:xfrm>
            <a:off x="0" y="4590"/>
            <a:ext cx="9120130" cy="2018424"/>
          </a:xfrm>
        </p:spPr>
        <p:txBody>
          <a:bodyPr>
            <a:normAutofit fontScale="90000"/>
          </a:bodyPr>
          <a:lstStyle/>
          <a:p>
            <a:pPr algn="ctr"/>
            <a:r>
              <a:rPr lang="en-US" sz="6000" dirty="0">
                <a:cs typeface="Times New Roman" panose="02020603050405020304" pitchFamily="18" charset="0"/>
              </a:rPr>
              <a:t/>
            </a:r>
            <a:br>
              <a:rPr lang="en-US" sz="6000" dirty="0">
                <a:cs typeface="Times New Roman" panose="02020603050405020304" pitchFamily="18" charset="0"/>
              </a:rPr>
            </a:br>
            <a:r>
              <a:rPr lang="en-US" sz="6900" dirty="0">
                <a:latin typeface="Times New Roman" panose="02020603050405020304" pitchFamily="18" charset="0"/>
                <a:cs typeface="Times New Roman" panose="02020603050405020304" pitchFamily="18" charset="0"/>
              </a:rPr>
              <a:t>Supply Chain Management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0" y="3095244"/>
            <a:ext cx="3505200" cy="1250188"/>
          </a:xfrm>
          <a:prstGeom prst="rect">
            <a:avLst/>
          </a:prstGeom>
        </p:spPr>
      </p:pic>
      <p:sp>
        <p:nvSpPr>
          <p:cNvPr id="6" name="TextBox 5"/>
          <p:cNvSpPr txBox="1"/>
          <p:nvPr/>
        </p:nvSpPr>
        <p:spPr>
          <a:xfrm>
            <a:off x="3886200" y="2049607"/>
            <a:ext cx="1447800" cy="923330"/>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362200" y="4724400"/>
            <a:ext cx="4267200" cy="1292662"/>
          </a:xfrm>
          <a:prstGeom prst="rect">
            <a:avLst/>
          </a:prstGeom>
          <a:noFill/>
        </p:spPr>
        <p:txBody>
          <a:bodyPr wrap="square" rtlCol="0">
            <a:spAutoFit/>
          </a:bodyPr>
          <a:lstStyle/>
          <a:p>
            <a:pPr algn="ctr"/>
            <a:r>
              <a:rPr lang="en-US" sz="2600" b="1" dirty="0" smtClean="0">
                <a:latin typeface="Times New Roman" panose="02020603050405020304" pitchFamily="18" charset="0"/>
                <a:cs typeface="Times New Roman" panose="02020603050405020304" pitchFamily="18" charset="0"/>
              </a:rPr>
              <a:t>Dr</a:t>
            </a:r>
            <a:r>
              <a:rPr lang="en-US" sz="2600" b="1" dirty="0">
                <a:latin typeface="Times New Roman" panose="02020603050405020304" pitchFamily="18" charset="0"/>
                <a:cs typeface="Times New Roman" panose="02020603050405020304" pitchFamily="18" charset="0"/>
              </a:rPr>
              <a:t>. Dinesh Dave</a:t>
            </a:r>
            <a:r>
              <a:rPr lang="en-US" sz="2600" b="1" dirty="0" smtClean="0">
                <a:latin typeface="Times New Roman" panose="02020603050405020304" pitchFamily="18" charset="0"/>
                <a:cs typeface="Times New Roman" panose="02020603050405020304" pitchFamily="18" charset="0"/>
              </a:rPr>
              <a:t>` </a:t>
            </a:r>
          </a:p>
          <a:p>
            <a:pPr algn="ctr"/>
            <a:r>
              <a:rPr lang="en-US" sz="2600" dirty="0" smtClean="0">
                <a:latin typeface="Times New Roman" panose="02020603050405020304" pitchFamily="18" charset="0"/>
                <a:cs typeface="Times New Roman" panose="02020603050405020304" pitchFamily="18" charset="0"/>
              </a:rPr>
              <a:t>Director </a:t>
            </a:r>
            <a:r>
              <a:rPr lang="en-US" sz="2600" dirty="0">
                <a:latin typeface="Times New Roman" panose="02020603050405020304" pitchFamily="18" charset="0"/>
                <a:cs typeface="Times New Roman" panose="02020603050405020304" pitchFamily="18" charset="0"/>
              </a:rPr>
              <a:t>of SCM Program</a:t>
            </a:r>
          </a:p>
          <a:p>
            <a:pPr algn="ctr"/>
            <a:r>
              <a:rPr lang="en-US" sz="2600" dirty="0">
                <a:latin typeface="Times New Roman" panose="02020603050405020304" pitchFamily="18" charset="0"/>
                <a:cs typeface="Times New Roman" panose="02020603050405020304" pitchFamily="18" charset="0"/>
              </a:rPr>
              <a:t>daveds@appstate.edu</a:t>
            </a:r>
          </a:p>
        </p:txBody>
      </p:sp>
      <p:pic>
        <p:nvPicPr>
          <p:cNvPr id="7" name="Picture 6"/>
          <p:cNvPicPr>
            <a:picLocks noChangeAspect="1"/>
          </p:cNvPicPr>
          <p:nvPr/>
        </p:nvPicPr>
        <p:blipFill>
          <a:blip r:embed="rId5"/>
          <a:stretch>
            <a:fillRect/>
          </a:stretch>
        </p:blipFill>
        <p:spPr>
          <a:xfrm>
            <a:off x="6781800" y="4589681"/>
            <a:ext cx="1143000" cy="1562100"/>
          </a:xfrm>
          <a:prstGeom prst="rect">
            <a:avLst/>
          </a:prstGeom>
        </p:spPr>
      </p:pic>
    </p:spTree>
    <p:extLst>
      <p:ext uri="{BB962C8B-B14F-4D97-AF65-F5344CB8AC3E}">
        <p14:creationId xmlns:p14="http://schemas.microsoft.com/office/powerpoint/2010/main" val="89192072"/>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807742"/>
            <a:ext cx="7467600" cy="4405209"/>
          </a:xfrm>
          <a:prstGeom prst="rect">
            <a:avLst/>
          </a:prstGeom>
        </p:spPr>
      </p:pic>
      <p:pic>
        <p:nvPicPr>
          <p:cNvPr id="7" name="Picture 6"/>
          <p:cNvPicPr>
            <a:picLocks noChangeAspect="1"/>
          </p:cNvPicPr>
          <p:nvPr/>
        </p:nvPicPr>
        <p:blipFill>
          <a:blip r:embed="rId3"/>
          <a:stretch>
            <a:fillRect/>
          </a:stretch>
        </p:blipFill>
        <p:spPr>
          <a:xfrm>
            <a:off x="-397" y="3"/>
            <a:ext cx="9144793" cy="1447799"/>
          </a:xfrm>
          <a:prstGeom prst="rect">
            <a:avLst/>
          </a:prstGeom>
        </p:spPr>
      </p:pic>
      <p:sp>
        <p:nvSpPr>
          <p:cNvPr id="3" name="Title 2"/>
          <p:cNvSpPr>
            <a:spLocks noGrp="1"/>
          </p:cNvSpPr>
          <p:nvPr>
            <p:ph type="title"/>
          </p:nvPr>
        </p:nvSpPr>
        <p:spPr>
          <a:xfrm>
            <a:off x="228600" y="381000"/>
            <a:ext cx="8915400" cy="1143000"/>
          </a:xfrm>
        </p:spPr>
        <p:txBody>
          <a:bodyPr>
            <a:noAutofit/>
          </a:bodyPr>
          <a:lstStyle/>
          <a:p>
            <a:pPr algn="ctr"/>
            <a:r>
              <a:rPr lang="en-US" dirty="0" smtClean="0"/>
              <a:t>Material Handling </a:t>
            </a:r>
            <a:r>
              <a:rPr lang="en-US" dirty="0"/>
              <a:t>&amp; Logistics</a:t>
            </a:r>
            <a:br>
              <a:rPr lang="en-US" dirty="0"/>
            </a:br>
            <a:r>
              <a:rPr lang="en-US" dirty="0" smtClean="0"/>
              <a:t>2018 </a:t>
            </a:r>
            <a:r>
              <a:rPr lang="en-US" dirty="0"/>
              <a:t>Salary </a:t>
            </a:r>
            <a:r>
              <a:rPr lang="en-US" dirty="0" smtClean="0"/>
              <a:t>Survey</a:t>
            </a:r>
            <a:br>
              <a:rPr lang="en-US" dirty="0" smtClean="0"/>
            </a:br>
            <a:r>
              <a:rPr lang="en-US" sz="3200" dirty="0"/>
              <a:t>Average Salary by Age</a:t>
            </a:r>
          </a:p>
        </p:txBody>
      </p:sp>
      <p:sp>
        <p:nvSpPr>
          <p:cNvPr id="6" name="TextBox 5"/>
          <p:cNvSpPr txBox="1"/>
          <p:nvPr/>
        </p:nvSpPr>
        <p:spPr>
          <a:xfrm>
            <a:off x="838200" y="5984314"/>
            <a:ext cx="7273390" cy="246221"/>
          </a:xfrm>
          <a:prstGeom prst="rect">
            <a:avLst/>
          </a:prstGeom>
          <a:noFill/>
        </p:spPr>
        <p:txBody>
          <a:bodyPr wrap="square" rtlCol="0">
            <a:spAutoFit/>
          </a:bodyPr>
          <a:lstStyle/>
          <a:p>
            <a:r>
              <a:rPr lang="en-US" sz="1000" dirty="0"/>
              <a:t>source: http://mhlnews.com</a:t>
            </a:r>
          </a:p>
        </p:txBody>
      </p:sp>
    </p:spTree>
    <p:extLst>
      <p:ext uri="{BB962C8B-B14F-4D97-AF65-F5344CB8AC3E}">
        <p14:creationId xmlns:p14="http://schemas.microsoft.com/office/powerpoint/2010/main" val="2800023010"/>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7" y="3"/>
            <a:ext cx="9144793" cy="1447799"/>
          </a:xfrm>
          <a:prstGeom prst="rect">
            <a:avLst/>
          </a:prstGeom>
        </p:spPr>
      </p:pic>
      <p:sp>
        <p:nvSpPr>
          <p:cNvPr id="3" name="Title 2"/>
          <p:cNvSpPr>
            <a:spLocks noGrp="1"/>
          </p:cNvSpPr>
          <p:nvPr>
            <p:ph type="title"/>
          </p:nvPr>
        </p:nvSpPr>
        <p:spPr>
          <a:xfrm>
            <a:off x="228600" y="381000"/>
            <a:ext cx="8915400" cy="1143000"/>
          </a:xfrm>
        </p:spPr>
        <p:txBody>
          <a:bodyPr>
            <a:noAutofit/>
          </a:bodyPr>
          <a:lstStyle/>
          <a:p>
            <a:pPr algn="ctr"/>
            <a:r>
              <a:rPr lang="en-US" dirty="0" smtClean="0"/>
              <a:t>ISM 2018 </a:t>
            </a:r>
            <a:r>
              <a:rPr lang="en-US" dirty="0"/>
              <a:t>Salary </a:t>
            </a:r>
            <a:r>
              <a:rPr lang="en-US" dirty="0" smtClean="0"/>
              <a:t>Survey</a:t>
            </a:r>
            <a:br>
              <a:rPr lang="en-US" dirty="0" smtClean="0"/>
            </a:br>
            <a:endParaRPr lang="en-US" sz="3200" dirty="0"/>
          </a:p>
        </p:txBody>
      </p:sp>
      <p:sp>
        <p:nvSpPr>
          <p:cNvPr id="6" name="TextBox 5"/>
          <p:cNvSpPr txBox="1"/>
          <p:nvPr/>
        </p:nvSpPr>
        <p:spPr>
          <a:xfrm>
            <a:off x="838200" y="5984314"/>
            <a:ext cx="7273390" cy="246221"/>
          </a:xfrm>
          <a:prstGeom prst="rect">
            <a:avLst/>
          </a:prstGeom>
          <a:noFill/>
        </p:spPr>
        <p:txBody>
          <a:bodyPr wrap="square" rtlCol="0">
            <a:spAutoFit/>
          </a:bodyPr>
          <a:lstStyle/>
          <a:p>
            <a:r>
              <a:rPr lang="en-US" sz="1000" dirty="0"/>
              <a:t>source: https://www.instituteforsupplymanagement.org </a:t>
            </a:r>
          </a:p>
        </p:txBody>
      </p:sp>
      <p:pic>
        <p:nvPicPr>
          <p:cNvPr id="2" name="Picture 1"/>
          <p:cNvPicPr>
            <a:picLocks noChangeAspect="1"/>
          </p:cNvPicPr>
          <p:nvPr/>
        </p:nvPicPr>
        <p:blipFill>
          <a:blip r:embed="rId3"/>
          <a:stretch>
            <a:fillRect/>
          </a:stretch>
        </p:blipFill>
        <p:spPr>
          <a:xfrm>
            <a:off x="2126145" y="1600200"/>
            <a:ext cx="4731857" cy="4310062"/>
          </a:xfrm>
          <a:prstGeom prst="rect">
            <a:avLst/>
          </a:prstGeom>
        </p:spPr>
      </p:pic>
    </p:spTree>
    <p:extLst>
      <p:ext uri="{BB962C8B-B14F-4D97-AF65-F5344CB8AC3E}">
        <p14:creationId xmlns:p14="http://schemas.microsoft.com/office/powerpoint/2010/main" val="3353648735"/>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7" y="3"/>
            <a:ext cx="9144793" cy="1447799"/>
          </a:xfrm>
          <a:prstGeom prst="rect">
            <a:avLst/>
          </a:prstGeom>
        </p:spPr>
      </p:pic>
      <p:sp>
        <p:nvSpPr>
          <p:cNvPr id="3" name="Title 2"/>
          <p:cNvSpPr>
            <a:spLocks noGrp="1"/>
          </p:cNvSpPr>
          <p:nvPr>
            <p:ph type="title"/>
          </p:nvPr>
        </p:nvSpPr>
        <p:spPr>
          <a:xfrm>
            <a:off x="228600" y="381000"/>
            <a:ext cx="8915400" cy="1143000"/>
          </a:xfrm>
        </p:spPr>
        <p:txBody>
          <a:bodyPr>
            <a:noAutofit/>
          </a:bodyPr>
          <a:lstStyle/>
          <a:p>
            <a:pPr algn="ctr"/>
            <a:r>
              <a:rPr lang="en-US" dirty="0" smtClean="0"/>
              <a:t>ISM 2018 </a:t>
            </a:r>
            <a:r>
              <a:rPr lang="en-US" dirty="0"/>
              <a:t>Salary </a:t>
            </a:r>
            <a:r>
              <a:rPr lang="en-US" dirty="0" smtClean="0"/>
              <a:t>Survey</a:t>
            </a:r>
            <a:br>
              <a:rPr lang="en-US" dirty="0" smtClean="0"/>
            </a:br>
            <a:endParaRPr lang="en-US" sz="3200" dirty="0"/>
          </a:p>
        </p:txBody>
      </p:sp>
      <p:sp>
        <p:nvSpPr>
          <p:cNvPr id="6" name="TextBox 5"/>
          <p:cNvSpPr txBox="1"/>
          <p:nvPr/>
        </p:nvSpPr>
        <p:spPr>
          <a:xfrm>
            <a:off x="838200" y="5984314"/>
            <a:ext cx="7273390" cy="246221"/>
          </a:xfrm>
          <a:prstGeom prst="rect">
            <a:avLst/>
          </a:prstGeom>
          <a:noFill/>
        </p:spPr>
        <p:txBody>
          <a:bodyPr wrap="square" rtlCol="0">
            <a:spAutoFit/>
          </a:bodyPr>
          <a:lstStyle/>
          <a:p>
            <a:r>
              <a:rPr lang="en-US" sz="1000" dirty="0"/>
              <a:t>source: https://www.instituteforsupplymanagement.org </a:t>
            </a:r>
          </a:p>
        </p:txBody>
      </p:sp>
      <p:pic>
        <p:nvPicPr>
          <p:cNvPr id="4" name="Picture 3"/>
          <p:cNvPicPr>
            <a:picLocks noChangeAspect="1"/>
          </p:cNvPicPr>
          <p:nvPr/>
        </p:nvPicPr>
        <p:blipFill>
          <a:blip r:embed="rId3"/>
          <a:stretch>
            <a:fillRect/>
          </a:stretch>
        </p:blipFill>
        <p:spPr>
          <a:xfrm>
            <a:off x="990599" y="1524001"/>
            <a:ext cx="7229475" cy="4384115"/>
          </a:xfrm>
          <a:prstGeom prst="rect">
            <a:avLst/>
          </a:prstGeom>
        </p:spPr>
      </p:pic>
    </p:spTree>
    <p:extLst>
      <p:ext uri="{BB962C8B-B14F-4D97-AF65-F5344CB8AC3E}">
        <p14:creationId xmlns:p14="http://schemas.microsoft.com/office/powerpoint/2010/main" val="1497658865"/>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7" y="3"/>
            <a:ext cx="9144793" cy="1447799"/>
          </a:xfrm>
          <a:prstGeom prst="rect">
            <a:avLst/>
          </a:prstGeom>
        </p:spPr>
      </p:pic>
      <p:sp>
        <p:nvSpPr>
          <p:cNvPr id="3" name="Title 2"/>
          <p:cNvSpPr>
            <a:spLocks noGrp="1"/>
          </p:cNvSpPr>
          <p:nvPr>
            <p:ph type="title"/>
          </p:nvPr>
        </p:nvSpPr>
        <p:spPr>
          <a:xfrm>
            <a:off x="228600" y="381000"/>
            <a:ext cx="8915400" cy="1143000"/>
          </a:xfrm>
        </p:spPr>
        <p:txBody>
          <a:bodyPr>
            <a:noAutofit/>
          </a:bodyPr>
          <a:lstStyle/>
          <a:p>
            <a:pPr algn="ctr"/>
            <a:r>
              <a:rPr lang="en-US" dirty="0" smtClean="0"/>
              <a:t>ISM 2018 </a:t>
            </a:r>
            <a:r>
              <a:rPr lang="en-US" dirty="0"/>
              <a:t>Salary </a:t>
            </a:r>
            <a:r>
              <a:rPr lang="en-US" dirty="0" smtClean="0"/>
              <a:t>Survey</a:t>
            </a:r>
            <a:br>
              <a:rPr lang="en-US" dirty="0" smtClean="0"/>
            </a:br>
            <a:endParaRPr lang="en-US" sz="3200" dirty="0"/>
          </a:p>
        </p:txBody>
      </p:sp>
      <p:sp>
        <p:nvSpPr>
          <p:cNvPr id="6" name="TextBox 5"/>
          <p:cNvSpPr txBox="1"/>
          <p:nvPr/>
        </p:nvSpPr>
        <p:spPr>
          <a:xfrm>
            <a:off x="838200" y="5984314"/>
            <a:ext cx="7273390" cy="246221"/>
          </a:xfrm>
          <a:prstGeom prst="rect">
            <a:avLst/>
          </a:prstGeom>
          <a:noFill/>
        </p:spPr>
        <p:txBody>
          <a:bodyPr wrap="square" rtlCol="0">
            <a:spAutoFit/>
          </a:bodyPr>
          <a:lstStyle/>
          <a:p>
            <a:r>
              <a:rPr lang="en-US" sz="1000" dirty="0"/>
              <a:t>source: https://www.instituteforsupplymanagement.org </a:t>
            </a:r>
          </a:p>
        </p:txBody>
      </p:sp>
      <p:pic>
        <p:nvPicPr>
          <p:cNvPr id="4" name="Picture 3"/>
          <p:cNvPicPr>
            <a:picLocks noChangeAspect="1"/>
          </p:cNvPicPr>
          <p:nvPr/>
        </p:nvPicPr>
        <p:blipFill>
          <a:blip r:embed="rId3"/>
          <a:stretch>
            <a:fillRect/>
          </a:stretch>
        </p:blipFill>
        <p:spPr>
          <a:xfrm>
            <a:off x="254977" y="1676400"/>
            <a:ext cx="4776538" cy="3886201"/>
          </a:xfrm>
          <a:prstGeom prst="rect">
            <a:avLst/>
          </a:prstGeom>
        </p:spPr>
      </p:pic>
      <p:pic>
        <p:nvPicPr>
          <p:cNvPr id="5" name="Picture 4"/>
          <p:cNvPicPr>
            <a:picLocks noChangeAspect="1"/>
          </p:cNvPicPr>
          <p:nvPr/>
        </p:nvPicPr>
        <p:blipFill>
          <a:blip r:embed="rId4"/>
          <a:stretch>
            <a:fillRect/>
          </a:stretch>
        </p:blipFill>
        <p:spPr>
          <a:xfrm>
            <a:off x="5486402" y="1763432"/>
            <a:ext cx="2924175" cy="3981450"/>
          </a:xfrm>
          <a:prstGeom prst="rect">
            <a:avLst/>
          </a:prstGeom>
        </p:spPr>
      </p:pic>
    </p:spTree>
    <p:extLst>
      <p:ext uri="{BB962C8B-B14F-4D97-AF65-F5344CB8AC3E}">
        <p14:creationId xmlns:p14="http://schemas.microsoft.com/office/powerpoint/2010/main" val="995532332"/>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7" y="3"/>
            <a:ext cx="9144793" cy="1447799"/>
          </a:xfrm>
          <a:prstGeom prst="rect">
            <a:avLst/>
          </a:prstGeom>
        </p:spPr>
      </p:pic>
      <p:sp>
        <p:nvSpPr>
          <p:cNvPr id="3" name="Title 2"/>
          <p:cNvSpPr>
            <a:spLocks noGrp="1"/>
          </p:cNvSpPr>
          <p:nvPr>
            <p:ph type="title"/>
          </p:nvPr>
        </p:nvSpPr>
        <p:spPr/>
        <p:txBody>
          <a:bodyPr>
            <a:noAutofit/>
          </a:bodyPr>
          <a:lstStyle/>
          <a:p>
            <a:pPr algn="ctr"/>
            <a:r>
              <a:rPr lang="en-US" dirty="0" smtClean="0"/>
              <a:t>Material Handling </a:t>
            </a:r>
            <a:r>
              <a:rPr lang="en-US" dirty="0"/>
              <a:t>&amp; Logistics</a:t>
            </a:r>
            <a:br>
              <a:rPr lang="en-US" dirty="0"/>
            </a:br>
            <a:r>
              <a:rPr lang="en-US" dirty="0" smtClean="0"/>
              <a:t>2018 </a:t>
            </a:r>
            <a:r>
              <a:rPr lang="en-US" dirty="0"/>
              <a:t>Salary Survey</a:t>
            </a:r>
            <a:endParaRPr lang="en-US" dirty="0" smtClean="0"/>
          </a:p>
        </p:txBody>
      </p:sp>
      <p:sp>
        <p:nvSpPr>
          <p:cNvPr id="2" name="Content Placeholder 1"/>
          <p:cNvSpPr>
            <a:spLocks noGrp="1"/>
          </p:cNvSpPr>
          <p:nvPr>
            <p:ph sz="half" idx="1"/>
          </p:nvPr>
        </p:nvSpPr>
        <p:spPr/>
        <p:txBody>
          <a:bodyPr>
            <a:normAutofit/>
          </a:bodyPr>
          <a:lstStyle/>
          <a:p>
            <a:pPr>
              <a:buNone/>
            </a:pPr>
            <a:r>
              <a:rPr lang="en-US" b="1" i="1" dirty="0" smtClean="0"/>
              <a:t> </a:t>
            </a:r>
            <a:endParaRPr lang="en-US" dirty="0" smtClean="0"/>
          </a:p>
        </p:txBody>
      </p:sp>
      <p:sp>
        <p:nvSpPr>
          <p:cNvPr id="11" name="Content Placeholder 10"/>
          <p:cNvSpPr>
            <a:spLocks noGrp="1"/>
          </p:cNvSpPr>
          <p:nvPr>
            <p:ph sz="half" idx="2"/>
          </p:nvPr>
        </p:nvSpPr>
        <p:spPr/>
        <p:txBody>
          <a:bodyPr/>
          <a:lstStyle/>
          <a:p>
            <a:endParaRPr lang="en-US" dirty="0"/>
          </a:p>
          <a:p>
            <a:endParaRPr lang="en-US" dirty="0"/>
          </a:p>
        </p:txBody>
      </p:sp>
      <p:sp>
        <p:nvSpPr>
          <p:cNvPr id="5" name="TextBox 4"/>
          <p:cNvSpPr txBox="1"/>
          <p:nvPr/>
        </p:nvSpPr>
        <p:spPr>
          <a:xfrm>
            <a:off x="757067" y="5888995"/>
            <a:ext cx="4451293" cy="261610"/>
          </a:xfrm>
          <a:prstGeom prst="rect">
            <a:avLst/>
          </a:prstGeom>
          <a:noFill/>
        </p:spPr>
        <p:txBody>
          <a:bodyPr wrap="square" rtlCol="0">
            <a:spAutoFit/>
          </a:bodyPr>
          <a:lstStyle/>
          <a:p>
            <a:r>
              <a:rPr lang="en-US" sz="1100" dirty="0"/>
              <a:t>source : http://mhlnews.com</a:t>
            </a:r>
          </a:p>
        </p:txBody>
      </p:sp>
      <p:sp>
        <p:nvSpPr>
          <p:cNvPr id="10" name="Rectangle 9"/>
          <p:cNvSpPr/>
          <p:nvPr/>
        </p:nvSpPr>
        <p:spPr>
          <a:xfrm>
            <a:off x="685800" y="1535723"/>
            <a:ext cx="6786733" cy="4401205"/>
          </a:xfrm>
          <a:prstGeom prst="rect">
            <a:avLst/>
          </a:prstGeom>
        </p:spPr>
        <p:txBody>
          <a:bodyPr wrap="square">
            <a:spAutoFit/>
          </a:bodyPr>
          <a:lstStyle/>
          <a:p>
            <a:r>
              <a:rPr lang="en-US" sz="2000" dirty="0">
                <a:solidFill>
                  <a:srgbClr val="00788C"/>
                </a:solidFill>
                <a:latin typeface="SourceSansPro-Light"/>
              </a:rPr>
              <a:t>Average Salary by Geographic Region</a:t>
            </a:r>
          </a:p>
          <a:p>
            <a:r>
              <a:rPr lang="en-US" sz="2000" b="1" dirty="0">
                <a:solidFill>
                  <a:srgbClr val="000000"/>
                </a:solidFill>
                <a:latin typeface="HelveticaLTStd-BoldCond"/>
              </a:rPr>
              <a:t>Region (% of response) Salary</a:t>
            </a:r>
          </a:p>
          <a:p>
            <a:r>
              <a:rPr lang="en-US" sz="2000" dirty="0">
                <a:solidFill>
                  <a:srgbClr val="9A3302"/>
                </a:solidFill>
                <a:latin typeface="ZapfDingbatsITC"/>
              </a:rPr>
              <a:t>■ </a:t>
            </a:r>
            <a:r>
              <a:rPr lang="en-US" sz="2000" dirty="0">
                <a:solidFill>
                  <a:srgbClr val="000000"/>
                </a:solidFill>
                <a:latin typeface="HelveticaLTStd-Light"/>
              </a:rPr>
              <a:t>New England (CT, MA, ME, NH, RI, VT) (4%) $80,256</a:t>
            </a:r>
          </a:p>
          <a:p>
            <a:r>
              <a:rPr lang="en-US" sz="2000" dirty="0">
                <a:solidFill>
                  <a:srgbClr val="320001"/>
                </a:solidFill>
                <a:latin typeface="ZapfDingbatsITC"/>
              </a:rPr>
              <a:t>■ </a:t>
            </a:r>
            <a:r>
              <a:rPr lang="en-US" sz="2000" dirty="0">
                <a:solidFill>
                  <a:srgbClr val="000000"/>
                </a:solidFill>
                <a:latin typeface="HelveticaLTStd-Light"/>
              </a:rPr>
              <a:t>Middle Atlantic (NJ, NY, PA) (14%) $86,265</a:t>
            </a:r>
          </a:p>
          <a:p>
            <a:r>
              <a:rPr lang="en-US" sz="2000" dirty="0">
                <a:solidFill>
                  <a:srgbClr val="3065CC"/>
                </a:solidFill>
                <a:latin typeface="ZapfDingbatsITC"/>
              </a:rPr>
              <a:t>■ </a:t>
            </a:r>
            <a:r>
              <a:rPr lang="en-US" sz="2000" b="1" dirty="0">
                <a:solidFill>
                  <a:srgbClr val="000000"/>
                </a:solidFill>
                <a:latin typeface="HelveticaLTStd-Light"/>
              </a:rPr>
              <a:t>South Atlantic (DC, DE, FL,</a:t>
            </a:r>
          </a:p>
          <a:p>
            <a:r>
              <a:rPr lang="it-IT" sz="2000" b="1" dirty="0">
                <a:solidFill>
                  <a:srgbClr val="000000"/>
                </a:solidFill>
                <a:latin typeface="HelveticaLTStd-Light"/>
              </a:rPr>
              <a:t>GA, MD, NC, SC, VA, WV) (9%) $86,606</a:t>
            </a:r>
          </a:p>
          <a:p>
            <a:r>
              <a:rPr lang="en-US" sz="2000" dirty="0">
                <a:solidFill>
                  <a:srgbClr val="9A6533"/>
                </a:solidFill>
                <a:latin typeface="ZapfDingbatsITC"/>
              </a:rPr>
              <a:t>■ </a:t>
            </a:r>
            <a:r>
              <a:rPr lang="en-US" sz="2000" dirty="0">
                <a:solidFill>
                  <a:srgbClr val="000000"/>
                </a:solidFill>
                <a:latin typeface="HelveticaLTStd-Light"/>
              </a:rPr>
              <a:t>North Central (IA, IL, IN, KS, MI,</a:t>
            </a:r>
          </a:p>
          <a:p>
            <a:r>
              <a:rPr lang="en-US" sz="2000" dirty="0">
                <a:solidFill>
                  <a:srgbClr val="000000"/>
                </a:solidFill>
                <a:latin typeface="HelveticaLTStd-Light"/>
              </a:rPr>
              <a:t>MN, MO, ND, NE, OH, SD, WI) (36%) $96,070</a:t>
            </a:r>
          </a:p>
          <a:p>
            <a:r>
              <a:rPr lang="en-US" sz="2000" dirty="0">
                <a:solidFill>
                  <a:srgbClr val="CB6730"/>
                </a:solidFill>
                <a:latin typeface="ZapfDingbatsITC"/>
              </a:rPr>
              <a:t>■ </a:t>
            </a:r>
            <a:r>
              <a:rPr lang="en-US" sz="2000" dirty="0">
                <a:solidFill>
                  <a:srgbClr val="000000"/>
                </a:solidFill>
                <a:latin typeface="HelveticaLTStd-Light"/>
              </a:rPr>
              <a:t>South Central (AL, AR, KY, LA,</a:t>
            </a:r>
          </a:p>
          <a:p>
            <a:r>
              <a:rPr lang="pl-PL" sz="2000" dirty="0">
                <a:solidFill>
                  <a:srgbClr val="000000"/>
                </a:solidFill>
                <a:latin typeface="HelveticaLTStd-Light"/>
              </a:rPr>
              <a:t>MS, OK, TN, TX) (13%) $106,854</a:t>
            </a:r>
          </a:p>
          <a:p>
            <a:r>
              <a:rPr lang="en-US" sz="2000" dirty="0">
                <a:solidFill>
                  <a:srgbClr val="026668"/>
                </a:solidFill>
                <a:latin typeface="ZapfDingbatsITC"/>
              </a:rPr>
              <a:t>■ </a:t>
            </a:r>
            <a:r>
              <a:rPr lang="en-US" sz="2000" dirty="0">
                <a:solidFill>
                  <a:srgbClr val="000000"/>
                </a:solidFill>
                <a:latin typeface="HelveticaLTStd-Light"/>
              </a:rPr>
              <a:t>Mountain (AZ, CO, ID, MT, NM,</a:t>
            </a:r>
          </a:p>
          <a:p>
            <a:r>
              <a:rPr lang="en-US" sz="2000" dirty="0">
                <a:solidFill>
                  <a:srgbClr val="000000"/>
                </a:solidFill>
                <a:latin typeface="HelveticaLTStd-Light"/>
              </a:rPr>
              <a:t>NV, UT, WY) (5%) $86,647</a:t>
            </a:r>
          </a:p>
          <a:p>
            <a:r>
              <a:rPr lang="en-US" sz="2000" dirty="0">
                <a:solidFill>
                  <a:srgbClr val="970000"/>
                </a:solidFill>
                <a:latin typeface="ZapfDingbatsITC"/>
              </a:rPr>
              <a:t>■ </a:t>
            </a:r>
            <a:r>
              <a:rPr lang="en-US" sz="2000" dirty="0">
                <a:solidFill>
                  <a:srgbClr val="000000"/>
                </a:solidFill>
                <a:latin typeface="HelveticaLTStd-Light"/>
              </a:rPr>
              <a:t>Pacific (AK, CA, HI, OR, WA) (12%) $87,936</a:t>
            </a:r>
          </a:p>
          <a:p>
            <a:r>
              <a:rPr lang="en-US" sz="2000" dirty="0">
                <a:solidFill>
                  <a:srgbClr val="000000"/>
                </a:solidFill>
                <a:latin typeface="HelveticaLTStd-Light"/>
              </a:rPr>
              <a:t>Other North America (7%) $100,710</a:t>
            </a:r>
            <a:endParaRPr lang="en-US" sz="2000" dirty="0"/>
          </a:p>
        </p:txBody>
      </p:sp>
    </p:spTree>
    <p:extLst>
      <p:ext uri="{BB962C8B-B14F-4D97-AF65-F5344CB8AC3E}">
        <p14:creationId xmlns:p14="http://schemas.microsoft.com/office/powerpoint/2010/main" val="206896695"/>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SCM Major</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2390233511"/>
              </p:ext>
            </p:extLst>
          </p:nvPr>
        </p:nvGraphicFramePr>
        <p:xfrm>
          <a:off x="423201" y="1311269"/>
          <a:ext cx="8297598" cy="4713132"/>
        </p:xfrm>
        <a:graphic>
          <a:graphicData uri="http://schemas.openxmlformats.org/drawingml/2006/table">
            <a:tbl>
              <a:tblPr firstRow="1" firstCol="1" lastRow="1" lastCol="1" bandRow="1" bandCol="1"/>
              <a:tblGrid>
                <a:gridCol w="3609994">
                  <a:extLst>
                    <a:ext uri="{9D8B030D-6E8A-4147-A177-3AD203B41FA5}">
                      <a16:colId xmlns:a16="http://schemas.microsoft.com/office/drawing/2014/main" val="1758798045"/>
                    </a:ext>
                  </a:extLst>
                </a:gridCol>
                <a:gridCol w="2155220">
                  <a:extLst>
                    <a:ext uri="{9D8B030D-6E8A-4147-A177-3AD203B41FA5}">
                      <a16:colId xmlns:a16="http://schemas.microsoft.com/office/drawing/2014/main" val="2056964605"/>
                    </a:ext>
                  </a:extLst>
                </a:gridCol>
                <a:gridCol w="2532384">
                  <a:extLst>
                    <a:ext uri="{9D8B030D-6E8A-4147-A177-3AD203B41FA5}">
                      <a16:colId xmlns:a16="http://schemas.microsoft.com/office/drawing/2014/main" val="2702296824"/>
                    </a:ext>
                  </a:extLst>
                </a:gridCol>
              </a:tblGrid>
              <a:tr h="268775">
                <a:tc>
                  <a:txBody>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COURSES</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PREREQUISITE(S)</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NOTES/REMARKS</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910496"/>
                  </a:ext>
                </a:extLst>
              </a:tr>
              <a:tr h="268775">
                <a:tc gridSpan="3">
                  <a:txBody>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Required: 4 Courses – 12 S. H.</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7428063"/>
                  </a:ext>
                </a:extLst>
              </a:tr>
              <a:tr h="268775">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3660: Principles of Supply Chain Management</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ECO 2100 or STT 2810 or STT 2820 </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003841"/>
                  </a:ext>
                </a:extLst>
              </a:tr>
              <a:tr h="268775">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3670: Six Sigma and Quality Management</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ECO 2100 or STT 2810 or STT 2820 </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155365"/>
                  </a:ext>
                </a:extLst>
              </a:tr>
              <a:tr h="268775">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3690: Global Supply Chain and Logistics</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ECO 2100 or STT 2810 or STT 2820  </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918477"/>
                  </a:ext>
                </a:extLst>
              </a:tr>
              <a:tr h="268775">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3720: Strategic Procurement &amp; Global Sourcing</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Prereq/Coreq SCM 3660</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891588"/>
                  </a:ext>
                </a:extLst>
              </a:tr>
              <a:tr h="268775">
                <a:tc gridSpan="3">
                  <a:txBody>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Electives: 3 courses – 9 S. H.</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8125176"/>
                  </a:ext>
                </a:extLst>
              </a:tr>
              <a:tr h="268775">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3900: Internship (3 or 6 s.h.)</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Jr. Status</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569465"/>
                  </a:ext>
                </a:extLst>
              </a:tr>
              <a:tr h="268775">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3680: Supply Chain Technologies in a Global Environment</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CIS 1026 or CIS 2050 or equivalent</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807801"/>
                  </a:ext>
                </a:extLst>
              </a:tr>
              <a:tr h="268775">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4870: Analytical Models for Supply Chain Management</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ECO 2100 or STT 2810 or STT 2820  </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102492"/>
                  </a:ext>
                </a:extLst>
              </a:tr>
              <a:tr h="268775">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CIS 3610: Project Management </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Elective/CIS Major</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028363"/>
                  </a:ext>
                </a:extLst>
              </a:tr>
              <a:tr h="268775">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CIS 3750: Database Management</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CIS 2050 &amp; pre/coreq. CIS 3250</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Elective/CIS Major</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5728931"/>
                  </a:ext>
                </a:extLst>
              </a:tr>
              <a:tr h="475141">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MGT 3620: Human Resource Management</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OR</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MGT 3670: International Human Resource Management</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Jr. Status</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Elective/CIS Major</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583570"/>
                  </a:ext>
                </a:extLst>
              </a:tr>
              <a:tr h="475141">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MKT 3260: Managing Distribution Channels  </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OR</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MKT 3230: Business-To-Business Marketing</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Min. grade of C in MKT 3050 </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&amp; Jr. Status</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Elective/Mkt Major </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45380"/>
                  </a:ext>
                </a:extLst>
              </a:tr>
              <a:tr h="268775">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FIN 3100: Principles of Risk Management &amp; Insurance</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Jr. Status</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Elective/Ins. Major</a:t>
                      </a:r>
                      <a:endParaRPr lang="en-US" sz="110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293360"/>
                  </a:ext>
                </a:extLst>
              </a:tr>
              <a:tr h="268775">
                <a:tc gridSpan="3">
                  <a:txBody>
                    <a:bodyPr/>
                    <a:lstStyle/>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64657" marR="64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4203290"/>
                  </a:ext>
                </a:extLst>
              </a:tr>
            </a:tbl>
          </a:graphicData>
        </a:graphic>
      </p:graphicFrame>
    </p:spTree>
    <p:extLst>
      <p:ext uri="{BB962C8B-B14F-4D97-AF65-F5344CB8AC3E}">
        <p14:creationId xmlns:p14="http://schemas.microsoft.com/office/powerpoint/2010/main" val="1762438111"/>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SCM Minor</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862845480"/>
              </p:ext>
            </p:extLst>
          </p:nvPr>
        </p:nvGraphicFramePr>
        <p:xfrm>
          <a:off x="457200" y="1447800"/>
          <a:ext cx="8305802" cy="4647961"/>
        </p:xfrm>
        <a:graphic>
          <a:graphicData uri="http://schemas.openxmlformats.org/drawingml/2006/table">
            <a:tbl>
              <a:tblPr firstRow="1" firstCol="1" lastRow="1" lastCol="1" bandRow="1" bandCol="1"/>
              <a:tblGrid>
                <a:gridCol w="3613564">
                  <a:extLst>
                    <a:ext uri="{9D8B030D-6E8A-4147-A177-3AD203B41FA5}">
                      <a16:colId xmlns:a16="http://schemas.microsoft.com/office/drawing/2014/main" val="1910237192"/>
                    </a:ext>
                  </a:extLst>
                </a:gridCol>
                <a:gridCol w="2005897">
                  <a:extLst>
                    <a:ext uri="{9D8B030D-6E8A-4147-A177-3AD203B41FA5}">
                      <a16:colId xmlns:a16="http://schemas.microsoft.com/office/drawing/2014/main" val="3786147591"/>
                    </a:ext>
                  </a:extLst>
                </a:gridCol>
                <a:gridCol w="2686341">
                  <a:extLst>
                    <a:ext uri="{9D8B030D-6E8A-4147-A177-3AD203B41FA5}">
                      <a16:colId xmlns:a16="http://schemas.microsoft.com/office/drawing/2014/main" val="2299618572"/>
                    </a:ext>
                  </a:extLst>
                </a:gridCol>
              </a:tblGrid>
              <a:tr h="274301">
                <a:tc>
                  <a:txBody>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COURSES</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PREREQUISITE(S)</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NOTES/REMARKS</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986458"/>
                  </a:ext>
                </a:extLst>
              </a:tr>
              <a:tr h="274301">
                <a:tc gridSpan="3">
                  <a:txBody>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Required: 4 Courses – 12 S. H.</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0591457"/>
                  </a:ext>
                </a:extLst>
              </a:tr>
              <a:tr h="274301">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3650: Production and Operations Management</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54 semester hours </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rPr>
                        <a:t>COB Core Class</a:t>
                      </a:r>
                      <a:endParaRPr lang="en-US" sz="1200" dirty="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140816"/>
                  </a:ext>
                </a:extLst>
              </a:tr>
              <a:tr h="274301">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3660: Principles of Supply Chain Management</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ECO 2100 or STT 2810 or STT 2820 </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519418"/>
                  </a:ext>
                </a:extLst>
              </a:tr>
              <a:tr h="274301">
                <a:tc>
                  <a:txBody>
                    <a:bodyPr/>
                    <a:lstStyle/>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rPr>
                        <a:t>SCM 3670: Six Sigma and Quality Management</a:t>
                      </a:r>
                      <a:endParaRPr lang="en-US" sz="1200" dirty="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ECO 2100 or STT 2810 or STT 2820 </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rPr>
                        <a:t>Free Elective and/or COB Elective</a:t>
                      </a:r>
                      <a:endParaRPr lang="en-US" sz="1200" dirty="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305314"/>
                  </a:ext>
                </a:extLst>
              </a:tr>
              <a:tr h="274301">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3690: Global Supply Chain and Logistics</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ECO 2100 or STT 2810 or STT 2820  </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rPr>
                        <a:t>Free Elective and/or COB Elective</a:t>
                      </a:r>
                      <a:endParaRPr lang="en-US" sz="1200" dirty="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335936"/>
                  </a:ext>
                </a:extLst>
              </a:tr>
              <a:tr h="274301">
                <a:tc gridSpan="3">
                  <a:txBody>
                    <a:bodyPr/>
                    <a:lstStyle/>
                    <a:p>
                      <a:pPr marL="0" marR="0">
                        <a:spcBef>
                          <a:spcPts val="0"/>
                        </a:spcBef>
                        <a:spcAft>
                          <a:spcPts val="0"/>
                        </a:spcAft>
                      </a:pPr>
                      <a:r>
                        <a:rPr lang="en-US" sz="1000" b="1">
                          <a:effectLst/>
                          <a:latin typeface="Times New Roman" panose="02020603050405020304" pitchFamily="18" charset="0"/>
                          <a:ea typeface="Times New Roman" panose="02020603050405020304" pitchFamily="18" charset="0"/>
                        </a:rPr>
                        <a:t>Electives: 3 courses – 6 S. H.</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8587509"/>
                  </a:ext>
                </a:extLst>
              </a:tr>
              <a:tr h="274301">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3900: Internship (3 s.h.)</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Jr. Status</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805307"/>
                  </a:ext>
                </a:extLst>
              </a:tr>
              <a:tr h="274301">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3680: Supply Chain Technologies in a Global Environment</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CIS 1026 or CIS 2050 or equivalent</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669921"/>
                  </a:ext>
                </a:extLst>
              </a:tr>
              <a:tr h="274301">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SCM 4870: Analytical Models for Supply Chain Management</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ECO 2100 or STT 2810 or STT 2820  </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658605"/>
                  </a:ext>
                </a:extLst>
              </a:tr>
              <a:tr h="274301">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CIS 3610: Project Management </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Elective/CIS Major</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055529"/>
                  </a:ext>
                </a:extLst>
              </a:tr>
              <a:tr h="274301">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CIS 3750: Database Management</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CIS 2050 &amp; pre/coreq. CIS 3250</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Elective/CIS Major</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199568"/>
                  </a:ext>
                </a:extLst>
              </a:tr>
              <a:tr h="480026">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MGT 3620: Human Resource Management</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OR</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MGT 3670: International Human Resource Management</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Jr. Status</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Elective/CIS Major</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064720"/>
                  </a:ext>
                </a:extLst>
              </a:tr>
              <a:tr h="480026">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MKT 3260: Managing Distribution Channels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OR</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MKT 3230: Business-To-Business Marketing</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Min. grade of C in MKT 3050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&amp; Jr. Status</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Free Elective and/or COB Elective/Mkt Major </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027110"/>
                  </a:ext>
                </a:extLst>
              </a:tr>
              <a:tr h="274301">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FIN 3100: Principles of Risk Management &amp; Insurance</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Jr. Status</a:t>
                      </a:r>
                      <a:endParaRPr lang="en-US" sz="120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rPr>
                        <a:t>Free Elective and/or COB Elective/Ins. Major</a:t>
                      </a:r>
                      <a:endParaRPr lang="en-US" sz="1200" dirty="0">
                        <a:effectLst/>
                        <a:latin typeface="Times New Roman" panose="02020603050405020304" pitchFamily="18" charset="0"/>
                        <a:ea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975403"/>
                  </a:ext>
                </a:extLst>
              </a:tr>
            </a:tbl>
          </a:graphicData>
        </a:graphic>
      </p:graphicFrame>
    </p:spTree>
    <p:extLst>
      <p:ext uri="{BB962C8B-B14F-4D97-AF65-F5344CB8AC3E}">
        <p14:creationId xmlns:p14="http://schemas.microsoft.com/office/powerpoint/2010/main" val="679738705"/>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7" y="3"/>
            <a:ext cx="9144793" cy="1600199"/>
          </a:xfrm>
          <a:prstGeom prst="rect">
            <a:avLst/>
          </a:prstGeom>
        </p:spPr>
      </p:pic>
      <p:sp>
        <p:nvSpPr>
          <p:cNvPr id="2" name="Title 1"/>
          <p:cNvSpPr>
            <a:spLocks noGrp="1"/>
          </p:cNvSpPr>
          <p:nvPr>
            <p:ph type="title"/>
          </p:nvPr>
        </p:nvSpPr>
        <p:spPr>
          <a:xfrm>
            <a:off x="152400" y="152400"/>
            <a:ext cx="8839200" cy="1367928"/>
          </a:xfrm>
        </p:spPr>
        <p:txBody>
          <a:bodyPr>
            <a:noAutofit/>
          </a:bodyPr>
          <a:lstStyle/>
          <a:p>
            <a:pPr algn="ctr"/>
            <a:r>
              <a:rPr lang="en-US" dirty="0" smtClean="0">
                <a:cs typeface="Times New Roman" panose="02020603050405020304" pitchFamily="18" charset="0"/>
              </a:rPr>
              <a:t>For More Information Contact:  </a:t>
            </a:r>
            <a:br>
              <a:rPr lang="en-US" dirty="0" smtClean="0">
                <a:cs typeface="Times New Roman" panose="02020603050405020304" pitchFamily="18" charset="0"/>
              </a:rPr>
            </a:br>
            <a:r>
              <a:rPr lang="en-US" dirty="0" smtClean="0">
                <a:cs typeface="Times New Roman" panose="02020603050405020304" pitchFamily="18" charset="0"/>
              </a:rPr>
              <a:t> Supply Chain Management Faculty</a:t>
            </a:r>
            <a:endParaRPr lang="en-US" dirty="0">
              <a:cs typeface="Times New Roman" panose="02020603050405020304" pitchFamily="18" charset="0"/>
            </a:endParaRPr>
          </a:p>
        </p:txBody>
      </p:sp>
      <p:sp>
        <p:nvSpPr>
          <p:cNvPr id="3" name="Content Placeholder 2"/>
          <p:cNvSpPr>
            <a:spLocks noGrp="1"/>
          </p:cNvSpPr>
          <p:nvPr>
            <p:ph idx="1"/>
          </p:nvPr>
        </p:nvSpPr>
        <p:spPr>
          <a:xfrm>
            <a:off x="123092" y="1672726"/>
            <a:ext cx="8839200" cy="3966073"/>
          </a:xfrm>
          <a:noFill/>
        </p:spPr>
        <p:txBody>
          <a:bodyPr>
            <a:normAutofit/>
          </a:bodyPr>
          <a:lstStyle/>
          <a:p>
            <a:r>
              <a:rPr lang="en-US" dirty="0" smtClean="0"/>
              <a:t>Dr</a:t>
            </a:r>
            <a:r>
              <a:rPr lang="en-US" dirty="0"/>
              <a:t>. Dinesh </a:t>
            </a:r>
            <a:r>
              <a:rPr lang="en-US" dirty="0" err="1" smtClean="0"/>
              <a:t>Davè</a:t>
            </a:r>
            <a:r>
              <a:rPr lang="en-US" dirty="0" smtClean="0"/>
              <a:t> </a:t>
            </a:r>
            <a:r>
              <a:rPr lang="en-US" dirty="0"/>
              <a:t>(</a:t>
            </a:r>
            <a:r>
              <a:rPr lang="en-US" dirty="0">
                <a:ln>
                  <a:solidFill>
                    <a:schemeClr val="tx1"/>
                  </a:solidFill>
                </a:ln>
                <a:hlinkClick r:id="rId3"/>
              </a:rPr>
              <a:t>daveds@appstate.edu</a:t>
            </a:r>
            <a:r>
              <a:rPr lang="en-US" dirty="0" smtClean="0"/>
              <a:t>) - Director</a:t>
            </a:r>
          </a:p>
          <a:p>
            <a:r>
              <a:rPr lang="en-US" dirty="0" smtClean="0"/>
              <a:t>Dr</a:t>
            </a:r>
            <a:r>
              <a:rPr lang="en-US" dirty="0"/>
              <a:t>. Beth Ellington (</a:t>
            </a:r>
            <a:r>
              <a:rPr lang="en-US" dirty="0">
                <a:ln>
                  <a:solidFill>
                    <a:schemeClr val="tx1"/>
                  </a:solidFill>
                </a:ln>
                <a:hlinkClick r:id="rId4"/>
              </a:rPr>
              <a:t>ellingtonve@appstate.edu</a:t>
            </a:r>
            <a:r>
              <a:rPr lang="en-US" dirty="0" smtClean="0"/>
              <a:t>)</a:t>
            </a:r>
          </a:p>
          <a:p>
            <a:r>
              <a:rPr lang="en-US" dirty="0"/>
              <a:t>Dr. Steven Leon </a:t>
            </a:r>
            <a:r>
              <a:rPr lang="en-US" dirty="0">
                <a:ln>
                  <a:solidFill>
                    <a:schemeClr val="tx1"/>
                  </a:solidFill>
                </a:ln>
              </a:rPr>
              <a:t>(</a:t>
            </a:r>
            <a:r>
              <a:rPr lang="en-US" dirty="0">
                <a:ln>
                  <a:solidFill>
                    <a:schemeClr val="tx1"/>
                  </a:solidFill>
                </a:ln>
                <a:hlinkClick r:id="rId5"/>
              </a:rPr>
              <a:t>leonsm@appstate.edu</a:t>
            </a:r>
            <a:r>
              <a:rPr lang="en-US" dirty="0" smtClean="0"/>
              <a:t>)</a:t>
            </a:r>
          </a:p>
          <a:p>
            <a:r>
              <a:rPr lang="en-US" dirty="0" smtClean="0"/>
              <a:t>Dr. </a:t>
            </a:r>
            <a:r>
              <a:rPr lang="en-US" dirty="0"/>
              <a:t>Aaron </a:t>
            </a:r>
            <a:r>
              <a:rPr lang="en-US" dirty="0" err="1" smtClean="0"/>
              <a:t>Ratcliffe</a:t>
            </a:r>
            <a:r>
              <a:rPr lang="en-US" dirty="0" smtClean="0"/>
              <a:t> (</a:t>
            </a:r>
            <a:r>
              <a:rPr lang="en-US" u="sng" dirty="0" smtClean="0">
                <a:ln>
                  <a:solidFill>
                    <a:schemeClr val="tx1"/>
                  </a:solidFill>
                </a:ln>
                <a:solidFill>
                  <a:srgbClr val="92D050"/>
                </a:solidFill>
              </a:rPr>
              <a:t>ratcliffeah</a:t>
            </a:r>
            <a:r>
              <a:rPr lang="en-US" dirty="0" smtClean="0">
                <a:ln>
                  <a:solidFill>
                    <a:schemeClr val="tx1"/>
                  </a:solidFill>
                </a:ln>
                <a:hlinkClick r:id="rId4"/>
              </a:rPr>
              <a:t>@appstate.edu </a:t>
            </a:r>
            <a:r>
              <a:rPr lang="en-US" dirty="0"/>
              <a:t>)</a:t>
            </a:r>
            <a:endParaRPr lang="en-US" dirty="0" smtClean="0"/>
          </a:p>
          <a:p>
            <a:r>
              <a:rPr lang="en-US" dirty="0" smtClean="0"/>
              <a:t>Mr</a:t>
            </a:r>
            <a:r>
              <a:rPr lang="en-US" dirty="0"/>
              <a:t>. </a:t>
            </a:r>
            <a:r>
              <a:rPr lang="en-US" dirty="0" smtClean="0"/>
              <a:t>Bill Phillips </a:t>
            </a:r>
            <a:r>
              <a:rPr lang="en-US" dirty="0" smtClean="0">
                <a:ln>
                  <a:solidFill>
                    <a:schemeClr val="tx1"/>
                  </a:solidFill>
                </a:ln>
              </a:rPr>
              <a:t>(</a:t>
            </a:r>
            <a:r>
              <a:rPr lang="en-US" dirty="0" smtClean="0">
                <a:ln>
                  <a:solidFill>
                    <a:schemeClr val="tx1"/>
                  </a:solidFill>
                </a:ln>
                <a:hlinkClick r:id="rId6"/>
              </a:rPr>
              <a:t>phillipsww@appstate.edu</a:t>
            </a:r>
            <a:r>
              <a:rPr lang="en-US" dirty="0" smtClean="0"/>
              <a:t>)</a:t>
            </a:r>
          </a:p>
          <a:p>
            <a:r>
              <a:rPr lang="en-US" dirty="0" smtClean="0"/>
              <a:t>Ms. Laura </a:t>
            </a:r>
            <a:r>
              <a:rPr lang="en-US" dirty="0"/>
              <a:t>Brewer </a:t>
            </a:r>
            <a:r>
              <a:rPr lang="en-US" dirty="0" smtClean="0"/>
              <a:t>(</a:t>
            </a:r>
            <a:r>
              <a:rPr lang="en-US" dirty="0" smtClean="0">
                <a:ln>
                  <a:solidFill>
                    <a:schemeClr val="tx1"/>
                  </a:solidFill>
                </a:ln>
                <a:hlinkClick r:id="rId7"/>
              </a:rPr>
              <a:t>brewerll@appstate.edu</a:t>
            </a:r>
            <a:r>
              <a:rPr lang="en-US" dirty="0" smtClean="0">
                <a:ln>
                  <a:solidFill>
                    <a:schemeClr val="tx1"/>
                  </a:solidFill>
                </a:ln>
              </a:rPr>
              <a:t>)</a:t>
            </a:r>
            <a:endParaRPr lang="en-US" dirty="0" smtClean="0"/>
          </a:p>
          <a:p>
            <a:endParaRPr lang="en-US" dirty="0" smtClean="0"/>
          </a:p>
          <a:p>
            <a:endParaRPr lang="en-US" dirty="0" smtClean="0"/>
          </a:p>
          <a:p>
            <a:pPr marL="0" indent="0">
              <a:buNone/>
            </a:pPr>
            <a:endParaRPr lang="en-US" dirty="0"/>
          </a:p>
          <a:p>
            <a:pPr marL="0" indent="0">
              <a:buNone/>
            </a:pPr>
            <a:endParaRPr lang="en-US" dirty="0"/>
          </a:p>
        </p:txBody>
      </p:sp>
      <p:sp>
        <p:nvSpPr>
          <p:cNvPr id="5" name="Rectangle 1"/>
          <p:cNvSpPr>
            <a:spLocks noChangeArrowheads="1"/>
          </p:cNvSpPr>
          <p:nvPr/>
        </p:nvSpPr>
        <p:spPr bwMode="auto">
          <a:xfrm>
            <a:off x="0" y="105489"/>
            <a:ext cx="161935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55" eaLnBrk="0" fontAlgn="base" hangingPunct="0">
              <a:spcBef>
                <a:spcPct val="0"/>
              </a:spcBef>
              <a:spcAft>
                <a:spcPct val="0"/>
              </a:spcAft>
            </a:pPr>
            <a:r>
              <a:rPr lang="en-US" altLang="en-US" sz="1000">
                <a:latin typeface="Arial Unicode MS" panose="020B0604020202020204" pitchFamily="34" charset="-128"/>
                <a:hlinkClick r:id="rId8"/>
              </a:rPr>
              <a:t>ratcliffeah@appstate.edu</a:t>
            </a:r>
            <a:r>
              <a:rPr lang="en-US" altLang="en-US" sz="600"/>
              <a:t> </a:t>
            </a:r>
            <a:endParaRPr lang="en-US" altLang="en-US">
              <a:latin typeface="Arial" panose="020B0604020202020204" pitchFamily="34" charset="0"/>
            </a:endParaRPr>
          </a:p>
        </p:txBody>
      </p:sp>
    </p:spTree>
    <p:extLst>
      <p:ext uri="{BB962C8B-B14F-4D97-AF65-F5344CB8AC3E}">
        <p14:creationId xmlns:p14="http://schemas.microsoft.com/office/powerpoint/2010/main" val="479623954"/>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7" y="2"/>
            <a:ext cx="9144793" cy="1295399"/>
          </a:xfrm>
          <a:prstGeom prst="rect">
            <a:avLst/>
          </a:prstGeom>
        </p:spPr>
      </p:pic>
      <p:sp>
        <p:nvSpPr>
          <p:cNvPr id="2" name="Title 1"/>
          <p:cNvSpPr>
            <a:spLocks noGrp="1"/>
          </p:cNvSpPr>
          <p:nvPr>
            <p:ph type="title"/>
          </p:nvPr>
        </p:nvSpPr>
        <p:spPr>
          <a:xfrm>
            <a:off x="-397" y="3"/>
            <a:ext cx="9144794" cy="1295398"/>
          </a:xfrm>
        </p:spPr>
        <p:txBody>
          <a:bodyPr>
            <a:noAutofit/>
          </a:bodyPr>
          <a:lstStyle/>
          <a:p>
            <a:pPr algn="ctr"/>
            <a:r>
              <a:rPr lang="en-US" dirty="0" smtClean="0">
                <a:cs typeface="Times New Roman" panose="02020603050405020304" pitchFamily="18" charset="0"/>
              </a:rPr>
              <a:t>Supply Chain Management Programs Currently Offered</a:t>
            </a:r>
            <a:endParaRPr lang="en-US" dirty="0">
              <a:cs typeface="Times New Roman" panose="02020603050405020304"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687103590"/>
              </p:ext>
            </p:extLst>
          </p:nvPr>
        </p:nvGraphicFramePr>
        <p:xfrm>
          <a:off x="609600" y="1447800"/>
          <a:ext cx="8090272" cy="16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729381621"/>
              </p:ext>
            </p:extLst>
          </p:nvPr>
        </p:nvGraphicFramePr>
        <p:xfrm>
          <a:off x="612531" y="4868008"/>
          <a:ext cx="8090272" cy="1219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654150214"/>
              </p:ext>
            </p:extLst>
          </p:nvPr>
        </p:nvGraphicFramePr>
        <p:xfrm>
          <a:off x="685800" y="3191608"/>
          <a:ext cx="8090272" cy="16764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4198783702"/>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7" y="1"/>
            <a:ext cx="9144793" cy="1143000"/>
          </a:xfrm>
          <a:prstGeom prst="rect">
            <a:avLst/>
          </a:prstGeom>
        </p:spPr>
      </p:pic>
      <p:sp>
        <p:nvSpPr>
          <p:cNvPr id="2" name="Title 1"/>
          <p:cNvSpPr>
            <a:spLocks noGrp="1"/>
          </p:cNvSpPr>
          <p:nvPr>
            <p:ph type="title"/>
          </p:nvPr>
        </p:nvSpPr>
        <p:spPr>
          <a:xfrm>
            <a:off x="0" y="1"/>
            <a:ext cx="9144000" cy="1143000"/>
          </a:xfrm>
        </p:spPr>
        <p:txBody>
          <a:bodyPr>
            <a:normAutofit/>
          </a:bodyPr>
          <a:lstStyle/>
          <a:p>
            <a:pPr algn="ctr"/>
            <a:r>
              <a:rPr lang="en-US" sz="4100" dirty="0">
                <a:cs typeface="Times New Roman" panose="02020603050405020304" pitchFamily="18" charset="0"/>
              </a:rPr>
              <a:t>Why Major in Supply Chain Management? </a:t>
            </a:r>
          </a:p>
        </p:txBody>
      </p:sp>
      <p:graphicFrame>
        <p:nvGraphicFramePr>
          <p:cNvPr id="5" name="Content Placeholder 3"/>
          <p:cNvGraphicFramePr>
            <a:graphicFrameLocks/>
          </p:cNvGraphicFramePr>
          <p:nvPr>
            <p:extLst>
              <p:ext uri="{D42A27DB-BD31-4B8C-83A1-F6EECF244321}">
                <p14:modId xmlns:p14="http://schemas.microsoft.com/office/powerpoint/2010/main" val="3162289106"/>
              </p:ext>
            </p:extLst>
          </p:nvPr>
        </p:nvGraphicFramePr>
        <p:xfrm>
          <a:off x="609600" y="1160444"/>
          <a:ext cx="8090272"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657662007"/>
              </p:ext>
            </p:extLst>
          </p:nvPr>
        </p:nvGraphicFramePr>
        <p:xfrm>
          <a:off x="609600" y="2895600"/>
          <a:ext cx="8090272" cy="167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4233137516"/>
              </p:ext>
            </p:extLst>
          </p:nvPr>
        </p:nvGraphicFramePr>
        <p:xfrm>
          <a:off x="609600" y="4343400"/>
          <a:ext cx="8090272" cy="1905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845220109"/>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7" y="3"/>
            <a:ext cx="9144793" cy="1523999"/>
          </a:xfrm>
          <a:prstGeom prst="rect">
            <a:avLst/>
          </a:prstGeom>
        </p:spPr>
      </p:pic>
      <p:sp>
        <p:nvSpPr>
          <p:cNvPr id="2" name="Title 1"/>
          <p:cNvSpPr>
            <a:spLocks noGrp="1"/>
          </p:cNvSpPr>
          <p:nvPr>
            <p:ph type="title"/>
          </p:nvPr>
        </p:nvSpPr>
        <p:spPr>
          <a:xfrm>
            <a:off x="0" y="304800"/>
            <a:ext cx="9144000" cy="990600"/>
          </a:xfrm>
        </p:spPr>
        <p:txBody>
          <a:bodyPr>
            <a:noAutofit/>
          </a:bodyPr>
          <a:lstStyle/>
          <a:p>
            <a:pPr algn="ctr"/>
            <a:r>
              <a:rPr lang="en-US" dirty="0" smtClean="0">
                <a:cs typeface="Times New Roman" panose="02020603050405020304" pitchFamily="18" charset="0"/>
              </a:rPr>
              <a:t> </a:t>
            </a:r>
            <a:br>
              <a:rPr lang="en-US" dirty="0" smtClean="0">
                <a:cs typeface="Times New Roman" panose="02020603050405020304" pitchFamily="18" charset="0"/>
              </a:rPr>
            </a:br>
            <a:r>
              <a:rPr lang="en-US" dirty="0" smtClean="0">
                <a:cs typeface="Times New Roman" panose="02020603050405020304" pitchFamily="18" charset="0"/>
              </a:rPr>
              <a:t>Supply Chain Management Major </a:t>
            </a:r>
            <a:br>
              <a:rPr lang="en-US" dirty="0" smtClean="0">
                <a:cs typeface="Times New Roman" panose="02020603050405020304" pitchFamily="18" charset="0"/>
              </a:rPr>
            </a:br>
            <a:endParaRPr lang="en-US" dirty="0">
              <a:cs typeface="Times New Roman" panose="02020603050405020304" pitchFamily="18" charset="0"/>
            </a:endParaRPr>
          </a:p>
        </p:txBody>
      </p:sp>
      <p:sp>
        <p:nvSpPr>
          <p:cNvPr id="3" name="Content Placeholder 2"/>
          <p:cNvSpPr>
            <a:spLocks noGrp="1"/>
          </p:cNvSpPr>
          <p:nvPr>
            <p:ph idx="1"/>
          </p:nvPr>
        </p:nvSpPr>
        <p:spPr>
          <a:xfrm>
            <a:off x="152400" y="1828801"/>
            <a:ext cx="8839200" cy="4191001"/>
          </a:xfrm>
          <a:noFill/>
        </p:spPr>
        <p:txBody>
          <a:bodyPr>
            <a:normAutofit/>
          </a:bodyPr>
          <a:lstStyle/>
          <a:p>
            <a:r>
              <a:rPr lang="en-US" sz="2800" dirty="0"/>
              <a:t>It is easy to double major (e.g., Marketing &amp; SCM, Management &amp; SCM, Finance &amp; SCM, CIS &amp; SCM, etc.)</a:t>
            </a:r>
          </a:p>
          <a:p>
            <a:r>
              <a:rPr lang="en-US" sz="2800" dirty="0"/>
              <a:t>You can add SCM Major or SCM Minor without adding additional class in your curriculum (e.g., some classes will double count, fill your COB and free electives with SCM classes)</a:t>
            </a:r>
          </a:p>
          <a:p>
            <a:r>
              <a:rPr lang="en-US" sz="2800" dirty="0"/>
              <a:t>Currently, approximately </a:t>
            </a:r>
            <a:r>
              <a:rPr lang="en-US" sz="2800" dirty="0" smtClean="0"/>
              <a:t>190 majors </a:t>
            </a:r>
            <a:r>
              <a:rPr lang="en-US" sz="2800" dirty="0"/>
              <a:t>and </a:t>
            </a:r>
            <a:r>
              <a:rPr lang="en-US" sz="2800" dirty="0" smtClean="0"/>
              <a:t>minors </a:t>
            </a:r>
            <a:r>
              <a:rPr lang="en-US" sz="2800" dirty="0"/>
              <a:t>in Supply Chain Management; which is one of the largest SCM majors in North Carolina Universities</a:t>
            </a:r>
          </a:p>
          <a:p>
            <a:endParaRPr lang="en-US" sz="2800" dirty="0"/>
          </a:p>
          <a:p>
            <a:pPr marL="0" indent="0">
              <a:buNone/>
            </a:pPr>
            <a:endParaRPr lang="en-US" sz="2800" b="1" dirty="0"/>
          </a:p>
          <a:p>
            <a:endParaRPr lang="en-US" dirty="0"/>
          </a:p>
        </p:txBody>
      </p:sp>
    </p:spTree>
    <p:extLst>
      <p:ext uri="{BB962C8B-B14F-4D97-AF65-F5344CB8AC3E}">
        <p14:creationId xmlns:p14="http://schemas.microsoft.com/office/powerpoint/2010/main" val="3196307696"/>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 Management Faculty</a:t>
            </a:r>
            <a:endParaRPr lang="en-US" dirty="0"/>
          </a:p>
        </p:txBody>
      </p:sp>
      <p:pic>
        <p:nvPicPr>
          <p:cNvPr id="3" name="Picture 2"/>
          <p:cNvPicPr>
            <a:picLocks noChangeAspect="1"/>
          </p:cNvPicPr>
          <p:nvPr/>
        </p:nvPicPr>
        <p:blipFill>
          <a:blip r:embed="rId2"/>
          <a:stretch>
            <a:fillRect/>
          </a:stretch>
        </p:blipFill>
        <p:spPr>
          <a:xfrm>
            <a:off x="810708" y="1436076"/>
            <a:ext cx="1371601" cy="1919654"/>
          </a:xfrm>
          <a:prstGeom prst="rect">
            <a:avLst/>
          </a:prstGeom>
        </p:spPr>
      </p:pic>
      <p:pic>
        <p:nvPicPr>
          <p:cNvPr id="4" name="Picture 3"/>
          <p:cNvPicPr>
            <a:picLocks noChangeAspect="1"/>
          </p:cNvPicPr>
          <p:nvPr/>
        </p:nvPicPr>
        <p:blipFill>
          <a:blip r:embed="rId3"/>
          <a:stretch>
            <a:fillRect/>
          </a:stretch>
        </p:blipFill>
        <p:spPr>
          <a:xfrm>
            <a:off x="3944814" y="1405303"/>
            <a:ext cx="1516674" cy="1981200"/>
          </a:xfrm>
          <a:prstGeom prst="rect">
            <a:avLst/>
          </a:prstGeom>
        </p:spPr>
      </p:pic>
      <p:pic>
        <p:nvPicPr>
          <p:cNvPr id="5" name="Picture 4"/>
          <p:cNvPicPr>
            <a:picLocks noChangeAspect="1"/>
          </p:cNvPicPr>
          <p:nvPr/>
        </p:nvPicPr>
        <p:blipFill>
          <a:blip r:embed="rId4"/>
          <a:stretch>
            <a:fillRect/>
          </a:stretch>
        </p:blipFill>
        <p:spPr>
          <a:xfrm>
            <a:off x="6858001" y="1403839"/>
            <a:ext cx="1544134" cy="1948962"/>
          </a:xfrm>
          <a:prstGeom prst="rect">
            <a:avLst/>
          </a:prstGeom>
        </p:spPr>
      </p:pic>
      <p:pic>
        <p:nvPicPr>
          <p:cNvPr id="6" name="Picture 5"/>
          <p:cNvPicPr>
            <a:picLocks noChangeAspect="1"/>
          </p:cNvPicPr>
          <p:nvPr/>
        </p:nvPicPr>
        <p:blipFill>
          <a:blip r:embed="rId5"/>
          <a:stretch>
            <a:fillRect/>
          </a:stretch>
        </p:blipFill>
        <p:spPr>
          <a:xfrm>
            <a:off x="6858001" y="3809349"/>
            <a:ext cx="1488069" cy="1920065"/>
          </a:xfrm>
          <a:prstGeom prst="rect">
            <a:avLst/>
          </a:prstGeom>
        </p:spPr>
      </p:pic>
      <p:pic>
        <p:nvPicPr>
          <p:cNvPr id="7" name="Picture 6"/>
          <p:cNvPicPr>
            <a:picLocks noChangeAspect="1"/>
          </p:cNvPicPr>
          <p:nvPr/>
        </p:nvPicPr>
        <p:blipFill>
          <a:blip r:embed="rId6"/>
          <a:stretch>
            <a:fillRect/>
          </a:stretch>
        </p:blipFill>
        <p:spPr>
          <a:xfrm>
            <a:off x="3962399" y="3824414"/>
            <a:ext cx="1499089" cy="1905000"/>
          </a:xfrm>
          <a:prstGeom prst="rect">
            <a:avLst/>
          </a:prstGeom>
        </p:spPr>
      </p:pic>
      <p:pic>
        <p:nvPicPr>
          <p:cNvPr id="8" name="Picture 7"/>
          <p:cNvPicPr>
            <a:picLocks noChangeAspect="1"/>
          </p:cNvPicPr>
          <p:nvPr/>
        </p:nvPicPr>
        <p:blipFill>
          <a:blip r:embed="rId7"/>
          <a:stretch>
            <a:fillRect/>
          </a:stretch>
        </p:blipFill>
        <p:spPr>
          <a:xfrm>
            <a:off x="762000" y="3824414"/>
            <a:ext cx="1420309" cy="1952099"/>
          </a:xfrm>
          <a:prstGeom prst="rect">
            <a:avLst/>
          </a:prstGeom>
        </p:spPr>
      </p:pic>
    </p:spTree>
    <p:extLst>
      <p:ext uri="{BB962C8B-B14F-4D97-AF65-F5344CB8AC3E}">
        <p14:creationId xmlns:p14="http://schemas.microsoft.com/office/powerpoint/2010/main" val="3081398220"/>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7870" cy="1130694"/>
          </a:xfrm>
          <a:prstGeom prst="rect">
            <a:avLst/>
          </a:prstGeom>
        </p:spPr>
      </p:pic>
      <p:pic>
        <p:nvPicPr>
          <p:cNvPr id="4" name="Picture 2" descr="C:\Users\formbysk\Desktop\SCM Website content\supply_chain.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548" y="2329005"/>
            <a:ext cx="2982816" cy="1782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923" y="152400"/>
            <a:ext cx="9160923" cy="723275"/>
          </a:xfrm>
          <a:prstGeom prst="rect">
            <a:avLst/>
          </a:prstGeom>
          <a:noFill/>
        </p:spPr>
        <p:txBody>
          <a:bodyPr wrap="square" rtlCol="0">
            <a:spAutoFit/>
          </a:bodyPr>
          <a:lstStyle/>
          <a:p>
            <a:pPr algn="ctr" fontAlgn="base">
              <a:spcBef>
                <a:spcPct val="0"/>
              </a:spcBef>
              <a:spcAft>
                <a:spcPct val="0"/>
              </a:spcAft>
            </a:pPr>
            <a:r>
              <a:rPr lang="en-US" sz="4100" dirty="0">
                <a:solidFill>
                  <a:srgbClr val="58595B"/>
                </a:solidFill>
                <a:latin typeface="+mj-lt"/>
                <a:cs typeface="Times New Roman" panose="02020603050405020304" pitchFamily="18" charset="0"/>
              </a:rPr>
              <a:t>The SCM Minor pairs well with a Major in..</a:t>
            </a:r>
            <a:r>
              <a:rPr lang="en-US" sz="4000" dirty="0">
                <a:solidFill>
                  <a:srgbClr val="58595B"/>
                </a:solidFill>
                <a:latin typeface="+mj-lt"/>
                <a:cs typeface="Times New Roman" panose="02020603050405020304" pitchFamily="18" charset="0"/>
              </a:rPr>
              <a:t>  </a:t>
            </a:r>
          </a:p>
        </p:txBody>
      </p:sp>
      <p:sp>
        <p:nvSpPr>
          <p:cNvPr id="6" name="TextBox 5"/>
          <p:cNvSpPr txBox="1"/>
          <p:nvPr/>
        </p:nvSpPr>
        <p:spPr>
          <a:xfrm>
            <a:off x="1058338" y="3880436"/>
            <a:ext cx="3505200" cy="1215717"/>
          </a:xfrm>
          <a:prstGeom prst="rect">
            <a:avLst/>
          </a:prstGeom>
          <a:noFill/>
        </p:spPr>
        <p:txBody>
          <a:bodyPr wrap="square" rtlCol="0">
            <a:spAutoFit/>
          </a:bodyPr>
          <a:lstStyle/>
          <a:p>
            <a:pPr fontAlgn="base">
              <a:spcBef>
                <a:spcPct val="0"/>
              </a:spcBef>
              <a:spcAft>
                <a:spcPct val="0"/>
              </a:spcAft>
            </a:pPr>
            <a:r>
              <a:rPr lang="en-US" dirty="0">
                <a:solidFill>
                  <a:srgbClr val="58595B"/>
                </a:solidFill>
                <a:latin typeface="Arial" panose="020B0604020202020204" pitchFamily="34" charset="0"/>
                <a:cs typeface="Arial" panose="020B0604020202020204" pitchFamily="34" charset="0"/>
              </a:rPr>
              <a:t>Marketing</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Improved delivery performance 16% - 28%</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Reduction in order fulfillment cycle time 30% - 50%</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Improvement in forecast accuracy 25% - 80%</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Lower supply chain costs 25%  - 50%</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Improvement of fill rates 20% - 30%</a:t>
            </a:r>
          </a:p>
        </p:txBody>
      </p:sp>
      <p:sp>
        <p:nvSpPr>
          <p:cNvPr id="7" name="TextBox 6"/>
          <p:cNvSpPr txBox="1"/>
          <p:nvPr/>
        </p:nvSpPr>
        <p:spPr>
          <a:xfrm>
            <a:off x="5642264" y="1344445"/>
            <a:ext cx="2971800" cy="1215717"/>
          </a:xfrm>
          <a:prstGeom prst="rect">
            <a:avLst/>
          </a:prstGeom>
          <a:noFill/>
        </p:spPr>
        <p:txBody>
          <a:bodyPr wrap="square" rtlCol="0">
            <a:spAutoFit/>
          </a:bodyPr>
          <a:lstStyle/>
          <a:p>
            <a:pPr fontAlgn="base">
              <a:spcBef>
                <a:spcPct val="0"/>
              </a:spcBef>
              <a:spcAft>
                <a:spcPct val="0"/>
              </a:spcAft>
            </a:pPr>
            <a:r>
              <a:rPr lang="en-US" dirty="0">
                <a:solidFill>
                  <a:srgbClr val="58595B"/>
                </a:solidFill>
                <a:latin typeface="Arial" panose="020B0604020202020204" pitchFamily="34" charset="0"/>
                <a:cs typeface="Arial" panose="020B0604020202020204" pitchFamily="34" charset="0"/>
              </a:rPr>
              <a:t>Accounting</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Lower supply chain costs 25%  - 50%</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Improved capacity realization 10% - 20%</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Forecast accuracy improvement 25% - 80%</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Increase in overall productivity 10% - 16%</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Inventory Cost Reduction 25% - 60%</a:t>
            </a:r>
          </a:p>
        </p:txBody>
      </p:sp>
      <p:sp>
        <p:nvSpPr>
          <p:cNvPr id="8" name="TextBox 7"/>
          <p:cNvSpPr txBox="1"/>
          <p:nvPr/>
        </p:nvSpPr>
        <p:spPr>
          <a:xfrm>
            <a:off x="725310" y="1363302"/>
            <a:ext cx="2286000" cy="877163"/>
          </a:xfrm>
          <a:prstGeom prst="rect">
            <a:avLst/>
          </a:prstGeom>
          <a:noFill/>
        </p:spPr>
        <p:txBody>
          <a:bodyPr wrap="square" rtlCol="0">
            <a:spAutoFit/>
          </a:bodyPr>
          <a:lstStyle/>
          <a:p>
            <a:pPr fontAlgn="base">
              <a:spcBef>
                <a:spcPct val="0"/>
              </a:spcBef>
              <a:spcAft>
                <a:spcPct val="0"/>
              </a:spcAft>
            </a:pPr>
            <a:r>
              <a:rPr lang="en-US" dirty="0">
                <a:latin typeface="Arial" panose="020B0604020202020204" pitchFamily="34" charset="0"/>
                <a:cs typeface="Arial" panose="020B0604020202020204" pitchFamily="34" charset="0"/>
              </a:rPr>
              <a:t>Finance</a:t>
            </a:r>
          </a:p>
          <a:p>
            <a:pPr fontAlgn="base">
              <a:spcBef>
                <a:spcPct val="0"/>
              </a:spcBef>
              <a:spcAft>
                <a:spcPct val="0"/>
              </a:spcAft>
            </a:pPr>
            <a:r>
              <a:rPr lang="en-US" sz="1100" dirty="0">
                <a:latin typeface="Arial" panose="020B0604020202020204" pitchFamily="34" charset="0"/>
                <a:cs typeface="Arial" panose="020B0604020202020204" pitchFamily="34" charset="0"/>
              </a:rPr>
              <a:t>SCM provides 40% higher valuation for companies within </a:t>
            </a:r>
          </a:p>
          <a:p>
            <a:pPr fontAlgn="base">
              <a:spcBef>
                <a:spcPct val="0"/>
              </a:spcBef>
              <a:spcAft>
                <a:spcPct val="0"/>
              </a:spcAft>
            </a:pPr>
            <a:r>
              <a:rPr lang="en-US" sz="1100" dirty="0">
                <a:latin typeface="Arial" panose="020B0604020202020204" pitchFamily="34" charset="0"/>
                <a:cs typeface="Arial" panose="020B0604020202020204" pitchFamily="34" charset="0"/>
              </a:rPr>
              <a:t>DJI Index and S&amp;P 500 Index.</a:t>
            </a:r>
          </a:p>
        </p:txBody>
      </p:sp>
      <p:sp>
        <p:nvSpPr>
          <p:cNvPr id="9" name="TextBox 8"/>
          <p:cNvSpPr txBox="1"/>
          <p:nvPr/>
        </p:nvSpPr>
        <p:spPr>
          <a:xfrm>
            <a:off x="6172200" y="2641228"/>
            <a:ext cx="2590800" cy="1046440"/>
          </a:xfrm>
          <a:prstGeom prst="rect">
            <a:avLst/>
          </a:prstGeom>
          <a:noFill/>
        </p:spPr>
        <p:txBody>
          <a:bodyPr wrap="square" rtlCol="0">
            <a:spAutoFit/>
          </a:bodyPr>
          <a:lstStyle/>
          <a:p>
            <a:pPr fontAlgn="base">
              <a:spcBef>
                <a:spcPct val="0"/>
              </a:spcBef>
              <a:spcAft>
                <a:spcPct val="0"/>
              </a:spcAft>
            </a:pPr>
            <a:r>
              <a:rPr lang="en-US" dirty="0">
                <a:solidFill>
                  <a:srgbClr val="58595B"/>
                </a:solidFill>
                <a:latin typeface="Arial" panose="020B0604020202020204" pitchFamily="34" charset="0"/>
                <a:cs typeface="Arial" panose="020B0604020202020204" pitchFamily="34" charset="0"/>
              </a:rPr>
              <a:t>Management / HR</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With SCM Management costs as a percentage of revenue are 50% less than median companies. SCM increases employment opportunity.</a:t>
            </a:r>
          </a:p>
        </p:txBody>
      </p:sp>
      <p:sp>
        <p:nvSpPr>
          <p:cNvPr id="10" name="TextBox 9"/>
          <p:cNvSpPr txBox="1"/>
          <p:nvPr/>
        </p:nvSpPr>
        <p:spPr>
          <a:xfrm>
            <a:off x="346364" y="2360013"/>
            <a:ext cx="2057400" cy="1384995"/>
          </a:xfrm>
          <a:prstGeom prst="rect">
            <a:avLst/>
          </a:prstGeom>
          <a:noFill/>
        </p:spPr>
        <p:txBody>
          <a:bodyPr wrap="square" rtlCol="0">
            <a:spAutoFit/>
          </a:bodyPr>
          <a:lstStyle/>
          <a:p>
            <a:pPr fontAlgn="base">
              <a:spcBef>
                <a:spcPct val="0"/>
              </a:spcBef>
              <a:spcAft>
                <a:spcPct val="0"/>
              </a:spcAft>
            </a:pPr>
            <a:r>
              <a:rPr lang="en-US" dirty="0">
                <a:solidFill>
                  <a:srgbClr val="58595B"/>
                </a:solidFill>
                <a:latin typeface="Arial" panose="020B0604020202020204" pitchFamily="34" charset="0"/>
                <a:cs typeface="Arial" panose="020B0604020202020204" pitchFamily="34" charset="0"/>
              </a:rPr>
              <a:t>Entrepreneurship</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SCM is a dominant enabler of new global enterprises and flat competition.  Anyone  can now  build an international supply chain and compete globally.</a:t>
            </a:r>
          </a:p>
        </p:txBody>
      </p:sp>
      <p:sp>
        <p:nvSpPr>
          <p:cNvPr id="11" name="TextBox 10"/>
          <p:cNvSpPr txBox="1"/>
          <p:nvPr/>
        </p:nvSpPr>
        <p:spPr>
          <a:xfrm>
            <a:off x="2870489" y="1140328"/>
            <a:ext cx="2895600" cy="1046440"/>
          </a:xfrm>
          <a:prstGeom prst="rect">
            <a:avLst/>
          </a:prstGeom>
          <a:noFill/>
        </p:spPr>
        <p:txBody>
          <a:bodyPr wrap="square" rtlCol="0">
            <a:spAutoFit/>
          </a:bodyPr>
          <a:lstStyle/>
          <a:p>
            <a:pPr fontAlgn="base">
              <a:spcBef>
                <a:spcPct val="0"/>
              </a:spcBef>
              <a:spcAft>
                <a:spcPct val="0"/>
              </a:spcAft>
            </a:pPr>
            <a:r>
              <a:rPr lang="en-US" dirty="0">
                <a:solidFill>
                  <a:srgbClr val="58595B"/>
                </a:solidFill>
                <a:latin typeface="Arial" panose="020B0604020202020204" pitchFamily="34" charset="0"/>
                <a:cs typeface="Arial" panose="020B0604020202020204" pitchFamily="34" charset="0"/>
              </a:rPr>
              <a:t>CIS</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In “The World is Flat,” five of Friedman’s flatteners are technologies that have facilitated extraordinary competitive advantages in SCM.</a:t>
            </a:r>
          </a:p>
        </p:txBody>
      </p:sp>
      <p:sp>
        <p:nvSpPr>
          <p:cNvPr id="12" name="TextBox 11"/>
          <p:cNvSpPr txBox="1"/>
          <p:nvPr/>
        </p:nvSpPr>
        <p:spPr>
          <a:xfrm>
            <a:off x="5261264" y="3852420"/>
            <a:ext cx="3352800" cy="1384995"/>
          </a:xfrm>
          <a:prstGeom prst="rect">
            <a:avLst/>
          </a:prstGeom>
          <a:noFill/>
        </p:spPr>
        <p:txBody>
          <a:bodyPr wrap="square" rtlCol="0">
            <a:spAutoFit/>
          </a:bodyPr>
          <a:lstStyle/>
          <a:p>
            <a:pPr fontAlgn="base">
              <a:spcBef>
                <a:spcPct val="0"/>
              </a:spcBef>
              <a:spcAft>
                <a:spcPct val="0"/>
              </a:spcAft>
            </a:pPr>
            <a:r>
              <a:rPr lang="en-US" dirty="0">
                <a:solidFill>
                  <a:srgbClr val="58595B"/>
                </a:solidFill>
                <a:latin typeface="Arial" panose="020B0604020202020204" pitchFamily="34" charset="0"/>
                <a:cs typeface="Arial" panose="020B0604020202020204" pitchFamily="34" charset="0"/>
              </a:rPr>
              <a:t>Economics</a:t>
            </a:r>
          </a:p>
          <a:p>
            <a:pPr fontAlgn="base">
              <a:spcBef>
                <a:spcPct val="0"/>
              </a:spcBef>
              <a:spcAft>
                <a:spcPct val="0"/>
              </a:spcAft>
            </a:pPr>
            <a:r>
              <a:rPr lang="en-US" sz="1100" dirty="0">
                <a:solidFill>
                  <a:srgbClr val="58595B"/>
                </a:solidFill>
                <a:latin typeface="Arial" panose="020B0604020202020204" pitchFamily="34" charset="0"/>
                <a:cs typeface="Arial" panose="020B0604020202020204" pitchFamily="34" charset="0"/>
              </a:rPr>
              <a:t>“Central to the way that companies produce things is the way that they manage their supply chains.” Virtual extended enterprises now cross all boundaries via SCM. Micro and macro economies are more complex and interdependent than ever before.</a:t>
            </a:r>
          </a:p>
        </p:txBody>
      </p:sp>
      <p:sp>
        <p:nvSpPr>
          <p:cNvPr id="13" name="TextBox 12"/>
          <p:cNvSpPr txBox="1"/>
          <p:nvPr/>
        </p:nvSpPr>
        <p:spPr>
          <a:xfrm>
            <a:off x="644236" y="5927695"/>
            <a:ext cx="7467600" cy="230832"/>
          </a:xfrm>
          <a:prstGeom prst="rect">
            <a:avLst/>
          </a:prstGeom>
          <a:noFill/>
        </p:spPr>
        <p:txBody>
          <a:bodyPr wrap="square" rtlCol="0">
            <a:spAutoFit/>
          </a:bodyPr>
          <a:lstStyle/>
          <a:p>
            <a:pPr fontAlgn="base">
              <a:spcBef>
                <a:spcPct val="0"/>
              </a:spcBef>
              <a:spcAft>
                <a:spcPct val="0"/>
              </a:spcAft>
            </a:pPr>
            <a:r>
              <a:rPr lang="en-US" sz="900" dirty="0">
                <a:solidFill>
                  <a:srgbClr val="58595B"/>
                </a:solidFill>
                <a:latin typeface="Arial" panose="020B0604020202020204" pitchFamily="34" charset="0"/>
                <a:cs typeface="Arial" panose="020B0604020202020204" pitchFamily="34" charset="0"/>
              </a:rPr>
              <a:t>Sources: The Supply Chain Council, The Economist, PRTM-The Performance Measurement Group, “The World is Flat” by Thomas Friedman</a:t>
            </a:r>
          </a:p>
        </p:txBody>
      </p:sp>
      <p:sp>
        <p:nvSpPr>
          <p:cNvPr id="14" name="TextBox 13"/>
          <p:cNvSpPr txBox="1"/>
          <p:nvPr/>
        </p:nvSpPr>
        <p:spPr>
          <a:xfrm>
            <a:off x="346365" y="5281366"/>
            <a:ext cx="856903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Supply Chain Management helps companies and </a:t>
            </a:r>
          </a:p>
          <a:p>
            <a:pPr algn="ctr"/>
            <a:r>
              <a:rPr lang="en-US" dirty="0">
                <a:latin typeface="Arial" panose="020B0604020202020204" pitchFamily="34" charset="0"/>
                <a:cs typeface="Arial" panose="020B0604020202020204" pitchFamily="34" charset="0"/>
              </a:rPr>
              <a:t>professionals in all disciplines excel.</a:t>
            </a:r>
          </a:p>
        </p:txBody>
      </p:sp>
    </p:spTree>
    <p:extLst>
      <p:ext uri="{BB962C8B-B14F-4D97-AF65-F5344CB8AC3E}">
        <p14:creationId xmlns:p14="http://schemas.microsoft.com/office/powerpoint/2010/main" val="1766383147"/>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1)">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7" y="3"/>
            <a:ext cx="9144793" cy="1295399"/>
          </a:xfrm>
          <a:prstGeom prst="rect">
            <a:avLst/>
          </a:prstGeom>
        </p:spPr>
      </p:pic>
      <p:sp>
        <p:nvSpPr>
          <p:cNvPr id="2" name="Content Placeholder 1"/>
          <p:cNvSpPr>
            <a:spLocks noGrp="1"/>
          </p:cNvSpPr>
          <p:nvPr>
            <p:ph idx="1"/>
          </p:nvPr>
        </p:nvSpPr>
        <p:spPr>
          <a:xfrm>
            <a:off x="152400" y="1295402"/>
            <a:ext cx="8839200" cy="4738171"/>
          </a:xfrm>
          <a:noFill/>
        </p:spPr>
        <p:txBody>
          <a:bodyPr>
            <a:normAutofit fontScale="92500" lnSpcReduction="10000"/>
          </a:bodyPr>
          <a:lstStyle/>
          <a:p>
            <a:pPr marL="0" indent="0">
              <a:buNone/>
            </a:pPr>
            <a:r>
              <a:rPr lang="en-US" dirty="0" smtClean="0"/>
              <a:t>Our Student SCM Club is sponsored by the Association for Operations Management (APICS </a:t>
            </a:r>
            <a:r>
              <a:rPr lang="en-US" dirty="0" err="1" smtClean="0"/>
              <a:t>a.k.a</a:t>
            </a:r>
            <a:r>
              <a:rPr lang="en-US" dirty="0" smtClean="0"/>
              <a:t> ASCM), Foothills Chapter</a:t>
            </a:r>
          </a:p>
          <a:p>
            <a:pPr lvl="1">
              <a:buFont typeface="Arial" panose="020B0604020202020204" pitchFamily="34" charset="0"/>
              <a:buChar char="•"/>
            </a:pPr>
            <a:r>
              <a:rPr lang="en-US" dirty="0" smtClean="0"/>
              <a:t>Dues include student membership in APICS/ASCM and ISM</a:t>
            </a:r>
          </a:p>
          <a:p>
            <a:pPr lvl="1">
              <a:buFont typeface="Arial" panose="020B0604020202020204" pitchFamily="34" charset="0"/>
              <a:buChar char="•"/>
            </a:pPr>
            <a:r>
              <a:rPr lang="en-US" dirty="0" smtClean="0"/>
              <a:t>Internship Opportunities</a:t>
            </a:r>
          </a:p>
          <a:p>
            <a:pPr lvl="1">
              <a:buFont typeface="Arial" panose="020B0604020202020204" pitchFamily="34" charset="0"/>
              <a:buChar char="•"/>
            </a:pPr>
            <a:r>
              <a:rPr lang="en-US" dirty="0" smtClean="0"/>
              <a:t>Job Opportunities</a:t>
            </a:r>
          </a:p>
          <a:p>
            <a:pPr lvl="1">
              <a:buFont typeface="Arial" panose="020B0604020202020204" pitchFamily="34" charset="0"/>
              <a:buChar char="•"/>
            </a:pPr>
            <a:r>
              <a:rPr lang="en-US" dirty="0" smtClean="0"/>
              <a:t>Guest Speakers</a:t>
            </a:r>
          </a:p>
          <a:p>
            <a:pPr lvl="1">
              <a:buFont typeface="Arial" panose="020B0604020202020204" pitchFamily="34" charset="0"/>
              <a:buChar char="•"/>
            </a:pPr>
            <a:r>
              <a:rPr lang="en-US" dirty="0" smtClean="0"/>
              <a:t>Networking with SCM professionals</a:t>
            </a:r>
          </a:p>
          <a:p>
            <a:pPr lvl="1">
              <a:buFont typeface="Arial" panose="020B0604020202020204" pitchFamily="34" charset="0"/>
              <a:buChar char="•"/>
            </a:pPr>
            <a:r>
              <a:rPr lang="en-US" dirty="0" smtClean="0"/>
              <a:t>Attend monthly APICS/ASCM Meetings</a:t>
            </a:r>
          </a:p>
          <a:p>
            <a:pPr lvl="1">
              <a:buFont typeface="Arial" panose="020B0604020202020204" pitchFamily="34" charset="0"/>
              <a:buChar char="•"/>
            </a:pPr>
            <a:r>
              <a:rPr lang="en-US" dirty="0" smtClean="0"/>
              <a:t>Select students attend the CSCMP Global Conference and participate in the ISM-CV Student Case Competition</a:t>
            </a:r>
          </a:p>
        </p:txBody>
      </p:sp>
      <p:sp>
        <p:nvSpPr>
          <p:cNvPr id="3" name="Title 2"/>
          <p:cNvSpPr>
            <a:spLocks noGrp="1"/>
          </p:cNvSpPr>
          <p:nvPr>
            <p:ph type="title"/>
          </p:nvPr>
        </p:nvSpPr>
        <p:spPr>
          <a:xfrm>
            <a:off x="0" y="1"/>
            <a:ext cx="9144000" cy="1295400"/>
          </a:xfrm>
        </p:spPr>
        <p:txBody>
          <a:bodyPr>
            <a:normAutofit fontScale="90000"/>
          </a:bodyPr>
          <a:lstStyle/>
          <a:p>
            <a:pPr algn="ctr"/>
            <a:r>
              <a:rPr lang="en-US" sz="4900" dirty="0">
                <a:cs typeface="Times New Roman" panose="02020603050405020304" pitchFamily="18" charset="0"/>
              </a:rPr>
              <a:t>Appalachian Supply Chain Club (ASCC)</a:t>
            </a:r>
            <a:br>
              <a:rPr lang="en-US" sz="4900" dirty="0">
                <a:cs typeface="Times New Roman" panose="02020603050405020304" pitchFamily="18" charset="0"/>
              </a:rPr>
            </a:br>
            <a:r>
              <a:rPr lang="en-US" sz="2700" dirty="0">
                <a:cs typeface="Times New Roman" panose="02020603050405020304" pitchFamily="18" charset="0"/>
              </a:rPr>
              <a:t>(</a:t>
            </a:r>
            <a:r>
              <a:rPr lang="en-US" sz="3100" dirty="0">
                <a:cs typeface="Times New Roman" panose="02020603050405020304" pitchFamily="18" charset="0"/>
              </a:rPr>
              <a:t>ASCC.appstate.edu</a:t>
            </a:r>
            <a:r>
              <a:rPr lang="en-US" sz="2700" dirty="0">
                <a:cs typeface="Times New Roman" panose="02020603050405020304" pitchFamily="18" charset="0"/>
              </a:rPr>
              <a:t>)</a:t>
            </a:r>
          </a:p>
        </p:txBody>
      </p:sp>
    </p:spTree>
    <p:extLst>
      <p:ext uri="{BB962C8B-B14F-4D97-AF65-F5344CB8AC3E}">
        <p14:creationId xmlns:p14="http://schemas.microsoft.com/office/powerpoint/2010/main" val="1738142910"/>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105734"/>
            <a:ext cx="9144001" cy="1231231"/>
          </a:xfrm>
          <a:prstGeom prst="rect">
            <a:avLst/>
          </a:prstGeom>
        </p:spPr>
      </p:pic>
      <p:sp>
        <p:nvSpPr>
          <p:cNvPr id="4" name="Content Placeholder 3"/>
          <p:cNvSpPr>
            <a:spLocks noGrp="1"/>
          </p:cNvSpPr>
          <p:nvPr>
            <p:ph idx="1"/>
          </p:nvPr>
        </p:nvSpPr>
        <p:spPr>
          <a:xfrm>
            <a:off x="330034" y="1177653"/>
            <a:ext cx="8839200" cy="5181599"/>
          </a:xfrm>
        </p:spPr>
        <p:txBody>
          <a:bodyPr>
            <a:normAutofit/>
          </a:bodyPr>
          <a:lstStyle/>
          <a:p>
            <a:pPr marL="0" indent="0">
              <a:buNone/>
            </a:pPr>
            <a:r>
              <a:rPr lang="en-US" sz="2400" dirty="0"/>
              <a:t>    Our advisory board members are executives from the following:</a:t>
            </a:r>
          </a:p>
          <a:p>
            <a:pPr marL="0" indent="0">
              <a:buNone/>
            </a:pPr>
            <a:endParaRPr lang="en-US" sz="2400" dirty="0"/>
          </a:p>
          <a:p>
            <a:pPr marL="0" indent="0">
              <a:buNone/>
            </a:pPr>
            <a:endParaRPr lang="en-US" sz="2400" dirty="0"/>
          </a:p>
          <a:p>
            <a:pPr marL="457178" lvl="1" indent="0">
              <a:buNone/>
            </a:pPr>
            <a:endParaRPr lang="en-US" sz="1800" dirty="0"/>
          </a:p>
          <a:p>
            <a:pPr marL="457178" lvl="1" indent="0">
              <a:buNone/>
            </a:pPr>
            <a:endParaRPr lang="en-US" sz="1800" dirty="0"/>
          </a:p>
          <a:p>
            <a:pPr lvl="1"/>
            <a:endParaRPr lang="en-US" sz="1800" dirty="0"/>
          </a:p>
          <a:p>
            <a:pPr lvl="1"/>
            <a:endParaRPr lang="en-US" sz="1800" dirty="0"/>
          </a:p>
          <a:p>
            <a:pPr lvl="1">
              <a:buNone/>
            </a:pPr>
            <a:endParaRPr lang="en-US" dirty="0" smtClean="0"/>
          </a:p>
          <a:p>
            <a:pPr lvl="1"/>
            <a:endParaRPr lang="en-US" dirty="0" smtClean="0"/>
          </a:p>
          <a:p>
            <a:pPr lvl="1"/>
            <a:endParaRPr lang="en-US" dirty="0"/>
          </a:p>
        </p:txBody>
      </p:sp>
      <p:sp>
        <p:nvSpPr>
          <p:cNvPr id="3" name="Title 2"/>
          <p:cNvSpPr>
            <a:spLocks noGrp="1"/>
          </p:cNvSpPr>
          <p:nvPr>
            <p:ph type="title"/>
          </p:nvPr>
        </p:nvSpPr>
        <p:spPr>
          <a:xfrm>
            <a:off x="-1" y="212286"/>
            <a:ext cx="9132984" cy="873140"/>
          </a:xfrm>
        </p:spPr>
        <p:txBody>
          <a:bodyPr>
            <a:normAutofit fontScale="90000"/>
          </a:bodyPr>
          <a:lstStyle/>
          <a:p>
            <a:pPr algn="ctr"/>
            <a:r>
              <a:rPr lang="en-US" sz="2400" dirty="0"/>
              <a:t/>
            </a:r>
            <a:br>
              <a:rPr lang="en-US" sz="2400" dirty="0"/>
            </a:br>
            <a:r>
              <a:rPr lang="en-US" sz="4900" dirty="0">
                <a:cs typeface="Times New Roman" panose="02020603050405020304" pitchFamily="18" charset="0"/>
              </a:rPr>
              <a:t>Our Supply Chain Board of Advisors</a:t>
            </a:r>
            <a:r>
              <a:rPr lang="en-US" sz="4900" dirty="0"/>
              <a:t/>
            </a:r>
            <a:br>
              <a:rPr lang="en-US" sz="4900" dirty="0"/>
            </a:br>
            <a:endParaRPr lang="en-US" sz="4900"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206" y="4263413"/>
            <a:ext cx="14287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85" y="1626206"/>
            <a:ext cx="1411016" cy="70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642" y="2638112"/>
            <a:ext cx="1047750" cy="428625"/>
          </a:xfrm>
          <a:prstGeom prst="rect">
            <a:avLst/>
          </a:prstGeom>
        </p:spPr>
      </p:pic>
      <p:pic>
        <p:nvPicPr>
          <p:cNvPr id="205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692" y="5203439"/>
            <a:ext cx="1158460" cy="6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8"/>
          <a:stretch>
            <a:fillRect/>
          </a:stretch>
        </p:blipFill>
        <p:spPr>
          <a:xfrm>
            <a:off x="574843" y="2576068"/>
            <a:ext cx="1439743" cy="486147"/>
          </a:xfrm>
          <a:prstGeom prst="rect">
            <a:avLst/>
          </a:prstGeom>
        </p:spPr>
      </p:pic>
      <p:pic>
        <p:nvPicPr>
          <p:cNvPr id="10" name="Picture 9"/>
          <p:cNvPicPr>
            <a:picLocks noChangeAspect="1"/>
          </p:cNvPicPr>
          <p:nvPr/>
        </p:nvPicPr>
        <p:blipFill>
          <a:blip r:embed="rId9"/>
          <a:stretch>
            <a:fillRect/>
          </a:stretch>
        </p:blipFill>
        <p:spPr>
          <a:xfrm>
            <a:off x="453189" y="4817566"/>
            <a:ext cx="1821239" cy="892296"/>
          </a:xfrm>
          <a:prstGeom prst="rect">
            <a:avLst/>
          </a:prstGeom>
        </p:spPr>
      </p:pic>
      <p:pic>
        <p:nvPicPr>
          <p:cNvPr id="11" name="Picture 10"/>
          <p:cNvPicPr>
            <a:picLocks noChangeAspect="1"/>
          </p:cNvPicPr>
          <p:nvPr/>
        </p:nvPicPr>
        <p:blipFill>
          <a:blip r:embed="rId10"/>
          <a:stretch>
            <a:fillRect/>
          </a:stretch>
        </p:blipFill>
        <p:spPr>
          <a:xfrm>
            <a:off x="2792426" y="3414106"/>
            <a:ext cx="1462827" cy="685700"/>
          </a:xfrm>
          <a:prstGeom prst="rect">
            <a:avLst/>
          </a:prstGeom>
        </p:spPr>
      </p:pic>
      <p:pic>
        <p:nvPicPr>
          <p:cNvPr id="13" name="Picture 12"/>
          <p:cNvPicPr>
            <a:picLocks noChangeAspect="1"/>
          </p:cNvPicPr>
          <p:nvPr/>
        </p:nvPicPr>
        <p:blipFill>
          <a:blip r:embed="rId11"/>
          <a:stretch>
            <a:fillRect/>
          </a:stretch>
        </p:blipFill>
        <p:spPr>
          <a:xfrm>
            <a:off x="213017" y="3468530"/>
            <a:ext cx="2301581" cy="668760"/>
          </a:xfrm>
          <a:prstGeom prst="rect">
            <a:avLst/>
          </a:prstGeom>
        </p:spPr>
      </p:pic>
      <p:pic>
        <p:nvPicPr>
          <p:cNvPr id="14" name="Picture 13"/>
          <p:cNvPicPr>
            <a:picLocks noChangeAspect="1"/>
          </p:cNvPicPr>
          <p:nvPr/>
        </p:nvPicPr>
        <p:blipFill>
          <a:blip r:embed="rId12"/>
          <a:stretch>
            <a:fillRect/>
          </a:stretch>
        </p:blipFill>
        <p:spPr>
          <a:xfrm>
            <a:off x="2579683" y="1747589"/>
            <a:ext cx="1811810" cy="543156"/>
          </a:xfrm>
          <a:prstGeom prst="rect">
            <a:avLst/>
          </a:prstGeom>
        </p:spPr>
      </p:pic>
      <p:pic>
        <p:nvPicPr>
          <p:cNvPr id="15" name="Picture 14"/>
          <p:cNvPicPr>
            <a:picLocks noChangeAspect="1"/>
          </p:cNvPicPr>
          <p:nvPr/>
        </p:nvPicPr>
        <p:blipFill>
          <a:blip r:embed="rId13"/>
          <a:stretch>
            <a:fillRect/>
          </a:stretch>
        </p:blipFill>
        <p:spPr>
          <a:xfrm>
            <a:off x="2381213" y="4714655"/>
            <a:ext cx="1302435" cy="1165071"/>
          </a:xfrm>
          <a:prstGeom prst="rect">
            <a:avLst/>
          </a:prstGeom>
        </p:spPr>
      </p:pic>
      <p:pic>
        <p:nvPicPr>
          <p:cNvPr id="16" name="Picture 15"/>
          <p:cNvPicPr>
            <a:picLocks noChangeAspect="1"/>
          </p:cNvPicPr>
          <p:nvPr/>
        </p:nvPicPr>
        <p:blipFill>
          <a:blip r:embed="rId14"/>
          <a:stretch>
            <a:fillRect/>
          </a:stretch>
        </p:blipFill>
        <p:spPr>
          <a:xfrm>
            <a:off x="6577060" y="1626208"/>
            <a:ext cx="1875882" cy="881617"/>
          </a:xfrm>
          <a:prstGeom prst="rect">
            <a:avLst/>
          </a:prstGeom>
        </p:spPr>
      </p:pic>
      <p:pic>
        <p:nvPicPr>
          <p:cNvPr id="17" name="Picture 16"/>
          <p:cNvPicPr>
            <a:picLocks noChangeAspect="1"/>
          </p:cNvPicPr>
          <p:nvPr/>
        </p:nvPicPr>
        <p:blipFill>
          <a:blip r:embed="rId15"/>
          <a:stretch>
            <a:fillRect/>
          </a:stretch>
        </p:blipFill>
        <p:spPr>
          <a:xfrm>
            <a:off x="7006383" y="3768452"/>
            <a:ext cx="1828801" cy="965857"/>
          </a:xfrm>
          <a:prstGeom prst="rect">
            <a:avLst/>
          </a:prstGeom>
        </p:spPr>
      </p:pic>
      <p:pic>
        <p:nvPicPr>
          <p:cNvPr id="18" name="Picture 17"/>
          <p:cNvPicPr>
            <a:picLocks noChangeAspect="1"/>
          </p:cNvPicPr>
          <p:nvPr/>
        </p:nvPicPr>
        <p:blipFill>
          <a:blip r:embed="rId16"/>
          <a:stretch>
            <a:fillRect/>
          </a:stretch>
        </p:blipFill>
        <p:spPr>
          <a:xfrm>
            <a:off x="6901500" y="2577683"/>
            <a:ext cx="1248061" cy="934841"/>
          </a:xfrm>
          <a:prstGeom prst="rect">
            <a:avLst/>
          </a:prstGeom>
        </p:spPr>
      </p:pic>
      <p:pic>
        <p:nvPicPr>
          <p:cNvPr id="19" name="Picture 18"/>
          <p:cNvPicPr>
            <a:picLocks noChangeAspect="1"/>
          </p:cNvPicPr>
          <p:nvPr/>
        </p:nvPicPr>
        <p:blipFill>
          <a:blip r:embed="rId17"/>
          <a:stretch>
            <a:fillRect/>
          </a:stretch>
        </p:blipFill>
        <p:spPr>
          <a:xfrm>
            <a:off x="4835047" y="3498152"/>
            <a:ext cx="1226005" cy="708705"/>
          </a:xfrm>
          <a:prstGeom prst="rect">
            <a:avLst/>
          </a:prstGeom>
        </p:spPr>
      </p:pic>
      <p:pic>
        <p:nvPicPr>
          <p:cNvPr id="20" name="Picture 19"/>
          <p:cNvPicPr>
            <a:picLocks noChangeAspect="1"/>
          </p:cNvPicPr>
          <p:nvPr/>
        </p:nvPicPr>
        <p:blipFill>
          <a:blip r:embed="rId18"/>
          <a:stretch>
            <a:fillRect/>
          </a:stretch>
        </p:blipFill>
        <p:spPr>
          <a:xfrm>
            <a:off x="6752535" y="4988759"/>
            <a:ext cx="2082649" cy="786471"/>
          </a:xfrm>
          <a:prstGeom prst="rect">
            <a:avLst/>
          </a:prstGeom>
        </p:spPr>
      </p:pic>
      <p:pic>
        <p:nvPicPr>
          <p:cNvPr id="21" name="Picture 20"/>
          <p:cNvPicPr>
            <a:picLocks noChangeAspect="1"/>
          </p:cNvPicPr>
          <p:nvPr/>
        </p:nvPicPr>
        <p:blipFill>
          <a:blip r:embed="rId19"/>
          <a:stretch>
            <a:fillRect/>
          </a:stretch>
        </p:blipFill>
        <p:spPr>
          <a:xfrm>
            <a:off x="4831933" y="1542833"/>
            <a:ext cx="1174982" cy="1060581"/>
          </a:xfrm>
          <a:prstGeom prst="rect">
            <a:avLst/>
          </a:prstGeom>
        </p:spPr>
      </p:pic>
      <p:pic>
        <p:nvPicPr>
          <p:cNvPr id="22" name="Picture 21"/>
          <p:cNvPicPr>
            <a:picLocks noChangeAspect="1"/>
          </p:cNvPicPr>
          <p:nvPr/>
        </p:nvPicPr>
        <p:blipFill>
          <a:blip r:embed="rId20"/>
          <a:stretch>
            <a:fillRect/>
          </a:stretch>
        </p:blipFill>
        <p:spPr>
          <a:xfrm>
            <a:off x="4831935" y="2685226"/>
            <a:ext cx="1602169" cy="717282"/>
          </a:xfrm>
          <a:prstGeom prst="rect">
            <a:avLst/>
          </a:prstGeom>
        </p:spPr>
      </p:pic>
    </p:spTree>
    <p:extLst>
      <p:ext uri="{BB962C8B-B14F-4D97-AF65-F5344CB8AC3E}">
        <p14:creationId xmlns:p14="http://schemas.microsoft.com/office/powerpoint/2010/main" val="3647393978"/>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Employers</a:t>
            </a:r>
            <a:endParaRPr lang="en-US" dirty="0"/>
          </a:p>
        </p:txBody>
      </p:sp>
      <p:sp>
        <p:nvSpPr>
          <p:cNvPr id="3" name="Content Placeholder 2"/>
          <p:cNvSpPr>
            <a:spLocks noGrp="1"/>
          </p:cNvSpPr>
          <p:nvPr>
            <p:ph sz="half" idx="1"/>
          </p:nvPr>
        </p:nvSpPr>
        <p:spPr>
          <a:xfrm>
            <a:off x="212481" y="1340583"/>
            <a:ext cx="4343400" cy="4525963"/>
          </a:xfrm>
        </p:spPr>
        <p:txBody>
          <a:bodyPr>
            <a:normAutofit fontScale="92500" lnSpcReduction="20000"/>
          </a:bodyPr>
          <a:lstStyle/>
          <a:p>
            <a:r>
              <a:rPr lang="en-US" dirty="0" smtClean="0"/>
              <a:t>C. H. Robinson</a:t>
            </a:r>
          </a:p>
          <a:p>
            <a:r>
              <a:rPr lang="en-US" dirty="0" smtClean="0"/>
              <a:t>Transportation Insight</a:t>
            </a:r>
          </a:p>
          <a:p>
            <a:r>
              <a:rPr lang="en-US" dirty="0" smtClean="0"/>
              <a:t>Ingersoll Rand</a:t>
            </a:r>
          </a:p>
          <a:p>
            <a:r>
              <a:rPr lang="en-US" dirty="0" smtClean="0"/>
              <a:t>Target Corporation</a:t>
            </a:r>
          </a:p>
          <a:p>
            <a:r>
              <a:rPr lang="en-US" dirty="0" smtClean="0"/>
              <a:t>Sunrise Technologies</a:t>
            </a:r>
          </a:p>
          <a:p>
            <a:r>
              <a:rPr lang="en-US" dirty="0" smtClean="0"/>
              <a:t>Lowe’s</a:t>
            </a:r>
          </a:p>
          <a:p>
            <a:r>
              <a:rPr lang="en-US" dirty="0" smtClean="0"/>
              <a:t>VF Corporation</a:t>
            </a:r>
          </a:p>
          <a:p>
            <a:r>
              <a:rPr lang="en-US" dirty="0" smtClean="0"/>
              <a:t>Amazon</a:t>
            </a:r>
          </a:p>
          <a:p>
            <a:r>
              <a:rPr lang="en-US" dirty="0" smtClean="0"/>
              <a:t>Ahold-Delhaize</a:t>
            </a:r>
          </a:p>
          <a:p>
            <a:r>
              <a:rPr lang="en-US" dirty="0" smtClean="0"/>
              <a:t>Publix</a:t>
            </a:r>
          </a:p>
          <a:p>
            <a:r>
              <a:rPr lang="en-US" dirty="0" err="1" smtClean="0"/>
              <a:t>Wix</a:t>
            </a:r>
            <a:endParaRPr lang="en-US" dirty="0" smtClean="0"/>
          </a:p>
          <a:p>
            <a:endParaRPr lang="en-US" dirty="0" smtClean="0"/>
          </a:p>
          <a:p>
            <a:endParaRPr lang="en-US" dirty="0"/>
          </a:p>
        </p:txBody>
      </p:sp>
      <p:sp>
        <p:nvSpPr>
          <p:cNvPr id="4" name="Content Placeholder 3"/>
          <p:cNvSpPr>
            <a:spLocks noGrp="1"/>
          </p:cNvSpPr>
          <p:nvPr>
            <p:ph sz="half" idx="2"/>
          </p:nvPr>
        </p:nvSpPr>
        <p:spPr>
          <a:xfrm>
            <a:off x="4615962" y="1311277"/>
            <a:ext cx="4343400" cy="4433888"/>
          </a:xfrm>
        </p:spPr>
        <p:txBody>
          <a:bodyPr>
            <a:normAutofit fontScale="92500" lnSpcReduction="20000"/>
          </a:bodyPr>
          <a:lstStyle/>
          <a:p>
            <a:r>
              <a:rPr lang="en-US" dirty="0"/>
              <a:t>Syngenta </a:t>
            </a:r>
          </a:p>
          <a:p>
            <a:r>
              <a:rPr lang="en-US" dirty="0"/>
              <a:t>Georgia-Pacific</a:t>
            </a:r>
          </a:p>
          <a:p>
            <a:r>
              <a:rPr lang="en-US" dirty="0"/>
              <a:t>R. J. Reynolds</a:t>
            </a:r>
          </a:p>
          <a:p>
            <a:r>
              <a:rPr lang="en-US" dirty="0"/>
              <a:t>Maersk</a:t>
            </a:r>
          </a:p>
          <a:p>
            <a:r>
              <a:rPr lang="en-US" dirty="0"/>
              <a:t>Ralph Lauren</a:t>
            </a:r>
          </a:p>
          <a:p>
            <a:r>
              <a:rPr lang="en-US" dirty="0"/>
              <a:t>Red </a:t>
            </a:r>
            <a:r>
              <a:rPr lang="en-US" dirty="0" smtClean="0"/>
              <a:t>Classic Transportation Services</a:t>
            </a:r>
            <a:endParaRPr lang="en-US" dirty="0"/>
          </a:p>
          <a:p>
            <a:r>
              <a:rPr lang="en-US" dirty="0"/>
              <a:t>Old Dominion</a:t>
            </a:r>
          </a:p>
          <a:p>
            <a:r>
              <a:rPr lang="en-US" dirty="0" smtClean="0"/>
              <a:t>XPO Logistics, Inc.</a:t>
            </a:r>
          </a:p>
          <a:p>
            <a:r>
              <a:rPr lang="en-US" dirty="0" smtClean="0"/>
              <a:t>Aldi Foods</a:t>
            </a:r>
          </a:p>
          <a:p>
            <a:r>
              <a:rPr lang="en-US" dirty="0" err="1" smtClean="0"/>
              <a:t>SafeWay</a:t>
            </a:r>
            <a:r>
              <a:rPr lang="en-US" dirty="0" smtClean="0"/>
              <a:t> Foods</a:t>
            </a:r>
          </a:p>
          <a:p>
            <a:pPr marL="0" indent="0">
              <a:buNone/>
            </a:pPr>
            <a:endParaRPr lang="en-US" dirty="0"/>
          </a:p>
        </p:txBody>
      </p:sp>
    </p:spTree>
    <p:extLst>
      <p:ext uri="{BB962C8B-B14F-4D97-AF65-F5344CB8AC3E}">
        <p14:creationId xmlns:p14="http://schemas.microsoft.com/office/powerpoint/2010/main" val="3429792041"/>
      </p:ext>
    </p:extLst>
  </p:cSld>
  <p:clrMapOvr>
    <a:masterClrMapping/>
  </p:clrMapOvr>
  <mc:AlternateContent xmlns:mc="http://schemas.openxmlformats.org/markup-compatibility/2006" xmlns:p14="http://schemas.microsoft.com/office/powerpoint/2010/main">
    <mc:Choice Requires="p14">
      <p:transition spd="slow" p14:dur="8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Introduc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BOA combined presentation</Template>
  <TotalTime>1756</TotalTime>
  <Words>1539</Words>
  <Application>Microsoft Office PowerPoint</Application>
  <PresentationFormat>On-screen Show (4:3)</PresentationFormat>
  <Paragraphs>256</Paragraphs>
  <Slides>17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 Unicode MS</vt:lpstr>
      <vt:lpstr>Arial</vt:lpstr>
      <vt:lpstr>Calibri</vt:lpstr>
      <vt:lpstr>HelveticaLTStd-BoldCond</vt:lpstr>
      <vt:lpstr>HelveticaLTStd-Light</vt:lpstr>
      <vt:lpstr>SourceSansPro-Light</vt:lpstr>
      <vt:lpstr>Times New Roman</vt:lpstr>
      <vt:lpstr>ZapfDingbatsITC</vt:lpstr>
      <vt:lpstr>Introduction</vt:lpstr>
      <vt:lpstr> Supply Chain Management </vt:lpstr>
      <vt:lpstr>Supply Chain Management Programs Currently Offered</vt:lpstr>
      <vt:lpstr>Why Major in Supply Chain Management? </vt:lpstr>
      <vt:lpstr>  Supply Chain Management Major  </vt:lpstr>
      <vt:lpstr>Supply Chain Management Faculty</vt:lpstr>
      <vt:lpstr>PowerPoint Presentation</vt:lpstr>
      <vt:lpstr>Appalachian Supply Chain Club (ASCC) (ASCC.appstate.edu)</vt:lpstr>
      <vt:lpstr> Our Supply Chain Board of Advisors </vt:lpstr>
      <vt:lpstr>Employers</vt:lpstr>
      <vt:lpstr>Material Handling &amp; Logistics 2018 Salary Survey Average Salary by Age</vt:lpstr>
      <vt:lpstr>ISM 2018 Salary Survey </vt:lpstr>
      <vt:lpstr>ISM 2018 Salary Survey </vt:lpstr>
      <vt:lpstr>ISM 2018 Salary Survey </vt:lpstr>
      <vt:lpstr>Material Handling &amp; Logistics 2018 Salary Survey</vt:lpstr>
      <vt:lpstr>SCM Major</vt:lpstr>
      <vt:lpstr>SCM Minor</vt:lpstr>
      <vt:lpstr>For More Information Contact:    Supply Chain Management Faculty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 Curriculum</dc:title>
  <dc:creator>Dr. Beth Ellington</dc:creator>
  <cp:lastModifiedBy>Dave, Dineshchandra S.</cp:lastModifiedBy>
  <cp:revision>254</cp:revision>
  <cp:lastPrinted>2019-09-30T20:47:54Z</cp:lastPrinted>
  <dcterms:created xsi:type="dcterms:W3CDTF">2012-08-22T18:57:12Z</dcterms:created>
  <dcterms:modified xsi:type="dcterms:W3CDTF">2019-10-01T12:41:22Z</dcterms:modified>
</cp:coreProperties>
</file>