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3" r:id="rId16"/>
    <p:sldId id="272" r:id="rId17"/>
  </p:sldIdLst>
  <p:sldSz cx="9144000" cy="6858000" type="screen4x3"/>
  <p:notesSz cx="7010400" cy="9296400"/>
  <p:embeddedFontLst>
    <p:embeddedFont>
      <p:font typeface="Arimo" panose="020B060402020202020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gc/ql30jE70L8BgdCuKF8FPAF6D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951F58-CBA4-43E3-838E-740AC5685061}">
  <a:tblStyle styleId="{3D951F58-CBA4-43E3-838E-740AC568506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79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37840" cy="464820"/>
          </a:xfrm>
          <a:prstGeom prst="rect">
            <a:avLst/>
          </a:prstGeom>
          <a:noFill/>
          <a:ln>
            <a:noFill/>
          </a:ln>
        </p:spPr>
        <p:txBody>
          <a:bodyPr spcFirstLastPara="1" wrap="square" lIns="93150" tIns="46575" rIns="93150"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9" y="0"/>
            <a:ext cx="3037840" cy="464820"/>
          </a:xfrm>
          <a:prstGeom prst="rect">
            <a:avLst/>
          </a:prstGeom>
          <a:noFill/>
          <a:ln>
            <a:noFill/>
          </a:ln>
        </p:spPr>
        <p:txBody>
          <a:bodyPr spcFirstLastPara="1" wrap="square" lIns="93150" tIns="46575" rIns="93150"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29966"/>
            <a:ext cx="3037840" cy="464820"/>
          </a:xfrm>
          <a:prstGeom prst="rect">
            <a:avLst/>
          </a:prstGeom>
          <a:noFill/>
          <a:ln>
            <a:noFill/>
          </a:ln>
        </p:spPr>
        <p:txBody>
          <a:bodyPr spcFirstLastPara="1" wrap="square" lIns="93150" tIns="46575" rIns="93150"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1: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21" name="Google Shape;121;p1: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0: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sz="4100" b="1"/>
              <a:t>Courses can count double…</a:t>
            </a:r>
            <a:endParaRPr/>
          </a:p>
          <a:p>
            <a:pPr marL="457200" lvl="1" indent="0" algn="l" rtl="0">
              <a:spcBef>
                <a:spcPts val="0"/>
              </a:spcBef>
              <a:spcAft>
                <a:spcPts val="0"/>
              </a:spcAft>
              <a:buNone/>
            </a:pPr>
            <a:r>
              <a:rPr lang="en-US" sz="3700"/>
              <a:t>2   elective courses in your major</a:t>
            </a:r>
            <a:endParaRPr/>
          </a:p>
          <a:p>
            <a:pPr marL="457200" lvl="1" indent="0" algn="l" rtl="0">
              <a:spcBef>
                <a:spcPts val="0"/>
              </a:spcBef>
              <a:spcAft>
                <a:spcPts val="0"/>
              </a:spcAft>
              <a:buNone/>
            </a:pPr>
            <a:r>
              <a:rPr lang="en-US" sz="3700"/>
              <a:t>3   Supply Chain courses</a:t>
            </a:r>
            <a:endParaRPr/>
          </a:p>
        </p:txBody>
      </p:sp>
      <p:sp>
        <p:nvSpPr>
          <p:cNvPr id="256" name="Google Shape;256;p10: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1: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sz="4100" b="1"/>
              <a:t>Courses can count double…</a:t>
            </a:r>
            <a:endParaRPr/>
          </a:p>
          <a:p>
            <a:pPr marL="457200" lvl="1" indent="0" algn="l" rtl="0">
              <a:spcBef>
                <a:spcPts val="0"/>
              </a:spcBef>
              <a:spcAft>
                <a:spcPts val="0"/>
              </a:spcAft>
              <a:buNone/>
            </a:pPr>
            <a:r>
              <a:rPr lang="en-US" sz="3700"/>
              <a:t>2   elective courses in your major</a:t>
            </a:r>
            <a:endParaRPr/>
          </a:p>
          <a:p>
            <a:pPr marL="457200" lvl="1" indent="0" algn="l" rtl="0">
              <a:spcBef>
                <a:spcPts val="0"/>
              </a:spcBef>
              <a:spcAft>
                <a:spcPts val="0"/>
              </a:spcAft>
              <a:buNone/>
            </a:pPr>
            <a:r>
              <a:rPr lang="en-US" sz="3700"/>
              <a:t>3   Supply Chain courses</a:t>
            </a:r>
            <a:endParaRPr/>
          </a:p>
        </p:txBody>
      </p:sp>
      <p:sp>
        <p:nvSpPr>
          <p:cNvPr id="264" name="Google Shape;264;p11: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2: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71" name="Google Shape;271;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3: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78" name="Google Shape;278;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4: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85" name="Google Shape;285;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6: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02" name="Google Shape;302;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3320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7: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09" name="Google Shape;309;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30" name="Google Shape;130;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3: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37" name="Google Shape;137;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4: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57" name="Google Shape;157;p4: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5: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65" name="Google Shape;165;p5: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7: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r>
              <a:rPr lang="en-US"/>
              <a:t>Internships and Scholarships</a:t>
            </a:r>
            <a:endParaRPr/>
          </a:p>
          <a:p>
            <a:pPr marL="457200" lvl="1" indent="-88900" algn="l" rtl="0">
              <a:spcBef>
                <a:spcPts val="0"/>
              </a:spcBef>
              <a:spcAft>
                <a:spcPts val="0"/>
              </a:spcAft>
              <a:buClr>
                <a:schemeClr val="dk1"/>
              </a:buClr>
              <a:buSzPts val="1400"/>
              <a:buFont typeface="Arial"/>
              <a:buChar char="•"/>
            </a:pPr>
            <a:r>
              <a:rPr lang="en-US" sz="1400"/>
              <a:t>Bonded Logistics</a:t>
            </a:r>
            <a:endParaRPr/>
          </a:p>
          <a:p>
            <a:pPr marL="457200" lvl="1" indent="-88900" algn="l" rtl="0">
              <a:spcBef>
                <a:spcPts val="0"/>
              </a:spcBef>
              <a:spcAft>
                <a:spcPts val="0"/>
              </a:spcAft>
              <a:buClr>
                <a:schemeClr val="dk1"/>
              </a:buClr>
              <a:buSzPts val="1400"/>
              <a:buFont typeface="Arial"/>
              <a:buChar char="•"/>
            </a:pPr>
            <a:r>
              <a:rPr lang="en-US" sz="1400"/>
              <a:t>FedEx</a:t>
            </a:r>
            <a:endParaRPr/>
          </a:p>
          <a:p>
            <a:pPr marL="457200" lvl="1" indent="-88900" algn="l" rtl="0">
              <a:spcBef>
                <a:spcPts val="0"/>
              </a:spcBef>
              <a:spcAft>
                <a:spcPts val="0"/>
              </a:spcAft>
              <a:buClr>
                <a:schemeClr val="dk1"/>
              </a:buClr>
              <a:buSzPts val="1400"/>
              <a:buFont typeface="Arial"/>
              <a:buChar char="•"/>
            </a:pPr>
            <a:r>
              <a:rPr lang="en-US" sz="1400"/>
              <a:t>Global Shippers Association</a:t>
            </a:r>
            <a:endParaRPr/>
          </a:p>
          <a:p>
            <a:pPr marL="457200" lvl="1" indent="-88900" algn="l" rtl="0">
              <a:spcBef>
                <a:spcPts val="0"/>
              </a:spcBef>
              <a:spcAft>
                <a:spcPts val="0"/>
              </a:spcAft>
              <a:buClr>
                <a:schemeClr val="dk1"/>
              </a:buClr>
              <a:buSzPts val="1400"/>
              <a:buFont typeface="Arial"/>
              <a:buChar char="•"/>
            </a:pPr>
            <a:r>
              <a:rPr lang="en-US" sz="1400"/>
              <a:t>Hanesbrands /Sara Lee Corporation </a:t>
            </a:r>
            <a:endParaRPr/>
          </a:p>
          <a:p>
            <a:pPr marL="457200" lvl="1" indent="-88900" algn="l" rtl="0">
              <a:spcBef>
                <a:spcPts val="0"/>
              </a:spcBef>
              <a:spcAft>
                <a:spcPts val="0"/>
              </a:spcAft>
              <a:buClr>
                <a:schemeClr val="dk1"/>
              </a:buClr>
              <a:buSzPts val="1400"/>
              <a:buFont typeface="Arial"/>
              <a:buChar char="•"/>
            </a:pPr>
            <a:r>
              <a:rPr lang="en-US" sz="1400"/>
              <a:t>IBM</a:t>
            </a:r>
            <a:endParaRPr/>
          </a:p>
          <a:p>
            <a:pPr marL="457200" lvl="1" indent="-88900" algn="l" rtl="0">
              <a:spcBef>
                <a:spcPts val="0"/>
              </a:spcBef>
              <a:spcAft>
                <a:spcPts val="0"/>
              </a:spcAft>
              <a:buClr>
                <a:schemeClr val="dk1"/>
              </a:buClr>
              <a:buSzPts val="1400"/>
              <a:buFont typeface="Arial"/>
              <a:buChar char="•"/>
            </a:pPr>
            <a:r>
              <a:rPr lang="en-US" sz="1400"/>
              <a:t>Lowe’s Companies, Inc.</a:t>
            </a:r>
            <a:endParaRPr/>
          </a:p>
          <a:p>
            <a:pPr marL="457200" lvl="1" indent="-88900" algn="l" rtl="0">
              <a:spcBef>
                <a:spcPts val="0"/>
              </a:spcBef>
              <a:spcAft>
                <a:spcPts val="0"/>
              </a:spcAft>
              <a:buClr>
                <a:schemeClr val="dk1"/>
              </a:buClr>
              <a:buSzPts val="1400"/>
              <a:buFont typeface="Arial"/>
              <a:buChar char="•"/>
            </a:pPr>
            <a:r>
              <a:rPr lang="en-US" sz="1400"/>
              <a:t>M33 Integrated Solutions </a:t>
            </a:r>
            <a:endParaRPr/>
          </a:p>
          <a:p>
            <a:pPr marL="457200" lvl="1" indent="-88900" algn="l" rtl="0">
              <a:spcBef>
                <a:spcPts val="0"/>
              </a:spcBef>
              <a:spcAft>
                <a:spcPts val="0"/>
              </a:spcAft>
              <a:buClr>
                <a:schemeClr val="dk1"/>
              </a:buClr>
              <a:buSzPts val="1400"/>
              <a:buFont typeface="Arial"/>
              <a:buChar char="•"/>
            </a:pPr>
            <a:r>
              <a:rPr lang="en-US" sz="1400"/>
              <a:t>Mapally</a:t>
            </a:r>
            <a:endParaRPr sz="1400"/>
          </a:p>
          <a:p>
            <a:pPr marL="457200" lvl="1" indent="-88900" algn="l" rtl="0">
              <a:spcBef>
                <a:spcPts val="0"/>
              </a:spcBef>
              <a:spcAft>
                <a:spcPts val="0"/>
              </a:spcAft>
              <a:buClr>
                <a:schemeClr val="dk1"/>
              </a:buClr>
              <a:buSzPts val="1400"/>
              <a:buFont typeface="Arial"/>
              <a:buChar char="•"/>
            </a:pPr>
            <a:r>
              <a:rPr lang="en-US" sz="1400"/>
              <a:t>Mediterranean Shipping Company (USA)</a:t>
            </a:r>
            <a:endParaRPr/>
          </a:p>
          <a:p>
            <a:pPr marL="457200" lvl="1" indent="-88900" algn="l" rtl="0">
              <a:spcBef>
                <a:spcPts val="0"/>
              </a:spcBef>
              <a:spcAft>
                <a:spcPts val="0"/>
              </a:spcAft>
              <a:buClr>
                <a:schemeClr val="dk1"/>
              </a:buClr>
              <a:buSzPts val="1400"/>
              <a:buFont typeface="Arial"/>
              <a:buChar char="•"/>
            </a:pPr>
            <a:r>
              <a:rPr lang="en-US" sz="1400"/>
              <a:t>Microsoft</a:t>
            </a:r>
            <a:endParaRPr/>
          </a:p>
          <a:p>
            <a:pPr marL="457200" lvl="1" indent="-88900" algn="l" rtl="0">
              <a:spcBef>
                <a:spcPts val="0"/>
              </a:spcBef>
              <a:spcAft>
                <a:spcPts val="0"/>
              </a:spcAft>
              <a:buClr>
                <a:schemeClr val="dk1"/>
              </a:buClr>
              <a:buSzPts val="1400"/>
              <a:buFont typeface="Arial"/>
              <a:buChar char="•"/>
            </a:pPr>
            <a:r>
              <a:rPr lang="en-US" sz="1400"/>
              <a:t>Murray Supply Company </a:t>
            </a:r>
            <a:endParaRPr/>
          </a:p>
          <a:p>
            <a:pPr marL="457200" lvl="1" indent="-88900" algn="l" rtl="0">
              <a:spcBef>
                <a:spcPts val="0"/>
              </a:spcBef>
              <a:spcAft>
                <a:spcPts val="0"/>
              </a:spcAft>
              <a:buClr>
                <a:schemeClr val="dk1"/>
              </a:buClr>
              <a:buSzPts val="1400"/>
              <a:buFont typeface="Arial"/>
              <a:buChar char="•"/>
            </a:pPr>
            <a:r>
              <a:rPr lang="en-US" sz="1400"/>
              <a:t>PHH Corporation</a:t>
            </a:r>
            <a:endParaRPr/>
          </a:p>
          <a:p>
            <a:pPr marL="457200" lvl="1" indent="-88900" algn="l" rtl="0">
              <a:spcBef>
                <a:spcPts val="0"/>
              </a:spcBef>
              <a:spcAft>
                <a:spcPts val="0"/>
              </a:spcAft>
              <a:buClr>
                <a:schemeClr val="dk1"/>
              </a:buClr>
              <a:buSzPts val="1400"/>
              <a:buFont typeface="Arial"/>
              <a:buChar char="•"/>
            </a:pPr>
            <a:r>
              <a:rPr lang="en-US" sz="1400"/>
              <a:t>Prysmian Group – Draka</a:t>
            </a:r>
            <a:endParaRPr sz="1400"/>
          </a:p>
          <a:p>
            <a:pPr marL="457200" lvl="1" indent="-88900" algn="l" rtl="0">
              <a:spcBef>
                <a:spcPts val="0"/>
              </a:spcBef>
              <a:spcAft>
                <a:spcPts val="0"/>
              </a:spcAft>
              <a:buClr>
                <a:schemeClr val="dk1"/>
              </a:buClr>
              <a:buSzPts val="1400"/>
              <a:buFont typeface="Arial"/>
              <a:buChar char="•"/>
            </a:pPr>
            <a:r>
              <a:rPr lang="en-US" sz="1400"/>
              <a:t>Saudi Basic Industries Corporation (SABIC) </a:t>
            </a:r>
            <a:endParaRPr/>
          </a:p>
          <a:p>
            <a:pPr marL="0" lvl="0" indent="0" algn="l" rtl="0">
              <a:spcBef>
                <a:spcPts val="0"/>
              </a:spcBef>
              <a:spcAft>
                <a:spcPts val="0"/>
              </a:spcAft>
              <a:buNone/>
            </a:pPr>
            <a:endParaRPr/>
          </a:p>
          <a:p>
            <a:pPr marL="0" lvl="0" indent="0" algn="l" rtl="0">
              <a:spcBef>
                <a:spcPts val="0"/>
              </a:spcBef>
              <a:spcAft>
                <a:spcPts val="0"/>
              </a:spcAft>
              <a:buNone/>
            </a:pPr>
            <a:r>
              <a:rPr lang="en-US"/>
              <a:t>Job Placement</a:t>
            </a:r>
            <a:endParaRPr/>
          </a:p>
          <a:p>
            <a:pPr marL="0" lvl="0" indent="0" algn="l" rtl="0">
              <a:spcBef>
                <a:spcPts val="0"/>
              </a:spcBef>
              <a:spcAft>
                <a:spcPts val="0"/>
              </a:spcAft>
              <a:buNone/>
            </a:pPr>
            <a:r>
              <a:rPr lang="en-US"/>
              <a:t>Speaker to the Supply Chain Club</a:t>
            </a:r>
            <a:endParaRPr/>
          </a:p>
          <a:p>
            <a:pPr marL="0" lvl="0" indent="0" algn="l" rtl="0">
              <a:spcBef>
                <a:spcPts val="0"/>
              </a:spcBef>
              <a:spcAft>
                <a:spcPts val="0"/>
              </a:spcAft>
              <a:buNone/>
            </a:pPr>
            <a:r>
              <a:rPr lang="en-US"/>
              <a:t>Guest Speaker in the Classes</a:t>
            </a:r>
            <a:endParaRPr/>
          </a:p>
        </p:txBody>
      </p:sp>
      <p:sp>
        <p:nvSpPr>
          <p:cNvPr id="208" name="Google Shape;208;p7:notes"/>
          <p:cNvSpPr txBox="1">
            <a:spLocks noGrp="1"/>
          </p:cNvSpPr>
          <p:nvPr>
            <p:ph type="sldNum" idx="12"/>
          </p:nvPr>
        </p:nvSpPr>
        <p:spPr>
          <a:xfrm>
            <a:off x="3970939"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8: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32" name="Google Shape;232;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9: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39" name="Google Shape;239;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19"/>
          <p:cNvSpPr txBox="1">
            <a:spLocks noGrp="1"/>
          </p:cNvSpPr>
          <p:nvPr>
            <p:ph type="title"/>
          </p:nvPr>
        </p:nvSpPr>
        <p:spPr>
          <a:xfrm>
            <a:off x="722313" y="1524000"/>
            <a:ext cx="7772400" cy="1362075"/>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4000"/>
              <a:buFont typeface="Calibri"/>
              <a:buNone/>
              <a:defRPr sz="40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1" name="Google Shape;21;p19"/>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9"/>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ree Content 2">
  <p:cSld name="Three Content 2">
    <p:spTree>
      <p:nvGrpSpPr>
        <p:cNvPr id="1" name="Shape 67"/>
        <p:cNvGrpSpPr/>
        <p:nvPr/>
      </p:nvGrpSpPr>
      <p:grpSpPr>
        <a:xfrm>
          <a:off x="0" y="0"/>
          <a:ext cx="0" cy="0"/>
          <a:chOff x="0" y="0"/>
          <a:chExt cx="0" cy="0"/>
        </a:xfrm>
      </p:grpSpPr>
      <p:sp>
        <p:nvSpPr>
          <p:cNvPr id="68" name="Google Shape;68;p28"/>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8"/>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8"/>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1" name="Google Shape;71;p28"/>
          <p:cNvSpPr txBox="1">
            <a:spLocks noGrp="1"/>
          </p:cNvSpPr>
          <p:nvPr>
            <p:ph type="body" idx="1"/>
          </p:nvPr>
        </p:nvSpPr>
        <p:spPr>
          <a:xfrm>
            <a:off x="152400" y="1524001"/>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2" name="Google Shape;72;p28"/>
          <p:cNvSpPr txBox="1">
            <a:spLocks noGrp="1"/>
          </p:cNvSpPr>
          <p:nvPr>
            <p:ph type="body" idx="2"/>
          </p:nvPr>
        </p:nvSpPr>
        <p:spPr>
          <a:xfrm>
            <a:off x="4648200" y="1524000"/>
            <a:ext cx="4343400" cy="44957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3" name="Google Shape;73;p28"/>
          <p:cNvSpPr txBox="1">
            <a:spLocks noGrp="1"/>
          </p:cNvSpPr>
          <p:nvPr>
            <p:ph type="body" idx="3"/>
          </p:nvPr>
        </p:nvSpPr>
        <p:spPr>
          <a:xfrm>
            <a:off x="152400" y="3810000"/>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ree Content 3">
  <p:cSld name="Three Content 3">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9"/>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9"/>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8" name="Google Shape;78;p29"/>
          <p:cNvSpPr txBox="1">
            <a:spLocks noGrp="1"/>
          </p:cNvSpPr>
          <p:nvPr>
            <p:ph type="body" idx="1"/>
          </p:nvPr>
        </p:nvSpPr>
        <p:spPr>
          <a:xfrm>
            <a:off x="152400" y="1524001"/>
            <a:ext cx="88392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9" name="Google Shape;79;p29"/>
          <p:cNvSpPr txBox="1">
            <a:spLocks noGrp="1"/>
          </p:cNvSpPr>
          <p:nvPr>
            <p:ph type="body" idx="2"/>
          </p:nvPr>
        </p:nvSpPr>
        <p:spPr>
          <a:xfrm>
            <a:off x="152400" y="3810000"/>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0" name="Google Shape;80;p29"/>
          <p:cNvSpPr txBox="1">
            <a:spLocks noGrp="1"/>
          </p:cNvSpPr>
          <p:nvPr>
            <p:ph type="body" idx="3"/>
          </p:nvPr>
        </p:nvSpPr>
        <p:spPr>
          <a:xfrm>
            <a:off x="4648200" y="3810000"/>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ntent 4">
  <p:cSld name="Three Content 4">
    <p:spTree>
      <p:nvGrpSpPr>
        <p:cNvPr id="1" name="Shape 81"/>
        <p:cNvGrpSpPr/>
        <p:nvPr/>
      </p:nvGrpSpPr>
      <p:grpSpPr>
        <a:xfrm>
          <a:off x="0" y="0"/>
          <a:ext cx="0" cy="0"/>
          <a:chOff x="0" y="0"/>
          <a:chExt cx="0" cy="0"/>
        </a:xfrm>
      </p:grpSpPr>
      <p:sp>
        <p:nvSpPr>
          <p:cNvPr id="82" name="Google Shape;82;p30"/>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30"/>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0"/>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5" name="Google Shape;85;p30"/>
          <p:cNvSpPr txBox="1">
            <a:spLocks noGrp="1"/>
          </p:cNvSpPr>
          <p:nvPr>
            <p:ph type="body" idx="1"/>
          </p:nvPr>
        </p:nvSpPr>
        <p:spPr>
          <a:xfrm>
            <a:off x="152400" y="1524001"/>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6" name="Google Shape;86;p30"/>
          <p:cNvSpPr txBox="1">
            <a:spLocks noGrp="1"/>
          </p:cNvSpPr>
          <p:nvPr>
            <p:ph type="body" idx="2"/>
          </p:nvPr>
        </p:nvSpPr>
        <p:spPr>
          <a:xfrm>
            <a:off x="4648200" y="1524001"/>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7" name="Google Shape;87;p30"/>
          <p:cNvSpPr txBox="1">
            <a:spLocks noGrp="1"/>
          </p:cNvSpPr>
          <p:nvPr>
            <p:ph type="body" idx="3"/>
          </p:nvPr>
        </p:nvSpPr>
        <p:spPr>
          <a:xfrm>
            <a:off x="152400" y="3810000"/>
            <a:ext cx="88392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88"/>
        <p:cNvGrpSpPr/>
        <p:nvPr/>
      </p:nvGrpSpPr>
      <p:grpSpPr>
        <a:xfrm>
          <a:off x="0" y="0"/>
          <a:ext cx="0" cy="0"/>
          <a:chOff x="0" y="0"/>
          <a:chExt cx="0" cy="0"/>
        </a:xfrm>
      </p:grpSpPr>
      <p:sp>
        <p:nvSpPr>
          <p:cNvPr id="89" name="Google Shape;89;p31"/>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31"/>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1"/>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2" name="Google Shape;92;p31"/>
          <p:cNvSpPr txBox="1">
            <a:spLocks noGrp="1"/>
          </p:cNvSpPr>
          <p:nvPr>
            <p:ph type="body" idx="1"/>
          </p:nvPr>
        </p:nvSpPr>
        <p:spPr>
          <a:xfrm>
            <a:off x="152400" y="1524001"/>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3" name="Google Shape;93;p31"/>
          <p:cNvSpPr txBox="1">
            <a:spLocks noGrp="1"/>
          </p:cNvSpPr>
          <p:nvPr>
            <p:ph type="body" idx="2"/>
          </p:nvPr>
        </p:nvSpPr>
        <p:spPr>
          <a:xfrm>
            <a:off x="4648200" y="1524001"/>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4" name="Google Shape;94;p31"/>
          <p:cNvSpPr txBox="1">
            <a:spLocks noGrp="1"/>
          </p:cNvSpPr>
          <p:nvPr>
            <p:ph type="body" idx="3"/>
          </p:nvPr>
        </p:nvSpPr>
        <p:spPr>
          <a:xfrm>
            <a:off x="152400" y="3810000"/>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5" name="Google Shape;95;p31"/>
          <p:cNvSpPr txBox="1">
            <a:spLocks noGrp="1"/>
          </p:cNvSpPr>
          <p:nvPr>
            <p:ph type="body" idx="4"/>
          </p:nvPr>
        </p:nvSpPr>
        <p:spPr>
          <a:xfrm>
            <a:off x="4648200" y="3810000"/>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6"/>
        <p:cNvGrpSpPr/>
        <p:nvPr/>
      </p:nvGrpSpPr>
      <p:grpSpPr>
        <a:xfrm>
          <a:off x="0" y="0"/>
          <a:ext cx="0" cy="0"/>
          <a:chOff x="0" y="0"/>
          <a:chExt cx="0" cy="0"/>
        </a:xfrm>
      </p:grpSpPr>
      <p:sp>
        <p:nvSpPr>
          <p:cNvPr id="97" name="Google Shape;97;p3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3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99" name="Google Shape;99;p3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00" name="Google Shape;100;p32"/>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2"/>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2"/>
        <p:cNvGrpSpPr/>
        <p:nvPr/>
      </p:nvGrpSpPr>
      <p:grpSpPr>
        <a:xfrm>
          <a:off x="0" y="0"/>
          <a:ext cx="0" cy="0"/>
          <a:chOff x="0" y="0"/>
          <a:chExt cx="0" cy="0"/>
        </a:xfrm>
      </p:grpSpPr>
      <p:sp>
        <p:nvSpPr>
          <p:cNvPr id="103" name="Google Shape;103;p3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33"/>
          <p:cNvSpPr>
            <a:spLocks noGrp="1"/>
          </p:cNvSpPr>
          <p:nvPr>
            <p:ph type="pic" idx="2"/>
          </p:nvPr>
        </p:nvSpPr>
        <p:spPr>
          <a:xfrm>
            <a:off x="1792288" y="612775"/>
            <a:ext cx="5486400" cy="4114800"/>
          </a:xfrm>
          <a:prstGeom prst="rect">
            <a:avLst/>
          </a:prstGeom>
          <a:noFill/>
          <a:ln>
            <a:noFill/>
          </a:ln>
        </p:spPr>
      </p:sp>
      <p:sp>
        <p:nvSpPr>
          <p:cNvPr id="105" name="Google Shape;105;p3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06" name="Google Shape;106;p33"/>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3"/>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8"/>
        <p:cNvGrpSpPr/>
        <p:nvPr/>
      </p:nvGrpSpPr>
      <p:grpSpPr>
        <a:xfrm>
          <a:off x="0" y="0"/>
          <a:ext cx="0" cy="0"/>
          <a:chOff x="0" y="0"/>
          <a:chExt cx="0" cy="0"/>
        </a:xfrm>
      </p:grpSpPr>
      <p:sp>
        <p:nvSpPr>
          <p:cNvPr id="109" name="Google Shape;109;p34"/>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34"/>
          <p:cNvSpPr txBox="1">
            <a:spLocks noGrp="1"/>
          </p:cNvSpPr>
          <p:nvPr>
            <p:ph type="body" idx="1"/>
          </p:nvPr>
        </p:nvSpPr>
        <p:spPr>
          <a:xfrm rot="5400000">
            <a:off x="2309019" y="-662781"/>
            <a:ext cx="4525963" cy="8839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1" name="Google Shape;111;p34"/>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34"/>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3"/>
        <p:cNvGrpSpPr/>
        <p:nvPr/>
      </p:nvGrpSpPr>
      <p:grpSpPr>
        <a:xfrm>
          <a:off x="0" y="0"/>
          <a:ext cx="0" cy="0"/>
          <a:chOff x="0" y="0"/>
          <a:chExt cx="0" cy="0"/>
        </a:xfrm>
      </p:grpSpPr>
      <p:sp>
        <p:nvSpPr>
          <p:cNvPr id="114" name="Google Shape;114;p3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3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6" name="Google Shape;116;p35"/>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5"/>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20"/>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0"/>
          <p:cNvSpPr txBox="1">
            <a:spLocks noGrp="1"/>
          </p:cNvSpPr>
          <p:nvPr>
            <p:ph type="body" idx="1"/>
          </p:nvPr>
        </p:nvSpPr>
        <p:spPr>
          <a:xfrm>
            <a:off x="152400" y="1493837"/>
            <a:ext cx="88392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20"/>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0"/>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21"/>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1"/>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22"/>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2"/>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2"/>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23"/>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3"/>
          <p:cNvSpPr txBox="1">
            <a:spLocks noGrp="1"/>
          </p:cNvSpPr>
          <p:nvPr>
            <p:ph type="body" idx="1"/>
          </p:nvPr>
        </p:nvSpPr>
        <p:spPr>
          <a:xfrm>
            <a:off x="152400" y="1524000"/>
            <a:ext cx="43434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8" name="Google Shape;38;p23"/>
          <p:cNvSpPr txBox="1">
            <a:spLocks noGrp="1"/>
          </p:cNvSpPr>
          <p:nvPr>
            <p:ph type="body" idx="2"/>
          </p:nvPr>
        </p:nvSpPr>
        <p:spPr>
          <a:xfrm>
            <a:off x="4648200" y="1524000"/>
            <a:ext cx="43434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9" name="Google Shape;39;p23"/>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3"/>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2">
  <p:cSld name="Two Content 2">
    <p:spTree>
      <p:nvGrpSpPr>
        <p:cNvPr id="1" name="Shape 41"/>
        <p:cNvGrpSpPr/>
        <p:nvPr/>
      </p:nvGrpSpPr>
      <p:grpSpPr>
        <a:xfrm>
          <a:off x="0" y="0"/>
          <a:ext cx="0" cy="0"/>
          <a:chOff x="0" y="0"/>
          <a:chExt cx="0" cy="0"/>
        </a:xfrm>
      </p:grpSpPr>
      <p:sp>
        <p:nvSpPr>
          <p:cNvPr id="42" name="Google Shape;42;p24"/>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5" name="Google Shape;45;p24"/>
          <p:cNvSpPr txBox="1">
            <a:spLocks noGrp="1"/>
          </p:cNvSpPr>
          <p:nvPr>
            <p:ph type="body" idx="1"/>
          </p:nvPr>
        </p:nvSpPr>
        <p:spPr>
          <a:xfrm>
            <a:off x="152400" y="1524001"/>
            <a:ext cx="88392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6" name="Google Shape;46;p24"/>
          <p:cNvSpPr txBox="1">
            <a:spLocks noGrp="1"/>
          </p:cNvSpPr>
          <p:nvPr>
            <p:ph type="body" idx="2"/>
          </p:nvPr>
        </p:nvSpPr>
        <p:spPr>
          <a:xfrm>
            <a:off x="152400" y="3810000"/>
            <a:ext cx="88392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7"/>
        <p:cNvGrpSpPr/>
        <p:nvPr/>
      </p:nvGrpSpPr>
      <p:grpSpPr>
        <a:xfrm>
          <a:off x="0" y="0"/>
          <a:ext cx="0" cy="0"/>
          <a:chOff x="0" y="0"/>
          <a:chExt cx="0" cy="0"/>
        </a:xfrm>
      </p:grpSpPr>
      <p:sp>
        <p:nvSpPr>
          <p:cNvPr id="48" name="Google Shape;48;p2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50" name="Google Shape;50;p25"/>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5"/>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26"/>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6"/>
          <p:cNvSpPr txBox="1">
            <a:spLocks noGrp="1"/>
          </p:cNvSpPr>
          <p:nvPr>
            <p:ph type="body" idx="1"/>
          </p:nvPr>
        </p:nvSpPr>
        <p:spPr>
          <a:xfrm>
            <a:off x="152400" y="1504950"/>
            <a:ext cx="43449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5" name="Google Shape;55;p26"/>
          <p:cNvSpPr txBox="1">
            <a:spLocks noGrp="1"/>
          </p:cNvSpPr>
          <p:nvPr>
            <p:ph type="body" idx="2"/>
          </p:nvPr>
        </p:nvSpPr>
        <p:spPr>
          <a:xfrm>
            <a:off x="152400" y="2144712"/>
            <a:ext cx="43449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6" name="Google Shape;56;p26"/>
          <p:cNvSpPr txBox="1">
            <a:spLocks noGrp="1"/>
          </p:cNvSpPr>
          <p:nvPr>
            <p:ph type="body" idx="3"/>
          </p:nvPr>
        </p:nvSpPr>
        <p:spPr>
          <a:xfrm>
            <a:off x="4645025" y="1504950"/>
            <a:ext cx="43465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7" name="Google Shape;57;p26"/>
          <p:cNvSpPr txBox="1">
            <a:spLocks noGrp="1"/>
          </p:cNvSpPr>
          <p:nvPr>
            <p:ph type="body" idx="4"/>
          </p:nvPr>
        </p:nvSpPr>
        <p:spPr>
          <a:xfrm>
            <a:off x="4645025" y="2144712"/>
            <a:ext cx="43465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8" name="Google Shape;58;p26"/>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6"/>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60"/>
        <p:cNvGrpSpPr/>
        <p:nvPr/>
      </p:nvGrpSpPr>
      <p:grpSpPr>
        <a:xfrm>
          <a:off x="0" y="0"/>
          <a:ext cx="0" cy="0"/>
          <a:chOff x="0" y="0"/>
          <a:chExt cx="0" cy="0"/>
        </a:xfrm>
      </p:grpSpPr>
      <p:sp>
        <p:nvSpPr>
          <p:cNvPr id="61" name="Google Shape;61;p27"/>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27"/>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7"/>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4" name="Google Shape;64;p27"/>
          <p:cNvSpPr txBox="1">
            <a:spLocks noGrp="1"/>
          </p:cNvSpPr>
          <p:nvPr>
            <p:ph type="body" idx="1"/>
          </p:nvPr>
        </p:nvSpPr>
        <p:spPr>
          <a:xfrm>
            <a:off x="152400" y="1524000"/>
            <a:ext cx="4343400" cy="4495799"/>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5" name="Google Shape;65;p27"/>
          <p:cNvSpPr txBox="1">
            <a:spLocks noGrp="1"/>
          </p:cNvSpPr>
          <p:nvPr>
            <p:ph type="body" idx="2"/>
          </p:nvPr>
        </p:nvSpPr>
        <p:spPr>
          <a:xfrm>
            <a:off x="4648200" y="1524001"/>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6" name="Google Shape;66;p27"/>
          <p:cNvSpPr txBox="1">
            <a:spLocks noGrp="1"/>
          </p:cNvSpPr>
          <p:nvPr>
            <p:ph type="body" idx="3"/>
          </p:nvPr>
        </p:nvSpPr>
        <p:spPr>
          <a:xfrm>
            <a:off x="4648200" y="3810000"/>
            <a:ext cx="4343400" cy="22098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8"/>
          <p:cNvPicPr preferRelativeResize="0"/>
          <p:nvPr/>
        </p:nvPicPr>
        <p:blipFill rotWithShape="1">
          <a:blip r:embed="rId19">
            <a:alphaModFix/>
          </a:blip>
          <a:srcRect/>
          <a:stretch/>
        </p:blipFill>
        <p:spPr>
          <a:xfrm>
            <a:off x="3843837" y="64463"/>
            <a:ext cx="5274270" cy="1078537"/>
          </a:xfrm>
          <a:prstGeom prst="rect">
            <a:avLst/>
          </a:prstGeom>
          <a:noFill/>
          <a:ln>
            <a:noFill/>
          </a:ln>
          <a:effectLst>
            <a:outerShdw dist="25400" dir="16200000">
              <a:schemeClr val="lt1"/>
            </a:outerShdw>
          </a:effectLst>
        </p:spPr>
      </p:pic>
      <p:sp>
        <p:nvSpPr>
          <p:cNvPr id="11" name="Google Shape;11;p18"/>
          <p:cNvSpPr/>
          <p:nvPr/>
        </p:nvSpPr>
        <p:spPr>
          <a:xfrm>
            <a:off x="0" y="0"/>
            <a:ext cx="9144000" cy="6858001"/>
          </a:xfrm>
          <a:prstGeom prst="rect">
            <a:avLst/>
          </a:prstGeom>
          <a:gradFill>
            <a:gsLst>
              <a:gs pos="0">
                <a:srgbClr val="FFCC33">
                  <a:alpha val="30980"/>
                </a:srgbClr>
              </a:gs>
              <a:gs pos="51000">
                <a:srgbClr val="FFFFFF"/>
              </a:gs>
              <a:gs pos="100000">
                <a:srgbClr val="FFFFFF"/>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Times New Roman"/>
              <a:ea typeface="Times New Roman"/>
              <a:cs typeface="Times New Roman"/>
              <a:sym typeface="Times New Roman"/>
            </a:endParaRPr>
          </a:p>
        </p:txBody>
      </p:sp>
      <p:sp>
        <p:nvSpPr>
          <p:cNvPr id="12" name="Google Shape;12;p18"/>
          <p:cNvSpPr/>
          <p:nvPr/>
        </p:nvSpPr>
        <p:spPr>
          <a:xfrm>
            <a:off x="-25893" y="6255768"/>
            <a:ext cx="9144000" cy="628719"/>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p18"/>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8"/>
          <p:cNvSpPr txBox="1">
            <a:spLocks noGrp="1"/>
          </p:cNvSpPr>
          <p:nvPr>
            <p:ph type="body" idx="1"/>
          </p:nvPr>
        </p:nvSpPr>
        <p:spPr>
          <a:xfrm>
            <a:off x="152400" y="1493837"/>
            <a:ext cx="88392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 name="Google Shape;15;p18"/>
          <p:cNvSpPr txBox="1">
            <a:spLocks noGrp="1"/>
          </p:cNvSpPr>
          <p:nvPr>
            <p:ph type="ftr" idx="11"/>
          </p:nvPr>
        </p:nvSpPr>
        <p:spPr>
          <a:xfrm>
            <a:off x="152400" y="6356350"/>
            <a:ext cx="2667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8"/>
          <p:cNvSpPr txBox="1">
            <a:spLocks noGrp="1"/>
          </p:cNvSpPr>
          <p:nvPr>
            <p:ph type="sldNum" idx="12"/>
          </p:nvPr>
        </p:nvSpPr>
        <p:spPr>
          <a:xfrm>
            <a:off x="6553200" y="6356350"/>
            <a:ext cx="2438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lt1"/>
                </a:solidFill>
                <a:latin typeface="Calibri"/>
                <a:ea typeface="Calibri"/>
                <a:cs typeface="Calibri"/>
                <a:sym typeface="Calibri"/>
              </a:defRPr>
            </a:lvl1pPr>
            <a:lvl2pPr marL="0" marR="0" lvl="1" indent="0" algn="r" rtl="0">
              <a:spcBef>
                <a:spcPts val="0"/>
              </a:spcBef>
              <a:buNone/>
              <a:defRPr sz="1000" b="0" i="0" u="none" strike="noStrike" cap="none">
                <a:solidFill>
                  <a:schemeClr val="lt1"/>
                </a:solidFill>
                <a:latin typeface="Calibri"/>
                <a:ea typeface="Calibri"/>
                <a:cs typeface="Calibri"/>
                <a:sym typeface="Calibri"/>
              </a:defRPr>
            </a:lvl2pPr>
            <a:lvl3pPr marL="0" marR="0" lvl="2" indent="0" algn="r" rtl="0">
              <a:spcBef>
                <a:spcPts val="0"/>
              </a:spcBef>
              <a:buNone/>
              <a:defRPr sz="1000" b="0" i="0" u="none" strike="noStrike" cap="none">
                <a:solidFill>
                  <a:schemeClr val="lt1"/>
                </a:solidFill>
                <a:latin typeface="Calibri"/>
                <a:ea typeface="Calibri"/>
                <a:cs typeface="Calibri"/>
                <a:sym typeface="Calibri"/>
              </a:defRPr>
            </a:lvl3pPr>
            <a:lvl4pPr marL="0" marR="0" lvl="3" indent="0" algn="r" rtl="0">
              <a:spcBef>
                <a:spcPts val="0"/>
              </a:spcBef>
              <a:buNone/>
              <a:defRPr sz="1000" b="0" i="0" u="none" strike="noStrike" cap="none">
                <a:solidFill>
                  <a:schemeClr val="lt1"/>
                </a:solidFill>
                <a:latin typeface="Calibri"/>
                <a:ea typeface="Calibri"/>
                <a:cs typeface="Calibri"/>
                <a:sym typeface="Calibri"/>
              </a:defRPr>
            </a:lvl4pPr>
            <a:lvl5pPr marL="0" marR="0" lvl="4" indent="0" algn="r" rtl="0">
              <a:spcBef>
                <a:spcPts val="0"/>
              </a:spcBef>
              <a:buNone/>
              <a:defRPr sz="1000" b="0" i="0" u="none" strike="noStrike" cap="none">
                <a:solidFill>
                  <a:schemeClr val="lt1"/>
                </a:solidFill>
                <a:latin typeface="Calibri"/>
                <a:ea typeface="Calibri"/>
                <a:cs typeface="Calibri"/>
                <a:sym typeface="Calibri"/>
              </a:defRPr>
            </a:lvl5pPr>
            <a:lvl6pPr marL="0" marR="0" lvl="5" indent="0" algn="r" rtl="0">
              <a:spcBef>
                <a:spcPts val="0"/>
              </a:spcBef>
              <a:buNone/>
              <a:defRPr sz="1000" b="0" i="0" u="none" strike="noStrike" cap="none">
                <a:solidFill>
                  <a:schemeClr val="lt1"/>
                </a:solidFill>
                <a:latin typeface="Calibri"/>
                <a:ea typeface="Calibri"/>
                <a:cs typeface="Calibri"/>
                <a:sym typeface="Calibri"/>
              </a:defRPr>
            </a:lvl6pPr>
            <a:lvl7pPr marL="0" marR="0" lvl="6" indent="0" algn="r" rtl="0">
              <a:spcBef>
                <a:spcPts val="0"/>
              </a:spcBef>
              <a:buNone/>
              <a:defRPr sz="1000" b="0" i="0" u="none" strike="noStrike" cap="none">
                <a:solidFill>
                  <a:schemeClr val="lt1"/>
                </a:solidFill>
                <a:latin typeface="Calibri"/>
                <a:ea typeface="Calibri"/>
                <a:cs typeface="Calibri"/>
                <a:sym typeface="Calibri"/>
              </a:defRPr>
            </a:lvl7pPr>
            <a:lvl8pPr marL="0" marR="0" lvl="7" indent="0" algn="r" rtl="0">
              <a:spcBef>
                <a:spcPts val="0"/>
              </a:spcBef>
              <a:buNone/>
              <a:defRPr sz="1000" b="0" i="0" u="none" strike="noStrike" cap="none">
                <a:solidFill>
                  <a:schemeClr val="lt1"/>
                </a:solidFill>
                <a:latin typeface="Calibri"/>
                <a:ea typeface="Calibri"/>
                <a:cs typeface="Calibri"/>
                <a:sym typeface="Calibri"/>
              </a:defRPr>
            </a:lvl8pPr>
            <a:lvl9pPr marL="0" marR="0" lvl="8" indent="0" algn="r" rtl="0">
              <a:spcBef>
                <a:spcPts val="0"/>
              </a:spcBef>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p18"/>
          <p:cNvPicPr preferRelativeResize="0"/>
          <p:nvPr/>
        </p:nvPicPr>
        <p:blipFill rotWithShape="1">
          <a:blip r:embed="rId20">
            <a:alphaModFix/>
          </a:blip>
          <a:srcRect/>
          <a:stretch/>
        </p:blipFill>
        <p:spPr>
          <a:xfrm>
            <a:off x="3520645" y="6356350"/>
            <a:ext cx="2270555" cy="5016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hyperlink" Target="mailto:brewerll@appstate.edu" TargetMode="External"/><Relationship Id="rId3" Type="http://schemas.openxmlformats.org/officeDocument/2006/relationships/image" Target="../media/image5.png"/><Relationship Id="rId7" Type="http://schemas.openxmlformats.org/officeDocument/2006/relationships/hyperlink" Target="mailto:phillipsww@appstate.ed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mailto:leonsm@appstate.edu" TargetMode="External"/><Relationship Id="rId5" Type="http://schemas.openxmlformats.org/officeDocument/2006/relationships/hyperlink" Target="mailto:ellingtonve@appstate.edu" TargetMode="External"/><Relationship Id="rId4" Type="http://schemas.openxmlformats.org/officeDocument/2006/relationships/hyperlink" Target="mailto:daveds@appstate.edu" TargetMode="External"/><Relationship Id="rId9" Type="http://schemas.openxmlformats.org/officeDocument/2006/relationships/hyperlink" Target="mailto:ratcliffeah@appstate.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7.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1"/>
          <p:cNvPicPr preferRelativeResize="0"/>
          <p:nvPr/>
        </p:nvPicPr>
        <p:blipFill rotWithShape="1">
          <a:blip r:embed="rId3">
            <a:alphaModFix/>
          </a:blip>
          <a:srcRect/>
          <a:stretch/>
        </p:blipFill>
        <p:spPr>
          <a:xfrm>
            <a:off x="264181" y="8875"/>
            <a:ext cx="9143999" cy="6248400"/>
          </a:xfrm>
          <a:prstGeom prst="rect">
            <a:avLst/>
          </a:prstGeom>
          <a:noFill/>
          <a:ln>
            <a:noFill/>
          </a:ln>
        </p:spPr>
      </p:pic>
      <p:sp>
        <p:nvSpPr>
          <p:cNvPr id="124" name="Google Shape;124;p1"/>
          <p:cNvSpPr txBox="1">
            <a:spLocks noGrp="1"/>
          </p:cNvSpPr>
          <p:nvPr>
            <p:ph type="title"/>
          </p:nvPr>
        </p:nvSpPr>
        <p:spPr>
          <a:xfrm>
            <a:off x="23870" y="8876"/>
            <a:ext cx="9120130" cy="102968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5400"/>
              <a:buFont typeface="Times New Roman"/>
              <a:buNone/>
            </a:pPr>
            <a:r>
              <a:rPr lang="en-US" sz="5400">
                <a:latin typeface="Times New Roman"/>
                <a:ea typeface="Times New Roman"/>
                <a:cs typeface="Times New Roman"/>
                <a:sym typeface="Times New Roman"/>
              </a:rPr>
              <a:t>Supply Chain Management </a:t>
            </a:r>
            <a:endParaRPr/>
          </a:p>
        </p:txBody>
      </p:sp>
      <p:pic>
        <p:nvPicPr>
          <p:cNvPr id="125" name="Google Shape;125;p1"/>
          <p:cNvPicPr preferRelativeResize="0"/>
          <p:nvPr/>
        </p:nvPicPr>
        <p:blipFill rotWithShape="1">
          <a:blip r:embed="rId4">
            <a:alphaModFix/>
          </a:blip>
          <a:srcRect/>
          <a:stretch/>
        </p:blipFill>
        <p:spPr>
          <a:xfrm>
            <a:off x="3078666" y="1730027"/>
            <a:ext cx="3291465" cy="1051730"/>
          </a:xfrm>
          <a:prstGeom prst="rect">
            <a:avLst/>
          </a:prstGeom>
          <a:noFill/>
          <a:ln>
            <a:noFill/>
          </a:ln>
        </p:spPr>
      </p:pic>
      <p:sp>
        <p:nvSpPr>
          <p:cNvPr id="126" name="Google Shape;126;p1"/>
          <p:cNvSpPr txBox="1"/>
          <p:nvPr/>
        </p:nvSpPr>
        <p:spPr>
          <a:xfrm>
            <a:off x="4343400" y="931804"/>
            <a:ext cx="6096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0" i="0" u="none" strike="noStrike" cap="none">
                <a:solidFill>
                  <a:schemeClr val="dk1"/>
                </a:solidFill>
                <a:latin typeface="Times New Roman"/>
                <a:ea typeface="Times New Roman"/>
                <a:cs typeface="Times New Roman"/>
                <a:sym typeface="Times New Roman"/>
              </a:rPr>
              <a:t>@</a:t>
            </a:r>
            <a:endParaRPr/>
          </a:p>
        </p:txBody>
      </p:sp>
      <p:sp>
        <p:nvSpPr>
          <p:cNvPr id="127" name="Google Shape;127;p1"/>
          <p:cNvSpPr txBox="1"/>
          <p:nvPr/>
        </p:nvSpPr>
        <p:spPr>
          <a:xfrm>
            <a:off x="1142998" y="2778062"/>
            <a:ext cx="7162800" cy="3817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dirty="0">
                <a:solidFill>
                  <a:schemeClr val="dk1"/>
                </a:solidFill>
                <a:latin typeface="Times New Roman"/>
                <a:ea typeface="Times New Roman"/>
                <a:cs typeface="Times New Roman"/>
                <a:sym typeface="Times New Roman"/>
              </a:rPr>
              <a:t>For more information, please contact:</a:t>
            </a:r>
            <a:endParaRPr dirty="0"/>
          </a:p>
          <a:p>
            <a:pPr marL="0" marR="0" lvl="0" indent="0" algn="ctr" rtl="0">
              <a:spcBef>
                <a:spcPts val="0"/>
              </a:spcBef>
              <a:spcAft>
                <a:spcPts val="0"/>
              </a:spcAft>
              <a:buNone/>
            </a:pPr>
            <a:r>
              <a:rPr lang="en-US" sz="2400" b="1" i="0" u="none" strike="noStrike" cap="none" dirty="0">
                <a:solidFill>
                  <a:schemeClr val="dk1"/>
                </a:solidFill>
                <a:latin typeface="Times New Roman"/>
                <a:ea typeface="Times New Roman"/>
                <a:cs typeface="Times New Roman"/>
                <a:sym typeface="Times New Roman"/>
              </a:rPr>
              <a:t>Dr. Dinesh Dave`</a:t>
            </a:r>
            <a:r>
              <a:rPr lang="en-US" sz="2400" b="0" i="0" u="none" strike="noStrike" cap="none" dirty="0">
                <a:solidFill>
                  <a:schemeClr val="dk1"/>
                </a:solidFill>
                <a:latin typeface="Times New Roman"/>
                <a:ea typeface="Times New Roman"/>
                <a:cs typeface="Times New Roman"/>
                <a:sym typeface="Times New Roman"/>
              </a:rPr>
              <a:t>, Director of SCM Program</a:t>
            </a:r>
            <a:endParaRPr dirty="0"/>
          </a:p>
          <a:p>
            <a:pPr marL="0" marR="0" lvl="0" indent="0" algn="ctr" rtl="0">
              <a:spcBef>
                <a:spcPts val="0"/>
              </a:spcBef>
              <a:spcAft>
                <a:spcPts val="0"/>
              </a:spcAft>
              <a:buNone/>
            </a:pPr>
            <a:r>
              <a:rPr lang="en-US" sz="2400" b="0" i="0" u="none" strike="noStrike" cap="none" dirty="0">
                <a:solidFill>
                  <a:schemeClr val="dk1"/>
                </a:solidFill>
                <a:latin typeface="Times New Roman"/>
                <a:ea typeface="Times New Roman"/>
                <a:cs typeface="Times New Roman"/>
                <a:sym typeface="Times New Roman"/>
              </a:rPr>
              <a:t>DaveDS@appstate.edu</a:t>
            </a:r>
            <a:endParaRPr dirty="0"/>
          </a:p>
          <a:p>
            <a:pPr marL="0" marR="0" lvl="0" indent="0" algn="ctr" rtl="0">
              <a:spcBef>
                <a:spcPts val="0"/>
              </a:spcBef>
              <a:spcAft>
                <a:spcPts val="0"/>
              </a:spcAft>
              <a:buNone/>
            </a:pPr>
            <a:r>
              <a:rPr lang="en-US" sz="2400" b="1" i="0" u="none" strike="noStrike" cap="none" dirty="0">
                <a:solidFill>
                  <a:schemeClr val="dk1"/>
                </a:solidFill>
                <a:latin typeface="Times New Roman"/>
                <a:ea typeface="Times New Roman"/>
                <a:cs typeface="Times New Roman"/>
                <a:sym typeface="Times New Roman"/>
              </a:rPr>
              <a:t>Mrs. Laura Brewer</a:t>
            </a:r>
            <a:r>
              <a:rPr lang="en-US" sz="2400" b="0" i="0" u="none" strike="noStrike" cap="none" dirty="0">
                <a:solidFill>
                  <a:schemeClr val="dk1"/>
                </a:solidFill>
                <a:latin typeface="Times New Roman"/>
                <a:ea typeface="Times New Roman"/>
                <a:cs typeface="Times New Roman"/>
                <a:sym typeface="Times New Roman"/>
              </a:rPr>
              <a:t>, Lecturer SCM</a:t>
            </a:r>
            <a:endParaRPr dirty="0"/>
          </a:p>
          <a:p>
            <a:pPr marL="0" marR="0" lvl="0" indent="0" algn="ctr" rtl="0">
              <a:spcBef>
                <a:spcPts val="0"/>
              </a:spcBef>
              <a:spcAft>
                <a:spcPts val="0"/>
              </a:spcAft>
              <a:buNone/>
            </a:pPr>
            <a:r>
              <a:rPr lang="en-US" sz="2400" b="0" i="0" u="none" strike="noStrike" cap="none" dirty="0">
                <a:solidFill>
                  <a:schemeClr val="dk1"/>
                </a:solidFill>
                <a:latin typeface="Times New Roman"/>
                <a:ea typeface="Times New Roman"/>
                <a:cs typeface="Times New Roman"/>
                <a:sym typeface="Times New Roman"/>
              </a:rPr>
              <a:t>BrewerLL@appstate.edu</a:t>
            </a:r>
            <a:endParaRPr dirty="0"/>
          </a:p>
          <a:p>
            <a:pPr marL="0" marR="0" lvl="0" indent="0" algn="ctr" rtl="0">
              <a:spcBef>
                <a:spcPts val="0"/>
              </a:spcBef>
              <a:spcAft>
                <a:spcPts val="0"/>
              </a:spcAft>
              <a:buNone/>
            </a:pPr>
            <a:r>
              <a:rPr lang="en-US" sz="2400" b="1" i="0" u="none" strike="noStrike" cap="none" dirty="0">
                <a:solidFill>
                  <a:schemeClr val="dk1"/>
                </a:solidFill>
                <a:latin typeface="Times New Roman"/>
                <a:ea typeface="Times New Roman"/>
                <a:cs typeface="Times New Roman"/>
                <a:sym typeface="Times New Roman"/>
              </a:rPr>
              <a:t>Dr. Ken Corley</a:t>
            </a:r>
            <a:r>
              <a:rPr lang="en-US" sz="2400" b="0" i="0" u="none" strike="noStrike" cap="none" dirty="0">
                <a:solidFill>
                  <a:schemeClr val="dk1"/>
                </a:solidFill>
                <a:latin typeface="Times New Roman"/>
                <a:ea typeface="Times New Roman"/>
                <a:cs typeface="Times New Roman"/>
                <a:sym typeface="Times New Roman"/>
              </a:rPr>
              <a:t>, Associate Professor</a:t>
            </a:r>
            <a:endParaRPr dirty="0"/>
          </a:p>
          <a:p>
            <a:pPr marL="0" marR="0" lvl="0" indent="0" algn="ctr" rtl="0">
              <a:spcBef>
                <a:spcPts val="0"/>
              </a:spcBef>
              <a:spcAft>
                <a:spcPts val="0"/>
              </a:spcAft>
              <a:buNone/>
            </a:pPr>
            <a:r>
              <a:rPr lang="en-US" sz="2400" b="0" i="0" u="none" strike="noStrike" cap="none" dirty="0">
                <a:solidFill>
                  <a:schemeClr val="dk1"/>
                </a:solidFill>
                <a:latin typeface="Times New Roman"/>
                <a:ea typeface="Times New Roman"/>
                <a:cs typeface="Times New Roman"/>
                <a:sym typeface="Times New Roman"/>
              </a:rPr>
              <a:t>CorleyJK@</a:t>
            </a:r>
            <a:r>
              <a:rPr lang="en-US" sz="2400" dirty="0">
                <a:solidFill>
                  <a:schemeClr val="dk1"/>
                </a:solidFill>
                <a:latin typeface="Times New Roman"/>
                <a:ea typeface="Times New Roman"/>
                <a:cs typeface="Times New Roman"/>
                <a:sym typeface="Times New Roman"/>
              </a:rPr>
              <a:t>a</a:t>
            </a:r>
            <a:r>
              <a:rPr lang="en-US" sz="2400" b="0" i="0" u="none" strike="noStrike" cap="none" dirty="0">
                <a:solidFill>
                  <a:schemeClr val="dk1"/>
                </a:solidFill>
                <a:latin typeface="Times New Roman"/>
                <a:ea typeface="Times New Roman"/>
                <a:cs typeface="Times New Roman"/>
                <a:sym typeface="Times New Roman"/>
              </a:rPr>
              <a:t>ppstate.edu</a:t>
            </a:r>
            <a:endParaRPr dirty="0"/>
          </a:p>
          <a:p>
            <a:pPr marL="0" marR="0" lvl="0" indent="0" algn="ctr" rtl="0">
              <a:spcBef>
                <a:spcPts val="0"/>
              </a:spcBef>
              <a:spcAft>
                <a:spcPts val="0"/>
              </a:spcAft>
              <a:buNone/>
            </a:pPr>
            <a:r>
              <a:rPr lang="en-US" sz="2400" b="1" i="0" u="none" strike="noStrike" cap="none" dirty="0">
                <a:solidFill>
                  <a:schemeClr val="dk1"/>
                </a:solidFill>
                <a:latin typeface="Times New Roman"/>
                <a:ea typeface="Times New Roman"/>
                <a:cs typeface="Times New Roman"/>
                <a:sym typeface="Times New Roman"/>
              </a:rPr>
              <a:t>Mr. Bill Phillips</a:t>
            </a:r>
            <a:r>
              <a:rPr lang="en-US" sz="2400" b="0" i="0" u="none" strike="noStrike" cap="none" dirty="0">
                <a:solidFill>
                  <a:schemeClr val="dk1"/>
                </a:solidFill>
                <a:latin typeface="Times New Roman"/>
                <a:ea typeface="Times New Roman"/>
                <a:cs typeface="Times New Roman"/>
                <a:sym typeface="Times New Roman"/>
              </a:rPr>
              <a:t>, Lecturer SCM</a:t>
            </a:r>
            <a:endParaRPr dirty="0"/>
          </a:p>
          <a:p>
            <a:pPr marL="0" marR="0" lvl="0" indent="0" algn="ctr" rtl="0">
              <a:spcBef>
                <a:spcPts val="0"/>
              </a:spcBef>
              <a:spcAft>
                <a:spcPts val="0"/>
              </a:spcAft>
              <a:buNone/>
            </a:pPr>
            <a:r>
              <a:rPr lang="en-US" sz="2400" b="0" i="0" u="none" strike="noStrike" cap="none" dirty="0">
                <a:solidFill>
                  <a:schemeClr val="dk1"/>
                </a:solidFill>
                <a:latin typeface="Times New Roman"/>
                <a:ea typeface="Times New Roman"/>
                <a:cs typeface="Times New Roman"/>
                <a:sym typeface="Times New Roman"/>
              </a:rPr>
              <a:t>PhillipsWW@appstate.edu</a:t>
            </a:r>
            <a:endParaRPr dirty="0"/>
          </a:p>
          <a:p>
            <a:pPr marL="0" marR="0" lvl="0" indent="0" algn="ctr" rtl="0">
              <a:spcBef>
                <a:spcPts val="0"/>
              </a:spcBef>
              <a:spcAft>
                <a:spcPts val="0"/>
              </a:spcAft>
              <a:buNone/>
            </a:pPr>
            <a:endParaRPr sz="26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10"/>
          <p:cNvPicPr preferRelativeResize="0"/>
          <p:nvPr/>
        </p:nvPicPr>
        <p:blipFill rotWithShape="1">
          <a:blip r:embed="rId3">
            <a:alphaModFix/>
          </a:blip>
          <a:srcRect/>
          <a:stretch/>
        </p:blipFill>
        <p:spPr>
          <a:xfrm>
            <a:off x="-397" y="1"/>
            <a:ext cx="9144793" cy="1066799"/>
          </a:xfrm>
          <a:prstGeom prst="rect">
            <a:avLst/>
          </a:prstGeom>
          <a:noFill/>
          <a:ln>
            <a:noFill/>
          </a:ln>
        </p:spPr>
      </p:pic>
      <p:sp>
        <p:nvSpPr>
          <p:cNvPr id="259" name="Google Shape;259;p10"/>
          <p:cNvSpPr txBox="1">
            <a:spLocks noGrp="1"/>
          </p:cNvSpPr>
          <p:nvPr>
            <p:ph type="title"/>
          </p:nvPr>
        </p:nvSpPr>
        <p:spPr>
          <a:xfrm>
            <a:off x="152400" y="0"/>
            <a:ext cx="8839200" cy="609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100"/>
              <a:buFont typeface="Calibri"/>
              <a:buNone/>
            </a:pPr>
            <a:r>
              <a:rPr lang="en-US" sz="4100"/>
              <a:t>SCM Major Required Curriculum</a:t>
            </a:r>
            <a:endParaRPr/>
          </a:p>
        </p:txBody>
      </p:sp>
      <p:graphicFrame>
        <p:nvGraphicFramePr>
          <p:cNvPr id="260" name="Google Shape;260;p10"/>
          <p:cNvGraphicFramePr/>
          <p:nvPr/>
        </p:nvGraphicFramePr>
        <p:xfrm>
          <a:off x="380999" y="838201"/>
          <a:ext cx="8382025" cy="5364695"/>
        </p:xfrm>
        <a:graphic>
          <a:graphicData uri="http://schemas.openxmlformats.org/drawingml/2006/table">
            <a:tbl>
              <a:tblPr>
                <a:noFill/>
                <a:tableStyleId>{3D951F58-CBA4-43E3-838E-740AC5685061}</a:tableStyleId>
              </a:tblPr>
              <a:tblGrid>
                <a:gridCol w="3646725">
                  <a:extLst>
                    <a:ext uri="{9D8B030D-6E8A-4147-A177-3AD203B41FA5}">
                      <a16:colId xmlns:a16="http://schemas.microsoft.com/office/drawing/2014/main" val="20000"/>
                    </a:ext>
                  </a:extLst>
                </a:gridCol>
                <a:gridCol w="2177150">
                  <a:extLst>
                    <a:ext uri="{9D8B030D-6E8A-4147-A177-3AD203B41FA5}">
                      <a16:colId xmlns:a16="http://schemas.microsoft.com/office/drawing/2014/main" val="20001"/>
                    </a:ext>
                  </a:extLst>
                </a:gridCol>
                <a:gridCol w="2558150">
                  <a:extLst>
                    <a:ext uri="{9D8B030D-6E8A-4147-A177-3AD203B41FA5}">
                      <a16:colId xmlns:a16="http://schemas.microsoft.com/office/drawing/2014/main" val="20002"/>
                    </a:ext>
                  </a:extLst>
                </a:gridCol>
              </a:tblGrid>
              <a:tr h="286800">
                <a:tc>
                  <a:txBody>
                    <a:bodyPr/>
                    <a:lstStyle/>
                    <a:p>
                      <a:pPr marL="0" marR="0" lvl="0" indent="0" algn="l" rtl="0">
                        <a:spcBef>
                          <a:spcPts val="0"/>
                        </a:spcBef>
                        <a:spcAft>
                          <a:spcPts val="0"/>
                        </a:spcAft>
                        <a:buNone/>
                      </a:pPr>
                      <a:r>
                        <a:rPr lang="en-US" sz="900" b="1" u="none" strike="noStrike" cap="none">
                          <a:latin typeface="Times New Roman"/>
                          <a:ea typeface="Times New Roman"/>
                          <a:cs typeface="Times New Roman"/>
                          <a:sym typeface="Times New Roman"/>
                        </a:rPr>
                        <a:t>COURSES</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1" u="none" strike="noStrike" cap="none">
                          <a:latin typeface="Times New Roman"/>
                          <a:ea typeface="Times New Roman"/>
                          <a:cs typeface="Times New Roman"/>
                          <a:sym typeface="Times New Roman"/>
                        </a:rPr>
                        <a:t>PREREQUISITE(S)</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1" u="none" strike="noStrike" cap="none">
                          <a:latin typeface="Times New Roman"/>
                          <a:ea typeface="Times New Roman"/>
                          <a:cs typeface="Times New Roman"/>
                          <a:sym typeface="Times New Roman"/>
                        </a:rPr>
                        <a:t>NOTES/REMARKS</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86800">
                <a:tc gridSpan="3">
                  <a:txBody>
                    <a:bodyPr/>
                    <a:lstStyle/>
                    <a:p>
                      <a:pPr marL="0" marR="0" lvl="0" indent="0" algn="l" rtl="0">
                        <a:spcBef>
                          <a:spcPts val="0"/>
                        </a:spcBef>
                        <a:spcAft>
                          <a:spcPts val="0"/>
                        </a:spcAft>
                        <a:buNone/>
                      </a:pPr>
                      <a:r>
                        <a:rPr lang="en-US" sz="900" b="1" u="none" strike="noStrike" cap="none">
                          <a:latin typeface="Times New Roman"/>
                          <a:ea typeface="Times New Roman"/>
                          <a:cs typeface="Times New Roman"/>
                          <a:sym typeface="Times New Roman"/>
                        </a:rPr>
                        <a:t>Required: 4 Courses – 12 S. H.</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34575">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SCM 3660: Principles of Supply Chain Management</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ECO 2100 or STT 2810 or STT 2820 or permission of Director/ Chairperson</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34575">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SCM 3670: Six Sigma and Quality Management</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ECO 2100 or STT 2810 or STT 2820 or permission of Director/ Chairperson</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34575">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SCM 3690: Global Supply Chain and Logistics</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ECO 2100 or STT 2810 or STT 2820 or permission of Director/ Chairperson</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86800">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SCM 3720: Strategic Procurement &amp; Global Sourcing</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Prereq/Coreq SCM 3660</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86800">
                <a:tc gridSpan="3">
                  <a:txBody>
                    <a:bodyPr/>
                    <a:lstStyle/>
                    <a:p>
                      <a:pPr marL="0" marR="0" lvl="0" indent="0" algn="l" rtl="0">
                        <a:spcBef>
                          <a:spcPts val="0"/>
                        </a:spcBef>
                        <a:spcAft>
                          <a:spcPts val="0"/>
                        </a:spcAft>
                        <a:buNone/>
                      </a:pPr>
                      <a:r>
                        <a:rPr lang="en-US" sz="900" b="1" u="none" strike="noStrike" cap="none">
                          <a:latin typeface="Times New Roman"/>
                          <a:ea typeface="Times New Roman"/>
                          <a:cs typeface="Times New Roman"/>
                          <a:sym typeface="Times New Roman"/>
                        </a:rPr>
                        <a:t>Electives: 3 courses – 9 S. H.</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286800">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SCM 3900: Internship (3* or 6 s.h.)</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Jr. Status</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34575">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SCM 3680: Supply Chain Technologies in a Global Environment</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CIS 1026 and CIS 2050 or equivalent or permission of Director/Chairperson</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34575">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SCM 4870: Analytical Models for Supply Chain Management</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ECO 2100 or STT 2810 or STT 2820 or permission of Director/ Chairperson</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86800">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CIS 3750: Database Management</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CIS 2050 &amp; pre/coreq. CIS 3250</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Elective/CIS Major</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340125">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MGT 3620: Human Resource Management</a:t>
                      </a:r>
                      <a:endParaRPr sz="1100" u="none" strike="noStrike" cap="none">
                        <a:latin typeface="Times New Roman"/>
                        <a:ea typeface="Times New Roman"/>
                        <a:cs typeface="Times New Roman"/>
                        <a:sym typeface="Times New Roman"/>
                      </a:endParaRPr>
                    </a:p>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      OR</a:t>
                      </a:r>
                      <a:endParaRPr sz="1100" u="none" strike="noStrike" cap="none">
                        <a:latin typeface="Times New Roman"/>
                        <a:ea typeface="Times New Roman"/>
                        <a:cs typeface="Times New Roman"/>
                        <a:sym typeface="Times New Roman"/>
                      </a:endParaRPr>
                    </a:p>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MGT 3670: International Human Resource Management</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Jr. Status</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Elective/CIS Major</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501875">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MKT 3260: Managing Distribution Channels  </a:t>
                      </a:r>
                      <a:endParaRPr sz="1100" u="none" strike="noStrike" cap="none">
                        <a:latin typeface="Times New Roman"/>
                        <a:ea typeface="Times New Roman"/>
                        <a:cs typeface="Times New Roman"/>
                        <a:sym typeface="Times New Roman"/>
                      </a:endParaRPr>
                    </a:p>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       OR</a:t>
                      </a:r>
                      <a:endParaRPr sz="1100" u="none" strike="noStrike" cap="none">
                        <a:latin typeface="Times New Roman"/>
                        <a:ea typeface="Times New Roman"/>
                        <a:cs typeface="Times New Roman"/>
                        <a:sym typeface="Times New Roman"/>
                      </a:endParaRPr>
                    </a:p>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MKT 3230: Business-To-Business Marketing</a:t>
                      </a:r>
                      <a:endParaRPr/>
                    </a:p>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OR</a:t>
                      </a:r>
                      <a:endParaRPr/>
                    </a:p>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MKT 3215: Professional Selling</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Min. grade of C in MKT 3050 </a:t>
                      </a:r>
                      <a:endParaRPr sz="1100" u="none" strike="noStrike" cap="none">
                        <a:latin typeface="Times New Roman"/>
                        <a:ea typeface="Times New Roman"/>
                        <a:cs typeface="Times New Roman"/>
                        <a:sym typeface="Times New Roman"/>
                      </a:endParaRPr>
                    </a:p>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&amp; Jr. Status</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Elective/Mkt Major </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309650">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FIN 3100: Principles of Risk Management &amp; Insurance</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Jr. Status</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Free Elective and/or COB Elective/Ins. Major</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152400">
                <a:tc>
                  <a:txBody>
                    <a:bodyPr/>
                    <a:lstStyle/>
                    <a:p>
                      <a:pPr marL="0" marR="0" lvl="0" indent="0" algn="l" rtl="0">
                        <a:spcBef>
                          <a:spcPts val="0"/>
                        </a:spcBef>
                        <a:spcAft>
                          <a:spcPts val="0"/>
                        </a:spcAft>
                        <a:buNone/>
                      </a:pPr>
                      <a:endParaRPr sz="9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86800">
                <a:tc gridSpan="3">
                  <a:txBody>
                    <a:bodyPr/>
                    <a:lstStyle/>
                    <a:p>
                      <a:pPr marL="0" marR="0" lvl="0" indent="0" algn="l" rtl="0">
                        <a:spcBef>
                          <a:spcPts val="0"/>
                        </a:spcBef>
                        <a:spcAft>
                          <a:spcPts val="0"/>
                        </a:spcAft>
                        <a:buNone/>
                      </a:pPr>
                      <a:r>
                        <a:rPr lang="en-US" sz="900" u="none" strike="noStrike" cap="none">
                          <a:latin typeface="Times New Roman"/>
                          <a:ea typeface="Times New Roman"/>
                          <a:cs typeface="Times New Roman"/>
                          <a:sym typeface="Times New Roman"/>
                        </a:rPr>
                        <a:t>*  Only 3 semester hours will count toward the required elective</a:t>
                      </a:r>
                      <a:endParaRPr sz="1100" u="none" strike="noStrike" cap="none">
                        <a:latin typeface="Times New Roman"/>
                        <a:ea typeface="Times New Roman"/>
                        <a:cs typeface="Times New Roman"/>
                        <a:sym typeface="Times New Roman"/>
                      </a:endParaRPr>
                    </a:p>
                  </a:txBody>
                  <a:tcPr marL="64000" marR="64000"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11"/>
          <p:cNvPicPr preferRelativeResize="0"/>
          <p:nvPr/>
        </p:nvPicPr>
        <p:blipFill rotWithShape="1">
          <a:blip r:embed="rId3">
            <a:alphaModFix/>
          </a:blip>
          <a:srcRect/>
          <a:stretch/>
        </p:blipFill>
        <p:spPr>
          <a:xfrm>
            <a:off x="-397" y="1"/>
            <a:ext cx="9144793" cy="1066799"/>
          </a:xfrm>
          <a:prstGeom prst="rect">
            <a:avLst/>
          </a:prstGeom>
          <a:noFill/>
          <a:ln>
            <a:noFill/>
          </a:ln>
        </p:spPr>
      </p:pic>
      <p:graphicFrame>
        <p:nvGraphicFramePr>
          <p:cNvPr id="267" name="Google Shape;267;p11"/>
          <p:cNvGraphicFramePr/>
          <p:nvPr/>
        </p:nvGraphicFramePr>
        <p:xfrm>
          <a:off x="381000" y="609599"/>
          <a:ext cx="8458175" cy="5575585"/>
        </p:xfrm>
        <a:graphic>
          <a:graphicData uri="http://schemas.openxmlformats.org/drawingml/2006/table">
            <a:tbl>
              <a:tblPr>
                <a:noFill/>
                <a:tableStyleId>{3D951F58-CBA4-43E3-838E-740AC5685061}</a:tableStyleId>
              </a:tblPr>
              <a:tblGrid>
                <a:gridCol w="3802300">
                  <a:extLst>
                    <a:ext uri="{9D8B030D-6E8A-4147-A177-3AD203B41FA5}">
                      <a16:colId xmlns:a16="http://schemas.microsoft.com/office/drawing/2014/main" val="20000"/>
                    </a:ext>
                  </a:extLst>
                </a:gridCol>
                <a:gridCol w="1984875">
                  <a:extLst>
                    <a:ext uri="{9D8B030D-6E8A-4147-A177-3AD203B41FA5}">
                      <a16:colId xmlns:a16="http://schemas.microsoft.com/office/drawing/2014/main" val="20001"/>
                    </a:ext>
                  </a:extLst>
                </a:gridCol>
                <a:gridCol w="2671000">
                  <a:extLst>
                    <a:ext uri="{9D8B030D-6E8A-4147-A177-3AD203B41FA5}">
                      <a16:colId xmlns:a16="http://schemas.microsoft.com/office/drawing/2014/main" val="20002"/>
                    </a:ext>
                  </a:extLst>
                </a:gridCol>
              </a:tblGrid>
              <a:tr h="205500">
                <a:tc>
                  <a:txBody>
                    <a:bodyPr/>
                    <a:lstStyle/>
                    <a:p>
                      <a:pPr marL="0" marR="0" lvl="0" indent="0" algn="l" rtl="0">
                        <a:spcBef>
                          <a:spcPts val="0"/>
                        </a:spcBef>
                        <a:spcAft>
                          <a:spcPts val="0"/>
                        </a:spcAft>
                        <a:buNone/>
                      </a:pPr>
                      <a:r>
                        <a:rPr lang="en-US" sz="1000" b="1">
                          <a:latin typeface="Times New Roman"/>
                          <a:ea typeface="Times New Roman"/>
                          <a:cs typeface="Times New Roman"/>
                          <a:sym typeface="Times New Roman"/>
                        </a:rPr>
                        <a:t>COURSES</a:t>
                      </a:r>
                      <a:endParaRPr sz="1200" u="none" strike="noStrike" cap="none">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1">
                          <a:latin typeface="Times New Roman"/>
                          <a:ea typeface="Times New Roman"/>
                          <a:cs typeface="Times New Roman"/>
                          <a:sym typeface="Times New Roman"/>
                        </a:rPr>
                        <a:t>PREREQUISITE(S)</a:t>
                      </a:r>
                      <a:endParaRPr sz="1100" u="none" strike="noStrike" cap="none">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1">
                          <a:latin typeface="Times New Roman"/>
                          <a:ea typeface="Times New Roman"/>
                          <a:cs typeface="Times New Roman"/>
                          <a:sym typeface="Times New Roman"/>
                        </a:rPr>
                        <a:t>NOTES/REMARKS</a:t>
                      </a:r>
                      <a:endParaRPr sz="1100" u="none" strike="noStrike" cap="none">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05500">
                <a:tc gridSpan="3">
                  <a:txBody>
                    <a:bodyPr/>
                    <a:lstStyle/>
                    <a:p>
                      <a:pPr marL="0" marR="0" lvl="0" indent="0" algn="l" rtl="0">
                        <a:spcBef>
                          <a:spcPts val="0"/>
                        </a:spcBef>
                        <a:spcAft>
                          <a:spcPts val="0"/>
                        </a:spcAft>
                        <a:buNone/>
                      </a:pPr>
                      <a:r>
                        <a:rPr lang="en-US" sz="1000" b="1">
                          <a:latin typeface="Times New Roman"/>
                          <a:ea typeface="Times New Roman"/>
                          <a:cs typeface="Times New Roman"/>
                          <a:sym typeface="Times New Roman"/>
                        </a:rPr>
                        <a:t>Required: 3 Courses – 9 S. H.</a:t>
                      </a:r>
                      <a:endParaRPr sz="1100" u="none" strike="noStrike" cap="none">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06125">
                <a:tc>
                  <a:txBody>
                    <a:bodyPr/>
                    <a:lstStyle/>
                    <a:p>
                      <a:pPr marL="0" marR="0" lvl="0" indent="0" algn="l" rtl="0">
                        <a:spcBef>
                          <a:spcPts val="0"/>
                        </a:spcBef>
                        <a:spcAft>
                          <a:spcPts val="0"/>
                        </a:spcAft>
                        <a:buNone/>
                      </a:pPr>
                      <a:r>
                        <a:rPr lang="en-US" sz="1100">
                          <a:latin typeface="Times New Roman"/>
                          <a:ea typeface="Times New Roman"/>
                          <a:cs typeface="Times New Roman"/>
                          <a:sym typeface="Times New Roman"/>
                        </a:rPr>
                        <a:t>SCM 3660: Principles of Supply Chain Management</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a:latin typeface="Times New Roman"/>
                          <a:ea typeface="Times New Roman"/>
                          <a:cs typeface="Times New Roman"/>
                          <a:sym typeface="Times New Roman"/>
                        </a:rPr>
                        <a:t>ECO 2100 or STT 2810 or permission of Director or Chairperson</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a:latin typeface="Times New Roman"/>
                          <a:ea typeface="Times New Roman"/>
                          <a:cs typeface="Times New Roman"/>
                          <a:sym typeface="Times New Roman"/>
                        </a:rPr>
                        <a:t>Free Elective and/or COB Elective</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06125">
                <a:tc>
                  <a:txBody>
                    <a:bodyPr/>
                    <a:lstStyle/>
                    <a:p>
                      <a:pPr marL="0" marR="0" lvl="0" indent="0" algn="l" rtl="0">
                        <a:spcBef>
                          <a:spcPts val="0"/>
                        </a:spcBef>
                        <a:spcAft>
                          <a:spcPts val="0"/>
                        </a:spcAft>
                        <a:buNone/>
                      </a:pPr>
                      <a:r>
                        <a:rPr lang="en-US" sz="1100">
                          <a:latin typeface="Times New Roman"/>
                          <a:ea typeface="Times New Roman"/>
                          <a:cs typeface="Times New Roman"/>
                          <a:sym typeface="Times New Roman"/>
                        </a:rPr>
                        <a:t>SCM 3670: Six Sigma &amp; Quality Management </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Times New Roman"/>
                        <a:buNone/>
                      </a:pPr>
                      <a:r>
                        <a:rPr lang="en-US" sz="1100">
                          <a:latin typeface="Times New Roman"/>
                          <a:ea typeface="Times New Roman"/>
                          <a:cs typeface="Times New Roman"/>
                          <a:sym typeface="Times New Roman"/>
                        </a:rPr>
                        <a:t>ECO 2100 or STT 2810 or permission of Director or Chairperson</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a:latin typeface="Times New Roman"/>
                          <a:ea typeface="Times New Roman"/>
                          <a:cs typeface="Times New Roman"/>
                          <a:sym typeface="Times New Roman"/>
                        </a:rPr>
                        <a:t>Free Elective and/or COB Elective</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43975">
                <a:tc>
                  <a:txBody>
                    <a:bodyPr/>
                    <a:lstStyle/>
                    <a:p>
                      <a:pPr marL="0" marR="0" lvl="0" indent="0" algn="l" rtl="0">
                        <a:spcBef>
                          <a:spcPts val="0"/>
                        </a:spcBef>
                        <a:spcAft>
                          <a:spcPts val="0"/>
                        </a:spcAft>
                        <a:buNone/>
                      </a:pPr>
                      <a:r>
                        <a:rPr lang="en-US" sz="1100">
                          <a:latin typeface="Times New Roman"/>
                          <a:ea typeface="Times New Roman"/>
                          <a:cs typeface="Times New Roman"/>
                          <a:sym typeface="Times New Roman"/>
                        </a:rPr>
                        <a:t>SCM 3690: Global Supply Chain and Logistics</a:t>
                      </a:r>
                      <a:endParaRPr sz="1100">
                        <a:latin typeface="Times New Roman"/>
                        <a:ea typeface="Times New Roman"/>
                        <a:cs typeface="Times New Roman"/>
                        <a:sym typeface="Times New Roman"/>
                      </a:endParaRPr>
                    </a:p>
                    <a:p>
                      <a:pPr marL="0" marR="0" lvl="0" indent="0" algn="l" rtl="0">
                        <a:spcBef>
                          <a:spcPts val="0"/>
                        </a:spcBef>
                        <a:spcAft>
                          <a:spcPts val="0"/>
                        </a:spcAft>
                        <a:buNone/>
                      </a:pP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Times New Roman"/>
                        <a:buNone/>
                      </a:pPr>
                      <a:r>
                        <a:rPr lang="en-US" sz="1100">
                          <a:latin typeface="Times New Roman"/>
                          <a:ea typeface="Times New Roman"/>
                          <a:cs typeface="Times New Roman"/>
                          <a:sym typeface="Times New Roman"/>
                        </a:rPr>
                        <a:t>ECO 2100 or STT 2810 or permission of Director or Chairperson</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a:latin typeface="Times New Roman"/>
                          <a:ea typeface="Times New Roman"/>
                          <a:cs typeface="Times New Roman"/>
                          <a:sym typeface="Times New Roman"/>
                        </a:rPr>
                        <a:t>Free Elective and/or COB Elective/CIS Major</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93300">
                <a:tc gridSpan="3">
                  <a:txBody>
                    <a:bodyPr/>
                    <a:lstStyle/>
                    <a:p>
                      <a:pPr marL="0" marR="0" lvl="0" indent="0" algn="l" rtl="0">
                        <a:spcBef>
                          <a:spcPts val="0"/>
                        </a:spcBef>
                        <a:spcAft>
                          <a:spcPts val="0"/>
                        </a:spcAft>
                        <a:buNone/>
                      </a:pPr>
                      <a:r>
                        <a:rPr lang="en-US" sz="1000" b="1">
                          <a:latin typeface="Times New Roman"/>
                          <a:ea typeface="Times New Roman"/>
                          <a:cs typeface="Times New Roman"/>
                          <a:sym typeface="Times New Roman"/>
                        </a:rPr>
                        <a:t>Electives: 2 courses – 6 S. H.</a:t>
                      </a:r>
                      <a:endParaRPr sz="1100" u="none" strike="noStrike" cap="none">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36150">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SCM 3900: Internship</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Jr. Status</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Free Elective and/or COB Elective</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674825">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SCM 3680: Supply Chain Technologies in a Global Environment</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Font typeface="Arial"/>
                        <a:buNone/>
                      </a:pPr>
                      <a:r>
                        <a:rPr lang="en-US" sz="1100">
                          <a:latin typeface="Times New Roman"/>
                          <a:ea typeface="Times New Roman"/>
                          <a:cs typeface="Times New Roman"/>
                          <a:sym typeface="Times New Roman"/>
                        </a:rPr>
                        <a:t>CIS 1026 and CIS 2050 or equivalent or permission of Director or Chairperson</a:t>
                      </a:r>
                      <a:endParaRPr sz="110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Font typeface="Arial"/>
                        <a:buNone/>
                      </a:pP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Font typeface="Arial"/>
                        <a:buNone/>
                      </a:pPr>
                      <a:r>
                        <a:rPr lang="en-US" sz="1100">
                          <a:latin typeface="Times New Roman"/>
                          <a:ea typeface="Times New Roman"/>
                          <a:cs typeface="Times New Roman"/>
                          <a:sym typeface="Times New Roman"/>
                        </a:rPr>
                        <a:t>Free Elective and/or COB Elective/CIS Major</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563775">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SCM 4870: Analytical Models for Supply Chain Management</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ECO 2100 or STT 2810 or permission of Director or Chairperson</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Font typeface="Arial"/>
                        <a:buNone/>
                      </a:pP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122425">
                <a:tc>
                  <a:txBody>
                    <a:bodyPr/>
                    <a:lstStyle/>
                    <a:p>
                      <a:pPr marL="0" marR="0" lvl="0" indent="0" algn="l" rtl="0">
                        <a:lnSpc>
                          <a:spcPct val="100000"/>
                        </a:lnSpc>
                        <a:spcBef>
                          <a:spcPts val="0"/>
                        </a:spcBef>
                        <a:spcAft>
                          <a:spcPts val="0"/>
                        </a:spcAft>
                        <a:buNone/>
                      </a:pP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506125">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MGT 3620: Human Resource Management </a:t>
                      </a:r>
                      <a:endParaRPr sz="11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OR</a:t>
                      </a:r>
                      <a:endParaRPr sz="11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MGT 3670: International Human Resource Management</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Jr. Status</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Free Elective and/or COB Elective/Mgt Major</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843550">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MKT 3260: Managing Distribution Channels</a:t>
                      </a:r>
                      <a:endParaRPr sz="11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OR</a:t>
                      </a:r>
                      <a:endParaRPr sz="11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MKT 3230: Business-To-Business Marketing</a:t>
                      </a:r>
                      <a:endParaRPr sz="11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OR</a:t>
                      </a:r>
                      <a:endParaRPr sz="110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MKT 3215: Professional Selling</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Minimum grade of C in MKT 3050 &amp; Jr. Status </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Free Elective and/or COB Elective/Mkt Major </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22925">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FIN 3071: Principles of Risk Management</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Jr. Status</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latin typeface="Times New Roman"/>
                          <a:ea typeface="Times New Roman"/>
                          <a:cs typeface="Times New Roman"/>
                          <a:sym typeface="Times New Roman"/>
                        </a:rPr>
                        <a:t>Free Elective and/or COB Elective/Ins. Major</a:t>
                      </a:r>
                      <a:endParaRPr sz="1100">
                        <a:latin typeface="Times New Roman"/>
                        <a:ea typeface="Times New Roman"/>
                        <a:cs typeface="Times New Roman"/>
                        <a:sym typeface="Times New Roman"/>
                      </a:endParaRPr>
                    </a:p>
                  </a:txBody>
                  <a:tcPr marL="48125" marR="48125" marT="18275" marB="18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268" name="Google Shape;268;p11"/>
          <p:cNvSpPr txBox="1">
            <a:spLocks noGrp="1"/>
          </p:cNvSpPr>
          <p:nvPr>
            <p:ph type="title"/>
          </p:nvPr>
        </p:nvSpPr>
        <p:spPr>
          <a:xfrm>
            <a:off x="152400" y="0"/>
            <a:ext cx="8839200" cy="609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100"/>
              <a:buFont typeface="Calibri"/>
              <a:buNone/>
            </a:pPr>
            <a:r>
              <a:rPr lang="en-US" sz="4100"/>
              <a:t>SCM Minor Required Curriculum</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12"/>
          <p:cNvPicPr preferRelativeResize="0"/>
          <p:nvPr/>
        </p:nvPicPr>
        <p:blipFill rotWithShape="1">
          <a:blip r:embed="rId3">
            <a:alphaModFix/>
          </a:blip>
          <a:srcRect/>
          <a:stretch/>
        </p:blipFill>
        <p:spPr>
          <a:xfrm>
            <a:off x="-397" y="1"/>
            <a:ext cx="9144793" cy="1295399"/>
          </a:xfrm>
          <a:prstGeom prst="rect">
            <a:avLst/>
          </a:prstGeom>
          <a:noFill/>
          <a:ln>
            <a:noFill/>
          </a:ln>
        </p:spPr>
      </p:pic>
      <p:sp>
        <p:nvSpPr>
          <p:cNvPr id="274" name="Google Shape;274;p12"/>
          <p:cNvSpPr txBox="1">
            <a:spLocks noGrp="1"/>
          </p:cNvSpPr>
          <p:nvPr>
            <p:ph type="body" idx="1"/>
          </p:nvPr>
        </p:nvSpPr>
        <p:spPr>
          <a:xfrm>
            <a:off x="152400" y="1295400"/>
            <a:ext cx="8839200" cy="473817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ct val="100000"/>
              <a:buNone/>
            </a:pPr>
            <a:r>
              <a:rPr lang="en-US" dirty="0"/>
              <a:t>Our Student SCM Club is sponsored by the Association for Operations Management (APICS </a:t>
            </a:r>
            <a:r>
              <a:rPr lang="en-US" dirty="0" err="1"/>
              <a:t>a.k.a</a:t>
            </a:r>
            <a:r>
              <a:rPr lang="en-US" dirty="0"/>
              <a:t> ASCM)</a:t>
            </a:r>
            <a:endParaRPr dirty="0"/>
          </a:p>
          <a:p>
            <a:pPr marL="742950" lvl="1" indent="-285750" algn="l" rtl="0">
              <a:spcBef>
                <a:spcPts val="518"/>
              </a:spcBef>
              <a:spcAft>
                <a:spcPts val="0"/>
              </a:spcAft>
              <a:buClr>
                <a:schemeClr val="dk1"/>
              </a:buClr>
              <a:buSzPct val="100000"/>
              <a:buFont typeface="Arial"/>
              <a:buChar char="•"/>
            </a:pPr>
            <a:r>
              <a:rPr lang="en-US" dirty="0"/>
              <a:t>Free to join the club ($0 to join)</a:t>
            </a:r>
          </a:p>
          <a:p>
            <a:pPr marL="742950" lvl="1" indent="-285750" algn="l" rtl="0">
              <a:spcBef>
                <a:spcPts val="518"/>
              </a:spcBef>
              <a:spcAft>
                <a:spcPts val="0"/>
              </a:spcAft>
              <a:buClr>
                <a:schemeClr val="dk1"/>
              </a:buClr>
              <a:buSzPct val="100000"/>
              <a:buFont typeface="Arial"/>
              <a:buChar char="•"/>
            </a:pPr>
            <a:r>
              <a:rPr lang="en-US" dirty="0"/>
              <a:t>Includes student membership in APICS/ASCM </a:t>
            </a:r>
            <a:endParaRPr dirty="0"/>
          </a:p>
          <a:p>
            <a:pPr marL="742950" lvl="1" indent="-285750" algn="l" rtl="0">
              <a:spcBef>
                <a:spcPts val="518"/>
              </a:spcBef>
              <a:spcAft>
                <a:spcPts val="0"/>
              </a:spcAft>
              <a:buClr>
                <a:schemeClr val="dk1"/>
              </a:buClr>
              <a:buSzPct val="100000"/>
              <a:buFont typeface="Arial"/>
              <a:buChar char="•"/>
            </a:pPr>
            <a:r>
              <a:rPr lang="en-US" dirty="0"/>
              <a:t>Internship Opportunities</a:t>
            </a:r>
            <a:endParaRPr dirty="0"/>
          </a:p>
          <a:p>
            <a:pPr marL="742950" lvl="1" indent="-285750" algn="l" rtl="0">
              <a:spcBef>
                <a:spcPts val="518"/>
              </a:spcBef>
              <a:spcAft>
                <a:spcPts val="0"/>
              </a:spcAft>
              <a:buClr>
                <a:schemeClr val="dk1"/>
              </a:buClr>
              <a:buSzPct val="100000"/>
              <a:buFont typeface="Arial"/>
              <a:buChar char="•"/>
            </a:pPr>
            <a:r>
              <a:rPr lang="en-US" dirty="0"/>
              <a:t>Job Opportunities</a:t>
            </a:r>
            <a:endParaRPr dirty="0"/>
          </a:p>
          <a:p>
            <a:pPr marL="742950" lvl="1" indent="-285750" algn="l" rtl="0">
              <a:spcBef>
                <a:spcPts val="518"/>
              </a:spcBef>
              <a:spcAft>
                <a:spcPts val="0"/>
              </a:spcAft>
              <a:buClr>
                <a:schemeClr val="dk1"/>
              </a:buClr>
              <a:buSzPct val="100000"/>
              <a:buFont typeface="Arial"/>
              <a:buChar char="•"/>
            </a:pPr>
            <a:r>
              <a:rPr lang="en-US" dirty="0"/>
              <a:t>Guest Speakers</a:t>
            </a:r>
            <a:endParaRPr dirty="0"/>
          </a:p>
          <a:p>
            <a:pPr marL="742950" lvl="1" indent="-285750" algn="l" rtl="0">
              <a:spcBef>
                <a:spcPts val="518"/>
              </a:spcBef>
              <a:spcAft>
                <a:spcPts val="0"/>
              </a:spcAft>
              <a:buClr>
                <a:schemeClr val="dk1"/>
              </a:buClr>
              <a:buSzPct val="100000"/>
              <a:buFont typeface="Arial"/>
              <a:buChar char="•"/>
            </a:pPr>
            <a:r>
              <a:rPr lang="en-US" dirty="0"/>
              <a:t>Networking with SCM professionals</a:t>
            </a:r>
            <a:endParaRPr dirty="0"/>
          </a:p>
        </p:txBody>
      </p:sp>
      <p:sp>
        <p:nvSpPr>
          <p:cNvPr id="275" name="Google Shape;275;p12"/>
          <p:cNvSpPr txBox="1">
            <a:spLocks noGrp="1"/>
          </p:cNvSpPr>
          <p:nvPr>
            <p:ph type="title"/>
          </p:nvPr>
        </p:nvSpPr>
        <p:spPr>
          <a:xfrm>
            <a:off x="0" y="1"/>
            <a:ext cx="9144000" cy="12954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sz="4900">
                <a:solidFill>
                  <a:schemeClr val="dk1"/>
                </a:solidFill>
              </a:rPr>
              <a:t>Appalachian Supply Chain Club (ASCC)</a:t>
            </a:r>
            <a:br>
              <a:rPr lang="en-US" sz="4900">
                <a:solidFill>
                  <a:schemeClr val="dk1"/>
                </a:solidFill>
              </a:rPr>
            </a:br>
            <a:r>
              <a:rPr lang="en-US" sz="2700"/>
              <a:t>(</a:t>
            </a:r>
            <a:r>
              <a:rPr lang="en-US" sz="3100"/>
              <a:t>ASCC.appstate.edu</a:t>
            </a:r>
            <a:r>
              <a:rPr lang="en-US" sz="2700"/>
              <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4">
                                            <p:txEl>
                                              <p:pRg st="0" end="0"/>
                                            </p:txEl>
                                          </p:spTgt>
                                        </p:tgtEl>
                                        <p:attrNameLst>
                                          <p:attrName>style.visibility</p:attrName>
                                        </p:attrNameLst>
                                      </p:cBhvr>
                                      <p:to>
                                        <p:strVal val="visible"/>
                                      </p:to>
                                    </p:set>
                                    <p:anim calcmode="lin" valueType="num">
                                      <p:cBhvr additive="base">
                                        <p:cTn id="7" dur="500"/>
                                        <p:tgtEl>
                                          <p:spTgt spid="27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74">
                                            <p:txEl>
                                              <p:pRg st="1" end="1"/>
                                            </p:txEl>
                                          </p:spTgt>
                                        </p:tgtEl>
                                        <p:attrNameLst>
                                          <p:attrName>style.visibility</p:attrName>
                                        </p:attrNameLst>
                                      </p:cBhvr>
                                      <p:to>
                                        <p:strVal val="visible"/>
                                      </p:to>
                                    </p:set>
                                    <p:anim calcmode="lin" valueType="num">
                                      <p:cBhvr additive="base">
                                        <p:cTn id="12" dur="500"/>
                                        <p:tgtEl>
                                          <p:spTgt spid="27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74">
                                            <p:txEl>
                                              <p:pRg st="2" end="2"/>
                                            </p:txEl>
                                          </p:spTgt>
                                        </p:tgtEl>
                                        <p:attrNameLst>
                                          <p:attrName>style.visibility</p:attrName>
                                        </p:attrNameLst>
                                      </p:cBhvr>
                                      <p:to>
                                        <p:strVal val="visible"/>
                                      </p:to>
                                    </p:set>
                                    <p:anim calcmode="lin" valueType="num">
                                      <p:cBhvr additive="base">
                                        <p:cTn id="17" dur="500"/>
                                        <p:tgtEl>
                                          <p:spTgt spid="27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74">
                                            <p:txEl>
                                              <p:pRg st="3" end="3"/>
                                            </p:txEl>
                                          </p:spTgt>
                                        </p:tgtEl>
                                        <p:attrNameLst>
                                          <p:attrName>style.visibility</p:attrName>
                                        </p:attrNameLst>
                                      </p:cBhvr>
                                      <p:to>
                                        <p:strVal val="visible"/>
                                      </p:to>
                                    </p:set>
                                    <p:anim calcmode="lin" valueType="num">
                                      <p:cBhvr additive="base">
                                        <p:cTn id="22" dur="500"/>
                                        <p:tgtEl>
                                          <p:spTgt spid="27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74">
                                            <p:txEl>
                                              <p:pRg st="4" end="4"/>
                                            </p:txEl>
                                          </p:spTgt>
                                        </p:tgtEl>
                                        <p:attrNameLst>
                                          <p:attrName>style.visibility</p:attrName>
                                        </p:attrNameLst>
                                      </p:cBhvr>
                                      <p:to>
                                        <p:strVal val="visible"/>
                                      </p:to>
                                    </p:set>
                                    <p:anim calcmode="lin" valueType="num">
                                      <p:cBhvr additive="base">
                                        <p:cTn id="27" dur="500"/>
                                        <p:tgtEl>
                                          <p:spTgt spid="27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74">
                                            <p:txEl>
                                              <p:pRg st="5" end="5"/>
                                            </p:txEl>
                                          </p:spTgt>
                                        </p:tgtEl>
                                        <p:attrNameLst>
                                          <p:attrName>style.visibility</p:attrName>
                                        </p:attrNameLst>
                                      </p:cBhvr>
                                      <p:to>
                                        <p:strVal val="visible"/>
                                      </p:to>
                                    </p:set>
                                    <p:anim calcmode="lin" valueType="num">
                                      <p:cBhvr additive="base">
                                        <p:cTn id="32" dur="500"/>
                                        <p:tgtEl>
                                          <p:spTgt spid="27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74">
                                            <p:txEl>
                                              <p:pRg st="6" end="6"/>
                                            </p:txEl>
                                          </p:spTgt>
                                        </p:tgtEl>
                                        <p:attrNameLst>
                                          <p:attrName>style.visibility</p:attrName>
                                        </p:attrNameLst>
                                      </p:cBhvr>
                                      <p:to>
                                        <p:strVal val="visible"/>
                                      </p:to>
                                    </p:set>
                                    <p:anim calcmode="lin" valueType="num">
                                      <p:cBhvr additive="base">
                                        <p:cTn id="37" dur="500"/>
                                        <p:tgtEl>
                                          <p:spTgt spid="27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3"/>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Employers</a:t>
            </a:r>
            <a:endParaRPr/>
          </a:p>
        </p:txBody>
      </p:sp>
      <p:sp>
        <p:nvSpPr>
          <p:cNvPr id="281" name="Google Shape;281;p13"/>
          <p:cNvSpPr txBox="1">
            <a:spLocks noGrp="1"/>
          </p:cNvSpPr>
          <p:nvPr>
            <p:ph type="body" idx="1"/>
          </p:nvPr>
        </p:nvSpPr>
        <p:spPr>
          <a:xfrm>
            <a:off x="212481" y="1340583"/>
            <a:ext cx="4343400" cy="4525963"/>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spcBef>
                <a:spcPts val="0"/>
              </a:spcBef>
              <a:spcAft>
                <a:spcPts val="0"/>
              </a:spcAft>
              <a:buClr>
                <a:schemeClr val="dk1"/>
              </a:buClr>
              <a:buSzPct val="100000"/>
              <a:buChar char="•"/>
            </a:pPr>
            <a:r>
              <a:rPr lang="en-US" dirty="0"/>
              <a:t>Amazon</a:t>
            </a:r>
          </a:p>
          <a:p>
            <a:pPr marL="342900" lvl="0" indent="-342900" algn="l" rtl="0">
              <a:spcBef>
                <a:spcPts val="0"/>
              </a:spcBef>
              <a:spcAft>
                <a:spcPts val="0"/>
              </a:spcAft>
              <a:buClr>
                <a:schemeClr val="dk1"/>
              </a:buClr>
              <a:buSzPct val="100000"/>
              <a:buChar char="•"/>
            </a:pPr>
            <a:r>
              <a:rPr lang="en-US" dirty="0"/>
              <a:t>C. H. Robinson</a:t>
            </a:r>
            <a:endParaRPr dirty="0"/>
          </a:p>
          <a:p>
            <a:pPr marL="342900" lvl="0" indent="-342900" algn="l" rtl="0">
              <a:spcBef>
                <a:spcPts val="476"/>
              </a:spcBef>
              <a:spcAft>
                <a:spcPts val="0"/>
              </a:spcAft>
              <a:buClr>
                <a:schemeClr val="dk1"/>
              </a:buClr>
              <a:buSzPct val="100000"/>
              <a:buChar char="•"/>
            </a:pPr>
            <a:r>
              <a:rPr lang="en-US" dirty="0"/>
              <a:t>Transportation Insight</a:t>
            </a:r>
            <a:endParaRPr dirty="0"/>
          </a:p>
          <a:p>
            <a:pPr marL="342900" lvl="0" indent="-342900">
              <a:spcBef>
                <a:spcPts val="476"/>
              </a:spcBef>
              <a:buSzPct val="100000"/>
            </a:pPr>
            <a:r>
              <a:rPr lang="en-US" dirty="0"/>
              <a:t> Schneider</a:t>
            </a:r>
            <a:endParaRPr dirty="0"/>
          </a:p>
          <a:p>
            <a:pPr marL="342900" lvl="0" indent="-342900" algn="l" rtl="0">
              <a:spcBef>
                <a:spcPts val="476"/>
              </a:spcBef>
              <a:spcAft>
                <a:spcPts val="0"/>
              </a:spcAft>
              <a:buClr>
                <a:schemeClr val="dk1"/>
              </a:buClr>
              <a:buSzPct val="100000"/>
              <a:buChar char="•"/>
            </a:pPr>
            <a:r>
              <a:rPr lang="en-US" dirty="0"/>
              <a:t>Target Corporation</a:t>
            </a:r>
            <a:endParaRPr dirty="0"/>
          </a:p>
          <a:p>
            <a:pPr marL="342900" lvl="0" indent="-342900" algn="l" rtl="0">
              <a:spcBef>
                <a:spcPts val="476"/>
              </a:spcBef>
              <a:spcAft>
                <a:spcPts val="0"/>
              </a:spcAft>
              <a:buClr>
                <a:schemeClr val="dk1"/>
              </a:buClr>
              <a:buSzPct val="100000"/>
              <a:buChar char="•"/>
            </a:pPr>
            <a:r>
              <a:rPr lang="en-US" dirty="0"/>
              <a:t>Sunrise Technologies</a:t>
            </a:r>
            <a:endParaRPr dirty="0"/>
          </a:p>
          <a:p>
            <a:pPr marL="342900" lvl="0" indent="-342900" algn="l" rtl="0">
              <a:spcBef>
                <a:spcPts val="476"/>
              </a:spcBef>
              <a:spcAft>
                <a:spcPts val="0"/>
              </a:spcAft>
              <a:buClr>
                <a:schemeClr val="dk1"/>
              </a:buClr>
              <a:buSzPct val="100000"/>
              <a:buChar char="•"/>
            </a:pPr>
            <a:r>
              <a:rPr lang="en-US" dirty="0"/>
              <a:t>Lowe’s</a:t>
            </a:r>
            <a:endParaRPr dirty="0"/>
          </a:p>
          <a:p>
            <a:pPr marL="342900" lvl="0" indent="-342900" algn="l" rtl="0">
              <a:spcBef>
                <a:spcPts val="476"/>
              </a:spcBef>
              <a:spcAft>
                <a:spcPts val="0"/>
              </a:spcAft>
              <a:buClr>
                <a:schemeClr val="dk1"/>
              </a:buClr>
              <a:buSzPct val="100000"/>
              <a:buChar char="•"/>
            </a:pPr>
            <a:r>
              <a:rPr lang="en-US" dirty="0"/>
              <a:t>VF Corporation</a:t>
            </a:r>
            <a:endParaRPr dirty="0"/>
          </a:p>
          <a:p>
            <a:pPr marL="342900" lvl="0" indent="-342900" algn="l" rtl="0">
              <a:spcBef>
                <a:spcPts val="476"/>
              </a:spcBef>
              <a:spcAft>
                <a:spcPts val="0"/>
              </a:spcAft>
              <a:buClr>
                <a:schemeClr val="dk1"/>
              </a:buClr>
              <a:buSzPct val="100000"/>
              <a:buChar char="•"/>
            </a:pPr>
            <a:r>
              <a:rPr lang="en-US" dirty="0"/>
              <a:t>Ahold-Delhaize</a:t>
            </a:r>
            <a:endParaRPr dirty="0"/>
          </a:p>
          <a:p>
            <a:pPr marL="342900" lvl="0" indent="-342900" algn="l" rtl="0">
              <a:spcBef>
                <a:spcPts val="476"/>
              </a:spcBef>
              <a:spcAft>
                <a:spcPts val="0"/>
              </a:spcAft>
              <a:buClr>
                <a:schemeClr val="dk1"/>
              </a:buClr>
              <a:buSzPct val="100000"/>
              <a:buChar char="•"/>
            </a:pPr>
            <a:r>
              <a:rPr lang="en-US" dirty="0"/>
              <a:t>Publix</a:t>
            </a:r>
          </a:p>
          <a:p>
            <a:pPr marL="342900" lvl="0" indent="-342900" algn="l" rtl="0">
              <a:spcBef>
                <a:spcPts val="476"/>
              </a:spcBef>
              <a:spcAft>
                <a:spcPts val="0"/>
              </a:spcAft>
              <a:buClr>
                <a:schemeClr val="dk1"/>
              </a:buClr>
              <a:buSzPct val="100000"/>
              <a:buChar char="•"/>
            </a:pPr>
            <a:r>
              <a:rPr lang="en-US" dirty="0"/>
              <a:t>Total Quality Logistics</a:t>
            </a:r>
          </a:p>
          <a:p>
            <a:pPr marL="342900" lvl="0" indent="-342900" algn="l" rtl="0">
              <a:spcBef>
                <a:spcPts val="476"/>
              </a:spcBef>
              <a:spcAft>
                <a:spcPts val="0"/>
              </a:spcAft>
              <a:buClr>
                <a:schemeClr val="dk1"/>
              </a:buClr>
              <a:buSzPct val="100000"/>
              <a:buChar char="•"/>
            </a:pPr>
            <a:r>
              <a:rPr lang="en-US" dirty="0"/>
              <a:t>Maersk</a:t>
            </a:r>
          </a:p>
          <a:p>
            <a:pPr marL="342900" lvl="0" indent="-342900" algn="l" rtl="0">
              <a:spcBef>
                <a:spcPts val="476"/>
              </a:spcBef>
              <a:spcAft>
                <a:spcPts val="0"/>
              </a:spcAft>
              <a:buClr>
                <a:schemeClr val="dk1"/>
              </a:buClr>
              <a:buSzPct val="100000"/>
              <a:buChar char="•"/>
            </a:pPr>
            <a:r>
              <a:rPr lang="en-US" dirty="0" err="1"/>
              <a:t>LeanCor</a:t>
            </a:r>
            <a:endParaRPr lang="en-US" dirty="0"/>
          </a:p>
          <a:p>
            <a:pPr marL="342900" lvl="0" indent="-342900" algn="l" rtl="0">
              <a:spcBef>
                <a:spcPts val="476"/>
              </a:spcBef>
              <a:spcAft>
                <a:spcPts val="0"/>
              </a:spcAft>
              <a:buClr>
                <a:schemeClr val="dk1"/>
              </a:buClr>
              <a:buSzPct val="100000"/>
              <a:buChar char="•"/>
            </a:pPr>
            <a:r>
              <a:rPr lang="en-US" dirty="0"/>
              <a:t>Camelot 3PL Software</a:t>
            </a:r>
            <a:endParaRPr dirty="0"/>
          </a:p>
          <a:p>
            <a:pPr marL="342900" lvl="0" indent="-191770" algn="l" rtl="0">
              <a:spcBef>
                <a:spcPts val="476"/>
              </a:spcBef>
              <a:spcAft>
                <a:spcPts val="0"/>
              </a:spcAft>
              <a:buClr>
                <a:schemeClr val="dk1"/>
              </a:buClr>
              <a:buSzPct val="100000"/>
              <a:buNone/>
            </a:pPr>
            <a:endParaRPr dirty="0"/>
          </a:p>
          <a:p>
            <a:pPr marL="342900" lvl="0" indent="-191770" algn="l" rtl="0">
              <a:spcBef>
                <a:spcPts val="476"/>
              </a:spcBef>
              <a:spcAft>
                <a:spcPts val="0"/>
              </a:spcAft>
              <a:buClr>
                <a:schemeClr val="dk1"/>
              </a:buClr>
              <a:buSzPct val="100000"/>
              <a:buNone/>
            </a:pPr>
            <a:endParaRPr dirty="0"/>
          </a:p>
        </p:txBody>
      </p:sp>
      <p:sp>
        <p:nvSpPr>
          <p:cNvPr id="282" name="Google Shape;282;p13"/>
          <p:cNvSpPr txBox="1">
            <a:spLocks noGrp="1"/>
          </p:cNvSpPr>
          <p:nvPr>
            <p:ph type="body" idx="2"/>
          </p:nvPr>
        </p:nvSpPr>
        <p:spPr>
          <a:xfrm>
            <a:off x="4615962" y="1311275"/>
            <a:ext cx="4343400" cy="4433888"/>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476"/>
              </a:spcBef>
              <a:spcAft>
                <a:spcPts val="0"/>
              </a:spcAft>
              <a:buClr>
                <a:schemeClr val="dk1"/>
              </a:buClr>
              <a:buSzPct val="100000"/>
              <a:buChar char="•"/>
            </a:pPr>
            <a:r>
              <a:rPr lang="en-US" dirty="0"/>
              <a:t>Syngenta </a:t>
            </a:r>
          </a:p>
          <a:p>
            <a:pPr marL="342900" lvl="0" indent="-342900" algn="l" rtl="0">
              <a:spcBef>
                <a:spcPts val="476"/>
              </a:spcBef>
              <a:spcAft>
                <a:spcPts val="0"/>
              </a:spcAft>
              <a:buClr>
                <a:schemeClr val="dk1"/>
              </a:buClr>
              <a:buSzPct val="100000"/>
              <a:buChar char="•"/>
            </a:pPr>
            <a:r>
              <a:rPr lang="en-US" dirty="0"/>
              <a:t>Hanes Companies</a:t>
            </a:r>
            <a:endParaRPr dirty="0"/>
          </a:p>
          <a:p>
            <a:pPr marL="342900" lvl="0" indent="-342900" algn="l" rtl="0">
              <a:spcBef>
                <a:spcPts val="476"/>
              </a:spcBef>
              <a:spcAft>
                <a:spcPts val="0"/>
              </a:spcAft>
              <a:buClr>
                <a:schemeClr val="dk1"/>
              </a:buClr>
              <a:buSzPct val="100000"/>
              <a:buChar char="•"/>
            </a:pPr>
            <a:r>
              <a:rPr lang="en-US" dirty="0"/>
              <a:t>Georgia-Pacific</a:t>
            </a:r>
            <a:endParaRPr dirty="0"/>
          </a:p>
          <a:p>
            <a:pPr marL="342900" lvl="0" indent="-342900" algn="l" rtl="0">
              <a:spcBef>
                <a:spcPts val="476"/>
              </a:spcBef>
              <a:spcAft>
                <a:spcPts val="0"/>
              </a:spcAft>
              <a:buClr>
                <a:schemeClr val="dk1"/>
              </a:buClr>
              <a:buSzPct val="100000"/>
              <a:buChar char="•"/>
            </a:pPr>
            <a:r>
              <a:rPr lang="en-US" dirty="0" err="1"/>
              <a:t>Syfan</a:t>
            </a:r>
            <a:r>
              <a:rPr lang="en-US" dirty="0"/>
              <a:t> Logistics</a:t>
            </a:r>
            <a:endParaRPr dirty="0"/>
          </a:p>
          <a:p>
            <a:pPr marL="342900" lvl="0" indent="-342900" algn="l" rtl="0">
              <a:spcBef>
                <a:spcPts val="476"/>
              </a:spcBef>
              <a:spcAft>
                <a:spcPts val="0"/>
              </a:spcAft>
              <a:buClr>
                <a:schemeClr val="dk1"/>
              </a:buClr>
              <a:buSzPct val="100000"/>
              <a:buChar char="•"/>
            </a:pPr>
            <a:r>
              <a:rPr lang="en-US" dirty="0"/>
              <a:t>Ralph Lauren</a:t>
            </a:r>
            <a:endParaRPr dirty="0"/>
          </a:p>
          <a:p>
            <a:pPr marL="342900" lvl="0" indent="-342900" algn="l" rtl="0">
              <a:spcBef>
                <a:spcPts val="476"/>
              </a:spcBef>
              <a:spcAft>
                <a:spcPts val="0"/>
              </a:spcAft>
              <a:buClr>
                <a:schemeClr val="dk1"/>
              </a:buClr>
              <a:buSzPct val="100000"/>
              <a:buChar char="•"/>
            </a:pPr>
            <a:r>
              <a:rPr lang="en-US" dirty="0"/>
              <a:t>Red Classic Transportation Services</a:t>
            </a:r>
            <a:endParaRPr dirty="0"/>
          </a:p>
          <a:p>
            <a:pPr marL="342900" lvl="0" indent="-342900" algn="l" rtl="0">
              <a:spcBef>
                <a:spcPts val="476"/>
              </a:spcBef>
              <a:spcAft>
                <a:spcPts val="0"/>
              </a:spcAft>
              <a:buClr>
                <a:schemeClr val="dk1"/>
              </a:buClr>
              <a:buSzPct val="100000"/>
              <a:buChar char="•"/>
            </a:pPr>
            <a:r>
              <a:rPr lang="en-US" dirty="0"/>
              <a:t>Old Dominion</a:t>
            </a:r>
            <a:endParaRPr dirty="0"/>
          </a:p>
          <a:p>
            <a:pPr marL="342900" lvl="0" indent="-342900" algn="l" rtl="0">
              <a:spcBef>
                <a:spcPts val="476"/>
              </a:spcBef>
              <a:spcAft>
                <a:spcPts val="0"/>
              </a:spcAft>
              <a:buClr>
                <a:schemeClr val="dk1"/>
              </a:buClr>
              <a:buSzPct val="100000"/>
              <a:buChar char="•"/>
            </a:pPr>
            <a:r>
              <a:rPr lang="en-US" dirty="0"/>
              <a:t>XPO Logistics, Inc.</a:t>
            </a:r>
            <a:endParaRPr dirty="0"/>
          </a:p>
          <a:p>
            <a:pPr marL="342900" lvl="0" indent="-342900" algn="l" rtl="0">
              <a:spcBef>
                <a:spcPts val="476"/>
              </a:spcBef>
              <a:spcAft>
                <a:spcPts val="0"/>
              </a:spcAft>
              <a:buClr>
                <a:schemeClr val="dk1"/>
              </a:buClr>
              <a:buSzPct val="100000"/>
              <a:buChar char="•"/>
            </a:pPr>
            <a:r>
              <a:rPr lang="en-US" dirty="0"/>
              <a:t>Aldi Foods</a:t>
            </a:r>
            <a:endParaRPr dirty="0"/>
          </a:p>
          <a:p>
            <a:pPr marL="342900" lvl="0" indent="-342900" algn="l" rtl="0">
              <a:spcBef>
                <a:spcPts val="476"/>
              </a:spcBef>
              <a:spcAft>
                <a:spcPts val="0"/>
              </a:spcAft>
              <a:buClr>
                <a:schemeClr val="dk1"/>
              </a:buClr>
              <a:buSzPct val="100000"/>
              <a:buChar char="•"/>
            </a:pPr>
            <a:r>
              <a:rPr lang="en-US" dirty="0"/>
              <a:t>Gilbarco-</a:t>
            </a:r>
            <a:r>
              <a:rPr lang="en-US" dirty="0" err="1"/>
              <a:t>Veederoot</a:t>
            </a:r>
            <a:endParaRPr dirty="0"/>
          </a:p>
          <a:p>
            <a:pPr marL="0" lvl="0" indent="0" algn="l" rtl="0">
              <a:spcBef>
                <a:spcPts val="476"/>
              </a:spcBef>
              <a:spcAft>
                <a:spcPts val="0"/>
              </a:spcAft>
              <a:buClr>
                <a:schemeClr val="dk1"/>
              </a:buClr>
              <a:buSzPct val="100000"/>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14"/>
          <p:cNvPicPr preferRelativeResize="0"/>
          <p:nvPr/>
        </p:nvPicPr>
        <p:blipFill rotWithShape="1">
          <a:blip r:embed="rId3">
            <a:alphaModFix/>
          </a:blip>
          <a:srcRect/>
          <a:stretch/>
        </p:blipFill>
        <p:spPr>
          <a:xfrm>
            <a:off x="-397" y="1"/>
            <a:ext cx="9144793" cy="1447799"/>
          </a:xfrm>
          <a:prstGeom prst="rect">
            <a:avLst/>
          </a:prstGeom>
          <a:noFill/>
          <a:ln>
            <a:noFill/>
          </a:ln>
        </p:spPr>
      </p:pic>
      <p:sp>
        <p:nvSpPr>
          <p:cNvPr id="288" name="Google Shape;288;p14"/>
          <p:cNvSpPr txBox="1">
            <a:spLocks noGrp="1"/>
          </p:cNvSpPr>
          <p:nvPr>
            <p:ph type="title"/>
          </p:nvPr>
        </p:nvSpPr>
        <p:spPr>
          <a:xfrm>
            <a:off x="281866" y="293795"/>
            <a:ext cx="88392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libri"/>
              <a:buNone/>
            </a:pPr>
            <a:r>
              <a:rPr lang="en-US" sz="3600"/>
              <a:t>Institute for Supply Management (ISM)</a:t>
            </a:r>
            <a:br>
              <a:rPr lang="en-US" sz="3600"/>
            </a:br>
            <a:r>
              <a:rPr lang="en-US" sz="3600"/>
              <a:t>2021 Salary Survey</a:t>
            </a:r>
            <a:br>
              <a:rPr lang="en-US"/>
            </a:br>
            <a:endParaRPr sz="3200"/>
          </a:p>
        </p:txBody>
      </p:sp>
      <p:sp>
        <p:nvSpPr>
          <p:cNvPr id="289" name="Google Shape;289;p14"/>
          <p:cNvSpPr txBox="1">
            <a:spLocks noGrp="1"/>
          </p:cNvSpPr>
          <p:nvPr>
            <p:ph type="body" idx="1"/>
          </p:nvPr>
        </p:nvSpPr>
        <p:spPr>
          <a:xfrm>
            <a:off x="152400" y="1524000"/>
            <a:ext cx="8839200" cy="4648199"/>
          </a:xfrm>
          <a:prstGeom prst="rect">
            <a:avLst/>
          </a:prstGeom>
          <a:noFill/>
          <a:ln>
            <a:noFill/>
          </a:ln>
        </p:spPr>
        <p:txBody>
          <a:bodyPr spcFirstLastPara="1" wrap="square" lIns="91425" tIns="45700" rIns="91425" bIns="45700" anchor="t" anchorCtr="0">
            <a:normAutofit/>
          </a:bodyPr>
          <a:lstStyle/>
          <a:p>
            <a:pPr marL="342900" lvl="0" indent="-165100" algn="l" rtl="0">
              <a:spcBef>
                <a:spcPts val="0"/>
              </a:spcBef>
              <a:spcAft>
                <a:spcPts val="0"/>
              </a:spcAft>
              <a:buClr>
                <a:schemeClr val="dk1"/>
              </a:buClr>
              <a:buSzPts val="2800"/>
              <a:buNone/>
            </a:pPr>
            <a:endParaRPr/>
          </a:p>
          <a:p>
            <a:pPr marL="342900" lvl="0" indent="-165100" algn="l" rtl="0">
              <a:spcBef>
                <a:spcPts val="560"/>
              </a:spcBef>
              <a:spcAft>
                <a:spcPts val="0"/>
              </a:spcAft>
              <a:buClr>
                <a:schemeClr val="dk1"/>
              </a:buClr>
              <a:buSzPts val="2800"/>
              <a:buNone/>
            </a:pPr>
            <a:endParaRPr/>
          </a:p>
          <a:p>
            <a:pPr marL="342900" lvl="0" indent="-165100" algn="l" rtl="0">
              <a:spcBef>
                <a:spcPts val="560"/>
              </a:spcBef>
              <a:spcAft>
                <a:spcPts val="0"/>
              </a:spcAft>
              <a:buClr>
                <a:schemeClr val="dk1"/>
              </a:buClr>
              <a:buSzPts val="2800"/>
              <a:buNone/>
            </a:pPr>
            <a:endParaRPr/>
          </a:p>
          <a:p>
            <a:pPr marL="342900" lvl="0" indent="-165100" algn="l" rtl="0">
              <a:spcBef>
                <a:spcPts val="560"/>
              </a:spcBef>
              <a:spcAft>
                <a:spcPts val="0"/>
              </a:spcAft>
              <a:buClr>
                <a:schemeClr val="dk1"/>
              </a:buClr>
              <a:buSzPts val="2800"/>
              <a:buNone/>
            </a:pPr>
            <a:endParaRPr/>
          </a:p>
          <a:p>
            <a:pPr marL="342900" lvl="0" indent="-165100" algn="l" rtl="0">
              <a:spcBef>
                <a:spcPts val="560"/>
              </a:spcBef>
              <a:spcAft>
                <a:spcPts val="0"/>
              </a:spcAft>
              <a:buClr>
                <a:schemeClr val="dk1"/>
              </a:buClr>
              <a:buSzPts val="2800"/>
              <a:buNone/>
            </a:pPr>
            <a:endParaRPr/>
          </a:p>
          <a:p>
            <a:pPr marL="342900" lvl="0" indent="-165100" algn="l" rtl="0">
              <a:spcBef>
                <a:spcPts val="560"/>
              </a:spcBef>
              <a:spcAft>
                <a:spcPts val="0"/>
              </a:spcAft>
              <a:buClr>
                <a:schemeClr val="dk1"/>
              </a:buClr>
              <a:buSzPts val="2800"/>
              <a:buNone/>
            </a:pPr>
            <a:endParaRPr/>
          </a:p>
        </p:txBody>
      </p:sp>
      <p:sp>
        <p:nvSpPr>
          <p:cNvPr id="290" name="Google Shape;290;p14"/>
          <p:cNvSpPr txBox="1">
            <a:spLocks noGrp="1"/>
          </p:cNvSpPr>
          <p:nvPr>
            <p:ph type="body" idx="2"/>
          </p:nvPr>
        </p:nvSpPr>
        <p:spPr>
          <a:xfrm>
            <a:off x="152400" y="3810000"/>
            <a:ext cx="8839200" cy="2209800"/>
          </a:xfrm>
          <a:prstGeom prst="rect">
            <a:avLst/>
          </a:prstGeom>
          <a:noFill/>
          <a:ln>
            <a:noFill/>
          </a:ln>
        </p:spPr>
        <p:txBody>
          <a:bodyPr spcFirstLastPara="1" wrap="square" lIns="91425" tIns="45700" rIns="91425" bIns="45700" anchor="t" anchorCtr="0">
            <a:normAutofit/>
          </a:bodyPr>
          <a:lstStyle/>
          <a:p>
            <a:pPr marL="342900" lvl="0" indent="-165100" algn="l" rtl="0">
              <a:spcBef>
                <a:spcPts val="0"/>
              </a:spcBef>
              <a:spcAft>
                <a:spcPts val="0"/>
              </a:spcAft>
              <a:buClr>
                <a:schemeClr val="dk1"/>
              </a:buClr>
              <a:buSzPts val="2800"/>
              <a:buNone/>
            </a:pPr>
            <a:endParaRPr/>
          </a:p>
          <a:p>
            <a:pPr marL="0" lvl="0" indent="0" algn="l" rtl="0">
              <a:spcBef>
                <a:spcPts val="560"/>
              </a:spcBef>
              <a:spcAft>
                <a:spcPts val="0"/>
              </a:spcAft>
              <a:buClr>
                <a:schemeClr val="dk1"/>
              </a:buClr>
              <a:buSzPts val="2800"/>
              <a:buNone/>
            </a:pPr>
            <a:endParaRPr/>
          </a:p>
        </p:txBody>
      </p:sp>
      <p:pic>
        <p:nvPicPr>
          <p:cNvPr id="291" name="Google Shape;291;p14"/>
          <p:cNvPicPr preferRelativeResize="0"/>
          <p:nvPr/>
        </p:nvPicPr>
        <p:blipFill rotWithShape="1">
          <a:blip r:embed="rId4">
            <a:alphaModFix/>
          </a:blip>
          <a:srcRect/>
          <a:stretch/>
        </p:blipFill>
        <p:spPr>
          <a:xfrm>
            <a:off x="3651025" y="1571413"/>
            <a:ext cx="1600200" cy="1810400"/>
          </a:xfrm>
          <a:prstGeom prst="rect">
            <a:avLst/>
          </a:prstGeom>
          <a:noFill/>
          <a:ln w="19050" cap="flat" cmpd="sng">
            <a:solidFill>
              <a:srgbClr val="000000"/>
            </a:solidFill>
            <a:prstDash val="solid"/>
            <a:round/>
            <a:headEnd type="none" w="sm" len="sm"/>
            <a:tailEnd type="none" w="sm" len="sm"/>
          </a:ln>
        </p:spPr>
      </p:pic>
      <p:pic>
        <p:nvPicPr>
          <p:cNvPr id="292" name="Google Shape;292;p14"/>
          <p:cNvPicPr preferRelativeResize="0"/>
          <p:nvPr/>
        </p:nvPicPr>
        <p:blipFill rotWithShape="1">
          <a:blip r:embed="rId5">
            <a:alphaModFix/>
          </a:blip>
          <a:srcRect/>
          <a:stretch/>
        </p:blipFill>
        <p:spPr>
          <a:xfrm>
            <a:off x="2209800" y="3505433"/>
            <a:ext cx="4648200" cy="2579561"/>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16"/>
          <p:cNvPicPr preferRelativeResize="0"/>
          <p:nvPr/>
        </p:nvPicPr>
        <p:blipFill rotWithShape="1">
          <a:blip r:embed="rId3">
            <a:alphaModFix/>
          </a:blip>
          <a:srcRect/>
          <a:stretch/>
        </p:blipFill>
        <p:spPr>
          <a:xfrm>
            <a:off x="-397" y="1"/>
            <a:ext cx="9144793" cy="1447799"/>
          </a:xfrm>
          <a:prstGeom prst="rect">
            <a:avLst/>
          </a:prstGeom>
          <a:noFill/>
          <a:ln>
            <a:noFill/>
          </a:ln>
        </p:spPr>
      </p:pic>
      <p:sp>
        <p:nvSpPr>
          <p:cNvPr id="305" name="Google Shape;305;p16"/>
          <p:cNvSpPr txBox="1">
            <a:spLocks noGrp="1"/>
          </p:cNvSpPr>
          <p:nvPr>
            <p:ph type="title"/>
          </p:nvPr>
        </p:nvSpPr>
        <p:spPr>
          <a:xfrm>
            <a:off x="152400" y="168275"/>
            <a:ext cx="88392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Calibri"/>
              <a:buNone/>
            </a:pPr>
            <a:r>
              <a:rPr lang="en-US" sz="4000" dirty="0"/>
              <a:t>SCM Graduates - COB Career Center</a:t>
            </a:r>
            <a:br>
              <a:rPr lang="en-US" dirty="0"/>
            </a:br>
            <a:r>
              <a:rPr lang="en-US" sz="2800" b="1" dirty="0"/>
              <a:t>2020-21 COB Undergraduate Student Success</a:t>
            </a:r>
            <a:r>
              <a:rPr lang="en-US" sz="2800" dirty="0"/>
              <a:t> </a:t>
            </a:r>
            <a:endParaRPr dirty="0"/>
          </a:p>
        </p:txBody>
      </p:sp>
      <p:pic>
        <p:nvPicPr>
          <p:cNvPr id="2" name="Picture 1">
            <a:extLst>
              <a:ext uri="{FF2B5EF4-FFF2-40B4-BE49-F238E27FC236}">
                <a16:creationId xmlns:a16="http://schemas.microsoft.com/office/drawing/2014/main" id="{3BE46363-DA32-43E1-91A4-778FBFCA11F0}"/>
              </a:ext>
            </a:extLst>
          </p:cNvPr>
          <p:cNvPicPr>
            <a:picLocks noChangeAspect="1"/>
          </p:cNvPicPr>
          <p:nvPr/>
        </p:nvPicPr>
        <p:blipFill>
          <a:blip r:embed="rId4"/>
          <a:stretch>
            <a:fillRect/>
          </a:stretch>
        </p:blipFill>
        <p:spPr>
          <a:xfrm>
            <a:off x="2089958" y="1447800"/>
            <a:ext cx="5305141" cy="4769085"/>
          </a:xfrm>
          <a:prstGeom prst="rect">
            <a:avLst/>
          </a:prstGeom>
        </p:spPr>
      </p:pic>
    </p:spTree>
    <p:extLst>
      <p:ext uri="{BB962C8B-B14F-4D97-AF65-F5344CB8AC3E}">
        <p14:creationId xmlns:p14="http://schemas.microsoft.com/office/powerpoint/2010/main" val="3312873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p17"/>
          <p:cNvPicPr preferRelativeResize="0"/>
          <p:nvPr/>
        </p:nvPicPr>
        <p:blipFill rotWithShape="1">
          <a:blip r:embed="rId3">
            <a:alphaModFix/>
          </a:blip>
          <a:srcRect/>
          <a:stretch/>
        </p:blipFill>
        <p:spPr>
          <a:xfrm>
            <a:off x="-397" y="1"/>
            <a:ext cx="9144793" cy="1600199"/>
          </a:xfrm>
          <a:prstGeom prst="rect">
            <a:avLst/>
          </a:prstGeom>
          <a:noFill/>
          <a:ln>
            <a:noFill/>
          </a:ln>
        </p:spPr>
      </p:pic>
      <p:sp>
        <p:nvSpPr>
          <p:cNvPr id="312" name="Google Shape;312;p17"/>
          <p:cNvSpPr txBox="1">
            <a:spLocks noGrp="1"/>
          </p:cNvSpPr>
          <p:nvPr>
            <p:ph type="title"/>
          </p:nvPr>
        </p:nvSpPr>
        <p:spPr>
          <a:xfrm>
            <a:off x="152400" y="152400"/>
            <a:ext cx="8839200" cy="136792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For More Information Contact:  </a:t>
            </a:r>
            <a:br>
              <a:rPr lang="en-US"/>
            </a:br>
            <a:r>
              <a:rPr lang="en-US"/>
              <a:t> Supply Chain Management Faculty</a:t>
            </a:r>
            <a:endParaRPr/>
          </a:p>
        </p:txBody>
      </p:sp>
      <p:sp>
        <p:nvSpPr>
          <p:cNvPr id="313" name="Google Shape;313;p17"/>
          <p:cNvSpPr txBox="1">
            <a:spLocks noGrp="1"/>
          </p:cNvSpPr>
          <p:nvPr>
            <p:ph type="body" idx="1"/>
          </p:nvPr>
        </p:nvSpPr>
        <p:spPr>
          <a:xfrm>
            <a:off x="123092" y="1672726"/>
            <a:ext cx="8839200" cy="4270874"/>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ts val="3200"/>
              <a:buChar char="•"/>
            </a:pPr>
            <a:r>
              <a:rPr lang="en-US"/>
              <a:t>Dr. Dinesh Davè (</a:t>
            </a:r>
            <a:r>
              <a:rPr lang="en-US" u="sng">
                <a:solidFill>
                  <a:schemeClr val="hlink"/>
                </a:solidFill>
                <a:hlinkClick r:id="rId4"/>
              </a:rPr>
              <a:t>daveds@appstate.edu</a:t>
            </a:r>
            <a:r>
              <a:rPr lang="en-US"/>
              <a:t>) - Director</a:t>
            </a:r>
            <a:endParaRPr/>
          </a:p>
          <a:p>
            <a:pPr marL="342900" lvl="0" indent="-342900" algn="l" rtl="0">
              <a:spcBef>
                <a:spcPts val="640"/>
              </a:spcBef>
              <a:spcAft>
                <a:spcPts val="0"/>
              </a:spcAft>
              <a:buClr>
                <a:schemeClr val="dk1"/>
              </a:buClr>
              <a:buSzPts val="3200"/>
              <a:buChar char="•"/>
            </a:pPr>
            <a:r>
              <a:rPr lang="en-US"/>
              <a:t>Dr. Ken Corley (</a:t>
            </a:r>
            <a:r>
              <a:rPr lang="en-US" u="sng">
                <a:solidFill>
                  <a:schemeClr val="hlink"/>
                </a:solidFill>
                <a:hlinkClick r:id="rId5"/>
              </a:rPr>
              <a:t>corleyjk@appstate.edu</a:t>
            </a:r>
            <a:r>
              <a:rPr lang="en-US"/>
              <a:t>)</a:t>
            </a:r>
            <a:endParaRPr/>
          </a:p>
          <a:p>
            <a:pPr marL="342900" lvl="0" indent="-342900" algn="l" rtl="0">
              <a:spcBef>
                <a:spcPts val="640"/>
              </a:spcBef>
              <a:spcAft>
                <a:spcPts val="0"/>
              </a:spcAft>
              <a:buClr>
                <a:schemeClr val="dk1"/>
              </a:buClr>
              <a:buSzPts val="3200"/>
              <a:buChar char="•"/>
            </a:pPr>
            <a:r>
              <a:rPr lang="en-US"/>
              <a:t>Dr. Steven Leon (</a:t>
            </a:r>
            <a:r>
              <a:rPr lang="en-US" u="sng">
                <a:solidFill>
                  <a:schemeClr val="hlink"/>
                </a:solidFill>
                <a:hlinkClick r:id="rId6"/>
              </a:rPr>
              <a:t>leonsm@appstate.edu</a:t>
            </a:r>
            <a:r>
              <a:rPr lang="en-US"/>
              <a:t>)</a:t>
            </a:r>
            <a:endParaRPr/>
          </a:p>
          <a:p>
            <a:pPr marL="342900" lvl="0" indent="-342900" algn="l" rtl="0">
              <a:spcBef>
                <a:spcPts val="640"/>
              </a:spcBef>
              <a:spcAft>
                <a:spcPts val="0"/>
              </a:spcAft>
              <a:buClr>
                <a:schemeClr val="dk1"/>
              </a:buClr>
              <a:buSzPts val="3200"/>
              <a:buChar char="•"/>
            </a:pPr>
            <a:r>
              <a:rPr lang="en-US"/>
              <a:t>Dr. Aaron Ratcliffe (</a:t>
            </a:r>
            <a:r>
              <a:rPr lang="en-US" u="sng">
                <a:solidFill>
                  <a:srgbClr val="92D050"/>
                </a:solidFill>
              </a:rPr>
              <a:t>ratcliffeah</a:t>
            </a:r>
            <a:r>
              <a:rPr lang="en-US" u="sng">
                <a:solidFill>
                  <a:schemeClr val="hlink"/>
                </a:solidFill>
                <a:hlinkClick r:id="rId5"/>
              </a:rPr>
              <a:t>@appstate.edu </a:t>
            </a:r>
            <a:r>
              <a:rPr lang="en-US"/>
              <a:t>)</a:t>
            </a:r>
            <a:endParaRPr/>
          </a:p>
          <a:p>
            <a:pPr marL="342900" lvl="0" indent="-342900" algn="l" rtl="0">
              <a:spcBef>
                <a:spcPts val="640"/>
              </a:spcBef>
              <a:spcAft>
                <a:spcPts val="0"/>
              </a:spcAft>
              <a:buClr>
                <a:schemeClr val="dk1"/>
              </a:buClr>
              <a:buSzPts val="3200"/>
              <a:buChar char="•"/>
            </a:pPr>
            <a:r>
              <a:rPr lang="en-US"/>
              <a:t>Mr. Bill Phillips (</a:t>
            </a:r>
            <a:r>
              <a:rPr lang="en-US" u="sng">
                <a:solidFill>
                  <a:schemeClr val="hlink"/>
                </a:solidFill>
                <a:hlinkClick r:id="rId7"/>
              </a:rPr>
              <a:t>phillipsww@appstate.edu</a:t>
            </a:r>
            <a:r>
              <a:rPr lang="en-US"/>
              <a:t>)</a:t>
            </a:r>
            <a:endParaRPr/>
          </a:p>
          <a:p>
            <a:pPr marL="342900" lvl="0" indent="-342900" algn="l" rtl="0">
              <a:spcBef>
                <a:spcPts val="640"/>
              </a:spcBef>
              <a:spcAft>
                <a:spcPts val="0"/>
              </a:spcAft>
              <a:buClr>
                <a:schemeClr val="dk1"/>
              </a:buClr>
              <a:buSzPts val="3200"/>
              <a:buChar char="•"/>
            </a:pPr>
            <a:r>
              <a:rPr lang="en-US"/>
              <a:t>Ms. Laura Brewer (</a:t>
            </a:r>
            <a:r>
              <a:rPr lang="en-US" u="sng">
                <a:solidFill>
                  <a:schemeClr val="hlink"/>
                </a:solidFill>
                <a:hlinkClick r:id="rId8"/>
              </a:rPr>
              <a:t>brewerLL@appstate.edu</a:t>
            </a:r>
            <a:r>
              <a:rPr lang="en-US"/>
              <a:t>)</a:t>
            </a:r>
            <a:endParaRPr/>
          </a:p>
          <a:p>
            <a:pPr marL="342900" lvl="0" indent="-342900" algn="l" rtl="0">
              <a:spcBef>
                <a:spcPts val="640"/>
              </a:spcBef>
              <a:spcAft>
                <a:spcPts val="0"/>
              </a:spcAft>
              <a:buClr>
                <a:schemeClr val="dk1"/>
              </a:buClr>
              <a:buSzPts val="3200"/>
              <a:buChar char="•"/>
            </a:pPr>
            <a:r>
              <a:rPr lang="en-US"/>
              <a:t>Dr. Mike Ogle (</a:t>
            </a:r>
            <a:r>
              <a:rPr lang="en-US" u="sng">
                <a:solidFill>
                  <a:schemeClr val="hlink"/>
                </a:solidFill>
                <a:hlinkClick r:id="rId8"/>
              </a:rPr>
              <a:t>oglemk@appstate.edu</a:t>
            </a:r>
            <a:r>
              <a:rPr lang="en-US"/>
              <a:t>)</a:t>
            </a:r>
            <a:endParaRPr/>
          </a:p>
          <a:p>
            <a:pPr marL="342900" lvl="0" indent="-139700" algn="l" rtl="0">
              <a:spcBef>
                <a:spcPts val="640"/>
              </a:spcBef>
              <a:spcAft>
                <a:spcPts val="0"/>
              </a:spcAft>
              <a:buClr>
                <a:schemeClr val="dk1"/>
              </a:buClr>
              <a:buSzPts val="3200"/>
              <a:buNone/>
            </a:pPr>
            <a:endParaRPr/>
          </a:p>
          <a:p>
            <a:pPr marL="342900" lvl="0" indent="-139700" algn="l" rtl="0">
              <a:spcBef>
                <a:spcPts val="640"/>
              </a:spcBef>
              <a:spcAft>
                <a:spcPts val="0"/>
              </a:spcAft>
              <a:buClr>
                <a:schemeClr val="dk1"/>
              </a:buClr>
              <a:buSzPts val="3200"/>
              <a:buNone/>
            </a:pPr>
            <a:endParaRPr/>
          </a:p>
          <a:p>
            <a:pPr marL="342900" lvl="0" indent="-139700" algn="l" rtl="0">
              <a:spcBef>
                <a:spcPts val="640"/>
              </a:spcBef>
              <a:spcAft>
                <a:spcPts val="0"/>
              </a:spcAft>
              <a:buClr>
                <a:schemeClr val="dk1"/>
              </a:buClr>
              <a:buSzPts val="3200"/>
              <a:buNone/>
            </a:pPr>
            <a:endParaRPr/>
          </a:p>
          <a:p>
            <a:pPr marL="0" lvl="0" indent="0" algn="l" rtl="0">
              <a:spcBef>
                <a:spcPts val="640"/>
              </a:spcBef>
              <a:spcAft>
                <a:spcPts val="0"/>
              </a:spcAft>
              <a:buClr>
                <a:schemeClr val="dk1"/>
              </a:buClr>
              <a:buSzPts val="3200"/>
              <a:buNone/>
            </a:pPr>
            <a:endParaRPr/>
          </a:p>
          <a:p>
            <a:pPr marL="0" lvl="0" indent="0" algn="l" rtl="0">
              <a:spcBef>
                <a:spcPts val="640"/>
              </a:spcBef>
              <a:spcAft>
                <a:spcPts val="0"/>
              </a:spcAft>
              <a:buClr>
                <a:schemeClr val="dk1"/>
              </a:buClr>
              <a:buSzPts val="3200"/>
              <a:buNone/>
            </a:pPr>
            <a:endParaRPr/>
          </a:p>
        </p:txBody>
      </p:sp>
      <p:sp>
        <p:nvSpPr>
          <p:cNvPr id="314" name="Google Shape;314;p17"/>
          <p:cNvSpPr/>
          <p:nvPr/>
        </p:nvSpPr>
        <p:spPr>
          <a:xfrm>
            <a:off x="0" y="0"/>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000"/>
              <a:buFont typeface="Arimo"/>
              <a:buNone/>
            </a:pPr>
            <a:r>
              <a:rPr lang="en-US" sz="1000" b="0" i="0" u="sng" strike="noStrike" cap="none">
                <a:solidFill>
                  <a:schemeClr val="dk1"/>
                </a:solidFill>
                <a:latin typeface="Arimo"/>
                <a:ea typeface="Arimo"/>
                <a:cs typeface="Arimo"/>
                <a:sym typeface="Arimo"/>
                <a:hlinkClick r:id="rId9">
                  <a:extLst>
                    <a:ext uri="{A12FA001-AC4F-418D-AE19-62706E023703}">
                      <ahyp:hlinkClr xmlns:ahyp="http://schemas.microsoft.com/office/drawing/2018/hyperlinkcolor" val="tx"/>
                    </a:ext>
                  </a:extLst>
                </a:hlinkClick>
              </a:rPr>
              <a:t>ratcliffeah@appstate.edu</a:t>
            </a:r>
            <a:r>
              <a:rPr lang="en-US" sz="6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
          <p:cNvPicPr preferRelativeResize="0"/>
          <p:nvPr/>
        </p:nvPicPr>
        <p:blipFill rotWithShape="1">
          <a:blip r:embed="rId3">
            <a:alphaModFix/>
          </a:blip>
          <a:srcRect/>
          <a:stretch/>
        </p:blipFill>
        <p:spPr>
          <a:xfrm>
            <a:off x="-397" y="1"/>
            <a:ext cx="9144793" cy="1219199"/>
          </a:xfrm>
          <a:prstGeom prst="rect">
            <a:avLst/>
          </a:prstGeom>
          <a:noFill/>
          <a:ln>
            <a:noFill/>
          </a:ln>
        </p:spPr>
      </p:pic>
      <p:sp>
        <p:nvSpPr>
          <p:cNvPr id="133" name="Google Shape;133;p2"/>
          <p:cNvSpPr txBox="1">
            <a:spLocks noGrp="1"/>
          </p:cNvSpPr>
          <p:nvPr>
            <p:ph type="title"/>
          </p:nvPr>
        </p:nvSpPr>
        <p:spPr>
          <a:xfrm>
            <a:off x="152400" y="33052"/>
            <a:ext cx="8839200" cy="118614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What is Supply Chain Management?</a:t>
            </a:r>
            <a:endParaRPr/>
          </a:p>
        </p:txBody>
      </p:sp>
      <p:pic>
        <p:nvPicPr>
          <p:cNvPr id="134" name="Google Shape;134;p2"/>
          <p:cNvPicPr preferRelativeResize="0">
            <a:picLocks noGrp="1"/>
          </p:cNvPicPr>
          <p:nvPr>
            <p:ph type="body" idx="1"/>
          </p:nvPr>
        </p:nvPicPr>
        <p:blipFill rotWithShape="1">
          <a:blip r:embed="rId4">
            <a:alphaModFix/>
          </a:blip>
          <a:srcRect/>
          <a:stretch/>
        </p:blipFill>
        <p:spPr>
          <a:xfrm>
            <a:off x="1369774" y="1828800"/>
            <a:ext cx="6480400" cy="386968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3"/>
          <p:cNvPicPr preferRelativeResize="0"/>
          <p:nvPr/>
        </p:nvPicPr>
        <p:blipFill rotWithShape="1">
          <a:blip r:embed="rId3">
            <a:alphaModFix/>
          </a:blip>
          <a:srcRect/>
          <a:stretch/>
        </p:blipFill>
        <p:spPr>
          <a:xfrm>
            <a:off x="-397" y="1"/>
            <a:ext cx="9144793" cy="1219199"/>
          </a:xfrm>
          <a:prstGeom prst="rect">
            <a:avLst/>
          </a:prstGeom>
          <a:noFill/>
          <a:ln>
            <a:noFill/>
          </a:ln>
        </p:spPr>
      </p:pic>
      <p:sp>
        <p:nvSpPr>
          <p:cNvPr id="140" name="Google Shape;140;p3"/>
          <p:cNvSpPr txBox="1">
            <a:spLocks noGrp="1"/>
          </p:cNvSpPr>
          <p:nvPr>
            <p:ph type="title"/>
          </p:nvPr>
        </p:nvSpPr>
        <p:spPr>
          <a:xfrm>
            <a:off x="152400" y="33052"/>
            <a:ext cx="8839200" cy="118614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What is Supply Chain Management?</a:t>
            </a:r>
            <a:endParaRPr/>
          </a:p>
        </p:txBody>
      </p:sp>
      <p:grpSp>
        <p:nvGrpSpPr>
          <p:cNvPr id="141" name="Google Shape;141;p3"/>
          <p:cNvGrpSpPr/>
          <p:nvPr/>
        </p:nvGrpSpPr>
        <p:grpSpPr>
          <a:xfrm>
            <a:off x="457200" y="1537292"/>
            <a:ext cx="8153400" cy="4420026"/>
            <a:chOff x="0" y="43455"/>
            <a:chExt cx="8153400" cy="4420026"/>
          </a:xfrm>
        </p:grpSpPr>
        <p:sp>
          <p:nvSpPr>
            <p:cNvPr id="142" name="Google Shape;142;p3"/>
            <p:cNvSpPr/>
            <p:nvPr/>
          </p:nvSpPr>
          <p:spPr>
            <a:xfrm>
              <a:off x="0" y="431481"/>
              <a:ext cx="8153400" cy="630000"/>
            </a:xfrm>
            <a:prstGeom prst="rect">
              <a:avLst/>
            </a:prstGeom>
            <a:solidFill>
              <a:schemeClr val="lt1">
                <a:alpha val="89803"/>
              </a:schemeClr>
            </a:solidFill>
            <a:ln w="9525" cap="flat" cmpd="sng">
              <a:solidFill>
                <a:srgbClr val="FDB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492016" y="43455"/>
              <a:ext cx="7232962" cy="738000"/>
            </a:xfrm>
            <a:prstGeom prst="roundRect">
              <a:avLst>
                <a:gd name="adj" fmla="val 16667"/>
              </a:avLst>
            </a:prstGeom>
            <a:gradFill>
              <a:gsLst>
                <a:gs pos="0">
                  <a:srgbClr val="D59100"/>
                </a:gs>
                <a:gs pos="80000">
                  <a:srgbClr val="FFC000"/>
                </a:gs>
                <a:gs pos="100000">
                  <a:srgbClr val="FFC200"/>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txBox="1"/>
            <p:nvPr/>
          </p:nvSpPr>
          <p:spPr>
            <a:xfrm>
              <a:off x="528042" y="79481"/>
              <a:ext cx="7160910" cy="665948"/>
            </a:xfrm>
            <a:prstGeom prst="rect">
              <a:avLst/>
            </a:prstGeom>
            <a:noFill/>
            <a:ln>
              <a:noFill/>
            </a:ln>
          </p:spPr>
          <p:txBody>
            <a:bodyPr spcFirstLastPara="1" wrap="square" lIns="215725" tIns="0" rIns="215725" bIns="0"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Synchronizing all Activities within the Supply Chain</a:t>
              </a:r>
              <a:endParaRPr/>
            </a:p>
          </p:txBody>
        </p:sp>
        <p:sp>
          <p:nvSpPr>
            <p:cNvPr id="145" name="Google Shape;145;p3"/>
            <p:cNvSpPr/>
            <p:nvPr/>
          </p:nvSpPr>
          <p:spPr>
            <a:xfrm>
              <a:off x="0" y="1565481"/>
              <a:ext cx="8153400" cy="630000"/>
            </a:xfrm>
            <a:prstGeom prst="rect">
              <a:avLst/>
            </a:prstGeom>
            <a:solidFill>
              <a:schemeClr val="lt1">
                <a:alpha val="89803"/>
              </a:schemeClr>
            </a:solidFill>
            <a:ln w="9525" cap="flat" cmpd="sng">
              <a:solidFill>
                <a:srgbClr val="FDB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492016" y="1161219"/>
              <a:ext cx="7225657" cy="738000"/>
            </a:xfrm>
            <a:prstGeom prst="roundRect">
              <a:avLst>
                <a:gd name="adj" fmla="val 16667"/>
              </a:avLst>
            </a:prstGeom>
            <a:gradFill>
              <a:gsLst>
                <a:gs pos="0">
                  <a:srgbClr val="D59100"/>
                </a:gs>
                <a:gs pos="80000">
                  <a:srgbClr val="FFC000"/>
                </a:gs>
                <a:gs pos="100000">
                  <a:srgbClr val="FFC200"/>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txBox="1"/>
            <p:nvPr/>
          </p:nvSpPr>
          <p:spPr>
            <a:xfrm>
              <a:off x="528042" y="1197245"/>
              <a:ext cx="7153605" cy="665948"/>
            </a:xfrm>
            <a:prstGeom prst="rect">
              <a:avLst/>
            </a:prstGeom>
            <a:noFill/>
            <a:ln>
              <a:noFill/>
            </a:ln>
          </p:spPr>
          <p:txBody>
            <a:bodyPr spcFirstLastPara="1" wrap="square" lIns="215725" tIns="0" rIns="215725" bIns="0"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Maximizing the Supply Chain’s Competitive Advantage</a:t>
              </a:r>
              <a:endParaRPr/>
            </a:p>
          </p:txBody>
        </p:sp>
        <p:sp>
          <p:nvSpPr>
            <p:cNvPr id="148" name="Google Shape;148;p3"/>
            <p:cNvSpPr/>
            <p:nvPr/>
          </p:nvSpPr>
          <p:spPr>
            <a:xfrm>
              <a:off x="0" y="2699481"/>
              <a:ext cx="8153400" cy="630000"/>
            </a:xfrm>
            <a:prstGeom prst="rect">
              <a:avLst/>
            </a:prstGeom>
            <a:solidFill>
              <a:schemeClr val="lt1">
                <a:alpha val="89803"/>
              </a:schemeClr>
            </a:solidFill>
            <a:ln w="9525" cap="flat" cmpd="sng">
              <a:solidFill>
                <a:srgbClr val="FDB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492016" y="2316164"/>
              <a:ext cx="7225657" cy="738000"/>
            </a:xfrm>
            <a:prstGeom prst="roundRect">
              <a:avLst>
                <a:gd name="adj" fmla="val 16667"/>
              </a:avLst>
            </a:prstGeom>
            <a:gradFill>
              <a:gsLst>
                <a:gs pos="0">
                  <a:srgbClr val="D59100"/>
                </a:gs>
                <a:gs pos="80000">
                  <a:srgbClr val="FFC000"/>
                </a:gs>
                <a:gs pos="100000">
                  <a:srgbClr val="FFC200"/>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txBox="1"/>
            <p:nvPr/>
          </p:nvSpPr>
          <p:spPr>
            <a:xfrm>
              <a:off x="528042" y="2352190"/>
              <a:ext cx="7153605" cy="665948"/>
            </a:xfrm>
            <a:prstGeom prst="rect">
              <a:avLst/>
            </a:prstGeom>
            <a:noFill/>
            <a:ln>
              <a:noFill/>
            </a:ln>
          </p:spPr>
          <p:txBody>
            <a:bodyPr spcFirstLastPara="1" wrap="square" lIns="215725" tIns="0" rIns="215725" bIns="0"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Adding Value for the Customers and Consumers</a:t>
              </a:r>
              <a:endParaRPr/>
            </a:p>
          </p:txBody>
        </p:sp>
        <p:sp>
          <p:nvSpPr>
            <p:cNvPr id="151" name="Google Shape;151;p3"/>
            <p:cNvSpPr/>
            <p:nvPr/>
          </p:nvSpPr>
          <p:spPr>
            <a:xfrm>
              <a:off x="0" y="3833481"/>
              <a:ext cx="8153400" cy="630000"/>
            </a:xfrm>
            <a:prstGeom prst="rect">
              <a:avLst/>
            </a:prstGeom>
            <a:solidFill>
              <a:schemeClr val="lt1">
                <a:alpha val="89803"/>
              </a:schemeClr>
            </a:solidFill>
            <a:ln w="9525" cap="flat" cmpd="sng">
              <a:solidFill>
                <a:srgbClr val="FDB70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492016" y="3459160"/>
              <a:ext cx="7225657" cy="738000"/>
            </a:xfrm>
            <a:prstGeom prst="roundRect">
              <a:avLst>
                <a:gd name="adj" fmla="val 16667"/>
              </a:avLst>
            </a:prstGeom>
            <a:gradFill>
              <a:gsLst>
                <a:gs pos="0">
                  <a:srgbClr val="D59100"/>
                </a:gs>
                <a:gs pos="80000">
                  <a:srgbClr val="FFC000"/>
                </a:gs>
                <a:gs pos="100000">
                  <a:srgbClr val="FFC200"/>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txBox="1"/>
            <p:nvPr/>
          </p:nvSpPr>
          <p:spPr>
            <a:xfrm>
              <a:off x="528042" y="3495186"/>
              <a:ext cx="7153605" cy="665948"/>
            </a:xfrm>
            <a:prstGeom prst="rect">
              <a:avLst/>
            </a:prstGeom>
            <a:noFill/>
            <a:ln>
              <a:noFill/>
            </a:ln>
          </p:spPr>
          <p:txBody>
            <a:bodyPr spcFirstLastPara="1" wrap="square" lIns="215725" tIns="0" rIns="215725" bIns="0" anchor="ctr"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The “Lifeblood” of any Successful Business</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4"/>
          <p:cNvPicPr preferRelativeResize="0"/>
          <p:nvPr/>
        </p:nvPicPr>
        <p:blipFill rotWithShape="1">
          <a:blip r:embed="rId3">
            <a:alphaModFix/>
          </a:blip>
          <a:srcRect/>
          <a:stretch/>
        </p:blipFill>
        <p:spPr>
          <a:xfrm>
            <a:off x="-397" y="1"/>
            <a:ext cx="9144793" cy="1219200"/>
          </a:xfrm>
          <a:prstGeom prst="rect">
            <a:avLst/>
          </a:prstGeom>
          <a:noFill/>
          <a:ln>
            <a:noFill/>
          </a:ln>
        </p:spPr>
      </p:pic>
      <p:sp>
        <p:nvSpPr>
          <p:cNvPr id="160" name="Google Shape;160;p4"/>
          <p:cNvSpPr txBox="1">
            <a:spLocks noGrp="1"/>
          </p:cNvSpPr>
          <p:nvPr>
            <p:ph type="title"/>
          </p:nvPr>
        </p:nvSpPr>
        <p:spPr>
          <a:xfrm>
            <a:off x="152400" y="-23870"/>
            <a:ext cx="8839200" cy="109067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What do SCM Professionals do?</a:t>
            </a:r>
            <a:endParaRPr/>
          </a:p>
        </p:txBody>
      </p:sp>
      <p:sp>
        <p:nvSpPr>
          <p:cNvPr id="161" name="Google Shape;161;p4"/>
          <p:cNvSpPr txBox="1">
            <a:spLocks noGrp="1"/>
          </p:cNvSpPr>
          <p:nvPr>
            <p:ph type="body" idx="1"/>
          </p:nvPr>
        </p:nvSpPr>
        <p:spPr>
          <a:xfrm>
            <a:off x="152400" y="1219201"/>
            <a:ext cx="8839200" cy="4800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a:t>Assure that the right materials are in the right place at the right time and at the right price by coordinating the organization’s Information Flows, Material Flows, Financial Flows &amp; Risk Flows in a Global Competitive Environment.</a:t>
            </a:r>
            <a:endParaRPr/>
          </a:p>
          <a:p>
            <a:pPr marL="0" lvl="0" indent="0" algn="ctr" rtl="0">
              <a:spcBef>
                <a:spcPts val="240"/>
              </a:spcBef>
              <a:spcAft>
                <a:spcPts val="0"/>
              </a:spcAft>
              <a:buClr>
                <a:schemeClr val="dk1"/>
              </a:buClr>
              <a:buSzPts val="1200"/>
              <a:buNone/>
            </a:pPr>
            <a:endParaRPr sz="1200"/>
          </a:p>
          <a:p>
            <a:pPr marL="0" lvl="0" indent="0" algn="ctr" rtl="0">
              <a:spcBef>
                <a:spcPts val="640"/>
              </a:spcBef>
              <a:spcAft>
                <a:spcPts val="0"/>
              </a:spcAft>
              <a:buClr>
                <a:schemeClr val="dk1"/>
              </a:buClr>
              <a:buSzPts val="3200"/>
              <a:buNone/>
            </a:pPr>
            <a:r>
              <a:rPr lang="en-US"/>
              <a:t>Currently, SC Executives incorporate Environmental Sustainability, Financial Sustainability &amp; Organizational Sustainability.  </a:t>
            </a:r>
            <a:endParaRPr/>
          </a:p>
          <a:p>
            <a:pPr marL="342900" lvl="0" indent="-139700" algn="l" rtl="0">
              <a:spcBef>
                <a:spcPts val="640"/>
              </a:spcBef>
              <a:spcAft>
                <a:spcPts val="0"/>
              </a:spcAft>
              <a:buClr>
                <a:schemeClr val="dk1"/>
              </a:buClr>
              <a:buSzPts val="32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5"/>
          <p:cNvPicPr preferRelativeResize="0"/>
          <p:nvPr/>
        </p:nvPicPr>
        <p:blipFill rotWithShape="1">
          <a:blip r:embed="rId3">
            <a:alphaModFix/>
          </a:blip>
          <a:srcRect/>
          <a:stretch/>
        </p:blipFill>
        <p:spPr>
          <a:xfrm>
            <a:off x="-397" y="0"/>
            <a:ext cx="9144793" cy="1295399"/>
          </a:xfrm>
          <a:prstGeom prst="rect">
            <a:avLst/>
          </a:prstGeom>
          <a:noFill/>
          <a:ln>
            <a:noFill/>
          </a:ln>
        </p:spPr>
      </p:pic>
      <p:sp>
        <p:nvSpPr>
          <p:cNvPr id="168" name="Google Shape;168;p5"/>
          <p:cNvSpPr txBox="1">
            <a:spLocks noGrp="1"/>
          </p:cNvSpPr>
          <p:nvPr>
            <p:ph type="title"/>
          </p:nvPr>
        </p:nvSpPr>
        <p:spPr>
          <a:xfrm>
            <a:off x="-397" y="1"/>
            <a:ext cx="9144794" cy="129539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Supply Chain Management Programs Currently Offered</a:t>
            </a:r>
            <a:endParaRPr/>
          </a:p>
        </p:txBody>
      </p:sp>
      <p:grpSp>
        <p:nvGrpSpPr>
          <p:cNvPr id="169" name="Google Shape;169;p5"/>
          <p:cNvGrpSpPr/>
          <p:nvPr/>
        </p:nvGrpSpPr>
        <p:grpSpPr>
          <a:xfrm>
            <a:off x="609650" y="1448619"/>
            <a:ext cx="8090170" cy="1674764"/>
            <a:chOff x="50" y="819"/>
            <a:chExt cx="8090170" cy="1674764"/>
          </a:xfrm>
        </p:grpSpPr>
        <p:sp>
          <p:nvSpPr>
            <p:cNvPr id="170" name="Google Shape;170;p5"/>
            <p:cNvSpPr/>
            <p:nvPr/>
          </p:nvSpPr>
          <p:spPr>
            <a:xfrm rot="5400000">
              <a:off x="4139809" y="-2274829"/>
              <a:ext cx="1674764" cy="6226059"/>
            </a:xfrm>
            <a:prstGeom prst="round2SameRect">
              <a:avLst>
                <a:gd name="adj1" fmla="val 16667"/>
                <a:gd name="adj2" fmla="val 0"/>
              </a:avLst>
            </a:prstGeom>
            <a:solidFill>
              <a:schemeClr val="lt1"/>
            </a:solidFill>
            <a:ln w="25400" cap="flat" cmpd="sng">
              <a:solidFill>
                <a:srgbClr val="CCDB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txBox="1"/>
            <p:nvPr/>
          </p:nvSpPr>
          <p:spPr>
            <a:xfrm>
              <a:off x="1864162" y="82573"/>
              <a:ext cx="6144304" cy="1171638"/>
            </a:xfrm>
            <a:prstGeom prst="rect">
              <a:avLst/>
            </a:prstGeom>
            <a:noFill/>
            <a:ln>
              <a:noFill/>
            </a:ln>
          </p:spPr>
          <p:txBody>
            <a:bodyPr spcFirstLastPara="1" wrap="square" lIns="247650" tIns="123825" rIns="247650" bIns="123825" anchor="ctr" anchorCtr="0">
              <a:noAutofit/>
            </a:bodyPr>
            <a:lstStyle/>
            <a:p>
              <a:pPr marL="171450" marR="0" lvl="1" indent="-171450" algn="l" rtl="0">
                <a:lnSpc>
                  <a:spcPct val="90000"/>
                </a:lnSpc>
                <a:spcBef>
                  <a:spcPts val="0"/>
                </a:spcBef>
                <a:spcAft>
                  <a:spcPts val="0"/>
                </a:spcAft>
                <a:buClr>
                  <a:schemeClr val="dk1"/>
                </a:buClr>
                <a:buSzPts val="1900"/>
                <a:buFont typeface="Calibri"/>
                <a:buChar char="•"/>
              </a:pPr>
              <a:r>
                <a:rPr lang="en-US" sz="1800" b="0" i="0" u="none" strike="noStrike" cap="none" dirty="0">
                  <a:solidFill>
                    <a:schemeClr val="dk1"/>
                  </a:solidFill>
                  <a:latin typeface="Calibri"/>
                  <a:ea typeface="Calibri"/>
                  <a:cs typeface="Calibri"/>
                  <a:sym typeface="Calibri"/>
                </a:rPr>
                <a:t>Created in 2008 after a study found SCM knowledge, skills, and abilities lacking in the workforce</a:t>
              </a:r>
              <a:endParaRPr sz="1800" b="0" i="0" u="none" strike="noStrike" cap="none" dirty="0">
                <a:solidFill>
                  <a:srgbClr val="000000"/>
                </a:solidFill>
                <a:latin typeface="Calibri"/>
                <a:ea typeface="Calibri"/>
                <a:cs typeface="Calibri"/>
                <a:sym typeface="Calibri"/>
              </a:endParaRPr>
            </a:p>
            <a:p>
              <a:pPr marL="171450" marR="0" lvl="1" indent="-171450" algn="l" rtl="0">
                <a:lnSpc>
                  <a:spcPct val="90000"/>
                </a:lnSpc>
                <a:spcBef>
                  <a:spcPts val="285"/>
                </a:spcBef>
                <a:spcAft>
                  <a:spcPts val="0"/>
                </a:spcAft>
                <a:buClr>
                  <a:schemeClr val="dk1"/>
                </a:buClr>
                <a:buSzPts val="1900"/>
                <a:buFont typeface="Calibri"/>
                <a:buChar char="•"/>
              </a:pPr>
              <a:r>
                <a:rPr lang="en-US" sz="1800" b="0" i="0" u="none" strike="noStrike" cap="none" dirty="0">
                  <a:solidFill>
                    <a:schemeClr val="dk1"/>
                  </a:solidFill>
                  <a:latin typeface="Calibri"/>
                  <a:ea typeface="Calibri"/>
                  <a:cs typeface="Calibri"/>
                  <a:sym typeface="Calibri"/>
                </a:rPr>
                <a:t>Provides a multi-disciplinary curriculum to complement both Business and Non-Business majors</a:t>
              </a:r>
              <a:endParaRPr sz="1800" b="0" i="0" u="none" strike="noStrike" cap="none" dirty="0">
                <a:solidFill>
                  <a:srgbClr val="000000"/>
                </a:solidFill>
                <a:latin typeface="Calibri"/>
                <a:ea typeface="Calibri"/>
                <a:cs typeface="Calibri"/>
                <a:sym typeface="Calibri"/>
              </a:endParaRPr>
            </a:p>
          </p:txBody>
        </p:sp>
        <p:sp>
          <p:nvSpPr>
            <p:cNvPr id="172" name="Google Shape;172;p5"/>
            <p:cNvSpPr/>
            <p:nvPr/>
          </p:nvSpPr>
          <p:spPr>
            <a:xfrm>
              <a:off x="50" y="1636"/>
              <a:ext cx="1864111" cy="1673126"/>
            </a:xfrm>
            <a:prstGeom prst="roundRect">
              <a:avLst>
                <a:gd name="adj" fmla="val 16667"/>
              </a:avLst>
            </a:prstGeom>
            <a:solidFill>
              <a:schemeClr val="accent2">
                <a:alpha val="97647"/>
              </a:scheme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txBox="1"/>
            <p:nvPr/>
          </p:nvSpPr>
          <p:spPr>
            <a:xfrm>
              <a:off x="81725" y="83311"/>
              <a:ext cx="1700761" cy="1509776"/>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sz="2800" b="0" i="0" u="none" strike="noStrike" cap="none">
                  <a:solidFill>
                    <a:schemeClr val="dk1"/>
                  </a:solidFill>
                  <a:latin typeface="Calibri"/>
                  <a:ea typeface="Calibri"/>
                  <a:cs typeface="Calibri"/>
                  <a:sym typeface="Calibri"/>
                </a:rPr>
                <a:t>SCM Minor</a:t>
              </a:r>
              <a:endParaRPr/>
            </a:p>
          </p:txBody>
        </p:sp>
      </p:grpSp>
      <p:grpSp>
        <p:nvGrpSpPr>
          <p:cNvPr id="174" name="Google Shape;174;p5"/>
          <p:cNvGrpSpPr/>
          <p:nvPr/>
        </p:nvGrpSpPr>
        <p:grpSpPr>
          <a:xfrm>
            <a:off x="612531" y="4944208"/>
            <a:ext cx="8076057" cy="1066800"/>
            <a:chOff x="0" y="76200"/>
            <a:chExt cx="8076057" cy="1066800"/>
          </a:xfrm>
        </p:grpSpPr>
        <p:sp>
          <p:nvSpPr>
            <p:cNvPr id="175" name="Google Shape;175;p5"/>
            <p:cNvSpPr/>
            <p:nvPr/>
          </p:nvSpPr>
          <p:spPr>
            <a:xfrm rot="5400000">
              <a:off x="4775218" y="-2157839"/>
              <a:ext cx="1066800" cy="5534878"/>
            </a:xfrm>
            <a:prstGeom prst="round2SameRect">
              <a:avLst>
                <a:gd name="adj1" fmla="val 16667"/>
                <a:gd name="adj2" fmla="val 0"/>
              </a:avLst>
            </a:prstGeom>
            <a:solidFill>
              <a:schemeClr val="lt1"/>
            </a:solidFill>
            <a:ln w="25400" cap="flat" cmpd="sng">
              <a:solidFill>
                <a:srgbClr val="CCDB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txBox="1"/>
            <p:nvPr/>
          </p:nvSpPr>
          <p:spPr>
            <a:xfrm>
              <a:off x="2541180" y="128276"/>
              <a:ext cx="5482801" cy="962646"/>
            </a:xfrm>
            <a:prstGeom prst="rect">
              <a:avLst/>
            </a:prstGeom>
            <a:noFill/>
            <a:ln>
              <a:noFill/>
            </a:ln>
          </p:spPr>
          <p:txBody>
            <a:bodyPr spcFirstLastPara="1" wrap="square" lIns="247650" tIns="123825" rIns="247650" bIns="123825" anchor="ctr" anchorCtr="0">
              <a:noAutofit/>
            </a:bodyPr>
            <a:lstStyle/>
            <a:p>
              <a:pPr marL="171450" marR="0" lvl="1" indent="-171450" algn="l" rtl="0">
                <a:lnSpc>
                  <a:spcPct val="90000"/>
                </a:lnSpc>
                <a:spcBef>
                  <a:spcPts val="0"/>
                </a:spcBef>
                <a:spcAft>
                  <a:spcPts val="0"/>
                </a:spcAft>
                <a:buClr>
                  <a:schemeClr val="dk1"/>
                </a:buClr>
                <a:buSzPts val="1900"/>
                <a:buFont typeface="Calibri"/>
                <a:buChar char="•"/>
              </a:pPr>
              <a:r>
                <a:rPr lang="en-US" sz="1900" b="0" i="0" u="none" strike="noStrike" cap="none" dirty="0">
                  <a:solidFill>
                    <a:schemeClr val="dk1"/>
                  </a:solidFill>
                  <a:latin typeface="Calibri"/>
                  <a:ea typeface="Calibri"/>
                  <a:cs typeface="Calibri"/>
                  <a:sym typeface="Calibri"/>
                </a:rPr>
                <a:t>Created in 2014 for our MBA students to obtain the SCM knowledge, skills, and abilities requested by employers</a:t>
              </a:r>
              <a:endParaRPr sz="1900" b="0" i="0" u="none" strike="noStrike" cap="none" dirty="0">
                <a:solidFill>
                  <a:srgbClr val="000000"/>
                </a:solidFill>
                <a:latin typeface="Calibri"/>
                <a:ea typeface="Calibri"/>
                <a:cs typeface="Calibri"/>
                <a:sym typeface="Calibri"/>
              </a:endParaRPr>
            </a:p>
          </p:txBody>
        </p:sp>
        <p:sp>
          <p:nvSpPr>
            <p:cNvPr id="177" name="Google Shape;177;p5"/>
            <p:cNvSpPr/>
            <p:nvPr/>
          </p:nvSpPr>
          <p:spPr>
            <a:xfrm>
              <a:off x="0" y="166689"/>
              <a:ext cx="2550871" cy="885821"/>
            </a:xfrm>
            <a:prstGeom prst="roundRect">
              <a:avLst>
                <a:gd name="adj" fmla="val 16667"/>
              </a:avLst>
            </a:prstGeom>
            <a:solidFill>
              <a:srgbClr val="FEB80A">
                <a:alpha val="97647"/>
              </a:srgb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txBox="1"/>
            <p:nvPr/>
          </p:nvSpPr>
          <p:spPr>
            <a:xfrm>
              <a:off x="43242" y="209931"/>
              <a:ext cx="2464387" cy="799337"/>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rgbClr val="000000"/>
                </a:buClr>
                <a:buSzPts val="2800"/>
                <a:buFont typeface="Calibri"/>
                <a:buNone/>
              </a:pPr>
              <a:r>
                <a:rPr lang="en-US" sz="2800" b="0" i="0" u="none" strike="noStrike" cap="none">
                  <a:solidFill>
                    <a:srgbClr val="000000"/>
                  </a:solidFill>
                  <a:latin typeface="Calibri"/>
                  <a:ea typeface="Calibri"/>
                  <a:cs typeface="Calibri"/>
                  <a:sym typeface="Calibri"/>
                </a:rPr>
                <a:t>MBA w/SCM concentration</a:t>
              </a:r>
              <a:endParaRPr/>
            </a:p>
          </p:txBody>
        </p:sp>
      </p:grpSp>
      <p:grpSp>
        <p:nvGrpSpPr>
          <p:cNvPr id="179" name="Google Shape;179;p5"/>
          <p:cNvGrpSpPr/>
          <p:nvPr/>
        </p:nvGrpSpPr>
        <p:grpSpPr>
          <a:xfrm>
            <a:off x="685850" y="3075962"/>
            <a:ext cx="8090170" cy="1894081"/>
            <a:chOff x="50" y="-115646"/>
            <a:chExt cx="8090170" cy="1894081"/>
          </a:xfrm>
        </p:grpSpPr>
        <p:sp>
          <p:nvSpPr>
            <p:cNvPr id="180" name="Google Shape;180;p5"/>
            <p:cNvSpPr/>
            <p:nvPr/>
          </p:nvSpPr>
          <p:spPr>
            <a:xfrm rot="5400000">
              <a:off x="4139809" y="-2274829"/>
              <a:ext cx="1674764" cy="6226059"/>
            </a:xfrm>
            <a:prstGeom prst="round2SameRect">
              <a:avLst>
                <a:gd name="adj1" fmla="val 16667"/>
                <a:gd name="adj2" fmla="val 0"/>
              </a:avLst>
            </a:prstGeom>
            <a:solidFill>
              <a:schemeClr val="lt1"/>
            </a:solidFill>
            <a:ln w="25400" cap="flat" cmpd="sng">
              <a:solidFill>
                <a:srgbClr val="CCDB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txBox="1"/>
            <p:nvPr/>
          </p:nvSpPr>
          <p:spPr>
            <a:xfrm>
              <a:off x="1869718" y="-115646"/>
              <a:ext cx="6144304" cy="1894081"/>
            </a:xfrm>
            <a:prstGeom prst="rect">
              <a:avLst/>
            </a:prstGeom>
            <a:noFill/>
            <a:ln>
              <a:noFill/>
            </a:ln>
          </p:spPr>
          <p:txBody>
            <a:bodyPr spcFirstLastPara="1" wrap="square" lIns="247650" tIns="123825" rIns="247650" bIns="123825" anchor="ctr" anchorCtr="0">
              <a:noAutofit/>
            </a:bodyPr>
            <a:lstStyle/>
            <a:p>
              <a:pPr marL="171450" marR="0" lvl="1" indent="-171450" algn="l" rtl="0">
                <a:lnSpc>
                  <a:spcPct val="90000"/>
                </a:lnSpc>
                <a:spcBef>
                  <a:spcPts val="0"/>
                </a:spcBef>
                <a:spcAft>
                  <a:spcPts val="0"/>
                </a:spcAft>
                <a:buClr>
                  <a:schemeClr val="dk1"/>
                </a:buClr>
                <a:buSzPts val="1900"/>
                <a:buFont typeface="Calibri"/>
                <a:buChar char="•"/>
              </a:pPr>
              <a:r>
                <a:rPr lang="en-US" sz="1600" b="0" i="0" u="none" strike="noStrike" cap="none" dirty="0">
                  <a:solidFill>
                    <a:schemeClr val="dk1"/>
                  </a:solidFill>
                  <a:latin typeface="Calibri"/>
                  <a:ea typeface="Calibri"/>
                  <a:cs typeface="Calibri"/>
                  <a:sym typeface="Calibri"/>
                </a:rPr>
                <a:t>Created in 2016 after a study found SCM knowledge, skills, and abilities lacking in the workforce.  More demand after the pandemic</a:t>
              </a:r>
              <a:endParaRPr sz="1600" b="0" i="0" u="none" strike="noStrike" cap="none" dirty="0">
                <a:solidFill>
                  <a:srgbClr val="000000"/>
                </a:solidFill>
                <a:latin typeface="Calibri"/>
                <a:ea typeface="Calibri"/>
                <a:cs typeface="Calibri"/>
                <a:sym typeface="Calibri"/>
              </a:endParaRPr>
            </a:p>
            <a:p>
              <a:pPr marL="171450" marR="0" lvl="1" indent="-171450" algn="l" rtl="0">
                <a:lnSpc>
                  <a:spcPct val="90000"/>
                </a:lnSpc>
                <a:spcBef>
                  <a:spcPts val="285"/>
                </a:spcBef>
                <a:spcAft>
                  <a:spcPts val="0"/>
                </a:spcAft>
                <a:buClr>
                  <a:schemeClr val="dk1"/>
                </a:buClr>
                <a:buSzPts val="1900"/>
                <a:buFont typeface="Calibri"/>
                <a:buChar char="•"/>
              </a:pPr>
              <a:r>
                <a:rPr lang="en-US" sz="1600" b="0" i="0" u="none" strike="noStrike" cap="none" dirty="0">
                  <a:solidFill>
                    <a:schemeClr val="dk1"/>
                  </a:solidFill>
                  <a:latin typeface="Calibri"/>
                  <a:ea typeface="Calibri"/>
                  <a:cs typeface="Calibri"/>
                  <a:sym typeface="Calibri"/>
                </a:rPr>
                <a:t>Provides a multi-disciplinary curriculum to complement Business majors. Double major/minor can be easily added</a:t>
              </a:r>
              <a:endParaRPr sz="1600" b="0" i="0" u="none" strike="noStrike" cap="none" dirty="0">
                <a:solidFill>
                  <a:srgbClr val="000000"/>
                </a:solidFill>
                <a:latin typeface="Calibri"/>
                <a:ea typeface="Calibri"/>
                <a:cs typeface="Calibri"/>
                <a:sym typeface="Calibri"/>
              </a:endParaRPr>
            </a:p>
            <a:p>
              <a:pPr marL="171450" marR="0" lvl="1" indent="-171450" algn="l" rtl="0">
                <a:lnSpc>
                  <a:spcPct val="90000"/>
                </a:lnSpc>
                <a:spcBef>
                  <a:spcPts val="285"/>
                </a:spcBef>
                <a:spcAft>
                  <a:spcPts val="0"/>
                </a:spcAft>
                <a:buClr>
                  <a:schemeClr val="dk1"/>
                </a:buClr>
                <a:buSzPts val="1900"/>
                <a:buFont typeface="Calibri"/>
                <a:buChar char="•"/>
              </a:pPr>
              <a:r>
                <a:rPr lang="en-US" sz="1600" b="0" i="0" u="none" strike="noStrike" cap="none" dirty="0">
                  <a:solidFill>
                    <a:schemeClr val="dk1"/>
                  </a:solidFill>
                  <a:latin typeface="Calibri"/>
                  <a:ea typeface="Calibri"/>
                  <a:cs typeface="Calibri"/>
                  <a:sym typeface="Calibri"/>
                </a:rPr>
                <a:t>Currently 273 students (193 declared majors, 45 Undeclared, 35 minors).  </a:t>
              </a:r>
              <a:r>
                <a:rPr lang="en-US" sz="1600" b="1" i="1" u="none" strike="noStrike" cap="none" dirty="0">
                  <a:solidFill>
                    <a:schemeClr val="dk1"/>
                  </a:solidFill>
                  <a:latin typeface="Calibri"/>
                  <a:ea typeface="Calibri"/>
                  <a:cs typeface="Calibri"/>
                  <a:sym typeface="Calibri"/>
                </a:rPr>
                <a:t>Online BSBA in SCM just introduced  </a:t>
              </a:r>
              <a:r>
                <a:rPr lang="en-US" sz="1800" b="0" i="0" u="none" strike="noStrike" cap="none" dirty="0">
                  <a:solidFill>
                    <a:schemeClr val="dk1"/>
                  </a:solidFill>
                  <a:latin typeface="Calibri"/>
                  <a:ea typeface="Calibri"/>
                  <a:cs typeface="Calibri"/>
                  <a:sym typeface="Calibri"/>
                </a:rPr>
                <a:t> </a:t>
              </a:r>
              <a:endParaRPr sz="1800" b="0" i="0" u="none" strike="noStrike" cap="none" dirty="0">
                <a:solidFill>
                  <a:srgbClr val="000000"/>
                </a:solidFill>
                <a:latin typeface="Calibri"/>
                <a:ea typeface="Calibri"/>
                <a:cs typeface="Calibri"/>
                <a:sym typeface="Calibri"/>
              </a:endParaRPr>
            </a:p>
          </p:txBody>
        </p:sp>
        <p:sp>
          <p:nvSpPr>
            <p:cNvPr id="182" name="Google Shape;182;p5"/>
            <p:cNvSpPr/>
            <p:nvPr/>
          </p:nvSpPr>
          <p:spPr>
            <a:xfrm>
              <a:off x="50" y="1636"/>
              <a:ext cx="1864111" cy="1673126"/>
            </a:xfrm>
            <a:prstGeom prst="roundRect">
              <a:avLst>
                <a:gd name="adj" fmla="val 16667"/>
              </a:avLst>
            </a:prstGeom>
            <a:solidFill>
              <a:schemeClr val="accent2">
                <a:alpha val="97647"/>
              </a:scheme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txBox="1"/>
            <p:nvPr/>
          </p:nvSpPr>
          <p:spPr>
            <a:xfrm>
              <a:off x="81725" y="83311"/>
              <a:ext cx="1700761" cy="1509776"/>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sz="2800" b="0" i="0" u="none" strike="noStrike" cap="none">
                  <a:solidFill>
                    <a:schemeClr val="dk1"/>
                  </a:solidFill>
                  <a:latin typeface="Calibri"/>
                  <a:ea typeface="Calibri"/>
                  <a:cs typeface="Calibri"/>
                  <a:sym typeface="Calibri"/>
                </a:rPr>
                <a:t>SCM Major</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6"/>
          <p:cNvPicPr preferRelativeResize="0"/>
          <p:nvPr/>
        </p:nvPicPr>
        <p:blipFill rotWithShape="1">
          <a:blip r:embed="rId3">
            <a:alphaModFix/>
          </a:blip>
          <a:srcRect/>
          <a:stretch/>
        </p:blipFill>
        <p:spPr>
          <a:xfrm>
            <a:off x="-397" y="1"/>
            <a:ext cx="9144793" cy="1143000"/>
          </a:xfrm>
          <a:prstGeom prst="rect">
            <a:avLst/>
          </a:prstGeom>
          <a:noFill/>
          <a:ln>
            <a:noFill/>
          </a:ln>
        </p:spPr>
      </p:pic>
      <p:sp>
        <p:nvSpPr>
          <p:cNvPr id="189" name="Google Shape;189;p6"/>
          <p:cNvSpPr txBox="1">
            <a:spLocks noGrp="1"/>
          </p:cNvSpPr>
          <p:nvPr>
            <p:ph type="title"/>
          </p:nvPr>
        </p:nvSpPr>
        <p:spPr>
          <a:xfrm>
            <a:off x="0" y="1"/>
            <a:ext cx="91440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100"/>
              <a:buFont typeface="Calibri"/>
              <a:buNone/>
            </a:pPr>
            <a:r>
              <a:rPr lang="en-US" sz="4100"/>
              <a:t>Why Major in Supply Chain Management? </a:t>
            </a:r>
            <a:endParaRPr/>
          </a:p>
        </p:txBody>
      </p:sp>
      <p:grpSp>
        <p:nvGrpSpPr>
          <p:cNvPr id="190" name="Google Shape;190;p6"/>
          <p:cNvGrpSpPr/>
          <p:nvPr/>
        </p:nvGrpSpPr>
        <p:grpSpPr>
          <a:xfrm>
            <a:off x="1070619" y="1389043"/>
            <a:ext cx="7168233" cy="1524002"/>
            <a:chOff x="461019" y="228599"/>
            <a:chExt cx="7168233" cy="1524002"/>
          </a:xfrm>
        </p:grpSpPr>
        <p:sp>
          <p:nvSpPr>
            <p:cNvPr id="191" name="Google Shape;191;p6"/>
            <p:cNvSpPr/>
            <p:nvPr/>
          </p:nvSpPr>
          <p:spPr>
            <a:xfrm rot="5400000">
              <a:off x="4278364" y="-1598287"/>
              <a:ext cx="1524002" cy="5177774"/>
            </a:xfrm>
            <a:prstGeom prst="round2SameRect">
              <a:avLst>
                <a:gd name="adj1" fmla="val 16667"/>
                <a:gd name="adj2" fmla="val 0"/>
              </a:avLst>
            </a:prstGeom>
            <a:solidFill>
              <a:schemeClr val="lt1"/>
            </a:solidFill>
            <a:ln w="25400" cap="flat" cmpd="sng">
              <a:solidFill>
                <a:srgbClr val="CCDB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txBox="1"/>
            <p:nvPr/>
          </p:nvSpPr>
          <p:spPr>
            <a:xfrm>
              <a:off x="2451478" y="302995"/>
              <a:ext cx="5103378" cy="1375210"/>
            </a:xfrm>
            <a:prstGeom prst="rect">
              <a:avLst/>
            </a:prstGeom>
            <a:noFill/>
            <a:ln>
              <a:noFill/>
            </a:ln>
          </p:spPr>
          <p:txBody>
            <a:bodyPr spcFirstLastPara="1" wrap="square" lIns="247650" tIns="123825" rIns="247650" bIns="123825" anchor="ctr" anchorCtr="0">
              <a:noAutofit/>
            </a:bodyPr>
            <a:lstStyle/>
            <a:p>
              <a:pPr marL="228600" marR="0" lvl="1" indent="-228600" algn="l" rtl="0">
                <a:lnSpc>
                  <a:spcPct val="9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Relevant and dynamic curriculum</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Pairs well with all majors</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Complete required courses in 3 semesters</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Build marketable skills</a:t>
              </a:r>
              <a:endParaRPr/>
            </a:p>
          </p:txBody>
        </p:sp>
        <p:sp>
          <p:nvSpPr>
            <p:cNvPr id="193" name="Google Shape;193;p6"/>
            <p:cNvSpPr/>
            <p:nvPr/>
          </p:nvSpPr>
          <p:spPr>
            <a:xfrm>
              <a:off x="461019" y="228602"/>
              <a:ext cx="1990459" cy="1523994"/>
            </a:xfrm>
            <a:prstGeom prst="roundRect">
              <a:avLst>
                <a:gd name="adj" fmla="val 16667"/>
              </a:avLst>
            </a:prstGeom>
            <a:solidFill>
              <a:schemeClr val="accent2">
                <a:alpha val="97647"/>
              </a:scheme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txBox="1"/>
            <p:nvPr/>
          </p:nvSpPr>
          <p:spPr>
            <a:xfrm>
              <a:off x="535414" y="302997"/>
              <a:ext cx="1841669" cy="1375204"/>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chemeClr val="dk1"/>
                </a:buClr>
                <a:buSzPts val="2800"/>
                <a:buFont typeface="Calibri"/>
                <a:buNone/>
              </a:pPr>
              <a:r>
                <a:rPr lang="en-US" sz="2800" b="0" i="0" u="none" strike="noStrike" cap="none">
                  <a:solidFill>
                    <a:schemeClr val="dk1"/>
                  </a:solidFill>
                  <a:latin typeface="Calibri"/>
                  <a:ea typeface="Calibri"/>
                  <a:cs typeface="Calibri"/>
                  <a:sym typeface="Calibri"/>
                </a:rPr>
                <a:t>Great Courses</a:t>
              </a:r>
              <a:endParaRPr/>
            </a:p>
          </p:txBody>
        </p:sp>
      </p:grpSp>
      <p:grpSp>
        <p:nvGrpSpPr>
          <p:cNvPr id="195" name="Google Shape;195;p6"/>
          <p:cNvGrpSpPr/>
          <p:nvPr/>
        </p:nvGrpSpPr>
        <p:grpSpPr>
          <a:xfrm>
            <a:off x="1070619" y="3041369"/>
            <a:ext cx="7155156" cy="1384861"/>
            <a:chOff x="461019" y="145769"/>
            <a:chExt cx="7155156" cy="1384861"/>
          </a:xfrm>
        </p:grpSpPr>
        <p:sp>
          <p:nvSpPr>
            <p:cNvPr id="196" name="Google Shape;196;p6"/>
            <p:cNvSpPr/>
            <p:nvPr/>
          </p:nvSpPr>
          <p:spPr>
            <a:xfrm rot="5400000">
              <a:off x="4457313" y="-1750687"/>
              <a:ext cx="1139950" cy="5177774"/>
            </a:xfrm>
            <a:prstGeom prst="round2SameRect">
              <a:avLst>
                <a:gd name="adj1" fmla="val 16667"/>
                <a:gd name="adj2" fmla="val 0"/>
              </a:avLst>
            </a:prstGeom>
            <a:solidFill>
              <a:schemeClr val="lt1"/>
            </a:solidFill>
            <a:ln w="25400" cap="flat" cmpd="sng">
              <a:solidFill>
                <a:srgbClr val="CCDB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txBox="1"/>
            <p:nvPr/>
          </p:nvSpPr>
          <p:spPr>
            <a:xfrm>
              <a:off x="2438401" y="323873"/>
              <a:ext cx="5122126" cy="1028654"/>
            </a:xfrm>
            <a:prstGeom prst="rect">
              <a:avLst/>
            </a:prstGeom>
            <a:noFill/>
            <a:ln>
              <a:noFill/>
            </a:ln>
          </p:spPr>
          <p:txBody>
            <a:bodyPr spcFirstLastPara="1" wrap="square" lIns="247650" tIns="123825" rIns="247650" bIns="123825" anchor="ctr" anchorCtr="0">
              <a:noAutofit/>
            </a:bodyPr>
            <a:lstStyle/>
            <a:p>
              <a:pPr marL="228600" marR="0" lvl="1" indent="-228600" algn="l" rtl="0">
                <a:lnSpc>
                  <a:spcPct val="9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Award winning professors</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Industry experience</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Faculty who care about your success</a:t>
              </a:r>
              <a:endParaRPr/>
            </a:p>
          </p:txBody>
        </p:sp>
        <p:sp>
          <p:nvSpPr>
            <p:cNvPr id="198" name="Google Shape;198;p6"/>
            <p:cNvSpPr/>
            <p:nvPr/>
          </p:nvSpPr>
          <p:spPr>
            <a:xfrm>
              <a:off x="461019" y="145769"/>
              <a:ext cx="1990459" cy="1384861"/>
            </a:xfrm>
            <a:prstGeom prst="roundRect">
              <a:avLst>
                <a:gd name="adj" fmla="val 16667"/>
              </a:avLst>
            </a:prstGeom>
            <a:solidFill>
              <a:srgbClr val="FEB80A">
                <a:alpha val="97647"/>
              </a:srgb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txBox="1"/>
            <p:nvPr/>
          </p:nvSpPr>
          <p:spPr>
            <a:xfrm>
              <a:off x="528622" y="213372"/>
              <a:ext cx="1855253" cy="1249655"/>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rgbClr val="000000"/>
                </a:buClr>
                <a:buSzPts val="2800"/>
                <a:buFont typeface="Calibri"/>
                <a:buNone/>
              </a:pPr>
              <a:r>
                <a:rPr lang="en-US" sz="2800" b="0" i="0" u="none" strike="noStrike" cap="none">
                  <a:solidFill>
                    <a:srgbClr val="000000"/>
                  </a:solidFill>
                  <a:latin typeface="Calibri"/>
                  <a:ea typeface="Calibri"/>
                  <a:cs typeface="Calibri"/>
                  <a:sym typeface="Calibri"/>
                </a:rPr>
                <a:t>Great Faculty</a:t>
              </a:r>
              <a:endParaRPr/>
            </a:p>
          </p:txBody>
        </p:sp>
      </p:grpSp>
      <p:grpSp>
        <p:nvGrpSpPr>
          <p:cNvPr id="200" name="Google Shape;200;p6"/>
          <p:cNvGrpSpPr/>
          <p:nvPr/>
        </p:nvGrpSpPr>
        <p:grpSpPr>
          <a:xfrm>
            <a:off x="1070619" y="4571999"/>
            <a:ext cx="7168233" cy="1447802"/>
            <a:chOff x="461019" y="228599"/>
            <a:chExt cx="7168233" cy="1447802"/>
          </a:xfrm>
        </p:grpSpPr>
        <p:sp>
          <p:nvSpPr>
            <p:cNvPr id="201" name="Google Shape;201;p6"/>
            <p:cNvSpPr/>
            <p:nvPr/>
          </p:nvSpPr>
          <p:spPr>
            <a:xfrm rot="5400000">
              <a:off x="4316464" y="-1636387"/>
              <a:ext cx="1447802" cy="5177774"/>
            </a:xfrm>
            <a:prstGeom prst="round2SameRect">
              <a:avLst>
                <a:gd name="adj1" fmla="val 16667"/>
                <a:gd name="adj2" fmla="val 0"/>
              </a:avLst>
            </a:prstGeom>
            <a:solidFill>
              <a:schemeClr val="lt1"/>
            </a:solidFill>
            <a:ln w="25400" cap="flat" cmpd="sng">
              <a:solidFill>
                <a:srgbClr val="CCDB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txBox="1"/>
            <p:nvPr/>
          </p:nvSpPr>
          <p:spPr>
            <a:xfrm>
              <a:off x="2451478" y="299275"/>
              <a:ext cx="5107098" cy="1306450"/>
            </a:xfrm>
            <a:prstGeom prst="rect">
              <a:avLst/>
            </a:prstGeom>
            <a:noFill/>
            <a:ln>
              <a:noFill/>
            </a:ln>
          </p:spPr>
          <p:txBody>
            <a:bodyPr spcFirstLastPara="1" wrap="square" lIns="247650" tIns="123825" rIns="247650" bIns="123825" anchor="ctr" anchorCtr="0">
              <a:noAutofit/>
            </a:bodyPr>
            <a:lstStyle/>
            <a:p>
              <a:pPr marL="228600" marR="0" lvl="1" indent="-228600" algn="l" rtl="0">
                <a:lnSpc>
                  <a:spcPct val="9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Projected increases in demand</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Large network of recruiters</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Diverse job opportunities</a:t>
              </a:r>
              <a:endParaRPr/>
            </a:p>
            <a:p>
              <a:pPr marL="228600" marR="0" lvl="1" indent="-228600" algn="l" rtl="0">
                <a:lnSpc>
                  <a:spcPct val="90000"/>
                </a:lnSpc>
                <a:spcBef>
                  <a:spcPts val="30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High starting salaries</a:t>
              </a:r>
              <a:endParaRPr/>
            </a:p>
          </p:txBody>
        </p:sp>
        <p:sp>
          <p:nvSpPr>
            <p:cNvPr id="203" name="Google Shape;203;p6"/>
            <p:cNvSpPr/>
            <p:nvPr/>
          </p:nvSpPr>
          <p:spPr>
            <a:xfrm>
              <a:off x="461019" y="260099"/>
              <a:ext cx="1990459" cy="1384800"/>
            </a:xfrm>
            <a:prstGeom prst="roundRect">
              <a:avLst>
                <a:gd name="adj" fmla="val 16667"/>
              </a:avLst>
            </a:prstGeom>
            <a:solidFill>
              <a:srgbClr val="FEB80A">
                <a:alpha val="97647"/>
              </a:srgb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txBox="1"/>
            <p:nvPr/>
          </p:nvSpPr>
          <p:spPr>
            <a:xfrm>
              <a:off x="528619" y="327699"/>
              <a:ext cx="1855259" cy="1249600"/>
            </a:xfrm>
            <a:prstGeom prst="rect">
              <a:avLst/>
            </a:prstGeom>
            <a:noFill/>
            <a:ln>
              <a:noFill/>
            </a:ln>
          </p:spPr>
          <p:txBody>
            <a:bodyPr spcFirstLastPara="1" wrap="square" lIns="106675" tIns="53325" rIns="106675" bIns="53325" anchor="ctr" anchorCtr="0">
              <a:noAutofit/>
            </a:bodyPr>
            <a:lstStyle/>
            <a:p>
              <a:pPr marL="0" marR="0" lvl="0" indent="0" algn="ctr" rtl="0">
                <a:lnSpc>
                  <a:spcPct val="90000"/>
                </a:lnSpc>
                <a:spcBef>
                  <a:spcPts val="0"/>
                </a:spcBef>
                <a:spcAft>
                  <a:spcPts val="0"/>
                </a:spcAft>
                <a:buClr>
                  <a:srgbClr val="000000"/>
                </a:buClr>
                <a:buSzPts val="2800"/>
                <a:buFont typeface="Calibri"/>
                <a:buNone/>
              </a:pPr>
              <a:r>
                <a:rPr lang="en-US" sz="2800" b="0" i="0" u="none" strike="noStrike" cap="none">
                  <a:solidFill>
                    <a:srgbClr val="000000"/>
                  </a:solidFill>
                  <a:latin typeface="Calibri"/>
                  <a:ea typeface="Calibri"/>
                  <a:cs typeface="Calibri"/>
                  <a:sym typeface="Calibri"/>
                </a:rPr>
                <a:t>Great Careers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7"/>
          <p:cNvPicPr preferRelativeResize="0"/>
          <p:nvPr/>
        </p:nvPicPr>
        <p:blipFill rotWithShape="1">
          <a:blip r:embed="rId3">
            <a:alphaModFix/>
          </a:blip>
          <a:srcRect/>
          <a:stretch/>
        </p:blipFill>
        <p:spPr>
          <a:xfrm>
            <a:off x="-1" y="-105734"/>
            <a:ext cx="9144001" cy="1231231"/>
          </a:xfrm>
          <a:prstGeom prst="rect">
            <a:avLst/>
          </a:prstGeom>
          <a:noFill/>
          <a:ln>
            <a:noFill/>
          </a:ln>
        </p:spPr>
      </p:pic>
      <p:sp>
        <p:nvSpPr>
          <p:cNvPr id="211" name="Google Shape;211;p7"/>
          <p:cNvSpPr txBox="1">
            <a:spLocks noGrp="1"/>
          </p:cNvSpPr>
          <p:nvPr>
            <p:ph type="body" idx="1"/>
          </p:nvPr>
        </p:nvSpPr>
        <p:spPr>
          <a:xfrm>
            <a:off x="330034" y="1177651"/>
            <a:ext cx="8839200" cy="5181599"/>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400"/>
              <a:buNone/>
            </a:pPr>
            <a:r>
              <a:rPr lang="en-US" sz="2400" dirty="0"/>
              <a:t>    Our advisory board members are executives from the following:</a:t>
            </a:r>
            <a:endParaRPr dirty="0"/>
          </a:p>
          <a:p>
            <a:pPr marL="0" lvl="0" indent="0" algn="l" rtl="0">
              <a:spcBef>
                <a:spcPts val="480"/>
              </a:spcBef>
              <a:spcAft>
                <a:spcPts val="0"/>
              </a:spcAft>
              <a:buClr>
                <a:schemeClr val="dk1"/>
              </a:buClr>
              <a:buSzPts val="2400"/>
              <a:buNone/>
            </a:pPr>
            <a:endParaRPr sz="2400" dirty="0"/>
          </a:p>
          <a:p>
            <a:pPr marL="0" lvl="0" indent="0" algn="l" rtl="0">
              <a:spcBef>
                <a:spcPts val="480"/>
              </a:spcBef>
              <a:spcAft>
                <a:spcPts val="0"/>
              </a:spcAft>
              <a:buClr>
                <a:schemeClr val="dk1"/>
              </a:buClr>
              <a:buSzPts val="2400"/>
              <a:buNone/>
            </a:pPr>
            <a:endParaRPr sz="2400" dirty="0"/>
          </a:p>
          <a:p>
            <a:pPr marL="457200" lvl="1" indent="0" algn="l" rtl="0">
              <a:spcBef>
                <a:spcPts val="360"/>
              </a:spcBef>
              <a:spcAft>
                <a:spcPts val="0"/>
              </a:spcAft>
              <a:buClr>
                <a:schemeClr val="dk1"/>
              </a:buClr>
              <a:buSzPts val="1800"/>
              <a:buNone/>
            </a:pPr>
            <a:endParaRPr sz="1800" dirty="0"/>
          </a:p>
          <a:p>
            <a:pPr marL="457200" lvl="1" indent="0" algn="l" rtl="0">
              <a:spcBef>
                <a:spcPts val="360"/>
              </a:spcBef>
              <a:spcAft>
                <a:spcPts val="0"/>
              </a:spcAft>
              <a:buClr>
                <a:schemeClr val="dk1"/>
              </a:buClr>
              <a:buSzPts val="1800"/>
              <a:buNone/>
            </a:pPr>
            <a:endParaRPr sz="1800" dirty="0"/>
          </a:p>
          <a:p>
            <a:pPr marL="742950" lvl="1" indent="-171450" algn="l" rtl="0">
              <a:spcBef>
                <a:spcPts val="360"/>
              </a:spcBef>
              <a:spcAft>
                <a:spcPts val="0"/>
              </a:spcAft>
              <a:buClr>
                <a:schemeClr val="dk1"/>
              </a:buClr>
              <a:buSzPts val="1800"/>
              <a:buNone/>
            </a:pPr>
            <a:endParaRPr sz="1800" dirty="0"/>
          </a:p>
          <a:p>
            <a:pPr marL="742950" lvl="1" indent="-171450" algn="l" rtl="0">
              <a:spcBef>
                <a:spcPts val="360"/>
              </a:spcBef>
              <a:spcAft>
                <a:spcPts val="0"/>
              </a:spcAft>
              <a:buClr>
                <a:schemeClr val="dk1"/>
              </a:buClr>
              <a:buSzPts val="1800"/>
              <a:buNone/>
            </a:pPr>
            <a:endParaRPr sz="1800" dirty="0"/>
          </a:p>
          <a:p>
            <a:pPr marL="742950" lvl="1" indent="-285750" algn="l" rtl="0">
              <a:spcBef>
                <a:spcPts val="560"/>
              </a:spcBef>
              <a:spcAft>
                <a:spcPts val="0"/>
              </a:spcAft>
              <a:buClr>
                <a:schemeClr val="dk1"/>
              </a:buClr>
              <a:buSzPts val="2800"/>
              <a:buNone/>
            </a:pPr>
            <a:endParaRPr dirty="0"/>
          </a:p>
          <a:p>
            <a:pPr marL="742950" lvl="1" indent="-107950" algn="l" rtl="0">
              <a:spcBef>
                <a:spcPts val="560"/>
              </a:spcBef>
              <a:spcAft>
                <a:spcPts val="0"/>
              </a:spcAft>
              <a:buClr>
                <a:schemeClr val="dk1"/>
              </a:buClr>
              <a:buSzPts val="2800"/>
              <a:buNone/>
            </a:pPr>
            <a:endParaRPr dirty="0"/>
          </a:p>
          <a:p>
            <a:pPr marL="742950" lvl="1" indent="-107950" algn="l" rtl="0">
              <a:spcBef>
                <a:spcPts val="560"/>
              </a:spcBef>
              <a:spcAft>
                <a:spcPts val="0"/>
              </a:spcAft>
              <a:buClr>
                <a:schemeClr val="dk1"/>
              </a:buClr>
              <a:buSzPts val="2800"/>
              <a:buNone/>
            </a:pPr>
            <a:endParaRPr dirty="0"/>
          </a:p>
        </p:txBody>
      </p:sp>
      <p:sp>
        <p:nvSpPr>
          <p:cNvPr id="212" name="Google Shape;212;p7"/>
          <p:cNvSpPr txBox="1">
            <a:spLocks noGrp="1"/>
          </p:cNvSpPr>
          <p:nvPr>
            <p:ph type="title"/>
          </p:nvPr>
        </p:nvSpPr>
        <p:spPr>
          <a:xfrm>
            <a:off x="-1" y="212286"/>
            <a:ext cx="9132984" cy="87314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br>
              <a:rPr lang="en-US" sz="2400"/>
            </a:br>
            <a:r>
              <a:rPr lang="en-US" sz="4900"/>
              <a:t>Our Supply Chain Board of Advisors</a:t>
            </a:r>
            <a:br>
              <a:rPr lang="en-US" sz="4900"/>
            </a:br>
            <a:endParaRPr sz="4900"/>
          </a:p>
        </p:txBody>
      </p:sp>
      <p:pic>
        <p:nvPicPr>
          <p:cNvPr id="213" name="Google Shape;213;p7"/>
          <p:cNvPicPr preferRelativeResize="0"/>
          <p:nvPr/>
        </p:nvPicPr>
        <p:blipFill rotWithShape="1">
          <a:blip r:embed="rId4">
            <a:alphaModFix/>
          </a:blip>
          <a:srcRect/>
          <a:stretch/>
        </p:blipFill>
        <p:spPr>
          <a:xfrm>
            <a:off x="4573206" y="4263411"/>
            <a:ext cx="1428750" cy="657225"/>
          </a:xfrm>
          <a:prstGeom prst="rect">
            <a:avLst/>
          </a:prstGeom>
          <a:noFill/>
          <a:ln>
            <a:noFill/>
          </a:ln>
        </p:spPr>
      </p:pic>
      <p:pic>
        <p:nvPicPr>
          <p:cNvPr id="214" name="Google Shape;214;p7"/>
          <p:cNvPicPr preferRelativeResize="0"/>
          <p:nvPr/>
        </p:nvPicPr>
        <p:blipFill rotWithShape="1">
          <a:blip r:embed="rId5">
            <a:alphaModFix/>
          </a:blip>
          <a:srcRect/>
          <a:stretch/>
        </p:blipFill>
        <p:spPr>
          <a:xfrm>
            <a:off x="624085" y="1626206"/>
            <a:ext cx="1411016" cy="701610"/>
          </a:xfrm>
          <a:prstGeom prst="rect">
            <a:avLst/>
          </a:prstGeom>
          <a:noFill/>
          <a:ln>
            <a:noFill/>
          </a:ln>
        </p:spPr>
      </p:pic>
      <p:pic>
        <p:nvPicPr>
          <p:cNvPr id="216" name="Google Shape;216;p7"/>
          <p:cNvPicPr preferRelativeResize="0"/>
          <p:nvPr/>
        </p:nvPicPr>
        <p:blipFill rotWithShape="1">
          <a:blip r:embed="rId6">
            <a:alphaModFix/>
          </a:blip>
          <a:srcRect/>
          <a:stretch/>
        </p:blipFill>
        <p:spPr>
          <a:xfrm>
            <a:off x="348236" y="5234201"/>
            <a:ext cx="1821239" cy="892296"/>
          </a:xfrm>
          <a:prstGeom prst="rect">
            <a:avLst/>
          </a:prstGeom>
          <a:noFill/>
          <a:ln>
            <a:noFill/>
          </a:ln>
        </p:spPr>
      </p:pic>
      <p:pic>
        <p:nvPicPr>
          <p:cNvPr id="217" name="Google Shape;217;p7"/>
          <p:cNvPicPr preferRelativeResize="0"/>
          <p:nvPr/>
        </p:nvPicPr>
        <p:blipFill rotWithShape="1">
          <a:blip r:embed="rId7">
            <a:alphaModFix/>
          </a:blip>
          <a:srcRect/>
          <a:stretch/>
        </p:blipFill>
        <p:spPr>
          <a:xfrm>
            <a:off x="504263" y="3477795"/>
            <a:ext cx="1752598" cy="509244"/>
          </a:xfrm>
          <a:prstGeom prst="rect">
            <a:avLst/>
          </a:prstGeom>
          <a:noFill/>
          <a:ln>
            <a:noFill/>
          </a:ln>
        </p:spPr>
      </p:pic>
      <p:pic>
        <p:nvPicPr>
          <p:cNvPr id="218" name="Google Shape;218;p7"/>
          <p:cNvPicPr preferRelativeResize="0"/>
          <p:nvPr/>
        </p:nvPicPr>
        <p:blipFill rotWithShape="1">
          <a:blip r:embed="rId8">
            <a:alphaModFix/>
          </a:blip>
          <a:srcRect/>
          <a:stretch/>
        </p:blipFill>
        <p:spPr>
          <a:xfrm>
            <a:off x="2850580" y="1828799"/>
            <a:ext cx="1540912" cy="461945"/>
          </a:xfrm>
          <a:prstGeom prst="rect">
            <a:avLst/>
          </a:prstGeom>
          <a:noFill/>
          <a:ln>
            <a:noFill/>
          </a:ln>
        </p:spPr>
      </p:pic>
      <p:pic>
        <p:nvPicPr>
          <p:cNvPr id="220" name="Google Shape;220;p7"/>
          <p:cNvPicPr preferRelativeResize="0"/>
          <p:nvPr/>
        </p:nvPicPr>
        <p:blipFill rotWithShape="1">
          <a:blip r:embed="rId9">
            <a:alphaModFix/>
          </a:blip>
          <a:srcRect/>
          <a:stretch/>
        </p:blipFill>
        <p:spPr>
          <a:xfrm>
            <a:off x="6577060" y="1626206"/>
            <a:ext cx="1875882" cy="881617"/>
          </a:xfrm>
          <a:prstGeom prst="rect">
            <a:avLst/>
          </a:prstGeom>
          <a:noFill/>
          <a:ln>
            <a:noFill/>
          </a:ln>
        </p:spPr>
      </p:pic>
      <p:pic>
        <p:nvPicPr>
          <p:cNvPr id="222" name="Google Shape;222;p7"/>
          <p:cNvPicPr preferRelativeResize="0"/>
          <p:nvPr/>
        </p:nvPicPr>
        <p:blipFill rotWithShape="1">
          <a:blip r:embed="rId10">
            <a:alphaModFix/>
          </a:blip>
          <a:srcRect/>
          <a:stretch/>
        </p:blipFill>
        <p:spPr>
          <a:xfrm>
            <a:off x="7149903" y="2648825"/>
            <a:ext cx="1027085" cy="769322"/>
          </a:xfrm>
          <a:prstGeom prst="rect">
            <a:avLst/>
          </a:prstGeom>
          <a:noFill/>
          <a:ln>
            <a:noFill/>
          </a:ln>
        </p:spPr>
      </p:pic>
      <p:pic>
        <p:nvPicPr>
          <p:cNvPr id="223" name="Google Shape;223;p7"/>
          <p:cNvPicPr preferRelativeResize="0"/>
          <p:nvPr/>
        </p:nvPicPr>
        <p:blipFill rotWithShape="1">
          <a:blip r:embed="rId11">
            <a:alphaModFix/>
          </a:blip>
          <a:srcRect/>
          <a:stretch/>
        </p:blipFill>
        <p:spPr>
          <a:xfrm>
            <a:off x="4835045" y="3408513"/>
            <a:ext cx="1226005" cy="708705"/>
          </a:xfrm>
          <a:prstGeom prst="rect">
            <a:avLst/>
          </a:prstGeom>
          <a:noFill/>
          <a:ln>
            <a:noFill/>
          </a:ln>
        </p:spPr>
      </p:pic>
      <p:pic>
        <p:nvPicPr>
          <p:cNvPr id="224" name="Google Shape;224;p7"/>
          <p:cNvPicPr preferRelativeResize="0"/>
          <p:nvPr/>
        </p:nvPicPr>
        <p:blipFill rotWithShape="1">
          <a:blip r:embed="rId12">
            <a:alphaModFix/>
          </a:blip>
          <a:srcRect/>
          <a:stretch/>
        </p:blipFill>
        <p:spPr>
          <a:xfrm>
            <a:off x="6901498" y="5045011"/>
            <a:ext cx="1933684" cy="730217"/>
          </a:xfrm>
          <a:prstGeom prst="rect">
            <a:avLst/>
          </a:prstGeom>
          <a:noFill/>
          <a:ln>
            <a:noFill/>
          </a:ln>
        </p:spPr>
      </p:pic>
      <p:pic>
        <p:nvPicPr>
          <p:cNvPr id="225" name="Google Shape;225;p7"/>
          <p:cNvPicPr preferRelativeResize="0"/>
          <p:nvPr/>
        </p:nvPicPr>
        <p:blipFill rotWithShape="1">
          <a:blip r:embed="rId13">
            <a:alphaModFix/>
          </a:blip>
          <a:srcRect/>
          <a:stretch/>
        </p:blipFill>
        <p:spPr>
          <a:xfrm>
            <a:off x="4732348" y="1784748"/>
            <a:ext cx="1328702" cy="594852"/>
          </a:xfrm>
          <a:prstGeom prst="rect">
            <a:avLst/>
          </a:prstGeom>
          <a:noFill/>
          <a:ln>
            <a:noFill/>
          </a:ln>
        </p:spPr>
      </p:pic>
      <p:pic>
        <p:nvPicPr>
          <p:cNvPr id="229" name="Google Shape;229;p7"/>
          <p:cNvPicPr preferRelativeResize="0"/>
          <p:nvPr/>
        </p:nvPicPr>
        <p:blipFill rotWithShape="1">
          <a:blip r:embed="rId14">
            <a:alphaModFix/>
          </a:blip>
          <a:srcRect/>
          <a:stretch/>
        </p:blipFill>
        <p:spPr>
          <a:xfrm>
            <a:off x="2877138" y="3399114"/>
            <a:ext cx="1543050" cy="255741"/>
          </a:xfrm>
          <a:prstGeom prst="rect">
            <a:avLst/>
          </a:prstGeom>
          <a:noFill/>
          <a:ln>
            <a:noFill/>
          </a:ln>
        </p:spPr>
      </p:pic>
      <p:pic>
        <p:nvPicPr>
          <p:cNvPr id="2" name="Picture 1">
            <a:extLst>
              <a:ext uri="{FF2B5EF4-FFF2-40B4-BE49-F238E27FC236}">
                <a16:creationId xmlns:a16="http://schemas.microsoft.com/office/drawing/2014/main" id="{496BA0D1-08AB-4D0B-8264-26EDAD4E1255}"/>
              </a:ext>
            </a:extLst>
          </p:cNvPr>
          <p:cNvPicPr>
            <a:picLocks noChangeAspect="1"/>
          </p:cNvPicPr>
          <p:nvPr/>
        </p:nvPicPr>
        <p:blipFill>
          <a:blip r:embed="rId15"/>
          <a:stretch>
            <a:fillRect/>
          </a:stretch>
        </p:blipFill>
        <p:spPr>
          <a:xfrm>
            <a:off x="4172626" y="5136496"/>
            <a:ext cx="2077254" cy="606203"/>
          </a:xfrm>
          <a:prstGeom prst="rect">
            <a:avLst/>
          </a:prstGeom>
        </p:spPr>
      </p:pic>
      <p:pic>
        <p:nvPicPr>
          <p:cNvPr id="3" name="Picture 2">
            <a:extLst>
              <a:ext uri="{FF2B5EF4-FFF2-40B4-BE49-F238E27FC236}">
                <a16:creationId xmlns:a16="http://schemas.microsoft.com/office/drawing/2014/main" id="{792F9FC4-3C6A-4C94-9CD7-C9DF182E70F3}"/>
              </a:ext>
            </a:extLst>
          </p:cNvPr>
          <p:cNvPicPr>
            <a:picLocks noChangeAspect="1"/>
          </p:cNvPicPr>
          <p:nvPr/>
        </p:nvPicPr>
        <p:blipFill>
          <a:blip r:embed="rId16"/>
          <a:stretch>
            <a:fillRect/>
          </a:stretch>
        </p:blipFill>
        <p:spPr>
          <a:xfrm>
            <a:off x="449230" y="4295258"/>
            <a:ext cx="1619250" cy="704850"/>
          </a:xfrm>
          <a:prstGeom prst="rect">
            <a:avLst/>
          </a:prstGeom>
        </p:spPr>
      </p:pic>
      <p:pic>
        <p:nvPicPr>
          <p:cNvPr id="4" name="Picture 3">
            <a:extLst>
              <a:ext uri="{FF2B5EF4-FFF2-40B4-BE49-F238E27FC236}">
                <a16:creationId xmlns:a16="http://schemas.microsoft.com/office/drawing/2014/main" id="{014A7330-FBA5-463B-8CA2-4D9805699442}"/>
              </a:ext>
            </a:extLst>
          </p:cNvPr>
          <p:cNvPicPr>
            <a:picLocks noChangeAspect="1"/>
          </p:cNvPicPr>
          <p:nvPr/>
        </p:nvPicPr>
        <p:blipFill>
          <a:blip r:embed="rId17"/>
          <a:stretch>
            <a:fillRect/>
          </a:stretch>
        </p:blipFill>
        <p:spPr>
          <a:xfrm>
            <a:off x="2572338" y="4127607"/>
            <a:ext cx="1666816" cy="610020"/>
          </a:xfrm>
          <a:prstGeom prst="rect">
            <a:avLst/>
          </a:prstGeom>
        </p:spPr>
      </p:pic>
      <p:pic>
        <p:nvPicPr>
          <p:cNvPr id="5" name="Picture 4">
            <a:extLst>
              <a:ext uri="{FF2B5EF4-FFF2-40B4-BE49-F238E27FC236}">
                <a16:creationId xmlns:a16="http://schemas.microsoft.com/office/drawing/2014/main" id="{4AE5AEE1-78C4-4A41-831F-364FDA954A60}"/>
              </a:ext>
            </a:extLst>
          </p:cNvPr>
          <p:cNvPicPr>
            <a:picLocks noChangeAspect="1"/>
          </p:cNvPicPr>
          <p:nvPr/>
        </p:nvPicPr>
        <p:blipFill>
          <a:blip r:embed="rId18"/>
          <a:stretch>
            <a:fillRect/>
          </a:stretch>
        </p:blipFill>
        <p:spPr>
          <a:xfrm>
            <a:off x="4568089" y="2681611"/>
            <a:ext cx="1840065" cy="517518"/>
          </a:xfrm>
          <a:prstGeom prst="rect">
            <a:avLst/>
          </a:prstGeom>
        </p:spPr>
      </p:pic>
      <p:pic>
        <p:nvPicPr>
          <p:cNvPr id="6" name="Picture 5">
            <a:extLst>
              <a:ext uri="{FF2B5EF4-FFF2-40B4-BE49-F238E27FC236}">
                <a16:creationId xmlns:a16="http://schemas.microsoft.com/office/drawing/2014/main" id="{4D3F0EAD-453B-4061-BFC4-9E0985A500BB}"/>
              </a:ext>
            </a:extLst>
          </p:cNvPr>
          <p:cNvPicPr>
            <a:picLocks noChangeAspect="1"/>
          </p:cNvPicPr>
          <p:nvPr/>
        </p:nvPicPr>
        <p:blipFill>
          <a:blip r:embed="rId19"/>
          <a:stretch>
            <a:fillRect/>
          </a:stretch>
        </p:blipFill>
        <p:spPr>
          <a:xfrm>
            <a:off x="6344319" y="3622614"/>
            <a:ext cx="2262960" cy="457164"/>
          </a:xfrm>
          <a:prstGeom prst="rect">
            <a:avLst/>
          </a:prstGeom>
        </p:spPr>
      </p:pic>
      <p:pic>
        <p:nvPicPr>
          <p:cNvPr id="7" name="Picture 6">
            <a:extLst>
              <a:ext uri="{FF2B5EF4-FFF2-40B4-BE49-F238E27FC236}">
                <a16:creationId xmlns:a16="http://schemas.microsoft.com/office/drawing/2014/main" id="{3A0344E7-2720-4464-A51A-BEF1039DDAC1}"/>
              </a:ext>
            </a:extLst>
          </p:cNvPr>
          <p:cNvPicPr>
            <a:picLocks noChangeAspect="1"/>
          </p:cNvPicPr>
          <p:nvPr/>
        </p:nvPicPr>
        <p:blipFill>
          <a:blip r:embed="rId20"/>
          <a:stretch>
            <a:fillRect/>
          </a:stretch>
        </p:blipFill>
        <p:spPr>
          <a:xfrm>
            <a:off x="6350747" y="4295258"/>
            <a:ext cx="1460911" cy="517518"/>
          </a:xfrm>
          <a:prstGeom prst="rect">
            <a:avLst/>
          </a:prstGeom>
        </p:spPr>
      </p:pic>
      <p:pic>
        <p:nvPicPr>
          <p:cNvPr id="8" name="Picture 7">
            <a:extLst>
              <a:ext uri="{FF2B5EF4-FFF2-40B4-BE49-F238E27FC236}">
                <a16:creationId xmlns:a16="http://schemas.microsoft.com/office/drawing/2014/main" id="{92814DBC-8E44-4FE3-BA63-7D0B2CADE050}"/>
              </a:ext>
            </a:extLst>
          </p:cNvPr>
          <p:cNvPicPr>
            <a:picLocks noChangeAspect="1"/>
          </p:cNvPicPr>
          <p:nvPr/>
        </p:nvPicPr>
        <p:blipFill>
          <a:blip r:embed="rId21"/>
          <a:stretch>
            <a:fillRect/>
          </a:stretch>
        </p:blipFill>
        <p:spPr>
          <a:xfrm>
            <a:off x="504263" y="2482407"/>
            <a:ext cx="1283348" cy="619548"/>
          </a:xfrm>
          <a:prstGeom prst="rect">
            <a:avLst/>
          </a:prstGeom>
        </p:spPr>
      </p:pic>
      <p:pic>
        <p:nvPicPr>
          <p:cNvPr id="9" name="Picture 8">
            <a:extLst>
              <a:ext uri="{FF2B5EF4-FFF2-40B4-BE49-F238E27FC236}">
                <a16:creationId xmlns:a16="http://schemas.microsoft.com/office/drawing/2014/main" id="{62C11FE2-83FC-4AE7-8B58-431C7C35A5F9}"/>
              </a:ext>
            </a:extLst>
          </p:cNvPr>
          <p:cNvPicPr>
            <a:picLocks noChangeAspect="1"/>
          </p:cNvPicPr>
          <p:nvPr/>
        </p:nvPicPr>
        <p:blipFill>
          <a:blip r:embed="rId22"/>
          <a:stretch>
            <a:fillRect/>
          </a:stretch>
        </p:blipFill>
        <p:spPr>
          <a:xfrm>
            <a:off x="2438707" y="2585547"/>
            <a:ext cx="1840220" cy="535651"/>
          </a:xfrm>
          <a:prstGeom prst="rect">
            <a:avLst/>
          </a:prstGeom>
        </p:spPr>
      </p:pic>
      <p:pic>
        <p:nvPicPr>
          <p:cNvPr id="10" name="Picture 9">
            <a:extLst>
              <a:ext uri="{FF2B5EF4-FFF2-40B4-BE49-F238E27FC236}">
                <a16:creationId xmlns:a16="http://schemas.microsoft.com/office/drawing/2014/main" id="{785B66F0-4A31-4E3F-A642-042C6F7EDE77}"/>
              </a:ext>
            </a:extLst>
          </p:cNvPr>
          <p:cNvPicPr>
            <a:picLocks noChangeAspect="1"/>
          </p:cNvPicPr>
          <p:nvPr/>
        </p:nvPicPr>
        <p:blipFill>
          <a:blip r:embed="rId23"/>
          <a:stretch>
            <a:fillRect/>
          </a:stretch>
        </p:blipFill>
        <p:spPr>
          <a:xfrm>
            <a:off x="2572338" y="5349007"/>
            <a:ext cx="1314450" cy="4286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8"/>
          <p:cNvPicPr preferRelativeResize="0"/>
          <p:nvPr/>
        </p:nvPicPr>
        <p:blipFill rotWithShape="1">
          <a:blip r:embed="rId3">
            <a:alphaModFix/>
          </a:blip>
          <a:srcRect/>
          <a:stretch/>
        </p:blipFill>
        <p:spPr>
          <a:xfrm>
            <a:off x="-397" y="1"/>
            <a:ext cx="9144793" cy="1523999"/>
          </a:xfrm>
          <a:prstGeom prst="rect">
            <a:avLst/>
          </a:prstGeom>
          <a:noFill/>
          <a:ln>
            <a:noFill/>
          </a:ln>
        </p:spPr>
      </p:pic>
      <p:sp>
        <p:nvSpPr>
          <p:cNvPr id="235" name="Google Shape;235;p8"/>
          <p:cNvSpPr txBox="1">
            <a:spLocks noGrp="1"/>
          </p:cNvSpPr>
          <p:nvPr>
            <p:ph type="title"/>
          </p:nvPr>
        </p:nvSpPr>
        <p:spPr>
          <a:xfrm>
            <a:off x="0" y="304800"/>
            <a:ext cx="9144000" cy="990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 </a:t>
            </a:r>
            <a:br>
              <a:rPr lang="en-US"/>
            </a:br>
            <a:r>
              <a:rPr lang="en-US"/>
              <a:t>Supply Chain Management Major </a:t>
            </a:r>
            <a:br>
              <a:rPr lang="en-US"/>
            </a:br>
            <a:endParaRPr/>
          </a:p>
        </p:txBody>
      </p:sp>
      <p:sp>
        <p:nvSpPr>
          <p:cNvPr id="236" name="Google Shape;236;p8"/>
          <p:cNvSpPr txBox="1">
            <a:spLocks noGrp="1"/>
          </p:cNvSpPr>
          <p:nvPr>
            <p:ph type="body" idx="1"/>
          </p:nvPr>
        </p:nvSpPr>
        <p:spPr>
          <a:xfrm>
            <a:off x="152400" y="1828799"/>
            <a:ext cx="8839200" cy="4191001"/>
          </a:xfrm>
          <a:prstGeom prst="rect">
            <a:avLst/>
          </a:prstGeom>
          <a:noFill/>
          <a:ln>
            <a:noFill/>
          </a:ln>
        </p:spPr>
        <p:txBody>
          <a:bodyPr spcFirstLastPara="1" wrap="square" lIns="91425" tIns="45700" rIns="91425" bIns="45700" anchor="t" anchorCtr="0">
            <a:normAutofit fontScale="92500" lnSpcReduction="10000"/>
          </a:bodyPr>
          <a:lstStyle/>
          <a:p>
            <a:pPr marL="342900" lvl="0" indent="-316230" algn="l" rtl="0">
              <a:spcBef>
                <a:spcPts val="0"/>
              </a:spcBef>
              <a:spcAft>
                <a:spcPts val="0"/>
              </a:spcAft>
              <a:buClr>
                <a:schemeClr val="dk1"/>
              </a:buClr>
              <a:buSzPct val="100000"/>
              <a:buChar char="•"/>
            </a:pPr>
            <a:r>
              <a:rPr lang="en-US" sz="2800" dirty="0"/>
              <a:t>It is easy to double major (e.g., Marketing &amp; SCM, Management &amp; SCM, Finance &amp; SCM, CIS &amp; SCM, etc.)</a:t>
            </a:r>
            <a:endParaRPr dirty="0"/>
          </a:p>
          <a:p>
            <a:pPr marL="342900" lvl="0" indent="-316230" algn="l" rtl="0">
              <a:spcBef>
                <a:spcPts val="560"/>
              </a:spcBef>
              <a:spcAft>
                <a:spcPts val="0"/>
              </a:spcAft>
              <a:buClr>
                <a:schemeClr val="dk1"/>
              </a:buClr>
              <a:buSzPct val="100000"/>
              <a:buChar char="•"/>
            </a:pPr>
            <a:r>
              <a:rPr lang="en-US" sz="2800" dirty="0"/>
              <a:t>You can add SCM Major or SCM Minor without adding additional class in your curriculum (e.g., some classes will double count, fill your COB and free electives with SCM classes)</a:t>
            </a:r>
            <a:endParaRPr dirty="0"/>
          </a:p>
          <a:p>
            <a:pPr marL="342900" lvl="0" indent="-316230">
              <a:spcBef>
                <a:spcPts val="560"/>
              </a:spcBef>
              <a:buSzPct val="100000"/>
            </a:pPr>
            <a:r>
              <a:rPr lang="en-US" sz="2800" dirty="0"/>
              <a:t>Currently, 273 students (193 declared majors, 45 Undeclared, 35 minors); which is one of the largest SCM programs in the North Carolina University System</a:t>
            </a:r>
          </a:p>
          <a:p>
            <a:pPr marL="342900" lvl="0" indent="-316230">
              <a:spcBef>
                <a:spcPts val="560"/>
              </a:spcBef>
              <a:buSzPct val="100000"/>
            </a:pPr>
            <a:r>
              <a:rPr lang="en-US" sz="2800" b="1" i="1" dirty="0"/>
              <a:t>Fully Online BSBA in SCM has been introduced  </a:t>
            </a:r>
            <a:r>
              <a:rPr lang="en-US" sz="2800" dirty="0"/>
              <a:t> </a:t>
            </a:r>
          </a:p>
          <a:p>
            <a:pPr marL="342900" lvl="0" indent="-316230" algn="l" rtl="0">
              <a:spcBef>
                <a:spcPts val="560"/>
              </a:spcBef>
              <a:spcAft>
                <a:spcPts val="0"/>
              </a:spcAft>
              <a:buClr>
                <a:schemeClr val="dk1"/>
              </a:buClr>
              <a:buSzPct val="100000"/>
              <a:buChar char="•"/>
            </a:pPr>
            <a:endParaRPr lang="en-US" sz="2800" dirty="0"/>
          </a:p>
          <a:p>
            <a:pPr marL="342900" lvl="0" indent="-165100" algn="l" rtl="0">
              <a:spcBef>
                <a:spcPts val="560"/>
              </a:spcBef>
              <a:spcAft>
                <a:spcPts val="0"/>
              </a:spcAft>
              <a:buClr>
                <a:schemeClr val="dk1"/>
              </a:buClr>
              <a:buSzPct val="100000"/>
              <a:buNone/>
            </a:pPr>
            <a:endParaRPr sz="2800" dirty="0"/>
          </a:p>
          <a:p>
            <a:pPr marL="0" lvl="0" indent="0" algn="l" rtl="0">
              <a:spcBef>
                <a:spcPts val="560"/>
              </a:spcBef>
              <a:spcAft>
                <a:spcPts val="0"/>
              </a:spcAft>
              <a:buClr>
                <a:schemeClr val="dk1"/>
              </a:buClr>
              <a:buSzPct val="100000"/>
              <a:buNone/>
            </a:pPr>
            <a:endParaRPr sz="2800" b="1" dirty="0"/>
          </a:p>
          <a:p>
            <a:pPr marL="342900" lvl="0" indent="-139700" algn="l" rtl="0">
              <a:spcBef>
                <a:spcPts val="640"/>
              </a:spcBef>
              <a:spcAft>
                <a:spcPts val="0"/>
              </a:spcAft>
              <a:buClr>
                <a:schemeClr val="dk1"/>
              </a:buClr>
              <a:buSzPct val="100000"/>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9"/>
          <p:cNvPicPr preferRelativeResize="0"/>
          <p:nvPr/>
        </p:nvPicPr>
        <p:blipFill rotWithShape="1">
          <a:blip r:embed="rId3">
            <a:alphaModFix/>
          </a:blip>
          <a:srcRect/>
          <a:stretch/>
        </p:blipFill>
        <p:spPr>
          <a:xfrm>
            <a:off x="0" y="0"/>
            <a:ext cx="9127870" cy="1130694"/>
          </a:xfrm>
          <a:prstGeom prst="rect">
            <a:avLst/>
          </a:prstGeom>
          <a:noFill/>
          <a:ln>
            <a:noFill/>
          </a:ln>
        </p:spPr>
      </p:pic>
      <p:pic>
        <p:nvPicPr>
          <p:cNvPr id="242" name="Google Shape;242;p9" descr="C:\Users\formbysk\Desktop\SCM Website content\supply_chain.bmp"/>
          <p:cNvPicPr preferRelativeResize="0"/>
          <p:nvPr/>
        </p:nvPicPr>
        <p:blipFill rotWithShape="1">
          <a:blip r:embed="rId4">
            <a:alphaModFix/>
          </a:blip>
          <a:srcRect/>
          <a:stretch/>
        </p:blipFill>
        <p:spPr>
          <a:xfrm>
            <a:off x="2697548" y="2329005"/>
            <a:ext cx="2982816" cy="1782588"/>
          </a:xfrm>
          <a:prstGeom prst="rect">
            <a:avLst/>
          </a:prstGeom>
          <a:noFill/>
          <a:ln>
            <a:noFill/>
          </a:ln>
        </p:spPr>
      </p:pic>
      <p:sp>
        <p:nvSpPr>
          <p:cNvPr id="243" name="Google Shape;243;p9"/>
          <p:cNvSpPr txBox="1"/>
          <p:nvPr/>
        </p:nvSpPr>
        <p:spPr>
          <a:xfrm>
            <a:off x="-16923" y="152400"/>
            <a:ext cx="9160923" cy="7232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100" b="0" i="0" u="none" strike="noStrike" cap="none">
                <a:solidFill>
                  <a:srgbClr val="58595B"/>
                </a:solidFill>
                <a:latin typeface="Calibri"/>
                <a:ea typeface="Calibri"/>
                <a:cs typeface="Calibri"/>
                <a:sym typeface="Calibri"/>
              </a:rPr>
              <a:t>The SCM Major pairs well with a Major in..</a:t>
            </a:r>
            <a:r>
              <a:rPr lang="en-US" sz="4000" b="0" i="0" u="none" strike="noStrike" cap="none">
                <a:solidFill>
                  <a:srgbClr val="58595B"/>
                </a:solidFill>
                <a:latin typeface="Calibri"/>
                <a:ea typeface="Calibri"/>
                <a:cs typeface="Calibri"/>
                <a:sym typeface="Calibri"/>
              </a:rPr>
              <a:t>  </a:t>
            </a:r>
            <a:endParaRPr/>
          </a:p>
        </p:txBody>
      </p:sp>
      <p:sp>
        <p:nvSpPr>
          <p:cNvPr id="244" name="Google Shape;244;p9"/>
          <p:cNvSpPr txBox="1"/>
          <p:nvPr/>
        </p:nvSpPr>
        <p:spPr>
          <a:xfrm>
            <a:off x="1058338" y="3880436"/>
            <a:ext cx="3505200" cy="12157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58595B"/>
                </a:solidFill>
                <a:latin typeface="Arial"/>
                <a:ea typeface="Arial"/>
                <a:cs typeface="Arial"/>
                <a:sym typeface="Arial"/>
              </a:rPr>
              <a:t>Marketing</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Improved delivery performance 16% - 28%</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Reduction in order fulfillment cycle time 30% - 50%</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Improvement in forecast accuracy 25% - 80%</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Lower supply chain costs 25%  - 50%</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Improvement of fill rates 20% - 30%</a:t>
            </a:r>
            <a:endParaRPr/>
          </a:p>
        </p:txBody>
      </p:sp>
      <p:sp>
        <p:nvSpPr>
          <p:cNvPr id="245" name="Google Shape;245;p9"/>
          <p:cNvSpPr txBox="1"/>
          <p:nvPr/>
        </p:nvSpPr>
        <p:spPr>
          <a:xfrm>
            <a:off x="5642264" y="1344445"/>
            <a:ext cx="2971800" cy="12157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58595B"/>
                </a:solidFill>
                <a:latin typeface="Arial"/>
                <a:ea typeface="Arial"/>
                <a:cs typeface="Arial"/>
                <a:sym typeface="Arial"/>
              </a:rPr>
              <a:t>Accounting</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Lower supply chain costs 25%  - 50%</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Improved capacity realization 10% - 20%</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Forecast accuracy improvement 25% - 80%</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Increase in overall productivity 10% - 16%</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Inventory Cost Reduction 25% - 60%</a:t>
            </a:r>
            <a:endParaRPr/>
          </a:p>
        </p:txBody>
      </p:sp>
      <p:sp>
        <p:nvSpPr>
          <p:cNvPr id="246" name="Google Shape;246;p9"/>
          <p:cNvSpPr txBox="1"/>
          <p:nvPr/>
        </p:nvSpPr>
        <p:spPr>
          <a:xfrm>
            <a:off x="725310" y="1363302"/>
            <a:ext cx="2286000" cy="8771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Finance</a:t>
            </a:r>
            <a:endParaRPr/>
          </a:p>
          <a:p>
            <a:pPr marL="0" marR="0" lvl="0" indent="0" algn="l" rtl="0">
              <a:spcBef>
                <a:spcPts val="0"/>
              </a:spcBef>
              <a:spcAft>
                <a:spcPts val="0"/>
              </a:spcAft>
              <a:buNone/>
            </a:pPr>
            <a:r>
              <a:rPr lang="en-US" sz="1100" b="0" i="0" u="none" strike="noStrike" cap="none">
                <a:solidFill>
                  <a:schemeClr val="dk1"/>
                </a:solidFill>
                <a:latin typeface="Arial"/>
                <a:ea typeface="Arial"/>
                <a:cs typeface="Arial"/>
                <a:sym typeface="Arial"/>
              </a:rPr>
              <a:t>SCM provides 40% higher valuation for companies within </a:t>
            </a:r>
            <a:endParaRPr/>
          </a:p>
          <a:p>
            <a:pPr marL="0" marR="0" lvl="0" indent="0" algn="l" rtl="0">
              <a:spcBef>
                <a:spcPts val="0"/>
              </a:spcBef>
              <a:spcAft>
                <a:spcPts val="0"/>
              </a:spcAft>
              <a:buNone/>
            </a:pPr>
            <a:r>
              <a:rPr lang="en-US" sz="1100" b="0" i="0" u="none" strike="noStrike" cap="none">
                <a:solidFill>
                  <a:schemeClr val="dk1"/>
                </a:solidFill>
                <a:latin typeface="Arial"/>
                <a:ea typeface="Arial"/>
                <a:cs typeface="Arial"/>
                <a:sym typeface="Arial"/>
              </a:rPr>
              <a:t>DJI Index and S&amp;P 500 Index.</a:t>
            </a:r>
            <a:endParaRPr/>
          </a:p>
        </p:txBody>
      </p:sp>
      <p:sp>
        <p:nvSpPr>
          <p:cNvPr id="247" name="Google Shape;247;p9"/>
          <p:cNvSpPr txBox="1"/>
          <p:nvPr/>
        </p:nvSpPr>
        <p:spPr>
          <a:xfrm>
            <a:off x="6172200" y="2641227"/>
            <a:ext cx="2590800" cy="10464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58595B"/>
                </a:solidFill>
                <a:latin typeface="Arial"/>
                <a:ea typeface="Arial"/>
                <a:cs typeface="Arial"/>
                <a:sym typeface="Arial"/>
              </a:rPr>
              <a:t>Management / HR</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With SCM Management costs as a percentage of revenue are 50% less than median companies. SCM increases employment opportunity.</a:t>
            </a:r>
            <a:endParaRPr/>
          </a:p>
        </p:txBody>
      </p:sp>
      <p:sp>
        <p:nvSpPr>
          <p:cNvPr id="248" name="Google Shape;248;p9"/>
          <p:cNvSpPr txBox="1"/>
          <p:nvPr/>
        </p:nvSpPr>
        <p:spPr>
          <a:xfrm>
            <a:off x="346364" y="2360013"/>
            <a:ext cx="2057400" cy="138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58595B"/>
                </a:solidFill>
                <a:latin typeface="Arial"/>
                <a:ea typeface="Arial"/>
                <a:cs typeface="Arial"/>
                <a:sym typeface="Arial"/>
              </a:rPr>
              <a:t>Entrepreneurship</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SCM is a dominant enabler of new global enterprises and flat competition. Anyone can now  build an international supply chain and compete globally.</a:t>
            </a:r>
            <a:endParaRPr/>
          </a:p>
        </p:txBody>
      </p:sp>
      <p:sp>
        <p:nvSpPr>
          <p:cNvPr id="249" name="Google Shape;249;p9"/>
          <p:cNvSpPr txBox="1"/>
          <p:nvPr/>
        </p:nvSpPr>
        <p:spPr>
          <a:xfrm>
            <a:off x="2870489" y="1140327"/>
            <a:ext cx="2895600" cy="10464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58595B"/>
                </a:solidFill>
                <a:latin typeface="Arial"/>
                <a:ea typeface="Arial"/>
                <a:cs typeface="Arial"/>
                <a:sym typeface="Arial"/>
              </a:rPr>
              <a:t>CIS</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In “The World is Flat,” five of Friedman’s flatteners are technologies that have facilitated extraordinary competitive advantages in SCM.</a:t>
            </a:r>
            <a:endParaRPr/>
          </a:p>
        </p:txBody>
      </p:sp>
      <p:sp>
        <p:nvSpPr>
          <p:cNvPr id="250" name="Google Shape;250;p9"/>
          <p:cNvSpPr txBox="1"/>
          <p:nvPr/>
        </p:nvSpPr>
        <p:spPr>
          <a:xfrm>
            <a:off x="5261264" y="3852420"/>
            <a:ext cx="3352800"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58595B"/>
                </a:solidFill>
                <a:latin typeface="Arial"/>
                <a:ea typeface="Arial"/>
                <a:cs typeface="Arial"/>
                <a:sym typeface="Arial"/>
              </a:rPr>
              <a:t>Economics</a:t>
            </a:r>
            <a:endParaRPr/>
          </a:p>
          <a:p>
            <a:pPr marL="0" marR="0" lvl="0" indent="0" algn="l" rtl="0">
              <a:spcBef>
                <a:spcPts val="0"/>
              </a:spcBef>
              <a:spcAft>
                <a:spcPts val="0"/>
              </a:spcAft>
              <a:buNone/>
            </a:pPr>
            <a:r>
              <a:rPr lang="en-US" sz="1100" b="0" i="0" u="none" strike="noStrike" cap="none">
                <a:solidFill>
                  <a:srgbClr val="58595B"/>
                </a:solidFill>
                <a:latin typeface="Arial"/>
                <a:ea typeface="Arial"/>
                <a:cs typeface="Arial"/>
                <a:sym typeface="Arial"/>
              </a:rPr>
              <a:t>“Central to the way that companies produce things is the way that they manage their supply chains.” Virtual extended enterprises now cross all boundaries via SCM. Micro and macro economies are more complex and interdependent than ever before.</a:t>
            </a:r>
            <a:endParaRPr/>
          </a:p>
        </p:txBody>
      </p:sp>
      <p:sp>
        <p:nvSpPr>
          <p:cNvPr id="251" name="Google Shape;251;p9"/>
          <p:cNvSpPr txBox="1"/>
          <p:nvPr/>
        </p:nvSpPr>
        <p:spPr>
          <a:xfrm>
            <a:off x="644236" y="5927695"/>
            <a:ext cx="7467600"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0" i="0" u="none" strike="noStrike" cap="none">
                <a:solidFill>
                  <a:srgbClr val="58595B"/>
                </a:solidFill>
                <a:latin typeface="Arial"/>
                <a:ea typeface="Arial"/>
                <a:cs typeface="Arial"/>
                <a:sym typeface="Arial"/>
              </a:rPr>
              <a:t>Sources: The Supply Chain Council, The Economist, PRTM-The Performance Measurement Group, “The World is Flat” by Thomas Friedman</a:t>
            </a:r>
            <a:endParaRPr/>
          </a:p>
        </p:txBody>
      </p:sp>
      <p:sp>
        <p:nvSpPr>
          <p:cNvPr id="252" name="Google Shape;252;p9"/>
          <p:cNvSpPr txBox="1"/>
          <p:nvPr/>
        </p:nvSpPr>
        <p:spPr>
          <a:xfrm>
            <a:off x="346364" y="5281364"/>
            <a:ext cx="856903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dk1"/>
                </a:solidFill>
                <a:latin typeface="Arial"/>
                <a:ea typeface="Arial"/>
                <a:cs typeface="Arial"/>
                <a:sym typeface="Arial"/>
              </a:rPr>
              <a:t>Supply Chain Management helps companies and </a:t>
            </a:r>
            <a:endParaRPr/>
          </a:p>
          <a:p>
            <a:pPr marL="0" marR="0" lvl="0" indent="0" algn="ctr" rtl="0">
              <a:spcBef>
                <a:spcPts val="0"/>
              </a:spcBef>
              <a:spcAft>
                <a:spcPts val="0"/>
              </a:spcAft>
              <a:buNone/>
            </a:pPr>
            <a:r>
              <a:rPr lang="en-US" sz="1800" b="0" i="0" u="none" strike="noStrike" cap="none">
                <a:solidFill>
                  <a:schemeClr val="dk1"/>
                </a:solidFill>
                <a:latin typeface="Arial"/>
                <a:ea typeface="Arial"/>
                <a:cs typeface="Arial"/>
                <a:sym typeface="Arial"/>
              </a:rPr>
              <a:t>professionals in all disciplines excel.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anim calcmode="lin" valueType="num">
                                      <p:cBhvr additive="base">
                                        <p:cTn id="7" dur="500"/>
                                        <p:tgtEl>
                                          <p:spTgt spid="24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9"/>
                                        </p:tgtEl>
                                        <p:attrNameLst>
                                          <p:attrName>style.visibility</p:attrName>
                                        </p:attrNameLst>
                                      </p:cBhvr>
                                      <p:to>
                                        <p:strVal val="visible"/>
                                      </p:to>
                                    </p:set>
                                    <p:animEffect transition="in" filter="fade">
                                      <p:cBhvr>
                                        <p:cTn id="12" dur="2000"/>
                                        <p:tgtEl>
                                          <p:spTgt spid="2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
                                        </p:tgtEl>
                                        <p:attrNameLst>
                                          <p:attrName>style.visibility</p:attrName>
                                        </p:attrNameLst>
                                      </p:cBhvr>
                                      <p:to>
                                        <p:strVal val="visible"/>
                                      </p:to>
                                    </p:set>
                                    <p:animEffect transition="in" filter="fade">
                                      <p:cBhvr>
                                        <p:cTn id="17" dur="2000"/>
                                        <p:tgtEl>
                                          <p:spTgt spid="2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7"/>
                                        </p:tgtEl>
                                        <p:attrNameLst>
                                          <p:attrName>style.visibility</p:attrName>
                                        </p:attrNameLst>
                                      </p:cBhvr>
                                      <p:to>
                                        <p:strVal val="visible"/>
                                      </p:to>
                                    </p:set>
                                    <p:animEffect transition="in" filter="fade">
                                      <p:cBhvr>
                                        <p:cTn id="22" dur="2000"/>
                                        <p:tgtEl>
                                          <p:spTgt spid="2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0"/>
                                        </p:tgtEl>
                                        <p:attrNameLst>
                                          <p:attrName>style.visibility</p:attrName>
                                        </p:attrNameLst>
                                      </p:cBhvr>
                                      <p:to>
                                        <p:strVal val="visible"/>
                                      </p:to>
                                    </p:set>
                                    <p:animEffect transition="in" filter="fade">
                                      <p:cBhvr>
                                        <p:cTn id="27" dur="2000"/>
                                        <p:tgtEl>
                                          <p:spTgt spid="25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4"/>
                                        </p:tgtEl>
                                        <p:attrNameLst>
                                          <p:attrName>style.visibility</p:attrName>
                                        </p:attrNameLst>
                                      </p:cBhvr>
                                      <p:to>
                                        <p:strVal val="visible"/>
                                      </p:to>
                                    </p:set>
                                    <p:animEffect transition="in" filter="fade">
                                      <p:cBhvr>
                                        <p:cTn id="32" dur="2000"/>
                                        <p:tgtEl>
                                          <p:spTgt spid="24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8"/>
                                        </p:tgtEl>
                                        <p:attrNameLst>
                                          <p:attrName>style.visibility</p:attrName>
                                        </p:attrNameLst>
                                      </p:cBhvr>
                                      <p:to>
                                        <p:strVal val="visible"/>
                                      </p:to>
                                    </p:set>
                                    <p:animEffect transition="in" filter="fade">
                                      <p:cBhvr>
                                        <p:cTn id="37" dur="2000"/>
                                        <p:tgtEl>
                                          <p:spTgt spid="24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6"/>
                                        </p:tgtEl>
                                        <p:attrNameLst>
                                          <p:attrName>style.visibility</p:attrName>
                                        </p:attrNameLst>
                                      </p:cBhvr>
                                      <p:to>
                                        <p:strVal val="visible"/>
                                      </p:to>
                                    </p:set>
                                    <p:animEffect transition="in" filter="fade">
                                      <p:cBhvr>
                                        <p:cTn id="42" dur="20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ntroduction">
  <a:themeElements>
    <a:clrScheme name="Solstice">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1295</TotalTime>
  <Words>1686</Words>
  <Application>Microsoft Office PowerPoint</Application>
  <PresentationFormat>On-screen Show (4:3)</PresentationFormat>
  <Paragraphs>256</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Times New Roman</vt:lpstr>
      <vt:lpstr>Arimo</vt:lpstr>
      <vt:lpstr>Introduction</vt:lpstr>
      <vt:lpstr>Supply Chain Management </vt:lpstr>
      <vt:lpstr>What is Supply Chain Management?</vt:lpstr>
      <vt:lpstr>What is Supply Chain Management?</vt:lpstr>
      <vt:lpstr>What do SCM Professionals do?</vt:lpstr>
      <vt:lpstr>Supply Chain Management Programs Currently Offered</vt:lpstr>
      <vt:lpstr>Why Major in Supply Chain Management? </vt:lpstr>
      <vt:lpstr> Our Supply Chain Board of Advisors </vt:lpstr>
      <vt:lpstr>  Supply Chain Management Major  </vt:lpstr>
      <vt:lpstr>PowerPoint Presentation</vt:lpstr>
      <vt:lpstr>SCM Major Required Curriculum</vt:lpstr>
      <vt:lpstr>SCM Minor Required Curriculum</vt:lpstr>
      <vt:lpstr>Appalachian Supply Chain Club (ASCC) (ASCC.appstate.edu)</vt:lpstr>
      <vt:lpstr>Employers</vt:lpstr>
      <vt:lpstr>Institute for Supply Management (ISM) 2021 Salary Survey </vt:lpstr>
      <vt:lpstr>SCM Graduates - COB Career Center 2020-21 COB Undergraduate Student Success </vt:lpstr>
      <vt:lpstr>For More Information Contact:    Supply Chain Management Faculty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Supply Chain Management</dc:title>
  <dc:creator>Dr. Beth Ellington</dc:creator>
  <cp:lastModifiedBy>Dave, Dinesh</cp:lastModifiedBy>
  <cp:revision>17</cp:revision>
  <dcterms:created xsi:type="dcterms:W3CDTF">2012-08-22T18:57:12Z</dcterms:created>
  <dcterms:modified xsi:type="dcterms:W3CDTF">2022-10-11T21:27:56Z</dcterms:modified>
</cp:coreProperties>
</file>