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7010400" cy="9296400"/>
  <p:embeddedFontLst>
    <p:embeddedFont>
      <p:font typeface="Arim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64" name="Google Shape;264;p1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95" name="Google Shape;295;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hyperlink" Target="mailto:brewerll@appstate.edu" TargetMode="External"/><Relationship Id="rId3" Type="http://schemas.openxmlformats.org/officeDocument/2006/relationships/image" Target="../media/image5.png"/><Relationship Id="rId7" Type="http://schemas.openxmlformats.org/officeDocument/2006/relationships/hyperlink" Target="mailto:phillipsww@appstate.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leonsm@appstate.edu" TargetMode="External"/><Relationship Id="rId5" Type="http://schemas.openxmlformats.org/officeDocument/2006/relationships/hyperlink" Target="mailto:ellingtonve@appstate.edu" TargetMode="External"/><Relationship Id="rId4" Type="http://schemas.openxmlformats.org/officeDocument/2006/relationships/hyperlink" Target="mailto:daveds@appstate.edu" TargetMode="External"/><Relationship Id="rId9" Type="http://schemas.openxmlformats.org/officeDocument/2006/relationships/hyperlink" Target="mailto:ratcliffeah@app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
        <p:nvSpPr>
          <p:cNvPr id="127" name="Google Shape;127;p1"/>
          <p:cNvSpPr txBox="1"/>
          <p:nvPr/>
        </p:nvSpPr>
        <p:spPr>
          <a:xfrm>
            <a:off x="1142998" y="2778062"/>
            <a:ext cx="7162800" cy="381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For more information, please contact:</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Dr. Dinesh Dave`</a:t>
            </a:r>
            <a:r>
              <a:rPr lang="en-US" sz="2400" b="0" i="0" u="none" strike="noStrike" cap="none">
                <a:solidFill>
                  <a:schemeClr val="dk1"/>
                </a:solidFill>
                <a:latin typeface="Times New Roman"/>
                <a:ea typeface="Times New Roman"/>
                <a:cs typeface="Times New Roman"/>
                <a:sym typeface="Times New Roman"/>
              </a:rPr>
              <a:t>, Director of SCM Program</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DaveDS@appstate.edu</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Ms. Laura Brewer</a:t>
            </a:r>
            <a:r>
              <a:rPr lang="en-US" sz="2400" b="0" i="0" u="none" strike="noStrike" cap="none">
                <a:solidFill>
                  <a:schemeClr val="dk1"/>
                </a:solidFill>
                <a:latin typeface="Times New Roman"/>
                <a:ea typeface="Times New Roman"/>
                <a:cs typeface="Times New Roman"/>
                <a:sym typeface="Times New Roman"/>
              </a:rPr>
              <a:t>, Lecturer SCM</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BrewerLL@appstate.edu</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Dr. Ken Corley</a:t>
            </a:r>
            <a:r>
              <a:rPr lang="en-US" sz="2400" b="0" i="0" u="none" strike="noStrike" cap="none">
                <a:solidFill>
                  <a:schemeClr val="dk1"/>
                </a:solidFill>
                <a:latin typeface="Times New Roman"/>
                <a:ea typeface="Times New Roman"/>
                <a:cs typeface="Times New Roman"/>
                <a:sym typeface="Times New Roman"/>
              </a:rPr>
              <a:t>, Associate Professor</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CorleyJK@</a:t>
            </a:r>
            <a:r>
              <a:rPr lang="en-US" sz="2400">
                <a:solidFill>
                  <a:schemeClr val="dk1"/>
                </a:solidFill>
                <a:latin typeface="Times New Roman"/>
                <a:ea typeface="Times New Roman"/>
                <a:cs typeface="Times New Roman"/>
                <a:sym typeface="Times New Roman"/>
              </a:rPr>
              <a:t>a</a:t>
            </a:r>
            <a:r>
              <a:rPr lang="en-US" sz="2400" b="0" i="0" u="none" strike="noStrike" cap="none">
                <a:solidFill>
                  <a:schemeClr val="dk1"/>
                </a:solidFill>
                <a:latin typeface="Times New Roman"/>
                <a:ea typeface="Times New Roman"/>
                <a:cs typeface="Times New Roman"/>
                <a:sym typeface="Times New Roman"/>
              </a:rPr>
              <a:t>ppstate.edu</a:t>
            </a:r>
            <a:endParaRPr/>
          </a:p>
          <a:p>
            <a:pPr marL="0" marR="0" lvl="0" indent="0" algn="ctr" rtl="0">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Mr. Bill Phillips</a:t>
            </a:r>
            <a:r>
              <a:rPr lang="en-US" sz="2400" b="0" i="0" u="none" strike="noStrike" cap="none">
                <a:solidFill>
                  <a:schemeClr val="dk1"/>
                </a:solidFill>
                <a:latin typeface="Times New Roman"/>
                <a:ea typeface="Times New Roman"/>
                <a:cs typeface="Times New Roman"/>
                <a:sym typeface="Times New Roman"/>
              </a:rPr>
              <a:t>, Lecturer SCM</a:t>
            </a:r>
            <a:endParaRPr/>
          </a:p>
          <a:p>
            <a:pPr marL="0" marR="0" lvl="0" indent="0" algn="ctr"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PhillipsWW@appstate.edu</a:t>
            </a:r>
            <a:endParaRPr/>
          </a:p>
          <a:p>
            <a:pPr marL="0" marR="0" lvl="0" indent="0" algn="ctr" rtl="0">
              <a:spcBef>
                <a:spcPts val="0"/>
              </a:spcBef>
              <a:spcAft>
                <a:spcPts val="0"/>
              </a:spcAft>
              <a:buNone/>
            </a:pPr>
            <a:endParaRPr sz="2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397" y="1"/>
            <a:ext cx="9144793" cy="1066799"/>
          </a:xfrm>
          <a:prstGeom prst="rect">
            <a:avLst/>
          </a:prstGeom>
          <a:noFill/>
          <a:ln>
            <a:noFill/>
          </a:ln>
        </p:spPr>
      </p:pic>
      <p:sp>
        <p:nvSpPr>
          <p:cNvPr id="259" name="Google Shape;259;p10"/>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Major Required Curriculum</a:t>
            </a:r>
            <a:endParaRPr/>
          </a:p>
        </p:txBody>
      </p:sp>
      <p:graphicFrame>
        <p:nvGraphicFramePr>
          <p:cNvPr id="260" name="Google Shape;260;p10"/>
          <p:cNvGraphicFramePr/>
          <p:nvPr/>
        </p:nvGraphicFramePr>
        <p:xfrm>
          <a:off x="380999" y="838201"/>
          <a:ext cx="8382025" cy="5364695"/>
        </p:xfrm>
        <a:graphic>
          <a:graphicData uri="http://schemas.openxmlformats.org/drawingml/2006/table">
            <a:tbl>
              <a:tblPr>
                <a:noFill/>
                <a:tableStyleId>{3D951F58-CBA4-43E3-838E-740AC5685061}</a:tableStyleId>
              </a:tblPr>
              <a:tblGrid>
                <a:gridCol w="36467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558150">
                  <a:extLst>
                    <a:ext uri="{9D8B030D-6E8A-4147-A177-3AD203B41FA5}">
                      <a16:colId xmlns:a16="http://schemas.microsoft.com/office/drawing/2014/main" val="20002"/>
                    </a:ext>
                  </a:extLst>
                </a:gridCol>
              </a:tblGrid>
              <a:tr h="286800">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COURSES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Required: 4 Courses – 12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3660: Principles of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3670: Six Sigma and Quality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3690: Global Supply Chain and Logistics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3720: Strategic Procurement &amp; Global Sourcing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Prereq/Coreq SCM 3660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Electives: 3 courses – 9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3900: Internship (3* or 6 s.h.)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3680: Supply Chain Technologies in a Global Environment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1026 and CIS 2050 or equivalent or permission of Director/Chairperson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4870: Analytical Models for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3750: Database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2050 &amp; pre/coreq. CIS 3250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012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3620: Human Resource Management</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3670: International Human Resource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5018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3260: Managing Distribution Channels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3230: Business-To-Business Marketing</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3215: Professional Selling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Min. grade of C in MKT 3050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&amp; 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Elective/Mkt Major </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965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FIN 3100: Principles of Risk Management &amp; Insurance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Elective/Ins.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None/>
                      </a:pPr>
                      <a:endParaRPr sz="9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86800">
                <a:tc gridSpan="3">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Only 3 semester hours will count toward the required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1"/>
          <p:cNvPicPr preferRelativeResize="0"/>
          <p:nvPr/>
        </p:nvPicPr>
        <p:blipFill rotWithShape="1">
          <a:blip r:embed="rId3">
            <a:alphaModFix/>
          </a:blip>
          <a:srcRect/>
          <a:stretch/>
        </p:blipFill>
        <p:spPr>
          <a:xfrm>
            <a:off x="-397" y="1"/>
            <a:ext cx="9144793" cy="1066799"/>
          </a:xfrm>
          <a:prstGeom prst="rect">
            <a:avLst/>
          </a:prstGeom>
          <a:noFill/>
          <a:ln>
            <a:noFill/>
          </a:ln>
        </p:spPr>
      </p:pic>
      <p:graphicFrame>
        <p:nvGraphicFramePr>
          <p:cNvPr id="267" name="Google Shape;267;p11"/>
          <p:cNvGraphicFramePr/>
          <p:nvPr/>
        </p:nvGraphicFramePr>
        <p:xfrm>
          <a:off x="381000" y="609599"/>
          <a:ext cx="8458175" cy="5575585"/>
        </p:xfrm>
        <a:graphic>
          <a:graphicData uri="http://schemas.openxmlformats.org/drawingml/2006/table">
            <a:tbl>
              <a:tblPr>
                <a:noFill/>
                <a:tableStyleId>{3D951F58-CBA4-43E3-838E-740AC5685061}</a:tableStyleId>
              </a:tblPr>
              <a:tblGrid>
                <a:gridCol w="3802300">
                  <a:extLst>
                    <a:ext uri="{9D8B030D-6E8A-4147-A177-3AD203B41FA5}">
                      <a16:colId xmlns:a16="http://schemas.microsoft.com/office/drawing/2014/main" val="20000"/>
                    </a:ext>
                  </a:extLst>
                </a:gridCol>
                <a:gridCol w="1984875">
                  <a:extLst>
                    <a:ext uri="{9D8B030D-6E8A-4147-A177-3AD203B41FA5}">
                      <a16:colId xmlns:a16="http://schemas.microsoft.com/office/drawing/2014/main" val="20001"/>
                    </a:ext>
                  </a:extLst>
                </a:gridCol>
                <a:gridCol w="2671000">
                  <a:extLst>
                    <a:ext uri="{9D8B030D-6E8A-4147-A177-3AD203B41FA5}">
                      <a16:colId xmlns:a16="http://schemas.microsoft.com/office/drawing/2014/main" val="20002"/>
                    </a:ext>
                  </a:extLst>
                </a:gridCol>
              </a:tblGrid>
              <a:tr h="205500">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COURSES</a:t>
                      </a:r>
                      <a:endParaRPr sz="12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55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Required: 3 Courses – 9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3660: Principles of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3670: Six Sigma &amp; Quality Management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397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3690: Global Supply Chain and Logistics</a:t>
                      </a:r>
                      <a:endParaRPr sz="1100">
                        <a:latin typeface="Times New Roman"/>
                        <a:ea typeface="Times New Roman"/>
                        <a:cs typeface="Times New Roman"/>
                        <a:sym typeface="Times New Roman"/>
                      </a:endParaRPr>
                    </a:p>
                    <a:p>
                      <a:pPr marL="0" marR="0" lvl="0" indent="0" algn="l" rtl="0">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33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Electives: 2 courses – 6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61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3900: Internship</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748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3680: Supply Chain Technologies in a Global Environment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CIS 1026 and CIS 2050 or equivalent or permission of Director or Chairperson</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6377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4870: Analytical Models for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2242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061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3620: Human Resource Management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3670: International Human Resource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Elective/Mgt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8435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3260: Managing Distribution Channels</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3230: Business-To-Business Marketing</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3215: Professional Selling</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Minimum grade of C in MKT 3050 &amp; Jr. Status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Elective/Mkt Major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29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FIN 3071: Principles of Risk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Elective/Ins.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68" name="Google Shape;268;p11"/>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Minor Required Curriculum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chemeClr val="dk1"/>
              </a:buClr>
              <a:buSzPct val="100000"/>
              <a:buNone/>
            </a:pPr>
            <a:r>
              <a:rPr lang="en-US"/>
              <a:t>Our Student SCM Club is sponsored by the Association for Operations Management (APICS a.k.a ASCM)</a:t>
            </a:r>
            <a:endParaRPr/>
          </a:p>
          <a:p>
            <a:pPr marL="742950" lvl="1" indent="-285750" algn="l" rtl="0">
              <a:spcBef>
                <a:spcPts val="518"/>
              </a:spcBef>
              <a:spcAft>
                <a:spcPts val="0"/>
              </a:spcAft>
              <a:buClr>
                <a:schemeClr val="dk1"/>
              </a:buClr>
              <a:buSzPct val="100000"/>
              <a:buFont typeface="Arial"/>
              <a:buChar char="•"/>
            </a:pPr>
            <a:r>
              <a:rPr lang="en-US"/>
              <a:t>Dues include student membership in APICS/ASCM </a:t>
            </a:r>
            <a:endParaRPr/>
          </a:p>
          <a:p>
            <a:pPr marL="742950" lvl="1" indent="-285750" algn="l" rtl="0">
              <a:spcBef>
                <a:spcPts val="518"/>
              </a:spcBef>
              <a:spcAft>
                <a:spcPts val="0"/>
              </a:spcAft>
              <a:buClr>
                <a:schemeClr val="dk1"/>
              </a:buClr>
              <a:buSzPct val="100000"/>
              <a:buFont typeface="Arial"/>
              <a:buChar char="•"/>
            </a:pPr>
            <a:r>
              <a:rPr lang="en-US"/>
              <a:t>Internship Opportunities</a:t>
            </a:r>
            <a:endParaRPr/>
          </a:p>
          <a:p>
            <a:pPr marL="742950" lvl="1" indent="-285750" algn="l" rtl="0">
              <a:spcBef>
                <a:spcPts val="518"/>
              </a:spcBef>
              <a:spcAft>
                <a:spcPts val="0"/>
              </a:spcAft>
              <a:buClr>
                <a:schemeClr val="dk1"/>
              </a:buClr>
              <a:buSzPct val="100000"/>
              <a:buFont typeface="Arial"/>
              <a:buChar char="•"/>
            </a:pPr>
            <a:r>
              <a:rPr lang="en-US"/>
              <a:t>Job Opportunities</a:t>
            </a:r>
            <a:endParaRPr/>
          </a:p>
          <a:p>
            <a:pPr marL="742950" lvl="1" indent="-285750" algn="l" rtl="0">
              <a:spcBef>
                <a:spcPts val="518"/>
              </a:spcBef>
              <a:spcAft>
                <a:spcPts val="0"/>
              </a:spcAft>
              <a:buClr>
                <a:schemeClr val="dk1"/>
              </a:buClr>
              <a:buSzPct val="100000"/>
              <a:buFont typeface="Arial"/>
              <a:buChar char="•"/>
            </a:pPr>
            <a:r>
              <a:rPr lang="en-US"/>
              <a:t>Guest Speakers</a:t>
            </a:r>
            <a:endParaRPr/>
          </a:p>
          <a:p>
            <a:pPr marL="742950" lvl="1" indent="-285750" algn="l" rtl="0">
              <a:spcBef>
                <a:spcPts val="518"/>
              </a:spcBef>
              <a:spcAft>
                <a:spcPts val="0"/>
              </a:spcAft>
              <a:buClr>
                <a:schemeClr val="dk1"/>
              </a:buClr>
              <a:buSzPct val="100000"/>
              <a:buFont typeface="Arial"/>
              <a:buChar char="•"/>
            </a:pPr>
            <a:r>
              <a:rPr lang="en-US"/>
              <a:t>Networking with SCM professionals</a:t>
            </a:r>
            <a:endParaRPr/>
          </a:p>
          <a:p>
            <a:pPr marL="742950" lvl="1" indent="-285750" algn="l" rtl="0">
              <a:spcBef>
                <a:spcPts val="518"/>
              </a:spcBef>
              <a:spcAft>
                <a:spcPts val="0"/>
              </a:spcAft>
              <a:buClr>
                <a:schemeClr val="dk1"/>
              </a:buClr>
              <a:buSzPct val="100000"/>
              <a:buFont typeface="Arial"/>
              <a:buChar char="•"/>
            </a:pPr>
            <a:r>
              <a:rPr lang="en-US"/>
              <a:t>Select students attend the CSCMP Global Conference and participate in the ISM-CV Student Case Competition</a:t>
            </a:r>
            <a:endParaRPr/>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a:solidFill>
                  <a:schemeClr val="dk1"/>
                </a:solidFill>
              </a:rPr>
              <a:t>Appalachian Supply Chain Club (ASCC)</a:t>
            </a:r>
            <a:br>
              <a:rPr lang="en-US" sz="4900">
                <a:solidFill>
                  <a:schemeClr val="dk1"/>
                </a:solidFill>
              </a:rPr>
            </a:br>
            <a:r>
              <a:rPr lang="en-US" sz="2700"/>
              <a:t>(</a:t>
            </a:r>
            <a:r>
              <a:rPr lang="en-US" sz="3100"/>
              <a:t>ASCC.appstate.edu</a:t>
            </a:r>
            <a:r>
              <a:rPr lang="en-US" sz="27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C. H. Robinson</a:t>
            </a:r>
            <a:endParaRPr/>
          </a:p>
          <a:p>
            <a:pPr marL="342900" lvl="0" indent="-342900" algn="l" rtl="0">
              <a:spcBef>
                <a:spcPts val="476"/>
              </a:spcBef>
              <a:spcAft>
                <a:spcPts val="0"/>
              </a:spcAft>
              <a:buClr>
                <a:schemeClr val="dk1"/>
              </a:buClr>
              <a:buSzPct val="100000"/>
              <a:buChar char="•"/>
            </a:pPr>
            <a:r>
              <a:rPr lang="en-US"/>
              <a:t>Transportation Insight</a:t>
            </a:r>
            <a:endParaRPr/>
          </a:p>
          <a:p>
            <a:pPr marL="342900" lvl="0" indent="-342900" algn="l" rtl="0">
              <a:spcBef>
                <a:spcPts val="476"/>
              </a:spcBef>
              <a:spcAft>
                <a:spcPts val="0"/>
              </a:spcAft>
              <a:buClr>
                <a:schemeClr val="dk1"/>
              </a:buClr>
              <a:buSzPct val="100000"/>
              <a:buChar char="•"/>
            </a:pPr>
            <a:r>
              <a:rPr lang="en-US"/>
              <a:t>Bird Dog Logistics</a:t>
            </a:r>
            <a:endParaRPr/>
          </a:p>
          <a:p>
            <a:pPr marL="342900" lvl="0" indent="-342900" algn="l" rtl="0">
              <a:spcBef>
                <a:spcPts val="476"/>
              </a:spcBef>
              <a:spcAft>
                <a:spcPts val="0"/>
              </a:spcAft>
              <a:buClr>
                <a:schemeClr val="dk1"/>
              </a:buClr>
              <a:buSzPct val="100000"/>
              <a:buChar char="•"/>
            </a:pPr>
            <a:r>
              <a:rPr lang="en-US"/>
              <a:t>Target Corporation</a:t>
            </a:r>
            <a:endParaRPr/>
          </a:p>
          <a:p>
            <a:pPr marL="342900" lvl="0" indent="-342900" algn="l" rtl="0">
              <a:spcBef>
                <a:spcPts val="476"/>
              </a:spcBef>
              <a:spcAft>
                <a:spcPts val="0"/>
              </a:spcAft>
              <a:buClr>
                <a:schemeClr val="dk1"/>
              </a:buClr>
              <a:buSzPct val="100000"/>
              <a:buChar char="•"/>
            </a:pPr>
            <a:r>
              <a:rPr lang="en-US"/>
              <a:t>Sunrise Technologies</a:t>
            </a:r>
            <a:endParaRPr/>
          </a:p>
          <a:p>
            <a:pPr marL="342900" lvl="0" indent="-342900" algn="l" rtl="0">
              <a:spcBef>
                <a:spcPts val="476"/>
              </a:spcBef>
              <a:spcAft>
                <a:spcPts val="0"/>
              </a:spcAft>
              <a:buClr>
                <a:schemeClr val="dk1"/>
              </a:buClr>
              <a:buSzPct val="100000"/>
              <a:buChar char="•"/>
            </a:pPr>
            <a:r>
              <a:rPr lang="en-US"/>
              <a:t>Lowe’s</a:t>
            </a:r>
            <a:endParaRPr/>
          </a:p>
          <a:p>
            <a:pPr marL="342900" lvl="0" indent="-342900" algn="l" rtl="0">
              <a:spcBef>
                <a:spcPts val="476"/>
              </a:spcBef>
              <a:spcAft>
                <a:spcPts val="0"/>
              </a:spcAft>
              <a:buClr>
                <a:schemeClr val="dk1"/>
              </a:buClr>
              <a:buSzPct val="100000"/>
              <a:buChar char="•"/>
            </a:pPr>
            <a:r>
              <a:rPr lang="en-US"/>
              <a:t>VF Corporation</a:t>
            </a:r>
            <a:endParaRPr/>
          </a:p>
          <a:p>
            <a:pPr marL="342900" lvl="0" indent="-342900" algn="l" rtl="0">
              <a:spcBef>
                <a:spcPts val="476"/>
              </a:spcBef>
              <a:spcAft>
                <a:spcPts val="0"/>
              </a:spcAft>
              <a:buClr>
                <a:schemeClr val="dk1"/>
              </a:buClr>
              <a:buSzPct val="100000"/>
              <a:buChar char="•"/>
            </a:pPr>
            <a:r>
              <a:rPr lang="en-US"/>
              <a:t>Amazon</a:t>
            </a:r>
            <a:endParaRPr/>
          </a:p>
          <a:p>
            <a:pPr marL="342900" lvl="0" indent="-342900" algn="l" rtl="0">
              <a:spcBef>
                <a:spcPts val="476"/>
              </a:spcBef>
              <a:spcAft>
                <a:spcPts val="0"/>
              </a:spcAft>
              <a:buClr>
                <a:schemeClr val="dk1"/>
              </a:buClr>
              <a:buSzPct val="100000"/>
              <a:buChar char="•"/>
            </a:pPr>
            <a:r>
              <a:rPr lang="en-US"/>
              <a:t>Ahold-Delhaize</a:t>
            </a:r>
            <a:endParaRPr/>
          </a:p>
          <a:p>
            <a:pPr marL="342900" lvl="0" indent="-342900" algn="l" rtl="0">
              <a:spcBef>
                <a:spcPts val="476"/>
              </a:spcBef>
              <a:spcAft>
                <a:spcPts val="0"/>
              </a:spcAft>
              <a:buClr>
                <a:schemeClr val="dk1"/>
              </a:buClr>
              <a:buSzPct val="100000"/>
              <a:buChar char="•"/>
            </a:pPr>
            <a:r>
              <a:rPr lang="en-US"/>
              <a:t>Publix</a:t>
            </a:r>
            <a:endParaRPr/>
          </a:p>
          <a:p>
            <a:pPr marL="342900" lvl="0" indent="-342900" algn="l" rtl="0">
              <a:spcBef>
                <a:spcPts val="476"/>
              </a:spcBef>
              <a:spcAft>
                <a:spcPts val="0"/>
              </a:spcAft>
              <a:buClr>
                <a:schemeClr val="dk1"/>
              </a:buClr>
              <a:buSzPct val="100000"/>
              <a:buChar char="•"/>
            </a:pPr>
            <a:r>
              <a:rPr lang="en-US"/>
              <a:t>Wix</a:t>
            </a:r>
            <a:endParaRPr/>
          </a:p>
          <a:p>
            <a:pPr marL="342900" lvl="0" indent="-191770" algn="l" rtl="0">
              <a:spcBef>
                <a:spcPts val="476"/>
              </a:spcBef>
              <a:spcAft>
                <a:spcPts val="0"/>
              </a:spcAft>
              <a:buClr>
                <a:schemeClr val="dk1"/>
              </a:buClr>
              <a:buSzPct val="100000"/>
              <a:buNone/>
            </a:pPr>
            <a:endParaRPr/>
          </a:p>
          <a:p>
            <a:pPr marL="342900" lvl="0" indent="-191770" algn="l" rtl="0">
              <a:spcBef>
                <a:spcPts val="476"/>
              </a:spcBef>
              <a:spcAft>
                <a:spcPts val="0"/>
              </a:spcAft>
              <a:buClr>
                <a:schemeClr val="dk1"/>
              </a:buClr>
              <a:buSzPct val="100000"/>
              <a:buNone/>
            </a:pPr>
            <a:endParaRPr/>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Amazon</a:t>
            </a:r>
            <a:endParaRPr/>
          </a:p>
          <a:p>
            <a:pPr marL="342900" lvl="0" indent="-342900" algn="l" rtl="0">
              <a:spcBef>
                <a:spcPts val="476"/>
              </a:spcBef>
              <a:spcAft>
                <a:spcPts val="0"/>
              </a:spcAft>
              <a:buClr>
                <a:schemeClr val="dk1"/>
              </a:buClr>
              <a:buSzPct val="100000"/>
              <a:buChar char="•"/>
            </a:pPr>
            <a:r>
              <a:rPr lang="en-US"/>
              <a:t>Syngenta </a:t>
            </a:r>
            <a:endParaRPr/>
          </a:p>
          <a:p>
            <a:pPr marL="342900" lvl="0" indent="-342900" algn="l" rtl="0">
              <a:spcBef>
                <a:spcPts val="476"/>
              </a:spcBef>
              <a:spcAft>
                <a:spcPts val="0"/>
              </a:spcAft>
              <a:buClr>
                <a:schemeClr val="dk1"/>
              </a:buClr>
              <a:buSzPct val="100000"/>
              <a:buChar char="•"/>
            </a:pPr>
            <a:r>
              <a:rPr lang="en-US"/>
              <a:t>Georgia-Pacific</a:t>
            </a:r>
            <a:endParaRPr/>
          </a:p>
          <a:p>
            <a:pPr marL="342900" lvl="0" indent="-342900" algn="l" rtl="0">
              <a:spcBef>
                <a:spcPts val="476"/>
              </a:spcBef>
              <a:spcAft>
                <a:spcPts val="0"/>
              </a:spcAft>
              <a:buClr>
                <a:schemeClr val="dk1"/>
              </a:buClr>
              <a:buSzPct val="100000"/>
              <a:buChar char="•"/>
            </a:pPr>
            <a:r>
              <a:rPr lang="en-US"/>
              <a:t>R. J. Reynolds</a:t>
            </a:r>
            <a:endParaRPr/>
          </a:p>
          <a:p>
            <a:pPr marL="342900" lvl="0" indent="-342900" algn="l" rtl="0">
              <a:spcBef>
                <a:spcPts val="476"/>
              </a:spcBef>
              <a:spcAft>
                <a:spcPts val="0"/>
              </a:spcAft>
              <a:buClr>
                <a:schemeClr val="dk1"/>
              </a:buClr>
              <a:buSzPct val="100000"/>
              <a:buChar char="•"/>
            </a:pPr>
            <a:r>
              <a:rPr lang="en-US"/>
              <a:t>Maersk</a:t>
            </a:r>
            <a:endParaRPr/>
          </a:p>
          <a:p>
            <a:pPr marL="342900" lvl="0" indent="-342900" algn="l" rtl="0">
              <a:spcBef>
                <a:spcPts val="476"/>
              </a:spcBef>
              <a:spcAft>
                <a:spcPts val="0"/>
              </a:spcAft>
              <a:buClr>
                <a:schemeClr val="dk1"/>
              </a:buClr>
              <a:buSzPct val="100000"/>
              <a:buChar char="•"/>
            </a:pPr>
            <a:r>
              <a:rPr lang="en-US"/>
              <a:t>Ralph Lauren</a:t>
            </a:r>
            <a:endParaRPr/>
          </a:p>
          <a:p>
            <a:pPr marL="342900" lvl="0" indent="-342900" algn="l" rtl="0">
              <a:spcBef>
                <a:spcPts val="476"/>
              </a:spcBef>
              <a:spcAft>
                <a:spcPts val="0"/>
              </a:spcAft>
              <a:buClr>
                <a:schemeClr val="dk1"/>
              </a:buClr>
              <a:buSzPct val="100000"/>
              <a:buChar char="•"/>
            </a:pPr>
            <a:r>
              <a:rPr lang="en-US"/>
              <a:t>Red Classic Transportation Services</a:t>
            </a:r>
            <a:endParaRPr/>
          </a:p>
          <a:p>
            <a:pPr marL="342900" lvl="0" indent="-342900" algn="l" rtl="0">
              <a:spcBef>
                <a:spcPts val="476"/>
              </a:spcBef>
              <a:spcAft>
                <a:spcPts val="0"/>
              </a:spcAft>
              <a:buClr>
                <a:schemeClr val="dk1"/>
              </a:buClr>
              <a:buSzPct val="100000"/>
              <a:buChar char="•"/>
            </a:pPr>
            <a:r>
              <a:rPr lang="en-US"/>
              <a:t>Old Dominion</a:t>
            </a:r>
            <a:endParaRPr/>
          </a:p>
          <a:p>
            <a:pPr marL="342900" lvl="0" indent="-342900" algn="l" rtl="0">
              <a:spcBef>
                <a:spcPts val="476"/>
              </a:spcBef>
              <a:spcAft>
                <a:spcPts val="0"/>
              </a:spcAft>
              <a:buClr>
                <a:schemeClr val="dk1"/>
              </a:buClr>
              <a:buSzPct val="100000"/>
              <a:buChar char="•"/>
            </a:pPr>
            <a:r>
              <a:rPr lang="en-US"/>
              <a:t>XPO Logistics, Inc.</a:t>
            </a:r>
            <a:endParaRPr/>
          </a:p>
          <a:p>
            <a:pPr marL="342900" lvl="0" indent="-342900" algn="l" rtl="0">
              <a:spcBef>
                <a:spcPts val="476"/>
              </a:spcBef>
              <a:spcAft>
                <a:spcPts val="0"/>
              </a:spcAft>
              <a:buClr>
                <a:schemeClr val="dk1"/>
              </a:buClr>
              <a:buSzPct val="100000"/>
              <a:buChar char="•"/>
            </a:pPr>
            <a:r>
              <a:rPr lang="en-US"/>
              <a:t>Aldi Foods</a:t>
            </a:r>
            <a:endParaRPr/>
          </a:p>
          <a:p>
            <a:pPr marL="342900" lvl="0" indent="-342900" algn="l" rtl="0">
              <a:spcBef>
                <a:spcPts val="476"/>
              </a:spcBef>
              <a:spcAft>
                <a:spcPts val="0"/>
              </a:spcAft>
              <a:buClr>
                <a:schemeClr val="dk1"/>
              </a:buClr>
              <a:buSzPct val="100000"/>
              <a:buChar char="•"/>
            </a:pPr>
            <a:r>
              <a:rPr lang="en-US"/>
              <a:t>Gilbarco-Veederoot</a:t>
            </a:r>
            <a:endParaRPr/>
          </a:p>
          <a:p>
            <a:pPr marL="0" lvl="0" indent="0" algn="l" rtl="0">
              <a:spcBef>
                <a:spcPts val="476"/>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Institute for Supply Management (ISM)</a:t>
            </a:r>
            <a:br>
              <a:rPr lang="en-US" sz="3600"/>
            </a:br>
            <a:r>
              <a:rPr lang="en-US" sz="3600"/>
              <a:t>2021 Salary Survey</a:t>
            </a:r>
            <a:br>
              <a:rPr lang="en-US"/>
            </a:br>
            <a:endParaRPr sz="320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291" name="Google Shape;291;p14"/>
          <p:cNvPicPr preferRelativeResize="0"/>
          <p:nvPr/>
        </p:nvPicPr>
        <p:blipFill rotWithShape="1">
          <a:blip r:embed="rId4">
            <a:alphaModFix/>
          </a:blip>
          <a:srcRect/>
          <a:stretch/>
        </p:blipFill>
        <p:spPr>
          <a:xfrm>
            <a:off x="3651025" y="1571413"/>
            <a:ext cx="1600200" cy="1810400"/>
          </a:xfrm>
          <a:prstGeom prst="rect">
            <a:avLst/>
          </a:prstGeom>
          <a:noFill/>
          <a:ln w="19050" cap="flat" cmpd="sng">
            <a:solidFill>
              <a:srgbClr val="000000"/>
            </a:solidFill>
            <a:prstDash val="solid"/>
            <a:round/>
            <a:headEnd type="none" w="sm" len="sm"/>
            <a:tailEnd type="none" w="sm" len="sm"/>
          </a:ln>
        </p:spPr>
      </p:pic>
      <p:pic>
        <p:nvPicPr>
          <p:cNvPr id="292" name="Google Shape;292;p14"/>
          <p:cNvPicPr preferRelativeResize="0"/>
          <p:nvPr/>
        </p:nvPicPr>
        <p:blipFill rotWithShape="1">
          <a:blip r:embed="rId5">
            <a:alphaModFix/>
          </a:blip>
          <a:srcRect/>
          <a:stretch/>
        </p:blipFill>
        <p:spPr>
          <a:xfrm>
            <a:off x="2209800" y="3505433"/>
            <a:ext cx="4648200" cy="2579561"/>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5"/>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98" name="Google Shape;298;p15"/>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a:t>SCM Graduates - COB Career Center</a:t>
            </a:r>
            <a:br>
              <a:rPr lang="en-US"/>
            </a:br>
            <a:r>
              <a:rPr lang="en-US" sz="2800" b="1"/>
              <a:t>2018-19 COB Undergraduate Student Success</a:t>
            </a:r>
            <a:r>
              <a:rPr lang="en-US" sz="2800"/>
              <a:t> </a:t>
            </a:r>
            <a:endParaRPr/>
          </a:p>
        </p:txBody>
      </p:sp>
      <p:pic>
        <p:nvPicPr>
          <p:cNvPr id="299" name="Google Shape;299;p15"/>
          <p:cNvPicPr preferRelativeResize="0"/>
          <p:nvPr/>
        </p:nvPicPr>
        <p:blipFill rotWithShape="1">
          <a:blip r:embed="rId4">
            <a:alphaModFix/>
          </a:blip>
          <a:srcRect/>
          <a:stretch/>
        </p:blipFill>
        <p:spPr>
          <a:xfrm>
            <a:off x="1589650" y="1528600"/>
            <a:ext cx="6344151" cy="468732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a:t>SCM Graduates - COB Career Center</a:t>
            </a:r>
            <a:br>
              <a:rPr lang="en-US"/>
            </a:br>
            <a:r>
              <a:rPr lang="en-US" sz="2800" b="1"/>
              <a:t>2019-20 COB Undergraduate Student Success</a:t>
            </a:r>
            <a:r>
              <a:rPr lang="en-US" sz="2800"/>
              <a:t> </a:t>
            </a:r>
            <a:endParaRPr/>
          </a:p>
        </p:txBody>
      </p:sp>
      <p:pic>
        <p:nvPicPr>
          <p:cNvPr id="306" name="Google Shape;306;p16"/>
          <p:cNvPicPr preferRelativeResize="0"/>
          <p:nvPr/>
        </p:nvPicPr>
        <p:blipFill rotWithShape="1">
          <a:blip r:embed="rId4">
            <a:alphaModFix/>
          </a:blip>
          <a:srcRect/>
          <a:stretch/>
        </p:blipFill>
        <p:spPr>
          <a:xfrm>
            <a:off x="1369349" y="1524275"/>
            <a:ext cx="6405301" cy="4653766"/>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For More Information Contact:  </a:t>
            </a:r>
            <a:br>
              <a:rPr lang="en-US"/>
            </a:br>
            <a:r>
              <a:rPr lang="en-US"/>
              <a:t> Supply Chain Management Faculty</a:t>
            </a:r>
            <a:endParaRPr/>
          </a:p>
        </p:txBody>
      </p:sp>
      <p:sp>
        <p:nvSpPr>
          <p:cNvPr id="313" name="Google Shape;313;p17"/>
          <p:cNvSpPr txBox="1">
            <a:spLocks noGrp="1"/>
          </p:cNvSpPr>
          <p:nvPr>
            <p:ph type="body" idx="1"/>
          </p:nvPr>
        </p:nvSpPr>
        <p:spPr>
          <a:xfrm>
            <a:off x="123092" y="1672726"/>
            <a:ext cx="8839200" cy="427087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Dr. Dinesh Davè (</a:t>
            </a:r>
            <a:r>
              <a:rPr lang="en-US" u="sng">
                <a:solidFill>
                  <a:schemeClr val="hlink"/>
                </a:solidFill>
                <a:hlinkClick r:id="rId4"/>
              </a:rPr>
              <a:t>daveds@appstate.edu</a:t>
            </a:r>
            <a:r>
              <a:rPr lang="en-US"/>
              <a:t>) - Director</a:t>
            </a:r>
            <a:endParaRPr/>
          </a:p>
          <a:p>
            <a:pPr marL="342900" lvl="0" indent="-342900" algn="l" rtl="0">
              <a:spcBef>
                <a:spcPts val="640"/>
              </a:spcBef>
              <a:spcAft>
                <a:spcPts val="0"/>
              </a:spcAft>
              <a:buClr>
                <a:schemeClr val="dk1"/>
              </a:buClr>
              <a:buSzPts val="3200"/>
              <a:buChar char="•"/>
            </a:pPr>
            <a:r>
              <a:rPr lang="en-US"/>
              <a:t>Dr. Ken Corley (</a:t>
            </a:r>
            <a:r>
              <a:rPr lang="en-US" u="sng">
                <a:solidFill>
                  <a:schemeClr val="hlink"/>
                </a:solidFill>
                <a:hlinkClick r:id="rId5"/>
              </a:rPr>
              <a:t>corleyjk@appstate.edu</a:t>
            </a:r>
            <a:r>
              <a:rPr lang="en-US"/>
              <a:t>)</a:t>
            </a:r>
            <a:endParaRPr/>
          </a:p>
          <a:p>
            <a:pPr marL="342900" lvl="0" indent="-342900" algn="l" rtl="0">
              <a:spcBef>
                <a:spcPts val="640"/>
              </a:spcBef>
              <a:spcAft>
                <a:spcPts val="0"/>
              </a:spcAft>
              <a:buClr>
                <a:schemeClr val="dk1"/>
              </a:buClr>
              <a:buSzPts val="3200"/>
              <a:buChar char="•"/>
            </a:pPr>
            <a:r>
              <a:rPr lang="en-US"/>
              <a:t>Dr. Steven Leon (</a:t>
            </a:r>
            <a:r>
              <a:rPr lang="en-US" u="sng">
                <a:solidFill>
                  <a:schemeClr val="hlink"/>
                </a:solidFill>
                <a:hlinkClick r:id="rId6"/>
              </a:rPr>
              <a:t>leonsm@appstate.edu</a:t>
            </a:r>
            <a:r>
              <a:rPr lang="en-US"/>
              <a:t>)</a:t>
            </a:r>
            <a:endParaRPr/>
          </a:p>
          <a:p>
            <a:pPr marL="342900" lvl="0" indent="-342900" algn="l" rtl="0">
              <a:spcBef>
                <a:spcPts val="640"/>
              </a:spcBef>
              <a:spcAft>
                <a:spcPts val="0"/>
              </a:spcAft>
              <a:buClr>
                <a:schemeClr val="dk1"/>
              </a:buClr>
              <a:buSzPts val="3200"/>
              <a:buChar char="•"/>
            </a:pPr>
            <a:r>
              <a:rPr lang="en-US"/>
              <a:t>Dr. Aaron Ratcliffe (</a:t>
            </a:r>
            <a:r>
              <a:rPr lang="en-US" u="sng">
                <a:solidFill>
                  <a:srgbClr val="92D050"/>
                </a:solidFill>
              </a:rPr>
              <a:t>ratcliffeah</a:t>
            </a:r>
            <a:r>
              <a:rPr lang="en-US" u="sng">
                <a:solidFill>
                  <a:schemeClr val="hlink"/>
                </a:solidFill>
                <a:hlinkClick r:id="rId5"/>
              </a:rPr>
              <a:t>@appstate.edu </a:t>
            </a:r>
            <a:r>
              <a:rPr lang="en-US"/>
              <a:t>)</a:t>
            </a:r>
            <a:endParaRPr/>
          </a:p>
          <a:p>
            <a:pPr marL="342900" lvl="0" indent="-342900" algn="l" rtl="0">
              <a:spcBef>
                <a:spcPts val="640"/>
              </a:spcBef>
              <a:spcAft>
                <a:spcPts val="0"/>
              </a:spcAft>
              <a:buClr>
                <a:schemeClr val="dk1"/>
              </a:buClr>
              <a:buSzPts val="3200"/>
              <a:buChar char="•"/>
            </a:pPr>
            <a:r>
              <a:rPr lang="en-US"/>
              <a:t>Mr. Bill Phillips (</a:t>
            </a:r>
            <a:r>
              <a:rPr lang="en-US" u="sng">
                <a:solidFill>
                  <a:schemeClr val="hlink"/>
                </a:solidFill>
                <a:hlinkClick r:id="rId7"/>
              </a:rPr>
              <a:t>phillipsww@appstate.edu</a:t>
            </a:r>
            <a:r>
              <a:rPr lang="en-US"/>
              <a:t>)</a:t>
            </a:r>
            <a:endParaRPr/>
          </a:p>
          <a:p>
            <a:pPr marL="342900" lvl="0" indent="-342900" algn="l" rtl="0">
              <a:spcBef>
                <a:spcPts val="640"/>
              </a:spcBef>
              <a:spcAft>
                <a:spcPts val="0"/>
              </a:spcAft>
              <a:buClr>
                <a:schemeClr val="dk1"/>
              </a:buClr>
              <a:buSzPts val="3200"/>
              <a:buChar char="•"/>
            </a:pPr>
            <a:r>
              <a:rPr lang="en-US"/>
              <a:t>Ms. Laura Brewer (</a:t>
            </a:r>
            <a:r>
              <a:rPr lang="en-US" u="sng">
                <a:solidFill>
                  <a:schemeClr val="hlink"/>
                </a:solidFill>
                <a:hlinkClick r:id="rId8"/>
              </a:rPr>
              <a:t>brewerLL@appstate.edu</a:t>
            </a:r>
            <a:r>
              <a:rPr lang="en-US"/>
              <a:t>)</a:t>
            </a:r>
            <a:endParaRPr/>
          </a:p>
          <a:p>
            <a:pPr marL="342900" lvl="0" indent="-342900" algn="l" rtl="0">
              <a:spcBef>
                <a:spcPts val="640"/>
              </a:spcBef>
              <a:spcAft>
                <a:spcPts val="0"/>
              </a:spcAft>
              <a:buClr>
                <a:schemeClr val="dk1"/>
              </a:buClr>
              <a:buSzPts val="3200"/>
              <a:buChar char="•"/>
            </a:pPr>
            <a:r>
              <a:rPr lang="en-US"/>
              <a:t>Dr. Mike Ogle (</a:t>
            </a:r>
            <a:r>
              <a:rPr lang="en-US" u="sng">
                <a:solidFill>
                  <a:schemeClr val="hlink"/>
                </a:solidFill>
                <a:hlinkClick r:id="rId8"/>
              </a:rPr>
              <a:t>oglemk@appstate.edu</a:t>
            </a:r>
            <a:r>
              <a:rPr lang="en-US"/>
              <a:t>)</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314" name="Google Shape;314;p1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mo"/>
              <a:buNone/>
            </a:pPr>
            <a:r>
              <a:rPr lang="en-US" sz="1000" b="0" i="0" u="sng" strike="noStrike" cap="none">
                <a:solidFill>
                  <a:schemeClr val="dk1"/>
                </a:solidFill>
                <a:latin typeface="Arimo"/>
                <a:ea typeface="Arimo"/>
                <a:cs typeface="Arimo"/>
                <a:sym typeface="Arimo"/>
                <a:hlinkClick r:id="rId9">
                  <a:extLst>
                    <a:ext uri="{A12FA001-AC4F-418D-AE19-62706E023703}">
                      <ahyp:hlinkClr xmlns:ahyp="http://schemas.microsoft.com/office/drawing/2018/hyperlinkcolor" val="tx"/>
                    </a:ext>
                  </a:extLst>
                </a:hlinkClick>
              </a:rPr>
              <a:t>ratcliffeah@appstate.edu</a:t>
            </a:r>
            <a:r>
              <a:rPr lang="en-US" sz="6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511254"/>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Created in 2008 after a study found SCM knowledge, skills, and abilities lacking in the workforce</a:t>
              </a:r>
              <a:endParaRPr sz="1900" b="0" i="0" u="none" strike="noStrike" cap="none">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Provides a multi-disciplinary curriculum to complement both Business and Non-Business majors</a:t>
              </a:r>
              <a:endParaRPr sz="1900" b="0" i="0" u="none" strike="noStrike" cap="none">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192427"/>
            <a:ext cx="8090170" cy="1674764"/>
            <a:chOff x="50" y="819"/>
            <a:chExt cx="8090170" cy="1674764"/>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4162" y="82573"/>
              <a:ext cx="6144304" cy="1511254"/>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2016 after a study found SCM knowledge, skills, and abilities lacking in the workforce</a:t>
              </a:r>
              <a:endParaRPr sz="19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Provides a multi-disciplinary curriculum to complement Business majors. Double major can be easily added</a:t>
              </a:r>
              <a:endParaRPr sz="19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Current SCM majors (declared &amp; undeclared) and minors are over 200 students (~60% SCM Only)</a:t>
              </a:r>
              <a:r>
                <a:rPr lang="en-US" sz="2000" b="0" i="0" u="none" strike="noStrike" cap="none" dirty="0">
                  <a:solidFill>
                    <a:schemeClr val="dk1"/>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    Our advisory board members are executives from the following:</a:t>
            </a:r>
            <a:endParaRPr/>
          </a:p>
          <a:p>
            <a:pPr marL="0" lvl="0" indent="0" algn="l" rtl="0">
              <a:spcBef>
                <a:spcPts val="480"/>
              </a:spcBef>
              <a:spcAft>
                <a:spcPts val="0"/>
              </a:spcAft>
              <a:buClr>
                <a:schemeClr val="dk1"/>
              </a:buClr>
              <a:buSzPts val="2400"/>
              <a:buNone/>
            </a:pPr>
            <a:endParaRPr sz="2400"/>
          </a:p>
          <a:p>
            <a:pPr marL="0" lvl="0" indent="0" algn="l" rtl="0">
              <a:spcBef>
                <a:spcPts val="480"/>
              </a:spcBef>
              <a:spcAft>
                <a:spcPts val="0"/>
              </a:spcAft>
              <a:buClr>
                <a:schemeClr val="dk1"/>
              </a:buClr>
              <a:buSzPts val="2400"/>
              <a:buNone/>
            </a:pPr>
            <a:endParaRPr sz="2400"/>
          </a:p>
          <a:p>
            <a:pPr marL="457200" lvl="1" indent="0" algn="l" rtl="0">
              <a:spcBef>
                <a:spcPts val="360"/>
              </a:spcBef>
              <a:spcAft>
                <a:spcPts val="0"/>
              </a:spcAft>
              <a:buClr>
                <a:schemeClr val="dk1"/>
              </a:buClr>
              <a:buSzPts val="1800"/>
              <a:buNone/>
            </a:pPr>
            <a:endParaRPr sz="1800"/>
          </a:p>
          <a:p>
            <a:pPr marL="457200" lvl="1" indent="0" algn="l" rtl="0">
              <a:spcBef>
                <a:spcPts val="360"/>
              </a:spcBef>
              <a:spcAft>
                <a:spcPts val="0"/>
              </a:spcAft>
              <a:buClr>
                <a:schemeClr val="dk1"/>
              </a:buClr>
              <a:buSzPts val="1800"/>
              <a:buNone/>
            </a:pPr>
            <a:endParaRPr sz="1800"/>
          </a:p>
          <a:p>
            <a:pPr marL="742950" lvl="1" indent="-171450" algn="l" rtl="0">
              <a:spcBef>
                <a:spcPts val="360"/>
              </a:spcBef>
              <a:spcAft>
                <a:spcPts val="0"/>
              </a:spcAft>
              <a:buClr>
                <a:schemeClr val="dk1"/>
              </a:buClr>
              <a:buSzPts val="1800"/>
              <a:buNone/>
            </a:pPr>
            <a:endParaRPr sz="1800"/>
          </a:p>
          <a:p>
            <a:pPr marL="742950" lvl="1" indent="-171450" algn="l" rtl="0">
              <a:spcBef>
                <a:spcPts val="360"/>
              </a:spcBef>
              <a:spcAft>
                <a:spcPts val="0"/>
              </a:spcAft>
              <a:buClr>
                <a:schemeClr val="dk1"/>
              </a:buClr>
              <a:buSzPts val="1800"/>
              <a:buNone/>
            </a:pPr>
            <a:endParaRPr sz="1800"/>
          </a:p>
          <a:p>
            <a:pPr marL="742950" lvl="1" indent="-285750" algn="l" rtl="0">
              <a:spcBef>
                <a:spcPts val="560"/>
              </a:spcBef>
              <a:spcAft>
                <a:spcPts val="0"/>
              </a:spcAft>
              <a:buClr>
                <a:schemeClr val="dk1"/>
              </a:buClr>
              <a:buSzPts val="2800"/>
              <a:buNone/>
            </a:pPr>
            <a:endParaRPr/>
          </a:p>
          <a:p>
            <a:pPr marL="742950" lvl="1" indent="-107950" algn="l" rtl="0">
              <a:spcBef>
                <a:spcPts val="560"/>
              </a:spcBef>
              <a:spcAft>
                <a:spcPts val="0"/>
              </a:spcAft>
              <a:buClr>
                <a:schemeClr val="dk1"/>
              </a:buClr>
              <a:buSzPts val="2800"/>
              <a:buNone/>
            </a:pPr>
            <a:endParaRPr/>
          </a:p>
          <a:p>
            <a:pPr marL="742950" lvl="1" indent="-107950" algn="l" rtl="0">
              <a:spcBef>
                <a:spcPts val="560"/>
              </a:spcBef>
              <a:spcAft>
                <a:spcPts val="0"/>
              </a:spcAft>
              <a:buClr>
                <a:schemeClr val="dk1"/>
              </a:buClr>
              <a:buSzPts val="2800"/>
              <a:buNone/>
            </a:pPr>
            <a:endParaRPr/>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573206" y="4263411"/>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24085" y="1626206"/>
            <a:ext cx="1411016" cy="701610"/>
          </a:xfrm>
          <a:prstGeom prst="rect">
            <a:avLst/>
          </a:prstGeom>
          <a:noFill/>
          <a:ln>
            <a:noFill/>
          </a:ln>
        </p:spPr>
      </p:pic>
      <p:pic>
        <p:nvPicPr>
          <p:cNvPr id="215" name="Google Shape;215;p7"/>
          <p:cNvPicPr preferRelativeResize="0"/>
          <p:nvPr/>
        </p:nvPicPr>
        <p:blipFill rotWithShape="1">
          <a:blip r:embed="rId6">
            <a:alphaModFix/>
          </a:blip>
          <a:srcRect/>
          <a:stretch/>
        </p:blipFill>
        <p:spPr>
          <a:xfrm>
            <a:off x="574843" y="2576068"/>
            <a:ext cx="1439743" cy="486147"/>
          </a:xfrm>
          <a:prstGeom prst="rect">
            <a:avLst/>
          </a:prstGeom>
          <a:noFill/>
          <a:ln>
            <a:noFill/>
          </a:ln>
        </p:spPr>
      </p:pic>
      <p:pic>
        <p:nvPicPr>
          <p:cNvPr id="216" name="Google Shape;216;p7"/>
          <p:cNvPicPr preferRelativeResize="0"/>
          <p:nvPr/>
        </p:nvPicPr>
        <p:blipFill rotWithShape="1">
          <a:blip r:embed="rId7">
            <a:alphaModFix/>
          </a:blip>
          <a:srcRect/>
          <a:stretch/>
        </p:blipFill>
        <p:spPr>
          <a:xfrm>
            <a:off x="453189" y="4817566"/>
            <a:ext cx="1821239" cy="892296"/>
          </a:xfrm>
          <a:prstGeom prst="rect">
            <a:avLst/>
          </a:prstGeom>
          <a:noFill/>
          <a:ln>
            <a:noFill/>
          </a:ln>
        </p:spPr>
      </p:pic>
      <p:pic>
        <p:nvPicPr>
          <p:cNvPr id="217" name="Google Shape;217;p7"/>
          <p:cNvPicPr preferRelativeResize="0"/>
          <p:nvPr/>
        </p:nvPicPr>
        <p:blipFill rotWithShape="1">
          <a:blip r:embed="rId8">
            <a:alphaModFix/>
          </a:blip>
          <a:srcRect/>
          <a:stretch/>
        </p:blipFill>
        <p:spPr>
          <a:xfrm>
            <a:off x="762000" y="3628046"/>
            <a:ext cx="1752598" cy="509244"/>
          </a:xfrm>
          <a:prstGeom prst="rect">
            <a:avLst/>
          </a:prstGeom>
          <a:noFill/>
          <a:ln>
            <a:noFill/>
          </a:ln>
        </p:spPr>
      </p:pic>
      <p:pic>
        <p:nvPicPr>
          <p:cNvPr id="218" name="Google Shape;218;p7"/>
          <p:cNvPicPr preferRelativeResize="0"/>
          <p:nvPr/>
        </p:nvPicPr>
        <p:blipFill rotWithShape="1">
          <a:blip r:embed="rId9">
            <a:alphaModFix/>
          </a:blip>
          <a:srcRect/>
          <a:stretch/>
        </p:blipFill>
        <p:spPr>
          <a:xfrm>
            <a:off x="2850580" y="1828799"/>
            <a:ext cx="1540912" cy="461945"/>
          </a:xfrm>
          <a:prstGeom prst="rect">
            <a:avLst/>
          </a:prstGeom>
          <a:noFill/>
          <a:ln>
            <a:noFill/>
          </a:ln>
        </p:spPr>
      </p:pic>
      <p:pic>
        <p:nvPicPr>
          <p:cNvPr id="219" name="Google Shape;219;p7"/>
          <p:cNvPicPr preferRelativeResize="0"/>
          <p:nvPr/>
        </p:nvPicPr>
        <p:blipFill rotWithShape="1">
          <a:blip r:embed="rId10">
            <a:alphaModFix/>
          </a:blip>
          <a:srcRect/>
          <a:stretch/>
        </p:blipFill>
        <p:spPr>
          <a:xfrm>
            <a:off x="2381211" y="4714653"/>
            <a:ext cx="1302435" cy="1165071"/>
          </a:xfrm>
          <a:prstGeom prst="rect">
            <a:avLst/>
          </a:prstGeom>
          <a:noFill/>
          <a:ln>
            <a:noFill/>
          </a:ln>
        </p:spPr>
      </p:pic>
      <p:pic>
        <p:nvPicPr>
          <p:cNvPr id="220" name="Google Shape;220;p7"/>
          <p:cNvPicPr preferRelativeResize="0"/>
          <p:nvPr/>
        </p:nvPicPr>
        <p:blipFill rotWithShape="1">
          <a:blip r:embed="rId11">
            <a:alphaModFix/>
          </a:blip>
          <a:srcRect/>
          <a:stretch/>
        </p:blipFill>
        <p:spPr>
          <a:xfrm>
            <a:off x="6577060" y="1626206"/>
            <a:ext cx="1875882" cy="881617"/>
          </a:xfrm>
          <a:prstGeom prst="rect">
            <a:avLst/>
          </a:prstGeom>
          <a:noFill/>
          <a:ln>
            <a:noFill/>
          </a:ln>
        </p:spPr>
      </p:pic>
      <p:pic>
        <p:nvPicPr>
          <p:cNvPr id="221" name="Google Shape;221;p7"/>
          <p:cNvPicPr preferRelativeResize="0"/>
          <p:nvPr/>
        </p:nvPicPr>
        <p:blipFill rotWithShape="1">
          <a:blip r:embed="rId12">
            <a:alphaModFix/>
          </a:blip>
          <a:srcRect/>
          <a:stretch/>
        </p:blipFill>
        <p:spPr>
          <a:xfrm>
            <a:off x="7006381" y="3768450"/>
            <a:ext cx="1828801" cy="965857"/>
          </a:xfrm>
          <a:prstGeom prst="rect">
            <a:avLst/>
          </a:prstGeom>
          <a:noFill/>
          <a:ln>
            <a:noFill/>
          </a:ln>
        </p:spPr>
      </p:pic>
      <p:pic>
        <p:nvPicPr>
          <p:cNvPr id="222" name="Google Shape;222;p7"/>
          <p:cNvPicPr preferRelativeResize="0"/>
          <p:nvPr/>
        </p:nvPicPr>
        <p:blipFill rotWithShape="1">
          <a:blip r:embed="rId13">
            <a:alphaModFix/>
          </a:blip>
          <a:srcRect/>
          <a:stretch/>
        </p:blipFill>
        <p:spPr>
          <a:xfrm>
            <a:off x="7239000" y="2708473"/>
            <a:ext cx="1027085" cy="769322"/>
          </a:xfrm>
          <a:prstGeom prst="rect">
            <a:avLst/>
          </a:prstGeom>
          <a:noFill/>
          <a:ln>
            <a:noFill/>
          </a:ln>
        </p:spPr>
      </p:pic>
      <p:pic>
        <p:nvPicPr>
          <p:cNvPr id="223" name="Google Shape;223;p7"/>
          <p:cNvPicPr preferRelativeResize="0"/>
          <p:nvPr/>
        </p:nvPicPr>
        <p:blipFill rotWithShape="1">
          <a:blip r:embed="rId14">
            <a:alphaModFix/>
          </a:blip>
          <a:srcRect/>
          <a:stretch/>
        </p:blipFill>
        <p:spPr>
          <a:xfrm>
            <a:off x="4835045" y="3498151"/>
            <a:ext cx="1226005" cy="708705"/>
          </a:xfrm>
          <a:prstGeom prst="rect">
            <a:avLst/>
          </a:prstGeom>
          <a:noFill/>
          <a:ln>
            <a:noFill/>
          </a:ln>
        </p:spPr>
      </p:pic>
      <p:pic>
        <p:nvPicPr>
          <p:cNvPr id="224" name="Google Shape;224;p7"/>
          <p:cNvPicPr preferRelativeResize="0"/>
          <p:nvPr/>
        </p:nvPicPr>
        <p:blipFill rotWithShape="1">
          <a:blip r:embed="rId15">
            <a:alphaModFix/>
          </a:blip>
          <a:srcRect/>
          <a:stretch/>
        </p:blipFill>
        <p:spPr>
          <a:xfrm>
            <a:off x="6901498" y="5045011"/>
            <a:ext cx="1933684" cy="730217"/>
          </a:xfrm>
          <a:prstGeom prst="rect">
            <a:avLst/>
          </a:prstGeom>
          <a:noFill/>
          <a:ln>
            <a:noFill/>
          </a:ln>
        </p:spPr>
      </p:pic>
      <p:pic>
        <p:nvPicPr>
          <p:cNvPr id="225" name="Google Shape;225;p7"/>
          <p:cNvPicPr preferRelativeResize="0"/>
          <p:nvPr/>
        </p:nvPicPr>
        <p:blipFill rotWithShape="1">
          <a:blip r:embed="rId16">
            <a:alphaModFix/>
          </a:blip>
          <a:srcRect/>
          <a:stretch/>
        </p:blipFill>
        <p:spPr>
          <a:xfrm>
            <a:off x="4732348" y="1784748"/>
            <a:ext cx="1328702" cy="594852"/>
          </a:xfrm>
          <a:prstGeom prst="rect">
            <a:avLst/>
          </a:prstGeom>
          <a:noFill/>
          <a:ln>
            <a:noFill/>
          </a:ln>
        </p:spPr>
      </p:pic>
      <p:pic>
        <p:nvPicPr>
          <p:cNvPr id="226" name="Google Shape;226;p7"/>
          <p:cNvPicPr preferRelativeResize="0"/>
          <p:nvPr/>
        </p:nvPicPr>
        <p:blipFill rotWithShape="1">
          <a:blip r:embed="rId17">
            <a:alphaModFix/>
          </a:blip>
          <a:srcRect/>
          <a:stretch/>
        </p:blipFill>
        <p:spPr>
          <a:xfrm>
            <a:off x="4573205" y="5325407"/>
            <a:ext cx="1748989" cy="361458"/>
          </a:xfrm>
          <a:prstGeom prst="rect">
            <a:avLst/>
          </a:prstGeom>
          <a:noFill/>
          <a:ln>
            <a:noFill/>
          </a:ln>
        </p:spPr>
      </p:pic>
      <p:pic>
        <p:nvPicPr>
          <p:cNvPr id="227" name="Google Shape;227;p7"/>
          <p:cNvPicPr preferRelativeResize="0"/>
          <p:nvPr/>
        </p:nvPicPr>
        <p:blipFill rotWithShape="1">
          <a:blip r:embed="rId18">
            <a:alphaModFix/>
          </a:blip>
          <a:srcRect/>
          <a:stretch/>
        </p:blipFill>
        <p:spPr>
          <a:xfrm>
            <a:off x="3124200" y="2640289"/>
            <a:ext cx="1027547" cy="578420"/>
          </a:xfrm>
          <a:prstGeom prst="rect">
            <a:avLst/>
          </a:prstGeom>
          <a:noFill/>
          <a:ln>
            <a:noFill/>
          </a:ln>
        </p:spPr>
      </p:pic>
      <p:pic>
        <p:nvPicPr>
          <p:cNvPr id="228" name="Google Shape;228;p7"/>
          <p:cNvPicPr preferRelativeResize="0"/>
          <p:nvPr/>
        </p:nvPicPr>
        <p:blipFill rotWithShape="1">
          <a:blip r:embed="rId19">
            <a:alphaModFix/>
          </a:blip>
          <a:srcRect/>
          <a:stretch/>
        </p:blipFill>
        <p:spPr>
          <a:xfrm>
            <a:off x="4809531" y="2743200"/>
            <a:ext cx="1192426" cy="475509"/>
          </a:xfrm>
          <a:prstGeom prst="rect">
            <a:avLst/>
          </a:prstGeom>
          <a:noFill/>
          <a:ln>
            <a:noFill/>
          </a:ln>
        </p:spPr>
      </p:pic>
      <p:pic>
        <p:nvPicPr>
          <p:cNvPr id="229" name="Google Shape;229;p7"/>
          <p:cNvPicPr preferRelativeResize="0"/>
          <p:nvPr/>
        </p:nvPicPr>
        <p:blipFill rotWithShape="1">
          <a:blip r:embed="rId20">
            <a:alphaModFix/>
          </a:blip>
          <a:srcRect/>
          <a:stretch/>
        </p:blipFill>
        <p:spPr>
          <a:xfrm>
            <a:off x="2850580" y="3733144"/>
            <a:ext cx="1543050" cy="2557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85000" lnSpcReduction="20000"/>
          </a:bodyPr>
          <a:lstStyle/>
          <a:p>
            <a:pPr marL="342900" lvl="0" indent="-316230" algn="l" rtl="0">
              <a:spcBef>
                <a:spcPts val="0"/>
              </a:spcBef>
              <a:spcAft>
                <a:spcPts val="0"/>
              </a:spcAft>
              <a:buClr>
                <a:schemeClr val="dk1"/>
              </a:buClr>
              <a:buSzPct val="100000"/>
              <a:buChar char="•"/>
            </a:pPr>
            <a:r>
              <a:rPr lang="en-US" sz="2800"/>
              <a:t>It is easy to double major (e.g., Marketing &amp; SCM, Management &amp; SCM, Finance &amp; SCM, CIS &amp; SCM, etc.)</a:t>
            </a:r>
            <a:endParaRPr/>
          </a:p>
          <a:p>
            <a:pPr marL="342900" lvl="0" indent="-316230" algn="l" rtl="0">
              <a:spcBef>
                <a:spcPts val="560"/>
              </a:spcBef>
              <a:spcAft>
                <a:spcPts val="0"/>
              </a:spcAft>
              <a:buClr>
                <a:schemeClr val="dk1"/>
              </a:buClr>
              <a:buSzPct val="100000"/>
              <a:buChar char="•"/>
            </a:pPr>
            <a:r>
              <a:rPr lang="en-US" sz="2800"/>
              <a:t>You can add SCM Major or SCM Minor without adding additional class in your curriculum (e.g., some classes will double count, fill your COB and free electives with SCM classes)</a:t>
            </a:r>
            <a:endParaRPr/>
          </a:p>
          <a:p>
            <a:pPr marL="342900" lvl="0" indent="-316230" algn="l" rtl="0">
              <a:spcBef>
                <a:spcPts val="560"/>
              </a:spcBef>
              <a:spcAft>
                <a:spcPts val="0"/>
              </a:spcAft>
              <a:buClr>
                <a:schemeClr val="dk1"/>
              </a:buClr>
              <a:buSzPct val="100000"/>
              <a:buChar char="•"/>
            </a:pPr>
            <a:r>
              <a:rPr lang="en-US" sz="2800"/>
              <a:t>Currently, approximately 200 students major (declared and undeclared) and minor in Supply Chain Management; which is one of the largest SCM programs at North Carolina Universities</a:t>
            </a:r>
            <a:endParaRPr/>
          </a:p>
          <a:p>
            <a:pPr marL="342900" lvl="0" indent="-165100" algn="l" rtl="0">
              <a:spcBef>
                <a:spcPts val="560"/>
              </a:spcBef>
              <a:spcAft>
                <a:spcPts val="0"/>
              </a:spcAft>
              <a:buClr>
                <a:schemeClr val="dk1"/>
              </a:buClr>
              <a:buSzPct val="100000"/>
              <a:buNone/>
            </a:pPr>
            <a:endParaRPr sz="2800"/>
          </a:p>
          <a:p>
            <a:pPr marL="0" lvl="0" indent="0" algn="l" rtl="0">
              <a:spcBef>
                <a:spcPts val="560"/>
              </a:spcBef>
              <a:spcAft>
                <a:spcPts val="0"/>
              </a:spcAft>
              <a:buClr>
                <a:schemeClr val="dk1"/>
              </a:buClr>
              <a:buSzPct val="100000"/>
              <a:buNone/>
            </a:pPr>
            <a:endParaRPr sz="2800" b="1"/>
          </a:p>
          <a:p>
            <a:pPr marL="342900" lvl="0" indent="-139700" algn="l" rtl="0">
              <a:spcBef>
                <a:spcPts val="64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1641</Words>
  <Application>Microsoft Office PowerPoint</Application>
  <PresentationFormat>On-screen Show (4:3)</PresentationFormat>
  <Paragraphs>253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Arimo</vt:lpstr>
      <vt:lpstr>Calibri</vt:lpstr>
      <vt:lpstr>Times New Roman</vt:lpstr>
      <vt:lpstr>Arial</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SCM Major Required Curriculum</vt:lpstr>
      <vt:lpstr>SCM Minor Required Curriculum</vt:lpstr>
      <vt:lpstr>Appalachian Supply Chain Club (ASCC) (ASCC.appstate.edu)</vt:lpstr>
      <vt:lpstr>Employers</vt:lpstr>
      <vt:lpstr>Institute for Supply Management (ISM) 2021 Salary Survey </vt:lpstr>
      <vt:lpstr>SCM Graduates - COB Career Center 2018-19 COB Undergraduate Student Success </vt:lpstr>
      <vt:lpstr>SCM Graduates - COB Career Center 2019-20 COB Undergraduate Student Success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Dave, Dinesh</cp:lastModifiedBy>
  <cp:revision>2</cp:revision>
  <dcterms:created xsi:type="dcterms:W3CDTF">2012-08-22T18:57:12Z</dcterms:created>
  <dcterms:modified xsi:type="dcterms:W3CDTF">2021-09-02T15:43:11Z</dcterms:modified>
</cp:coreProperties>
</file>