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87" r:id="rId5"/>
    <p:sldId id="288" r:id="rId6"/>
    <p:sldId id="262" r:id="rId7"/>
    <p:sldId id="263" r:id="rId8"/>
    <p:sldId id="277" r:id="rId9"/>
    <p:sldId id="278" r:id="rId10"/>
    <p:sldId id="279" r:id="rId11"/>
    <p:sldId id="26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7" r:id="rId20"/>
    <p:sldId id="268" r:id="rId21"/>
    <p:sldId id="269" r:id="rId22"/>
    <p:sldId id="273" r:id="rId23"/>
    <p:sldId id="276" r:id="rId24"/>
    <p:sldId id="272" r:id="rId2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c/ql30jE70L8BgdCuKF8FPAF6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51F58-CBA4-43E3-838E-740AC5685061}">
  <a:tblStyle styleId="{3D951F58-CBA4-43E3-838E-740AC5685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399167460755305"/>
          <c:w val="0.82648140857392816"/>
          <c:h val="0.82600832539244695"/>
        </c:manualLayout>
      </c:layout>
      <c:pie3DChart>
        <c:varyColors val="1"/>
        <c:ser>
          <c:idx val="0"/>
          <c:order val="0"/>
          <c:tx>
            <c:strRef>
              <c:f>Sheet1!$K$10</c:f>
              <c:strCache>
                <c:ptCount val="1"/>
                <c:pt idx="0">
                  <c:v>Students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69-4473-AE62-4A412EEA7D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969-4473-AE62-4A412EEA7D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969-4473-AE62-4A412EEA7D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969-4473-AE62-4A412EEA7D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969-4473-AE62-4A412EEA7D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969-4473-AE62-4A412EEA7D3B}"/>
              </c:ext>
            </c:extLst>
          </c:dPt>
          <c:dLbls>
            <c:dLbl>
              <c:idx val="0"/>
              <c:layout>
                <c:manualLayout>
                  <c:x val="0.12544969378827636"/>
                  <c:y val="-8.523476232137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69-4473-AE62-4A412EEA7D3B}"/>
                </c:ext>
              </c:extLst>
            </c:dLbl>
            <c:dLbl>
              <c:idx val="1"/>
              <c:layout>
                <c:manualLayout>
                  <c:x val="-9.2090988626421719E-2"/>
                  <c:y val="0.137633420822397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69-4473-AE62-4A412EEA7D3B}"/>
                </c:ext>
              </c:extLst>
            </c:dLbl>
            <c:dLbl>
              <c:idx val="2"/>
              <c:layout>
                <c:manualLayout>
                  <c:x val="-9.7483158355205601E-2"/>
                  <c:y val="3.35848643919510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69-4473-AE62-4A412EEA7D3B}"/>
                </c:ext>
              </c:extLst>
            </c:dLbl>
            <c:dLbl>
              <c:idx val="3"/>
              <c:layout>
                <c:manualLayout>
                  <c:x val="-3.0414479440069992E-2"/>
                  <c:y val="-3.4066054243219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69-4473-AE62-4A412EEA7D3B}"/>
                </c:ext>
              </c:extLst>
            </c:dLbl>
            <c:dLbl>
              <c:idx val="4"/>
              <c:layout>
                <c:manualLayout>
                  <c:x val="2.8699693788276467E-2"/>
                  <c:y val="-8.5584365648561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69-4473-AE62-4A412EEA7D3B}"/>
                </c:ext>
              </c:extLst>
            </c:dLbl>
            <c:dLbl>
              <c:idx val="5"/>
              <c:layout>
                <c:manualLayout>
                  <c:x val="0.22105621172353457"/>
                  <c:y val="4.36842369226139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69-4473-AE62-4A412EEA7D3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Sheet1!$J$11:$J$16</c:f>
              <c:strCache>
                <c:ptCount val="6"/>
                <c:pt idx="0">
                  <c:v>SCM Only</c:v>
                </c:pt>
                <c:pt idx="1">
                  <c:v>ACC</c:v>
                </c:pt>
                <c:pt idx="2">
                  <c:v>MGT &amp; IB</c:v>
                </c:pt>
                <c:pt idx="3">
                  <c:v>MKT</c:v>
                </c:pt>
                <c:pt idx="4">
                  <c:v>CIS</c:v>
                </c:pt>
                <c:pt idx="5">
                  <c:v>FIN &amp; ECO</c:v>
                </c:pt>
              </c:strCache>
            </c:strRef>
          </c:cat>
          <c:val>
            <c:numRef>
              <c:f>Sheet1!$K$11:$K$16</c:f>
              <c:numCache>
                <c:formatCode>General</c:formatCode>
                <c:ptCount val="6"/>
                <c:pt idx="0">
                  <c:v>178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69-4473-AE62-4A412EEA7D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55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27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91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02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80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5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36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281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32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88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28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66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Internships and Scholarships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Bonded Logistics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FedEx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Global Shippers Association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Hanesbrands /Sara Lee Corporation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IBM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Lowe’s Companies, Inc.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M33 Integrated Solutions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Mapally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Mediterranean Shipping Company (USA)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Microsoft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Murray Supply Company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PHH Corporation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Prysmian Group – Draka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Saudi Basic Industries Corporation (SABIC)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Placement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 to the Supply Chain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Guest Speaker in the Classes</a:t>
            </a:r>
            <a:endParaRPr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34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41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3">
  <p:cSld name="Three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4">
  <p:cSld name="Three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4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662781"/>
            <a:ext cx="4525963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152400" y="1504950"/>
            <a:ext cx="4344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152400" y="2144712"/>
            <a:ext cx="43449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4645025" y="1504950"/>
            <a:ext cx="4346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4645025" y="2144712"/>
            <a:ext cx="43465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2">
  <p:cSld name="Three Content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43837" y="64463"/>
            <a:ext cx="5274270" cy="1078537"/>
          </a:xfrm>
          <a:prstGeom prst="rect">
            <a:avLst/>
          </a:prstGeom>
          <a:noFill/>
          <a:ln>
            <a:noFill/>
          </a:ln>
          <a:effectLst>
            <a:outerShdw dist="25400" dir="16200000">
              <a:schemeClr val="lt1"/>
            </a:outerShdw>
          </a:effectLst>
        </p:spPr>
      </p:pic>
      <p:sp>
        <p:nvSpPr>
          <p:cNvPr id="11" name="Google Shape;11;p18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FFCC33">
                  <a:alpha val="30980"/>
                </a:srgbClr>
              </a:gs>
              <a:gs pos="51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25893" y="6255768"/>
            <a:ext cx="9144000" cy="6287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0645" y="6356350"/>
            <a:ext cx="2270555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9143999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3870" y="8876"/>
            <a:ext cx="9120130" cy="10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Supply Chain Management </a:t>
            </a: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8666" y="1730027"/>
            <a:ext cx="3291465" cy="10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343400" y="931804"/>
            <a:ext cx="609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79559-C212-C33D-CDE3-F1769B0CC6F7}"/>
              </a:ext>
            </a:extLst>
          </p:cNvPr>
          <p:cNvSpPr txBox="1"/>
          <p:nvPr/>
        </p:nvSpPr>
        <p:spPr>
          <a:xfrm>
            <a:off x="1582995" y="3429000"/>
            <a:ext cx="73446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Jim Stoddard, Department Head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Dinesh Dave`, SCM Program Director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William Northington, Associate Professor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Doug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Marrelli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Professional in Residence </a:t>
            </a:r>
          </a:p>
          <a:p>
            <a:pPr algn="ctr"/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A. Walker College of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35050-4709-336B-8D43-BDC56E5B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53" y="1868129"/>
            <a:ext cx="7125694" cy="29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0067D-72FC-4B47-4043-20DA9BF1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83" y="1356850"/>
            <a:ext cx="7592552" cy="3352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97811-30C3-335C-0496-6FB7E958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9" y="1721862"/>
            <a:ext cx="7373379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2D6DE-668B-4D55-F0CD-B6D9FA4B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2" y="1180786"/>
            <a:ext cx="6916115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99F7C-DCD2-A683-0867-D19F3F11B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05" y="1066800"/>
            <a:ext cx="6363588" cy="194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E4018-9E7A-0459-27D0-C88C23EB3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205" y="3197750"/>
            <a:ext cx="655411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C37A6-D4AD-4C2D-814C-7D09C71D4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05" y="855760"/>
            <a:ext cx="6544588" cy="2781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4C152-6AE1-2A1A-C9DA-DBB3C0D7A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05" y="3637448"/>
            <a:ext cx="666843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1E073-5E9D-0298-71D0-8EF616A4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074" y="1156660"/>
            <a:ext cx="6573167" cy="238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D0707-48C0-AFEC-42B4-710F00883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126" y="3538242"/>
            <a:ext cx="6554115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09D3F-68A6-44C8-F641-A77613215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94" y="1066800"/>
            <a:ext cx="6516009" cy="2257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C9B79-D413-BE13-1A7F-FED27E795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994" y="3429000"/>
            <a:ext cx="65350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8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3E65D-F958-AD4F-F93D-60E242D6C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44" y="1148225"/>
            <a:ext cx="6525536" cy="216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1933F-F46E-D4C2-7C87-7C45EB11A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044" y="3658422"/>
            <a:ext cx="651600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Our Student SCM Club is sponsored by the Association for Operations Management (APICS </a:t>
            </a:r>
            <a:r>
              <a:rPr lang="en-US" dirty="0" err="1"/>
              <a:t>a.k.a</a:t>
            </a:r>
            <a:r>
              <a:rPr lang="en-US" dirty="0"/>
              <a:t> ASCM)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Free to join the club ($0 to join)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Includes student membership in APICS/ASCM 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Possibility of CSCMP free membership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Internship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Job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Guest Speakers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Networking with SCM professionals</a:t>
            </a:r>
            <a:endParaRPr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>
                <a:solidFill>
                  <a:schemeClr val="dk1"/>
                </a:solidFill>
              </a:rPr>
              <a:t>Appalachian Supply Chain Club (ASCC)</a:t>
            </a:r>
            <a:br>
              <a:rPr lang="en-US" sz="4900">
                <a:solidFill>
                  <a:schemeClr val="dk1"/>
                </a:solidFill>
              </a:rPr>
            </a:br>
            <a:r>
              <a:rPr lang="en-US" sz="2700"/>
              <a:t>(</a:t>
            </a:r>
            <a:r>
              <a:rPr lang="en-US" sz="3100"/>
              <a:t>ASCC.appstate.edu</a:t>
            </a:r>
            <a:r>
              <a:rPr lang="en-US" sz="2700"/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0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-397" y="1"/>
            <a:ext cx="9144794" cy="12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Supply Chain Management Programs Currently Offered</a:t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609650" y="1448619"/>
            <a:ext cx="8090170" cy="1674764"/>
            <a:chOff x="50" y="819"/>
            <a:chExt cx="8090170" cy="1674764"/>
          </a:xfrm>
        </p:grpSpPr>
        <p:sp>
          <p:nvSpPr>
            <p:cNvPr id="170" name="Google Shape;17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864162" y="82573"/>
              <a:ext cx="6144304" cy="117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2008 after a study found SCM knowledge, skills, and abilities lacking in the workforce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both Business and Non-Business majors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Minor</a:t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12531" y="4944208"/>
            <a:ext cx="8076057" cy="1066800"/>
            <a:chOff x="0" y="76200"/>
            <a:chExt cx="8076057" cy="1066800"/>
          </a:xfrm>
        </p:grpSpPr>
        <p:sp>
          <p:nvSpPr>
            <p:cNvPr id="175" name="Google Shape;175;p5"/>
            <p:cNvSpPr/>
            <p:nvPr/>
          </p:nvSpPr>
          <p:spPr>
            <a:xfrm rot="5400000">
              <a:off x="4775218" y="-2157839"/>
              <a:ext cx="1066800" cy="55348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541180" y="128276"/>
              <a:ext cx="5482801" cy="962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2014 for our MBA students to obtain the SCM knowledge, skills, and abilities requested by employers</a:t>
              </a:r>
              <a:endParaRPr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166689"/>
              <a:ext cx="2550871" cy="88582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3242" y="209931"/>
              <a:ext cx="2464387" cy="79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MBA w/SCM concentration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685850" y="3075962"/>
            <a:ext cx="8090170" cy="1894081"/>
            <a:chOff x="50" y="-115646"/>
            <a:chExt cx="8090170" cy="1894081"/>
          </a:xfrm>
        </p:grpSpPr>
        <p:sp>
          <p:nvSpPr>
            <p:cNvPr id="180" name="Google Shape;18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869718" y="-115646"/>
              <a:ext cx="6144304" cy="189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2016 after a study found SCM knowledge, skills, and abilities lacking in the workforce.  More demand after the pandemic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Business majors. Double major/minor can be easily added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 272 students (206 declared majors, 37 Undeclared, 29 minors).  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BSBA in SCM was </a:t>
              </a:r>
              <a:r>
                <a:rPr lang="en-US" sz="1600" b="1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recently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introduced 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Major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Employers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212481" y="1340583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Amazon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C. H. Robinson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Transportation Insight</a:t>
            </a:r>
            <a:endParaRPr dirty="0"/>
          </a:p>
          <a:p>
            <a:pPr marL="342900" lvl="0" indent="-342900">
              <a:spcBef>
                <a:spcPts val="476"/>
              </a:spcBef>
              <a:buSzPct val="100000"/>
            </a:pPr>
            <a:r>
              <a:rPr lang="en-US" dirty="0"/>
              <a:t> Schneider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Target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Sunrise Technologies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Lowe’s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VF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Ahold-Delhaize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Publix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Total Quality Logistics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Maersk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LeanCor</a:t>
            </a:r>
            <a:endParaRPr lang="en-US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Camelot 3PL Software</a:t>
            </a: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2"/>
          </p:nvPr>
        </p:nvSpPr>
        <p:spPr>
          <a:xfrm>
            <a:off x="4615962" y="1311275"/>
            <a:ext cx="4343400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Syngenta 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Hanes Companies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Georgia-Pacific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Syfan</a:t>
            </a:r>
            <a:r>
              <a:rPr lang="en-US" dirty="0"/>
              <a:t> Logistics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Ralph Lauren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Red Classic Transportation Services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Old Dominion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XPO Logistics, Inc.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Aldi Foods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Gilbarco-</a:t>
            </a:r>
            <a:r>
              <a:rPr lang="en-US" dirty="0" err="1"/>
              <a:t>Veederoot</a:t>
            </a:r>
            <a:endParaRPr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281866" y="29379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Institute for Supply Management (ISM)</a:t>
            </a:r>
            <a:br>
              <a:rPr lang="en-US" sz="3600" dirty="0"/>
            </a:br>
            <a:r>
              <a:rPr lang="en-US" sz="3600" dirty="0"/>
              <a:t>2023 Salary Survey</a:t>
            </a:r>
            <a:br>
              <a:rPr lang="en-US" dirty="0"/>
            </a:br>
            <a:endParaRPr sz="3200" dirty="0"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03C3D-D4B1-C177-1D2D-0C78B055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728" y="1216894"/>
            <a:ext cx="2478024" cy="183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786A5-497F-DD34-D532-E1DD1846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392" y="3292667"/>
            <a:ext cx="1984741" cy="260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015BB-2DB9-D1F7-CFBB-81C21350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991" y="3310128"/>
            <a:ext cx="2810809" cy="25711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SCM Graduates - COB Career Center</a:t>
            </a:r>
            <a:br>
              <a:rPr lang="en-US" dirty="0"/>
            </a:br>
            <a:r>
              <a:rPr lang="en-US" sz="2800" b="1" dirty="0"/>
              <a:t>2021-22 COB Undergraduate Student Success</a:t>
            </a:r>
            <a:r>
              <a:rPr lang="en-US" sz="2800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F35D7-F5F0-2B1B-B4CB-E8C42177C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10" y="1311275"/>
            <a:ext cx="4645555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fontAlgn="t"/>
            <a:r>
              <a:rPr lang="en-US" dirty="0"/>
              <a:t>SCM Program Received $100,000 Endowed Scholarship from Mr. Winstead</a:t>
            </a:r>
          </a:p>
          <a:p>
            <a:pPr fontAlgn="t"/>
            <a:r>
              <a:rPr lang="en-US" dirty="0"/>
              <a:t>SCM Advisory Board with CSCMP Charlotte Roundtable Completed Endowed Scholarship</a:t>
            </a:r>
          </a:p>
          <a:p>
            <a:pPr fontAlgn="t"/>
            <a:r>
              <a:rPr lang="en-US" dirty="0"/>
              <a:t>Endowed scholarship in memory of Dr. Beth Ellington</a:t>
            </a:r>
          </a:p>
          <a:p>
            <a:pPr fontAlgn="t"/>
            <a:r>
              <a:rPr lang="en-US" dirty="0"/>
              <a:t>CSCMP Charlotte Roundtable and CEO of </a:t>
            </a:r>
            <a:r>
              <a:rPr lang="en-US" dirty="0" err="1"/>
              <a:t>Acuitive</a:t>
            </a:r>
            <a:r>
              <a:rPr lang="en-US" dirty="0"/>
              <a:t> Solutions pledged about $5,000 to support CSCMP Memberships (unlimited membership to students and about 10-12 membership to faculty &amp; staff)</a:t>
            </a:r>
          </a:p>
          <a:p>
            <a:pPr fontAlgn="t"/>
            <a:r>
              <a:rPr lang="en-US" dirty="0"/>
              <a:t>Continue to develop strong professional association with several reputable companies</a:t>
            </a:r>
          </a:p>
          <a:p>
            <a:pPr fontAlgn="t"/>
            <a:r>
              <a:rPr lang="en-US" dirty="0"/>
              <a:t>SCM Major reported average salary of $58,750 (Source: COB Career Services)</a:t>
            </a:r>
          </a:p>
          <a:p>
            <a:pPr fontAlgn="t"/>
            <a:r>
              <a:rPr lang="en-US" dirty="0"/>
              <a:t>CSCMP Charlotte provided a scholarship to SCM Major</a:t>
            </a:r>
          </a:p>
          <a:p>
            <a:pPr fontAlgn="t"/>
            <a:r>
              <a:rPr lang="en-US" dirty="0"/>
              <a:t>NC League of Transportation &amp; Logistics (NC LTL) continues to encourage our students to apply for the scholarship</a:t>
            </a:r>
          </a:p>
          <a:p>
            <a:pPr fontAlgn="t"/>
            <a:r>
              <a:rPr lang="en-US" dirty="0"/>
              <a:t>Continue collaboration with Joseph Institute of Management (JIM) &amp; </a:t>
            </a:r>
            <a:r>
              <a:rPr lang="en-US" dirty="0" err="1"/>
              <a:t>Kristu</a:t>
            </a:r>
            <a:r>
              <a:rPr lang="en-US" dirty="0"/>
              <a:t> Jayanti College (Bangalore) </a:t>
            </a: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900" dirty="0"/>
            </a:br>
            <a:r>
              <a:rPr lang="en-US" sz="4900" dirty="0"/>
              <a:t>A Few Highlights</a:t>
            </a:r>
            <a:br>
              <a:rPr lang="en-US" sz="4900" dirty="0">
                <a:solidFill>
                  <a:schemeClr val="dk1"/>
                </a:solidFill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3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Thank you so much</a:t>
            </a:r>
            <a:endParaRPr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152399" y="1752599"/>
            <a:ext cx="8839200" cy="427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349BD-EF10-44C1-82EC-75F2D265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535" y="2230686"/>
            <a:ext cx="46196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Why Major in Supply Chain Management? </a:t>
            </a:r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>
            <a:off x="1070619" y="1389043"/>
            <a:ext cx="7168233" cy="1524002"/>
            <a:chOff x="461019" y="228599"/>
            <a:chExt cx="7168233" cy="1524002"/>
          </a:xfrm>
        </p:grpSpPr>
        <p:sp>
          <p:nvSpPr>
            <p:cNvPr id="191" name="Google Shape;191;p6"/>
            <p:cNvSpPr/>
            <p:nvPr/>
          </p:nvSpPr>
          <p:spPr>
            <a:xfrm rot="5400000">
              <a:off x="4278364" y="-1598287"/>
              <a:ext cx="15240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2451478" y="302995"/>
              <a:ext cx="5103378" cy="137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Relevant and dynamic curriculum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Pairs well with all majors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Complete required courses in 3 semesters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marketable skills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61019" y="228602"/>
              <a:ext cx="1990459" cy="152399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535414" y="302997"/>
              <a:ext cx="1841669" cy="137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 Courses</a:t>
              </a: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070619" y="3041369"/>
            <a:ext cx="7155156" cy="1384861"/>
            <a:chOff x="461019" y="145769"/>
            <a:chExt cx="7155156" cy="1384861"/>
          </a:xfrm>
        </p:grpSpPr>
        <p:sp>
          <p:nvSpPr>
            <p:cNvPr id="196" name="Google Shape;196;p6"/>
            <p:cNvSpPr/>
            <p:nvPr/>
          </p:nvSpPr>
          <p:spPr>
            <a:xfrm rot="5400000">
              <a:off x="4457313" y="-1750687"/>
              <a:ext cx="1139950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438401" y="323873"/>
              <a:ext cx="5122126" cy="1028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Award winning professors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experience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Faculty who care about your success</a:t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61019" y="145769"/>
              <a:ext cx="1990459" cy="138486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528622" y="213372"/>
              <a:ext cx="1855253" cy="1249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Faculty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070619" y="4571999"/>
            <a:ext cx="7168233" cy="1447802"/>
            <a:chOff x="461019" y="228599"/>
            <a:chExt cx="7168233" cy="1447802"/>
          </a:xfrm>
        </p:grpSpPr>
        <p:sp>
          <p:nvSpPr>
            <p:cNvPr id="201" name="Google Shape;201;p6"/>
            <p:cNvSpPr/>
            <p:nvPr/>
          </p:nvSpPr>
          <p:spPr>
            <a:xfrm rot="5400000">
              <a:off x="4316464" y="-1636387"/>
              <a:ext cx="14478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451478" y="299275"/>
              <a:ext cx="5107098" cy="130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Projected increases in demand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Large network of recruiters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Diverse job opportunities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 starting salaries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1019" y="260099"/>
              <a:ext cx="1990459" cy="1384800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528619" y="327699"/>
              <a:ext cx="1855259" cy="1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Careers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Supply Chain Management Data 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48EA54-C236-E19A-4E71-0EBED7B0F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03591"/>
              </p:ext>
            </p:extLst>
          </p:nvPr>
        </p:nvGraphicFramePr>
        <p:xfrm>
          <a:off x="2552085" y="1927123"/>
          <a:ext cx="4610100" cy="33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045C24-3515-B55D-C267-020E029BF67A}"/>
              </a:ext>
            </a:extLst>
          </p:cNvPr>
          <p:cNvSpPr txBox="1"/>
          <p:nvPr/>
        </p:nvSpPr>
        <p:spPr>
          <a:xfrm>
            <a:off x="2694039" y="1390697"/>
            <a:ext cx="432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Fall 2023 Data (In progress) – No. of Majors = 206</a:t>
            </a:r>
          </a:p>
        </p:txBody>
      </p:sp>
    </p:spTree>
    <p:extLst>
      <p:ext uri="{BB962C8B-B14F-4D97-AF65-F5344CB8AC3E}">
        <p14:creationId xmlns:p14="http://schemas.microsoft.com/office/powerpoint/2010/main" val="302726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Supply Chain Management Data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B7AA3-4B27-CB82-69E0-3DCFCA2D2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352" y="2560169"/>
            <a:ext cx="6479339" cy="20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5734"/>
            <a:ext cx="9144001" cy="123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330034" y="1177651"/>
            <a:ext cx="8839200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Our advisory board members are executives from the following: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-1" y="212286"/>
            <a:ext cx="9132984" cy="87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400"/>
            </a:br>
            <a:r>
              <a:rPr lang="en-US" sz="4900"/>
              <a:t>Our Supply Chain Board of Advisors</a:t>
            </a:r>
            <a:br>
              <a:rPr lang="en-US" sz="4900"/>
            </a:br>
            <a:endParaRPr sz="4900"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206" y="4263411"/>
            <a:ext cx="14287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85" y="1626206"/>
            <a:ext cx="1411016" cy="70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36" y="5234201"/>
            <a:ext cx="1821239" cy="89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263" y="3477795"/>
            <a:ext cx="1752598" cy="50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0580" y="1828799"/>
            <a:ext cx="1540912" cy="4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77060" y="1626206"/>
            <a:ext cx="1875882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9903" y="2648825"/>
            <a:ext cx="1027085" cy="7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5045" y="3408513"/>
            <a:ext cx="1226005" cy="7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01498" y="5045011"/>
            <a:ext cx="1933684" cy="73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32348" y="1784748"/>
            <a:ext cx="1328702" cy="59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77138" y="3399114"/>
            <a:ext cx="1543050" cy="25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BA0D1-08AB-4D0B-8264-26EDAD4E12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2626" y="5136496"/>
            <a:ext cx="2077254" cy="606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9FC4-3C6A-4C94-9CD7-C9DF182E70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230" y="4295258"/>
            <a:ext cx="1619250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A7330-FBA5-463B-8CA2-4D98056994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2338" y="4127607"/>
            <a:ext cx="1666816" cy="61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5AEE1-78C4-4A41-831F-364FDA954A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8089" y="2681611"/>
            <a:ext cx="1840065" cy="517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F0EAD-453B-4061-BFC4-9E0985A500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4319" y="3622614"/>
            <a:ext cx="2262960" cy="457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344E7-2720-4464-A51A-BEF1039DD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0747" y="4295258"/>
            <a:ext cx="1460911" cy="51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14DBC-8E44-4FE3-BA63-7D0B2CADE0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263" y="2482407"/>
            <a:ext cx="1283348" cy="61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11FE2-83FC-4AE7-8B58-431C7C35A5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707" y="2585547"/>
            <a:ext cx="1840220" cy="535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B66F0-4A31-4E3F-A642-042C6F7EDE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72338" y="5349007"/>
            <a:ext cx="131445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Supply Chain Management Major </a:t>
            </a:r>
            <a:br>
              <a:rPr lang="en-US"/>
            </a:b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52400" y="1828799"/>
            <a:ext cx="88392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dirty="0"/>
              <a:t>Currently, 272 students (206 declared majors, 37 Undeclared, 29 minors); which is one of the largest SCM programs in the North Carolina University System</a:t>
            </a:r>
          </a:p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b="1" i="1" dirty="0"/>
              <a:t>Fully Online BSBA in SCM has been introduced  </a:t>
            </a:r>
            <a:r>
              <a:rPr lang="en-US" sz="2800" dirty="0"/>
              <a:t> 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most popular concentrations in our MBA program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favorable concentrations in our Applied Data Analytics program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A225D-3D8B-EF66-AD8A-99CE87C6F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34" y="1206437"/>
            <a:ext cx="7305872" cy="49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51951-42FF-5C1F-C8BA-2842D8F8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1" y="1463168"/>
            <a:ext cx="7188327" cy="4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7232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928</Words>
  <Application>Microsoft Office PowerPoint</Application>
  <PresentationFormat>On-screen Show (4:3)</PresentationFormat>
  <Paragraphs>188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Introduction</vt:lpstr>
      <vt:lpstr>Supply Chain Management </vt:lpstr>
      <vt:lpstr>Supply Chain Management Programs Currently Offered</vt:lpstr>
      <vt:lpstr>Why Major in Supply Chain Management? </vt:lpstr>
      <vt:lpstr>Supply Chain Management Data </vt:lpstr>
      <vt:lpstr>Supply Chain Management Data </vt:lpstr>
      <vt:lpstr> Our Supply Chain Board of Advisors </vt:lpstr>
      <vt:lpstr>  Supply Chain Management Major  </vt:lpstr>
      <vt:lpstr>SCM Major Curriculum</vt:lpstr>
      <vt:lpstr>SCM Major Curriculum (Contd)</vt:lpstr>
      <vt:lpstr>SCM Major Curriculum (Contd)</vt:lpstr>
      <vt:lpstr>SCM Minor Curriculum</vt:lpstr>
      <vt:lpstr>SCM Minor Curriculum (Contd)</vt:lpstr>
      <vt:lpstr>SCM Minor Curriculum (Contd)</vt:lpstr>
      <vt:lpstr>SCM Courses Description</vt:lpstr>
      <vt:lpstr>SCM Courses Description (Contd)</vt:lpstr>
      <vt:lpstr>SCM Courses Description (Contd)</vt:lpstr>
      <vt:lpstr>SCM Courses Description (Contd)</vt:lpstr>
      <vt:lpstr>SCM Courses Description (Contd)</vt:lpstr>
      <vt:lpstr>Appalachian Supply Chain Club (ASCC) (ASCC.appstate.edu)</vt:lpstr>
      <vt:lpstr>Employers</vt:lpstr>
      <vt:lpstr>Institute for Supply Management (ISM) 2023 Salary Survey </vt:lpstr>
      <vt:lpstr>SCM Graduates - COB Career Center 2021-22 COB Undergraduate Student Success </vt:lpstr>
      <vt:lpstr> A Few Highlights </vt:lpstr>
      <vt:lpstr>Thank you so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</dc:title>
  <dc:creator>Dr. Beth Ellington</dc:creator>
  <cp:lastModifiedBy>Dave, Dinesh</cp:lastModifiedBy>
  <cp:revision>31</cp:revision>
  <dcterms:created xsi:type="dcterms:W3CDTF">2012-08-22T18:57:12Z</dcterms:created>
  <dcterms:modified xsi:type="dcterms:W3CDTF">2023-10-10T19:26:25Z</dcterms:modified>
</cp:coreProperties>
</file>