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4" r:id="rId17"/>
    <p:sldId id="272" r:id="rId18"/>
  </p:sldIdLst>
  <p:sldSz cx="9144000" cy="6858000" type="screen4x3"/>
  <p:notesSz cx="7010400" cy="9296400"/>
  <p:embeddedFontLst>
    <p:embeddedFont>
      <p:font typeface="Arimo"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c/ql30jE70L8BgdCuKF8FPAF6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951F58-CBA4-43E3-838E-740AC5685061}">
  <a:tblStyle styleId="{3D951F58-CBA4-43E3-838E-740AC568506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7840" cy="464820"/>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6"/>
            <a:ext cx="3037840" cy="464820"/>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1" name="Google Shape;121;p1: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4100" b="1"/>
              <a:t>Courses can count double…</a:t>
            </a:r>
            <a:endParaRPr/>
          </a:p>
          <a:p>
            <a:pPr marL="457200" lvl="1" indent="0" algn="l" rtl="0">
              <a:spcBef>
                <a:spcPts val="0"/>
              </a:spcBef>
              <a:spcAft>
                <a:spcPts val="0"/>
              </a:spcAft>
              <a:buNone/>
            </a:pPr>
            <a:r>
              <a:rPr lang="en-US" sz="3700"/>
              <a:t>2   elective courses in your major</a:t>
            </a:r>
            <a:endParaRPr/>
          </a:p>
          <a:p>
            <a:pPr marL="457200" lvl="1" indent="0" algn="l" rtl="0">
              <a:spcBef>
                <a:spcPts val="0"/>
              </a:spcBef>
              <a:spcAft>
                <a:spcPts val="0"/>
              </a:spcAft>
              <a:buNone/>
            </a:pPr>
            <a:r>
              <a:rPr lang="en-US" sz="3700"/>
              <a:t>3   Supply Chain courses</a:t>
            </a:r>
            <a:endParaRPr/>
          </a:p>
        </p:txBody>
      </p:sp>
      <p:sp>
        <p:nvSpPr>
          <p:cNvPr id="256" name="Google Shape;256;p10: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4100" b="1"/>
              <a:t>Courses can count double…</a:t>
            </a:r>
            <a:endParaRPr/>
          </a:p>
          <a:p>
            <a:pPr marL="457200" lvl="1" indent="0" algn="l" rtl="0">
              <a:spcBef>
                <a:spcPts val="0"/>
              </a:spcBef>
              <a:spcAft>
                <a:spcPts val="0"/>
              </a:spcAft>
              <a:buNone/>
            </a:pPr>
            <a:r>
              <a:rPr lang="en-US" sz="3700"/>
              <a:t>2   elective courses in your major</a:t>
            </a:r>
            <a:endParaRPr/>
          </a:p>
          <a:p>
            <a:pPr marL="457200" lvl="1" indent="0" algn="l" rtl="0">
              <a:spcBef>
                <a:spcPts val="0"/>
              </a:spcBef>
              <a:spcAft>
                <a:spcPts val="0"/>
              </a:spcAft>
              <a:buNone/>
            </a:pPr>
            <a:r>
              <a:rPr lang="en-US" sz="3700"/>
              <a:t>3   Supply Chain courses</a:t>
            </a:r>
            <a:endParaRPr/>
          </a:p>
        </p:txBody>
      </p:sp>
      <p:sp>
        <p:nvSpPr>
          <p:cNvPr id="264" name="Google Shape;264;p11: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1" name="Google Shape;271;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8" name="Google Shape;278;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85" name="Google Shape;285;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2" name="Google Shape;302;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320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2" name="Google Shape;302;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4695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9" name="Google Shape;309;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0" name="Google Shape;130;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7" name="Google Shape;13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57" name="Google Shape;157;p4: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65" name="Google Shape;165;p5: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7: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Internships and Scholarships</a:t>
            </a:r>
            <a:endParaRPr/>
          </a:p>
          <a:p>
            <a:pPr marL="457200" lvl="1" indent="-88900" algn="l" rtl="0">
              <a:spcBef>
                <a:spcPts val="0"/>
              </a:spcBef>
              <a:spcAft>
                <a:spcPts val="0"/>
              </a:spcAft>
              <a:buClr>
                <a:schemeClr val="dk1"/>
              </a:buClr>
              <a:buSzPts val="1400"/>
              <a:buFont typeface="Arial"/>
              <a:buChar char="•"/>
            </a:pPr>
            <a:r>
              <a:rPr lang="en-US" sz="1400"/>
              <a:t>Bonded Logistics</a:t>
            </a:r>
            <a:endParaRPr/>
          </a:p>
          <a:p>
            <a:pPr marL="457200" lvl="1" indent="-88900" algn="l" rtl="0">
              <a:spcBef>
                <a:spcPts val="0"/>
              </a:spcBef>
              <a:spcAft>
                <a:spcPts val="0"/>
              </a:spcAft>
              <a:buClr>
                <a:schemeClr val="dk1"/>
              </a:buClr>
              <a:buSzPts val="1400"/>
              <a:buFont typeface="Arial"/>
              <a:buChar char="•"/>
            </a:pPr>
            <a:r>
              <a:rPr lang="en-US" sz="1400"/>
              <a:t>FedEx</a:t>
            </a:r>
            <a:endParaRPr/>
          </a:p>
          <a:p>
            <a:pPr marL="457200" lvl="1" indent="-88900" algn="l" rtl="0">
              <a:spcBef>
                <a:spcPts val="0"/>
              </a:spcBef>
              <a:spcAft>
                <a:spcPts val="0"/>
              </a:spcAft>
              <a:buClr>
                <a:schemeClr val="dk1"/>
              </a:buClr>
              <a:buSzPts val="1400"/>
              <a:buFont typeface="Arial"/>
              <a:buChar char="•"/>
            </a:pPr>
            <a:r>
              <a:rPr lang="en-US" sz="1400"/>
              <a:t>Global Shippers Association</a:t>
            </a:r>
            <a:endParaRPr/>
          </a:p>
          <a:p>
            <a:pPr marL="457200" lvl="1" indent="-88900" algn="l" rtl="0">
              <a:spcBef>
                <a:spcPts val="0"/>
              </a:spcBef>
              <a:spcAft>
                <a:spcPts val="0"/>
              </a:spcAft>
              <a:buClr>
                <a:schemeClr val="dk1"/>
              </a:buClr>
              <a:buSzPts val="1400"/>
              <a:buFont typeface="Arial"/>
              <a:buChar char="•"/>
            </a:pPr>
            <a:r>
              <a:rPr lang="en-US" sz="1400"/>
              <a:t>Hanesbrands /Sara Lee Corporation </a:t>
            </a:r>
            <a:endParaRPr/>
          </a:p>
          <a:p>
            <a:pPr marL="457200" lvl="1" indent="-88900" algn="l" rtl="0">
              <a:spcBef>
                <a:spcPts val="0"/>
              </a:spcBef>
              <a:spcAft>
                <a:spcPts val="0"/>
              </a:spcAft>
              <a:buClr>
                <a:schemeClr val="dk1"/>
              </a:buClr>
              <a:buSzPts val="1400"/>
              <a:buFont typeface="Arial"/>
              <a:buChar char="•"/>
            </a:pPr>
            <a:r>
              <a:rPr lang="en-US" sz="1400"/>
              <a:t>IBM</a:t>
            </a:r>
            <a:endParaRPr/>
          </a:p>
          <a:p>
            <a:pPr marL="457200" lvl="1" indent="-88900" algn="l" rtl="0">
              <a:spcBef>
                <a:spcPts val="0"/>
              </a:spcBef>
              <a:spcAft>
                <a:spcPts val="0"/>
              </a:spcAft>
              <a:buClr>
                <a:schemeClr val="dk1"/>
              </a:buClr>
              <a:buSzPts val="1400"/>
              <a:buFont typeface="Arial"/>
              <a:buChar char="•"/>
            </a:pPr>
            <a:r>
              <a:rPr lang="en-US" sz="1400"/>
              <a:t>Lowe’s Companies, Inc.</a:t>
            </a:r>
            <a:endParaRPr/>
          </a:p>
          <a:p>
            <a:pPr marL="457200" lvl="1" indent="-88900" algn="l" rtl="0">
              <a:spcBef>
                <a:spcPts val="0"/>
              </a:spcBef>
              <a:spcAft>
                <a:spcPts val="0"/>
              </a:spcAft>
              <a:buClr>
                <a:schemeClr val="dk1"/>
              </a:buClr>
              <a:buSzPts val="1400"/>
              <a:buFont typeface="Arial"/>
              <a:buChar char="•"/>
            </a:pPr>
            <a:r>
              <a:rPr lang="en-US" sz="1400"/>
              <a:t>M33 Integrated Solutions </a:t>
            </a:r>
            <a:endParaRPr/>
          </a:p>
          <a:p>
            <a:pPr marL="457200" lvl="1" indent="-88900" algn="l" rtl="0">
              <a:spcBef>
                <a:spcPts val="0"/>
              </a:spcBef>
              <a:spcAft>
                <a:spcPts val="0"/>
              </a:spcAft>
              <a:buClr>
                <a:schemeClr val="dk1"/>
              </a:buClr>
              <a:buSzPts val="1400"/>
              <a:buFont typeface="Arial"/>
              <a:buChar char="•"/>
            </a:pPr>
            <a:r>
              <a:rPr lang="en-US" sz="1400"/>
              <a:t>Mapally</a:t>
            </a:r>
            <a:endParaRPr sz="1400"/>
          </a:p>
          <a:p>
            <a:pPr marL="457200" lvl="1" indent="-88900" algn="l" rtl="0">
              <a:spcBef>
                <a:spcPts val="0"/>
              </a:spcBef>
              <a:spcAft>
                <a:spcPts val="0"/>
              </a:spcAft>
              <a:buClr>
                <a:schemeClr val="dk1"/>
              </a:buClr>
              <a:buSzPts val="1400"/>
              <a:buFont typeface="Arial"/>
              <a:buChar char="•"/>
            </a:pPr>
            <a:r>
              <a:rPr lang="en-US" sz="1400"/>
              <a:t>Mediterranean Shipping Company (USA)</a:t>
            </a:r>
            <a:endParaRPr/>
          </a:p>
          <a:p>
            <a:pPr marL="457200" lvl="1" indent="-88900" algn="l" rtl="0">
              <a:spcBef>
                <a:spcPts val="0"/>
              </a:spcBef>
              <a:spcAft>
                <a:spcPts val="0"/>
              </a:spcAft>
              <a:buClr>
                <a:schemeClr val="dk1"/>
              </a:buClr>
              <a:buSzPts val="1400"/>
              <a:buFont typeface="Arial"/>
              <a:buChar char="•"/>
            </a:pPr>
            <a:r>
              <a:rPr lang="en-US" sz="1400"/>
              <a:t>Microsoft</a:t>
            </a:r>
            <a:endParaRPr/>
          </a:p>
          <a:p>
            <a:pPr marL="457200" lvl="1" indent="-88900" algn="l" rtl="0">
              <a:spcBef>
                <a:spcPts val="0"/>
              </a:spcBef>
              <a:spcAft>
                <a:spcPts val="0"/>
              </a:spcAft>
              <a:buClr>
                <a:schemeClr val="dk1"/>
              </a:buClr>
              <a:buSzPts val="1400"/>
              <a:buFont typeface="Arial"/>
              <a:buChar char="•"/>
            </a:pPr>
            <a:r>
              <a:rPr lang="en-US" sz="1400"/>
              <a:t>Murray Supply Company </a:t>
            </a:r>
            <a:endParaRPr/>
          </a:p>
          <a:p>
            <a:pPr marL="457200" lvl="1" indent="-88900" algn="l" rtl="0">
              <a:spcBef>
                <a:spcPts val="0"/>
              </a:spcBef>
              <a:spcAft>
                <a:spcPts val="0"/>
              </a:spcAft>
              <a:buClr>
                <a:schemeClr val="dk1"/>
              </a:buClr>
              <a:buSzPts val="1400"/>
              <a:buFont typeface="Arial"/>
              <a:buChar char="•"/>
            </a:pPr>
            <a:r>
              <a:rPr lang="en-US" sz="1400"/>
              <a:t>PHH Corporation</a:t>
            </a:r>
            <a:endParaRPr/>
          </a:p>
          <a:p>
            <a:pPr marL="457200" lvl="1" indent="-88900" algn="l" rtl="0">
              <a:spcBef>
                <a:spcPts val="0"/>
              </a:spcBef>
              <a:spcAft>
                <a:spcPts val="0"/>
              </a:spcAft>
              <a:buClr>
                <a:schemeClr val="dk1"/>
              </a:buClr>
              <a:buSzPts val="1400"/>
              <a:buFont typeface="Arial"/>
              <a:buChar char="•"/>
            </a:pPr>
            <a:r>
              <a:rPr lang="en-US" sz="1400"/>
              <a:t>Prysmian Group – Draka</a:t>
            </a:r>
            <a:endParaRPr sz="1400"/>
          </a:p>
          <a:p>
            <a:pPr marL="457200" lvl="1" indent="-88900" algn="l" rtl="0">
              <a:spcBef>
                <a:spcPts val="0"/>
              </a:spcBef>
              <a:spcAft>
                <a:spcPts val="0"/>
              </a:spcAft>
              <a:buClr>
                <a:schemeClr val="dk1"/>
              </a:buClr>
              <a:buSzPts val="1400"/>
              <a:buFont typeface="Arial"/>
              <a:buChar char="•"/>
            </a:pPr>
            <a:r>
              <a:rPr lang="en-US" sz="1400"/>
              <a:t>Saudi Basic Industries Corporation (SABIC) </a:t>
            </a:r>
            <a:endParaRPr/>
          </a:p>
          <a:p>
            <a:pPr marL="0" lvl="0" indent="0" algn="l" rtl="0">
              <a:spcBef>
                <a:spcPts val="0"/>
              </a:spcBef>
              <a:spcAft>
                <a:spcPts val="0"/>
              </a:spcAft>
              <a:buNone/>
            </a:pPr>
            <a:endParaRPr/>
          </a:p>
          <a:p>
            <a:pPr marL="0" lvl="0" indent="0" algn="l" rtl="0">
              <a:spcBef>
                <a:spcPts val="0"/>
              </a:spcBef>
              <a:spcAft>
                <a:spcPts val="0"/>
              </a:spcAft>
              <a:buNone/>
            </a:pPr>
            <a:r>
              <a:rPr lang="en-US"/>
              <a:t>Job Placement</a:t>
            </a:r>
            <a:endParaRPr/>
          </a:p>
          <a:p>
            <a:pPr marL="0" lvl="0" indent="0" algn="l" rtl="0">
              <a:spcBef>
                <a:spcPts val="0"/>
              </a:spcBef>
              <a:spcAft>
                <a:spcPts val="0"/>
              </a:spcAft>
              <a:buNone/>
            </a:pPr>
            <a:r>
              <a:rPr lang="en-US"/>
              <a:t>Speaker to the Supply Chain Club</a:t>
            </a:r>
            <a:endParaRPr/>
          </a:p>
          <a:p>
            <a:pPr marL="0" lvl="0" indent="0" algn="l" rtl="0">
              <a:spcBef>
                <a:spcPts val="0"/>
              </a:spcBef>
              <a:spcAft>
                <a:spcPts val="0"/>
              </a:spcAft>
              <a:buNone/>
            </a:pPr>
            <a:r>
              <a:rPr lang="en-US"/>
              <a:t>Guest Speaker in the Classes</a:t>
            </a:r>
            <a:endParaRPr/>
          </a:p>
        </p:txBody>
      </p:sp>
      <p:sp>
        <p:nvSpPr>
          <p:cNvPr id="208" name="Google Shape;208;p7: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2" name="Google Shape;232;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9" name="Google Shape;239;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19"/>
          <p:cNvSpPr txBox="1">
            <a:spLocks noGrp="1"/>
          </p:cNvSpPr>
          <p:nvPr>
            <p:ph type="title"/>
          </p:nvPr>
        </p:nvSpPr>
        <p:spPr>
          <a:xfrm>
            <a:off x="722313" y="1524000"/>
            <a:ext cx="7772400" cy="136207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000"/>
              <a:buFont typeface="Calibri"/>
              <a:buNone/>
              <a:defRPr sz="4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1" name="Google Shape;21;p19"/>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ntent 2">
  <p:cSld name="Three Content 2">
    <p:spTree>
      <p:nvGrpSpPr>
        <p:cNvPr id="1" name="Shape 67"/>
        <p:cNvGrpSpPr/>
        <p:nvPr/>
      </p:nvGrpSpPr>
      <p:grpSpPr>
        <a:xfrm>
          <a:off x="0" y="0"/>
          <a:ext cx="0" cy="0"/>
          <a:chOff x="0" y="0"/>
          <a:chExt cx="0" cy="0"/>
        </a:xfrm>
      </p:grpSpPr>
      <p:sp>
        <p:nvSpPr>
          <p:cNvPr id="68" name="Google Shape;68;p28"/>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8"/>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28"/>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2" name="Google Shape;72;p28"/>
          <p:cNvSpPr txBox="1">
            <a:spLocks noGrp="1"/>
          </p:cNvSpPr>
          <p:nvPr>
            <p:ph type="body" idx="2"/>
          </p:nvPr>
        </p:nvSpPr>
        <p:spPr>
          <a:xfrm>
            <a:off x="4648200" y="1524000"/>
            <a:ext cx="4343400" cy="4495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3" name="Google Shape;73;p28"/>
          <p:cNvSpPr txBox="1">
            <a:spLocks noGrp="1"/>
          </p:cNvSpPr>
          <p:nvPr>
            <p:ph type="body" idx="3"/>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Content 3">
  <p:cSld name="Three Content 3">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29"/>
          <p:cNvSpPr txBox="1">
            <a:spLocks noGrp="1"/>
          </p:cNvSpPr>
          <p:nvPr>
            <p:ph type="body" idx="1"/>
          </p:nvPr>
        </p:nvSpPr>
        <p:spPr>
          <a:xfrm>
            <a:off x="152400" y="1524001"/>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9" name="Google Shape;79;p29"/>
          <p:cNvSpPr txBox="1">
            <a:spLocks noGrp="1"/>
          </p:cNvSpPr>
          <p:nvPr>
            <p:ph type="body" idx="2"/>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0" name="Google Shape;80;p29"/>
          <p:cNvSpPr txBox="1">
            <a:spLocks noGrp="1"/>
          </p:cNvSpPr>
          <p:nvPr>
            <p:ph type="body" idx="3"/>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ntent 4">
  <p:cSld name="Three Content 4">
    <p:spTree>
      <p:nvGrpSpPr>
        <p:cNvPr id="1" name="Shape 81"/>
        <p:cNvGrpSpPr/>
        <p:nvPr/>
      </p:nvGrpSpPr>
      <p:grpSpPr>
        <a:xfrm>
          <a:off x="0" y="0"/>
          <a:ext cx="0" cy="0"/>
          <a:chOff x="0" y="0"/>
          <a:chExt cx="0" cy="0"/>
        </a:xfrm>
      </p:grpSpPr>
      <p:sp>
        <p:nvSpPr>
          <p:cNvPr id="82" name="Google Shape;82;p30"/>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0"/>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0"/>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30"/>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6" name="Google Shape;86;p30"/>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7" name="Google Shape;87;p30"/>
          <p:cNvSpPr txBox="1">
            <a:spLocks noGrp="1"/>
          </p:cNvSpPr>
          <p:nvPr>
            <p:ph type="body" idx="3"/>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88"/>
        <p:cNvGrpSpPr/>
        <p:nvPr/>
      </p:nvGrpSpPr>
      <p:grpSpPr>
        <a:xfrm>
          <a:off x="0" y="0"/>
          <a:ext cx="0" cy="0"/>
          <a:chOff x="0" y="0"/>
          <a:chExt cx="0" cy="0"/>
        </a:xfrm>
      </p:grpSpPr>
      <p:sp>
        <p:nvSpPr>
          <p:cNvPr id="89" name="Google Shape;89;p31"/>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1"/>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1"/>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31"/>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3" name="Google Shape;93;p31"/>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4" name="Google Shape;94;p31"/>
          <p:cNvSpPr txBox="1">
            <a:spLocks noGrp="1"/>
          </p:cNvSpPr>
          <p:nvPr>
            <p:ph type="body" idx="3"/>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5" name="Google Shape;95;p31"/>
          <p:cNvSpPr txBox="1">
            <a:spLocks noGrp="1"/>
          </p:cNvSpPr>
          <p:nvPr>
            <p:ph type="body" idx="4"/>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6"/>
        <p:cNvGrpSpPr/>
        <p:nvPr/>
      </p:nvGrpSpPr>
      <p:grpSpPr>
        <a:xfrm>
          <a:off x="0" y="0"/>
          <a:ext cx="0" cy="0"/>
          <a:chOff x="0" y="0"/>
          <a:chExt cx="0" cy="0"/>
        </a:xfrm>
      </p:grpSpPr>
      <p:sp>
        <p:nvSpPr>
          <p:cNvPr id="97" name="Google Shape;97;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99" name="Google Shape;99;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0" name="Google Shape;100;p32"/>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2"/>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3"/>
          <p:cNvSpPr>
            <a:spLocks noGrp="1"/>
          </p:cNvSpPr>
          <p:nvPr>
            <p:ph type="pic" idx="2"/>
          </p:nvPr>
        </p:nvSpPr>
        <p:spPr>
          <a:xfrm>
            <a:off x="1792288" y="612775"/>
            <a:ext cx="5486400" cy="4114800"/>
          </a:xfrm>
          <a:prstGeom prst="rect">
            <a:avLst/>
          </a:prstGeom>
          <a:noFill/>
          <a:ln>
            <a:noFill/>
          </a:ln>
        </p:spPr>
      </p:sp>
      <p:sp>
        <p:nvSpPr>
          <p:cNvPr id="105" name="Google Shape;105;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6" name="Google Shape;106;p33"/>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3"/>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34"/>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4"/>
          <p:cNvSpPr txBox="1">
            <a:spLocks noGrp="1"/>
          </p:cNvSpPr>
          <p:nvPr>
            <p:ph type="body" idx="1"/>
          </p:nvPr>
        </p:nvSpPr>
        <p:spPr>
          <a:xfrm rot="5400000">
            <a:off x="2309019" y="-662781"/>
            <a:ext cx="4525963" cy="8839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34"/>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4"/>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3"/>
        <p:cNvGrpSpPr/>
        <p:nvPr/>
      </p:nvGrpSpPr>
      <p:grpSpPr>
        <a:xfrm>
          <a:off x="0" y="0"/>
          <a:ext cx="0" cy="0"/>
          <a:chOff x="0" y="0"/>
          <a:chExt cx="0" cy="0"/>
        </a:xfrm>
      </p:grpSpPr>
      <p:sp>
        <p:nvSpPr>
          <p:cNvPr id="114" name="Google Shape;114;p3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35"/>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5"/>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152400" y="1493837"/>
            <a:ext cx="88392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20"/>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21"/>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3"/>
          <p:cNvSpPr txBox="1">
            <a:spLocks noGrp="1"/>
          </p:cNvSpPr>
          <p:nvPr>
            <p:ph type="body" idx="1"/>
          </p:nvPr>
        </p:nvSpPr>
        <p:spPr>
          <a:xfrm>
            <a:off x="152400" y="1524000"/>
            <a:ext cx="43434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23"/>
          <p:cNvSpPr txBox="1">
            <a:spLocks noGrp="1"/>
          </p:cNvSpPr>
          <p:nvPr>
            <p:ph type="body" idx="2"/>
          </p:nvPr>
        </p:nvSpPr>
        <p:spPr>
          <a:xfrm>
            <a:off x="4648200" y="1524000"/>
            <a:ext cx="43434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23"/>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3"/>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2">
  <p:cSld name="Two Content 2">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24"/>
          <p:cNvSpPr txBox="1">
            <a:spLocks noGrp="1"/>
          </p:cNvSpPr>
          <p:nvPr>
            <p:ph type="body" idx="1"/>
          </p:nvPr>
        </p:nvSpPr>
        <p:spPr>
          <a:xfrm>
            <a:off x="152400" y="1524001"/>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24"/>
          <p:cNvSpPr txBox="1">
            <a:spLocks noGrp="1"/>
          </p:cNvSpPr>
          <p:nvPr>
            <p:ph type="body" idx="2"/>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2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0" name="Google Shape;50;p25"/>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6"/>
          <p:cNvSpPr txBox="1">
            <a:spLocks noGrp="1"/>
          </p:cNvSpPr>
          <p:nvPr>
            <p:ph type="body" idx="1"/>
          </p:nvPr>
        </p:nvSpPr>
        <p:spPr>
          <a:xfrm>
            <a:off x="152400" y="1504950"/>
            <a:ext cx="43449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26"/>
          <p:cNvSpPr txBox="1">
            <a:spLocks noGrp="1"/>
          </p:cNvSpPr>
          <p:nvPr>
            <p:ph type="body" idx="2"/>
          </p:nvPr>
        </p:nvSpPr>
        <p:spPr>
          <a:xfrm>
            <a:off x="152400" y="2144712"/>
            <a:ext cx="43449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26"/>
          <p:cNvSpPr txBox="1">
            <a:spLocks noGrp="1"/>
          </p:cNvSpPr>
          <p:nvPr>
            <p:ph type="body" idx="3"/>
          </p:nvPr>
        </p:nvSpPr>
        <p:spPr>
          <a:xfrm>
            <a:off x="4645025" y="1504950"/>
            <a:ext cx="43465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26"/>
          <p:cNvSpPr txBox="1">
            <a:spLocks noGrp="1"/>
          </p:cNvSpPr>
          <p:nvPr>
            <p:ph type="body" idx="4"/>
          </p:nvPr>
        </p:nvSpPr>
        <p:spPr>
          <a:xfrm>
            <a:off x="4645025" y="2144712"/>
            <a:ext cx="43465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 name="Google Shape;58;p26"/>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7"/>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27"/>
          <p:cNvSpPr txBox="1">
            <a:spLocks noGrp="1"/>
          </p:cNvSpPr>
          <p:nvPr>
            <p:ph type="body" idx="1"/>
          </p:nvPr>
        </p:nvSpPr>
        <p:spPr>
          <a:xfrm>
            <a:off x="152400" y="1524000"/>
            <a:ext cx="4343400" cy="4495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5" name="Google Shape;65;p27"/>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6" name="Google Shape;66;p27"/>
          <p:cNvSpPr txBox="1">
            <a:spLocks noGrp="1"/>
          </p:cNvSpPr>
          <p:nvPr>
            <p:ph type="body" idx="3"/>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8"/>
          <p:cNvPicPr preferRelativeResize="0"/>
          <p:nvPr/>
        </p:nvPicPr>
        <p:blipFill rotWithShape="1">
          <a:blip r:embed="rId19">
            <a:alphaModFix/>
          </a:blip>
          <a:srcRect/>
          <a:stretch/>
        </p:blipFill>
        <p:spPr>
          <a:xfrm>
            <a:off x="3843837" y="64463"/>
            <a:ext cx="5274270" cy="1078537"/>
          </a:xfrm>
          <a:prstGeom prst="rect">
            <a:avLst/>
          </a:prstGeom>
          <a:noFill/>
          <a:ln>
            <a:noFill/>
          </a:ln>
          <a:effectLst>
            <a:outerShdw dist="25400" dir="16200000">
              <a:schemeClr val="lt1"/>
            </a:outerShdw>
          </a:effectLst>
        </p:spPr>
      </p:pic>
      <p:sp>
        <p:nvSpPr>
          <p:cNvPr id="11" name="Google Shape;11;p18"/>
          <p:cNvSpPr/>
          <p:nvPr/>
        </p:nvSpPr>
        <p:spPr>
          <a:xfrm>
            <a:off x="0" y="0"/>
            <a:ext cx="9144000" cy="6858001"/>
          </a:xfrm>
          <a:prstGeom prst="rect">
            <a:avLst/>
          </a:prstGeom>
          <a:gradFill>
            <a:gsLst>
              <a:gs pos="0">
                <a:srgbClr val="FFCC33">
                  <a:alpha val="30980"/>
                </a:srgbClr>
              </a:gs>
              <a:gs pos="51000">
                <a:srgbClr val="FFFFFF"/>
              </a:gs>
              <a:gs pos="100000">
                <a:srgbClr val="FFFFFF"/>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Times New Roman"/>
              <a:ea typeface="Times New Roman"/>
              <a:cs typeface="Times New Roman"/>
              <a:sym typeface="Times New Roman"/>
            </a:endParaRPr>
          </a:p>
        </p:txBody>
      </p:sp>
      <p:sp>
        <p:nvSpPr>
          <p:cNvPr id="12" name="Google Shape;12;p18"/>
          <p:cNvSpPr/>
          <p:nvPr/>
        </p:nvSpPr>
        <p:spPr>
          <a:xfrm>
            <a:off x="-25893" y="6255768"/>
            <a:ext cx="9144000" cy="628719"/>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18"/>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8"/>
          <p:cNvSpPr txBox="1">
            <a:spLocks noGrp="1"/>
          </p:cNvSpPr>
          <p:nvPr>
            <p:ph type="body" idx="1"/>
          </p:nvPr>
        </p:nvSpPr>
        <p:spPr>
          <a:xfrm>
            <a:off x="152400" y="1493837"/>
            <a:ext cx="88392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18"/>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18"/>
          <p:cNvPicPr preferRelativeResize="0"/>
          <p:nvPr/>
        </p:nvPicPr>
        <p:blipFill rotWithShape="1">
          <a:blip r:embed="rId20">
            <a:alphaModFix/>
          </a:blip>
          <a:srcRect/>
          <a:stretch/>
        </p:blipFill>
        <p:spPr>
          <a:xfrm>
            <a:off x="3520645" y="6356350"/>
            <a:ext cx="2270555" cy="5016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hyperlink" Target="mailto:brewerll@appstate.edu" TargetMode="External"/><Relationship Id="rId3" Type="http://schemas.openxmlformats.org/officeDocument/2006/relationships/image" Target="../media/image5.png"/><Relationship Id="rId7" Type="http://schemas.openxmlformats.org/officeDocument/2006/relationships/hyperlink" Target="mailto:phillipsww@appstate.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leonsm@appstate.edu" TargetMode="External"/><Relationship Id="rId5" Type="http://schemas.openxmlformats.org/officeDocument/2006/relationships/hyperlink" Target="mailto:ellingtonve@appstate.edu" TargetMode="External"/><Relationship Id="rId4" Type="http://schemas.openxmlformats.org/officeDocument/2006/relationships/hyperlink" Target="mailto:daveds@appstate.edu" TargetMode="External"/><Relationship Id="rId9" Type="http://schemas.openxmlformats.org/officeDocument/2006/relationships/hyperlink" Target="mailto:ratcliffeah@appstate.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
          <p:cNvPicPr preferRelativeResize="0"/>
          <p:nvPr/>
        </p:nvPicPr>
        <p:blipFill rotWithShape="1">
          <a:blip r:embed="rId3">
            <a:alphaModFix/>
          </a:blip>
          <a:srcRect/>
          <a:stretch/>
        </p:blipFill>
        <p:spPr>
          <a:xfrm>
            <a:off x="264181" y="8875"/>
            <a:ext cx="9143999" cy="6248400"/>
          </a:xfrm>
          <a:prstGeom prst="rect">
            <a:avLst/>
          </a:prstGeom>
          <a:noFill/>
          <a:ln>
            <a:noFill/>
          </a:ln>
        </p:spPr>
      </p:pic>
      <p:sp>
        <p:nvSpPr>
          <p:cNvPr id="124" name="Google Shape;124;p1"/>
          <p:cNvSpPr txBox="1">
            <a:spLocks noGrp="1"/>
          </p:cNvSpPr>
          <p:nvPr>
            <p:ph type="title"/>
          </p:nvPr>
        </p:nvSpPr>
        <p:spPr>
          <a:xfrm>
            <a:off x="23870" y="8876"/>
            <a:ext cx="9120130" cy="102968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400"/>
              <a:buFont typeface="Times New Roman"/>
              <a:buNone/>
            </a:pPr>
            <a:r>
              <a:rPr lang="en-US" sz="5400">
                <a:latin typeface="Times New Roman"/>
                <a:ea typeface="Times New Roman"/>
                <a:cs typeface="Times New Roman"/>
                <a:sym typeface="Times New Roman"/>
              </a:rPr>
              <a:t>Supply Chain Management </a:t>
            </a:r>
            <a:endParaRPr/>
          </a:p>
        </p:txBody>
      </p:sp>
      <p:pic>
        <p:nvPicPr>
          <p:cNvPr id="125" name="Google Shape;125;p1"/>
          <p:cNvPicPr preferRelativeResize="0"/>
          <p:nvPr/>
        </p:nvPicPr>
        <p:blipFill rotWithShape="1">
          <a:blip r:embed="rId4">
            <a:alphaModFix/>
          </a:blip>
          <a:srcRect/>
          <a:stretch/>
        </p:blipFill>
        <p:spPr>
          <a:xfrm>
            <a:off x="3078666" y="1730027"/>
            <a:ext cx="3291465" cy="1051730"/>
          </a:xfrm>
          <a:prstGeom prst="rect">
            <a:avLst/>
          </a:prstGeom>
          <a:noFill/>
          <a:ln>
            <a:noFill/>
          </a:ln>
        </p:spPr>
      </p:pic>
      <p:sp>
        <p:nvSpPr>
          <p:cNvPr id="126" name="Google Shape;126;p1"/>
          <p:cNvSpPr txBox="1"/>
          <p:nvPr/>
        </p:nvSpPr>
        <p:spPr>
          <a:xfrm>
            <a:off x="4343400" y="931804"/>
            <a:ext cx="6096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chemeClr val="dk1"/>
                </a:solidFill>
                <a:latin typeface="Times New Roman"/>
                <a:ea typeface="Times New Roman"/>
                <a:cs typeface="Times New Roman"/>
                <a:sym typeface="Times New Roman"/>
              </a:rPr>
              <a:t>@</a:t>
            </a:r>
            <a:endParaRPr/>
          </a:p>
        </p:txBody>
      </p:sp>
      <p:sp>
        <p:nvSpPr>
          <p:cNvPr id="127" name="Google Shape;127;p1"/>
          <p:cNvSpPr txBox="1"/>
          <p:nvPr/>
        </p:nvSpPr>
        <p:spPr>
          <a:xfrm>
            <a:off x="1142998" y="2778062"/>
            <a:ext cx="7162800" cy="381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chemeClr val="dk1"/>
                </a:solidFill>
                <a:latin typeface="Times New Roman"/>
                <a:ea typeface="Times New Roman"/>
                <a:cs typeface="Times New Roman"/>
                <a:sym typeface="Times New Roman"/>
              </a:rPr>
              <a:t>For more information, please contact:</a:t>
            </a:r>
            <a:endParaRPr dirty="0"/>
          </a:p>
          <a:p>
            <a:pPr marL="0" marR="0" lvl="0" indent="0" algn="ctr" rtl="0">
              <a:spcBef>
                <a:spcPts val="0"/>
              </a:spcBef>
              <a:spcAft>
                <a:spcPts val="0"/>
              </a:spcAft>
              <a:buNone/>
            </a:pPr>
            <a:r>
              <a:rPr lang="en-US" sz="2400" b="1" i="0" u="none" strike="noStrike" cap="none" dirty="0">
                <a:solidFill>
                  <a:schemeClr val="dk1"/>
                </a:solidFill>
                <a:latin typeface="Times New Roman"/>
                <a:ea typeface="Times New Roman"/>
                <a:cs typeface="Times New Roman"/>
                <a:sym typeface="Times New Roman"/>
              </a:rPr>
              <a:t>Dr. Dinesh Dave`</a:t>
            </a:r>
            <a:r>
              <a:rPr lang="en-US" sz="2400" b="0" i="0" u="none" strike="noStrike" cap="none" dirty="0">
                <a:solidFill>
                  <a:schemeClr val="dk1"/>
                </a:solidFill>
                <a:latin typeface="Times New Roman"/>
                <a:ea typeface="Times New Roman"/>
                <a:cs typeface="Times New Roman"/>
                <a:sym typeface="Times New Roman"/>
              </a:rPr>
              <a:t>, Director of SCM Program</a:t>
            </a:r>
            <a:endParaRPr dirty="0"/>
          </a:p>
          <a:p>
            <a:pPr marL="0" marR="0" lvl="0" indent="0" algn="ctr" rtl="0">
              <a:spcBef>
                <a:spcPts val="0"/>
              </a:spcBef>
              <a:spcAft>
                <a:spcPts val="0"/>
              </a:spcAft>
              <a:buNone/>
            </a:pPr>
            <a:r>
              <a:rPr lang="en-US" sz="2400" b="0" i="0" u="none" strike="noStrike" cap="none" dirty="0">
                <a:solidFill>
                  <a:schemeClr val="dk1"/>
                </a:solidFill>
                <a:latin typeface="Times New Roman"/>
                <a:ea typeface="Times New Roman"/>
                <a:cs typeface="Times New Roman"/>
                <a:sym typeface="Times New Roman"/>
              </a:rPr>
              <a:t>DaveDS@appstate.edu</a:t>
            </a:r>
            <a:endParaRPr dirty="0"/>
          </a:p>
          <a:p>
            <a:pPr marL="0" marR="0" lvl="0" indent="0" algn="ctr" rtl="0">
              <a:spcBef>
                <a:spcPts val="0"/>
              </a:spcBef>
              <a:spcAft>
                <a:spcPts val="0"/>
              </a:spcAft>
              <a:buNone/>
            </a:pPr>
            <a:r>
              <a:rPr lang="en-US" sz="2400" b="1" i="0" u="none" strike="noStrike" cap="none" dirty="0">
                <a:solidFill>
                  <a:schemeClr val="dk1"/>
                </a:solidFill>
                <a:latin typeface="Times New Roman"/>
                <a:ea typeface="Times New Roman"/>
                <a:cs typeface="Times New Roman"/>
                <a:sym typeface="Times New Roman"/>
              </a:rPr>
              <a:t>Mrs. Laura Brewer</a:t>
            </a:r>
            <a:r>
              <a:rPr lang="en-US" sz="2400" b="0" i="0" u="none" strike="noStrike" cap="none" dirty="0">
                <a:solidFill>
                  <a:schemeClr val="dk1"/>
                </a:solidFill>
                <a:latin typeface="Times New Roman"/>
                <a:ea typeface="Times New Roman"/>
                <a:cs typeface="Times New Roman"/>
                <a:sym typeface="Times New Roman"/>
              </a:rPr>
              <a:t>, Lecturer SCM</a:t>
            </a:r>
            <a:endParaRPr dirty="0"/>
          </a:p>
          <a:p>
            <a:pPr marL="0" marR="0" lvl="0" indent="0" algn="ctr" rtl="0">
              <a:spcBef>
                <a:spcPts val="0"/>
              </a:spcBef>
              <a:spcAft>
                <a:spcPts val="0"/>
              </a:spcAft>
              <a:buNone/>
            </a:pPr>
            <a:r>
              <a:rPr lang="en-US" sz="2400" b="0" i="0" u="none" strike="noStrike" cap="none" dirty="0">
                <a:solidFill>
                  <a:schemeClr val="dk1"/>
                </a:solidFill>
                <a:latin typeface="Times New Roman"/>
                <a:ea typeface="Times New Roman"/>
                <a:cs typeface="Times New Roman"/>
                <a:sym typeface="Times New Roman"/>
              </a:rPr>
              <a:t>BrewerLL@appstate.edu</a:t>
            </a:r>
            <a:endParaRPr dirty="0"/>
          </a:p>
          <a:p>
            <a:pPr marL="0" marR="0" lvl="0" indent="0" algn="ctr" rtl="0">
              <a:spcBef>
                <a:spcPts val="0"/>
              </a:spcBef>
              <a:spcAft>
                <a:spcPts val="0"/>
              </a:spcAft>
              <a:buNone/>
            </a:pPr>
            <a:r>
              <a:rPr lang="en-US" sz="2400" b="1" i="0" u="none" strike="noStrike" cap="none" dirty="0">
                <a:solidFill>
                  <a:schemeClr val="dk1"/>
                </a:solidFill>
                <a:latin typeface="Times New Roman"/>
                <a:ea typeface="Times New Roman"/>
                <a:cs typeface="Times New Roman"/>
                <a:sym typeface="Times New Roman"/>
              </a:rPr>
              <a:t>Dr. Ken Corley</a:t>
            </a:r>
            <a:r>
              <a:rPr lang="en-US" sz="2400" b="0" i="0" u="none" strike="noStrike" cap="none" dirty="0">
                <a:solidFill>
                  <a:schemeClr val="dk1"/>
                </a:solidFill>
                <a:latin typeface="Times New Roman"/>
                <a:ea typeface="Times New Roman"/>
                <a:cs typeface="Times New Roman"/>
                <a:sym typeface="Times New Roman"/>
              </a:rPr>
              <a:t>, Associate Professor</a:t>
            </a:r>
            <a:endParaRPr dirty="0"/>
          </a:p>
          <a:p>
            <a:pPr marL="0" marR="0" lvl="0" indent="0" algn="ctr" rtl="0">
              <a:spcBef>
                <a:spcPts val="0"/>
              </a:spcBef>
              <a:spcAft>
                <a:spcPts val="0"/>
              </a:spcAft>
              <a:buNone/>
            </a:pPr>
            <a:r>
              <a:rPr lang="en-US" sz="2400" b="0" i="0" u="none" strike="noStrike" cap="none" dirty="0">
                <a:solidFill>
                  <a:schemeClr val="dk1"/>
                </a:solidFill>
                <a:latin typeface="Times New Roman"/>
                <a:ea typeface="Times New Roman"/>
                <a:cs typeface="Times New Roman"/>
                <a:sym typeface="Times New Roman"/>
              </a:rPr>
              <a:t>CorleyJK@</a:t>
            </a:r>
            <a:r>
              <a:rPr lang="en-US" sz="2400" dirty="0">
                <a:solidFill>
                  <a:schemeClr val="dk1"/>
                </a:solidFill>
                <a:latin typeface="Times New Roman"/>
                <a:ea typeface="Times New Roman"/>
                <a:cs typeface="Times New Roman"/>
                <a:sym typeface="Times New Roman"/>
              </a:rPr>
              <a:t>a</a:t>
            </a:r>
            <a:r>
              <a:rPr lang="en-US" sz="2400" b="0" i="0" u="none" strike="noStrike" cap="none" dirty="0">
                <a:solidFill>
                  <a:schemeClr val="dk1"/>
                </a:solidFill>
                <a:latin typeface="Times New Roman"/>
                <a:ea typeface="Times New Roman"/>
                <a:cs typeface="Times New Roman"/>
                <a:sym typeface="Times New Roman"/>
              </a:rPr>
              <a:t>ppstate.edu</a:t>
            </a:r>
            <a:endParaRPr dirty="0"/>
          </a:p>
          <a:p>
            <a:pPr marL="0" marR="0" lvl="0" indent="0" algn="ctr" rtl="0">
              <a:spcBef>
                <a:spcPts val="0"/>
              </a:spcBef>
              <a:spcAft>
                <a:spcPts val="0"/>
              </a:spcAft>
              <a:buNone/>
            </a:pPr>
            <a:r>
              <a:rPr lang="en-US" sz="2400" b="1" i="0" u="none" strike="noStrike" cap="none" dirty="0">
                <a:solidFill>
                  <a:schemeClr val="dk1"/>
                </a:solidFill>
                <a:latin typeface="Times New Roman"/>
                <a:ea typeface="Times New Roman"/>
                <a:cs typeface="Times New Roman"/>
                <a:sym typeface="Times New Roman"/>
              </a:rPr>
              <a:t>Mr. Bill Phillips</a:t>
            </a:r>
            <a:r>
              <a:rPr lang="en-US" sz="2400" b="0" i="0" u="none" strike="noStrike" cap="none" dirty="0">
                <a:solidFill>
                  <a:schemeClr val="dk1"/>
                </a:solidFill>
                <a:latin typeface="Times New Roman"/>
                <a:ea typeface="Times New Roman"/>
                <a:cs typeface="Times New Roman"/>
                <a:sym typeface="Times New Roman"/>
              </a:rPr>
              <a:t>, Lecturer SCM</a:t>
            </a:r>
            <a:endParaRPr dirty="0"/>
          </a:p>
          <a:p>
            <a:pPr marL="0" marR="0" lvl="0" indent="0" algn="ctr" rtl="0">
              <a:spcBef>
                <a:spcPts val="0"/>
              </a:spcBef>
              <a:spcAft>
                <a:spcPts val="0"/>
              </a:spcAft>
              <a:buNone/>
            </a:pPr>
            <a:r>
              <a:rPr lang="en-US" sz="2400" b="0" i="0" u="none" strike="noStrike" cap="none" dirty="0">
                <a:solidFill>
                  <a:schemeClr val="dk1"/>
                </a:solidFill>
                <a:latin typeface="Times New Roman"/>
                <a:ea typeface="Times New Roman"/>
                <a:cs typeface="Times New Roman"/>
                <a:sym typeface="Times New Roman"/>
              </a:rPr>
              <a:t>PhillipsWW@appstate.edu</a:t>
            </a:r>
            <a:endParaRPr dirty="0"/>
          </a:p>
          <a:p>
            <a:pPr marL="0" marR="0" lvl="0" indent="0" algn="ctr" rtl="0">
              <a:spcBef>
                <a:spcPts val="0"/>
              </a:spcBef>
              <a:spcAft>
                <a:spcPts val="0"/>
              </a:spcAft>
              <a:buNone/>
            </a:pPr>
            <a:endParaRPr sz="26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10"/>
          <p:cNvPicPr preferRelativeResize="0"/>
          <p:nvPr/>
        </p:nvPicPr>
        <p:blipFill rotWithShape="1">
          <a:blip r:embed="rId3">
            <a:alphaModFix/>
          </a:blip>
          <a:srcRect/>
          <a:stretch/>
        </p:blipFill>
        <p:spPr>
          <a:xfrm>
            <a:off x="-397" y="1"/>
            <a:ext cx="9144793" cy="1066799"/>
          </a:xfrm>
          <a:prstGeom prst="rect">
            <a:avLst/>
          </a:prstGeom>
          <a:noFill/>
          <a:ln>
            <a:noFill/>
          </a:ln>
        </p:spPr>
      </p:pic>
      <p:sp>
        <p:nvSpPr>
          <p:cNvPr id="259" name="Google Shape;259;p10"/>
          <p:cNvSpPr txBox="1">
            <a:spLocks noGrp="1"/>
          </p:cNvSpPr>
          <p:nvPr>
            <p:ph type="title"/>
          </p:nvPr>
        </p:nvSpPr>
        <p:spPr>
          <a:xfrm>
            <a:off x="152400" y="0"/>
            <a:ext cx="88392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100"/>
              <a:buFont typeface="Calibri"/>
              <a:buNone/>
            </a:pPr>
            <a:r>
              <a:rPr lang="en-US" sz="4100"/>
              <a:t>SCM Major Required Curriculum</a:t>
            </a:r>
            <a:endParaRPr/>
          </a:p>
        </p:txBody>
      </p:sp>
      <p:graphicFrame>
        <p:nvGraphicFramePr>
          <p:cNvPr id="260" name="Google Shape;260;p10"/>
          <p:cNvGraphicFramePr/>
          <p:nvPr/>
        </p:nvGraphicFramePr>
        <p:xfrm>
          <a:off x="380999" y="838201"/>
          <a:ext cx="8382025" cy="5364695"/>
        </p:xfrm>
        <a:graphic>
          <a:graphicData uri="http://schemas.openxmlformats.org/drawingml/2006/table">
            <a:tbl>
              <a:tblPr>
                <a:noFill/>
                <a:tableStyleId>{3D951F58-CBA4-43E3-838E-740AC5685061}</a:tableStyleId>
              </a:tblPr>
              <a:tblGrid>
                <a:gridCol w="3646725">
                  <a:extLst>
                    <a:ext uri="{9D8B030D-6E8A-4147-A177-3AD203B41FA5}">
                      <a16:colId xmlns:a16="http://schemas.microsoft.com/office/drawing/2014/main" val="20000"/>
                    </a:ext>
                  </a:extLst>
                </a:gridCol>
                <a:gridCol w="2177150">
                  <a:extLst>
                    <a:ext uri="{9D8B030D-6E8A-4147-A177-3AD203B41FA5}">
                      <a16:colId xmlns:a16="http://schemas.microsoft.com/office/drawing/2014/main" val="20001"/>
                    </a:ext>
                  </a:extLst>
                </a:gridCol>
                <a:gridCol w="2558150">
                  <a:extLst>
                    <a:ext uri="{9D8B030D-6E8A-4147-A177-3AD203B41FA5}">
                      <a16:colId xmlns:a16="http://schemas.microsoft.com/office/drawing/2014/main" val="20002"/>
                    </a:ext>
                  </a:extLst>
                </a:gridCol>
              </a:tblGrid>
              <a:tr h="286800">
                <a:tc>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COURSES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PREREQUISITE(S)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NOTES/REMARKS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86800">
                <a:tc gridSpan="3">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Required: 4 Courses – 12 S. H.</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3660: Principles of Supply Chain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3670: Six Sigma and Quality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3690: Global Supply Chain and Logistics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8680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3720: Strategic Procurement &amp; Global Sourcing</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Prereq/Coreq SCM 3660</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86800">
                <a:tc gridSpan="3">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Electives: 3 courses – 9 S. H.</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8680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3900: Internship (3* or 6 s.h.)</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3680: Supply Chain Technologies in a Global Environment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CIS 1026 and CIS 2050 or equivalent or permission of Director/Chairperson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4870: Analytical Models for Supply Chain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8680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CIS 3750: Database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CIS 2050 &amp; pre/coreq. CIS 3250</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Elective/CIS Major</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4012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MGT 3620: Human Resource Management</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      OR</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MGT 3670: International Human Resource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Elective/CIS Major</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5018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MKT 3260: Managing Distribution Channels  </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       OR</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MKT 3230: Business-To-Business Marketing</a:t>
                      </a:r>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OR</a:t>
                      </a:r>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MKT 3215: Professional Selling</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Min. grade of C in MKT 3050 </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&amp; 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Elective/Mkt Major </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30965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FIN 3100: Principles of Risk Management &amp; Insurance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Elective/Ins. Major</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52400">
                <a:tc>
                  <a:txBody>
                    <a:bodyPr/>
                    <a:lstStyle/>
                    <a:p>
                      <a:pPr marL="0" marR="0" lvl="0" indent="0" algn="l" rtl="0">
                        <a:spcBef>
                          <a:spcPts val="0"/>
                        </a:spcBef>
                        <a:spcAft>
                          <a:spcPts val="0"/>
                        </a:spcAft>
                        <a:buNone/>
                      </a:pPr>
                      <a:endParaRPr sz="9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86800">
                <a:tc gridSpan="3">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  Only 3 semester hours will count toward the required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1"/>
          <p:cNvPicPr preferRelativeResize="0"/>
          <p:nvPr/>
        </p:nvPicPr>
        <p:blipFill rotWithShape="1">
          <a:blip r:embed="rId3">
            <a:alphaModFix/>
          </a:blip>
          <a:srcRect/>
          <a:stretch/>
        </p:blipFill>
        <p:spPr>
          <a:xfrm>
            <a:off x="-397" y="1"/>
            <a:ext cx="9144793" cy="1066799"/>
          </a:xfrm>
          <a:prstGeom prst="rect">
            <a:avLst/>
          </a:prstGeom>
          <a:noFill/>
          <a:ln>
            <a:noFill/>
          </a:ln>
        </p:spPr>
      </p:pic>
      <p:graphicFrame>
        <p:nvGraphicFramePr>
          <p:cNvPr id="267" name="Google Shape;267;p11"/>
          <p:cNvGraphicFramePr/>
          <p:nvPr/>
        </p:nvGraphicFramePr>
        <p:xfrm>
          <a:off x="381000" y="609599"/>
          <a:ext cx="8458175" cy="5575585"/>
        </p:xfrm>
        <a:graphic>
          <a:graphicData uri="http://schemas.openxmlformats.org/drawingml/2006/table">
            <a:tbl>
              <a:tblPr>
                <a:noFill/>
                <a:tableStyleId>{3D951F58-CBA4-43E3-838E-740AC5685061}</a:tableStyleId>
              </a:tblPr>
              <a:tblGrid>
                <a:gridCol w="3802300">
                  <a:extLst>
                    <a:ext uri="{9D8B030D-6E8A-4147-A177-3AD203B41FA5}">
                      <a16:colId xmlns:a16="http://schemas.microsoft.com/office/drawing/2014/main" val="20000"/>
                    </a:ext>
                  </a:extLst>
                </a:gridCol>
                <a:gridCol w="1984875">
                  <a:extLst>
                    <a:ext uri="{9D8B030D-6E8A-4147-A177-3AD203B41FA5}">
                      <a16:colId xmlns:a16="http://schemas.microsoft.com/office/drawing/2014/main" val="20001"/>
                    </a:ext>
                  </a:extLst>
                </a:gridCol>
                <a:gridCol w="2671000">
                  <a:extLst>
                    <a:ext uri="{9D8B030D-6E8A-4147-A177-3AD203B41FA5}">
                      <a16:colId xmlns:a16="http://schemas.microsoft.com/office/drawing/2014/main" val="20002"/>
                    </a:ext>
                  </a:extLst>
                </a:gridCol>
              </a:tblGrid>
              <a:tr h="205500">
                <a:tc>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COURSES</a:t>
                      </a:r>
                      <a:endParaRPr sz="12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PREREQUISITE(S)</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NOTES/REMARKS</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05500">
                <a:tc gridSpan="3">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Required: 3 Courses – 9 S. H.</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6125">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SCM 3660: Principles of Supply Chain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Free Elective and/or COB Elective</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06125">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SCM 3670: Six Sigma &amp; Quality Management </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Times New Roman"/>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Free Elective and/or COB Elective</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43975">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SCM 3690: Global Supply Chain and Logistics</a:t>
                      </a:r>
                      <a:endParaRPr sz="1100">
                        <a:latin typeface="Times New Roman"/>
                        <a:ea typeface="Times New Roman"/>
                        <a:cs typeface="Times New Roman"/>
                        <a:sym typeface="Times New Roman"/>
                      </a:endParaRPr>
                    </a:p>
                    <a:p>
                      <a:pPr marL="0" marR="0" lvl="0" indent="0" algn="l" rtl="0">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Times New Roman"/>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Free Elective and/or COB Elective/CIS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93300">
                <a:tc gridSpan="3">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Electives: 2 courses – 6 S. H.</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36150">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SCM 3900: Internship</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Jr. Status</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7482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SCM 3680: Supply Chain Technologies in a Global Environment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en-US" sz="1100">
                          <a:latin typeface="Times New Roman"/>
                          <a:ea typeface="Times New Roman"/>
                          <a:cs typeface="Times New Roman"/>
                          <a:sym typeface="Times New Roman"/>
                        </a:rPr>
                        <a:t>CIS 1026 and CIS 2050 or equivalent or permission of Director or Chairperson</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en-US" sz="1100">
                          <a:latin typeface="Times New Roman"/>
                          <a:ea typeface="Times New Roman"/>
                          <a:cs typeface="Times New Roman"/>
                          <a:sym typeface="Times New Roman"/>
                        </a:rPr>
                        <a:t>Free Elective and/or COB Elective/CIS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56377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SCM 4870: Analytical Models for Supply Chain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22425">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50612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MGT 3620: Human Resource Management </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OR</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MGT 3670: International Human Resource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Jr. Status</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Elective/Mgt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843550">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MKT 3260: Managing Distribution Channels</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OR</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MKT 3230: Business-To-Business Marketing</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OR</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MKT 3215: Professional Selling</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Minimum grade of C in MKT 3050 &amp; Jr. Status </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Elective/Mkt Major </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2292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FIN 3071: Principles of Risk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Jr. Status</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Elective/Ins.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68" name="Google Shape;268;p11"/>
          <p:cNvSpPr txBox="1">
            <a:spLocks noGrp="1"/>
          </p:cNvSpPr>
          <p:nvPr>
            <p:ph type="title"/>
          </p:nvPr>
        </p:nvSpPr>
        <p:spPr>
          <a:xfrm>
            <a:off x="152400" y="0"/>
            <a:ext cx="88392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100"/>
              <a:buFont typeface="Calibri"/>
              <a:buNone/>
            </a:pPr>
            <a:r>
              <a:rPr lang="en-US" sz="4100"/>
              <a:t>SCM Minor Required Curriculum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2"/>
          <p:cNvPicPr preferRelativeResize="0"/>
          <p:nvPr/>
        </p:nvPicPr>
        <p:blipFill rotWithShape="1">
          <a:blip r:embed="rId3">
            <a:alphaModFix/>
          </a:blip>
          <a:srcRect/>
          <a:stretch/>
        </p:blipFill>
        <p:spPr>
          <a:xfrm>
            <a:off x="-397" y="1"/>
            <a:ext cx="9144793" cy="1295399"/>
          </a:xfrm>
          <a:prstGeom prst="rect">
            <a:avLst/>
          </a:prstGeom>
          <a:noFill/>
          <a:ln>
            <a:noFill/>
          </a:ln>
        </p:spPr>
      </p:pic>
      <p:sp>
        <p:nvSpPr>
          <p:cNvPr id="274" name="Google Shape;274;p12"/>
          <p:cNvSpPr txBox="1">
            <a:spLocks noGrp="1"/>
          </p:cNvSpPr>
          <p:nvPr>
            <p:ph type="body" idx="1"/>
          </p:nvPr>
        </p:nvSpPr>
        <p:spPr>
          <a:xfrm>
            <a:off x="152400" y="1295400"/>
            <a:ext cx="8839200" cy="473817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ct val="100000"/>
              <a:buNone/>
            </a:pPr>
            <a:r>
              <a:rPr lang="en-US" dirty="0"/>
              <a:t>Our Student SCM Club is sponsored by the Association for Operations Management (APICS </a:t>
            </a:r>
            <a:r>
              <a:rPr lang="en-US" dirty="0" err="1"/>
              <a:t>a.k.a</a:t>
            </a:r>
            <a:r>
              <a:rPr lang="en-US" dirty="0"/>
              <a:t> ASCM)</a:t>
            </a:r>
            <a:endParaRPr dirty="0"/>
          </a:p>
          <a:p>
            <a:pPr marL="742950" lvl="1" indent="-285750" algn="l" rtl="0">
              <a:spcBef>
                <a:spcPts val="518"/>
              </a:spcBef>
              <a:spcAft>
                <a:spcPts val="0"/>
              </a:spcAft>
              <a:buClr>
                <a:schemeClr val="dk1"/>
              </a:buClr>
              <a:buSzPct val="100000"/>
              <a:buFont typeface="Arial"/>
              <a:buChar char="•"/>
            </a:pPr>
            <a:r>
              <a:rPr lang="en-US" dirty="0"/>
              <a:t>Free to join the club ($0 to join)</a:t>
            </a:r>
          </a:p>
          <a:p>
            <a:pPr marL="742950" lvl="1" indent="-285750" algn="l" rtl="0">
              <a:spcBef>
                <a:spcPts val="518"/>
              </a:spcBef>
              <a:spcAft>
                <a:spcPts val="0"/>
              </a:spcAft>
              <a:buClr>
                <a:schemeClr val="dk1"/>
              </a:buClr>
              <a:buSzPct val="100000"/>
              <a:buFont typeface="Arial"/>
              <a:buChar char="•"/>
            </a:pPr>
            <a:r>
              <a:rPr lang="en-US" dirty="0"/>
              <a:t>Includes student membership in APICS/ASCM </a:t>
            </a:r>
            <a:endParaRPr dirty="0"/>
          </a:p>
          <a:p>
            <a:pPr marL="742950" lvl="1" indent="-285750" algn="l" rtl="0">
              <a:spcBef>
                <a:spcPts val="518"/>
              </a:spcBef>
              <a:spcAft>
                <a:spcPts val="0"/>
              </a:spcAft>
              <a:buClr>
                <a:schemeClr val="dk1"/>
              </a:buClr>
              <a:buSzPct val="100000"/>
              <a:buFont typeface="Arial"/>
              <a:buChar char="•"/>
            </a:pPr>
            <a:r>
              <a:rPr lang="en-US" dirty="0"/>
              <a:t>Internship Opportunities</a:t>
            </a:r>
            <a:endParaRPr dirty="0"/>
          </a:p>
          <a:p>
            <a:pPr marL="742950" lvl="1" indent="-285750" algn="l" rtl="0">
              <a:spcBef>
                <a:spcPts val="518"/>
              </a:spcBef>
              <a:spcAft>
                <a:spcPts val="0"/>
              </a:spcAft>
              <a:buClr>
                <a:schemeClr val="dk1"/>
              </a:buClr>
              <a:buSzPct val="100000"/>
              <a:buFont typeface="Arial"/>
              <a:buChar char="•"/>
            </a:pPr>
            <a:r>
              <a:rPr lang="en-US" dirty="0"/>
              <a:t>Job Opportunities</a:t>
            </a:r>
            <a:endParaRPr dirty="0"/>
          </a:p>
          <a:p>
            <a:pPr marL="742950" lvl="1" indent="-285750" algn="l" rtl="0">
              <a:spcBef>
                <a:spcPts val="518"/>
              </a:spcBef>
              <a:spcAft>
                <a:spcPts val="0"/>
              </a:spcAft>
              <a:buClr>
                <a:schemeClr val="dk1"/>
              </a:buClr>
              <a:buSzPct val="100000"/>
              <a:buFont typeface="Arial"/>
              <a:buChar char="•"/>
            </a:pPr>
            <a:r>
              <a:rPr lang="en-US" dirty="0"/>
              <a:t>Guest Speakers</a:t>
            </a:r>
            <a:endParaRPr dirty="0"/>
          </a:p>
          <a:p>
            <a:pPr marL="742950" lvl="1" indent="-285750" algn="l" rtl="0">
              <a:spcBef>
                <a:spcPts val="518"/>
              </a:spcBef>
              <a:spcAft>
                <a:spcPts val="0"/>
              </a:spcAft>
              <a:buClr>
                <a:schemeClr val="dk1"/>
              </a:buClr>
              <a:buSzPct val="100000"/>
              <a:buFont typeface="Arial"/>
              <a:buChar char="•"/>
            </a:pPr>
            <a:r>
              <a:rPr lang="en-US" dirty="0"/>
              <a:t>Networking with SCM professionals</a:t>
            </a:r>
            <a:endParaRPr dirty="0"/>
          </a:p>
        </p:txBody>
      </p:sp>
      <p:sp>
        <p:nvSpPr>
          <p:cNvPr id="275" name="Google Shape;275;p12"/>
          <p:cNvSpPr txBox="1">
            <a:spLocks noGrp="1"/>
          </p:cNvSpPr>
          <p:nvPr>
            <p:ph type="title"/>
          </p:nvPr>
        </p:nvSpPr>
        <p:spPr>
          <a:xfrm>
            <a:off x="0" y="1"/>
            <a:ext cx="9144000" cy="1295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4900">
                <a:solidFill>
                  <a:schemeClr val="dk1"/>
                </a:solidFill>
              </a:rPr>
              <a:t>Appalachian Supply Chain Club (ASCC)</a:t>
            </a:r>
            <a:br>
              <a:rPr lang="en-US" sz="4900">
                <a:solidFill>
                  <a:schemeClr val="dk1"/>
                </a:solidFill>
              </a:rPr>
            </a:br>
            <a:r>
              <a:rPr lang="en-US" sz="2700"/>
              <a:t>(</a:t>
            </a:r>
            <a:r>
              <a:rPr lang="en-US" sz="3100"/>
              <a:t>ASCC.appstate.edu</a:t>
            </a:r>
            <a:r>
              <a:rPr lang="en-US" sz="2700"/>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anim calcmode="lin" valueType="num">
                                      <p:cBhvr additive="base">
                                        <p:cTn id="7" dur="500"/>
                                        <p:tgtEl>
                                          <p:spTgt spid="2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4">
                                            <p:txEl>
                                              <p:pRg st="1" end="1"/>
                                            </p:txEl>
                                          </p:spTgt>
                                        </p:tgtEl>
                                        <p:attrNameLst>
                                          <p:attrName>style.visibility</p:attrName>
                                        </p:attrNameLst>
                                      </p:cBhvr>
                                      <p:to>
                                        <p:strVal val="visible"/>
                                      </p:to>
                                    </p:set>
                                    <p:anim calcmode="lin" valueType="num">
                                      <p:cBhvr additive="base">
                                        <p:cTn id="12" dur="500"/>
                                        <p:tgtEl>
                                          <p:spTgt spid="2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4">
                                            <p:txEl>
                                              <p:pRg st="2" end="2"/>
                                            </p:txEl>
                                          </p:spTgt>
                                        </p:tgtEl>
                                        <p:attrNameLst>
                                          <p:attrName>style.visibility</p:attrName>
                                        </p:attrNameLst>
                                      </p:cBhvr>
                                      <p:to>
                                        <p:strVal val="visible"/>
                                      </p:to>
                                    </p:set>
                                    <p:anim calcmode="lin" valueType="num">
                                      <p:cBhvr additive="base">
                                        <p:cTn id="17" dur="500"/>
                                        <p:tgtEl>
                                          <p:spTgt spid="2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4">
                                            <p:txEl>
                                              <p:pRg st="3" end="3"/>
                                            </p:txEl>
                                          </p:spTgt>
                                        </p:tgtEl>
                                        <p:attrNameLst>
                                          <p:attrName>style.visibility</p:attrName>
                                        </p:attrNameLst>
                                      </p:cBhvr>
                                      <p:to>
                                        <p:strVal val="visible"/>
                                      </p:to>
                                    </p:set>
                                    <p:anim calcmode="lin" valueType="num">
                                      <p:cBhvr additive="base">
                                        <p:cTn id="22" dur="500"/>
                                        <p:tgtEl>
                                          <p:spTgt spid="2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4">
                                            <p:txEl>
                                              <p:pRg st="4" end="4"/>
                                            </p:txEl>
                                          </p:spTgt>
                                        </p:tgtEl>
                                        <p:attrNameLst>
                                          <p:attrName>style.visibility</p:attrName>
                                        </p:attrNameLst>
                                      </p:cBhvr>
                                      <p:to>
                                        <p:strVal val="visible"/>
                                      </p:to>
                                    </p:set>
                                    <p:anim calcmode="lin" valueType="num">
                                      <p:cBhvr additive="base">
                                        <p:cTn id="27" dur="500"/>
                                        <p:tgtEl>
                                          <p:spTgt spid="2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4">
                                            <p:txEl>
                                              <p:pRg st="5" end="5"/>
                                            </p:txEl>
                                          </p:spTgt>
                                        </p:tgtEl>
                                        <p:attrNameLst>
                                          <p:attrName>style.visibility</p:attrName>
                                        </p:attrNameLst>
                                      </p:cBhvr>
                                      <p:to>
                                        <p:strVal val="visible"/>
                                      </p:to>
                                    </p:set>
                                    <p:anim calcmode="lin" valueType="num">
                                      <p:cBhvr additive="base">
                                        <p:cTn id="32" dur="500"/>
                                        <p:tgtEl>
                                          <p:spTgt spid="27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4">
                                            <p:txEl>
                                              <p:pRg st="6" end="6"/>
                                            </p:txEl>
                                          </p:spTgt>
                                        </p:tgtEl>
                                        <p:attrNameLst>
                                          <p:attrName>style.visibility</p:attrName>
                                        </p:attrNameLst>
                                      </p:cBhvr>
                                      <p:to>
                                        <p:strVal val="visible"/>
                                      </p:to>
                                    </p:set>
                                    <p:anim calcmode="lin" valueType="num">
                                      <p:cBhvr additive="base">
                                        <p:cTn id="37" dur="500"/>
                                        <p:tgtEl>
                                          <p:spTgt spid="27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3"/>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Employers</a:t>
            </a:r>
            <a:endParaRPr/>
          </a:p>
        </p:txBody>
      </p:sp>
      <p:sp>
        <p:nvSpPr>
          <p:cNvPr id="281" name="Google Shape;281;p13"/>
          <p:cNvSpPr txBox="1">
            <a:spLocks noGrp="1"/>
          </p:cNvSpPr>
          <p:nvPr>
            <p:ph type="body" idx="1"/>
          </p:nvPr>
        </p:nvSpPr>
        <p:spPr>
          <a:xfrm>
            <a:off x="212481" y="1340583"/>
            <a:ext cx="43434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dirty="0"/>
              <a:t>Amazon</a:t>
            </a:r>
          </a:p>
          <a:p>
            <a:pPr marL="342900" lvl="0" indent="-342900" algn="l" rtl="0">
              <a:spcBef>
                <a:spcPts val="0"/>
              </a:spcBef>
              <a:spcAft>
                <a:spcPts val="0"/>
              </a:spcAft>
              <a:buClr>
                <a:schemeClr val="dk1"/>
              </a:buClr>
              <a:buSzPct val="100000"/>
              <a:buChar char="•"/>
            </a:pPr>
            <a:r>
              <a:rPr lang="en-US" dirty="0"/>
              <a:t>C. H. Robinson</a:t>
            </a:r>
            <a:endParaRPr dirty="0"/>
          </a:p>
          <a:p>
            <a:pPr marL="342900" lvl="0" indent="-342900" algn="l" rtl="0">
              <a:spcBef>
                <a:spcPts val="476"/>
              </a:spcBef>
              <a:spcAft>
                <a:spcPts val="0"/>
              </a:spcAft>
              <a:buClr>
                <a:schemeClr val="dk1"/>
              </a:buClr>
              <a:buSzPct val="100000"/>
              <a:buChar char="•"/>
            </a:pPr>
            <a:r>
              <a:rPr lang="en-US" dirty="0"/>
              <a:t>Transportation Insight</a:t>
            </a:r>
            <a:endParaRPr dirty="0"/>
          </a:p>
          <a:p>
            <a:pPr marL="342900" lvl="0" indent="-342900">
              <a:spcBef>
                <a:spcPts val="476"/>
              </a:spcBef>
              <a:buSzPct val="100000"/>
            </a:pPr>
            <a:r>
              <a:rPr lang="en-US" dirty="0"/>
              <a:t> Schneider</a:t>
            </a:r>
            <a:endParaRPr dirty="0"/>
          </a:p>
          <a:p>
            <a:pPr marL="342900" lvl="0" indent="-342900" algn="l" rtl="0">
              <a:spcBef>
                <a:spcPts val="476"/>
              </a:spcBef>
              <a:spcAft>
                <a:spcPts val="0"/>
              </a:spcAft>
              <a:buClr>
                <a:schemeClr val="dk1"/>
              </a:buClr>
              <a:buSzPct val="100000"/>
              <a:buChar char="•"/>
            </a:pPr>
            <a:r>
              <a:rPr lang="en-US" dirty="0"/>
              <a:t>Target Corporation</a:t>
            </a:r>
            <a:endParaRPr dirty="0"/>
          </a:p>
          <a:p>
            <a:pPr marL="342900" lvl="0" indent="-342900" algn="l" rtl="0">
              <a:spcBef>
                <a:spcPts val="476"/>
              </a:spcBef>
              <a:spcAft>
                <a:spcPts val="0"/>
              </a:spcAft>
              <a:buClr>
                <a:schemeClr val="dk1"/>
              </a:buClr>
              <a:buSzPct val="100000"/>
              <a:buChar char="•"/>
            </a:pPr>
            <a:r>
              <a:rPr lang="en-US" dirty="0"/>
              <a:t>Sunrise Technologies</a:t>
            </a:r>
            <a:endParaRPr dirty="0"/>
          </a:p>
          <a:p>
            <a:pPr marL="342900" lvl="0" indent="-342900" algn="l" rtl="0">
              <a:spcBef>
                <a:spcPts val="476"/>
              </a:spcBef>
              <a:spcAft>
                <a:spcPts val="0"/>
              </a:spcAft>
              <a:buClr>
                <a:schemeClr val="dk1"/>
              </a:buClr>
              <a:buSzPct val="100000"/>
              <a:buChar char="•"/>
            </a:pPr>
            <a:r>
              <a:rPr lang="en-US" dirty="0"/>
              <a:t>Lowe’s</a:t>
            </a:r>
            <a:endParaRPr dirty="0"/>
          </a:p>
          <a:p>
            <a:pPr marL="342900" lvl="0" indent="-342900" algn="l" rtl="0">
              <a:spcBef>
                <a:spcPts val="476"/>
              </a:spcBef>
              <a:spcAft>
                <a:spcPts val="0"/>
              </a:spcAft>
              <a:buClr>
                <a:schemeClr val="dk1"/>
              </a:buClr>
              <a:buSzPct val="100000"/>
              <a:buChar char="•"/>
            </a:pPr>
            <a:r>
              <a:rPr lang="en-US" dirty="0"/>
              <a:t>VF Corporation</a:t>
            </a:r>
            <a:endParaRPr dirty="0"/>
          </a:p>
          <a:p>
            <a:pPr marL="342900" lvl="0" indent="-342900" algn="l" rtl="0">
              <a:spcBef>
                <a:spcPts val="476"/>
              </a:spcBef>
              <a:spcAft>
                <a:spcPts val="0"/>
              </a:spcAft>
              <a:buClr>
                <a:schemeClr val="dk1"/>
              </a:buClr>
              <a:buSzPct val="100000"/>
              <a:buChar char="•"/>
            </a:pPr>
            <a:r>
              <a:rPr lang="en-US" dirty="0"/>
              <a:t>Ahold-Delhaize</a:t>
            </a:r>
            <a:endParaRPr dirty="0"/>
          </a:p>
          <a:p>
            <a:pPr marL="342900" lvl="0" indent="-342900" algn="l" rtl="0">
              <a:spcBef>
                <a:spcPts val="476"/>
              </a:spcBef>
              <a:spcAft>
                <a:spcPts val="0"/>
              </a:spcAft>
              <a:buClr>
                <a:schemeClr val="dk1"/>
              </a:buClr>
              <a:buSzPct val="100000"/>
              <a:buChar char="•"/>
            </a:pPr>
            <a:r>
              <a:rPr lang="en-US" dirty="0"/>
              <a:t>Publix</a:t>
            </a:r>
          </a:p>
          <a:p>
            <a:pPr marL="342900" lvl="0" indent="-342900" algn="l" rtl="0">
              <a:spcBef>
                <a:spcPts val="476"/>
              </a:spcBef>
              <a:spcAft>
                <a:spcPts val="0"/>
              </a:spcAft>
              <a:buClr>
                <a:schemeClr val="dk1"/>
              </a:buClr>
              <a:buSzPct val="100000"/>
              <a:buChar char="•"/>
            </a:pPr>
            <a:r>
              <a:rPr lang="en-US" dirty="0"/>
              <a:t>Total Quality Logistics</a:t>
            </a:r>
          </a:p>
          <a:p>
            <a:pPr marL="342900" lvl="0" indent="-342900" algn="l" rtl="0">
              <a:spcBef>
                <a:spcPts val="476"/>
              </a:spcBef>
              <a:spcAft>
                <a:spcPts val="0"/>
              </a:spcAft>
              <a:buClr>
                <a:schemeClr val="dk1"/>
              </a:buClr>
              <a:buSzPct val="100000"/>
              <a:buChar char="•"/>
            </a:pPr>
            <a:r>
              <a:rPr lang="en-US" dirty="0"/>
              <a:t>Maersk</a:t>
            </a:r>
          </a:p>
          <a:p>
            <a:pPr marL="342900" lvl="0" indent="-342900" algn="l" rtl="0">
              <a:spcBef>
                <a:spcPts val="476"/>
              </a:spcBef>
              <a:spcAft>
                <a:spcPts val="0"/>
              </a:spcAft>
              <a:buClr>
                <a:schemeClr val="dk1"/>
              </a:buClr>
              <a:buSzPct val="100000"/>
              <a:buChar char="•"/>
            </a:pPr>
            <a:r>
              <a:rPr lang="en-US" dirty="0" err="1"/>
              <a:t>LeanCor</a:t>
            </a:r>
            <a:endParaRPr lang="en-US" dirty="0"/>
          </a:p>
          <a:p>
            <a:pPr marL="342900" lvl="0" indent="-342900" algn="l" rtl="0">
              <a:spcBef>
                <a:spcPts val="476"/>
              </a:spcBef>
              <a:spcAft>
                <a:spcPts val="0"/>
              </a:spcAft>
              <a:buClr>
                <a:schemeClr val="dk1"/>
              </a:buClr>
              <a:buSzPct val="100000"/>
              <a:buChar char="•"/>
            </a:pPr>
            <a:r>
              <a:rPr lang="en-US" dirty="0"/>
              <a:t>Camelot 3PL Software</a:t>
            </a:r>
            <a:endParaRPr dirty="0"/>
          </a:p>
          <a:p>
            <a:pPr marL="342900" lvl="0" indent="-191770" algn="l" rtl="0">
              <a:spcBef>
                <a:spcPts val="476"/>
              </a:spcBef>
              <a:spcAft>
                <a:spcPts val="0"/>
              </a:spcAft>
              <a:buClr>
                <a:schemeClr val="dk1"/>
              </a:buClr>
              <a:buSzPct val="100000"/>
              <a:buNone/>
            </a:pPr>
            <a:endParaRPr dirty="0"/>
          </a:p>
          <a:p>
            <a:pPr marL="342900" lvl="0" indent="-191770" algn="l" rtl="0">
              <a:spcBef>
                <a:spcPts val="476"/>
              </a:spcBef>
              <a:spcAft>
                <a:spcPts val="0"/>
              </a:spcAft>
              <a:buClr>
                <a:schemeClr val="dk1"/>
              </a:buClr>
              <a:buSzPct val="100000"/>
              <a:buNone/>
            </a:pPr>
            <a:endParaRPr dirty="0"/>
          </a:p>
        </p:txBody>
      </p:sp>
      <p:sp>
        <p:nvSpPr>
          <p:cNvPr id="282" name="Google Shape;282;p13"/>
          <p:cNvSpPr txBox="1">
            <a:spLocks noGrp="1"/>
          </p:cNvSpPr>
          <p:nvPr>
            <p:ph type="body" idx="2"/>
          </p:nvPr>
        </p:nvSpPr>
        <p:spPr>
          <a:xfrm>
            <a:off x="4615962" y="1311275"/>
            <a:ext cx="4343400" cy="4433888"/>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476"/>
              </a:spcBef>
              <a:spcAft>
                <a:spcPts val="0"/>
              </a:spcAft>
              <a:buClr>
                <a:schemeClr val="dk1"/>
              </a:buClr>
              <a:buSzPct val="100000"/>
              <a:buChar char="•"/>
            </a:pPr>
            <a:r>
              <a:rPr lang="en-US" dirty="0"/>
              <a:t>Syngenta </a:t>
            </a:r>
          </a:p>
          <a:p>
            <a:pPr marL="342900" lvl="0" indent="-342900" algn="l" rtl="0">
              <a:spcBef>
                <a:spcPts val="476"/>
              </a:spcBef>
              <a:spcAft>
                <a:spcPts val="0"/>
              </a:spcAft>
              <a:buClr>
                <a:schemeClr val="dk1"/>
              </a:buClr>
              <a:buSzPct val="100000"/>
              <a:buChar char="•"/>
            </a:pPr>
            <a:r>
              <a:rPr lang="en-US" dirty="0"/>
              <a:t>Hanes Companies</a:t>
            </a:r>
            <a:endParaRPr dirty="0"/>
          </a:p>
          <a:p>
            <a:pPr marL="342900" lvl="0" indent="-342900" algn="l" rtl="0">
              <a:spcBef>
                <a:spcPts val="476"/>
              </a:spcBef>
              <a:spcAft>
                <a:spcPts val="0"/>
              </a:spcAft>
              <a:buClr>
                <a:schemeClr val="dk1"/>
              </a:buClr>
              <a:buSzPct val="100000"/>
              <a:buChar char="•"/>
            </a:pPr>
            <a:r>
              <a:rPr lang="en-US" dirty="0"/>
              <a:t>Georgia-Pacific</a:t>
            </a:r>
            <a:endParaRPr dirty="0"/>
          </a:p>
          <a:p>
            <a:pPr marL="342900" lvl="0" indent="-342900" algn="l" rtl="0">
              <a:spcBef>
                <a:spcPts val="476"/>
              </a:spcBef>
              <a:spcAft>
                <a:spcPts val="0"/>
              </a:spcAft>
              <a:buClr>
                <a:schemeClr val="dk1"/>
              </a:buClr>
              <a:buSzPct val="100000"/>
              <a:buChar char="•"/>
            </a:pPr>
            <a:r>
              <a:rPr lang="en-US" dirty="0" err="1"/>
              <a:t>Syfan</a:t>
            </a:r>
            <a:r>
              <a:rPr lang="en-US" dirty="0"/>
              <a:t> Logistics</a:t>
            </a:r>
            <a:endParaRPr dirty="0"/>
          </a:p>
          <a:p>
            <a:pPr marL="342900" lvl="0" indent="-342900" algn="l" rtl="0">
              <a:spcBef>
                <a:spcPts val="476"/>
              </a:spcBef>
              <a:spcAft>
                <a:spcPts val="0"/>
              </a:spcAft>
              <a:buClr>
                <a:schemeClr val="dk1"/>
              </a:buClr>
              <a:buSzPct val="100000"/>
              <a:buChar char="•"/>
            </a:pPr>
            <a:r>
              <a:rPr lang="en-US" dirty="0"/>
              <a:t>Ralph Lauren</a:t>
            </a:r>
            <a:endParaRPr dirty="0"/>
          </a:p>
          <a:p>
            <a:pPr marL="342900" lvl="0" indent="-342900" algn="l" rtl="0">
              <a:spcBef>
                <a:spcPts val="476"/>
              </a:spcBef>
              <a:spcAft>
                <a:spcPts val="0"/>
              </a:spcAft>
              <a:buClr>
                <a:schemeClr val="dk1"/>
              </a:buClr>
              <a:buSzPct val="100000"/>
              <a:buChar char="•"/>
            </a:pPr>
            <a:r>
              <a:rPr lang="en-US" dirty="0"/>
              <a:t>Red Classic Transportation Services</a:t>
            </a:r>
            <a:endParaRPr dirty="0"/>
          </a:p>
          <a:p>
            <a:pPr marL="342900" lvl="0" indent="-342900" algn="l" rtl="0">
              <a:spcBef>
                <a:spcPts val="476"/>
              </a:spcBef>
              <a:spcAft>
                <a:spcPts val="0"/>
              </a:spcAft>
              <a:buClr>
                <a:schemeClr val="dk1"/>
              </a:buClr>
              <a:buSzPct val="100000"/>
              <a:buChar char="•"/>
            </a:pPr>
            <a:r>
              <a:rPr lang="en-US" dirty="0"/>
              <a:t>Old Dominion</a:t>
            </a:r>
            <a:endParaRPr dirty="0"/>
          </a:p>
          <a:p>
            <a:pPr marL="342900" lvl="0" indent="-342900" algn="l" rtl="0">
              <a:spcBef>
                <a:spcPts val="476"/>
              </a:spcBef>
              <a:spcAft>
                <a:spcPts val="0"/>
              </a:spcAft>
              <a:buClr>
                <a:schemeClr val="dk1"/>
              </a:buClr>
              <a:buSzPct val="100000"/>
              <a:buChar char="•"/>
            </a:pPr>
            <a:r>
              <a:rPr lang="en-US" dirty="0"/>
              <a:t>XPO Logistics, Inc.</a:t>
            </a:r>
            <a:endParaRPr dirty="0"/>
          </a:p>
          <a:p>
            <a:pPr marL="342900" lvl="0" indent="-342900" algn="l" rtl="0">
              <a:spcBef>
                <a:spcPts val="476"/>
              </a:spcBef>
              <a:spcAft>
                <a:spcPts val="0"/>
              </a:spcAft>
              <a:buClr>
                <a:schemeClr val="dk1"/>
              </a:buClr>
              <a:buSzPct val="100000"/>
              <a:buChar char="•"/>
            </a:pPr>
            <a:r>
              <a:rPr lang="en-US" dirty="0"/>
              <a:t>Aldi Foods</a:t>
            </a:r>
            <a:endParaRPr dirty="0"/>
          </a:p>
          <a:p>
            <a:pPr marL="342900" lvl="0" indent="-342900" algn="l" rtl="0">
              <a:spcBef>
                <a:spcPts val="476"/>
              </a:spcBef>
              <a:spcAft>
                <a:spcPts val="0"/>
              </a:spcAft>
              <a:buClr>
                <a:schemeClr val="dk1"/>
              </a:buClr>
              <a:buSzPct val="100000"/>
              <a:buChar char="•"/>
            </a:pPr>
            <a:r>
              <a:rPr lang="en-US" dirty="0"/>
              <a:t>Gilbarco-</a:t>
            </a:r>
            <a:r>
              <a:rPr lang="en-US" dirty="0" err="1"/>
              <a:t>Veederoot</a:t>
            </a:r>
            <a:endParaRPr dirty="0"/>
          </a:p>
          <a:p>
            <a:pPr marL="0" lvl="0" indent="0" algn="l" rtl="0">
              <a:spcBef>
                <a:spcPts val="476"/>
              </a:spcBef>
              <a:spcAft>
                <a:spcPts val="0"/>
              </a:spcAft>
              <a:buClr>
                <a:schemeClr val="dk1"/>
              </a:buClr>
              <a:buSzPct val="1000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4"/>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288" name="Google Shape;288;p14"/>
          <p:cNvSpPr txBox="1">
            <a:spLocks noGrp="1"/>
          </p:cNvSpPr>
          <p:nvPr>
            <p:ph type="title"/>
          </p:nvPr>
        </p:nvSpPr>
        <p:spPr>
          <a:xfrm>
            <a:off x="281866" y="29379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dirty="0"/>
              <a:t>Institute for Supply Management (ISM)</a:t>
            </a:r>
            <a:br>
              <a:rPr lang="en-US" sz="3600" dirty="0"/>
            </a:br>
            <a:r>
              <a:rPr lang="en-US" sz="3600" dirty="0"/>
              <a:t>2022 Salary Survey</a:t>
            </a:r>
            <a:br>
              <a:rPr lang="en-US" dirty="0"/>
            </a:br>
            <a:endParaRPr sz="3200" dirty="0"/>
          </a:p>
        </p:txBody>
      </p:sp>
      <p:sp>
        <p:nvSpPr>
          <p:cNvPr id="289" name="Google Shape;289;p14"/>
          <p:cNvSpPr txBox="1">
            <a:spLocks noGrp="1"/>
          </p:cNvSpPr>
          <p:nvPr>
            <p:ph type="body" idx="1"/>
          </p:nvPr>
        </p:nvSpPr>
        <p:spPr>
          <a:xfrm>
            <a:off x="152400" y="1524000"/>
            <a:ext cx="8839200" cy="4648199"/>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p:txBody>
      </p:sp>
      <p:sp>
        <p:nvSpPr>
          <p:cNvPr id="290" name="Google Shape;290;p14"/>
          <p:cNvSpPr txBox="1">
            <a:spLocks noGrp="1"/>
          </p:cNvSpPr>
          <p:nvPr>
            <p:ph type="body" idx="2"/>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a:p>
          <a:p>
            <a:pPr marL="0" lvl="0" indent="0" algn="l" rtl="0">
              <a:spcBef>
                <a:spcPts val="560"/>
              </a:spcBef>
              <a:spcAft>
                <a:spcPts val="0"/>
              </a:spcAft>
              <a:buClr>
                <a:schemeClr val="dk1"/>
              </a:buClr>
              <a:buSzPts val="2800"/>
              <a:buNone/>
            </a:pPr>
            <a:endParaRPr/>
          </a:p>
        </p:txBody>
      </p:sp>
      <p:pic>
        <p:nvPicPr>
          <p:cNvPr id="3" name="Picture 2">
            <a:extLst>
              <a:ext uri="{FF2B5EF4-FFF2-40B4-BE49-F238E27FC236}">
                <a16:creationId xmlns:a16="http://schemas.microsoft.com/office/drawing/2014/main" id="{575DBA27-E7E8-F563-7164-82FC229CEC41}"/>
              </a:ext>
            </a:extLst>
          </p:cNvPr>
          <p:cNvPicPr>
            <a:picLocks noChangeAspect="1"/>
          </p:cNvPicPr>
          <p:nvPr/>
        </p:nvPicPr>
        <p:blipFill>
          <a:blip r:embed="rId4"/>
          <a:stretch>
            <a:fillRect/>
          </a:stretch>
        </p:blipFill>
        <p:spPr>
          <a:xfrm>
            <a:off x="1246638" y="3657601"/>
            <a:ext cx="1486126" cy="1829078"/>
          </a:xfrm>
          <a:prstGeom prst="rect">
            <a:avLst/>
          </a:prstGeom>
        </p:spPr>
      </p:pic>
      <p:pic>
        <p:nvPicPr>
          <p:cNvPr id="5" name="Picture 4">
            <a:extLst>
              <a:ext uri="{FF2B5EF4-FFF2-40B4-BE49-F238E27FC236}">
                <a16:creationId xmlns:a16="http://schemas.microsoft.com/office/drawing/2014/main" id="{9E02D769-BCFE-2878-50F9-1C6FB514BC95}"/>
              </a:ext>
            </a:extLst>
          </p:cNvPr>
          <p:cNvPicPr>
            <a:picLocks noChangeAspect="1"/>
          </p:cNvPicPr>
          <p:nvPr/>
        </p:nvPicPr>
        <p:blipFill>
          <a:blip r:embed="rId5"/>
          <a:stretch>
            <a:fillRect/>
          </a:stretch>
        </p:blipFill>
        <p:spPr>
          <a:xfrm>
            <a:off x="3967204" y="3048000"/>
            <a:ext cx="4848902" cy="2800741"/>
          </a:xfrm>
          <a:prstGeom prst="rect">
            <a:avLst/>
          </a:prstGeom>
        </p:spPr>
      </p:pic>
      <p:pic>
        <p:nvPicPr>
          <p:cNvPr id="7" name="Picture 6">
            <a:extLst>
              <a:ext uri="{FF2B5EF4-FFF2-40B4-BE49-F238E27FC236}">
                <a16:creationId xmlns:a16="http://schemas.microsoft.com/office/drawing/2014/main" id="{CB5B5AA3-9A12-A2F1-DB15-D7DE65C013AC}"/>
              </a:ext>
            </a:extLst>
          </p:cNvPr>
          <p:cNvPicPr>
            <a:picLocks noChangeAspect="1"/>
          </p:cNvPicPr>
          <p:nvPr/>
        </p:nvPicPr>
        <p:blipFill>
          <a:blip r:embed="rId6"/>
          <a:stretch>
            <a:fillRect/>
          </a:stretch>
        </p:blipFill>
        <p:spPr>
          <a:xfrm>
            <a:off x="2732764" y="1499863"/>
            <a:ext cx="3752521" cy="141987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6"/>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305" name="Google Shape;305;p16"/>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n-US" sz="4000" dirty="0"/>
              <a:t>SCM Graduates - COB Career Center</a:t>
            </a:r>
            <a:br>
              <a:rPr lang="en-US" dirty="0"/>
            </a:br>
            <a:r>
              <a:rPr lang="en-US" sz="2800" b="1" dirty="0"/>
              <a:t>2021-22 COB Undergraduate Student Success</a:t>
            </a:r>
            <a:r>
              <a:rPr lang="en-US" sz="2800" dirty="0"/>
              <a:t> </a:t>
            </a:r>
            <a:endParaRPr dirty="0"/>
          </a:p>
        </p:txBody>
      </p:sp>
      <p:pic>
        <p:nvPicPr>
          <p:cNvPr id="4" name="Picture 3">
            <a:extLst>
              <a:ext uri="{FF2B5EF4-FFF2-40B4-BE49-F238E27FC236}">
                <a16:creationId xmlns:a16="http://schemas.microsoft.com/office/drawing/2014/main" id="{7DE4703A-E978-220B-0F41-17B392ADDD7A}"/>
              </a:ext>
            </a:extLst>
          </p:cNvPr>
          <p:cNvPicPr>
            <a:picLocks noChangeAspect="1"/>
          </p:cNvPicPr>
          <p:nvPr/>
        </p:nvPicPr>
        <p:blipFill>
          <a:blip r:embed="rId4"/>
          <a:stretch>
            <a:fillRect/>
          </a:stretch>
        </p:blipFill>
        <p:spPr>
          <a:xfrm>
            <a:off x="2459736" y="1447800"/>
            <a:ext cx="4645843" cy="4784732"/>
          </a:xfrm>
          <a:prstGeom prst="rect">
            <a:avLst/>
          </a:prstGeom>
        </p:spPr>
      </p:pic>
    </p:spTree>
    <p:extLst>
      <p:ext uri="{BB962C8B-B14F-4D97-AF65-F5344CB8AC3E}">
        <p14:creationId xmlns:p14="http://schemas.microsoft.com/office/powerpoint/2010/main" val="3312873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6"/>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305" name="Google Shape;305;p16"/>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n-US" sz="4000" dirty="0"/>
              <a:t>Our SCM Program Ranks High in the US</a:t>
            </a:r>
            <a:endParaRPr dirty="0"/>
          </a:p>
        </p:txBody>
      </p:sp>
      <p:pic>
        <p:nvPicPr>
          <p:cNvPr id="3" name="Picture 2">
            <a:extLst>
              <a:ext uri="{FF2B5EF4-FFF2-40B4-BE49-F238E27FC236}">
                <a16:creationId xmlns:a16="http://schemas.microsoft.com/office/drawing/2014/main" id="{D9F5AB33-495C-74B8-EBD6-AE0F070692BD}"/>
              </a:ext>
            </a:extLst>
          </p:cNvPr>
          <p:cNvPicPr>
            <a:picLocks noChangeAspect="1"/>
          </p:cNvPicPr>
          <p:nvPr/>
        </p:nvPicPr>
        <p:blipFill>
          <a:blip r:embed="rId4"/>
          <a:stretch>
            <a:fillRect/>
          </a:stretch>
        </p:blipFill>
        <p:spPr>
          <a:xfrm>
            <a:off x="1796794" y="1616074"/>
            <a:ext cx="5939739" cy="1876934"/>
          </a:xfrm>
          <a:prstGeom prst="rect">
            <a:avLst/>
          </a:prstGeom>
        </p:spPr>
      </p:pic>
      <p:pic>
        <p:nvPicPr>
          <p:cNvPr id="6" name="Picture 5">
            <a:extLst>
              <a:ext uri="{FF2B5EF4-FFF2-40B4-BE49-F238E27FC236}">
                <a16:creationId xmlns:a16="http://schemas.microsoft.com/office/drawing/2014/main" id="{4FBC1521-022A-11C2-88E6-1DC90D7EA882}"/>
              </a:ext>
            </a:extLst>
          </p:cNvPr>
          <p:cNvPicPr>
            <a:picLocks noChangeAspect="1"/>
          </p:cNvPicPr>
          <p:nvPr/>
        </p:nvPicPr>
        <p:blipFill>
          <a:blip r:embed="rId5"/>
          <a:stretch>
            <a:fillRect/>
          </a:stretch>
        </p:blipFill>
        <p:spPr>
          <a:xfrm>
            <a:off x="75163" y="3869419"/>
            <a:ext cx="4269959" cy="1279976"/>
          </a:xfrm>
          <a:prstGeom prst="rect">
            <a:avLst/>
          </a:prstGeom>
        </p:spPr>
      </p:pic>
      <p:pic>
        <p:nvPicPr>
          <p:cNvPr id="8" name="Picture 7">
            <a:extLst>
              <a:ext uri="{FF2B5EF4-FFF2-40B4-BE49-F238E27FC236}">
                <a16:creationId xmlns:a16="http://schemas.microsoft.com/office/drawing/2014/main" id="{89B12724-6915-7ADF-1D0B-C2A12B0C280B}"/>
              </a:ext>
            </a:extLst>
          </p:cNvPr>
          <p:cNvPicPr>
            <a:picLocks noChangeAspect="1"/>
          </p:cNvPicPr>
          <p:nvPr/>
        </p:nvPicPr>
        <p:blipFill>
          <a:blip r:embed="rId6"/>
          <a:stretch>
            <a:fillRect/>
          </a:stretch>
        </p:blipFill>
        <p:spPr>
          <a:xfrm>
            <a:off x="4459287" y="3750547"/>
            <a:ext cx="4673558" cy="1604454"/>
          </a:xfrm>
          <a:prstGeom prst="rect">
            <a:avLst/>
          </a:prstGeom>
        </p:spPr>
      </p:pic>
    </p:spTree>
    <p:extLst>
      <p:ext uri="{BB962C8B-B14F-4D97-AF65-F5344CB8AC3E}">
        <p14:creationId xmlns:p14="http://schemas.microsoft.com/office/powerpoint/2010/main" val="3707243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17"/>
          <p:cNvPicPr preferRelativeResize="0"/>
          <p:nvPr/>
        </p:nvPicPr>
        <p:blipFill rotWithShape="1">
          <a:blip r:embed="rId3">
            <a:alphaModFix/>
          </a:blip>
          <a:srcRect/>
          <a:stretch/>
        </p:blipFill>
        <p:spPr>
          <a:xfrm>
            <a:off x="-397" y="1"/>
            <a:ext cx="9144793" cy="1600199"/>
          </a:xfrm>
          <a:prstGeom prst="rect">
            <a:avLst/>
          </a:prstGeom>
          <a:noFill/>
          <a:ln>
            <a:noFill/>
          </a:ln>
        </p:spPr>
      </p:pic>
      <p:sp>
        <p:nvSpPr>
          <p:cNvPr id="312" name="Google Shape;312;p17"/>
          <p:cNvSpPr txBox="1">
            <a:spLocks noGrp="1"/>
          </p:cNvSpPr>
          <p:nvPr>
            <p:ph type="title"/>
          </p:nvPr>
        </p:nvSpPr>
        <p:spPr>
          <a:xfrm>
            <a:off x="152400" y="152400"/>
            <a:ext cx="8839200" cy="13679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For More Information Contact:  </a:t>
            </a:r>
            <a:br>
              <a:rPr lang="en-US"/>
            </a:br>
            <a:r>
              <a:rPr lang="en-US"/>
              <a:t> Supply Chain Management Faculty</a:t>
            </a:r>
            <a:endParaRPr/>
          </a:p>
        </p:txBody>
      </p:sp>
      <p:sp>
        <p:nvSpPr>
          <p:cNvPr id="313" name="Google Shape;313;p17"/>
          <p:cNvSpPr txBox="1">
            <a:spLocks noGrp="1"/>
          </p:cNvSpPr>
          <p:nvPr>
            <p:ph type="body" idx="1"/>
          </p:nvPr>
        </p:nvSpPr>
        <p:spPr>
          <a:xfrm>
            <a:off x="123092" y="1672726"/>
            <a:ext cx="8839200" cy="4270874"/>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a:t>Dr. Dinesh Davè (</a:t>
            </a:r>
            <a:r>
              <a:rPr lang="en-US" u="sng">
                <a:solidFill>
                  <a:schemeClr val="hlink"/>
                </a:solidFill>
                <a:hlinkClick r:id="rId4"/>
              </a:rPr>
              <a:t>daveds@appstate.edu</a:t>
            </a:r>
            <a:r>
              <a:rPr lang="en-US"/>
              <a:t>) - Director</a:t>
            </a:r>
            <a:endParaRPr/>
          </a:p>
          <a:p>
            <a:pPr marL="342900" lvl="0" indent="-342900" algn="l" rtl="0">
              <a:spcBef>
                <a:spcPts val="640"/>
              </a:spcBef>
              <a:spcAft>
                <a:spcPts val="0"/>
              </a:spcAft>
              <a:buClr>
                <a:schemeClr val="dk1"/>
              </a:buClr>
              <a:buSzPts val="3200"/>
              <a:buChar char="•"/>
            </a:pPr>
            <a:r>
              <a:rPr lang="en-US"/>
              <a:t>Dr. Ken Corley (</a:t>
            </a:r>
            <a:r>
              <a:rPr lang="en-US" u="sng">
                <a:solidFill>
                  <a:schemeClr val="hlink"/>
                </a:solidFill>
                <a:hlinkClick r:id="rId5"/>
              </a:rPr>
              <a:t>corleyjk@appstate.edu</a:t>
            </a:r>
            <a:r>
              <a:rPr lang="en-US"/>
              <a:t>)</a:t>
            </a:r>
            <a:endParaRPr/>
          </a:p>
          <a:p>
            <a:pPr marL="342900" lvl="0" indent="-342900" algn="l" rtl="0">
              <a:spcBef>
                <a:spcPts val="640"/>
              </a:spcBef>
              <a:spcAft>
                <a:spcPts val="0"/>
              </a:spcAft>
              <a:buClr>
                <a:schemeClr val="dk1"/>
              </a:buClr>
              <a:buSzPts val="3200"/>
              <a:buChar char="•"/>
            </a:pPr>
            <a:r>
              <a:rPr lang="en-US"/>
              <a:t>Dr. Steven Leon (</a:t>
            </a:r>
            <a:r>
              <a:rPr lang="en-US" u="sng">
                <a:solidFill>
                  <a:schemeClr val="hlink"/>
                </a:solidFill>
                <a:hlinkClick r:id="rId6"/>
              </a:rPr>
              <a:t>leonsm@appstate.edu</a:t>
            </a:r>
            <a:r>
              <a:rPr lang="en-US"/>
              <a:t>)</a:t>
            </a:r>
            <a:endParaRPr/>
          </a:p>
          <a:p>
            <a:pPr marL="342900" lvl="0" indent="-342900" algn="l" rtl="0">
              <a:spcBef>
                <a:spcPts val="640"/>
              </a:spcBef>
              <a:spcAft>
                <a:spcPts val="0"/>
              </a:spcAft>
              <a:buClr>
                <a:schemeClr val="dk1"/>
              </a:buClr>
              <a:buSzPts val="3200"/>
              <a:buChar char="•"/>
            </a:pPr>
            <a:r>
              <a:rPr lang="en-US"/>
              <a:t>Dr. Aaron Ratcliffe (</a:t>
            </a:r>
            <a:r>
              <a:rPr lang="en-US" u="sng">
                <a:solidFill>
                  <a:srgbClr val="92D050"/>
                </a:solidFill>
              </a:rPr>
              <a:t>ratcliffeah</a:t>
            </a:r>
            <a:r>
              <a:rPr lang="en-US" u="sng">
                <a:solidFill>
                  <a:schemeClr val="hlink"/>
                </a:solidFill>
                <a:hlinkClick r:id="rId5"/>
              </a:rPr>
              <a:t>@appstate.edu </a:t>
            </a:r>
            <a:r>
              <a:rPr lang="en-US"/>
              <a:t>)</a:t>
            </a:r>
            <a:endParaRPr/>
          </a:p>
          <a:p>
            <a:pPr marL="342900" lvl="0" indent="-342900" algn="l" rtl="0">
              <a:spcBef>
                <a:spcPts val="640"/>
              </a:spcBef>
              <a:spcAft>
                <a:spcPts val="0"/>
              </a:spcAft>
              <a:buClr>
                <a:schemeClr val="dk1"/>
              </a:buClr>
              <a:buSzPts val="3200"/>
              <a:buChar char="•"/>
            </a:pPr>
            <a:r>
              <a:rPr lang="en-US"/>
              <a:t>Mr. Bill Phillips (</a:t>
            </a:r>
            <a:r>
              <a:rPr lang="en-US" u="sng">
                <a:solidFill>
                  <a:schemeClr val="hlink"/>
                </a:solidFill>
                <a:hlinkClick r:id="rId7"/>
              </a:rPr>
              <a:t>phillipsww@appstate.edu</a:t>
            </a:r>
            <a:r>
              <a:rPr lang="en-US"/>
              <a:t>)</a:t>
            </a:r>
            <a:endParaRPr/>
          </a:p>
          <a:p>
            <a:pPr marL="342900" lvl="0" indent="-342900" algn="l" rtl="0">
              <a:spcBef>
                <a:spcPts val="640"/>
              </a:spcBef>
              <a:spcAft>
                <a:spcPts val="0"/>
              </a:spcAft>
              <a:buClr>
                <a:schemeClr val="dk1"/>
              </a:buClr>
              <a:buSzPts val="3200"/>
              <a:buChar char="•"/>
            </a:pPr>
            <a:r>
              <a:rPr lang="en-US"/>
              <a:t>Ms. Laura Brewer (</a:t>
            </a:r>
            <a:r>
              <a:rPr lang="en-US" u="sng">
                <a:solidFill>
                  <a:schemeClr val="hlink"/>
                </a:solidFill>
                <a:hlinkClick r:id="rId8"/>
              </a:rPr>
              <a:t>brewerLL@appstate.edu</a:t>
            </a:r>
            <a:r>
              <a:rPr lang="en-US"/>
              <a:t>)</a:t>
            </a:r>
            <a:endParaRPr/>
          </a:p>
          <a:p>
            <a:pPr marL="342900" lvl="0" indent="-342900" algn="l" rtl="0">
              <a:spcBef>
                <a:spcPts val="640"/>
              </a:spcBef>
              <a:spcAft>
                <a:spcPts val="0"/>
              </a:spcAft>
              <a:buClr>
                <a:schemeClr val="dk1"/>
              </a:buClr>
              <a:buSzPts val="3200"/>
              <a:buChar char="•"/>
            </a:pPr>
            <a:r>
              <a:rPr lang="en-US"/>
              <a:t>Dr. Mike Ogle (</a:t>
            </a:r>
            <a:r>
              <a:rPr lang="en-US" u="sng">
                <a:solidFill>
                  <a:schemeClr val="hlink"/>
                </a:solidFill>
                <a:hlinkClick r:id="rId8"/>
              </a:rPr>
              <a:t>oglemk@appstate.edu</a:t>
            </a:r>
            <a:r>
              <a:rPr lang="en-US"/>
              <a:t>)</a:t>
            </a: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p:txBody>
      </p:sp>
      <p:sp>
        <p:nvSpPr>
          <p:cNvPr id="314" name="Google Shape;314;p17"/>
          <p:cNvSpPr/>
          <p:nvPr/>
        </p:nvSpPr>
        <p:spPr>
          <a:xfrm>
            <a:off x="0" y="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000"/>
              <a:buFont typeface="Arimo"/>
              <a:buNone/>
            </a:pPr>
            <a:r>
              <a:rPr lang="en-US" sz="1000" b="0" i="0" u="sng" strike="noStrike" cap="none">
                <a:solidFill>
                  <a:schemeClr val="dk1"/>
                </a:solidFill>
                <a:latin typeface="Arimo"/>
                <a:ea typeface="Arimo"/>
                <a:cs typeface="Arimo"/>
                <a:sym typeface="Arimo"/>
                <a:hlinkClick r:id="rId9">
                  <a:extLst>
                    <a:ext uri="{A12FA001-AC4F-418D-AE19-62706E023703}">
                      <ahyp:hlinkClr xmlns:ahyp="http://schemas.microsoft.com/office/drawing/2018/hyperlinkcolor" val="tx"/>
                    </a:ext>
                  </a:extLst>
                </a:hlinkClick>
              </a:rPr>
              <a:t>ratcliffeah@appstate.edu</a:t>
            </a:r>
            <a:r>
              <a:rPr lang="en-US" sz="6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
          <p:cNvPicPr preferRelativeResize="0"/>
          <p:nvPr/>
        </p:nvPicPr>
        <p:blipFill rotWithShape="1">
          <a:blip r:embed="rId3">
            <a:alphaModFix/>
          </a:blip>
          <a:srcRect/>
          <a:stretch/>
        </p:blipFill>
        <p:spPr>
          <a:xfrm>
            <a:off x="-397" y="1"/>
            <a:ext cx="9144793" cy="1219199"/>
          </a:xfrm>
          <a:prstGeom prst="rect">
            <a:avLst/>
          </a:prstGeom>
          <a:noFill/>
          <a:ln>
            <a:noFill/>
          </a:ln>
        </p:spPr>
      </p:pic>
      <p:sp>
        <p:nvSpPr>
          <p:cNvPr id="133" name="Google Shape;133;p2"/>
          <p:cNvSpPr txBox="1">
            <a:spLocks noGrp="1"/>
          </p:cNvSpPr>
          <p:nvPr>
            <p:ph type="title"/>
          </p:nvPr>
        </p:nvSpPr>
        <p:spPr>
          <a:xfrm>
            <a:off x="152400" y="33052"/>
            <a:ext cx="8839200" cy="118614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is Supply Chain Management?</a:t>
            </a:r>
            <a:endParaRPr/>
          </a:p>
        </p:txBody>
      </p:sp>
      <p:pic>
        <p:nvPicPr>
          <p:cNvPr id="134" name="Google Shape;134;p2"/>
          <p:cNvPicPr preferRelativeResize="0">
            <a:picLocks noGrp="1"/>
          </p:cNvPicPr>
          <p:nvPr>
            <p:ph type="body" idx="1"/>
          </p:nvPr>
        </p:nvPicPr>
        <p:blipFill rotWithShape="1">
          <a:blip r:embed="rId4">
            <a:alphaModFix/>
          </a:blip>
          <a:srcRect/>
          <a:stretch/>
        </p:blipFill>
        <p:spPr>
          <a:xfrm>
            <a:off x="1369774" y="1828800"/>
            <a:ext cx="6480400" cy="38696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3"/>
          <p:cNvPicPr preferRelativeResize="0"/>
          <p:nvPr/>
        </p:nvPicPr>
        <p:blipFill rotWithShape="1">
          <a:blip r:embed="rId3">
            <a:alphaModFix/>
          </a:blip>
          <a:srcRect/>
          <a:stretch/>
        </p:blipFill>
        <p:spPr>
          <a:xfrm>
            <a:off x="-397" y="1"/>
            <a:ext cx="9144793" cy="1219199"/>
          </a:xfrm>
          <a:prstGeom prst="rect">
            <a:avLst/>
          </a:prstGeom>
          <a:noFill/>
          <a:ln>
            <a:noFill/>
          </a:ln>
        </p:spPr>
      </p:pic>
      <p:sp>
        <p:nvSpPr>
          <p:cNvPr id="140" name="Google Shape;140;p3"/>
          <p:cNvSpPr txBox="1">
            <a:spLocks noGrp="1"/>
          </p:cNvSpPr>
          <p:nvPr>
            <p:ph type="title"/>
          </p:nvPr>
        </p:nvSpPr>
        <p:spPr>
          <a:xfrm>
            <a:off x="152400" y="33052"/>
            <a:ext cx="8839200" cy="118614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is Supply Chain Management?</a:t>
            </a:r>
            <a:endParaRPr/>
          </a:p>
        </p:txBody>
      </p:sp>
      <p:grpSp>
        <p:nvGrpSpPr>
          <p:cNvPr id="141" name="Google Shape;141;p3"/>
          <p:cNvGrpSpPr/>
          <p:nvPr/>
        </p:nvGrpSpPr>
        <p:grpSpPr>
          <a:xfrm>
            <a:off x="457200" y="1537292"/>
            <a:ext cx="8153400" cy="4420026"/>
            <a:chOff x="0" y="43455"/>
            <a:chExt cx="8153400" cy="4420026"/>
          </a:xfrm>
        </p:grpSpPr>
        <p:sp>
          <p:nvSpPr>
            <p:cNvPr id="142" name="Google Shape;142;p3"/>
            <p:cNvSpPr/>
            <p:nvPr/>
          </p:nvSpPr>
          <p:spPr>
            <a:xfrm>
              <a:off x="0" y="431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492016" y="43455"/>
              <a:ext cx="7232962"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txBox="1"/>
            <p:nvPr/>
          </p:nvSpPr>
          <p:spPr>
            <a:xfrm>
              <a:off x="528042" y="79481"/>
              <a:ext cx="7160910"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Synchronizing all Activities within the Supply Chain</a:t>
              </a:r>
              <a:endParaRPr/>
            </a:p>
          </p:txBody>
        </p:sp>
        <p:sp>
          <p:nvSpPr>
            <p:cNvPr id="145" name="Google Shape;145;p3"/>
            <p:cNvSpPr/>
            <p:nvPr/>
          </p:nvSpPr>
          <p:spPr>
            <a:xfrm>
              <a:off x="0" y="1565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492016" y="1161219"/>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txBox="1"/>
            <p:nvPr/>
          </p:nvSpPr>
          <p:spPr>
            <a:xfrm>
              <a:off x="528042" y="1197245"/>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Maximizing the Supply Chain’s Competitive Advantage</a:t>
              </a:r>
              <a:endParaRPr/>
            </a:p>
          </p:txBody>
        </p:sp>
        <p:sp>
          <p:nvSpPr>
            <p:cNvPr id="148" name="Google Shape;148;p3"/>
            <p:cNvSpPr/>
            <p:nvPr/>
          </p:nvSpPr>
          <p:spPr>
            <a:xfrm>
              <a:off x="0" y="2699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92016" y="2316164"/>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txBox="1"/>
            <p:nvPr/>
          </p:nvSpPr>
          <p:spPr>
            <a:xfrm>
              <a:off x="528042" y="2352190"/>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Adding Value for the Customers and Consumers</a:t>
              </a:r>
              <a:endParaRPr/>
            </a:p>
          </p:txBody>
        </p:sp>
        <p:sp>
          <p:nvSpPr>
            <p:cNvPr id="151" name="Google Shape;151;p3"/>
            <p:cNvSpPr/>
            <p:nvPr/>
          </p:nvSpPr>
          <p:spPr>
            <a:xfrm>
              <a:off x="0" y="3833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92016" y="3459160"/>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txBox="1"/>
            <p:nvPr/>
          </p:nvSpPr>
          <p:spPr>
            <a:xfrm>
              <a:off x="528042" y="3495186"/>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The “Lifeblood” of any Successful Business</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4"/>
          <p:cNvPicPr preferRelativeResize="0"/>
          <p:nvPr/>
        </p:nvPicPr>
        <p:blipFill rotWithShape="1">
          <a:blip r:embed="rId3">
            <a:alphaModFix/>
          </a:blip>
          <a:srcRect/>
          <a:stretch/>
        </p:blipFill>
        <p:spPr>
          <a:xfrm>
            <a:off x="-397" y="1"/>
            <a:ext cx="9144793" cy="1219200"/>
          </a:xfrm>
          <a:prstGeom prst="rect">
            <a:avLst/>
          </a:prstGeom>
          <a:noFill/>
          <a:ln>
            <a:noFill/>
          </a:ln>
        </p:spPr>
      </p:pic>
      <p:sp>
        <p:nvSpPr>
          <p:cNvPr id="160" name="Google Shape;160;p4"/>
          <p:cNvSpPr txBox="1">
            <a:spLocks noGrp="1"/>
          </p:cNvSpPr>
          <p:nvPr>
            <p:ph type="title"/>
          </p:nvPr>
        </p:nvSpPr>
        <p:spPr>
          <a:xfrm>
            <a:off x="152400" y="-23870"/>
            <a:ext cx="8839200" cy="109067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do SCM Professionals do?</a:t>
            </a:r>
            <a:endParaRPr/>
          </a:p>
        </p:txBody>
      </p:sp>
      <p:sp>
        <p:nvSpPr>
          <p:cNvPr id="161" name="Google Shape;161;p4"/>
          <p:cNvSpPr txBox="1">
            <a:spLocks noGrp="1"/>
          </p:cNvSpPr>
          <p:nvPr>
            <p:ph type="body" idx="1"/>
          </p:nvPr>
        </p:nvSpPr>
        <p:spPr>
          <a:xfrm>
            <a:off x="152400" y="1219201"/>
            <a:ext cx="8839200" cy="4800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a:t>Assure that the right materials are in the right place at the right time and at the right price by coordinating the organization’s Information Flows, Material Flows, Financial Flows &amp; Risk Flows in a Global Competitive Environment.</a:t>
            </a:r>
            <a:endParaRPr/>
          </a:p>
          <a:p>
            <a:pPr marL="0" lvl="0" indent="0" algn="ctr" rtl="0">
              <a:spcBef>
                <a:spcPts val="240"/>
              </a:spcBef>
              <a:spcAft>
                <a:spcPts val="0"/>
              </a:spcAft>
              <a:buClr>
                <a:schemeClr val="dk1"/>
              </a:buClr>
              <a:buSzPts val="1200"/>
              <a:buNone/>
            </a:pPr>
            <a:endParaRPr sz="1200"/>
          </a:p>
          <a:p>
            <a:pPr marL="0" lvl="0" indent="0" algn="ctr" rtl="0">
              <a:spcBef>
                <a:spcPts val="640"/>
              </a:spcBef>
              <a:spcAft>
                <a:spcPts val="0"/>
              </a:spcAft>
              <a:buClr>
                <a:schemeClr val="dk1"/>
              </a:buClr>
              <a:buSzPts val="3200"/>
              <a:buNone/>
            </a:pPr>
            <a:r>
              <a:rPr lang="en-US"/>
              <a:t>Currently, SC Executives incorporate Environmental Sustainability, Financial Sustainability &amp; Organizational Sustainability.  </a:t>
            </a:r>
            <a:endParaRPr/>
          </a:p>
          <a:p>
            <a:pPr marL="342900" lvl="0" indent="-139700" algn="l" rtl="0">
              <a:spcBef>
                <a:spcPts val="640"/>
              </a:spcBef>
              <a:spcAft>
                <a:spcPts val="0"/>
              </a:spcAft>
              <a:buClr>
                <a:schemeClr val="dk1"/>
              </a:buClr>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5"/>
          <p:cNvPicPr preferRelativeResize="0"/>
          <p:nvPr/>
        </p:nvPicPr>
        <p:blipFill rotWithShape="1">
          <a:blip r:embed="rId3">
            <a:alphaModFix/>
          </a:blip>
          <a:srcRect/>
          <a:stretch/>
        </p:blipFill>
        <p:spPr>
          <a:xfrm>
            <a:off x="-397" y="0"/>
            <a:ext cx="9144793" cy="1295399"/>
          </a:xfrm>
          <a:prstGeom prst="rect">
            <a:avLst/>
          </a:prstGeom>
          <a:noFill/>
          <a:ln>
            <a:noFill/>
          </a:ln>
        </p:spPr>
      </p:pic>
      <p:sp>
        <p:nvSpPr>
          <p:cNvPr id="168" name="Google Shape;168;p5"/>
          <p:cNvSpPr txBox="1">
            <a:spLocks noGrp="1"/>
          </p:cNvSpPr>
          <p:nvPr>
            <p:ph type="title"/>
          </p:nvPr>
        </p:nvSpPr>
        <p:spPr>
          <a:xfrm>
            <a:off x="-397" y="1"/>
            <a:ext cx="9144794" cy="12953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Supply Chain Management Programs Currently Offered</a:t>
            </a:r>
            <a:endParaRPr/>
          </a:p>
        </p:txBody>
      </p:sp>
      <p:grpSp>
        <p:nvGrpSpPr>
          <p:cNvPr id="169" name="Google Shape;169;p5"/>
          <p:cNvGrpSpPr/>
          <p:nvPr/>
        </p:nvGrpSpPr>
        <p:grpSpPr>
          <a:xfrm>
            <a:off x="609650" y="1448619"/>
            <a:ext cx="8090170" cy="1674764"/>
            <a:chOff x="50" y="819"/>
            <a:chExt cx="8090170" cy="1674764"/>
          </a:xfrm>
        </p:grpSpPr>
        <p:sp>
          <p:nvSpPr>
            <p:cNvPr id="170" name="Google Shape;170;p5"/>
            <p:cNvSpPr/>
            <p:nvPr/>
          </p:nvSpPr>
          <p:spPr>
            <a:xfrm rot="5400000">
              <a:off x="4139809" y="-2274829"/>
              <a:ext cx="1674764" cy="6226059"/>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txBox="1"/>
            <p:nvPr/>
          </p:nvSpPr>
          <p:spPr>
            <a:xfrm>
              <a:off x="1864162" y="82573"/>
              <a:ext cx="6144304" cy="1171638"/>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800" b="0" i="0" u="none" strike="noStrike" cap="none" dirty="0">
                  <a:solidFill>
                    <a:schemeClr val="dk1"/>
                  </a:solidFill>
                  <a:latin typeface="Calibri"/>
                  <a:ea typeface="Calibri"/>
                  <a:cs typeface="Calibri"/>
                  <a:sym typeface="Calibri"/>
                </a:rPr>
                <a:t>Created in 2008 after a study found SCM knowledge, skills, and abilities lacking in the workforce</a:t>
              </a:r>
              <a:endParaRPr sz="18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800" b="0" i="0" u="none" strike="noStrike" cap="none" dirty="0">
                  <a:solidFill>
                    <a:schemeClr val="dk1"/>
                  </a:solidFill>
                  <a:latin typeface="Calibri"/>
                  <a:ea typeface="Calibri"/>
                  <a:cs typeface="Calibri"/>
                  <a:sym typeface="Calibri"/>
                </a:rPr>
                <a:t>Provides a multi-disciplinary curriculum to complement both Business and Non-Business majors</a:t>
              </a:r>
              <a:endParaRPr sz="1800" b="0" i="0" u="none" strike="noStrike" cap="none" dirty="0">
                <a:solidFill>
                  <a:srgbClr val="000000"/>
                </a:solidFill>
                <a:latin typeface="Calibri"/>
                <a:ea typeface="Calibri"/>
                <a:cs typeface="Calibri"/>
                <a:sym typeface="Calibri"/>
              </a:endParaRPr>
            </a:p>
          </p:txBody>
        </p:sp>
        <p:sp>
          <p:nvSpPr>
            <p:cNvPr id="172" name="Google Shape;172;p5"/>
            <p:cNvSpPr/>
            <p:nvPr/>
          </p:nvSpPr>
          <p:spPr>
            <a:xfrm>
              <a:off x="50" y="1636"/>
              <a:ext cx="1864111" cy="1673126"/>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txBox="1"/>
            <p:nvPr/>
          </p:nvSpPr>
          <p:spPr>
            <a:xfrm>
              <a:off x="81725" y="83311"/>
              <a:ext cx="1700761" cy="1509776"/>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SCM Minor</a:t>
              </a:r>
              <a:endParaRPr/>
            </a:p>
          </p:txBody>
        </p:sp>
      </p:grpSp>
      <p:grpSp>
        <p:nvGrpSpPr>
          <p:cNvPr id="174" name="Google Shape;174;p5"/>
          <p:cNvGrpSpPr/>
          <p:nvPr/>
        </p:nvGrpSpPr>
        <p:grpSpPr>
          <a:xfrm>
            <a:off x="612531" y="4944208"/>
            <a:ext cx="8076057" cy="1066800"/>
            <a:chOff x="0" y="76200"/>
            <a:chExt cx="8076057" cy="1066800"/>
          </a:xfrm>
        </p:grpSpPr>
        <p:sp>
          <p:nvSpPr>
            <p:cNvPr id="175" name="Google Shape;175;p5"/>
            <p:cNvSpPr/>
            <p:nvPr/>
          </p:nvSpPr>
          <p:spPr>
            <a:xfrm rot="5400000">
              <a:off x="4775218" y="-2157839"/>
              <a:ext cx="1066800" cy="5534878"/>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txBox="1"/>
            <p:nvPr/>
          </p:nvSpPr>
          <p:spPr>
            <a:xfrm>
              <a:off x="2541180" y="128276"/>
              <a:ext cx="5482801" cy="962646"/>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dirty="0">
                  <a:solidFill>
                    <a:schemeClr val="dk1"/>
                  </a:solidFill>
                  <a:latin typeface="Calibri"/>
                  <a:ea typeface="Calibri"/>
                  <a:cs typeface="Calibri"/>
                  <a:sym typeface="Calibri"/>
                </a:rPr>
                <a:t>Created in 2014 for our MBA students to obtain the SCM knowledge, skills, and abilities requested by employers</a:t>
              </a:r>
              <a:endParaRPr sz="1900" b="0" i="0" u="none" strike="noStrike" cap="none" dirty="0">
                <a:solidFill>
                  <a:srgbClr val="000000"/>
                </a:solidFill>
                <a:latin typeface="Calibri"/>
                <a:ea typeface="Calibri"/>
                <a:cs typeface="Calibri"/>
                <a:sym typeface="Calibri"/>
              </a:endParaRPr>
            </a:p>
          </p:txBody>
        </p:sp>
        <p:sp>
          <p:nvSpPr>
            <p:cNvPr id="177" name="Google Shape;177;p5"/>
            <p:cNvSpPr/>
            <p:nvPr/>
          </p:nvSpPr>
          <p:spPr>
            <a:xfrm>
              <a:off x="0" y="166689"/>
              <a:ext cx="2550871" cy="885821"/>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txBox="1"/>
            <p:nvPr/>
          </p:nvSpPr>
          <p:spPr>
            <a:xfrm>
              <a:off x="43242" y="209931"/>
              <a:ext cx="2464387" cy="799337"/>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MBA w/SCM concentration</a:t>
              </a:r>
              <a:endParaRPr/>
            </a:p>
          </p:txBody>
        </p:sp>
      </p:grpSp>
      <p:grpSp>
        <p:nvGrpSpPr>
          <p:cNvPr id="179" name="Google Shape;179;p5"/>
          <p:cNvGrpSpPr/>
          <p:nvPr/>
        </p:nvGrpSpPr>
        <p:grpSpPr>
          <a:xfrm>
            <a:off x="685850" y="3075962"/>
            <a:ext cx="8090170" cy="1894081"/>
            <a:chOff x="50" y="-115646"/>
            <a:chExt cx="8090170" cy="1894081"/>
          </a:xfrm>
        </p:grpSpPr>
        <p:sp>
          <p:nvSpPr>
            <p:cNvPr id="180" name="Google Shape;180;p5"/>
            <p:cNvSpPr/>
            <p:nvPr/>
          </p:nvSpPr>
          <p:spPr>
            <a:xfrm rot="5400000">
              <a:off x="4139809" y="-2274829"/>
              <a:ext cx="1674764" cy="6226059"/>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txBox="1"/>
            <p:nvPr/>
          </p:nvSpPr>
          <p:spPr>
            <a:xfrm>
              <a:off x="1869718" y="-115646"/>
              <a:ext cx="6144304" cy="1894081"/>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600" b="0" i="0" u="none" strike="noStrike" cap="none" dirty="0">
                  <a:solidFill>
                    <a:schemeClr val="dk1"/>
                  </a:solidFill>
                  <a:latin typeface="Calibri"/>
                  <a:ea typeface="Calibri"/>
                  <a:cs typeface="Calibri"/>
                  <a:sym typeface="Calibri"/>
                </a:rPr>
                <a:t>Created in 2016 after a study found SCM knowledge, skills, and abilities lacking in the workforce.  More demand after the pandemic</a:t>
              </a:r>
              <a:endParaRPr sz="16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600" b="0" i="0" u="none" strike="noStrike" cap="none" dirty="0">
                  <a:solidFill>
                    <a:schemeClr val="dk1"/>
                  </a:solidFill>
                  <a:latin typeface="Calibri"/>
                  <a:ea typeface="Calibri"/>
                  <a:cs typeface="Calibri"/>
                  <a:sym typeface="Calibri"/>
                </a:rPr>
                <a:t>Provides a multi-disciplinary curriculum to complement Business majors. Double major/minor can be easily added</a:t>
              </a:r>
              <a:endParaRPr sz="16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600" b="0" i="0" u="none" strike="noStrike" cap="none" dirty="0">
                  <a:solidFill>
                    <a:schemeClr val="dk1"/>
                  </a:solidFill>
                  <a:latin typeface="Calibri"/>
                  <a:ea typeface="Calibri"/>
                  <a:cs typeface="Calibri"/>
                  <a:sym typeface="Calibri"/>
                </a:rPr>
                <a:t>Currently 287 students (211 declared majors, 38 Undeclared, 38 minors).  </a:t>
              </a:r>
              <a:r>
                <a:rPr lang="en-US" sz="1600" b="1" i="1" u="none" strike="noStrike" cap="none" dirty="0">
                  <a:solidFill>
                    <a:schemeClr val="dk1"/>
                  </a:solidFill>
                  <a:latin typeface="Calibri"/>
                  <a:ea typeface="Calibri"/>
                  <a:cs typeface="Calibri"/>
                  <a:sym typeface="Calibri"/>
                </a:rPr>
                <a:t>Online BSBA in SCM just introduced  </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rgbClr val="000000"/>
                </a:solidFill>
                <a:latin typeface="Calibri"/>
                <a:ea typeface="Calibri"/>
                <a:cs typeface="Calibri"/>
                <a:sym typeface="Calibri"/>
              </a:endParaRPr>
            </a:p>
          </p:txBody>
        </p:sp>
        <p:sp>
          <p:nvSpPr>
            <p:cNvPr id="182" name="Google Shape;182;p5"/>
            <p:cNvSpPr/>
            <p:nvPr/>
          </p:nvSpPr>
          <p:spPr>
            <a:xfrm>
              <a:off x="50" y="1636"/>
              <a:ext cx="1864111" cy="1673126"/>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txBox="1"/>
            <p:nvPr/>
          </p:nvSpPr>
          <p:spPr>
            <a:xfrm>
              <a:off x="81725" y="83311"/>
              <a:ext cx="1700761" cy="1509776"/>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SCM Major</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p:cNvPicPr preferRelativeResize="0"/>
          <p:nvPr/>
        </p:nvPicPr>
        <p:blipFill rotWithShape="1">
          <a:blip r:embed="rId3">
            <a:alphaModFix/>
          </a:blip>
          <a:srcRect/>
          <a:stretch/>
        </p:blipFill>
        <p:spPr>
          <a:xfrm>
            <a:off x="-397" y="1"/>
            <a:ext cx="9144793" cy="1143000"/>
          </a:xfrm>
          <a:prstGeom prst="rect">
            <a:avLst/>
          </a:prstGeom>
          <a:noFill/>
          <a:ln>
            <a:noFill/>
          </a:ln>
        </p:spPr>
      </p:pic>
      <p:sp>
        <p:nvSpPr>
          <p:cNvPr id="189" name="Google Shape;189;p6"/>
          <p:cNvSpPr txBox="1">
            <a:spLocks noGrp="1"/>
          </p:cNvSpPr>
          <p:nvPr>
            <p:ph type="title"/>
          </p:nvPr>
        </p:nvSpPr>
        <p:spPr>
          <a:xfrm>
            <a:off x="0" y="1"/>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100"/>
              <a:buFont typeface="Calibri"/>
              <a:buNone/>
            </a:pPr>
            <a:r>
              <a:rPr lang="en-US" sz="4100"/>
              <a:t>Why Major in Supply Chain Management? </a:t>
            </a:r>
            <a:endParaRPr/>
          </a:p>
        </p:txBody>
      </p:sp>
      <p:grpSp>
        <p:nvGrpSpPr>
          <p:cNvPr id="190" name="Google Shape;190;p6"/>
          <p:cNvGrpSpPr/>
          <p:nvPr/>
        </p:nvGrpSpPr>
        <p:grpSpPr>
          <a:xfrm>
            <a:off x="1070619" y="1389043"/>
            <a:ext cx="7168233" cy="1524002"/>
            <a:chOff x="461019" y="228599"/>
            <a:chExt cx="7168233" cy="1524002"/>
          </a:xfrm>
        </p:grpSpPr>
        <p:sp>
          <p:nvSpPr>
            <p:cNvPr id="191" name="Google Shape;191;p6"/>
            <p:cNvSpPr/>
            <p:nvPr/>
          </p:nvSpPr>
          <p:spPr>
            <a:xfrm rot="5400000">
              <a:off x="4278364" y="-1598287"/>
              <a:ext cx="1524002"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txBox="1"/>
            <p:nvPr/>
          </p:nvSpPr>
          <p:spPr>
            <a:xfrm>
              <a:off x="2451478" y="302995"/>
              <a:ext cx="5103378" cy="1375210"/>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Relevant and dynamic curriculum</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Pairs well with all majors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Complete required courses in 3 semesters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Build marketable skills</a:t>
              </a:r>
              <a:endParaRPr/>
            </a:p>
          </p:txBody>
        </p:sp>
        <p:sp>
          <p:nvSpPr>
            <p:cNvPr id="193" name="Google Shape;193;p6"/>
            <p:cNvSpPr/>
            <p:nvPr/>
          </p:nvSpPr>
          <p:spPr>
            <a:xfrm>
              <a:off x="461019" y="228602"/>
              <a:ext cx="1990459" cy="1523994"/>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txBox="1"/>
            <p:nvPr/>
          </p:nvSpPr>
          <p:spPr>
            <a:xfrm>
              <a:off x="535414" y="302997"/>
              <a:ext cx="1841669" cy="1375204"/>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Great Courses</a:t>
              </a:r>
              <a:endParaRPr/>
            </a:p>
          </p:txBody>
        </p:sp>
      </p:grpSp>
      <p:grpSp>
        <p:nvGrpSpPr>
          <p:cNvPr id="195" name="Google Shape;195;p6"/>
          <p:cNvGrpSpPr/>
          <p:nvPr/>
        </p:nvGrpSpPr>
        <p:grpSpPr>
          <a:xfrm>
            <a:off x="1070619" y="3041369"/>
            <a:ext cx="7155156" cy="1384861"/>
            <a:chOff x="461019" y="145769"/>
            <a:chExt cx="7155156" cy="1384861"/>
          </a:xfrm>
        </p:grpSpPr>
        <p:sp>
          <p:nvSpPr>
            <p:cNvPr id="196" name="Google Shape;196;p6"/>
            <p:cNvSpPr/>
            <p:nvPr/>
          </p:nvSpPr>
          <p:spPr>
            <a:xfrm rot="5400000">
              <a:off x="4457313" y="-1750687"/>
              <a:ext cx="1139950"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txBox="1"/>
            <p:nvPr/>
          </p:nvSpPr>
          <p:spPr>
            <a:xfrm>
              <a:off x="2438401" y="323873"/>
              <a:ext cx="5122126" cy="1028654"/>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Award winning professors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Industry experience</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Faculty who care about your success</a:t>
              </a:r>
              <a:endParaRPr/>
            </a:p>
          </p:txBody>
        </p:sp>
        <p:sp>
          <p:nvSpPr>
            <p:cNvPr id="198" name="Google Shape;198;p6"/>
            <p:cNvSpPr/>
            <p:nvPr/>
          </p:nvSpPr>
          <p:spPr>
            <a:xfrm>
              <a:off x="461019" y="145769"/>
              <a:ext cx="1990459" cy="1384861"/>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txBox="1"/>
            <p:nvPr/>
          </p:nvSpPr>
          <p:spPr>
            <a:xfrm>
              <a:off x="528622" y="213372"/>
              <a:ext cx="1855253" cy="1249655"/>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Great Faculty</a:t>
              </a:r>
              <a:endParaRPr/>
            </a:p>
          </p:txBody>
        </p:sp>
      </p:grpSp>
      <p:grpSp>
        <p:nvGrpSpPr>
          <p:cNvPr id="200" name="Google Shape;200;p6"/>
          <p:cNvGrpSpPr/>
          <p:nvPr/>
        </p:nvGrpSpPr>
        <p:grpSpPr>
          <a:xfrm>
            <a:off x="1070619" y="4571999"/>
            <a:ext cx="7168233" cy="1447802"/>
            <a:chOff x="461019" y="228599"/>
            <a:chExt cx="7168233" cy="1447802"/>
          </a:xfrm>
        </p:grpSpPr>
        <p:sp>
          <p:nvSpPr>
            <p:cNvPr id="201" name="Google Shape;201;p6"/>
            <p:cNvSpPr/>
            <p:nvPr/>
          </p:nvSpPr>
          <p:spPr>
            <a:xfrm rot="5400000">
              <a:off x="4316464" y="-1636387"/>
              <a:ext cx="1447802"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txBox="1"/>
            <p:nvPr/>
          </p:nvSpPr>
          <p:spPr>
            <a:xfrm>
              <a:off x="2451478" y="299275"/>
              <a:ext cx="5107098" cy="1306450"/>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Projected increases in demand</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Large network of recruiters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Diverse job opportunities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High starting salaries</a:t>
              </a:r>
              <a:endParaRPr/>
            </a:p>
          </p:txBody>
        </p:sp>
        <p:sp>
          <p:nvSpPr>
            <p:cNvPr id="203" name="Google Shape;203;p6"/>
            <p:cNvSpPr/>
            <p:nvPr/>
          </p:nvSpPr>
          <p:spPr>
            <a:xfrm>
              <a:off x="461019" y="260099"/>
              <a:ext cx="1990459" cy="1384800"/>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txBox="1"/>
            <p:nvPr/>
          </p:nvSpPr>
          <p:spPr>
            <a:xfrm>
              <a:off x="528619" y="327699"/>
              <a:ext cx="1855259" cy="1249600"/>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Great Careers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7"/>
          <p:cNvPicPr preferRelativeResize="0"/>
          <p:nvPr/>
        </p:nvPicPr>
        <p:blipFill rotWithShape="1">
          <a:blip r:embed="rId3">
            <a:alphaModFix/>
          </a:blip>
          <a:srcRect/>
          <a:stretch/>
        </p:blipFill>
        <p:spPr>
          <a:xfrm>
            <a:off x="-1" y="-105734"/>
            <a:ext cx="9144001" cy="1231231"/>
          </a:xfrm>
          <a:prstGeom prst="rect">
            <a:avLst/>
          </a:prstGeom>
          <a:noFill/>
          <a:ln>
            <a:noFill/>
          </a:ln>
        </p:spPr>
      </p:pic>
      <p:sp>
        <p:nvSpPr>
          <p:cNvPr id="211" name="Google Shape;211;p7"/>
          <p:cNvSpPr txBox="1">
            <a:spLocks noGrp="1"/>
          </p:cNvSpPr>
          <p:nvPr>
            <p:ph type="body" idx="1"/>
          </p:nvPr>
        </p:nvSpPr>
        <p:spPr>
          <a:xfrm>
            <a:off x="330034" y="1177651"/>
            <a:ext cx="8839200" cy="518159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dirty="0"/>
              <a:t>    Our advisory board members are executives from the following:</a:t>
            </a:r>
            <a:endParaRPr dirty="0"/>
          </a:p>
          <a:p>
            <a:pPr marL="0" lvl="0" indent="0" algn="l" rtl="0">
              <a:spcBef>
                <a:spcPts val="480"/>
              </a:spcBef>
              <a:spcAft>
                <a:spcPts val="0"/>
              </a:spcAft>
              <a:buClr>
                <a:schemeClr val="dk1"/>
              </a:buClr>
              <a:buSzPts val="2400"/>
              <a:buNone/>
            </a:pPr>
            <a:endParaRPr sz="2400" dirty="0"/>
          </a:p>
          <a:p>
            <a:pPr marL="0" lvl="0" indent="0" algn="l" rtl="0">
              <a:spcBef>
                <a:spcPts val="480"/>
              </a:spcBef>
              <a:spcAft>
                <a:spcPts val="0"/>
              </a:spcAft>
              <a:buClr>
                <a:schemeClr val="dk1"/>
              </a:buClr>
              <a:buSzPts val="2400"/>
              <a:buNone/>
            </a:pPr>
            <a:endParaRPr sz="2400" dirty="0"/>
          </a:p>
          <a:p>
            <a:pPr marL="457200" lvl="1" indent="0" algn="l" rtl="0">
              <a:spcBef>
                <a:spcPts val="360"/>
              </a:spcBef>
              <a:spcAft>
                <a:spcPts val="0"/>
              </a:spcAft>
              <a:buClr>
                <a:schemeClr val="dk1"/>
              </a:buClr>
              <a:buSzPts val="1800"/>
              <a:buNone/>
            </a:pPr>
            <a:endParaRPr sz="1800" dirty="0"/>
          </a:p>
          <a:p>
            <a:pPr marL="457200" lvl="1" indent="0" algn="l" rtl="0">
              <a:spcBef>
                <a:spcPts val="360"/>
              </a:spcBef>
              <a:spcAft>
                <a:spcPts val="0"/>
              </a:spcAft>
              <a:buClr>
                <a:schemeClr val="dk1"/>
              </a:buClr>
              <a:buSzPts val="1800"/>
              <a:buNone/>
            </a:pPr>
            <a:endParaRPr sz="1800" dirty="0"/>
          </a:p>
          <a:p>
            <a:pPr marL="742950" lvl="1" indent="-171450" algn="l" rtl="0">
              <a:spcBef>
                <a:spcPts val="360"/>
              </a:spcBef>
              <a:spcAft>
                <a:spcPts val="0"/>
              </a:spcAft>
              <a:buClr>
                <a:schemeClr val="dk1"/>
              </a:buClr>
              <a:buSzPts val="1800"/>
              <a:buNone/>
            </a:pPr>
            <a:endParaRPr sz="1800" dirty="0"/>
          </a:p>
          <a:p>
            <a:pPr marL="742950" lvl="1" indent="-171450" algn="l" rtl="0">
              <a:spcBef>
                <a:spcPts val="360"/>
              </a:spcBef>
              <a:spcAft>
                <a:spcPts val="0"/>
              </a:spcAft>
              <a:buClr>
                <a:schemeClr val="dk1"/>
              </a:buClr>
              <a:buSzPts val="1800"/>
              <a:buNone/>
            </a:pPr>
            <a:endParaRPr sz="1800" dirty="0"/>
          </a:p>
          <a:p>
            <a:pPr marL="742950" lvl="1" indent="-285750" algn="l" rtl="0">
              <a:spcBef>
                <a:spcPts val="560"/>
              </a:spcBef>
              <a:spcAft>
                <a:spcPts val="0"/>
              </a:spcAft>
              <a:buClr>
                <a:schemeClr val="dk1"/>
              </a:buClr>
              <a:buSzPts val="2800"/>
              <a:buNone/>
            </a:pPr>
            <a:endParaRPr dirty="0"/>
          </a:p>
          <a:p>
            <a:pPr marL="742950" lvl="1" indent="-107950" algn="l" rtl="0">
              <a:spcBef>
                <a:spcPts val="560"/>
              </a:spcBef>
              <a:spcAft>
                <a:spcPts val="0"/>
              </a:spcAft>
              <a:buClr>
                <a:schemeClr val="dk1"/>
              </a:buClr>
              <a:buSzPts val="2800"/>
              <a:buNone/>
            </a:pPr>
            <a:endParaRPr dirty="0"/>
          </a:p>
          <a:p>
            <a:pPr marL="742950" lvl="1" indent="-107950" algn="l" rtl="0">
              <a:spcBef>
                <a:spcPts val="560"/>
              </a:spcBef>
              <a:spcAft>
                <a:spcPts val="0"/>
              </a:spcAft>
              <a:buClr>
                <a:schemeClr val="dk1"/>
              </a:buClr>
              <a:buSzPts val="2800"/>
              <a:buNone/>
            </a:pPr>
            <a:endParaRPr dirty="0"/>
          </a:p>
        </p:txBody>
      </p:sp>
      <p:sp>
        <p:nvSpPr>
          <p:cNvPr id="212" name="Google Shape;212;p7"/>
          <p:cNvSpPr txBox="1">
            <a:spLocks noGrp="1"/>
          </p:cNvSpPr>
          <p:nvPr>
            <p:ph type="title"/>
          </p:nvPr>
        </p:nvSpPr>
        <p:spPr>
          <a:xfrm>
            <a:off x="-1" y="212286"/>
            <a:ext cx="9132984" cy="87314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en-US" sz="2400"/>
            </a:br>
            <a:r>
              <a:rPr lang="en-US" sz="4900"/>
              <a:t>Our Supply Chain Board of Advisors</a:t>
            </a:r>
            <a:br>
              <a:rPr lang="en-US" sz="4900"/>
            </a:br>
            <a:endParaRPr sz="4900"/>
          </a:p>
        </p:txBody>
      </p:sp>
      <p:pic>
        <p:nvPicPr>
          <p:cNvPr id="213" name="Google Shape;213;p7"/>
          <p:cNvPicPr preferRelativeResize="0"/>
          <p:nvPr/>
        </p:nvPicPr>
        <p:blipFill rotWithShape="1">
          <a:blip r:embed="rId4">
            <a:alphaModFix/>
          </a:blip>
          <a:srcRect/>
          <a:stretch/>
        </p:blipFill>
        <p:spPr>
          <a:xfrm>
            <a:off x="4573206" y="4263411"/>
            <a:ext cx="1428750" cy="657225"/>
          </a:xfrm>
          <a:prstGeom prst="rect">
            <a:avLst/>
          </a:prstGeom>
          <a:noFill/>
          <a:ln>
            <a:noFill/>
          </a:ln>
        </p:spPr>
      </p:pic>
      <p:pic>
        <p:nvPicPr>
          <p:cNvPr id="214" name="Google Shape;214;p7"/>
          <p:cNvPicPr preferRelativeResize="0"/>
          <p:nvPr/>
        </p:nvPicPr>
        <p:blipFill rotWithShape="1">
          <a:blip r:embed="rId5">
            <a:alphaModFix/>
          </a:blip>
          <a:srcRect/>
          <a:stretch/>
        </p:blipFill>
        <p:spPr>
          <a:xfrm>
            <a:off x="624085" y="1626206"/>
            <a:ext cx="1411016" cy="701610"/>
          </a:xfrm>
          <a:prstGeom prst="rect">
            <a:avLst/>
          </a:prstGeom>
          <a:noFill/>
          <a:ln>
            <a:noFill/>
          </a:ln>
        </p:spPr>
      </p:pic>
      <p:pic>
        <p:nvPicPr>
          <p:cNvPr id="216" name="Google Shape;216;p7"/>
          <p:cNvPicPr preferRelativeResize="0"/>
          <p:nvPr/>
        </p:nvPicPr>
        <p:blipFill rotWithShape="1">
          <a:blip r:embed="rId6">
            <a:alphaModFix/>
          </a:blip>
          <a:srcRect/>
          <a:stretch/>
        </p:blipFill>
        <p:spPr>
          <a:xfrm>
            <a:off x="348236" y="5234201"/>
            <a:ext cx="1821239" cy="892296"/>
          </a:xfrm>
          <a:prstGeom prst="rect">
            <a:avLst/>
          </a:prstGeom>
          <a:noFill/>
          <a:ln>
            <a:noFill/>
          </a:ln>
        </p:spPr>
      </p:pic>
      <p:pic>
        <p:nvPicPr>
          <p:cNvPr id="217" name="Google Shape;217;p7"/>
          <p:cNvPicPr preferRelativeResize="0"/>
          <p:nvPr/>
        </p:nvPicPr>
        <p:blipFill rotWithShape="1">
          <a:blip r:embed="rId7">
            <a:alphaModFix/>
          </a:blip>
          <a:srcRect/>
          <a:stretch/>
        </p:blipFill>
        <p:spPr>
          <a:xfrm>
            <a:off x="504263" y="3477795"/>
            <a:ext cx="1752598" cy="509244"/>
          </a:xfrm>
          <a:prstGeom prst="rect">
            <a:avLst/>
          </a:prstGeom>
          <a:noFill/>
          <a:ln>
            <a:noFill/>
          </a:ln>
        </p:spPr>
      </p:pic>
      <p:pic>
        <p:nvPicPr>
          <p:cNvPr id="218" name="Google Shape;218;p7"/>
          <p:cNvPicPr preferRelativeResize="0"/>
          <p:nvPr/>
        </p:nvPicPr>
        <p:blipFill rotWithShape="1">
          <a:blip r:embed="rId8">
            <a:alphaModFix/>
          </a:blip>
          <a:srcRect/>
          <a:stretch/>
        </p:blipFill>
        <p:spPr>
          <a:xfrm>
            <a:off x="2850580" y="1828799"/>
            <a:ext cx="1540912" cy="461945"/>
          </a:xfrm>
          <a:prstGeom prst="rect">
            <a:avLst/>
          </a:prstGeom>
          <a:noFill/>
          <a:ln>
            <a:noFill/>
          </a:ln>
        </p:spPr>
      </p:pic>
      <p:pic>
        <p:nvPicPr>
          <p:cNvPr id="220" name="Google Shape;220;p7"/>
          <p:cNvPicPr preferRelativeResize="0"/>
          <p:nvPr/>
        </p:nvPicPr>
        <p:blipFill rotWithShape="1">
          <a:blip r:embed="rId9">
            <a:alphaModFix/>
          </a:blip>
          <a:srcRect/>
          <a:stretch/>
        </p:blipFill>
        <p:spPr>
          <a:xfrm>
            <a:off x="6577060" y="1626206"/>
            <a:ext cx="1875882" cy="881617"/>
          </a:xfrm>
          <a:prstGeom prst="rect">
            <a:avLst/>
          </a:prstGeom>
          <a:noFill/>
          <a:ln>
            <a:noFill/>
          </a:ln>
        </p:spPr>
      </p:pic>
      <p:pic>
        <p:nvPicPr>
          <p:cNvPr id="222" name="Google Shape;222;p7"/>
          <p:cNvPicPr preferRelativeResize="0"/>
          <p:nvPr/>
        </p:nvPicPr>
        <p:blipFill rotWithShape="1">
          <a:blip r:embed="rId10">
            <a:alphaModFix/>
          </a:blip>
          <a:srcRect/>
          <a:stretch/>
        </p:blipFill>
        <p:spPr>
          <a:xfrm>
            <a:off x="7149903" y="2648825"/>
            <a:ext cx="1027085" cy="769322"/>
          </a:xfrm>
          <a:prstGeom prst="rect">
            <a:avLst/>
          </a:prstGeom>
          <a:noFill/>
          <a:ln>
            <a:noFill/>
          </a:ln>
        </p:spPr>
      </p:pic>
      <p:pic>
        <p:nvPicPr>
          <p:cNvPr id="223" name="Google Shape;223;p7"/>
          <p:cNvPicPr preferRelativeResize="0"/>
          <p:nvPr/>
        </p:nvPicPr>
        <p:blipFill rotWithShape="1">
          <a:blip r:embed="rId11">
            <a:alphaModFix/>
          </a:blip>
          <a:srcRect/>
          <a:stretch/>
        </p:blipFill>
        <p:spPr>
          <a:xfrm>
            <a:off x="4835045" y="3408513"/>
            <a:ext cx="1226005" cy="708705"/>
          </a:xfrm>
          <a:prstGeom prst="rect">
            <a:avLst/>
          </a:prstGeom>
          <a:noFill/>
          <a:ln>
            <a:noFill/>
          </a:ln>
        </p:spPr>
      </p:pic>
      <p:pic>
        <p:nvPicPr>
          <p:cNvPr id="224" name="Google Shape;224;p7"/>
          <p:cNvPicPr preferRelativeResize="0"/>
          <p:nvPr/>
        </p:nvPicPr>
        <p:blipFill rotWithShape="1">
          <a:blip r:embed="rId12">
            <a:alphaModFix/>
          </a:blip>
          <a:srcRect/>
          <a:stretch/>
        </p:blipFill>
        <p:spPr>
          <a:xfrm>
            <a:off x="6901498" y="5045011"/>
            <a:ext cx="1933684" cy="730217"/>
          </a:xfrm>
          <a:prstGeom prst="rect">
            <a:avLst/>
          </a:prstGeom>
          <a:noFill/>
          <a:ln>
            <a:noFill/>
          </a:ln>
        </p:spPr>
      </p:pic>
      <p:pic>
        <p:nvPicPr>
          <p:cNvPr id="225" name="Google Shape;225;p7"/>
          <p:cNvPicPr preferRelativeResize="0"/>
          <p:nvPr/>
        </p:nvPicPr>
        <p:blipFill rotWithShape="1">
          <a:blip r:embed="rId13">
            <a:alphaModFix/>
          </a:blip>
          <a:srcRect/>
          <a:stretch/>
        </p:blipFill>
        <p:spPr>
          <a:xfrm>
            <a:off x="4732348" y="1784748"/>
            <a:ext cx="1328702" cy="594852"/>
          </a:xfrm>
          <a:prstGeom prst="rect">
            <a:avLst/>
          </a:prstGeom>
          <a:noFill/>
          <a:ln>
            <a:noFill/>
          </a:ln>
        </p:spPr>
      </p:pic>
      <p:pic>
        <p:nvPicPr>
          <p:cNvPr id="229" name="Google Shape;229;p7"/>
          <p:cNvPicPr preferRelativeResize="0"/>
          <p:nvPr/>
        </p:nvPicPr>
        <p:blipFill rotWithShape="1">
          <a:blip r:embed="rId14">
            <a:alphaModFix/>
          </a:blip>
          <a:srcRect/>
          <a:stretch/>
        </p:blipFill>
        <p:spPr>
          <a:xfrm>
            <a:off x="2877138" y="3399114"/>
            <a:ext cx="1543050" cy="255741"/>
          </a:xfrm>
          <a:prstGeom prst="rect">
            <a:avLst/>
          </a:prstGeom>
          <a:noFill/>
          <a:ln>
            <a:noFill/>
          </a:ln>
        </p:spPr>
      </p:pic>
      <p:pic>
        <p:nvPicPr>
          <p:cNvPr id="2" name="Picture 1">
            <a:extLst>
              <a:ext uri="{FF2B5EF4-FFF2-40B4-BE49-F238E27FC236}">
                <a16:creationId xmlns:a16="http://schemas.microsoft.com/office/drawing/2014/main" id="{496BA0D1-08AB-4D0B-8264-26EDAD4E1255}"/>
              </a:ext>
            </a:extLst>
          </p:cNvPr>
          <p:cNvPicPr>
            <a:picLocks noChangeAspect="1"/>
          </p:cNvPicPr>
          <p:nvPr/>
        </p:nvPicPr>
        <p:blipFill>
          <a:blip r:embed="rId15"/>
          <a:stretch>
            <a:fillRect/>
          </a:stretch>
        </p:blipFill>
        <p:spPr>
          <a:xfrm>
            <a:off x="4172626" y="5136496"/>
            <a:ext cx="2077254" cy="606203"/>
          </a:xfrm>
          <a:prstGeom prst="rect">
            <a:avLst/>
          </a:prstGeom>
        </p:spPr>
      </p:pic>
      <p:pic>
        <p:nvPicPr>
          <p:cNvPr id="3" name="Picture 2">
            <a:extLst>
              <a:ext uri="{FF2B5EF4-FFF2-40B4-BE49-F238E27FC236}">
                <a16:creationId xmlns:a16="http://schemas.microsoft.com/office/drawing/2014/main" id="{792F9FC4-3C6A-4C94-9CD7-C9DF182E70F3}"/>
              </a:ext>
            </a:extLst>
          </p:cNvPr>
          <p:cNvPicPr>
            <a:picLocks noChangeAspect="1"/>
          </p:cNvPicPr>
          <p:nvPr/>
        </p:nvPicPr>
        <p:blipFill>
          <a:blip r:embed="rId16"/>
          <a:stretch>
            <a:fillRect/>
          </a:stretch>
        </p:blipFill>
        <p:spPr>
          <a:xfrm>
            <a:off x="449230" y="4295258"/>
            <a:ext cx="1619250" cy="704850"/>
          </a:xfrm>
          <a:prstGeom prst="rect">
            <a:avLst/>
          </a:prstGeom>
        </p:spPr>
      </p:pic>
      <p:pic>
        <p:nvPicPr>
          <p:cNvPr id="4" name="Picture 3">
            <a:extLst>
              <a:ext uri="{FF2B5EF4-FFF2-40B4-BE49-F238E27FC236}">
                <a16:creationId xmlns:a16="http://schemas.microsoft.com/office/drawing/2014/main" id="{014A7330-FBA5-463B-8CA2-4D9805699442}"/>
              </a:ext>
            </a:extLst>
          </p:cNvPr>
          <p:cNvPicPr>
            <a:picLocks noChangeAspect="1"/>
          </p:cNvPicPr>
          <p:nvPr/>
        </p:nvPicPr>
        <p:blipFill>
          <a:blip r:embed="rId17"/>
          <a:stretch>
            <a:fillRect/>
          </a:stretch>
        </p:blipFill>
        <p:spPr>
          <a:xfrm>
            <a:off x="2572338" y="4127607"/>
            <a:ext cx="1666816" cy="610020"/>
          </a:xfrm>
          <a:prstGeom prst="rect">
            <a:avLst/>
          </a:prstGeom>
        </p:spPr>
      </p:pic>
      <p:pic>
        <p:nvPicPr>
          <p:cNvPr id="5" name="Picture 4">
            <a:extLst>
              <a:ext uri="{FF2B5EF4-FFF2-40B4-BE49-F238E27FC236}">
                <a16:creationId xmlns:a16="http://schemas.microsoft.com/office/drawing/2014/main" id="{4AE5AEE1-78C4-4A41-831F-364FDA954A60}"/>
              </a:ext>
            </a:extLst>
          </p:cNvPr>
          <p:cNvPicPr>
            <a:picLocks noChangeAspect="1"/>
          </p:cNvPicPr>
          <p:nvPr/>
        </p:nvPicPr>
        <p:blipFill>
          <a:blip r:embed="rId18"/>
          <a:stretch>
            <a:fillRect/>
          </a:stretch>
        </p:blipFill>
        <p:spPr>
          <a:xfrm>
            <a:off x="4568089" y="2681611"/>
            <a:ext cx="1840065" cy="517518"/>
          </a:xfrm>
          <a:prstGeom prst="rect">
            <a:avLst/>
          </a:prstGeom>
        </p:spPr>
      </p:pic>
      <p:pic>
        <p:nvPicPr>
          <p:cNvPr id="6" name="Picture 5">
            <a:extLst>
              <a:ext uri="{FF2B5EF4-FFF2-40B4-BE49-F238E27FC236}">
                <a16:creationId xmlns:a16="http://schemas.microsoft.com/office/drawing/2014/main" id="{4D3F0EAD-453B-4061-BFC4-9E0985A500BB}"/>
              </a:ext>
            </a:extLst>
          </p:cNvPr>
          <p:cNvPicPr>
            <a:picLocks noChangeAspect="1"/>
          </p:cNvPicPr>
          <p:nvPr/>
        </p:nvPicPr>
        <p:blipFill>
          <a:blip r:embed="rId19"/>
          <a:stretch>
            <a:fillRect/>
          </a:stretch>
        </p:blipFill>
        <p:spPr>
          <a:xfrm>
            <a:off x="6344319" y="3622614"/>
            <a:ext cx="2262960" cy="457164"/>
          </a:xfrm>
          <a:prstGeom prst="rect">
            <a:avLst/>
          </a:prstGeom>
        </p:spPr>
      </p:pic>
      <p:pic>
        <p:nvPicPr>
          <p:cNvPr id="7" name="Picture 6">
            <a:extLst>
              <a:ext uri="{FF2B5EF4-FFF2-40B4-BE49-F238E27FC236}">
                <a16:creationId xmlns:a16="http://schemas.microsoft.com/office/drawing/2014/main" id="{3A0344E7-2720-4464-A51A-BEF1039DDAC1}"/>
              </a:ext>
            </a:extLst>
          </p:cNvPr>
          <p:cNvPicPr>
            <a:picLocks noChangeAspect="1"/>
          </p:cNvPicPr>
          <p:nvPr/>
        </p:nvPicPr>
        <p:blipFill>
          <a:blip r:embed="rId20"/>
          <a:stretch>
            <a:fillRect/>
          </a:stretch>
        </p:blipFill>
        <p:spPr>
          <a:xfrm>
            <a:off x="6350747" y="4295258"/>
            <a:ext cx="1460911" cy="517518"/>
          </a:xfrm>
          <a:prstGeom prst="rect">
            <a:avLst/>
          </a:prstGeom>
        </p:spPr>
      </p:pic>
      <p:pic>
        <p:nvPicPr>
          <p:cNvPr id="8" name="Picture 7">
            <a:extLst>
              <a:ext uri="{FF2B5EF4-FFF2-40B4-BE49-F238E27FC236}">
                <a16:creationId xmlns:a16="http://schemas.microsoft.com/office/drawing/2014/main" id="{92814DBC-8E44-4FE3-BA63-7D0B2CADE050}"/>
              </a:ext>
            </a:extLst>
          </p:cNvPr>
          <p:cNvPicPr>
            <a:picLocks noChangeAspect="1"/>
          </p:cNvPicPr>
          <p:nvPr/>
        </p:nvPicPr>
        <p:blipFill>
          <a:blip r:embed="rId21"/>
          <a:stretch>
            <a:fillRect/>
          </a:stretch>
        </p:blipFill>
        <p:spPr>
          <a:xfrm>
            <a:off x="504263" y="2482407"/>
            <a:ext cx="1283348" cy="619548"/>
          </a:xfrm>
          <a:prstGeom prst="rect">
            <a:avLst/>
          </a:prstGeom>
        </p:spPr>
      </p:pic>
      <p:pic>
        <p:nvPicPr>
          <p:cNvPr id="9" name="Picture 8">
            <a:extLst>
              <a:ext uri="{FF2B5EF4-FFF2-40B4-BE49-F238E27FC236}">
                <a16:creationId xmlns:a16="http://schemas.microsoft.com/office/drawing/2014/main" id="{62C11FE2-83FC-4AE7-8B58-431C7C35A5F9}"/>
              </a:ext>
            </a:extLst>
          </p:cNvPr>
          <p:cNvPicPr>
            <a:picLocks noChangeAspect="1"/>
          </p:cNvPicPr>
          <p:nvPr/>
        </p:nvPicPr>
        <p:blipFill>
          <a:blip r:embed="rId22"/>
          <a:stretch>
            <a:fillRect/>
          </a:stretch>
        </p:blipFill>
        <p:spPr>
          <a:xfrm>
            <a:off x="2438707" y="2585547"/>
            <a:ext cx="1840220" cy="535651"/>
          </a:xfrm>
          <a:prstGeom prst="rect">
            <a:avLst/>
          </a:prstGeom>
        </p:spPr>
      </p:pic>
      <p:pic>
        <p:nvPicPr>
          <p:cNvPr id="10" name="Picture 9">
            <a:extLst>
              <a:ext uri="{FF2B5EF4-FFF2-40B4-BE49-F238E27FC236}">
                <a16:creationId xmlns:a16="http://schemas.microsoft.com/office/drawing/2014/main" id="{785B66F0-4A31-4E3F-A642-042C6F7EDE77}"/>
              </a:ext>
            </a:extLst>
          </p:cNvPr>
          <p:cNvPicPr>
            <a:picLocks noChangeAspect="1"/>
          </p:cNvPicPr>
          <p:nvPr/>
        </p:nvPicPr>
        <p:blipFill>
          <a:blip r:embed="rId23"/>
          <a:stretch>
            <a:fillRect/>
          </a:stretch>
        </p:blipFill>
        <p:spPr>
          <a:xfrm>
            <a:off x="2572338" y="5349007"/>
            <a:ext cx="1314450" cy="4286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8"/>
          <p:cNvPicPr preferRelativeResize="0"/>
          <p:nvPr/>
        </p:nvPicPr>
        <p:blipFill rotWithShape="1">
          <a:blip r:embed="rId3">
            <a:alphaModFix/>
          </a:blip>
          <a:srcRect/>
          <a:stretch/>
        </p:blipFill>
        <p:spPr>
          <a:xfrm>
            <a:off x="-397" y="1"/>
            <a:ext cx="9144793" cy="1523999"/>
          </a:xfrm>
          <a:prstGeom prst="rect">
            <a:avLst/>
          </a:prstGeom>
          <a:noFill/>
          <a:ln>
            <a:noFill/>
          </a:ln>
        </p:spPr>
      </p:pic>
      <p:sp>
        <p:nvSpPr>
          <p:cNvPr id="235" name="Google Shape;235;p8"/>
          <p:cNvSpPr txBox="1">
            <a:spLocks noGrp="1"/>
          </p:cNvSpPr>
          <p:nvPr>
            <p:ph type="title"/>
          </p:nvPr>
        </p:nvSpPr>
        <p:spPr>
          <a:xfrm>
            <a:off x="0" y="304800"/>
            <a:ext cx="91440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 </a:t>
            </a:r>
            <a:br>
              <a:rPr lang="en-US"/>
            </a:br>
            <a:r>
              <a:rPr lang="en-US"/>
              <a:t>Supply Chain Management Major </a:t>
            </a:r>
            <a:br>
              <a:rPr lang="en-US"/>
            </a:br>
            <a:endParaRPr/>
          </a:p>
        </p:txBody>
      </p:sp>
      <p:sp>
        <p:nvSpPr>
          <p:cNvPr id="236" name="Google Shape;236;p8"/>
          <p:cNvSpPr txBox="1">
            <a:spLocks noGrp="1"/>
          </p:cNvSpPr>
          <p:nvPr>
            <p:ph type="body" idx="1"/>
          </p:nvPr>
        </p:nvSpPr>
        <p:spPr>
          <a:xfrm>
            <a:off x="152400" y="1828799"/>
            <a:ext cx="8839200" cy="4191001"/>
          </a:xfrm>
          <a:prstGeom prst="rect">
            <a:avLst/>
          </a:prstGeom>
          <a:noFill/>
          <a:ln>
            <a:noFill/>
          </a:ln>
        </p:spPr>
        <p:txBody>
          <a:bodyPr spcFirstLastPara="1" wrap="square" lIns="91425" tIns="45700" rIns="91425" bIns="45700" anchor="t" anchorCtr="0">
            <a:normAutofit fontScale="92500" lnSpcReduction="10000"/>
          </a:bodyPr>
          <a:lstStyle/>
          <a:p>
            <a:pPr marL="342900" lvl="0" indent="-316230" algn="l" rtl="0">
              <a:spcBef>
                <a:spcPts val="0"/>
              </a:spcBef>
              <a:spcAft>
                <a:spcPts val="0"/>
              </a:spcAft>
              <a:buClr>
                <a:schemeClr val="dk1"/>
              </a:buClr>
              <a:buSzPct val="100000"/>
              <a:buChar char="•"/>
            </a:pPr>
            <a:r>
              <a:rPr lang="en-US" sz="2800" dirty="0"/>
              <a:t>It is easy to double major (e.g., Marketing &amp; SCM, Management &amp; SCM, Finance &amp; SCM, CIS &amp; SCM, etc.)</a:t>
            </a:r>
            <a:endParaRPr dirty="0"/>
          </a:p>
          <a:p>
            <a:pPr marL="342900" lvl="0" indent="-316230" algn="l" rtl="0">
              <a:spcBef>
                <a:spcPts val="560"/>
              </a:spcBef>
              <a:spcAft>
                <a:spcPts val="0"/>
              </a:spcAft>
              <a:buClr>
                <a:schemeClr val="dk1"/>
              </a:buClr>
              <a:buSzPct val="100000"/>
              <a:buChar char="•"/>
            </a:pPr>
            <a:r>
              <a:rPr lang="en-US" sz="2800" dirty="0"/>
              <a:t>You can add SCM Major or SCM Minor without adding additional class in your curriculum (e.g., some classes will double count, fill your COB and free electives with SCM classes)</a:t>
            </a:r>
            <a:endParaRPr dirty="0"/>
          </a:p>
          <a:p>
            <a:pPr marL="342900" lvl="0" indent="-316230">
              <a:spcBef>
                <a:spcPts val="560"/>
              </a:spcBef>
              <a:buSzPct val="100000"/>
            </a:pPr>
            <a:r>
              <a:rPr lang="en-US" sz="2800" dirty="0"/>
              <a:t>Currently, 287 students (211 declared majors, 38 Undeclared, 38 minors); which is one of the largest SCM programs in the North Carolina University System</a:t>
            </a:r>
          </a:p>
          <a:p>
            <a:pPr marL="342900" lvl="0" indent="-316230">
              <a:spcBef>
                <a:spcPts val="560"/>
              </a:spcBef>
              <a:buSzPct val="100000"/>
            </a:pPr>
            <a:r>
              <a:rPr lang="en-US" sz="2800" b="1" i="1" dirty="0"/>
              <a:t>Fully Online BSBA in SCM has been introduced  </a:t>
            </a:r>
            <a:r>
              <a:rPr lang="en-US" sz="2800" dirty="0"/>
              <a:t> </a:t>
            </a:r>
          </a:p>
          <a:p>
            <a:pPr marL="342900" lvl="0" indent="-316230" algn="l" rtl="0">
              <a:spcBef>
                <a:spcPts val="560"/>
              </a:spcBef>
              <a:spcAft>
                <a:spcPts val="0"/>
              </a:spcAft>
              <a:buClr>
                <a:schemeClr val="dk1"/>
              </a:buClr>
              <a:buSzPct val="100000"/>
              <a:buChar char="•"/>
            </a:pPr>
            <a:endParaRPr lang="en-US" sz="2800" dirty="0"/>
          </a:p>
          <a:p>
            <a:pPr marL="342900" lvl="0" indent="-165100" algn="l" rtl="0">
              <a:spcBef>
                <a:spcPts val="560"/>
              </a:spcBef>
              <a:spcAft>
                <a:spcPts val="0"/>
              </a:spcAft>
              <a:buClr>
                <a:schemeClr val="dk1"/>
              </a:buClr>
              <a:buSzPct val="100000"/>
              <a:buNone/>
            </a:pPr>
            <a:endParaRPr sz="2800" dirty="0"/>
          </a:p>
          <a:p>
            <a:pPr marL="0" lvl="0" indent="0" algn="l" rtl="0">
              <a:spcBef>
                <a:spcPts val="560"/>
              </a:spcBef>
              <a:spcAft>
                <a:spcPts val="0"/>
              </a:spcAft>
              <a:buClr>
                <a:schemeClr val="dk1"/>
              </a:buClr>
              <a:buSzPct val="100000"/>
              <a:buNone/>
            </a:pPr>
            <a:endParaRPr sz="2800" b="1" dirty="0"/>
          </a:p>
          <a:p>
            <a:pPr marL="342900" lvl="0" indent="-139700" algn="l" rtl="0">
              <a:spcBef>
                <a:spcPts val="640"/>
              </a:spcBef>
              <a:spcAft>
                <a:spcPts val="0"/>
              </a:spcAft>
              <a:buClr>
                <a:schemeClr val="dk1"/>
              </a:buClr>
              <a:buSzPct val="1000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9"/>
          <p:cNvPicPr preferRelativeResize="0"/>
          <p:nvPr/>
        </p:nvPicPr>
        <p:blipFill rotWithShape="1">
          <a:blip r:embed="rId3">
            <a:alphaModFix/>
          </a:blip>
          <a:srcRect/>
          <a:stretch/>
        </p:blipFill>
        <p:spPr>
          <a:xfrm>
            <a:off x="0" y="0"/>
            <a:ext cx="9127870" cy="1130694"/>
          </a:xfrm>
          <a:prstGeom prst="rect">
            <a:avLst/>
          </a:prstGeom>
          <a:noFill/>
          <a:ln>
            <a:noFill/>
          </a:ln>
        </p:spPr>
      </p:pic>
      <p:pic>
        <p:nvPicPr>
          <p:cNvPr id="242" name="Google Shape;242;p9" descr="C:\Users\formbysk\Desktop\SCM Website content\supply_chain.bmp"/>
          <p:cNvPicPr preferRelativeResize="0"/>
          <p:nvPr/>
        </p:nvPicPr>
        <p:blipFill rotWithShape="1">
          <a:blip r:embed="rId4">
            <a:alphaModFix/>
          </a:blip>
          <a:srcRect/>
          <a:stretch/>
        </p:blipFill>
        <p:spPr>
          <a:xfrm>
            <a:off x="2697548" y="2329005"/>
            <a:ext cx="2982816" cy="1782588"/>
          </a:xfrm>
          <a:prstGeom prst="rect">
            <a:avLst/>
          </a:prstGeom>
          <a:noFill/>
          <a:ln>
            <a:noFill/>
          </a:ln>
        </p:spPr>
      </p:pic>
      <p:sp>
        <p:nvSpPr>
          <p:cNvPr id="243" name="Google Shape;243;p9"/>
          <p:cNvSpPr txBox="1"/>
          <p:nvPr/>
        </p:nvSpPr>
        <p:spPr>
          <a:xfrm>
            <a:off x="-16923" y="152400"/>
            <a:ext cx="9160923" cy="7232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100" b="0" i="0" u="none" strike="noStrike" cap="none">
                <a:solidFill>
                  <a:srgbClr val="58595B"/>
                </a:solidFill>
                <a:latin typeface="Calibri"/>
                <a:ea typeface="Calibri"/>
                <a:cs typeface="Calibri"/>
                <a:sym typeface="Calibri"/>
              </a:rPr>
              <a:t>The SCM Major pairs well with a Major in..</a:t>
            </a:r>
            <a:r>
              <a:rPr lang="en-US" sz="4000" b="0" i="0" u="none" strike="noStrike" cap="none">
                <a:solidFill>
                  <a:srgbClr val="58595B"/>
                </a:solidFill>
                <a:latin typeface="Calibri"/>
                <a:ea typeface="Calibri"/>
                <a:cs typeface="Calibri"/>
                <a:sym typeface="Calibri"/>
              </a:rPr>
              <a:t>  </a:t>
            </a:r>
            <a:endParaRPr/>
          </a:p>
        </p:txBody>
      </p:sp>
      <p:sp>
        <p:nvSpPr>
          <p:cNvPr id="244" name="Google Shape;244;p9"/>
          <p:cNvSpPr txBox="1"/>
          <p:nvPr/>
        </p:nvSpPr>
        <p:spPr>
          <a:xfrm>
            <a:off x="1058338" y="3880436"/>
            <a:ext cx="3505200" cy="12157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Marketing</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Improved delivery performance 16% - 28%</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Reduction in order fulfillment cycle time 30%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Improvement in forecast accuracy 25% - 80%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Lower supply chain costs 25%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Improvement of fill rates 20% - 30%</a:t>
            </a:r>
            <a:endParaRPr/>
          </a:p>
        </p:txBody>
      </p:sp>
      <p:sp>
        <p:nvSpPr>
          <p:cNvPr id="245" name="Google Shape;245;p9"/>
          <p:cNvSpPr txBox="1"/>
          <p:nvPr/>
        </p:nvSpPr>
        <p:spPr>
          <a:xfrm>
            <a:off x="5642264" y="1344445"/>
            <a:ext cx="2971800" cy="12157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Accounting</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Lower supply chain costs 25%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Improved capacity realization 10% - 20%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Forecast accuracy improvement 25% - 80%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Increase in overall productivity 10% - 16%</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Inventory Cost Reduction 25% - 60%</a:t>
            </a:r>
            <a:endParaRPr/>
          </a:p>
        </p:txBody>
      </p:sp>
      <p:sp>
        <p:nvSpPr>
          <p:cNvPr id="246" name="Google Shape;246;p9"/>
          <p:cNvSpPr txBox="1"/>
          <p:nvPr/>
        </p:nvSpPr>
        <p:spPr>
          <a:xfrm>
            <a:off x="725310" y="1363302"/>
            <a:ext cx="2286000" cy="8771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Finance</a:t>
            </a:r>
            <a:endParaRPr/>
          </a:p>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SCM provides 40% higher valuation for companies within </a:t>
            </a:r>
            <a:endParaRPr/>
          </a:p>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DJI Index and S&amp;P 500 Index.</a:t>
            </a:r>
            <a:endParaRPr/>
          </a:p>
        </p:txBody>
      </p:sp>
      <p:sp>
        <p:nvSpPr>
          <p:cNvPr id="247" name="Google Shape;247;p9"/>
          <p:cNvSpPr txBox="1"/>
          <p:nvPr/>
        </p:nvSpPr>
        <p:spPr>
          <a:xfrm>
            <a:off x="6172200" y="2641227"/>
            <a:ext cx="2590800"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Management / HR</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With SCM Management costs as a percentage of revenue are 50% less than median companies. SCM increases employment opportunity.</a:t>
            </a:r>
            <a:endParaRPr/>
          </a:p>
        </p:txBody>
      </p:sp>
      <p:sp>
        <p:nvSpPr>
          <p:cNvPr id="248" name="Google Shape;248;p9"/>
          <p:cNvSpPr txBox="1"/>
          <p:nvPr/>
        </p:nvSpPr>
        <p:spPr>
          <a:xfrm>
            <a:off x="346364" y="2360013"/>
            <a:ext cx="20574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Entrepreneurship</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SCM is a dominant enabler of new global enterprises and flat competition. Anyone can now  build an international supply chain and compete globally.</a:t>
            </a:r>
            <a:endParaRPr/>
          </a:p>
        </p:txBody>
      </p:sp>
      <p:sp>
        <p:nvSpPr>
          <p:cNvPr id="249" name="Google Shape;249;p9"/>
          <p:cNvSpPr txBox="1"/>
          <p:nvPr/>
        </p:nvSpPr>
        <p:spPr>
          <a:xfrm>
            <a:off x="2870489" y="1140327"/>
            <a:ext cx="2895600"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CIS</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 “The World is Flat,” five of Friedman’s flatteners are technologies that have facilitated extraordinary competitive advantages in SCM.</a:t>
            </a:r>
            <a:endParaRPr/>
          </a:p>
        </p:txBody>
      </p:sp>
      <p:sp>
        <p:nvSpPr>
          <p:cNvPr id="250" name="Google Shape;250;p9"/>
          <p:cNvSpPr txBox="1"/>
          <p:nvPr/>
        </p:nvSpPr>
        <p:spPr>
          <a:xfrm>
            <a:off x="5261264" y="3852420"/>
            <a:ext cx="33528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Economics</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“Central to the way that companies produce things is the way that they manage their supply chains.” Virtual extended enterprises now cross all boundaries via SCM. Micro and macro economies are more complex and interdependent than ever before.</a:t>
            </a:r>
            <a:endParaRPr/>
          </a:p>
        </p:txBody>
      </p:sp>
      <p:sp>
        <p:nvSpPr>
          <p:cNvPr id="251" name="Google Shape;251;p9"/>
          <p:cNvSpPr txBox="1"/>
          <p:nvPr/>
        </p:nvSpPr>
        <p:spPr>
          <a:xfrm>
            <a:off x="644236" y="5927695"/>
            <a:ext cx="74676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u="none" strike="noStrike" cap="none">
                <a:solidFill>
                  <a:srgbClr val="58595B"/>
                </a:solidFill>
                <a:latin typeface="Arial"/>
                <a:ea typeface="Arial"/>
                <a:cs typeface="Arial"/>
                <a:sym typeface="Arial"/>
              </a:rPr>
              <a:t>Sources: The Supply Chain Council, The Economist, PRTM-The Performance Measurement Group, “The World is Flat” by Thomas Friedman</a:t>
            </a:r>
            <a:endParaRPr/>
          </a:p>
        </p:txBody>
      </p:sp>
      <p:sp>
        <p:nvSpPr>
          <p:cNvPr id="252" name="Google Shape;252;p9"/>
          <p:cNvSpPr txBox="1"/>
          <p:nvPr/>
        </p:nvSpPr>
        <p:spPr>
          <a:xfrm>
            <a:off x="346364" y="5281364"/>
            <a:ext cx="856903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Supply Chain Management helps companies and </a:t>
            </a:r>
            <a:endParaRPr/>
          </a:p>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professionals in all disciplines excel.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500"/>
                                        <p:tgtEl>
                                          <p:spTgt spid="24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2000"/>
                                        <p:tgtEl>
                                          <p:spTgt spid="2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fade">
                                      <p:cBhvr>
                                        <p:cTn id="17" dur="2000"/>
                                        <p:tgtEl>
                                          <p:spTgt spid="2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
                                        </p:tgtEl>
                                        <p:attrNameLst>
                                          <p:attrName>style.visibility</p:attrName>
                                        </p:attrNameLst>
                                      </p:cBhvr>
                                      <p:to>
                                        <p:strVal val="visible"/>
                                      </p:to>
                                    </p:set>
                                    <p:animEffect transition="in" filter="fade">
                                      <p:cBhvr>
                                        <p:cTn id="22" dur="2000"/>
                                        <p:tgtEl>
                                          <p:spTgt spid="2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0"/>
                                        </p:tgtEl>
                                        <p:attrNameLst>
                                          <p:attrName>style.visibility</p:attrName>
                                        </p:attrNameLst>
                                      </p:cBhvr>
                                      <p:to>
                                        <p:strVal val="visible"/>
                                      </p:to>
                                    </p:set>
                                    <p:animEffect transition="in" filter="fade">
                                      <p:cBhvr>
                                        <p:cTn id="27" dur="2000"/>
                                        <p:tgtEl>
                                          <p:spTgt spid="2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4"/>
                                        </p:tgtEl>
                                        <p:attrNameLst>
                                          <p:attrName>style.visibility</p:attrName>
                                        </p:attrNameLst>
                                      </p:cBhvr>
                                      <p:to>
                                        <p:strVal val="visible"/>
                                      </p:to>
                                    </p:set>
                                    <p:animEffect transition="in" filter="fade">
                                      <p:cBhvr>
                                        <p:cTn id="32" dur="2000"/>
                                        <p:tgtEl>
                                          <p:spTgt spid="2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8"/>
                                        </p:tgtEl>
                                        <p:attrNameLst>
                                          <p:attrName>style.visibility</p:attrName>
                                        </p:attrNameLst>
                                      </p:cBhvr>
                                      <p:to>
                                        <p:strVal val="visible"/>
                                      </p:to>
                                    </p:set>
                                    <p:animEffect transition="in" filter="fade">
                                      <p:cBhvr>
                                        <p:cTn id="37" dur="2000"/>
                                        <p:tgtEl>
                                          <p:spTgt spid="2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6"/>
                                        </p:tgtEl>
                                        <p:attrNameLst>
                                          <p:attrName>style.visibility</p:attrName>
                                        </p:attrNameLst>
                                      </p:cBhvr>
                                      <p:to>
                                        <p:strVal val="visible"/>
                                      </p:to>
                                    </p:set>
                                    <p:animEffect transition="in" filter="fade">
                                      <p:cBhvr>
                                        <p:cTn id="42" dur="2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roduction">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4166</TotalTime>
  <Words>1694</Words>
  <Application>Microsoft Office PowerPoint</Application>
  <PresentationFormat>On-screen Show (4:3)</PresentationFormat>
  <Paragraphs>257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Arimo</vt:lpstr>
      <vt:lpstr>Arial</vt:lpstr>
      <vt:lpstr>Calibri</vt:lpstr>
      <vt:lpstr>Times New Roman</vt:lpstr>
      <vt:lpstr>Introduction</vt:lpstr>
      <vt:lpstr>Supply Chain Management </vt:lpstr>
      <vt:lpstr>What is Supply Chain Management?</vt:lpstr>
      <vt:lpstr>What is Supply Chain Management?</vt:lpstr>
      <vt:lpstr>What do SCM Professionals do?</vt:lpstr>
      <vt:lpstr>Supply Chain Management Programs Currently Offered</vt:lpstr>
      <vt:lpstr>Why Major in Supply Chain Management? </vt:lpstr>
      <vt:lpstr> Our Supply Chain Board of Advisors </vt:lpstr>
      <vt:lpstr>  Supply Chain Management Major  </vt:lpstr>
      <vt:lpstr>PowerPoint Presentation</vt:lpstr>
      <vt:lpstr>SCM Major Required Curriculum</vt:lpstr>
      <vt:lpstr>SCM Minor Required Curriculum</vt:lpstr>
      <vt:lpstr>Appalachian Supply Chain Club (ASCC) (ASCC.appstate.edu)</vt:lpstr>
      <vt:lpstr>Employers</vt:lpstr>
      <vt:lpstr>Institute for Supply Management (ISM) 2022 Salary Survey </vt:lpstr>
      <vt:lpstr>SCM Graduates - COB Career Center 2021-22 COB Undergraduate Student Success </vt:lpstr>
      <vt:lpstr>Our SCM Program Ranks High in the US</vt:lpstr>
      <vt:lpstr>For More Information Contact:    Supply Chain Management Faculty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 Management</dc:title>
  <dc:creator>Dr. Beth Ellington</dc:creator>
  <cp:lastModifiedBy>Dave, Dinesh</cp:lastModifiedBy>
  <cp:revision>21</cp:revision>
  <dcterms:created xsi:type="dcterms:W3CDTF">2012-08-22T18:57:12Z</dcterms:created>
  <dcterms:modified xsi:type="dcterms:W3CDTF">2023-02-15T21:31:21Z</dcterms:modified>
</cp:coreProperties>
</file>