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9" r:id="rId3"/>
    <p:sldId id="264" r:id="rId4"/>
    <p:sldId id="273" r:id="rId5"/>
    <p:sldId id="269" r:id="rId6"/>
    <p:sldId id="260" r:id="rId7"/>
    <p:sldId id="267" r:id="rId8"/>
    <p:sldId id="262" r:id="rId9"/>
    <p:sldId id="272" r:id="rId10"/>
  </p:sldIdLst>
  <p:sldSz cx="9144000" cy="6858000" type="screen4x3"/>
  <p:notesSz cx="7010400" cy="9296400"/>
  <p:embeddedFontLst>
    <p:embeddedFont>
      <p:font typeface="Calibri" panose="020F050202020403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c/ql30jE70L8BgdCuKF8FPAF6D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951F58-CBA4-43E3-838E-740AC5685061}">
  <a:tblStyle styleId="{3D951F58-CBA4-43E3-838E-740AC568506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6"/>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9" name="Google Shape;23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32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85" name="Google Shape;285;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Internships and Scholarships</a:t>
            </a:r>
            <a:endParaRPr/>
          </a:p>
          <a:p>
            <a:pPr marL="457200" lvl="1" indent="-88900" algn="l" rtl="0">
              <a:spcBef>
                <a:spcPts val="0"/>
              </a:spcBef>
              <a:spcAft>
                <a:spcPts val="0"/>
              </a:spcAft>
              <a:buClr>
                <a:schemeClr val="dk1"/>
              </a:buClr>
              <a:buSzPts val="1400"/>
              <a:buFont typeface="Arial"/>
              <a:buChar char="•"/>
            </a:pPr>
            <a:r>
              <a:rPr lang="en-US" sz="1400"/>
              <a:t>Bonded Logistics</a:t>
            </a:r>
            <a:endParaRPr/>
          </a:p>
          <a:p>
            <a:pPr marL="457200" lvl="1" indent="-88900" algn="l" rtl="0">
              <a:spcBef>
                <a:spcPts val="0"/>
              </a:spcBef>
              <a:spcAft>
                <a:spcPts val="0"/>
              </a:spcAft>
              <a:buClr>
                <a:schemeClr val="dk1"/>
              </a:buClr>
              <a:buSzPts val="1400"/>
              <a:buFont typeface="Arial"/>
              <a:buChar char="•"/>
            </a:pPr>
            <a:r>
              <a:rPr lang="en-US" sz="1400"/>
              <a:t>FedEx</a:t>
            </a:r>
            <a:endParaRPr/>
          </a:p>
          <a:p>
            <a:pPr marL="457200" lvl="1" indent="-88900" algn="l" rtl="0">
              <a:spcBef>
                <a:spcPts val="0"/>
              </a:spcBef>
              <a:spcAft>
                <a:spcPts val="0"/>
              </a:spcAft>
              <a:buClr>
                <a:schemeClr val="dk1"/>
              </a:buClr>
              <a:buSzPts val="1400"/>
              <a:buFont typeface="Arial"/>
              <a:buChar char="•"/>
            </a:pPr>
            <a:r>
              <a:rPr lang="en-US" sz="1400"/>
              <a:t>Global Shippers Association</a:t>
            </a:r>
            <a:endParaRPr/>
          </a:p>
          <a:p>
            <a:pPr marL="457200" lvl="1" indent="-88900" algn="l" rtl="0">
              <a:spcBef>
                <a:spcPts val="0"/>
              </a:spcBef>
              <a:spcAft>
                <a:spcPts val="0"/>
              </a:spcAft>
              <a:buClr>
                <a:schemeClr val="dk1"/>
              </a:buClr>
              <a:buSzPts val="1400"/>
              <a:buFont typeface="Arial"/>
              <a:buChar char="•"/>
            </a:pPr>
            <a:r>
              <a:rPr lang="en-US" sz="1400"/>
              <a:t>Hanesbrands /Sara Lee Corporation </a:t>
            </a:r>
            <a:endParaRPr/>
          </a:p>
          <a:p>
            <a:pPr marL="457200" lvl="1" indent="-88900" algn="l" rtl="0">
              <a:spcBef>
                <a:spcPts val="0"/>
              </a:spcBef>
              <a:spcAft>
                <a:spcPts val="0"/>
              </a:spcAft>
              <a:buClr>
                <a:schemeClr val="dk1"/>
              </a:buClr>
              <a:buSzPts val="1400"/>
              <a:buFont typeface="Arial"/>
              <a:buChar char="•"/>
            </a:pPr>
            <a:r>
              <a:rPr lang="en-US" sz="1400"/>
              <a:t>IBM</a:t>
            </a:r>
            <a:endParaRPr/>
          </a:p>
          <a:p>
            <a:pPr marL="457200" lvl="1" indent="-88900" algn="l" rtl="0">
              <a:spcBef>
                <a:spcPts val="0"/>
              </a:spcBef>
              <a:spcAft>
                <a:spcPts val="0"/>
              </a:spcAft>
              <a:buClr>
                <a:schemeClr val="dk1"/>
              </a:buClr>
              <a:buSzPts val="1400"/>
              <a:buFont typeface="Arial"/>
              <a:buChar char="•"/>
            </a:pPr>
            <a:r>
              <a:rPr lang="en-US" sz="1400"/>
              <a:t>Lowe’s Companies, Inc.</a:t>
            </a:r>
            <a:endParaRPr/>
          </a:p>
          <a:p>
            <a:pPr marL="457200" lvl="1" indent="-88900" algn="l" rtl="0">
              <a:spcBef>
                <a:spcPts val="0"/>
              </a:spcBef>
              <a:spcAft>
                <a:spcPts val="0"/>
              </a:spcAft>
              <a:buClr>
                <a:schemeClr val="dk1"/>
              </a:buClr>
              <a:buSzPts val="1400"/>
              <a:buFont typeface="Arial"/>
              <a:buChar char="•"/>
            </a:pPr>
            <a:r>
              <a:rPr lang="en-US" sz="1400"/>
              <a:t>M33 Integrated Solutions </a:t>
            </a:r>
            <a:endParaRPr/>
          </a:p>
          <a:p>
            <a:pPr marL="457200" lvl="1" indent="-88900" algn="l" rtl="0">
              <a:spcBef>
                <a:spcPts val="0"/>
              </a:spcBef>
              <a:spcAft>
                <a:spcPts val="0"/>
              </a:spcAft>
              <a:buClr>
                <a:schemeClr val="dk1"/>
              </a:buClr>
              <a:buSzPts val="1400"/>
              <a:buFont typeface="Arial"/>
              <a:buChar char="•"/>
            </a:pPr>
            <a:r>
              <a:rPr lang="en-US" sz="1400"/>
              <a:t>Mapally</a:t>
            </a:r>
            <a:endParaRPr sz="1400"/>
          </a:p>
          <a:p>
            <a:pPr marL="457200" lvl="1" indent="-88900" algn="l" rtl="0">
              <a:spcBef>
                <a:spcPts val="0"/>
              </a:spcBef>
              <a:spcAft>
                <a:spcPts val="0"/>
              </a:spcAft>
              <a:buClr>
                <a:schemeClr val="dk1"/>
              </a:buClr>
              <a:buSzPts val="1400"/>
              <a:buFont typeface="Arial"/>
              <a:buChar char="•"/>
            </a:pPr>
            <a:r>
              <a:rPr lang="en-US" sz="1400"/>
              <a:t>Mediterranean Shipping Company (USA)</a:t>
            </a:r>
            <a:endParaRPr/>
          </a:p>
          <a:p>
            <a:pPr marL="457200" lvl="1" indent="-88900" algn="l" rtl="0">
              <a:spcBef>
                <a:spcPts val="0"/>
              </a:spcBef>
              <a:spcAft>
                <a:spcPts val="0"/>
              </a:spcAft>
              <a:buClr>
                <a:schemeClr val="dk1"/>
              </a:buClr>
              <a:buSzPts val="1400"/>
              <a:buFont typeface="Arial"/>
              <a:buChar char="•"/>
            </a:pPr>
            <a:r>
              <a:rPr lang="en-US" sz="1400"/>
              <a:t>Microsoft</a:t>
            </a:r>
            <a:endParaRPr/>
          </a:p>
          <a:p>
            <a:pPr marL="457200" lvl="1" indent="-88900" algn="l" rtl="0">
              <a:spcBef>
                <a:spcPts val="0"/>
              </a:spcBef>
              <a:spcAft>
                <a:spcPts val="0"/>
              </a:spcAft>
              <a:buClr>
                <a:schemeClr val="dk1"/>
              </a:buClr>
              <a:buSzPts val="1400"/>
              <a:buFont typeface="Arial"/>
              <a:buChar char="•"/>
            </a:pPr>
            <a:r>
              <a:rPr lang="en-US" sz="1400"/>
              <a:t>Murray Supply Company </a:t>
            </a:r>
            <a:endParaRPr/>
          </a:p>
          <a:p>
            <a:pPr marL="457200" lvl="1" indent="-88900" algn="l" rtl="0">
              <a:spcBef>
                <a:spcPts val="0"/>
              </a:spcBef>
              <a:spcAft>
                <a:spcPts val="0"/>
              </a:spcAft>
              <a:buClr>
                <a:schemeClr val="dk1"/>
              </a:buClr>
              <a:buSzPts val="1400"/>
              <a:buFont typeface="Arial"/>
              <a:buChar char="•"/>
            </a:pPr>
            <a:r>
              <a:rPr lang="en-US" sz="1400"/>
              <a:t>PHH Corporation</a:t>
            </a:r>
            <a:endParaRPr/>
          </a:p>
          <a:p>
            <a:pPr marL="457200" lvl="1" indent="-88900" algn="l" rtl="0">
              <a:spcBef>
                <a:spcPts val="0"/>
              </a:spcBef>
              <a:spcAft>
                <a:spcPts val="0"/>
              </a:spcAft>
              <a:buClr>
                <a:schemeClr val="dk1"/>
              </a:buClr>
              <a:buSzPts val="1400"/>
              <a:buFont typeface="Arial"/>
              <a:buChar char="•"/>
            </a:pPr>
            <a:r>
              <a:rPr lang="en-US" sz="1400"/>
              <a:t>Prysmian Group – Draka</a:t>
            </a:r>
            <a:endParaRPr sz="1400"/>
          </a:p>
          <a:p>
            <a:pPr marL="457200" lvl="1" indent="-88900" algn="l" rtl="0">
              <a:spcBef>
                <a:spcPts val="0"/>
              </a:spcBef>
              <a:spcAft>
                <a:spcPts val="0"/>
              </a:spcAft>
              <a:buClr>
                <a:schemeClr val="dk1"/>
              </a:buClr>
              <a:buSzPts val="1400"/>
              <a:buFont typeface="Arial"/>
              <a:buChar char="•"/>
            </a:pPr>
            <a:r>
              <a:rPr lang="en-US" sz="1400"/>
              <a:t>Saudi Basic Industries Corporation (SABIC) </a:t>
            </a:r>
            <a:endParaRPr/>
          </a:p>
          <a:p>
            <a:pPr marL="0" lvl="0" indent="0" algn="l" rtl="0">
              <a:spcBef>
                <a:spcPts val="0"/>
              </a:spcBef>
              <a:spcAft>
                <a:spcPts val="0"/>
              </a:spcAft>
              <a:buNone/>
            </a:pPr>
            <a:endParaRPr/>
          </a:p>
          <a:p>
            <a:pPr marL="0" lvl="0" indent="0" algn="l" rtl="0">
              <a:spcBef>
                <a:spcPts val="0"/>
              </a:spcBef>
              <a:spcAft>
                <a:spcPts val="0"/>
              </a:spcAft>
              <a:buNone/>
            </a:pPr>
            <a:r>
              <a:rPr lang="en-US"/>
              <a:t>Job Placement</a:t>
            </a:r>
            <a:endParaRPr/>
          </a:p>
          <a:p>
            <a:pPr marL="0" lvl="0" indent="0" algn="l" rtl="0">
              <a:spcBef>
                <a:spcPts val="0"/>
              </a:spcBef>
              <a:spcAft>
                <a:spcPts val="0"/>
              </a:spcAft>
              <a:buNone/>
            </a:pPr>
            <a:r>
              <a:rPr lang="en-US"/>
              <a:t>Speaker to the Supply Chain Club</a:t>
            </a:r>
            <a:endParaRPr/>
          </a:p>
          <a:p>
            <a:pPr marL="0" lvl="0" indent="0" algn="l" rtl="0">
              <a:spcBef>
                <a:spcPts val="0"/>
              </a:spcBef>
              <a:spcAft>
                <a:spcPts val="0"/>
              </a:spcAft>
              <a:buNone/>
            </a:pPr>
            <a:r>
              <a:rPr lang="en-US"/>
              <a:t>Guest Speaker in the Classes</a:t>
            </a:r>
            <a:endParaRPr/>
          </a:p>
        </p:txBody>
      </p:sp>
      <p:sp>
        <p:nvSpPr>
          <p:cNvPr id="208" name="Google Shape;208;p7: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9" name="Google Shape;30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722313" y="1524000"/>
            <a:ext cx="7772400" cy="136207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000"/>
              <a:buFont typeface="Calibri"/>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1" name="Google Shape;21;p1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ntent 4">
  <p:cSld name="Three Content 4">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30"/>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30"/>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30"/>
          <p:cNvSpPr txBox="1">
            <a:spLocks noGrp="1"/>
          </p:cNvSpPr>
          <p:nvPr>
            <p:ph type="body" idx="3"/>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1"/>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31"/>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4" name="Google Shape;94;p31"/>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31"/>
          <p:cNvSpPr txBox="1">
            <a:spLocks noGrp="1"/>
          </p:cNvSpPr>
          <p:nvPr>
            <p:ph type="body" idx="4"/>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9" name="Google Shape;99;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0" name="Google Shape;100;p3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3"/>
          <p:cNvSpPr>
            <a:spLocks noGrp="1"/>
          </p:cNvSpPr>
          <p:nvPr>
            <p:ph type="pic" idx="2"/>
          </p:nvPr>
        </p:nvSpPr>
        <p:spPr>
          <a:xfrm>
            <a:off x="1792288" y="612775"/>
            <a:ext cx="5486400" cy="4114800"/>
          </a:xfrm>
          <a:prstGeom prst="rect">
            <a:avLst/>
          </a:prstGeom>
          <a:noFill/>
          <a:ln>
            <a:noFill/>
          </a:ln>
        </p:spPr>
      </p:sp>
      <p:sp>
        <p:nvSpPr>
          <p:cNvPr id="105" name="Google Shape;105;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6" name="Google Shape;106;p3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txBox="1">
            <a:spLocks noGrp="1"/>
          </p:cNvSpPr>
          <p:nvPr>
            <p:ph type="body" idx="1"/>
          </p:nvPr>
        </p:nvSpPr>
        <p:spPr>
          <a:xfrm rot="5400000">
            <a:off x="2309019" y="-662781"/>
            <a:ext cx="4525963" cy="8839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3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3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4"/>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2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0" name="Google Shape;50;p2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152400" y="1504950"/>
            <a:ext cx="43449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26"/>
          <p:cNvSpPr txBox="1">
            <a:spLocks noGrp="1"/>
          </p:cNvSpPr>
          <p:nvPr>
            <p:ph type="body" idx="2"/>
          </p:nvPr>
        </p:nvSpPr>
        <p:spPr>
          <a:xfrm>
            <a:off x="152400" y="2144712"/>
            <a:ext cx="43449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26"/>
          <p:cNvSpPr txBox="1">
            <a:spLocks noGrp="1"/>
          </p:cNvSpPr>
          <p:nvPr>
            <p:ph type="body" idx="3"/>
          </p:nvPr>
        </p:nvSpPr>
        <p:spPr>
          <a:xfrm>
            <a:off x="4645025" y="1504950"/>
            <a:ext cx="43465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26"/>
          <p:cNvSpPr txBox="1">
            <a:spLocks noGrp="1"/>
          </p:cNvSpPr>
          <p:nvPr>
            <p:ph type="body" idx="4"/>
          </p:nvPr>
        </p:nvSpPr>
        <p:spPr>
          <a:xfrm>
            <a:off x="4645025" y="2144712"/>
            <a:ext cx="43465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26"/>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7"/>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27"/>
          <p:cNvSpPr txBox="1">
            <a:spLocks noGrp="1"/>
          </p:cNvSpPr>
          <p:nvPr>
            <p:ph type="body" idx="1"/>
          </p:nvPr>
        </p:nvSpPr>
        <p:spPr>
          <a:xfrm>
            <a:off x="1524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27"/>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27"/>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ntent 2">
  <p:cSld name="Three Content 2">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28"/>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2" name="Google Shape;72;p28"/>
          <p:cNvSpPr txBox="1">
            <a:spLocks noGrp="1"/>
          </p:cNvSpPr>
          <p:nvPr>
            <p:ph type="body" idx="2"/>
          </p:nvPr>
        </p:nvSpPr>
        <p:spPr>
          <a:xfrm>
            <a:off x="46482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3" name="Google Shape;73;p28"/>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ntent 3">
  <p:cSld name="Three Content 3">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29"/>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29"/>
          <p:cNvSpPr txBox="1">
            <a:spLocks noGrp="1"/>
          </p:cNvSpPr>
          <p:nvPr>
            <p:ph type="body" idx="2"/>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29"/>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8"/>
          <p:cNvPicPr preferRelativeResize="0"/>
          <p:nvPr/>
        </p:nvPicPr>
        <p:blipFill rotWithShape="1">
          <a:blip r:embed="rId17">
            <a:alphaModFix/>
          </a:blip>
          <a:srcRect/>
          <a:stretch/>
        </p:blipFill>
        <p:spPr>
          <a:xfrm>
            <a:off x="3843837" y="64463"/>
            <a:ext cx="5274270" cy="1078537"/>
          </a:xfrm>
          <a:prstGeom prst="rect">
            <a:avLst/>
          </a:prstGeom>
          <a:noFill/>
          <a:ln>
            <a:noFill/>
          </a:ln>
          <a:effectLst>
            <a:outerShdw dist="25400" dir="16200000">
              <a:schemeClr val="lt1"/>
            </a:outerShdw>
          </a:effectLst>
        </p:spPr>
      </p:pic>
      <p:sp>
        <p:nvSpPr>
          <p:cNvPr id="11" name="Google Shape;11;p18"/>
          <p:cNvSpPr/>
          <p:nvPr/>
        </p:nvSpPr>
        <p:spPr>
          <a:xfrm>
            <a:off x="0" y="0"/>
            <a:ext cx="9144000" cy="6858001"/>
          </a:xfrm>
          <a:prstGeom prst="rect">
            <a:avLst/>
          </a:prstGeom>
          <a:gradFill>
            <a:gsLst>
              <a:gs pos="0">
                <a:srgbClr val="FFCC33">
                  <a:alpha val="30980"/>
                </a:srgbClr>
              </a:gs>
              <a:gs pos="51000">
                <a:srgbClr val="FFFFFF"/>
              </a:gs>
              <a:gs pos="100000">
                <a:srgbClr val="FFFFFF"/>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sp>
        <p:nvSpPr>
          <p:cNvPr id="12" name="Google Shape;12;p18"/>
          <p:cNvSpPr/>
          <p:nvPr/>
        </p:nvSpPr>
        <p:spPr>
          <a:xfrm>
            <a:off x="-25893" y="6255768"/>
            <a:ext cx="9144000" cy="62871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8"/>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8"/>
          <p:cNvPicPr preferRelativeResize="0"/>
          <p:nvPr/>
        </p:nvPicPr>
        <p:blipFill rotWithShape="1">
          <a:blip r:embed="rId18">
            <a:alphaModFix/>
          </a:blip>
          <a:srcRect/>
          <a:stretch/>
        </p:blipFill>
        <p:spPr>
          <a:xfrm>
            <a:off x="3520645" y="6356350"/>
            <a:ext cx="2270555" cy="501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8.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hyperlink" Target="mailto:oglemk@appstate.edu" TargetMode="External"/><Relationship Id="rId3" Type="http://schemas.openxmlformats.org/officeDocument/2006/relationships/image" Target="../media/image4.png"/><Relationship Id="rId7" Type="http://schemas.openxmlformats.org/officeDocument/2006/relationships/hyperlink" Target="mailto:brewerll@appstate.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leonsm@appstate.edu" TargetMode="External"/><Relationship Id="rId11" Type="http://schemas.openxmlformats.org/officeDocument/2006/relationships/hyperlink" Target="mailto:patwardhanmv@appstate.edu" TargetMode="External"/><Relationship Id="rId5" Type="http://schemas.openxmlformats.org/officeDocument/2006/relationships/hyperlink" Target="mailto:ellingtonve@appstate.edu" TargetMode="External"/><Relationship Id="rId10" Type="http://schemas.openxmlformats.org/officeDocument/2006/relationships/hyperlink" Target="mailto:palmerdk@appstate.edu" TargetMode="External"/><Relationship Id="rId4" Type="http://schemas.openxmlformats.org/officeDocument/2006/relationships/hyperlink" Target="mailto:daveds@appstate.edu" TargetMode="External"/><Relationship Id="rId9" Type="http://schemas.openxmlformats.org/officeDocument/2006/relationships/hyperlink" Target="mailto:marrellidm@appstat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
          <p:cNvPicPr preferRelativeResize="0"/>
          <p:nvPr/>
        </p:nvPicPr>
        <p:blipFill rotWithShape="1">
          <a:blip r:embed="rId3">
            <a:alphaModFix/>
          </a:blip>
          <a:srcRect l="2946"/>
          <a:stretch/>
        </p:blipFill>
        <p:spPr>
          <a:xfrm>
            <a:off x="-71021" y="0"/>
            <a:ext cx="9206143" cy="6257275"/>
          </a:xfrm>
          <a:prstGeom prst="rect">
            <a:avLst/>
          </a:prstGeom>
          <a:noFill/>
          <a:ln>
            <a:noFill/>
          </a:ln>
        </p:spPr>
      </p:pic>
      <p:sp>
        <p:nvSpPr>
          <p:cNvPr id="2" name="Rectangle 1">
            <a:extLst>
              <a:ext uri="{FF2B5EF4-FFF2-40B4-BE49-F238E27FC236}">
                <a16:creationId xmlns:a16="http://schemas.microsoft.com/office/drawing/2014/main" id="{26078CBE-A746-418E-B795-088F42C0B0EB}"/>
              </a:ext>
            </a:extLst>
          </p:cNvPr>
          <p:cNvSpPr/>
          <p:nvPr/>
        </p:nvSpPr>
        <p:spPr>
          <a:xfrm>
            <a:off x="852260" y="328474"/>
            <a:ext cx="8298471" cy="115114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24" name="Google Shape;124;p1"/>
          <p:cNvSpPr txBox="1">
            <a:spLocks noGrp="1"/>
          </p:cNvSpPr>
          <p:nvPr>
            <p:ph type="title"/>
          </p:nvPr>
        </p:nvSpPr>
        <p:spPr>
          <a:xfrm>
            <a:off x="928149" y="-181256"/>
            <a:ext cx="8114187" cy="2409546"/>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5400"/>
              <a:buFont typeface="Times New Roman"/>
              <a:buNone/>
            </a:pPr>
            <a:r>
              <a:rPr lang="en-US" sz="4800" b="1" dirty="0">
                <a:latin typeface="Times New Roman"/>
                <a:ea typeface="Times New Roman"/>
                <a:cs typeface="Times New Roman"/>
                <a:sym typeface="Times New Roman"/>
              </a:rPr>
              <a:t>Supply Chain Management </a:t>
            </a:r>
            <a:endParaRPr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4"/>
          <p:cNvPicPr preferRelativeResize="0"/>
          <p:nvPr/>
        </p:nvPicPr>
        <p:blipFill rotWithShape="1">
          <a:blip r:embed="rId3">
            <a:alphaModFix/>
          </a:blip>
          <a:srcRect/>
          <a:stretch/>
        </p:blipFill>
        <p:spPr>
          <a:xfrm>
            <a:off x="-397" y="1"/>
            <a:ext cx="9144793" cy="1219200"/>
          </a:xfrm>
          <a:prstGeom prst="rect">
            <a:avLst/>
          </a:prstGeom>
          <a:noFill/>
          <a:ln>
            <a:noFill/>
          </a:ln>
        </p:spPr>
      </p:pic>
      <p:sp>
        <p:nvSpPr>
          <p:cNvPr id="160" name="Google Shape;160;p4"/>
          <p:cNvSpPr txBox="1">
            <a:spLocks noGrp="1"/>
          </p:cNvSpPr>
          <p:nvPr>
            <p:ph type="title"/>
          </p:nvPr>
        </p:nvSpPr>
        <p:spPr>
          <a:xfrm>
            <a:off x="152400" y="-23870"/>
            <a:ext cx="8839200" cy="109067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n-US" sz="5400" b="1" dirty="0"/>
              <a:t>What do SCM Professionals do?</a:t>
            </a:r>
            <a:endParaRPr sz="5400" b="1" dirty="0"/>
          </a:p>
        </p:txBody>
      </p:sp>
      <p:sp>
        <p:nvSpPr>
          <p:cNvPr id="161" name="Google Shape;161;p4"/>
          <p:cNvSpPr txBox="1">
            <a:spLocks noGrp="1"/>
          </p:cNvSpPr>
          <p:nvPr>
            <p:ph type="body" idx="1"/>
          </p:nvPr>
        </p:nvSpPr>
        <p:spPr>
          <a:xfrm>
            <a:off x="1047565" y="1758520"/>
            <a:ext cx="7048868" cy="3852168"/>
          </a:xfrm>
          <a:prstGeom prst="rect">
            <a:avLst/>
          </a:prstGeom>
          <a:noFill/>
          <a:ln>
            <a:noFill/>
          </a:ln>
        </p:spPr>
        <p:txBody>
          <a:bodyPr spcFirstLastPara="1" wrap="square" lIns="91425" tIns="45700" rIns="91425" bIns="45700" anchor="t" anchorCtr="0">
            <a:normAutofit/>
          </a:bodyPr>
          <a:lstStyle/>
          <a:p>
            <a:pPr marL="0" lvl="0" indent="0" rtl="0">
              <a:spcBef>
                <a:spcPts val="0"/>
              </a:spcBef>
              <a:spcAft>
                <a:spcPts val="0"/>
              </a:spcAft>
              <a:buClr>
                <a:schemeClr val="dk1"/>
              </a:buClr>
              <a:buSzPts val="3200"/>
              <a:buNone/>
            </a:pPr>
            <a:r>
              <a:rPr lang="en-US" sz="4800" dirty="0"/>
              <a:t>They get the…</a:t>
            </a:r>
          </a:p>
          <a:p>
            <a:pPr marL="0" lvl="0" indent="0" rtl="0">
              <a:spcBef>
                <a:spcPts val="0"/>
              </a:spcBef>
              <a:spcAft>
                <a:spcPts val="0"/>
              </a:spcAft>
              <a:buClr>
                <a:schemeClr val="dk1"/>
              </a:buClr>
              <a:buSzPts val="3200"/>
              <a:buNone/>
            </a:pPr>
            <a:r>
              <a:rPr lang="en-US" sz="4800" dirty="0"/>
              <a:t>     …</a:t>
            </a:r>
            <a:r>
              <a:rPr lang="en-US" sz="4800" b="1" dirty="0">
                <a:solidFill>
                  <a:srgbClr val="FF0000"/>
                </a:solidFill>
              </a:rPr>
              <a:t>right materials</a:t>
            </a:r>
            <a:r>
              <a:rPr lang="en-US" sz="4800" b="1" dirty="0"/>
              <a:t>…</a:t>
            </a:r>
          </a:p>
          <a:p>
            <a:pPr marL="0" lvl="0" indent="0" rtl="0">
              <a:spcBef>
                <a:spcPts val="0"/>
              </a:spcBef>
              <a:spcAft>
                <a:spcPts val="0"/>
              </a:spcAft>
              <a:buClr>
                <a:schemeClr val="dk1"/>
              </a:buClr>
              <a:buSzPts val="3200"/>
              <a:buNone/>
            </a:pPr>
            <a:r>
              <a:rPr lang="en-US" sz="4800" dirty="0"/>
              <a:t>     …to the </a:t>
            </a:r>
            <a:r>
              <a:rPr lang="en-US" sz="4800" b="1" dirty="0">
                <a:solidFill>
                  <a:srgbClr val="FF0000"/>
                </a:solidFill>
              </a:rPr>
              <a:t>right place</a:t>
            </a:r>
            <a:r>
              <a:rPr lang="en-US" sz="4800" b="1" dirty="0"/>
              <a:t>…</a:t>
            </a:r>
          </a:p>
          <a:p>
            <a:pPr marL="0" lvl="0" indent="0" rtl="0">
              <a:spcBef>
                <a:spcPts val="0"/>
              </a:spcBef>
              <a:spcAft>
                <a:spcPts val="0"/>
              </a:spcAft>
              <a:buClr>
                <a:schemeClr val="dk1"/>
              </a:buClr>
              <a:buSzPts val="3200"/>
              <a:buNone/>
            </a:pPr>
            <a:r>
              <a:rPr lang="en-US" sz="4800" dirty="0"/>
              <a:t>     …at the </a:t>
            </a:r>
            <a:r>
              <a:rPr lang="en-US" sz="4800" b="1" dirty="0">
                <a:solidFill>
                  <a:srgbClr val="FF0000"/>
                </a:solidFill>
              </a:rPr>
              <a:t>right time</a:t>
            </a:r>
            <a:r>
              <a:rPr lang="en-US" sz="4800" b="1" dirty="0"/>
              <a:t>…</a:t>
            </a:r>
          </a:p>
          <a:p>
            <a:pPr marL="0" lvl="0" indent="0" rtl="0">
              <a:spcBef>
                <a:spcPts val="0"/>
              </a:spcBef>
              <a:spcAft>
                <a:spcPts val="0"/>
              </a:spcAft>
              <a:buClr>
                <a:schemeClr val="dk1"/>
              </a:buClr>
              <a:buSzPts val="3200"/>
              <a:buNone/>
            </a:pPr>
            <a:r>
              <a:rPr lang="en-US" sz="4800" dirty="0"/>
              <a:t>     …at the </a:t>
            </a:r>
            <a:r>
              <a:rPr lang="en-US" sz="4800" b="1" dirty="0">
                <a:solidFill>
                  <a:srgbClr val="FF0000"/>
                </a:solidFill>
              </a:rPr>
              <a:t>right price</a:t>
            </a:r>
            <a:r>
              <a:rPr lang="en-US" sz="4800" b="1" dirty="0"/>
              <a:t>.</a:t>
            </a:r>
            <a:endParaRPr lang="en-US"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9"/>
          <p:cNvPicPr preferRelativeResize="0"/>
          <p:nvPr/>
        </p:nvPicPr>
        <p:blipFill rotWithShape="1">
          <a:blip r:embed="rId3">
            <a:alphaModFix/>
          </a:blip>
          <a:srcRect/>
          <a:stretch/>
        </p:blipFill>
        <p:spPr>
          <a:xfrm>
            <a:off x="0" y="0"/>
            <a:ext cx="9127870" cy="1130694"/>
          </a:xfrm>
          <a:prstGeom prst="rect">
            <a:avLst/>
          </a:prstGeom>
          <a:noFill/>
          <a:ln>
            <a:noFill/>
          </a:ln>
        </p:spPr>
      </p:pic>
      <p:sp>
        <p:nvSpPr>
          <p:cNvPr id="243" name="Google Shape;243;p9"/>
          <p:cNvSpPr txBox="1"/>
          <p:nvPr/>
        </p:nvSpPr>
        <p:spPr>
          <a:xfrm>
            <a:off x="-16923" y="152400"/>
            <a:ext cx="9160923" cy="7232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100" b="1" i="0" u="none" strike="noStrike" cap="none" dirty="0">
                <a:solidFill>
                  <a:schemeClr val="tx1"/>
                </a:solidFill>
                <a:latin typeface="Calibri"/>
                <a:ea typeface="Calibri"/>
                <a:cs typeface="Calibri"/>
                <a:sym typeface="Calibri"/>
              </a:rPr>
              <a:t>The SCM Major pairs with all Majors…</a:t>
            </a:r>
            <a:r>
              <a:rPr lang="en-US" sz="4000" b="1" i="0" u="none" strike="noStrike" cap="none" dirty="0">
                <a:solidFill>
                  <a:schemeClr val="tx1"/>
                </a:solidFill>
                <a:latin typeface="Calibri"/>
                <a:ea typeface="Calibri"/>
                <a:cs typeface="Calibri"/>
                <a:sym typeface="Calibri"/>
              </a:rPr>
              <a:t> </a:t>
            </a:r>
            <a:endParaRPr b="1" dirty="0">
              <a:solidFill>
                <a:schemeClr val="tx1"/>
              </a:solidFill>
            </a:endParaRPr>
          </a:p>
        </p:txBody>
      </p:sp>
      <p:grpSp>
        <p:nvGrpSpPr>
          <p:cNvPr id="2" name="Group 1">
            <a:extLst>
              <a:ext uri="{FF2B5EF4-FFF2-40B4-BE49-F238E27FC236}">
                <a16:creationId xmlns:a16="http://schemas.microsoft.com/office/drawing/2014/main" id="{A37C9988-01BE-4E2E-8863-1A166E6443BC}"/>
              </a:ext>
            </a:extLst>
          </p:cNvPr>
          <p:cNvGrpSpPr/>
          <p:nvPr/>
        </p:nvGrpSpPr>
        <p:grpSpPr>
          <a:xfrm>
            <a:off x="284085" y="1868302"/>
            <a:ext cx="8478915" cy="4097088"/>
            <a:chOff x="284085" y="1140327"/>
            <a:chExt cx="8478915" cy="4097088"/>
          </a:xfrm>
        </p:grpSpPr>
        <p:pic>
          <p:nvPicPr>
            <p:cNvPr id="242" name="Google Shape;242;p9" descr="C:\Users\formbysk\Desktop\SCM Website content\supply_chain.bmp"/>
            <p:cNvPicPr preferRelativeResize="0"/>
            <p:nvPr/>
          </p:nvPicPr>
          <p:blipFill rotWithShape="1">
            <a:blip r:embed="rId4">
              <a:alphaModFix/>
            </a:blip>
            <a:srcRect/>
            <a:stretch/>
          </p:blipFill>
          <p:spPr>
            <a:xfrm>
              <a:off x="2697548" y="2329005"/>
              <a:ext cx="2982816" cy="1782588"/>
            </a:xfrm>
            <a:prstGeom prst="rect">
              <a:avLst/>
            </a:prstGeom>
            <a:noFill/>
            <a:ln>
              <a:noFill/>
            </a:ln>
          </p:spPr>
        </p:pic>
        <p:sp>
          <p:nvSpPr>
            <p:cNvPr id="244" name="Google Shape;244;p9"/>
            <p:cNvSpPr txBox="1"/>
            <p:nvPr/>
          </p:nvSpPr>
          <p:spPr>
            <a:xfrm>
              <a:off x="1058338" y="3880436"/>
              <a:ext cx="35052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chemeClr val="tx1"/>
                  </a:solidFill>
                  <a:sym typeface="Arial"/>
                </a:rPr>
                <a:t>Marketing</a:t>
              </a:r>
              <a:endParaRPr b="1" dirty="0">
                <a:solidFill>
                  <a:schemeClr val="tx1"/>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Improved delivery performance 16% - 28%</a:t>
              </a:r>
              <a:endParaRPr dirty="0">
                <a:solidFill>
                  <a:schemeClr val="bg1">
                    <a:lumMod val="50000"/>
                  </a:schemeClr>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Reduction in order fulfillment cycle time 30% - 50%</a:t>
              </a:r>
              <a:endParaRPr dirty="0">
                <a:solidFill>
                  <a:schemeClr val="bg1">
                    <a:lumMod val="50000"/>
                  </a:schemeClr>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Improvement in forecast accuracy 25% - 80%</a:t>
              </a:r>
              <a:endParaRPr dirty="0">
                <a:solidFill>
                  <a:schemeClr val="bg1">
                    <a:lumMod val="50000"/>
                  </a:schemeClr>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Lower supply chain costs 25%  - 50%</a:t>
              </a:r>
              <a:endParaRPr dirty="0">
                <a:solidFill>
                  <a:schemeClr val="bg1">
                    <a:lumMod val="50000"/>
                  </a:schemeClr>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Improvement of fill rates 20% - 30%</a:t>
              </a:r>
              <a:endParaRPr dirty="0">
                <a:solidFill>
                  <a:schemeClr val="bg1">
                    <a:lumMod val="50000"/>
                  </a:schemeClr>
                </a:solidFill>
              </a:endParaRPr>
            </a:p>
          </p:txBody>
        </p:sp>
        <p:sp>
          <p:nvSpPr>
            <p:cNvPr id="245" name="Google Shape;245;p9"/>
            <p:cNvSpPr txBox="1"/>
            <p:nvPr/>
          </p:nvSpPr>
          <p:spPr>
            <a:xfrm>
              <a:off x="5642264" y="1344445"/>
              <a:ext cx="29718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chemeClr val="tx1"/>
                  </a:solidFill>
                  <a:sym typeface="Arial"/>
                </a:rPr>
                <a:t>Accounting</a:t>
              </a:r>
              <a:endParaRPr b="1" dirty="0">
                <a:solidFill>
                  <a:schemeClr val="tx1"/>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Lower supply chain costs 25%  - 50%</a:t>
              </a:r>
              <a:endParaRPr dirty="0">
                <a:solidFill>
                  <a:schemeClr val="bg1">
                    <a:lumMod val="50000"/>
                  </a:schemeClr>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Improved capacity realization 10% - 20%</a:t>
              </a:r>
              <a:endParaRPr dirty="0">
                <a:solidFill>
                  <a:schemeClr val="bg1">
                    <a:lumMod val="50000"/>
                  </a:schemeClr>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Forecast accuracy improvement 25% - 80%</a:t>
              </a:r>
              <a:endParaRPr dirty="0">
                <a:solidFill>
                  <a:schemeClr val="bg1">
                    <a:lumMod val="50000"/>
                  </a:schemeClr>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Increase in overall productivity 10% - 16%</a:t>
              </a:r>
              <a:endParaRPr dirty="0">
                <a:solidFill>
                  <a:schemeClr val="bg1">
                    <a:lumMod val="50000"/>
                  </a:schemeClr>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Inventory Cost Reduction 25% - 60%</a:t>
              </a:r>
              <a:endParaRPr dirty="0">
                <a:solidFill>
                  <a:schemeClr val="bg1">
                    <a:lumMod val="50000"/>
                  </a:schemeClr>
                </a:solidFill>
              </a:endParaRPr>
            </a:p>
          </p:txBody>
        </p:sp>
        <p:sp>
          <p:nvSpPr>
            <p:cNvPr id="246" name="Google Shape;246;p9"/>
            <p:cNvSpPr txBox="1"/>
            <p:nvPr/>
          </p:nvSpPr>
          <p:spPr>
            <a:xfrm>
              <a:off x="725310" y="1363302"/>
              <a:ext cx="2286000" cy="877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chemeClr val="tx1"/>
                  </a:solidFill>
                  <a:sym typeface="Arial"/>
                </a:rPr>
                <a:t>Finance</a:t>
              </a:r>
              <a:endParaRPr b="1" dirty="0">
                <a:solidFill>
                  <a:schemeClr val="tx1"/>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SCM provides 40% higher valuation for companies within </a:t>
              </a:r>
              <a:endParaRPr dirty="0">
                <a:solidFill>
                  <a:schemeClr val="bg1">
                    <a:lumMod val="50000"/>
                  </a:schemeClr>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DJI Index and S&amp;P 500 Index.</a:t>
              </a:r>
              <a:endParaRPr dirty="0">
                <a:solidFill>
                  <a:schemeClr val="bg1">
                    <a:lumMod val="50000"/>
                  </a:schemeClr>
                </a:solidFill>
              </a:endParaRPr>
            </a:p>
          </p:txBody>
        </p:sp>
        <p:sp>
          <p:nvSpPr>
            <p:cNvPr id="247" name="Google Shape;247;p9"/>
            <p:cNvSpPr txBox="1"/>
            <p:nvPr/>
          </p:nvSpPr>
          <p:spPr>
            <a:xfrm>
              <a:off x="6172200" y="2641227"/>
              <a:ext cx="25908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chemeClr val="tx1"/>
                  </a:solidFill>
                  <a:sym typeface="Arial"/>
                </a:rPr>
                <a:t>Management / HR</a:t>
              </a:r>
              <a:endParaRPr b="1" dirty="0">
                <a:solidFill>
                  <a:schemeClr val="tx1"/>
                </a:solidFill>
              </a:endParaRPr>
            </a:p>
            <a:p>
              <a:pPr marL="0" marR="0" lvl="0" indent="0" algn="l" rtl="0">
                <a:spcBef>
                  <a:spcPts val="0"/>
                </a:spcBef>
                <a:spcAft>
                  <a:spcPts val="0"/>
                </a:spcAft>
                <a:buNone/>
              </a:pPr>
              <a:r>
                <a:rPr lang="en-US" sz="1100" b="0" i="0" u="none" strike="noStrike" cap="none" dirty="0">
                  <a:solidFill>
                    <a:schemeClr val="tx1"/>
                  </a:solidFill>
                  <a:sym typeface="Arial"/>
                </a:rPr>
                <a:t>With SCM Management costs as a percentage of revenue are 50% less than median companies. SCM increases employment opportunity.</a:t>
              </a:r>
              <a:endParaRPr dirty="0">
                <a:solidFill>
                  <a:schemeClr val="tx1"/>
                </a:solidFill>
              </a:endParaRPr>
            </a:p>
          </p:txBody>
        </p:sp>
        <p:sp>
          <p:nvSpPr>
            <p:cNvPr id="248" name="Google Shape;248;p9"/>
            <p:cNvSpPr txBox="1"/>
            <p:nvPr/>
          </p:nvSpPr>
          <p:spPr>
            <a:xfrm>
              <a:off x="284085" y="2360013"/>
              <a:ext cx="2119679" cy="12156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chemeClr val="tx1"/>
                  </a:solidFill>
                  <a:sym typeface="Arial"/>
                </a:rPr>
                <a:t>Entrepreneurship</a:t>
              </a:r>
              <a:endParaRPr b="1" dirty="0">
                <a:solidFill>
                  <a:schemeClr val="tx1"/>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SCM is a dominant enabler of new global enterprises and flat competition. Anyone can now  build an international supply chain and compete globally.</a:t>
              </a:r>
              <a:endParaRPr dirty="0">
                <a:solidFill>
                  <a:schemeClr val="bg1">
                    <a:lumMod val="50000"/>
                  </a:schemeClr>
                </a:solidFill>
              </a:endParaRPr>
            </a:p>
          </p:txBody>
        </p:sp>
        <p:sp>
          <p:nvSpPr>
            <p:cNvPr id="249" name="Google Shape;249;p9"/>
            <p:cNvSpPr txBox="1"/>
            <p:nvPr/>
          </p:nvSpPr>
          <p:spPr>
            <a:xfrm>
              <a:off x="2870489" y="1140327"/>
              <a:ext cx="28956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chemeClr val="tx1"/>
                  </a:solidFill>
                  <a:sym typeface="Arial"/>
                </a:rPr>
                <a:t>CIS</a:t>
              </a:r>
              <a:endParaRPr b="1" dirty="0">
                <a:solidFill>
                  <a:schemeClr val="tx1"/>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In “The World is Flat,” five of Friedman’s flatteners are technologies that have facilitated extraordinary competitive advantages in SCM.</a:t>
              </a:r>
              <a:endParaRPr dirty="0">
                <a:solidFill>
                  <a:schemeClr val="bg1">
                    <a:lumMod val="50000"/>
                  </a:schemeClr>
                </a:solidFill>
              </a:endParaRPr>
            </a:p>
          </p:txBody>
        </p:sp>
        <p:sp>
          <p:nvSpPr>
            <p:cNvPr id="250" name="Google Shape;250;p9"/>
            <p:cNvSpPr txBox="1"/>
            <p:nvPr/>
          </p:nvSpPr>
          <p:spPr>
            <a:xfrm>
              <a:off x="5261264" y="3852420"/>
              <a:ext cx="33528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chemeClr val="tx1"/>
                  </a:solidFill>
                  <a:sym typeface="Arial"/>
                </a:rPr>
                <a:t>Economics</a:t>
              </a:r>
              <a:endParaRPr b="1" dirty="0">
                <a:solidFill>
                  <a:schemeClr val="tx1"/>
                </a:solidFill>
              </a:endParaRPr>
            </a:p>
            <a:p>
              <a:pPr marL="0" marR="0" lvl="0" indent="0" algn="l" rtl="0">
                <a:spcBef>
                  <a:spcPts val="0"/>
                </a:spcBef>
                <a:spcAft>
                  <a:spcPts val="0"/>
                </a:spcAft>
                <a:buNone/>
              </a:pPr>
              <a:r>
                <a:rPr lang="en-US" sz="1100" b="0" i="0" u="none" strike="noStrike" cap="none" dirty="0">
                  <a:solidFill>
                    <a:schemeClr val="bg1">
                      <a:lumMod val="50000"/>
                    </a:schemeClr>
                  </a:solidFill>
                  <a:sym typeface="Arial"/>
                </a:rPr>
                <a:t>“Central to the way that companies produce things is the way that they manage their supply chains.” Virtual extended enterprises now cross all boundaries via SCM. Micro and macro economies are more complex and interdependent than ever before.</a:t>
              </a:r>
              <a:endParaRPr dirty="0">
                <a:solidFill>
                  <a:schemeClr val="bg1">
                    <a:lumMod val="50000"/>
                  </a:schemeClr>
                </a:solidFill>
              </a:endParaRPr>
            </a:p>
          </p:txBody>
        </p:sp>
      </p:grpSp>
      <p:sp>
        <p:nvSpPr>
          <p:cNvPr id="251" name="Google Shape;251;p9"/>
          <p:cNvSpPr txBox="1"/>
          <p:nvPr/>
        </p:nvSpPr>
        <p:spPr>
          <a:xfrm>
            <a:off x="1762823" y="6055613"/>
            <a:ext cx="74676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a:solidFill>
                  <a:srgbClr val="58595B"/>
                </a:solidFill>
                <a:latin typeface="Arial"/>
                <a:ea typeface="Arial"/>
                <a:cs typeface="Arial"/>
                <a:sym typeface="Arial"/>
              </a:rPr>
              <a:t>Sources: The Supply Chain Council, The Economist, PRTM-The Performance Measurement Group, “The World is Flat” by Thomas Friedman</a:t>
            </a:r>
            <a:endParaRPr/>
          </a:p>
        </p:txBody>
      </p:sp>
      <p:sp>
        <p:nvSpPr>
          <p:cNvPr id="252" name="Google Shape;252;p9"/>
          <p:cNvSpPr txBox="1"/>
          <p:nvPr/>
        </p:nvSpPr>
        <p:spPr>
          <a:xfrm>
            <a:off x="241322" y="1283094"/>
            <a:ext cx="888654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0" u="none" strike="noStrike" cap="none" dirty="0">
                <a:solidFill>
                  <a:srgbClr val="FF0000"/>
                </a:solidFill>
                <a:latin typeface="Arial"/>
                <a:ea typeface="Arial"/>
                <a:cs typeface="Arial"/>
                <a:sym typeface="Arial"/>
              </a:rPr>
              <a:t>SCM helps companies and professionals </a:t>
            </a:r>
            <a:r>
              <a:rPr lang="en-US" sz="2400" dirty="0">
                <a:solidFill>
                  <a:srgbClr val="FF0000"/>
                </a:solidFill>
                <a:latin typeface="Arial"/>
                <a:ea typeface="Arial"/>
                <a:cs typeface="Arial"/>
              </a:rPr>
              <a:t>across</a:t>
            </a:r>
            <a:r>
              <a:rPr lang="en-US" sz="2400" i="0" u="none" strike="noStrike" cap="none" dirty="0">
                <a:solidFill>
                  <a:srgbClr val="FF0000"/>
                </a:solidFill>
                <a:sym typeface="Arial"/>
              </a:rPr>
              <a:t> all disciplines</a:t>
            </a:r>
            <a:endParaRPr sz="18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9" name="Picture 8">
            <a:extLst>
              <a:ext uri="{FF2B5EF4-FFF2-40B4-BE49-F238E27FC236}">
                <a16:creationId xmlns:a16="http://schemas.microsoft.com/office/drawing/2014/main" id="{930A2240-651E-4D50-ABBB-F37A4C0E454F}"/>
              </a:ext>
            </a:extLst>
          </p:cNvPr>
          <p:cNvPicPr>
            <a:picLocks noChangeAspect="1"/>
          </p:cNvPicPr>
          <p:nvPr/>
        </p:nvPicPr>
        <p:blipFill>
          <a:blip r:embed="rId3"/>
          <a:stretch>
            <a:fillRect/>
          </a:stretch>
        </p:blipFill>
        <p:spPr>
          <a:xfrm>
            <a:off x="4217591" y="665829"/>
            <a:ext cx="4604826" cy="4966579"/>
          </a:xfrm>
          <a:prstGeom prst="rect">
            <a:avLst/>
          </a:prstGeom>
        </p:spPr>
      </p:pic>
      <p:grpSp>
        <p:nvGrpSpPr>
          <p:cNvPr id="8" name="Group 7">
            <a:extLst>
              <a:ext uri="{FF2B5EF4-FFF2-40B4-BE49-F238E27FC236}">
                <a16:creationId xmlns:a16="http://schemas.microsoft.com/office/drawing/2014/main" id="{C2C6CD0E-2275-46DB-8185-398D1AC73905}"/>
              </a:ext>
            </a:extLst>
          </p:cNvPr>
          <p:cNvGrpSpPr/>
          <p:nvPr/>
        </p:nvGrpSpPr>
        <p:grpSpPr>
          <a:xfrm>
            <a:off x="325654" y="415689"/>
            <a:ext cx="3427252" cy="4033191"/>
            <a:chOff x="979149" y="2166139"/>
            <a:chExt cx="3112394" cy="3662666"/>
          </a:xfrm>
        </p:grpSpPr>
        <p:pic>
          <p:nvPicPr>
            <p:cNvPr id="2" name="Picture 1">
              <a:extLst>
                <a:ext uri="{FF2B5EF4-FFF2-40B4-BE49-F238E27FC236}">
                  <a16:creationId xmlns:a16="http://schemas.microsoft.com/office/drawing/2014/main" id="{86FD36A5-82C9-40AA-9E4E-9FA4CAEAB4D8}"/>
                </a:ext>
              </a:extLst>
            </p:cNvPr>
            <p:cNvPicPr>
              <a:picLocks noChangeAspect="1"/>
            </p:cNvPicPr>
            <p:nvPr/>
          </p:nvPicPr>
          <p:blipFill>
            <a:blip r:embed="rId4"/>
            <a:stretch>
              <a:fillRect/>
            </a:stretch>
          </p:blipFill>
          <p:spPr>
            <a:xfrm>
              <a:off x="1014661" y="5304785"/>
              <a:ext cx="3041372" cy="524020"/>
            </a:xfrm>
            <a:prstGeom prst="rect">
              <a:avLst/>
            </a:prstGeom>
          </p:spPr>
        </p:pic>
        <p:pic>
          <p:nvPicPr>
            <p:cNvPr id="3" name="Picture 2">
              <a:extLst>
                <a:ext uri="{FF2B5EF4-FFF2-40B4-BE49-F238E27FC236}">
                  <a16:creationId xmlns:a16="http://schemas.microsoft.com/office/drawing/2014/main" id="{0ECF02B1-1D4D-4F70-8868-91DCFCF5D361}"/>
                </a:ext>
              </a:extLst>
            </p:cNvPr>
            <p:cNvPicPr>
              <a:picLocks noChangeAspect="1"/>
            </p:cNvPicPr>
            <p:nvPr/>
          </p:nvPicPr>
          <p:blipFill>
            <a:blip r:embed="rId5"/>
            <a:stretch>
              <a:fillRect/>
            </a:stretch>
          </p:blipFill>
          <p:spPr>
            <a:xfrm>
              <a:off x="979149" y="2166139"/>
              <a:ext cx="3112394" cy="1592054"/>
            </a:xfrm>
            <a:prstGeom prst="rect">
              <a:avLst/>
            </a:prstGeom>
          </p:spPr>
        </p:pic>
        <p:pic>
          <p:nvPicPr>
            <p:cNvPr id="5" name="Picture 4">
              <a:extLst>
                <a:ext uri="{FF2B5EF4-FFF2-40B4-BE49-F238E27FC236}">
                  <a16:creationId xmlns:a16="http://schemas.microsoft.com/office/drawing/2014/main" id="{F8F5B9C8-5693-4DD5-AEC6-B9A59DD7C4D9}"/>
                </a:ext>
              </a:extLst>
            </p:cNvPr>
            <p:cNvPicPr>
              <a:picLocks noChangeAspect="1"/>
            </p:cNvPicPr>
            <p:nvPr/>
          </p:nvPicPr>
          <p:blipFill>
            <a:blip r:embed="rId6"/>
            <a:stretch>
              <a:fillRect/>
            </a:stretch>
          </p:blipFill>
          <p:spPr>
            <a:xfrm>
              <a:off x="1014660" y="3695592"/>
              <a:ext cx="3041372" cy="1628095"/>
            </a:xfrm>
            <a:prstGeom prst="rect">
              <a:avLst/>
            </a:prstGeom>
          </p:spPr>
        </p:pic>
      </p:grpSp>
      <p:sp>
        <p:nvSpPr>
          <p:cNvPr id="10" name="Rectangle 9">
            <a:extLst>
              <a:ext uri="{FF2B5EF4-FFF2-40B4-BE49-F238E27FC236}">
                <a16:creationId xmlns:a16="http://schemas.microsoft.com/office/drawing/2014/main" id="{6F534241-DBCE-456D-A8BE-DB11A0526DF9}"/>
              </a:ext>
            </a:extLst>
          </p:cNvPr>
          <p:cNvSpPr/>
          <p:nvPr/>
        </p:nvSpPr>
        <p:spPr>
          <a:xfrm>
            <a:off x="260822" y="5101499"/>
            <a:ext cx="4572000" cy="830997"/>
          </a:xfrm>
          <a:prstGeom prst="rect">
            <a:avLst/>
          </a:prstGeom>
        </p:spPr>
        <p:txBody>
          <a:bodyPr>
            <a:spAutoFit/>
          </a:bodyPr>
          <a:lstStyle/>
          <a:p>
            <a:pPr lvl="0">
              <a:buClr>
                <a:schemeClr val="dk1"/>
              </a:buClr>
              <a:buSzPts val="4000"/>
            </a:pPr>
            <a:r>
              <a:rPr lang="en-US" sz="2000" b="1" dirty="0"/>
              <a:t>COB Career Center</a:t>
            </a:r>
            <a:br>
              <a:rPr lang="en-US" sz="2400" b="1" dirty="0"/>
            </a:br>
            <a:r>
              <a:rPr lang="en-US" dirty="0"/>
              <a:t>2021-2022</a:t>
            </a:r>
            <a:br>
              <a:rPr lang="en-US" dirty="0"/>
            </a:br>
            <a:r>
              <a:rPr lang="en-US" dirty="0"/>
              <a:t>COB Student Success </a:t>
            </a:r>
            <a:endParaRPr lang="en-US" sz="2400" dirty="0"/>
          </a:p>
        </p:txBody>
      </p:sp>
    </p:spTree>
    <p:extLst>
      <p:ext uri="{BB962C8B-B14F-4D97-AF65-F5344CB8AC3E}">
        <p14:creationId xmlns:p14="http://schemas.microsoft.com/office/powerpoint/2010/main" val="331287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4"/>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288" name="Google Shape;288;p14"/>
          <p:cNvSpPr txBox="1">
            <a:spLocks noGrp="1"/>
          </p:cNvSpPr>
          <p:nvPr>
            <p:ph type="title"/>
          </p:nvPr>
        </p:nvSpPr>
        <p:spPr>
          <a:xfrm>
            <a:off x="281866" y="29379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4000" b="1" dirty="0"/>
              <a:t>Institute for Supply Management (ISM)</a:t>
            </a:r>
            <a:endParaRPr sz="3600" b="1" dirty="0"/>
          </a:p>
        </p:txBody>
      </p:sp>
      <p:sp>
        <p:nvSpPr>
          <p:cNvPr id="289" name="Google Shape;289;p14"/>
          <p:cNvSpPr txBox="1">
            <a:spLocks noGrp="1"/>
          </p:cNvSpPr>
          <p:nvPr>
            <p:ph type="body" idx="1"/>
          </p:nvPr>
        </p:nvSpPr>
        <p:spPr>
          <a:xfrm>
            <a:off x="152400" y="1524000"/>
            <a:ext cx="8839200" cy="464819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p:txBody>
      </p:sp>
      <p:sp>
        <p:nvSpPr>
          <p:cNvPr id="290" name="Google Shape;290;p1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pic>
        <p:nvPicPr>
          <p:cNvPr id="2" name="Picture 1">
            <a:extLst>
              <a:ext uri="{FF2B5EF4-FFF2-40B4-BE49-F238E27FC236}">
                <a16:creationId xmlns:a16="http://schemas.microsoft.com/office/drawing/2014/main" id="{F57517CC-C22A-4C31-BB83-B6FC957DE1D8}"/>
              </a:ext>
            </a:extLst>
          </p:cNvPr>
          <p:cNvPicPr>
            <a:picLocks noChangeAspect="1"/>
          </p:cNvPicPr>
          <p:nvPr/>
        </p:nvPicPr>
        <p:blipFill>
          <a:blip r:embed="rId4"/>
          <a:stretch>
            <a:fillRect/>
          </a:stretch>
        </p:blipFill>
        <p:spPr>
          <a:xfrm>
            <a:off x="152400" y="1624614"/>
            <a:ext cx="5679411" cy="825213"/>
          </a:xfrm>
          <a:prstGeom prst="rect">
            <a:avLst/>
          </a:prstGeom>
        </p:spPr>
      </p:pic>
      <p:grpSp>
        <p:nvGrpSpPr>
          <p:cNvPr id="8" name="Group 7">
            <a:extLst>
              <a:ext uri="{FF2B5EF4-FFF2-40B4-BE49-F238E27FC236}">
                <a16:creationId xmlns:a16="http://schemas.microsoft.com/office/drawing/2014/main" id="{A0BFC673-643D-492B-8366-A14B55F19509}"/>
              </a:ext>
            </a:extLst>
          </p:cNvPr>
          <p:cNvGrpSpPr/>
          <p:nvPr/>
        </p:nvGrpSpPr>
        <p:grpSpPr>
          <a:xfrm>
            <a:off x="152400" y="2524448"/>
            <a:ext cx="8700514" cy="3183023"/>
            <a:chOff x="-397" y="2790778"/>
            <a:chExt cx="7420190" cy="2714625"/>
          </a:xfrm>
        </p:grpSpPr>
        <p:pic>
          <p:nvPicPr>
            <p:cNvPr id="4" name="Picture 3">
              <a:extLst>
                <a:ext uri="{FF2B5EF4-FFF2-40B4-BE49-F238E27FC236}">
                  <a16:creationId xmlns:a16="http://schemas.microsoft.com/office/drawing/2014/main" id="{F8335E2C-B140-4D4B-BD50-7A867EE31F7F}"/>
                </a:ext>
              </a:extLst>
            </p:cNvPr>
            <p:cNvPicPr>
              <a:picLocks noChangeAspect="1"/>
            </p:cNvPicPr>
            <p:nvPr/>
          </p:nvPicPr>
          <p:blipFill>
            <a:blip r:embed="rId5"/>
            <a:stretch>
              <a:fillRect/>
            </a:stretch>
          </p:blipFill>
          <p:spPr>
            <a:xfrm>
              <a:off x="-397" y="2790778"/>
              <a:ext cx="4505325" cy="2714625"/>
            </a:xfrm>
            <a:prstGeom prst="rect">
              <a:avLst/>
            </a:prstGeom>
          </p:spPr>
        </p:pic>
        <p:pic>
          <p:nvPicPr>
            <p:cNvPr id="6" name="Picture 5">
              <a:extLst>
                <a:ext uri="{FF2B5EF4-FFF2-40B4-BE49-F238E27FC236}">
                  <a16:creationId xmlns:a16="http://schemas.microsoft.com/office/drawing/2014/main" id="{02133DD5-E3C6-4CAA-A8DE-9563C53836BB}"/>
                </a:ext>
              </a:extLst>
            </p:cNvPr>
            <p:cNvPicPr>
              <a:picLocks noChangeAspect="1"/>
            </p:cNvPicPr>
            <p:nvPr/>
          </p:nvPicPr>
          <p:blipFill>
            <a:blip r:embed="rId6"/>
            <a:stretch>
              <a:fillRect/>
            </a:stretch>
          </p:blipFill>
          <p:spPr>
            <a:xfrm>
              <a:off x="4705169" y="2790778"/>
              <a:ext cx="2714624" cy="2714624"/>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p:nvPr/>
        </p:nvPicPr>
        <p:blipFill rotWithShape="1">
          <a:blip r:embed="rId3">
            <a:alphaModFix/>
          </a:blip>
          <a:srcRect/>
          <a:stretch/>
        </p:blipFill>
        <p:spPr>
          <a:xfrm>
            <a:off x="-397" y="0"/>
            <a:ext cx="9144793" cy="1295399"/>
          </a:xfrm>
          <a:prstGeom prst="rect">
            <a:avLst/>
          </a:prstGeom>
          <a:noFill/>
          <a:ln>
            <a:noFill/>
          </a:ln>
        </p:spPr>
      </p:pic>
      <p:sp>
        <p:nvSpPr>
          <p:cNvPr id="168" name="Google Shape;168;p5"/>
          <p:cNvSpPr txBox="1">
            <a:spLocks noGrp="1"/>
          </p:cNvSpPr>
          <p:nvPr>
            <p:ph type="title"/>
          </p:nvPr>
        </p:nvSpPr>
        <p:spPr>
          <a:xfrm>
            <a:off x="-397" y="1"/>
            <a:ext cx="9144794" cy="12953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b="1" dirty="0"/>
              <a:t>Supply Chain Management Programs</a:t>
            </a:r>
            <a:endParaRPr b="1" dirty="0"/>
          </a:p>
        </p:txBody>
      </p:sp>
      <p:grpSp>
        <p:nvGrpSpPr>
          <p:cNvPr id="9" name="Group 8">
            <a:extLst>
              <a:ext uri="{FF2B5EF4-FFF2-40B4-BE49-F238E27FC236}">
                <a16:creationId xmlns:a16="http://schemas.microsoft.com/office/drawing/2014/main" id="{C59B3A4E-AB32-4EB7-AF5E-DB7DAF66FEB4}"/>
              </a:ext>
            </a:extLst>
          </p:cNvPr>
          <p:cNvGrpSpPr/>
          <p:nvPr/>
        </p:nvGrpSpPr>
        <p:grpSpPr>
          <a:xfrm>
            <a:off x="609650" y="1448619"/>
            <a:ext cx="8090170" cy="1674764"/>
            <a:chOff x="609650" y="1448619"/>
            <a:chExt cx="8090170" cy="1674764"/>
          </a:xfrm>
        </p:grpSpPr>
        <p:grpSp>
          <p:nvGrpSpPr>
            <p:cNvPr id="7" name="Group 6">
              <a:extLst>
                <a:ext uri="{FF2B5EF4-FFF2-40B4-BE49-F238E27FC236}">
                  <a16:creationId xmlns:a16="http://schemas.microsoft.com/office/drawing/2014/main" id="{4ABE055B-F522-448E-AC52-9EBA6D8416C6}"/>
                </a:ext>
              </a:extLst>
            </p:cNvPr>
            <p:cNvGrpSpPr/>
            <p:nvPr/>
          </p:nvGrpSpPr>
          <p:grpSpPr>
            <a:xfrm>
              <a:off x="2473761" y="1448619"/>
              <a:ext cx="6226059" cy="1674764"/>
              <a:chOff x="2473761" y="1448619"/>
              <a:chExt cx="6226059" cy="1674764"/>
            </a:xfrm>
          </p:grpSpPr>
          <p:sp>
            <p:nvSpPr>
              <p:cNvPr id="170" name="Google Shape;170;p5"/>
              <p:cNvSpPr/>
              <p:nvPr/>
            </p:nvSpPr>
            <p:spPr>
              <a:xfrm rot="5400000">
                <a:off x="4749409" y="-8270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2473762" y="1530373"/>
                <a:ext cx="6144304" cy="1171638"/>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Created in 2008 after a study found SCM knowledge, skills, and abilities lacking in the workforce</a:t>
                </a:r>
                <a:endParaRPr sz="18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Provides a multi-disciplinary curriculum to complement both Business and Non-Business majors</a:t>
                </a:r>
                <a:endParaRPr sz="1800" b="0" i="0" u="none" strike="noStrike" cap="none" dirty="0">
                  <a:solidFill>
                    <a:srgbClr val="000000"/>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0307CF42-2787-4810-92D0-5122B49A188B}"/>
                </a:ext>
              </a:extLst>
            </p:cNvPr>
            <p:cNvGrpSpPr/>
            <p:nvPr/>
          </p:nvGrpSpPr>
          <p:grpSpPr>
            <a:xfrm>
              <a:off x="609650" y="1449436"/>
              <a:ext cx="1864111" cy="1673126"/>
              <a:chOff x="609650" y="1449436"/>
              <a:chExt cx="1864111" cy="1673126"/>
            </a:xfrm>
          </p:grpSpPr>
          <p:sp>
            <p:nvSpPr>
              <p:cNvPr id="172" name="Google Shape;172;p5"/>
              <p:cNvSpPr/>
              <p:nvPr/>
            </p:nvSpPr>
            <p:spPr>
              <a:xfrm>
                <a:off x="609650" y="1449436"/>
                <a:ext cx="1864111" cy="1673126"/>
              </a:xfrm>
              <a:prstGeom prst="roundRect">
                <a:avLst>
                  <a:gd name="adj" fmla="val 16667"/>
                </a:avLst>
              </a:prstGeom>
              <a:solidFill>
                <a:schemeClr val="tx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solidFill>
                    <a:srgbClr val="92D050"/>
                  </a:solidFill>
                </a:endParaRPr>
              </a:p>
            </p:txBody>
          </p:sp>
          <p:sp>
            <p:nvSpPr>
              <p:cNvPr id="173" name="Google Shape;173;p5"/>
              <p:cNvSpPr txBox="1"/>
              <p:nvPr/>
            </p:nvSpPr>
            <p:spPr>
              <a:xfrm>
                <a:off x="691325" y="15311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4400" b="1" i="0" u="none" strike="noStrike" cap="none" dirty="0">
                    <a:solidFill>
                      <a:schemeClr val="accent2">
                        <a:lumMod val="60000"/>
                        <a:lumOff val="40000"/>
                      </a:schemeClr>
                    </a:solidFill>
                    <a:latin typeface="Calibri"/>
                    <a:ea typeface="Calibri"/>
                    <a:cs typeface="Calibri"/>
                    <a:sym typeface="Calibri"/>
                  </a:rPr>
                  <a:t>SCM Minor</a:t>
                </a:r>
                <a:endParaRPr sz="2400" b="1" dirty="0">
                  <a:solidFill>
                    <a:schemeClr val="accent2">
                      <a:lumMod val="60000"/>
                      <a:lumOff val="40000"/>
                    </a:schemeClr>
                  </a:solidFill>
                </a:endParaRPr>
              </a:p>
            </p:txBody>
          </p:sp>
        </p:grpSp>
      </p:grpSp>
      <p:grpSp>
        <p:nvGrpSpPr>
          <p:cNvPr id="5" name="Group 4">
            <a:extLst>
              <a:ext uri="{FF2B5EF4-FFF2-40B4-BE49-F238E27FC236}">
                <a16:creationId xmlns:a16="http://schemas.microsoft.com/office/drawing/2014/main" id="{F288B281-D3D5-4B49-A870-DAFE5C3EF24C}"/>
              </a:ext>
            </a:extLst>
          </p:cNvPr>
          <p:cNvGrpSpPr/>
          <p:nvPr/>
        </p:nvGrpSpPr>
        <p:grpSpPr>
          <a:xfrm>
            <a:off x="612531" y="4944208"/>
            <a:ext cx="8076057" cy="1066800"/>
            <a:chOff x="612531" y="4944208"/>
            <a:chExt cx="8076057" cy="1066800"/>
          </a:xfrm>
        </p:grpSpPr>
        <p:sp>
          <p:nvSpPr>
            <p:cNvPr id="175" name="Google Shape;175;p5"/>
            <p:cNvSpPr/>
            <p:nvPr/>
          </p:nvSpPr>
          <p:spPr>
            <a:xfrm rot="5400000">
              <a:off x="5387749" y="2710169"/>
              <a:ext cx="1066800" cy="5534878"/>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3153711" y="4996284"/>
              <a:ext cx="5482801" cy="962646"/>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dirty="0">
                  <a:solidFill>
                    <a:schemeClr val="dk1"/>
                  </a:solidFill>
                  <a:latin typeface="Calibri"/>
                  <a:ea typeface="Calibri"/>
                  <a:cs typeface="Calibri"/>
                  <a:sym typeface="Calibri"/>
                </a:rPr>
                <a:t>Created in 2014 for our MBA students to obtain the SCM knowledge, skills, and abilities requested by employers</a:t>
              </a:r>
              <a:endParaRPr sz="1900" b="0" i="0" u="none" strike="noStrike" cap="none" dirty="0">
                <a:solidFill>
                  <a:srgbClr val="000000"/>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983DC2A3-F120-45F9-B648-73A862D4BF2C}"/>
                </a:ext>
              </a:extLst>
            </p:cNvPr>
            <p:cNvGrpSpPr/>
            <p:nvPr/>
          </p:nvGrpSpPr>
          <p:grpSpPr>
            <a:xfrm>
              <a:off x="612531" y="5034697"/>
              <a:ext cx="2550871" cy="885821"/>
              <a:chOff x="612531" y="5034697"/>
              <a:chExt cx="2550871" cy="885821"/>
            </a:xfrm>
          </p:grpSpPr>
          <p:sp>
            <p:nvSpPr>
              <p:cNvPr id="177" name="Google Shape;177;p5"/>
              <p:cNvSpPr/>
              <p:nvPr/>
            </p:nvSpPr>
            <p:spPr>
              <a:xfrm>
                <a:off x="612531" y="5034697"/>
                <a:ext cx="2550871" cy="885821"/>
              </a:xfrm>
              <a:prstGeom prst="roundRect">
                <a:avLst>
                  <a:gd name="adj" fmla="val 16667"/>
                </a:avLst>
              </a:prstGeom>
              <a:solidFill>
                <a:schemeClr val="tx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92D050"/>
                  </a:solidFill>
                </a:endParaRPr>
              </a:p>
            </p:txBody>
          </p:sp>
          <p:sp>
            <p:nvSpPr>
              <p:cNvPr id="178" name="Google Shape;178;p5"/>
              <p:cNvSpPr txBox="1"/>
              <p:nvPr/>
            </p:nvSpPr>
            <p:spPr>
              <a:xfrm>
                <a:off x="655773" y="5077939"/>
                <a:ext cx="2464387" cy="799337"/>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1" i="0" u="none" strike="noStrike" cap="none" dirty="0">
                    <a:solidFill>
                      <a:schemeClr val="accent2">
                        <a:lumMod val="60000"/>
                        <a:lumOff val="40000"/>
                      </a:schemeClr>
                    </a:solidFill>
                    <a:latin typeface="Calibri"/>
                    <a:ea typeface="Calibri"/>
                    <a:cs typeface="Calibri"/>
                    <a:sym typeface="Calibri"/>
                  </a:rPr>
                  <a:t>MBA w/SCM concentration</a:t>
                </a:r>
                <a:endParaRPr b="1" dirty="0">
                  <a:solidFill>
                    <a:schemeClr val="accent2">
                      <a:lumMod val="60000"/>
                      <a:lumOff val="40000"/>
                    </a:schemeClr>
                  </a:solidFill>
                </a:endParaRPr>
              </a:p>
            </p:txBody>
          </p:sp>
        </p:grpSp>
      </p:grpSp>
      <p:grpSp>
        <p:nvGrpSpPr>
          <p:cNvPr id="8" name="Group 7">
            <a:extLst>
              <a:ext uri="{FF2B5EF4-FFF2-40B4-BE49-F238E27FC236}">
                <a16:creationId xmlns:a16="http://schemas.microsoft.com/office/drawing/2014/main" id="{C2BA05C4-4B4D-4F66-B29C-AAA1E81FE819}"/>
              </a:ext>
            </a:extLst>
          </p:cNvPr>
          <p:cNvGrpSpPr/>
          <p:nvPr/>
        </p:nvGrpSpPr>
        <p:grpSpPr>
          <a:xfrm>
            <a:off x="609650" y="3075962"/>
            <a:ext cx="8166370" cy="1894081"/>
            <a:chOff x="609650" y="3075962"/>
            <a:chExt cx="8166370" cy="1894081"/>
          </a:xfrm>
        </p:grpSpPr>
        <p:grpSp>
          <p:nvGrpSpPr>
            <p:cNvPr id="6" name="Group 5">
              <a:extLst>
                <a:ext uri="{FF2B5EF4-FFF2-40B4-BE49-F238E27FC236}">
                  <a16:creationId xmlns:a16="http://schemas.microsoft.com/office/drawing/2014/main" id="{003DF5A1-CE97-4D02-8DDF-74B0A4363459}"/>
                </a:ext>
              </a:extLst>
            </p:cNvPr>
            <p:cNvGrpSpPr/>
            <p:nvPr/>
          </p:nvGrpSpPr>
          <p:grpSpPr>
            <a:xfrm>
              <a:off x="2549961" y="3075962"/>
              <a:ext cx="6226059" cy="1894081"/>
              <a:chOff x="2549961" y="3075962"/>
              <a:chExt cx="6226059" cy="1894081"/>
            </a:xfrm>
          </p:grpSpPr>
          <p:sp>
            <p:nvSpPr>
              <p:cNvPr id="180" name="Google Shape;180;p5"/>
              <p:cNvSpPr/>
              <p:nvPr/>
            </p:nvSpPr>
            <p:spPr>
              <a:xfrm rot="5400000">
                <a:off x="4825609" y="91677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2555518" y="3075962"/>
                <a:ext cx="6144304" cy="1894081"/>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Created in 2016 after a study found SCM knowledge, skills, and abilities lacking in the workforce.  More demand after the pandemic</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Provides a multi-disciplinary curriculum to complement Business majors. Double major/minor can be easily added</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Currently 287 students (211 declared majors, 38 Undeclared, 38 minors).  </a:t>
                </a:r>
                <a:r>
                  <a:rPr lang="en-US" sz="1600" b="1" i="1" u="none" strike="noStrike" cap="none" dirty="0">
                    <a:solidFill>
                      <a:schemeClr val="dk1"/>
                    </a:solidFill>
                    <a:latin typeface="Calibri"/>
                    <a:ea typeface="Calibri"/>
                    <a:cs typeface="Calibri"/>
                    <a:sym typeface="Calibri"/>
                  </a:rPr>
                  <a:t>Online BSBA in SCM just introduced  </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BBB507E7-B301-4439-B398-C7F53D2D827D}"/>
                </a:ext>
              </a:extLst>
            </p:cNvPr>
            <p:cNvGrpSpPr/>
            <p:nvPr/>
          </p:nvGrpSpPr>
          <p:grpSpPr>
            <a:xfrm>
              <a:off x="609650" y="3224970"/>
              <a:ext cx="1864111" cy="1673126"/>
              <a:chOff x="609650" y="3224970"/>
              <a:chExt cx="1864111" cy="1673126"/>
            </a:xfrm>
          </p:grpSpPr>
          <p:sp>
            <p:nvSpPr>
              <p:cNvPr id="19" name="Google Shape;172;p5">
                <a:extLst>
                  <a:ext uri="{FF2B5EF4-FFF2-40B4-BE49-F238E27FC236}">
                    <a16:creationId xmlns:a16="http://schemas.microsoft.com/office/drawing/2014/main" id="{19427920-F723-44FC-842F-B58B74AC8B07}"/>
                  </a:ext>
                </a:extLst>
              </p:cNvPr>
              <p:cNvSpPr/>
              <p:nvPr/>
            </p:nvSpPr>
            <p:spPr>
              <a:xfrm>
                <a:off x="609650" y="3224970"/>
                <a:ext cx="1864111" cy="1673126"/>
              </a:xfrm>
              <a:prstGeom prst="roundRect">
                <a:avLst>
                  <a:gd name="adj" fmla="val 16667"/>
                </a:avLst>
              </a:prstGeom>
              <a:solidFill>
                <a:schemeClr val="tx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solidFill>
                    <a:srgbClr val="92D050"/>
                  </a:solidFill>
                </a:endParaRPr>
              </a:p>
            </p:txBody>
          </p:sp>
          <p:sp>
            <p:nvSpPr>
              <p:cNvPr id="20" name="Google Shape;173;p5">
                <a:extLst>
                  <a:ext uri="{FF2B5EF4-FFF2-40B4-BE49-F238E27FC236}">
                    <a16:creationId xmlns:a16="http://schemas.microsoft.com/office/drawing/2014/main" id="{8B081158-E513-451A-B7C3-7D1E3F4FBEA2}"/>
                  </a:ext>
                </a:extLst>
              </p:cNvPr>
              <p:cNvSpPr txBox="1"/>
              <p:nvPr/>
            </p:nvSpPr>
            <p:spPr>
              <a:xfrm>
                <a:off x="691325" y="3306645"/>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4400" b="1" i="0" u="none" strike="noStrike" cap="none" dirty="0">
                    <a:solidFill>
                      <a:schemeClr val="accent2">
                        <a:lumMod val="60000"/>
                        <a:lumOff val="40000"/>
                      </a:schemeClr>
                    </a:solidFill>
                    <a:latin typeface="Calibri"/>
                    <a:ea typeface="Calibri"/>
                    <a:cs typeface="Calibri"/>
                    <a:sym typeface="Calibri"/>
                  </a:rPr>
                  <a:t>SCM Minor</a:t>
                </a:r>
                <a:endParaRPr sz="2400" b="1" dirty="0">
                  <a:solidFill>
                    <a:schemeClr val="accent2">
                      <a:lumMod val="60000"/>
                      <a:lumOff val="40000"/>
                    </a:schemeClr>
                  </a:solidFil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Rectangle 1">
            <a:extLst>
              <a:ext uri="{FF2B5EF4-FFF2-40B4-BE49-F238E27FC236}">
                <a16:creationId xmlns:a16="http://schemas.microsoft.com/office/drawing/2014/main" id="{56E6CF2D-6D72-438B-9916-322740F2BF72}"/>
              </a:ext>
            </a:extLst>
          </p:cNvPr>
          <p:cNvSpPr/>
          <p:nvPr/>
        </p:nvSpPr>
        <p:spPr>
          <a:xfrm>
            <a:off x="426128" y="1615731"/>
            <a:ext cx="8282866" cy="42701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3" name="Google Shape;273;p12"/>
          <p:cNvPicPr preferRelativeResize="0"/>
          <p:nvPr/>
        </p:nvPicPr>
        <p:blipFill rotWithShape="1">
          <a:blip r:embed="rId3">
            <a:alphaModFix/>
          </a:blip>
          <a:srcRect/>
          <a:stretch/>
        </p:blipFill>
        <p:spPr>
          <a:xfrm>
            <a:off x="-397" y="1"/>
            <a:ext cx="9144793" cy="1295399"/>
          </a:xfrm>
          <a:prstGeom prst="rect">
            <a:avLst/>
          </a:prstGeom>
          <a:noFill/>
          <a:ln>
            <a:noFill/>
          </a:ln>
        </p:spPr>
      </p:pic>
      <p:sp>
        <p:nvSpPr>
          <p:cNvPr id="274" name="Google Shape;274;p12"/>
          <p:cNvSpPr txBox="1">
            <a:spLocks noGrp="1"/>
          </p:cNvSpPr>
          <p:nvPr>
            <p:ph type="body" idx="1"/>
          </p:nvPr>
        </p:nvSpPr>
        <p:spPr>
          <a:xfrm>
            <a:off x="152400" y="1162230"/>
            <a:ext cx="8839200" cy="4738171"/>
          </a:xfrm>
          <a:prstGeom prst="rect">
            <a:avLst/>
          </a:prstGeom>
          <a:noFill/>
          <a:ln>
            <a:noFill/>
          </a:ln>
        </p:spPr>
        <p:txBody>
          <a:bodyPr spcFirstLastPara="1" wrap="square" lIns="91425" tIns="45700" rIns="91425" bIns="45700" anchor="t" anchorCtr="0">
            <a:normAutofit/>
          </a:bodyPr>
          <a:lstStyle/>
          <a:p>
            <a:pPr marL="742950" lvl="1" indent="-285750" algn="l" rtl="0">
              <a:spcBef>
                <a:spcPts val="518"/>
              </a:spcBef>
              <a:spcAft>
                <a:spcPts val="0"/>
              </a:spcAft>
              <a:buClr>
                <a:schemeClr val="dk1"/>
              </a:buClr>
              <a:buSzPct val="100000"/>
              <a:buFont typeface="Arial"/>
              <a:buChar char="•"/>
            </a:pPr>
            <a:endParaRPr lang="en-US" dirty="0"/>
          </a:p>
          <a:p>
            <a:pPr marL="457200" lvl="1" indent="0" algn="l" rtl="0">
              <a:spcBef>
                <a:spcPts val="518"/>
              </a:spcBef>
              <a:spcAft>
                <a:spcPts val="0"/>
              </a:spcAft>
              <a:buClr>
                <a:schemeClr val="dk1"/>
              </a:buClr>
              <a:buSzPct val="100000"/>
              <a:buNone/>
            </a:pPr>
            <a:r>
              <a:rPr lang="en-US" sz="3600" b="1" dirty="0">
                <a:solidFill>
                  <a:schemeClr val="accent2">
                    <a:lumMod val="60000"/>
                    <a:lumOff val="40000"/>
                  </a:schemeClr>
                </a:solidFill>
              </a:rPr>
              <a:t>Free Club Membership</a:t>
            </a:r>
          </a:p>
          <a:p>
            <a:pPr marL="914400" lvl="2" indent="0">
              <a:spcBef>
                <a:spcPts val="518"/>
              </a:spcBef>
              <a:buSzPct val="100000"/>
              <a:buNone/>
            </a:pPr>
            <a:r>
              <a:rPr lang="en-US" sz="3200" i="1" dirty="0">
                <a:solidFill>
                  <a:schemeClr val="bg1">
                    <a:lumMod val="75000"/>
                  </a:schemeClr>
                </a:solidFill>
              </a:rPr>
              <a:t>Includes student membership in ASCM</a:t>
            </a:r>
          </a:p>
          <a:p>
            <a:pPr marL="914400" lvl="2" indent="0">
              <a:spcBef>
                <a:spcPts val="518"/>
              </a:spcBef>
              <a:buSzPct val="100000"/>
              <a:buNone/>
            </a:pPr>
            <a:r>
              <a:rPr lang="en-US" sz="3200" i="1" dirty="0">
                <a:solidFill>
                  <a:schemeClr val="bg1">
                    <a:lumMod val="75000"/>
                  </a:schemeClr>
                </a:solidFill>
              </a:rPr>
              <a:t>Includes student membership in CSCMP </a:t>
            </a:r>
          </a:p>
          <a:p>
            <a:pPr marL="457200" lvl="1" indent="0" algn="l" rtl="0">
              <a:spcBef>
                <a:spcPts val="518"/>
              </a:spcBef>
              <a:spcAft>
                <a:spcPts val="0"/>
              </a:spcAft>
              <a:buClr>
                <a:schemeClr val="dk1"/>
              </a:buClr>
              <a:buSzPct val="100000"/>
              <a:buNone/>
            </a:pPr>
            <a:r>
              <a:rPr lang="en-US" sz="3600" b="1" dirty="0">
                <a:solidFill>
                  <a:schemeClr val="accent2">
                    <a:lumMod val="60000"/>
                    <a:lumOff val="40000"/>
                  </a:schemeClr>
                </a:solidFill>
              </a:rPr>
              <a:t>Internship Opportunities</a:t>
            </a:r>
            <a:endParaRPr sz="3600" b="1" dirty="0">
              <a:solidFill>
                <a:schemeClr val="accent2">
                  <a:lumMod val="60000"/>
                  <a:lumOff val="40000"/>
                </a:schemeClr>
              </a:solidFill>
            </a:endParaRPr>
          </a:p>
          <a:p>
            <a:pPr marL="457200" lvl="1" indent="0" algn="l" rtl="0">
              <a:spcBef>
                <a:spcPts val="518"/>
              </a:spcBef>
              <a:spcAft>
                <a:spcPts val="0"/>
              </a:spcAft>
              <a:buClr>
                <a:schemeClr val="dk1"/>
              </a:buClr>
              <a:buSzPct val="100000"/>
              <a:buNone/>
            </a:pPr>
            <a:r>
              <a:rPr lang="en-US" sz="3600" b="1" dirty="0">
                <a:solidFill>
                  <a:schemeClr val="accent2">
                    <a:lumMod val="60000"/>
                    <a:lumOff val="40000"/>
                  </a:schemeClr>
                </a:solidFill>
              </a:rPr>
              <a:t>Job Opportunities</a:t>
            </a:r>
            <a:endParaRPr sz="3600" b="1" dirty="0">
              <a:solidFill>
                <a:schemeClr val="accent2">
                  <a:lumMod val="60000"/>
                  <a:lumOff val="40000"/>
                </a:schemeClr>
              </a:solidFill>
            </a:endParaRPr>
          </a:p>
          <a:p>
            <a:pPr marL="914400" lvl="2" indent="0">
              <a:spcBef>
                <a:spcPts val="518"/>
              </a:spcBef>
              <a:buSzPct val="100000"/>
              <a:buNone/>
            </a:pPr>
            <a:r>
              <a:rPr lang="en-US" sz="3200" i="1" dirty="0">
                <a:solidFill>
                  <a:schemeClr val="bg1">
                    <a:lumMod val="75000"/>
                  </a:schemeClr>
                </a:solidFill>
              </a:rPr>
              <a:t>Guest Speakers</a:t>
            </a:r>
          </a:p>
          <a:p>
            <a:pPr marL="914400" lvl="2" indent="0">
              <a:spcBef>
                <a:spcPts val="518"/>
              </a:spcBef>
              <a:buSzPct val="100000"/>
              <a:buNone/>
            </a:pPr>
            <a:r>
              <a:rPr lang="en-US" sz="3200" i="1" dirty="0">
                <a:solidFill>
                  <a:schemeClr val="bg1">
                    <a:lumMod val="75000"/>
                  </a:schemeClr>
                </a:solidFill>
              </a:rPr>
              <a:t>Networking with SCM professionals</a:t>
            </a:r>
          </a:p>
        </p:txBody>
      </p:sp>
      <p:sp>
        <p:nvSpPr>
          <p:cNvPr id="275" name="Google Shape;275;p12"/>
          <p:cNvSpPr txBox="1">
            <a:spLocks noGrp="1"/>
          </p:cNvSpPr>
          <p:nvPr>
            <p:ph type="title"/>
          </p:nvPr>
        </p:nvSpPr>
        <p:spPr>
          <a:xfrm>
            <a:off x="0" y="1"/>
            <a:ext cx="9144000" cy="1295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100000"/>
              <a:buFont typeface="Calibri"/>
              <a:buNone/>
            </a:pPr>
            <a:r>
              <a:rPr lang="en-US" sz="4000" b="1" dirty="0">
                <a:solidFill>
                  <a:schemeClr val="dk1"/>
                </a:solidFill>
              </a:rPr>
              <a:t>Appalachian Supply Chain Club (ASCC)</a:t>
            </a:r>
            <a:endParaRPr sz="3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7"/>
          <p:cNvPicPr preferRelativeResize="0"/>
          <p:nvPr/>
        </p:nvPicPr>
        <p:blipFill rotWithShape="1">
          <a:blip r:embed="rId3">
            <a:alphaModFix/>
          </a:blip>
          <a:srcRect/>
          <a:stretch/>
        </p:blipFill>
        <p:spPr>
          <a:xfrm>
            <a:off x="-1" y="-105734"/>
            <a:ext cx="9144001" cy="1231231"/>
          </a:xfrm>
          <a:prstGeom prst="rect">
            <a:avLst/>
          </a:prstGeom>
          <a:noFill/>
          <a:ln>
            <a:noFill/>
          </a:ln>
        </p:spPr>
      </p:pic>
      <p:sp>
        <p:nvSpPr>
          <p:cNvPr id="211" name="Google Shape;211;p7"/>
          <p:cNvSpPr txBox="1">
            <a:spLocks noGrp="1"/>
          </p:cNvSpPr>
          <p:nvPr>
            <p:ph type="body" idx="1"/>
          </p:nvPr>
        </p:nvSpPr>
        <p:spPr>
          <a:xfrm>
            <a:off x="330034" y="1177651"/>
            <a:ext cx="8839200" cy="51815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dirty="0"/>
              <a:t>    Our advisory board members are executives from the following:</a:t>
            </a:r>
            <a:endParaRPr dirty="0"/>
          </a:p>
          <a:p>
            <a:pPr marL="0" lvl="0" indent="0" algn="l" rtl="0">
              <a:spcBef>
                <a:spcPts val="480"/>
              </a:spcBef>
              <a:spcAft>
                <a:spcPts val="0"/>
              </a:spcAft>
              <a:buClr>
                <a:schemeClr val="dk1"/>
              </a:buClr>
              <a:buSzPts val="2400"/>
              <a:buNone/>
            </a:pPr>
            <a:endParaRPr sz="2400" dirty="0"/>
          </a:p>
          <a:p>
            <a:pPr marL="0" lvl="0" indent="0" algn="l" rtl="0">
              <a:spcBef>
                <a:spcPts val="480"/>
              </a:spcBef>
              <a:spcAft>
                <a:spcPts val="0"/>
              </a:spcAft>
              <a:buClr>
                <a:schemeClr val="dk1"/>
              </a:buClr>
              <a:buSzPts val="2400"/>
              <a:buNone/>
            </a:pPr>
            <a:endParaRPr sz="2400" dirty="0"/>
          </a:p>
          <a:p>
            <a:pPr marL="457200" lvl="1" indent="0" algn="l" rtl="0">
              <a:spcBef>
                <a:spcPts val="360"/>
              </a:spcBef>
              <a:spcAft>
                <a:spcPts val="0"/>
              </a:spcAft>
              <a:buClr>
                <a:schemeClr val="dk1"/>
              </a:buClr>
              <a:buSzPts val="1800"/>
              <a:buNone/>
            </a:pPr>
            <a:endParaRPr sz="1800" dirty="0"/>
          </a:p>
          <a:p>
            <a:pPr marL="457200" lvl="1" indent="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2857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p:txBody>
      </p:sp>
      <p:sp>
        <p:nvSpPr>
          <p:cNvPr id="212" name="Google Shape;212;p7"/>
          <p:cNvSpPr txBox="1">
            <a:spLocks noGrp="1"/>
          </p:cNvSpPr>
          <p:nvPr>
            <p:ph type="title"/>
          </p:nvPr>
        </p:nvSpPr>
        <p:spPr>
          <a:xfrm>
            <a:off x="-1" y="212286"/>
            <a:ext cx="9132984" cy="87314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sz="2400"/>
            </a:br>
            <a:r>
              <a:rPr lang="en-US" sz="4900"/>
              <a:t>Our Supply Chain Board of Advisors</a:t>
            </a:r>
            <a:br>
              <a:rPr lang="en-US" sz="4900"/>
            </a:br>
            <a:endParaRPr sz="4900"/>
          </a:p>
        </p:txBody>
      </p:sp>
      <p:pic>
        <p:nvPicPr>
          <p:cNvPr id="213" name="Google Shape;213;p7"/>
          <p:cNvPicPr preferRelativeResize="0"/>
          <p:nvPr/>
        </p:nvPicPr>
        <p:blipFill rotWithShape="1">
          <a:blip r:embed="rId4">
            <a:alphaModFix/>
          </a:blip>
          <a:srcRect/>
          <a:stretch/>
        </p:blipFill>
        <p:spPr>
          <a:xfrm>
            <a:off x="4573206" y="4263411"/>
            <a:ext cx="1428750" cy="657225"/>
          </a:xfrm>
          <a:prstGeom prst="rect">
            <a:avLst/>
          </a:prstGeom>
          <a:noFill/>
          <a:ln>
            <a:noFill/>
          </a:ln>
        </p:spPr>
      </p:pic>
      <p:pic>
        <p:nvPicPr>
          <p:cNvPr id="214" name="Google Shape;214;p7"/>
          <p:cNvPicPr preferRelativeResize="0"/>
          <p:nvPr/>
        </p:nvPicPr>
        <p:blipFill rotWithShape="1">
          <a:blip r:embed="rId5">
            <a:alphaModFix/>
          </a:blip>
          <a:srcRect/>
          <a:stretch/>
        </p:blipFill>
        <p:spPr>
          <a:xfrm>
            <a:off x="624085" y="1626206"/>
            <a:ext cx="1411016" cy="701610"/>
          </a:xfrm>
          <a:prstGeom prst="rect">
            <a:avLst/>
          </a:prstGeom>
          <a:noFill/>
          <a:ln>
            <a:noFill/>
          </a:ln>
        </p:spPr>
      </p:pic>
      <p:pic>
        <p:nvPicPr>
          <p:cNvPr id="216" name="Google Shape;216;p7"/>
          <p:cNvPicPr preferRelativeResize="0"/>
          <p:nvPr/>
        </p:nvPicPr>
        <p:blipFill rotWithShape="1">
          <a:blip r:embed="rId6">
            <a:alphaModFix/>
          </a:blip>
          <a:srcRect/>
          <a:stretch/>
        </p:blipFill>
        <p:spPr>
          <a:xfrm>
            <a:off x="348236" y="5234201"/>
            <a:ext cx="1821239" cy="892296"/>
          </a:xfrm>
          <a:prstGeom prst="rect">
            <a:avLst/>
          </a:prstGeom>
          <a:noFill/>
          <a:ln>
            <a:noFill/>
          </a:ln>
        </p:spPr>
      </p:pic>
      <p:pic>
        <p:nvPicPr>
          <p:cNvPr id="217" name="Google Shape;217;p7"/>
          <p:cNvPicPr preferRelativeResize="0"/>
          <p:nvPr/>
        </p:nvPicPr>
        <p:blipFill rotWithShape="1">
          <a:blip r:embed="rId7">
            <a:alphaModFix/>
          </a:blip>
          <a:srcRect/>
          <a:stretch/>
        </p:blipFill>
        <p:spPr>
          <a:xfrm>
            <a:off x="504263" y="3477795"/>
            <a:ext cx="1752598" cy="509244"/>
          </a:xfrm>
          <a:prstGeom prst="rect">
            <a:avLst/>
          </a:prstGeom>
          <a:noFill/>
          <a:ln>
            <a:noFill/>
          </a:ln>
        </p:spPr>
      </p:pic>
      <p:pic>
        <p:nvPicPr>
          <p:cNvPr id="218" name="Google Shape;218;p7"/>
          <p:cNvPicPr preferRelativeResize="0"/>
          <p:nvPr/>
        </p:nvPicPr>
        <p:blipFill rotWithShape="1">
          <a:blip r:embed="rId8">
            <a:alphaModFix/>
          </a:blip>
          <a:srcRect/>
          <a:stretch/>
        </p:blipFill>
        <p:spPr>
          <a:xfrm>
            <a:off x="2850580" y="1828799"/>
            <a:ext cx="1540912" cy="461945"/>
          </a:xfrm>
          <a:prstGeom prst="rect">
            <a:avLst/>
          </a:prstGeom>
          <a:noFill/>
          <a:ln>
            <a:noFill/>
          </a:ln>
        </p:spPr>
      </p:pic>
      <p:pic>
        <p:nvPicPr>
          <p:cNvPr id="220" name="Google Shape;220;p7"/>
          <p:cNvPicPr preferRelativeResize="0"/>
          <p:nvPr/>
        </p:nvPicPr>
        <p:blipFill rotWithShape="1">
          <a:blip r:embed="rId9">
            <a:alphaModFix/>
          </a:blip>
          <a:srcRect/>
          <a:stretch/>
        </p:blipFill>
        <p:spPr>
          <a:xfrm>
            <a:off x="6577060" y="1626206"/>
            <a:ext cx="1875882" cy="881617"/>
          </a:xfrm>
          <a:prstGeom prst="rect">
            <a:avLst/>
          </a:prstGeom>
          <a:noFill/>
          <a:ln>
            <a:noFill/>
          </a:ln>
        </p:spPr>
      </p:pic>
      <p:pic>
        <p:nvPicPr>
          <p:cNvPr id="222" name="Google Shape;222;p7"/>
          <p:cNvPicPr preferRelativeResize="0"/>
          <p:nvPr/>
        </p:nvPicPr>
        <p:blipFill rotWithShape="1">
          <a:blip r:embed="rId10">
            <a:alphaModFix/>
          </a:blip>
          <a:srcRect/>
          <a:stretch/>
        </p:blipFill>
        <p:spPr>
          <a:xfrm>
            <a:off x="7149903" y="2648825"/>
            <a:ext cx="1027085" cy="769322"/>
          </a:xfrm>
          <a:prstGeom prst="rect">
            <a:avLst/>
          </a:prstGeom>
          <a:noFill/>
          <a:ln>
            <a:noFill/>
          </a:ln>
        </p:spPr>
      </p:pic>
      <p:pic>
        <p:nvPicPr>
          <p:cNvPr id="223" name="Google Shape;223;p7"/>
          <p:cNvPicPr preferRelativeResize="0"/>
          <p:nvPr/>
        </p:nvPicPr>
        <p:blipFill rotWithShape="1">
          <a:blip r:embed="rId11">
            <a:alphaModFix/>
          </a:blip>
          <a:srcRect/>
          <a:stretch/>
        </p:blipFill>
        <p:spPr>
          <a:xfrm>
            <a:off x="4835045" y="3408513"/>
            <a:ext cx="1226005" cy="708705"/>
          </a:xfrm>
          <a:prstGeom prst="rect">
            <a:avLst/>
          </a:prstGeom>
          <a:noFill/>
          <a:ln>
            <a:noFill/>
          </a:ln>
        </p:spPr>
      </p:pic>
      <p:pic>
        <p:nvPicPr>
          <p:cNvPr id="224" name="Google Shape;224;p7"/>
          <p:cNvPicPr preferRelativeResize="0"/>
          <p:nvPr/>
        </p:nvPicPr>
        <p:blipFill rotWithShape="1">
          <a:blip r:embed="rId12">
            <a:alphaModFix/>
          </a:blip>
          <a:srcRect/>
          <a:stretch/>
        </p:blipFill>
        <p:spPr>
          <a:xfrm>
            <a:off x="6901498" y="5045011"/>
            <a:ext cx="1933684" cy="730217"/>
          </a:xfrm>
          <a:prstGeom prst="rect">
            <a:avLst/>
          </a:prstGeom>
          <a:noFill/>
          <a:ln>
            <a:noFill/>
          </a:ln>
        </p:spPr>
      </p:pic>
      <p:pic>
        <p:nvPicPr>
          <p:cNvPr id="225" name="Google Shape;225;p7"/>
          <p:cNvPicPr preferRelativeResize="0"/>
          <p:nvPr/>
        </p:nvPicPr>
        <p:blipFill rotWithShape="1">
          <a:blip r:embed="rId13">
            <a:alphaModFix/>
          </a:blip>
          <a:srcRect/>
          <a:stretch/>
        </p:blipFill>
        <p:spPr>
          <a:xfrm>
            <a:off x="4732348" y="1784748"/>
            <a:ext cx="1328702" cy="594852"/>
          </a:xfrm>
          <a:prstGeom prst="rect">
            <a:avLst/>
          </a:prstGeom>
          <a:noFill/>
          <a:ln>
            <a:noFill/>
          </a:ln>
        </p:spPr>
      </p:pic>
      <p:pic>
        <p:nvPicPr>
          <p:cNvPr id="229" name="Google Shape;229;p7"/>
          <p:cNvPicPr preferRelativeResize="0"/>
          <p:nvPr/>
        </p:nvPicPr>
        <p:blipFill rotWithShape="1">
          <a:blip r:embed="rId14">
            <a:alphaModFix/>
          </a:blip>
          <a:srcRect/>
          <a:stretch/>
        </p:blipFill>
        <p:spPr>
          <a:xfrm>
            <a:off x="2877138" y="3399114"/>
            <a:ext cx="1543050" cy="255741"/>
          </a:xfrm>
          <a:prstGeom prst="rect">
            <a:avLst/>
          </a:prstGeom>
          <a:noFill/>
          <a:ln>
            <a:noFill/>
          </a:ln>
        </p:spPr>
      </p:pic>
      <p:pic>
        <p:nvPicPr>
          <p:cNvPr id="2" name="Picture 1">
            <a:extLst>
              <a:ext uri="{FF2B5EF4-FFF2-40B4-BE49-F238E27FC236}">
                <a16:creationId xmlns:a16="http://schemas.microsoft.com/office/drawing/2014/main" id="{496BA0D1-08AB-4D0B-8264-26EDAD4E1255}"/>
              </a:ext>
            </a:extLst>
          </p:cNvPr>
          <p:cNvPicPr>
            <a:picLocks noChangeAspect="1"/>
          </p:cNvPicPr>
          <p:nvPr/>
        </p:nvPicPr>
        <p:blipFill>
          <a:blip r:embed="rId15"/>
          <a:stretch>
            <a:fillRect/>
          </a:stretch>
        </p:blipFill>
        <p:spPr>
          <a:xfrm>
            <a:off x="4172626" y="5136496"/>
            <a:ext cx="2077254" cy="606203"/>
          </a:xfrm>
          <a:prstGeom prst="rect">
            <a:avLst/>
          </a:prstGeom>
        </p:spPr>
      </p:pic>
      <p:pic>
        <p:nvPicPr>
          <p:cNvPr id="3" name="Picture 2">
            <a:extLst>
              <a:ext uri="{FF2B5EF4-FFF2-40B4-BE49-F238E27FC236}">
                <a16:creationId xmlns:a16="http://schemas.microsoft.com/office/drawing/2014/main" id="{792F9FC4-3C6A-4C94-9CD7-C9DF182E70F3}"/>
              </a:ext>
            </a:extLst>
          </p:cNvPr>
          <p:cNvPicPr>
            <a:picLocks noChangeAspect="1"/>
          </p:cNvPicPr>
          <p:nvPr/>
        </p:nvPicPr>
        <p:blipFill>
          <a:blip r:embed="rId16"/>
          <a:stretch>
            <a:fillRect/>
          </a:stretch>
        </p:blipFill>
        <p:spPr>
          <a:xfrm>
            <a:off x="449230" y="4295258"/>
            <a:ext cx="1619250" cy="704850"/>
          </a:xfrm>
          <a:prstGeom prst="rect">
            <a:avLst/>
          </a:prstGeom>
        </p:spPr>
      </p:pic>
      <p:pic>
        <p:nvPicPr>
          <p:cNvPr id="4" name="Picture 3">
            <a:extLst>
              <a:ext uri="{FF2B5EF4-FFF2-40B4-BE49-F238E27FC236}">
                <a16:creationId xmlns:a16="http://schemas.microsoft.com/office/drawing/2014/main" id="{014A7330-FBA5-463B-8CA2-4D9805699442}"/>
              </a:ext>
            </a:extLst>
          </p:cNvPr>
          <p:cNvPicPr>
            <a:picLocks noChangeAspect="1"/>
          </p:cNvPicPr>
          <p:nvPr/>
        </p:nvPicPr>
        <p:blipFill>
          <a:blip r:embed="rId17"/>
          <a:stretch>
            <a:fillRect/>
          </a:stretch>
        </p:blipFill>
        <p:spPr>
          <a:xfrm>
            <a:off x="2572338" y="4127607"/>
            <a:ext cx="1666816" cy="610020"/>
          </a:xfrm>
          <a:prstGeom prst="rect">
            <a:avLst/>
          </a:prstGeom>
        </p:spPr>
      </p:pic>
      <p:pic>
        <p:nvPicPr>
          <p:cNvPr id="5" name="Picture 4">
            <a:extLst>
              <a:ext uri="{FF2B5EF4-FFF2-40B4-BE49-F238E27FC236}">
                <a16:creationId xmlns:a16="http://schemas.microsoft.com/office/drawing/2014/main" id="{4AE5AEE1-78C4-4A41-831F-364FDA954A60}"/>
              </a:ext>
            </a:extLst>
          </p:cNvPr>
          <p:cNvPicPr>
            <a:picLocks noChangeAspect="1"/>
          </p:cNvPicPr>
          <p:nvPr/>
        </p:nvPicPr>
        <p:blipFill>
          <a:blip r:embed="rId18"/>
          <a:stretch>
            <a:fillRect/>
          </a:stretch>
        </p:blipFill>
        <p:spPr>
          <a:xfrm>
            <a:off x="4568089" y="2681611"/>
            <a:ext cx="1840065" cy="517518"/>
          </a:xfrm>
          <a:prstGeom prst="rect">
            <a:avLst/>
          </a:prstGeom>
        </p:spPr>
      </p:pic>
      <p:pic>
        <p:nvPicPr>
          <p:cNvPr id="6" name="Picture 5">
            <a:extLst>
              <a:ext uri="{FF2B5EF4-FFF2-40B4-BE49-F238E27FC236}">
                <a16:creationId xmlns:a16="http://schemas.microsoft.com/office/drawing/2014/main" id="{4D3F0EAD-453B-4061-BFC4-9E0985A500BB}"/>
              </a:ext>
            </a:extLst>
          </p:cNvPr>
          <p:cNvPicPr>
            <a:picLocks noChangeAspect="1"/>
          </p:cNvPicPr>
          <p:nvPr/>
        </p:nvPicPr>
        <p:blipFill>
          <a:blip r:embed="rId19"/>
          <a:stretch>
            <a:fillRect/>
          </a:stretch>
        </p:blipFill>
        <p:spPr>
          <a:xfrm>
            <a:off x="6344319" y="3622614"/>
            <a:ext cx="2262960" cy="457164"/>
          </a:xfrm>
          <a:prstGeom prst="rect">
            <a:avLst/>
          </a:prstGeom>
        </p:spPr>
      </p:pic>
      <p:pic>
        <p:nvPicPr>
          <p:cNvPr id="7" name="Picture 6">
            <a:extLst>
              <a:ext uri="{FF2B5EF4-FFF2-40B4-BE49-F238E27FC236}">
                <a16:creationId xmlns:a16="http://schemas.microsoft.com/office/drawing/2014/main" id="{3A0344E7-2720-4464-A51A-BEF1039DDAC1}"/>
              </a:ext>
            </a:extLst>
          </p:cNvPr>
          <p:cNvPicPr>
            <a:picLocks noChangeAspect="1"/>
          </p:cNvPicPr>
          <p:nvPr/>
        </p:nvPicPr>
        <p:blipFill>
          <a:blip r:embed="rId20"/>
          <a:stretch>
            <a:fillRect/>
          </a:stretch>
        </p:blipFill>
        <p:spPr>
          <a:xfrm>
            <a:off x="6350747" y="4295258"/>
            <a:ext cx="1460911" cy="517518"/>
          </a:xfrm>
          <a:prstGeom prst="rect">
            <a:avLst/>
          </a:prstGeom>
        </p:spPr>
      </p:pic>
      <p:pic>
        <p:nvPicPr>
          <p:cNvPr id="8" name="Picture 7">
            <a:extLst>
              <a:ext uri="{FF2B5EF4-FFF2-40B4-BE49-F238E27FC236}">
                <a16:creationId xmlns:a16="http://schemas.microsoft.com/office/drawing/2014/main" id="{92814DBC-8E44-4FE3-BA63-7D0B2CADE050}"/>
              </a:ext>
            </a:extLst>
          </p:cNvPr>
          <p:cNvPicPr>
            <a:picLocks noChangeAspect="1"/>
          </p:cNvPicPr>
          <p:nvPr/>
        </p:nvPicPr>
        <p:blipFill>
          <a:blip r:embed="rId21"/>
          <a:stretch>
            <a:fillRect/>
          </a:stretch>
        </p:blipFill>
        <p:spPr>
          <a:xfrm>
            <a:off x="504263" y="2482407"/>
            <a:ext cx="1283348" cy="619548"/>
          </a:xfrm>
          <a:prstGeom prst="rect">
            <a:avLst/>
          </a:prstGeom>
        </p:spPr>
      </p:pic>
      <p:pic>
        <p:nvPicPr>
          <p:cNvPr id="9" name="Picture 8">
            <a:extLst>
              <a:ext uri="{FF2B5EF4-FFF2-40B4-BE49-F238E27FC236}">
                <a16:creationId xmlns:a16="http://schemas.microsoft.com/office/drawing/2014/main" id="{62C11FE2-83FC-4AE7-8B58-431C7C35A5F9}"/>
              </a:ext>
            </a:extLst>
          </p:cNvPr>
          <p:cNvPicPr>
            <a:picLocks noChangeAspect="1"/>
          </p:cNvPicPr>
          <p:nvPr/>
        </p:nvPicPr>
        <p:blipFill>
          <a:blip r:embed="rId22"/>
          <a:stretch>
            <a:fillRect/>
          </a:stretch>
        </p:blipFill>
        <p:spPr>
          <a:xfrm>
            <a:off x="2438707" y="2585547"/>
            <a:ext cx="1840220" cy="535651"/>
          </a:xfrm>
          <a:prstGeom prst="rect">
            <a:avLst/>
          </a:prstGeom>
        </p:spPr>
      </p:pic>
      <p:pic>
        <p:nvPicPr>
          <p:cNvPr id="10" name="Picture 9">
            <a:extLst>
              <a:ext uri="{FF2B5EF4-FFF2-40B4-BE49-F238E27FC236}">
                <a16:creationId xmlns:a16="http://schemas.microsoft.com/office/drawing/2014/main" id="{785B66F0-4A31-4E3F-A642-042C6F7EDE77}"/>
              </a:ext>
            </a:extLst>
          </p:cNvPr>
          <p:cNvPicPr>
            <a:picLocks noChangeAspect="1"/>
          </p:cNvPicPr>
          <p:nvPr/>
        </p:nvPicPr>
        <p:blipFill>
          <a:blip r:embed="rId23"/>
          <a:stretch>
            <a:fillRect/>
          </a:stretch>
        </p:blipFill>
        <p:spPr>
          <a:xfrm>
            <a:off x="2572338" y="5349007"/>
            <a:ext cx="1314450" cy="4286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7"/>
          <p:cNvPicPr preferRelativeResize="0"/>
          <p:nvPr/>
        </p:nvPicPr>
        <p:blipFill rotWithShape="1">
          <a:blip r:embed="rId3">
            <a:alphaModFix/>
          </a:blip>
          <a:srcRect/>
          <a:stretch/>
        </p:blipFill>
        <p:spPr>
          <a:xfrm>
            <a:off x="-397" y="1"/>
            <a:ext cx="9144793" cy="1600199"/>
          </a:xfrm>
          <a:prstGeom prst="rect">
            <a:avLst/>
          </a:prstGeom>
          <a:noFill/>
          <a:ln>
            <a:noFill/>
          </a:ln>
        </p:spPr>
      </p:pic>
      <p:sp>
        <p:nvSpPr>
          <p:cNvPr id="312" name="Google Shape;312;p17"/>
          <p:cNvSpPr txBox="1">
            <a:spLocks noGrp="1"/>
          </p:cNvSpPr>
          <p:nvPr>
            <p:ph type="title"/>
          </p:nvPr>
        </p:nvSpPr>
        <p:spPr>
          <a:xfrm>
            <a:off x="152400" y="152400"/>
            <a:ext cx="8839200" cy="13679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b="1" dirty="0"/>
              <a:t>For More Information Contact:  </a:t>
            </a:r>
            <a:br>
              <a:rPr lang="en-US" b="1" dirty="0"/>
            </a:br>
            <a:r>
              <a:rPr lang="en-US" b="1" dirty="0"/>
              <a:t> Supply Chain Management Faculty</a:t>
            </a:r>
            <a:endParaRPr b="1" dirty="0"/>
          </a:p>
        </p:txBody>
      </p:sp>
      <p:sp>
        <p:nvSpPr>
          <p:cNvPr id="313" name="Google Shape;313;p17"/>
          <p:cNvSpPr txBox="1">
            <a:spLocks noGrp="1"/>
          </p:cNvSpPr>
          <p:nvPr>
            <p:ph type="body" idx="1"/>
          </p:nvPr>
        </p:nvSpPr>
        <p:spPr>
          <a:xfrm>
            <a:off x="304800" y="1956812"/>
            <a:ext cx="8839200" cy="427087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sz="2800" dirty="0"/>
              <a:t>Dr. Dinesh </a:t>
            </a:r>
            <a:r>
              <a:rPr lang="en-US" sz="2800" dirty="0" err="1"/>
              <a:t>Davè</a:t>
            </a:r>
            <a:r>
              <a:rPr lang="en-US" sz="2800" dirty="0"/>
              <a:t> (</a:t>
            </a:r>
            <a:r>
              <a:rPr lang="en-US" sz="2800" u="sng" dirty="0">
                <a:solidFill>
                  <a:schemeClr val="hlink"/>
                </a:solidFill>
                <a:hlinkClick r:id="rId4"/>
              </a:rPr>
              <a:t>daveds@appstate.edu</a:t>
            </a:r>
            <a:r>
              <a:rPr lang="en-US" sz="2800" dirty="0"/>
              <a:t>)</a:t>
            </a:r>
          </a:p>
          <a:p>
            <a:pPr marL="342900" lvl="0" indent="-342900" algn="l" rtl="0">
              <a:spcBef>
                <a:spcPts val="0"/>
              </a:spcBef>
              <a:spcAft>
                <a:spcPts val="0"/>
              </a:spcAft>
              <a:buClr>
                <a:schemeClr val="dk1"/>
              </a:buClr>
              <a:buSzPts val="3200"/>
              <a:buChar char="•"/>
            </a:pPr>
            <a:r>
              <a:rPr lang="en-US" sz="2800" dirty="0"/>
              <a:t>Dr. Ken Corley (</a:t>
            </a:r>
            <a:r>
              <a:rPr lang="en-US" sz="2800" u="sng" dirty="0">
                <a:solidFill>
                  <a:schemeClr val="hlink"/>
                </a:solidFill>
                <a:hlinkClick r:id="rId5"/>
              </a:rPr>
              <a:t>corleyjk@appstate.edu</a:t>
            </a:r>
            <a:r>
              <a:rPr lang="en-US" sz="2800" dirty="0"/>
              <a:t>)</a:t>
            </a:r>
            <a:endParaRPr sz="2800" dirty="0"/>
          </a:p>
          <a:p>
            <a:pPr marL="342900" lvl="0" indent="-342900" algn="l" rtl="0">
              <a:spcBef>
                <a:spcPts val="640"/>
              </a:spcBef>
              <a:spcAft>
                <a:spcPts val="0"/>
              </a:spcAft>
              <a:buClr>
                <a:schemeClr val="dk1"/>
              </a:buClr>
              <a:buSzPts val="3200"/>
              <a:buChar char="•"/>
            </a:pPr>
            <a:r>
              <a:rPr lang="en-US" sz="2800" dirty="0"/>
              <a:t>Dr. Steven Leon (</a:t>
            </a:r>
            <a:r>
              <a:rPr lang="en-US" sz="2800" u="sng" dirty="0">
                <a:solidFill>
                  <a:schemeClr val="hlink"/>
                </a:solidFill>
                <a:hlinkClick r:id="rId6"/>
              </a:rPr>
              <a:t>leonsm@appstate.edu</a:t>
            </a:r>
            <a:r>
              <a:rPr lang="en-US" sz="2800" dirty="0"/>
              <a:t>)</a:t>
            </a:r>
            <a:endParaRPr sz="2800" dirty="0"/>
          </a:p>
          <a:p>
            <a:pPr marL="342900" lvl="0" indent="-342900" algn="l" rtl="0">
              <a:spcBef>
                <a:spcPts val="640"/>
              </a:spcBef>
              <a:spcAft>
                <a:spcPts val="0"/>
              </a:spcAft>
              <a:buClr>
                <a:schemeClr val="dk1"/>
              </a:buClr>
              <a:buSzPts val="3200"/>
              <a:buChar char="•"/>
            </a:pPr>
            <a:r>
              <a:rPr lang="en-US" sz="2800" dirty="0"/>
              <a:t>Dr. Laura Brewer (</a:t>
            </a:r>
            <a:r>
              <a:rPr lang="en-US" sz="2800" u="sng" dirty="0">
                <a:solidFill>
                  <a:schemeClr val="hlink"/>
                </a:solidFill>
                <a:hlinkClick r:id="rId7"/>
              </a:rPr>
              <a:t>brewerLL@appstate.edu</a:t>
            </a:r>
            <a:r>
              <a:rPr lang="en-US" sz="2800" dirty="0"/>
              <a:t>)</a:t>
            </a:r>
            <a:endParaRPr sz="2800" dirty="0"/>
          </a:p>
          <a:p>
            <a:pPr marL="342900" lvl="0" indent="-342900" algn="l" rtl="0">
              <a:spcBef>
                <a:spcPts val="640"/>
              </a:spcBef>
              <a:spcAft>
                <a:spcPts val="0"/>
              </a:spcAft>
              <a:buClr>
                <a:schemeClr val="dk1"/>
              </a:buClr>
              <a:buSzPts val="3200"/>
              <a:buChar char="•"/>
            </a:pPr>
            <a:r>
              <a:rPr lang="en-US" sz="2800" dirty="0"/>
              <a:t>Dr. Mike Ogle (</a:t>
            </a:r>
            <a:r>
              <a:rPr lang="en-US" sz="2800" u="sng" dirty="0">
                <a:solidFill>
                  <a:schemeClr val="hlink"/>
                </a:solidFill>
                <a:hlinkClick r:id="rId8"/>
              </a:rPr>
              <a:t>oglemk@appstate.edu</a:t>
            </a:r>
            <a:r>
              <a:rPr lang="en-US" sz="2800" dirty="0"/>
              <a:t>)</a:t>
            </a:r>
          </a:p>
          <a:p>
            <a:pPr marL="342900" lvl="0">
              <a:spcBef>
                <a:spcPts val="640"/>
              </a:spcBef>
              <a:buSzPts val="3200"/>
            </a:pPr>
            <a:r>
              <a:rPr lang="en-US" sz="2800" dirty="0"/>
              <a:t>Mr. Doug </a:t>
            </a:r>
            <a:r>
              <a:rPr lang="en-US" sz="2800" dirty="0" err="1"/>
              <a:t>Marrelli</a:t>
            </a:r>
            <a:r>
              <a:rPr lang="en-US" sz="2800" dirty="0"/>
              <a:t> (</a:t>
            </a:r>
            <a:r>
              <a:rPr lang="en-US" sz="2800" dirty="0">
                <a:hlinkClick r:id="rId9"/>
              </a:rPr>
              <a:t>marrellidm@appstate.edu</a:t>
            </a:r>
            <a:r>
              <a:rPr lang="en-US" sz="2800" dirty="0"/>
              <a:t>)</a:t>
            </a:r>
          </a:p>
          <a:p>
            <a:pPr marL="342900" lvl="0">
              <a:spcBef>
                <a:spcPts val="640"/>
              </a:spcBef>
              <a:buSzPts val="3200"/>
            </a:pPr>
            <a:r>
              <a:rPr lang="en-US" sz="2800" dirty="0"/>
              <a:t>Mr. Daman Palmer (</a:t>
            </a:r>
            <a:r>
              <a:rPr lang="en-US" sz="2800" dirty="0">
                <a:hlinkClick r:id="rId10"/>
              </a:rPr>
              <a:t>palmerdk@appstate.edu</a:t>
            </a:r>
            <a:r>
              <a:rPr lang="en-US" sz="2800" dirty="0"/>
              <a:t>)</a:t>
            </a:r>
          </a:p>
          <a:p>
            <a:pPr marL="342900" lvl="0">
              <a:spcBef>
                <a:spcPts val="640"/>
              </a:spcBef>
              <a:buSzPts val="3200"/>
            </a:pPr>
            <a:r>
              <a:rPr lang="en-US" sz="2800" dirty="0"/>
              <a:t>Mr. Milind Patwardhan (</a:t>
            </a:r>
            <a:r>
              <a:rPr lang="en-US" sz="2800" dirty="0">
                <a:hlinkClick r:id="rId11"/>
              </a:rPr>
              <a:t>patwardhanmv@appstate.edu</a:t>
            </a:r>
            <a:r>
              <a:rPr lang="en-US" sz="2800" dirty="0"/>
              <a:t>)</a:t>
            </a:r>
            <a:endParaRPr sz="2800"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0" lvl="0" indent="0" algn="l" rtl="0">
              <a:spcBef>
                <a:spcPts val="640"/>
              </a:spcBef>
              <a:spcAft>
                <a:spcPts val="0"/>
              </a:spcAft>
              <a:buClr>
                <a:schemeClr val="dk1"/>
              </a:buClr>
              <a:buSzPts val="3200"/>
              <a:buNone/>
            </a:pPr>
            <a:endParaRPr dirty="0"/>
          </a:p>
          <a:p>
            <a:pPr marL="0" lvl="0" indent="0" algn="l" rtl="0">
              <a:spcBef>
                <a:spcPts val="640"/>
              </a:spcBef>
              <a:spcAft>
                <a:spcPts val="0"/>
              </a:spcAft>
              <a:buClr>
                <a:schemeClr val="dk1"/>
              </a:buClr>
              <a:buSzPts val="3200"/>
              <a:buNone/>
            </a:pPr>
            <a:endParaRPr dirty="0"/>
          </a:p>
        </p:txBody>
      </p:sp>
    </p:spTree>
  </p:cSld>
  <p:clrMapOvr>
    <a:masterClrMapping/>
  </p:clrMapOvr>
</p:sld>
</file>

<file path=ppt/theme/theme1.xml><?xml version="1.0" encoding="utf-8"?>
<a:theme xmlns:a="http://schemas.openxmlformats.org/drawingml/2006/main" name="Introduction">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4268</TotalTime>
  <Words>657</Words>
  <Application>Microsoft Office PowerPoint</Application>
  <PresentationFormat>On-screen Show (4:3)</PresentationFormat>
  <Paragraphs>102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Introduction</vt:lpstr>
      <vt:lpstr>Supply Chain Management </vt:lpstr>
      <vt:lpstr>What do SCM Professionals do?</vt:lpstr>
      <vt:lpstr>PowerPoint Presentation</vt:lpstr>
      <vt:lpstr>PowerPoint Presentation</vt:lpstr>
      <vt:lpstr>Institute for Supply Management (ISM)</vt:lpstr>
      <vt:lpstr>Supply Chain Management Programs</vt:lpstr>
      <vt:lpstr>Appalachian Supply Chain Club (ASCC)</vt:lpstr>
      <vt:lpstr> Our Supply Chain Board of Advisors </vt:lpstr>
      <vt:lpstr>For More Information Contact:    Supply Chain Management Faculty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Management</dc:title>
  <dc:creator>Dr. Beth Ellington</dc:creator>
  <cp:lastModifiedBy>Corley, Ken</cp:lastModifiedBy>
  <cp:revision>36</cp:revision>
  <dcterms:created xsi:type="dcterms:W3CDTF">2012-08-22T18:57:12Z</dcterms:created>
  <dcterms:modified xsi:type="dcterms:W3CDTF">2023-09-26T15:24:20Z</dcterms:modified>
</cp:coreProperties>
</file>