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44" r:id="rId2"/>
  </p:sldMasterIdLst>
  <p:notesMasterIdLst>
    <p:notesMasterId r:id="rId28"/>
  </p:notesMasterIdLst>
  <p:sldIdLst>
    <p:sldId id="257" r:id="rId3"/>
    <p:sldId id="258" r:id="rId4"/>
    <p:sldId id="285" r:id="rId5"/>
    <p:sldId id="286" r:id="rId6"/>
    <p:sldId id="267" r:id="rId7"/>
    <p:sldId id="261" r:id="rId8"/>
    <p:sldId id="262" r:id="rId9"/>
    <p:sldId id="263" r:id="rId10"/>
    <p:sldId id="264" r:id="rId11"/>
    <p:sldId id="288" r:id="rId12"/>
    <p:sldId id="265" r:id="rId13"/>
    <p:sldId id="273" r:id="rId14"/>
    <p:sldId id="266" r:id="rId15"/>
    <p:sldId id="274" r:id="rId16"/>
    <p:sldId id="276" r:id="rId17"/>
    <p:sldId id="284" r:id="rId18"/>
    <p:sldId id="271" r:id="rId19"/>
    <p:sldId id="269" r:id="rId20"/>
    <p:sldId id="270" r:id="rId21"/>
    <p:sldId id="278" r:id="rId22"/>
    <p:sldId id="282" r:id="rId23"/>
    <p:sldId id="287" r:id="rId24"/>
    <p:sldId id="283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6699"/>
    <a:srgbClr val="000000"/>
    <a:srgbClr val="003399"/>
    <a:srgbClr val="5C847A"/>
    <a:srgbClr val="FFCCFF"/>
    <a:srgbClr val="CC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14DEF-0497-403F-A9E3-8A89C030D507}" type="doc">
      <dgm:prSet loTypeId="urn:microsoft.com/office/officeart/2005/8/layout/gear1" loCatId="relationship" qsTypeId="urn:microsoft.com/office/officeart/2005/8/quickstyle/simple4" qsCatId="simple" csTypeId="urn:microsoft.com/office/officeart/2005/8/colors/colorful2" csCatId="colorful" phldr="1"/>
      <dgm:spPr/>
    </dgm:pt>
    <dgm:pt modelId="{596352DF-7D3B-4A58-8198-65093B9CB7FC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/>
            <a:t>Negotiating Latitude/Autonomy</a:t>
          </a:r>
        </a:p>
      </dgm:t>
    </dgm:pt>
    <dgm:pt modelId="{50416A26-A05E-4DBC-B817-AF73640B44F6}" type="parTrans" cxnId="{3D9C60E8-F56B-4177-8F2F-AD06F7B97234}">
      <dgm:prSet/>
      <dgm:spPr/>
      <dgm:t>
        <a:bodyPr/>
        <a:lstStyle/>
        <a:p>
          <a:endParaRPr lang="en-US"/>
        </a:p>
      </dgm:t>
    </dgm:pt>
    <dgm:pt modelId="{3C3D4F47-E486-4DAC-98BE-7C09D1E763F7}" type="sibTrans" cxnId="{3D9C60E8-F56B-4177-8F2F-AD06F7B97234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6654B42-E629-499F-9B74-FC3129DFB3F9}">
      <dgm:prSet phldrT="[Text]" custT="1"/>
      <dgm:spPr/>
      <dgm:t>
        <a:bodyPr/>
        <a:lstStyle/>
        <a:p>
          <a:r>
            <a:rPr lang="en-US" sz="2000" dirty="0"/>
            <a:t>Perspective Taking</a:t>
          </a:r>
        </a:p>
      </dgm:t>
    </dgm:pt>
    <dgm:pt modelId="{0D174292-B08A-4B01-B504-323DB97F08F7}" type="parTrans" cxnId="{E91B3B84-123D-4814-80D1-A98B660A7B38}">
      <dgm:prSet/>
      <dgm:spPr/>
      <dgm:t>
        <a:bodyPr/>
        <a:lstStyle/>
        <a:p>
          <a:endParaRPr lang="en-US"/>
        </a:p>
      </dgm:t>
    </dgm:pt>
    <dgm:pt modelId="{5E074891-A106-4163-BD90-4E76A738685C}" type="sibTrans" cxnId="{E91B3B84-123D-4814-80D1-A98B660A7B38}">
      <dgm:prSet/>
      <dgm:spPr/>
      <dgm:t>
        <a:bodyPr/>
        <a:lstStyle/>
        <a:p>
          <a:endParaRPr lang="en-US"/>
        </a:p>
      </dgm:t>
    </dgm:pt>
    <dgm:pt modelId="{34624DDA-7D46-48BF-BB96-3EB72F2DBA16}">
      <dgm:prSet phldrT="[Text]" custT="1"/>
      <dgm:spPr/>
      <dgm:t>
        <a:bodyPr/>
        <a:lstStyle/>
        <a:p>
          <a:r>
            <a:rPr lang="en-US" sz="2400" dirty="0"/>
            <a:t>Similarity</a:t>
          </a:r>
        </a:p>
      </dgm:t>
    </dgm:pt>
    <dgm:pt modelId="{0F8439E3-6EDE-4C01-9E1D-1696A860B66E}" type="parTrans" cxnId="{929ADA06-334B-4C79-A656-FCE9C8101BFA}">
      <dgm:prSet/>
      <dgm:spPr/>
      <dgm:t>
        <a:bodyPr/>
        <a:lstStyle/>
        <a:p>
          <a:endParaRPr lang="en-US"/>
        </a:p>
      </dgm:t>
    </dgm:pt>
    <dgm:pt modelId="{98EC9E4F-6C75-4CEB-A324-3BFA13CD139F}" type="sibTrans" cxnId="{929ADA06-334B-4C79-A656-FCE9C8101BFA}">
      <dgm:prSet/>
      <dgm:spPr/>
      <dgm:t>
        <a:bodyPr/>
        <a:lstStyle/>
        <a:p>
          <a:endParaRPr lang="en-US"/>
        </a:p>
      </dgm:t>
    </dgm:pt>
    <dgm:pt modelId="{766C23D8-71F4-4A1A-89D0-8575A2D7CA5F}" type="pres">
      <dgm:prSet presAssocID="{EED14DEF-0497-403F-A9E3-8A89C030D50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E74DDF7-6BC9-43D3-ADB1-E2D86A7FBCF3}" type="pres">
      <dgm:prSet presAssocID="{596352DF-7D3B-4A58-8198-65093B9CB7FC}" presName="gear1" presStyleLbl="node1" presStyleIdx="0" presStyleCnt="3" custScaleX="110156" custScaleY="94074" custLinFactNeighborX="5815" custLinFactNeighborY="48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4CF57-E7C7-46CE-B9B1-937E56D37B90}" type="pres">
      <dgm:prSet presAssocID="{596352DF-7D3B-4A58-8198-65093B9CB7FC}" presName="gear1srcNode" presStyleLbl="node1" presStyleIdx="0" presStyleCnt="3"/>
      <dgm:spPr/>
      <dgm:t>
        <a:bodyPr/>
        <a:lstStyle/>
        <a:p>
          <a:endParaRPr lang="en-US"/>
        </a:p>
      </dgm:t>
    </dgm:pt>
    <dgm:pt modelId="{5B94A80B-3FD2-44F2-ACC3-0B6071488DA5}" type="pres">
      <dgm:prSet presAssocID="{596352DF-7D3B-4A58-8198-65093B9CB7FC}" presName="gear1dstNode" presStyleLbl="node1" presStyleIdx="0" presStyleCnt="3"/>
      <dgm:spPr/>
      <dgm:t>
        <a:bodyPr/>
        <a:lstStyle/>
        <a:p>
          <a:endParaRPr lang="en-US"/>
        </a:p>
      </dgm:t>
    </dgm:pt>
    <dgm:pt modelId="{A028CE1F-E7E0-456A-B170-6EE4D05A3CEA}" type="pres">
      <dgm:prSet presAssocID="{D6654B42-E629-499F-9B74-FC3129DFB3F9}" presName="gear2" presStyleLbl="node1" presStyleIdx="1" presStyleCnt="3" custScaleX="122500" custScaleY="116060" custLinFactNeighborX="-2040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856C8-AECD-4606-9F62-A6EF318F80AB}" type="pres">
      <dgm:prSet presAssocID="{D6654B42-E629-499F-9B74-FC3129DFB3F9}" presName="gear2srcNode" presStyleLbl="node1" presStyleIdx="1" presStyleCnt="3"/>
      <dgm:spPr/>
      <dgm:t>
        <a:bodyPr/>
        <a:lstStyle/>
        <a:p>
          <a:endParaRPr lang="en-US"/>
        </a:p>
      </dgm:t>
    </dgm:pt>
    <dgm:pt modelId="{A98F6003-E76A-4B12-9935-0236525ABE08}" type="pres">
      <dgm:prSet presAssocID="{D6654B42-E629-499F-9B74-FC3129DFB3F9}" presName="gear2dstNode" presStyleLbl="node1" presStyleIdx="1" presStyleCnt="3"/>
      <dgm:spPr/>
      <dgm:t>
        <a:bodyPr/>
        <a:lstStyle/>
        <a:p>
          <a:endParaRPr lang="en-US"/>
        </a:p>
      </dgm:t>
    </dgm:pt>
    <dgm:pt modelId="{160CED88-254D-442F-8B72-30F4A6DB8136}" type="pres">
      <dgm:prSet presAssocID="{34624DDA-7D46-48BF-BB96-3EB72F2DBA16}" presName="gear3" presStyleLbl="node1" presStyleIdx="2" presStyleCnt="3" custScaleX="104407" custLinFactNeighborX="3407" custLinFactNeighborY="-1698"/>
      <dgm:spPr/>
      <dgm:t>
        <a:bodyPr/>
        <a:lstStyle/>
        <a:p>
          <a:endParaRPr lang="en-US"/>
        </a:p>
      </dgm:t>
    </dgm:pt>
    <dgm:pt modelId="{BC1D4C96-FE3F-4CDA-950A-A96FB4C9A926}" type="pres">
      <dgm:prSet presAssocID="{34624DDA-7D46-48BF-BB96-3EB72F2DBA1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376DE-1FBB-4A22-8047-7356FFBEB1AB}" type="pres">
      <dgm:prSet presAssocID="{34624DDA-7D46-48BF-BB96-3EB72F2DBA16}" presName="gear3srcNode" presStyleLbl="node1" presStyleIdx="2" presStyleCnt="3"/>
      <dgm:spPr/>
      <dgm:t>
        <a:bodyPr/>
        <a:lstStyle/>
        <a:p>
          <a:endParaRPr lang="en-US"/>
        </a:p>
      </dgm:t>
    </dgm:pt>
    <dgm:pt modelId="{C72C939B-6BF0-46E3-AAC9-81861A449453}" type="pres">
      <dgm:prSet presAssocID="{34624DDA-7D46-48BF-BB96-3EB72F2DBA16}" presName="gear3dstNode" presStyleLbl="node1" presStyleIdx="2" presStyleCnt="3"/>
      <dgm:spPr/>
      <dgm:t>
        <a:bodyPr/>
        <a:lstStyle/>
        <a:p>
          <a:endParaRPr lang="en-US"/>
        </a:p>
      </dgm:t>
    </dgm:pt>
    <dgm:pt modelId="{9704676F-67E4-48EE-B76F-BF35983D0877}" type="pres">
      <dgm:prSet presAssocID="{3C3D4F47-E486-4DAC-98BE-7C09D1E763F7}" presName="connector1" presStyleLbl="sibTrans2D1" presStyleIdx="0" presStyleCnt="3" custLinFactNeighborX="6507" custLinFactNeighborY="1725"/>
      <dgm:spPr/>
      <dgm:t>
        <a:bodyPr/>
        <a:lstStyle/>
        <a:p>
          <a:endParaRPr lang="en-US"/>
        </a:p>
      </dgm:t>
    </dgm:pt>
    <dgm:pt modelId="{A17806B6-CE9E-4E44-ABD8-24944CE2F54A}" type="pres">
      <dgm:prSet presAssocID="{5E074891-A106-4163-BD90-4E76A738685C}" presName="connector2" presStyleLbl="sibTrans2D1" presStyleIdx="1" presStyleCnt="3" custLinFactNeighborX="-7278" custLinFactNeighborY="499"/>
      <dgm:spPr/>
      <dgm:t>
        <a:bodyPr/>
        <a:lstStyle/>
        <a:p>
          <a:endParaRPr lang="en-US"/>
        </a:p>
      </dgm:t>
    </dgm:pt>
    <dgm:pt modelId="{C61B41AB-01FA-45A8-B214-D26786D9409D}" type="pres">
      <dgm:prSet presAssocID="{98EC9E4F-6C75-4CEB-A324-3BFA13CD139F}" presName="connector3" presStyleLbl="sibTrans2D1" presStyleIdx="2" presStyleCnt="3" custLinFactNeighborX="6365" custLinFactNeighborY="-3262"/>
      <dgm:spPr/>
      <dgm:t>
        <a:bodyPr/>
        <a:lstStyle/>
        <a:p>
          <a:endParaRPr lang="en-US"/>
        </a:p>
      </dgm:t>
    </dgm:pt>
  </dgm:ptLst>
  <dgm:cxnLst>
    <dgm:cxn modelId="{E2CBB647-6822-4E57-AAF7-DDF26B2F43BD}" type="presOf" srcId="{34624DDA-7D46-48BF-BB96-3EB72F2DBA16}" destId="{DA2376DE-1FBB-4A22-8047-7356FFBEB1AB}" srcOrd="2" destOrd="0" presId="urn:microsoft.com/office/officeart/2005/8/layout/gear1"/>
    <dgm:cxn modelId="{3D9C60E8-F56B-4177-8F2F-AD06F7B97234}" srcId="{EED14DEF-0497-403F-A9E3-8A89C030D507}" destId="{596352DF-7D3B-4A58-8198-65093B9CB7FC}" srcOrd="0" destOrd="0" parTransId="{50416A26-A05E-4DBC-B817-AF73640B44F6}" sibTransId="{3C3D4F47-E486-4DAC-98BE-7C09D1E763F7}"/>
    <dgm:cxn modelId="{9F436C14-CD69-422C-BD6B-967693D18F89}" type="presOf" srcId="{34624DDA-7D46-48BF-BB96-3EB72F2DBA16}" destId="{C72C939B-6BF0-46E3-AAC9-81861A449453}" srcOrd="3" destOrd="0" presId="urn:microsoft.com/office/officeart/2005/8/layout/gear1"/>
    <dgm:cxn modelId="{6F529D3E-429A-443B-BD59-8D11F02F65F9}" type="presOf" srcId="{596352DF-7D3B-4A58-8198-65093B9CB7FC}" destId="{9E74DDF7-6BC9-43D3-ADB1-E2D86A7FBCF3}" srcOrd="0" destOrd="0" presId="urn:microsoft.com/office/officeart/2005/8/layout/gear1"/>
    <dgm:cxn modelId="{929ADA06-334B-4C79-A656-FCE9C8101BFA}" srcId="{EED14DEF-0497-403F-A9E3-8A89C030D507}" destId="{34624DDA-7D46-48BF-BB96-3EB72F2DBA16}" srcOrd="2" destOrd="0" parTransId="{0F8439E3-6EDE-4C01-9E1D-1696A860B66E}" sibTransId="{98EC9E4F-6C75-4CEB-A324-3BFA13CD139F}"/>
    <dgm:cxn modelId="{01BB1F3D-27E4-4CDB-A6C6-650ACB9EE42B}" type="presOf" srcId="{EED14DEF-0497-403F-A9E3-8A89C030D507}" destId="{766C23D8-71F4-4A1A-89D0-8575A2D7CA5F}" srcOrd="0" destOrd="0" presId="urn:microsoft.com/office/officeart/2005/8/layout/gear1"/>
    <dgm:cxn modelId="{B5BD433E-967D-4CE7-8745-7E6C62DDCE11}" type="presOf" srcId="{5E074891-A106-4163-BD90-4E76A738685C}" destId="{A17806B6-CE9E-4E44-ABD8-24944CE2F54A}" srcOrd="0" destOrd="0" presId="urn:microsoft.com/office/officeart/2005/8/layout/gear1"/>
    <dgm:cxn modelId="{D8670BEC-30FE-4C6E-9929-EC73B0A51B5F}" type="presOf" srcId="{34624DDA-7D46-48BF-BB96-3EB72F2DBA16}" destId="{BC1D4C96-FE3F-4CDA-950A-A96FB4C9A926}" srcOrd="1" destOrd="0" presId="urn:microsoft.com/office/officeart/2005/8/layout/gear1"/>
    <dgm:cxn modelId="{012858FF-1D2A-4CFA-934C-5A1517A36151}" type="presOf" srcId="{596352DF-7D3B-4A58-8198-65093B9CB7FC}" destId="{B764CF57-E7C7-46CE-B9B1-937E56D37B90}" srcOrd="1" destOrd="0" presId="urn:microsoft.com/office/officeart/2005/8/layout/gear1"/>
    <dgm:cxn modelId="{28465DCB-503E-4224-889F-A9C4250C3298}" type="presOf" srcId="{34624DDA-7D46-48BF-BB96-3EB72F2DBA16}" destId="{160CED88-254D-442F-8B72-30F4A6DB8136}" srcOrd="0" destOrd="0" presId="urn:microsoft.com/office/officeart/2005/8/layout/gear1"/>
    <dgm:cxn modelId="{E91B3B84-123D-4814-80D1-A98B660A7B38}" srcId="{EED14DEF-0497-403F-A9E3-8A89C030D507}" destId="{D6654B42-E629-499F-9B74-FC3129DFB3F9}" srcOrd="1" destOrd="0" parTransId="{0D174292-B08A-4B01-B504-323DB97F08F7}" sibTransId="{5E074891-A106-4163-BD90-4E76A738685C}"/>
    <dgm:cxn modelId="{DFE458AB-EFC9-4C9A-828A-84FAC9E5E247}" type="presOf" srcId="{D6654B42-E629-499F-9B74-FC3129DFB3F9}" destId="{A98F6003-E76A-4B12-9935-0236525ABE08}" srcOrd="2" destOrd="0" presId="urn:microsoft.com/office/officeart/2005/8/layout/gear1"/>
    <dgm:cxn modelId="{C8CA17DB-AE46-450D-B3BA-0374B315A0E5}" type="presOf" srcId="{98EC9E4F-6C75-4CEB-A324-3BFA13CD139F}" destId="{C61B41AB-01FA-45A8-B214-D26786D9409D}" srcOrd="0" destOrd="0" presId="urn:microsoft.com/office/officeart/2005/8/layout/gear1"/>
    <dgm:cxn modelId="{0227EC39-3F68-426C-852A-219ED7D716D4}" type="presOf" srcId="{596352DF-7D3B-4A58-8198-65093B9CB7FC}" destId="{5B94A80B-3FD2-44F2-ACC3-0B6071488DA5}" srcOrd="2" destOrd="0" presId="urn:microsoft.com/office/officeart/2005/8/layout/gear1"/>
    <dgm:cxn modelId="{AAB07C74-F6E0-4418-8B38-04684FED7A8E}" type="presOf" srcId="{D6654B42-E629-499F-9B74-FC3129DFB3F9}" destId="{5A4856C8-AECD-4606-9F62-A6EF318F80AB}" srcOrd="1" destOrd="0" presId="urn:microsoft.com/office/officeart/2005/8/layout/gear1"/>
    <dgm:cxn modelId="{B2C7B8D9-4460-4096-8EB1-3D00F30D9C49}" type="presOf" srcId="{3C3D4F47-E486-4DAC-98BE-7C09D1E763F7}" destId="{9704676F-67E4-48EE-B76F-BF35983D0877}" srcOrd="0" destOrd="0" presId="urn:microsoft.com/office/officeart/2005/8/layout/gear1"/>
    <dgm:cxn modelId="{3A27DD93-DC6F-400F-8DDF-B62F86CD0F08}" type="presOf" srcId="{D6654B42-E629-499F-9B74-FC3129DFB3F9}" destId="{A028CE1F-E7E0-456A-B170-6EE4D05A3CEA}" srcOrd="0" destOrd="0" presId="urn:microsoft.com/office/officeart/2005/8/layout/gear1"/>
    <dgm:cxn modelId="{B862E3D8-F391-4F7E-BE9F-D7C6DAD8336E}" type="presParOf" srcId="{766C23D8-71F4-4A1A-89D0-8575A2D7CA5F}" destId="{9E74DDF7-6BC9-43D3-ADB1-E2D86A7FBCF3}" srcOrd="0" destOrd="0" presId="urn:microsoft.com/office/officeart/2005/8/layout/gear1"/>
    <dgm:cxn modelId="{68F4F6EC-CD88-4E2C-9F45-D68F541EEEAA}" type="presParOf" srcId="{766C23D8-71F4-4A1A-89D0-8575A2D7CA5F}" destId="{B764CF57-E7C7-46CE-B9B1-937E56D37B90}" srcOrd="1" destOrd="0" presId="urn:microsoft.com/office/officeart/2005/8/layout/gear1"/>
    <dgm:cxn modelId="{EF5CD1F3-0889-404A-9AC9-F325FC8E9B70}" type="presParOf" srcId="{766C23D8-71F4-4A1A-89D0-8575A2D7CA5F}" destId="{5B94A80B-3FD2-44F2-ACC3-0B6071488DA5}" srcOrd="2" destOrd="0" presId="urn:microsoft.com/office/officeart/2005/8/layout/gear1"/>
    <dgm:cxn modelId="{65DC2C6A-1E90-4638-95FB-3B218C2FA564}" type="presParOf" srcId="{766C23D8-71F4-4A1A-89D0-8575A2D7CA5F}" destId="{A028CE1F-E7E0-456A-B170-6EE4D05A3CEA}" srcOrd="3" destOrd="0" presId="urn:microsoft.com/office/officeart/2005/8/layout/gear1"/>
    <dgm:cxn modelId="{5420A8E7-8E75-4A84-8C27-7B6823E14C55}" type="presParOf" srcId="{766C23D8-71F4-4A1A-89D0-8575A2D7CA5F}" destId="{5A4856C8-AECD-4606-9F62-A6EF318F80AB}" srcOrd="4" destOrd="0" presId="urn:microsoft.com/office/officeart/2005/8/layout/gear1"/>
    <dgm:cxn modelId="{E86DE331-4C70-4AEF-8687-4FD82429887C}" type="presParOf" srcId="{766C23D8-71F4-4A1A-89D0-8575A2D7CA5F}" destId="{A98F6003-E76A-4B12-9935-0236525ABE08}" srcOrd="5" destOrd="0" presId="urn:microsoft.com/office/officeart/2005/8/layout/gear1"/>
    <dgm:cxn modelId="{DAFB0C47-E85D-41F5-82E2-3FECBD7E20C5}" type="presParOf" srcId="{766C23D8-71F4-4A1A-89D0-8575A2D7CA5F}" destId="{160CED88-254D-442F-8B72-30F4A6DB8136}" srcOrd="6" destOrd="0" presId="urn:microsoft.com/office/officeart/2005/8/layout/gear1"/>
    <dgm:cxn modelId="{93C0DFE2-B550-4583-9979-0FDD5EAA5603}" type="presParOf" srcId="{766C23D8-71F4-4A1A-89D0-8575A2D7CA5F}" destId="{BC1D4C96-FE3F-4CDA-950A-A96FB4C9A926}" srcOrd="7" destOrd="0" presId="urn:microsoft.com/office/officeart/2005/8/layout/gear1"/>
    <dgm:cxn modelId="{C4FB698C-46AA-44B2-B194-5CEDF70F6A88}" type="presParOf" srcId="{766C23D8-71F4-4A1A-89D0-8575A2D7CA5F}" destId="{DA2376DE-1FBB-4A22-8047-7356FFBEB1AB}" srcOrd="8" destOrd="0" presId="urn:microsoft.com/office/officeart/2005/8/layout/gear1"/>
    <dgm:cxn modelId="{15E8205E-626B-4F50-8DE9-4891FA22FB87}" type="presParOf" srcId="{766C23D8-71F4-4A1A-89D0-8575A2D7CA5F}" destId="{C72C939B-6BF0-46E3-AAC9-81861A449453}" srcOrd="9" destOrd="0" presId="urn:microsoft.com/office/officeart/2005/8/layout/gear1"/>
    <dgm:cxn modelId="{52701F29-AEB8-48CD-ABA8-2F3A416DDB62}" type="presParOf" srcId="{766C23D8-71F4-4A1A-89D0-8575A2D7CA5F}" destId="{9704676F-67E4-48EE-B76F-BF35983D0877}" srcOrd="10" destOrd="0" presId="urn:microsoft.com/office/officeart/2005/8/layout/gear1"/>
    <dgm:cxn modelId="{352E1F6C-B436-489A-A0F0-7B8504B0DF75}" type="presParOf" srcId="{766C23D8-71F4-4A1A-89D0-8575A2D7CA5F}" destId="{A17806B6-CE9E-4E44-ABD8-24944CE2F54A}" srcOrd="11" destOrd="0" presId="urn:microsoft.com/office/officeart/2005/8/layout/gear1"/>
    <dgm:cxn modelId="{5F4DC111-F8FD-42DF-888E-87480891F4CE}" type="presParOf" srcId="{766C23D8-71F4-4A1A-89D0-8575A2D7CA5F}" destId="{C61B41AB-01FA-45A8-B214-D26786D9409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AF5126D-90D3-40B8-8CEC-2A1770A28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3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6B5A3-DEBE-46F5-A37E-B8EB45AE1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9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3F1DF-5360-403B-964E-4F329B92D4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76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E0837-7858-4F14-B51D-5B209F3F344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55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143E7-E53A-4EAD-88E1-8D27BB6244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77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95662-CB06-4C28-BE7D-326F700A03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63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D047A-C7E8-4B9D-B4A3-7D37C702B2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80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92B8B9-803C-4A10-944C-37A236B0032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67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0CDAD-8C37-41F5-BE7A-8C1A69DEE6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61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Task</a:t>
            </a:r>
            <a:r>
              <a:rPr lang="en-US" baseline="0" dirty="0"/>
              <a:t> &lt;62, Relationship &gt;76</a:t>
            </a:r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0FC4C-B3DD-4680-93C7-5D88339367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1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905E0-A44D-4551-B180-07B1633CEEB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5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458200" y="6400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transition>
    <p:fade/>
  </p:transition>
  <p:hf hdr="0" ftr="0" dt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transition>
    <p:fade/>
  </p:transition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175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0413" indent="-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3788" indent="6350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5575" indent="403225" algn="l" defTabSz="912813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business.nmsu.edu/~dboje/teaching/338/leadership_box_choose.htm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7924800" cy="941388"/>
          </a:xfrm>
        </p:spPr>
        <p:txBody>
          <a:bodyPr/>
          <a:lstStyle/>
          <a:p>
            <a:pPr>
              <a:defRPr/>
            </a:pPr>
            <a:r>
              <a:rPr dirty="0"/>
              <a:t>Leadership Accounts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r>
              <a:rPr lang="en-US" dirty="0"/>
              <a:t>Four major categories</a:t>
            </a:r>
          </a:p>
          <a:p>
            <a:pPr lvl="1"/>
            <a:r>
              <a:rPr lang="en-US" dirty="0"/>
              <a:t>Trait or Great Man/Woman</a:t>
            </a:r>
          </a:p>
          <a:p>
            <a:pPr lvl="2"/>
            <a:r>
              <a:rPr lang="en-US" dirty="0"/>
              <a:t>Personality or </a:t>
            </a:r>
            <a:r>
              <a:rPr lang="en-US" u="sng" dirty="0"/>
              <a:t>who they are</a:t>
            </a:r>
          </a:p>
          <a:p>
            <a:pPr lvl="1"/>
            <a:r>
              <a:rPr lang="en-US" dirty="0"/>
              <a:t>Behavioral</a:t>
            </a:r>
          </a:p>
          <a:p>
            <a:pPr lvl="2"/>
            <a:r>
              <a:rPr lang="en-US" dirty="0"/>
              <a:t>Behaviors or </a:t>
            </a:r>
            <a:r>
              <a:rPr lang="en-US" u="sng" dirty="0"/>
              <a:t>what they do</a:t>
            </a:r>
          </a:p>
          <a:p>
            <a:pPr lvl="1"/>
            <a:r>
              <a:rPr lang="en-US" dirty="0"/>
              <a:t>Contingency</a:t>
            </a:r>
          </a:p>
          <a:p>
            <a:pPr lvl="2"/>
            <a:r>
              <a:rPr lang="en-US" dirty="0"/>
              <a:t>The leadership style &amp; situation interact or </a:t>
            </a:r>
            <a:r>
              <a:rPr lang="en-US" u="sng" dirty="0"/>
              <a:t>how they fit</a:t>
            </a:r>
          </a:p>
          <a:p>
            <a:pPr lvl="1"/>
            <a:r>
              <a:rPr lang="en-US" dirty="0"/>
              <a:t>Charismatic</a:t>
            </a:r>
          </a:p>
          <a:p>
            <a:pPr lvl="2"/>
            <a:r>
              <a:rPr lang="en-US" dirty="0"/>
              <a:t>Symbolic gestures &amp; emotional appeal or </a:t>
            </a:r>
            <a:r>
              <a:rPr lang="en-US" u="sng" dirty="0"/>
              <a:t>how they make us feel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198072"/>
          </a:xfrm>
        </p:spPr>
        <p:txBody>
          <a:bodyPr/>
          <a:lstStyle/>
          <a:p>
            <a:r>
              <a:rPr lang="en-US" dirty="0" smtClean="0"/>
              <a:t>Largely descriptive in emphasis</a:t>
            </a:r>
          </a:p>
          <a:p>
            <a:r>
              <a:rPr lang="en-US" dirty="0" smtClean="0"/>
              <a:t>Two main dimensions emerge</a:t>
            </a:r>
          </a:p>
          <a:p>
            <a:pPr lvl="1"/>
            <a:r>
              <a:rPr lang="en-US" dirty="0" smtClean="0"/>
              <a:t>Task-oriented</a:t>
            </a:r>
          </a:p>
          <a:p>
            <a:pPr lvl="1"/>
            <a:r>
              <a:rPr lang="en-US" dirty="0" smtClean="0"/>
              <a:t>People-oriented</a:t>
            </a:r>
          </a:p>
          <a:p>
            <a:r>
              <a:rPr lang="en-US" dirty="0" smtClean="0"/>
              <a:t>No clear conclusion as to which is most effective</a:t>
            </a:r>
          </a:p>
          <a:p>
            <a:pPr lvl="1"/>
            <a:r>
              <a:rPr lang="en-US" dirty="0" smtClean="0"/>
              <a:t>Do situations matter?</a:t>
            </a:r>
          </a:p>
          <a:p>
            <a:pPr lvl="1"/>
            <a:r>
              <a:rPr lang="en-US" dirty="0" smtClean="0"/>
              <a:t>If so, what distinguishes one situation from another so that leader style (traits and behaviors) may contribute to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1248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305800" cy="1218795"/>
          </a:xfrm>
        </p:spPr>
        <p:txBody>
          <a:bodyPr/>
          <a:lstStyle/>
          <a:p>
            <a:pPr>
              <a:defRPr/>
            </a:pPr>
            <a:r>
              <a:rPr sz="4000" dirty="0"/>
              <a:t>			        </a:t>
            </a:r>
            <a:r>
              <a:rPr sz="3200" dirty="0"/>
              <a:t>LPC Scale</a:t>
            </a:r>
            <a:br>
              <a:rPr sz="3200" dirty="0"/>
            </a:br>
            <a:r>
              <a:rPr sz="1600" dirty="0">
                <a:effectLst/>
                <a:latin typeface="+mn-lt"/>
              </a:rPr>
              <a:t>Think of the person with whom you can work least well.  S/he may be someone you work with now or someone you knew in the past.  S/he does not have to be the person you like least well, but should be the person with whom you had the most difficulty in getting a job one.  Describe  this person by circling one of the numbers between each pair of adjectives.  </a:t>
            </a:r>
            <a:endParaRPr sz="1400" dirty="0"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00800"/>
            <a:ext cx="533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-4552950" y="-6396038"/>
            <a:ext cx="182514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>
                <a:latin typeface="Tahoma" pitchFamily="34" charset="0"/>
                <a:cs typeface="Tahoma" pitchFamily="34" charset="0"/>
              </a:rPr>
              <a:t>Think of the person with whom you can work least well.</a:t>
            </a:r>
            <a:r>
              <a:rPr lang="en-US" sz="1400" b="1">
                <a:cs typeface="Tahoma" pitchFamily="34" charset="0"/>
              </a:rPr>
              <a:t> 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S/he may be someone you work with now or someone you knew in the past.</a:t>
            </a:r>
            <a:r>
              <a:rPr lang="en-US" sz="1400" b="1">
                <a:cs typeface="Tahoma" pitchFamily="34" charset="0"/>
              </a:rPr>
              <a:t> 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S/he does not have to be the person you like least well, but should be the person with whom you had the most difficulty in getting a job done.</a:t>
            </a:r>
            <a:r>
              <a:rPr lang="en-US" sz="1400" b="1">
                <a:cs typeface="Tahoma" pitchFamily="34" charset="0"/>
              </a:rPr>
              <a:t> 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Describe this person by circling one of the numbers between each pair of adjectives.</a:t>
            </a:r>
            <a:r>
              <a:rPr lang="en-US" sz="1400" b="1">
                <a:cs typeface="Tahoma" pitchFamily="34" charset="0"/>
              </a:rPr>
              <a:t> </a:t>
            </a:r>
            <a:r>
              <a:rPr lang="en-US" sz="1400" b="1">
                <a:latin typeface="Tahoma" pitchFamily="34" charset="0"/>
                <a:cs typeface="Tahoma" pitchFamily="34" charset="0"/>
              </a:rPr>
              <a:t> </a:t>
            </a:r>
            <a:r>
              <a:rPr lang="en-US" sz="1400" u="sng">
                <a:latin typeface="Tahoma" pitchFamily="34" charset="0"/>
                <a:cs typeface="Tahoma" pitchFamily="34" charset="0"/>
              </a:rPr>
              <a:t>You may wish to print this out</a:t>
            </a:r>
            <a:endParaRPr lang="en-US" sz="900"/>
          </a:p>
          <a:p>
            <a:r>
              <a:rPr lang="en-US" sz="1400">
                <a:cs typeface="Tahoma" pitchFamily="34" charset="0"/>
              </a:rPr>
              <a:t> </a:t>
            </a:r>
            <a:endParaRPr lang="en-US" sz="900"/>
          </a:p>
          <a:p>
            <a:endParaRPr lang="en-US"/>
          </a:p>
        </p:txBody>
      </p:sp>
      <p:graphicFrame>
        <p:nvGraphicFramePr>
          <p:cNvPr id="17297" name="Group 913"/>
          <p:cNvGraphicFramePr>
            <a:graphicFrameLocks noGrp="1"/>
          </p:cNvGraphicFramePr>
          <p:nvPr/>
        </p:nvGraphicFramePr>
        <p:xfrm>
          <a:off x="1066800" y="1219200"/>
          <a:ext cx="6477001" cy="5486400"/>
        </p:xfrm>
        <a:graphic>
          <a:graphicData uri="http://schemas.openxmlformats.org/drawingml/2006/table">
            <a:tbl>
              <a:tblPr/>
              <a:tblGrid>
                <a:gridCol w="18932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5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7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75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575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575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3575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575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35751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72358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 Pleasant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Unpleasant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Friendly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Unfriendly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 Rejecting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Accepting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 Tense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Relaxed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 Distant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Close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 Cold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Warm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 Supportive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Hostile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8. Boring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Interesting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 Quarrelsome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Harmonious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 Gloomy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Cheerful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 Open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Guarded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12. Backbiting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Loyal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13. Untrustworthy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Trustworthy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14. Considerate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Inconsiderate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15. Nasty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Nice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16. Agreeable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Disagreeable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17. Kind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Unkind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18. Insincere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Sincere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pPr>
              <a:defRPr/>
            </a:pPr>
            <a:r>
              <a:rPr sz="44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THE</a:t>
            </a:r>
            <a:r>
              <a:rPr sz="4400" dirty="0" smtClean="0">
                <a:effectLst/>
              </a:rPr>
              <a:t> Contingency Theory of Leadership</a:t>
            </a:r>
            <a:endParaRPr sz="4400" dirty="0"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19016"/>
            <a:ext cx="8382000" cy="5152180"/>
          </a:xfrm>
        </p:spPr>
        <p:txBody>
          <a:bodyPr/>
          <a:lstStyle/>
          <a:p>
            <a:r>
              <a:rPr lang="en-US" dirty="0"/>
              <a:t>Fiedler maintains that leader style interacts with situational variables to yield effectiveness</a:t>
            </a:r>
          </a:p>
          <a:p>
            <a:pPr lvl="1"/>
            <a:r>
              <a:rPr lang="en-US" dirty="0"/>
              <a:t>Least Preferred Co-worker Score</a:t>
            </a:r>
          </a:p>
          <a:p>
            <a:pPr lvl="1"/>
            <a:r>
              <a:rPr lang="en-US" dirty="0"/>
              <a:t>LPC score reflects a leader’s ‘motive hierarchy</a:t>
            </a:r>
            <a:r>
              <a:rPr lang="en-US" dirty="0" smtClean="0"/>
              <a:t>’</a:t>
            </a:r>
            <a:endParaRPr lang="en-US" dirty="0"/>
          </a:p>
          <a:p>
            <a:pPr lvl="1"/>
            <a:endParaRPr lang="en-US" i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i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i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the best of times, it was the worst of times</a:t>
            </a: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981" y="3710440"/>
            <a:ext cx="1295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High LPC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8981" y="4770359"/>
            <a:ext cx="129540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Low LPC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400" y="3895106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4948098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44982" y="4624932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EQUITY preference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4982" y="3581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EQUALITY preference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48200" y="3895106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4948097"/>
            <a:ext cx="685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3571941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Group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Harmony &amp; low conflict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Esteem: relationships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624931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Incentives &amp; signal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Esteem: achievement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7924800" cy="788988"/>
          </a:xfrm>
        </p:spPr>
        <p:txBody>
          <a:bodyPr/>
          <a:lstStyle/>
          <a:p>
            <a:pPr>
              <a:defRPr/>
            </a:pPr>
            <a:r>
              <a:rPr dirty="0"/>
              <a:t>Fiedler’s Contingency Theory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424239"/>
              </p:ext>
            </p:extLst>
          </p:nvPr>
        </p:nvGraphicFramePr>
        <p:xfrm>
          <a:off x="457200" y="914400"/>
          <a:ext cx="8153400" cy="544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Photo Editor Photo" r:id="rId3" imgW="7152381" imgH="4648849" progId="">
                  <p:embed/>
                </p:oleObj>
              </mc:Choice>
              <mc:Fallback>
                <p:oleObj name="Photo Editor Photo" r:id="rId3" imgW="7152381" imgH="4648849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14400"/>
                        <a:ext cx="8153400" cy="5446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Callout 1 3"/>
          <p:cNvSpPr/>
          <p:nvPr/>
        </p:nvSpPr>
        <p:spPr bwMode="auto">
          <a:xfrm>
            <a:off x="685800" y="2438400"/>
            <a:ext cx="609600" cy="1447800"/>
          </a:xfrm>
          <a:prstGeom prst="borderCallout1">
            <a:avLst>
              <a:gd name="adj1" fmla="val 98296"/>
              <a:gd name="adj2" fmla="val 46213"/>
              <a:gd name="adj3" fmla="val 182397"/>
              <a:gd name="adj4" fmla="val 4803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Segoe" pitchFamily="34" charset="0"/>
              </a:rPr>
              <a:t>Situational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Segoe" pitchFamily="34" charset="0"/>
              </a:rPr>
              <a:t>Favorability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>
                <a:effectLst/>
              </a:rPr>
              <a:t>Review of Contingency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305800" cy="4955203"/>
          </a:xfrm>
        </p:spPr>
        <p:txBody>
          <a:bodyPr/>
          <a:lstStyle/>
          <a:p>
            <a:r>
              <a:rPr lang="en-US" sz="2800" dirty="0"/>
              <a:t>Imaginative &amp; complex</a:t>
            </a:r>
          </a:p>
          <a:p>
            <a:r>
              <a:rPr lang="en-US" sz="2800" dirty="0"/>
              <a:t>Leader style is fixed</a:t>
            </a:r>
          </a:p>
          <a:p>
            <a:pPr lvl="1"/>
            <a:r>
              <a:rPr lang="en-US" sz="2400" dirty="0"/>
              <a:t>Select leader to fit situation</a:t>
            </a:r>
          </a:p>
          <a:p>
            <a:pPr lvl="2"/>
            <a:r>
              <a:rPr lang="en-US" sz="2000" dirty="0"/>
              <a:t>Yet, LPC measure is poor for this purpose</a:t>
            </a:r>
          </a:p>
          <a:p>
            <a:pPr lvl="2"/>
            <a:r>
              <a:rPr lang="en-US" sz="2000" dirty="0"/>
              <a:t>Measurement </a:t>
            </a:r>
            <a:r>
              <a:rPr lang="en-US" sz="2000" dirty="0" smtClean="0"/>
              <a:t>problems; especially for young leaders</a:t>
            </a:r>
            <a:endParaRPr lang="en-US" sz="2000" dirty="0"/>
          </a:p>
          <a:p>
            <a:r>
              <a:rPr lang="en-US" sz="2800" dirty="0"/>
              <a:t>Are different situational variables of different importance?</a:t>
            </a:r>
          </a:p>
          <a:p>
            <a:pPr lvl="1"/>
            <a:r>
              <a:rPr lang="en-US" sz="2400" dirty="0"/>
              <a:t>Task structure x10 importance of LPC score</a:t>
            </a:r>
          </a:p>
          <a:p>
            <a:pPr lvl="2"/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Suggests there are substitutions for leadership</a:t>
            </a:r>
          </a:p>
          <a:p>
            <a:r>
              <a:rPr lang="en-US" sz="2800" dirty="0"/>
              <a:t>Medium </a:t>
            </a:r>
            <a:r>
              <a:rPr lang="en-US" sz="2800" dirty="0" smtClean="0"/>
              <a:t>(undifferentiated) LPC </a:t>
            </a:r>
            <a:r>
              <a:rPr lang="en-US" sz="2800" dirty="0"/>
              <a:t>leaders seem most desirable across most situations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>
                <a:effectLst/>
              </a:rPr>
              <a:t>Cognitive Resource Theory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41529"/>
            <a:ext cx="8305800" cy="286847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Fiedler, again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leader applies a reserve of cognitive resources to the resolution of problem situations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Intelligence and Experience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Social stress and Leader </a:t>
            </a:r>
            <a:r>
              <a:rPr lang="en-US" sz="2400" dirty="0" err="1"/>
              <a:t>directiveness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Directive leadership arises during </a:t>
            </a:r>
            <a:r>
              <a:rPr lang="en-US" sz="2000" dirty="0" smtClean="0"/>
              <a:t>stressful periods - </a:t>
            </a:r>
            <a:r>
              <a:rPr lang="en-US" sz="2000" dirty="0" smtClean="0">
                <a:solidFill>
                  <a:srgbClr val="FFFF00"/>
                </a:solidFill>
              </a:rPr>
              <a:t>the worst of times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More </a:t>
            </a:r>
            <a:r>
              <a:rPr lang="en-US" sz="2000" dirty="0"/>
              <a:t>intelligent/Experienced leaders manage stressful and complex situations </a:t>
            </a:r>
            <a:r>
              <a:rPr lang="en-US" sz="2000" dirty="0" smtClean="0"/>
              <a:t>better and so provide better directive leadership</a:t>
            </a:r>
            <a:endParaRPr lang="en-US" sz="20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4571967"/>
            <a:ext cx="1676400" cy="1192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*Intelligence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*Experience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38400" y="5257767"/>
            <a:ext cx="36576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324600" y="5029167"/>
            <a:ext cx="203835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Decision Quality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429000" y="3962367"/>
            <a:ext cx="1752600" cy="6413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Social  Stress for Leader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343400" y="4724367"/>
            <a:ext cx="0" cy="457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85800" y="5181567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438400" y="5610291"/>
            <a:ext cx="5791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50" dirty="0"/>
              <a:t>*Both Intelligence and Experience are poorly defined and measured in research </a:t>
            </a:r>
            <a:r>
              <a:rPr lang="en-US" sz="1400" b="1" dirty="0">
                <a:solidFill>
                  <a:srgbClr val="993366"/>
                </a:solidFill>
                <a:sym typeface="Wingdings" pitchFamily="2" charset="2"/>
              </a:rPr>
              <a:t></a:t>
            </a:r>
            <a:endParaRPr lang="en-US" sz="1050" b="1" dirty="0">
              <a:solidFill>
                <a:srgbClr val="9933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611779"/>
            <a:ext cx="861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Napoleon's definition of a military genius was "the man who can do the average thing when all those around him are going crazy."</a:t>
            </a:r>
          </a:p>
        </p:txBody>
      </p:sp>
      <p:sp>
        <p:nvSpPr>
          <p:cNvPr id="3" name="Rectangle 2"/>
          <p:cNvSpPr/>
          <p:nvPr/>
        </p:nvSpPr>
        <p:spPr>
          <a:xfrm rot="19343827">
            <a:off x="1011501" y="2649655"/>
            <a:ext cx="7154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Leader as Decider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CRT is a Diathesis-Stress Model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0668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36576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219200"/>
            <a:ext cx="22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survival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exposure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1295400"/>
            <a:ext cx="2286000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9200" y="1371600"/>
            <a:ext cx="2209800" cy="1600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31242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86400" y="57150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36068" y="3380509"/>
            <a:ext cx="738664" cy="1789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Leader effectiveness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‘stress’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867400" y="3352800"/>
            <a:ext cx="2286000" cy="30480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67400" y="3429000"/>
            <a:ext cx="2209800" cy="16002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5400" y="1295400"/>
            <a:ext cx="5334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5000" y="1143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Inoculated ~ High CR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105400" y="1828800"/>
            <a:ext cx="5334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1200" y="1676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inoculated ~ Low CR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/>
              <a:t>Path-Goal Theory of Leadership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4191000"/>
            <a:ext cx="8229600" cy="2354263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Leaders motivate followers by offering increasing payoffs for work-goal attainment</a:t>
            </a:r>
          </a:p>
          <a:p>
            <a:pPr lvl="1">
              <a:defRPr/>
            </a:pPr>
            <a:r>
              <a:rPr lang="en-US" sz="1800" dirty="0">
                <a:solidFill>
                  <a:schemeClr val="accent1"/>
                </a:solidFill>
              </a:rPr>
              <a:t>Leaders clear the path for employee </a:t>
            </a:r>
            <a:r>
              <a:rPr lang="en-US" sz="1800" dirty="0" smtClean="0">
                <a:solidFill>
                  <a:schemeClr val="accent1"/>
                </a:solidFill>
              </a:rPr>
              <a:t>success like offensive linemen</a:t>
            </a:r>
            <a:endParaRPr lang="en-US" sz="1800" dirty="0">
              <a:solidFill>
                <a:schemeClr val="accent1"/>
              </a:solidFill>
            </a:endParaRPr>
          </a:p>
          <a:p>
            <a:pPr lvl="2">
              <a:defRPr/>
            </a:pPr>
            <a:r>
              <a:rPr lang="en-US" sz="1600" dirty="0"/>
              <a:t>Clarify the path, remove roadblocks, increase personal satisfaction</a:t>
            </a:r>
          </a:p>
          <a:p>
            <a:pPr lvl="1">
              <a:defRPr/>
            </a:pPr>
            <a:r>
              <a:rPr lang="en-US" sz="1800" dirty="0"/>
              <a:t>Closely affiliated with </a:t>
            </a:r>
            <a:r>
              <a:rPr lang="en-US" sz="1800" b="1" dirty="0">
                <a:solidFill>
                  <a:schemeClr val="hlink"/>
                </a:solidFill>
              </a:rPr>
              <a:t>Expectancy theory </a:t>
            </a:r>
            <a:r>
              <a:rPr lang="en-US" sz="1800" dirty="0">
                <a:solidFill>
                  <a:schemeClr val="hlink"/>
                </a:solidFill>
              </a:rPr>
              <a:t>(resolving ambiguities)</a:t>
            </a:r>
          </a:p>
          <a:p>
            <a:pPr>
              <a:defRPr/>
            </a:pPr>
            <a:r>
              <a:rPr lang="en-US" sz="2000" dirty="0"/>
              <a:t>Example: performance on a well </a:t>
            </a: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Structured task</a:t>
            </a: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dirty="0"/>
              <a:t>with </a:t>
            </a:r>
            <a:r>
              <a:rPr lang="en-US" sz="2000" b="1" dirty="0">
                <a:solidFill>
                  <a:srgbClr val="FF6699"/>
                </a:solidFill>
              </a:rPr>
              <a:t>Capable employees</a:t>
            </a:r>
            <a:r>
              <a:rPr lang="en-US" sz="2000" dirty="0"/>
              <a:t> does not benefit from </a:t>
            </a:r>
            <a:r>
              <a:rPr lang="en-US" sz="2000" b="1" dirty="0">
                <a:solidFill>
                  <a:schemeClr val="tx2"/>
                </a:solidFill>
              </a:rPr>
              <a:t>Directive leadership</a:t>
            </a:r>
          </a:p>
          <a:p>
            <a:pPr lvl="1">
              <a:defRPr/>
            </a:pPr>
            <a:r>
              <a:rPr lang="en-US" sz="1800" dirty="0"/>
              <a:t>What if the task is stressful, boring, tedious, or dangerous?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66800" y="990600"/>
          <a:ext cx="66770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Photo Editor Photo" r:id="rId3" imgW="8326012" imgH="4200000" progId="">
                  <p:embed/>
                </p:oleObj>
              </mc:Choice>
              <mc:Fallback>
                <p:oleObj name="Photo Editor Photo" r:id="rId3" imgW="8326012" imgH="42000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66770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7848600" cy="941388"/>
          </a:xfrm>
        </p:spPr>
        <p:txBody>
          <a:bodyPr/>
          <a:lstStyle/>
          <a:p>
            <a:pPr>
              <a:defRPr/>
            </a:pPr>
            <a:r>
              <a:rPr sz="2800" dirty="0"/>
              <a:t>Hersey &amp; Blanchard’s</a:t>
            </a:r>
            <a:br>
              <a:rPr sz="2800" dirty="0"/>
            </a:br>
            <a:r>
              <a:rPr sz="4000" dirty="0"/>
              <a:t>Situational Leadership Theory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0800"/>
            <a:ext cx="609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blackWhite">
          <a:xfrm>
            <a:off x="914400" y="1752600"/>
            <a:ext cx="7292975" cy="1905000"/>
          </a:xfrm>
          <a:prstGeom prst="rtTriangle">
            <a:avLst/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blackWhite">
          <a:xfrm>
            <a:off x="968375" y="28956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00B0F0"/>
                </a:solidFill>
              </a:rPr>
              <a:t>Leader: decreasing need 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for support and supervision</a:t>
            </a:r>
          </a:p>
        </p:txBody>
      </p:sp>
      <p:grpSp>
        <p:nvGrpSpPr>
          <p:cNvPr id="18438" name="AutoShape 6"/>
          <p:cNvGrpSpPr>
            <a:grpSpLocks/>
          </p:cNvGrpSpPr>
          <p:nvPr/>
        </p:nvGrpSpPr>
        <p:grpSpPr bwMode="auto">
          <a:xfrm>
            <a:off x="838200" y="1752600"/>
            <a:ext cx="7405688" cy="2011363"/>
            <a:chOff x="538" y="1179"/>
            <a:chExt cx="4665" cy="1267"/>
          </a:xfrm>
        </p:grpSpPr>
        <p:pic>
          <p:nvPicPr>
            <p:cNvPr id="18454" name="AutoShape 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blackWhite">
            <a:xfrm>
              <a:off x="538" y="1179"/>
              <a:ext cx="4665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5" name="Text Box 8"/>
            <p:cNvSpPr txBox="1">
              <a:spLocks noChangeArrowheads="1"/>
            </p:cNvSpPr>
            <p:nvPr/>
          </p:nvSpPr>
          <p:spPr bwMode="auto">
            <a:xfrm rot="10800000">
              <a:off x="2490" y="1300"/>
              <a:ext cx="2297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solidFill>
                  <a:srgbClr val="EAEAEA"/>
                </a:solidFill>
              </a:endParaRPr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blackWhite">
          <a:xfrm>
            <a:off x="5159375" y="1828800"/>
            <a:ext cx="297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dirty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Follower readiness: </a:t>
            </a:r>
            <a:br>
              <a:rPr lang="en-US" sz="2000" dirty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rgbClr val="CC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and willingness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68375" y="1158875"/>
            <a:ext cx="1447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Unable and</a:t>
            </a:r>
            <a:br>
              <a:rPr lang="en-US" sz="1400" dirty="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 dirty="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Unwilling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051175" y="1158875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Unable but</a:t>
            </a:r>
            <a:br>
              <a:rPr lang="en-US" sz="1400" dirty="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 dirty="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Willing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911975" y="1158875"/>
            <a:ext cx="1143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Able and</a:t>
            </a:r>
            <a:br>
              <a:rPr lang="en-US" sz="140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Willing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968375" y="3733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Directive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16175" y="3733800"/>
            <a:ext cx="274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 Task and Relationship Orientations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083175" y="3657600"/>
            <a:ext cx="1600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Supportive Participative 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10175" y="1158875"/>
            <a:ext cx="1143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Able and</a:t>
            </a:r>
            <a:br>
              <a:rPr lang="en-US" sz="140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>
                <a:solidFill>
                  <a:srgbClr val="CC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Unwilling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759575" y="3733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Monitoring</a:t>
            </a:r>
          </a:p>
        </p:txBody>
      </p:sp>
      <p:sp>
        <p:nvSpPr>
          <p:cNvPr id="18448" name="Text Box 20"/>
          <p:cNvSpPr txBox="1">
            <a:spLocks noChangeArrowheads="1"/>
          </p:cNvSpPr>
          <p:nvPr/>
        </p:nvSpPr>
        <p:spPr bwMode="auto">
          <a:xfrm>
            <a:off x="822325" y="4527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9" name="Text Box 21"/>
          <p:cNvSpPr txBox="1">
            <a:spLocks noChangeArrowheads="1"/>
          </p:cNvSpPr>
          <p:nvPr/>
        </p:nvSpPr>
        <p:spPr bwMode="auto">
          <a:xfrm>
            <a:off x="304800" y="4419600"/>
            <a:ext cx="8534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A theory of FOLLOWERS as much as LEADERS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/>
              <a:t>Follower “readiness” (maturity) is key contingency variable</a:t>
            </a:r>
          </a:p>
          <a:p>
            <a:pPr lvl="2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/>
              <a:t>Ability (Capable, skilled, knowledgeable)</a:t>
            </a:r>
          </a:p>
          <a:p>
            <a:pPr lvl="2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/>
              <a:t>Motivation (Willing, committed, dedicated)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/>
              <a:t>Obvious relevance to training and educational contexts</a:t>
            </a:r>
          </a:p>
        </p:txBody>
      </p:sp>
      <p:sp>
        <p:nvSpPr>
          <p:cNvPr id="18450" name="Text Box 22"/>
          <p:cNvSpPr txBox="1">
            <a:spLocks noChangeArrowheads="1"/>
          </p:cNvSpPr>
          <p:nvPr/>
        </p:nvSpPr>
        <p:spPr bwMode="auto">
          <a:xfrm>
            <a:off x="914400" y="1752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99"/>
                </a:solidFill>
              </a:rPr>
              <a:t>Telling</a:t>
            </a:r>
          </a:p>
        </p:txBody>
      </p:sp>
      <p:sp>
        <p:nvSpPr>
          <p:cNvPr id="18451" name="Text Box 23"/>
          <p:cNvSpPr txBox="1">
            <a:spLocks noChangeArrowheads="1"/>
          </p:cNvSpPr>
          <p:nvPr/>
        </p:nvSpPr>
        <p:spPr bwMode="auto">
          <a:xfrm>
            <a:off x="3200400" y="2209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99"/>
                </a:solidFill>
              </a:rPr>
              <a:t>Selling-coaching</a:t>
            </a:r>
          </a:p>
        </p:txBody>
      </p:sp>
      <p:sp>
        <p:nvSpPr>
          <p:cNvPr id="18452" name="Text Box 24"/>
          <p:cNvSpPr txBox="1">
            <a:spLocks noChangeArrowheads="1"/>
          </p:cNvSpPr>
          <p:nvPr/>
        </p:nvSpPr>
        <p:spPr bwMode="auto">
          <a:xfrm>
            <a:off x="6858000" y="3200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99"/>
                </a:solidFill>
              </a:rPr>
              <a:t>Delegating</a:t>
            </a:r>
          </a:p>
        </p:txBody>
      </p:sp>
      <p:sp>
        <p:nvSpPr>
          <p:cNvPr id="18453" name="Text Box 25"/>
          <p:cNvSpPr txBox="1">
            <a:spLocks noChangeArrowheads="1"/>
          </p:cNvSpPr>
          <p:nvPr/>
        </p:nvSpPr>
        <p:spPr bwMode="auto">
          <a:xfrm>
            <a:off x="5029200" y="2819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99"/>
                </a:solidFill>
              </a:rPr>
              <a:t>Participating</a:t>
            </a:r>
          </a:p>
        </p:txBody>
      </p:sp>
      <p:sp>
        <p:nvSpPr>
          <p:cNvPr id="24" name="Rectangle 23"/>
          <p:cNvSpPr/>
          <p:nvPr/>
        </p:nvSpPr>
        <p:spPr>
          <a:xfrm rot="19343827">
            <a:off x="929022" y="2259731"/>
            <a:ext cx="7285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Leader as Teacher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8001000" cy="788988"/>
          </a:xfrm>
        </p:spPr>
        <p:txBody>
          <a:bodyPr/>
          <a:lstStyle/>
          <a:p>
            <a:pPr>
              <a:defRPr/>
            </a:pPr>
            <a:r>
              <a:rPr dirty="0"/>
              <a:t>LMX: Leader-member exchange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4294967295"/>
          </p:nvPr>
        </p:nvSpPr>
        <p:spPr>
          <a:xfrm>
            <a:off x="304800" y="4572000"/>
            <a:ext cx="8229600" cy="1588127"/>
          </a:xfrm>
        </p:spPr>
        <p:txBody>
          <a:bodyPr/>
          <a:lstStyle/>
          <a:p>
            <a:r>
              <a:rPr lang="en-US" sz="2800" dirty="0"/>
              <a:t>Leaders establish different relations with work group </a:t>
            </a:r>
            <a:r>
              <a:rPr lang="en-US" sz="2800" dirty="0" smtClean="0"/>
              <a:t>members;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 is limited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dirty="0"/>
              <a:t>In-group members experience high LMX</a:t>
            </a:r>
          </a:p>
          <a:p>
            <a:pPr lvl="1"/>
            <a:r>
              <a:rPr lang="en-US" sz="2400" dirty="0"/>
              <a:t>Out-group members relegated to low LMX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09600" y="1219200"/>
          <a:ext cx="79248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Photo Editor Photo" r:id="rId4" imgW="8295238" imgH="3104762" progId="">
                  <p:embed/>
                </p:oleObj>
              </mc:Choice>
              <mc:Fallback>
                <p:oleObj name="Photo Editor Photo" r:id="rId4" imgW="8295238" imgH="3104762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79248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229600" cy="941388"/>
          </a:xfrm>
        </p:spPr>
        <p:txBody>
          <a:bodyPr/>
          <a:lstStyle/>
          <a:p>
            <a:pPr>
              <a:defRPr/>
            </a:pPr>
            <a:r>
              <a:rPr dirty="0"/>
              <a:t>Trait Theories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305800" cy="5638800"/>
          </a:xfrm>
        </p:spPr>
        <p:txBody>
          <a:bodyPr/>
          <a:lstStyle/>
          <a:p>
            <a:r>
              <a:rPr lang="en-US" sz="2800" dirty="0"/>
              <a:t>Leaders possess certain personal attributes that distinguish them from others</a:t>
            </a:r>
          </a:p>
          <a:p>
            <a:pPr lvl="1"/>
            <a:r>
              <a:rPr lang="en-US" sz="2400" dirty="0"/>
              <a:t>Personality</a:t>
            </a:r>
          </a:p>
          <a:p>
            <a:pPr lvl="2"/>
            <a:r>
              <a:rPr lang="en-US" sz="2000" dirty="0"/>
              <a:t>Stable dispositions to behave a certain way</a:t>
            </a:r>
          </a:p>
          <a:p>
            <a:pPr lvl="3"/>
            <a:r>
              <a:rPr lang="en-US" sz="1800" dirty="0"/>
              <a:t>The Big 5, emotional maturity, energy level</a:t>
            </a:r>
          </a:p>
          <a:p>
            <a:pPr lvl="1"/>
            <a:r>
              <a:rPr lang="en-US" sz="2400" dirty="0"/>
              <a:t>Needs or motives</a:t>
            </a:r>
          </a:p>
          <a:p>
            <a:pPr lvl="2"/>
            <a:r>
              <a:rPr lang="en-US" sz="2000" dirty="0"/>
              <a:t>Desire for particular stimuli and experiences</a:t>
            </a:r>
          </a:p>
          <a:p>
            <a:pPr lvl="3"/>
            <a:r>
              <a:rPr lang="en-US" sz="1800" dirty="0"/>
              <a:t>Achievement, affiliation, power, autonomy</a:t>
            </a:r>
          </a:p>
          <a:p>
            <a:pPr lvl="1"/>
            <a:r>
              <a:rPr lang="en-US" sz="2400" dirty="0"/>
              <a:t>Values</a:t>
            </a:r>
          </a:p>
          <a:p>
            <a:pPr lvl="2"/>
            <a:r>
              <a:rPr lang="en-US" sz="2000" dirty="0"/>
              <a:t>Internalized attitudes about what is right and wrong</a:t>
            </a:r>
          </a:p>
          <a:p>
            <a:pPr lvl="3"/>
            <a:r>
              <a:rPr lang="en-US" sz="1800" dirty="0"/>
              <a:t>Fairness, honesty, justice, freedom, loyalty</a:t>
            </a:r>
          </a:p>
          <a:p>
            <a:pPr lvl="1"/>
            <a:r>
              <a:rPr lang="en-US" sz="2400" dirty="0"/>
              <a:t>Skills</a:t>
            </a:r>
          </a:p>
          <a:p>
            <a:pPr lvl="2"/>
            <a:r>
              <a:rPr lang="en-US" sz="2000" dirty="0"/>
              <a:t>Technical, interpersonal, conceptual</a:t>
            </a:r>
          </a:p>
          <a:p>
            <a:pPr lvl="3"/>
            <a:r>
              <a:rPr lang="en-US" sz="1600" dirty="0"/>
              <a:t>Things, people, ideas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763000" cy="553998"/>
          </a:xfrm>
        </p:spPr>
        <p:txBody>
          <a:bodyPr/>
          <a:lstStyle/>
          <a:p>
            <a:pPr>
              <a:defRPr/>
            </a:pPr>
            <a:r>
              <a:rPr sz="4000" dirty="0"/>
              <a:t>LMX is about Roles and Exchanges</a:t>
            </a:r>
            <a:endParaRPr sz="4000" baseline="72000" dirty="0">
              <a:solidFill>
                <a:srgbClr val="FFFF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400800"/>
            <a:ext cx="8382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16681319"/>
              </p:ext>
            </p:extLst>
          </p:nvPr>
        </p:nvGraphicFramePr>
        <p:xfrm>
          <a:off x="1066800" y="908777"/>
          <a:ext cx="6419095" cy="5365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 rot="19343827">
            <a:off x="538422" y="2893090"/>
            <a:ext cx="779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Leader as Politician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Substitutes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6364" y="1143000"/>
            <a:ext cx="8382000" cy="5029200"/>
          </a:xfrm>
        </p:spPr>
        <p:txBody>
          <a:bodyPr/>
          <a:lstStyle/>
          <a:p>
            <a:r>
              <a:rPr lang="en-US" dirty="0"/>
              <a:t>Some factors make leadership less important</a:t>
            </a:r>
          </a:p>
          <a:p>
            <a:pPr lvl="1"/>
            <a:r>
              <a:rPr lang="en-US" dirty="0"/>
              <a:t>Act as ‘substitutes for leadership’</a:t>
            </a:r>
          </a:p>
          <a:p>
            <a:pPr lvl="1"/>
            <a:r>
              <a:rPr lang="en-US" dirty="0"/>
              <a:t>May explain why leadership or different leader styles don’t show evidence of effectiveness</a:t>
            </a:r>
          </a:p>
          <a:p>
            <a:pPr lvl="2"/>
            <a:r>
              <a:rPr lang="en-US" dirty="0"/>
              <a:t>The presence of a substitute makes the leadership effect less apparent</a:t>
            </a:r>
          </a:p>
          <a:p>
            <a:pPr lvl="3">
              <a:buFont typeface="Wingdings" pitchFamily="2" charset="2"/>
              <a:buChar char="v"/>
            </a:pPr>
            <a:r>
              <a:rPr lang="en-US" dirty="0"/>
              <a:t>Degree of formalization (roles are institutionalized)</a:t>
            </a:r>
          </a:p>
          <a:p>
            <a:pPr lvl="3">
              <a:buFont typeface="Wingdings" pitchFamily="2" charset="2"/>
              <a:buChar char="v"/>
            </a:pPr>
            <a:r>
              <a:rPr lang="en-US" dirty="0"/>
              <a:t>Group cohesiveness</a:t>
            </a:r>
          </a:p>
          <a:p>
            <a:pPr lvl="3">
              <a:buFont typeface="Wingdings" pitchFamily="2" charset="2"/>
              <a:buChar char="v"/>
            </a:pPr>
            <a:r>
              <a:rPr lang="en-US" dirty="0"/>
              <a:t>Routine, repetitive tasks, or engaging work</a:t>
            </a:r>
          </a:p>
          <a:p>
            <a:pPr lvl="3">
              <a:buFont typeface="Wingdings" pitchFamily="2" charset="2"/>
              <a:buChar char="v"/>
            </a:pPr>
            <a:r>
              <a:rPr lang="en-US" dirty="0"/>
              <a:t>Ability, motivation, experience of followers</a:t>
            </a:r>
          </a:p>
          <a:p>
            <a:pPr lvl="2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Conversely, absence of substitutes may enhance leader importance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606594"/>
          </a:xfrm>
        </p:spPr>
        <p:txBody>
          <a:bodyPr/>
          <a:lstStyle/>
          <a:p>
            <a:r>
              <a:rPr lang="en-US" dirty="0"/>
              <a:t>Charismatic </a:t>
            </a:r>
            <a:r>
              <a:rPr lang="en-US" dirty="0" smtClean="0"/>
              <a:t>Leadership</a:t>
            </a:r>
            <a:br>
              <a:rPr lang="en-US" dirty="0" smtClean="0"/>
            </a:br>
            <a:r>
              <a:rPr lang="en-US" sz="2000" dirty="0"/>
              <a:t>Historical progression from Princes and Heroes to the </a:t>
            </a:r>
            <a:r>
              <a:rPr lang="en-US" sz="2000" dirty="0">
                <a:solidFill>
                  <a:srgbClr val="00B0F0"/>
                </a:solidFill>
              </a:rPr>
              <a:t>Bureaucratic Leader </a:t>
            </a:r>
            <a:r>
              <a:rPr lang="en-US" sz="1600" dirty="0"/>
              <a:t>(Weber)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1" y="1419709"/>
            <a:ext cx="4114800" cy="34624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Prince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836782"/>
            <a:ext cx="4114800" cy="244220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Prince uses </a:t>
            </a:r>
            <a:r>
              <a:rPr lang="en-US" dirty="0" smtClean="0">
                <a:solidFill>
                  <a:srgbClr val="FF0000"/>
                </a:solidFill>
              </a:rPr>
              <a:t>hard </a:t>
            </a:r>
            <a:r>
              <a:rPr lang="en-US" dirty="0">
                <a:solidFill>
                  <a:srgbClr val="FF0000"/>
                </a:solidFill>
              </a:rPr>
              <a:t>power </a:t>
            </a:r>
            <a:r>
              <a:rPr lang="en-US" dirty="0"/>
              <a:t>and has will to power</a:t>
            </a:r>
          </a:p>
          <a:p>
            <a:r>
              <a:rPr lang="en-US" dirty="0">
                <a:solidFill>
                  <a:srgbClr val="FF0000"/>
                </a:solidFill>
              </a:rPr>
              <a:t>Transactional leadership</a:t>
            </a:r>
          </a:p>
          <a:p>
            <a:r>
              <a:rPr lang="en-US" dirty="0"/>
              <a:t>A Prince relies on hard power sources, cunning, and fortune to sustain his elevated position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982" y="1419709"/>
            <a:ext cx="4117019" cy="346249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Hero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7" y="1836782"/>
            <a:ext cx="4117974" cy="2442207"/>
          </a:xfrm>
        </p:spPr>
        <p:txBody>
          <a:bodyPr/>
          <a:lstStyle/>
          <a:p>
            <a:r>
              <a:rPr lang="en-US" dirty="0" smtClean="0"/>
              <a:t>The Hero </a:t>
            </a:r>
            <a:r>
              <a:rPr lang="en-US" dirty="0"/>
              <a:t>uses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soft power </a:t>
            </a:r>
            <a:r>
              <a:rPr lang="en-US" dirty="0"/>
              <a:t>and has will to serve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Transformational leadership</a:t>
            </a:r>
          </a:p>
          <a:p>
            <a:r>
              <a:rPr lang="en-US" dirty="0"/>
              <a:t>Heroes rely on soft power such as inspirational appeal, attractive personal qualities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038600"/>
            <a:ext cx="8153400" cy="230832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Problem is Charisma </a:t>
            </a:r>
            <a:r>
              <a:rPr lang="en-US" sz="1600" b="1" dirty="0"/>
              <a:t>can be dark or </a:t>
            </a:r>
            <a:r>
              <a:rPr lang="en-US" sz="1600" b="1" dirty="0" smtClean="0"/>
              <a:t>light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Motives may be hidden and non-transparent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Weber’s preference for the </a:t>
            </a:r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Bureaucratic-Leader</a:t>
            </a:r>
            <a:r>
              <a:rPr lang="en-US" sz="1600" dirty="0" smtClean="0"/>
              <a:t> </a:t>
            </a:r>
            <a:r>
              <a:rPr lang="en-US" sz="1600" dirty="0"/>
              <a:t>is based on knowledge and qualifications, legitimate power in a hierarchy, </a:t>
            </a:r>
            <a:r>
              <a:rPr lang="en-US" sz="1600" dirty="0" smtClean="0"/>
              <a:t>in order to minimize risk and problems of Prince &amp; Hero leaders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Have leaders been tamed by the modernist era</a:t>
            </a:r>
            <a:r>
              <a:rPr lang="en-US" sz="1600" dirty="0" smtClean="0"/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Are B-leaders sufficiently inspiring? Are they prone to </a:t>
            </a:r>
            <a:r>
              <a:rPr lang="en-US" sz="1600" dirty="0" smtClean="0"/>
              <a:t>administrative careerism </a:t>
            </a:r>
            <a:r>
              <a:rPr lang="en-US" sz="1600" dirty="0" smtClean="0"/>
              <a:t>and </a:t>
            </a:r>
            <a:r>
              <a:rPr lang="en-US" sz="1600" dirty="0" smtClean="0"/>
              <a:t>personal ambition? </a:t>
            </a:r>
            <a:r>
              <a:rPr lang="en-US" sz="1600" dirty="0" smtClean="0"/>
              <a:t>Are they really more transparent than the Hero or more service-oriented than the Prince?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850090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 vert="horz" wrap="square" lIns="0" tIns="0" rIns="0" bIns="0" rtlCol="0" anchor="t">
            <a:spAutoFit/>
          </a:bodyPr>
          <a:lstStyle/>
          <a:p>
            <a:pPr>
              <a:defRPr/>
            </a:pPr>
            <a:r>
              <a:rPr lang="en-US" sz="4000" dirty="0"/>
              <a:t>In the Box of Modernist Leadership Theory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6096000"/>
            <a:ext cx="8382000" cy="1169551"/>
          </a:xfrm>
        </p:spPr>
        <p:txBody>
          <a:bodyPr/>
          <a:lstStyle/>
          <a:p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David </a:t>
            </a:r>
            <a:r>
              <a:rPr lang="en-U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Boje</a:t>
            </a:r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X=</a:t>
            </a:r>
            <a:r>
              <a:rPr lang="en-US" sz="1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TvT</a:t>
            </a:r>
            <a:r>
              <a:rPr lang="en-US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Y=</a:t>
            </a:r>
            <a:r>
              <a:rPr lang="en-US" sz="1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PowervService</a:t>
            </a:r>
            <a:r>
              <a:rPr lang="en-US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Z=</a:t>
            </a:r>
            <a:r>
              <a:rPr lang="en-US" sz="12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OnevManyvoices</a:t>
            </a:r>
            <a:r>
              <a:rPr lang="en-US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Superman is Hero on steroids</a:t>
            </a:r>
          </a:p>
          <a:p>
            <a:pPr lvl="1"/>
            <a:r>
              <a:rPr lang="en-US" sz="1200" dirty="0">
                <a:hlinkClick r:id="rId2"/>
              </a:rPr>
              <a:t>http://business.nmsu.edu/~dboje/teaching/338/leadership_box_choose.htm</a:t>
            </a:r>
            <a:endParaRPr lang="en-US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5058" name="Picture 2" descr="http://business.nmsu.edu/~dboje/images/3D_Leader_ty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914400"/>
            <a:ext cx="61362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>
                <a:effectLst/>
              </a:rPr>
              <a:t>Summary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6934200" cy="4813625"/>
          </a:xfrm>
        </p:spPr>
        <p:txBody>
          <a:bodyPr/>
          <a:lstStyle/>
          <a:p>
            <a:r>
              <a:rPr lang="en-US" dirty="0"/>
              <a:t>Leadership versus management</a:t>
            </a:r>
          </a:p>
          <a:p>
            <a:r>
              <a:rPr lang="en-US" dirty="0"/>
              <a:t>Major dimensions</a:t>
            </a:r>
          </a:p>
          <a:p>
            <a:pPr lvl="1"/>
            <a:r>
              <a:rPr lang="en-US" dirty="0"/>
              <a:t>Leader cognitive/personality resources</a:t>
            </a:r>
          </a:p>
          <a:p>
            <a:pPr lvl="1"/>
            <a:r>
              <a:rPr lang="en-US" dirty="0"/>
              <a:t>Task and people orientation</a:t>
            </a:r>
          </a:p>
          <a:p>
            <a:pPr lvl="1"/>
            <a:r>
              <a:rPr lang="en-US" dirty="0"/>
              <a:t>Situational contingencies</a:t>
            </a:r>
          </a:p>
          <a:p>
            <a:pPr lvl="1"/>
            <a:r>
              <a:rPr lang="en-US" dirty="0"/>
              <a:t>Followers: readiness and relationships</a:t>
            </a:r>
          </a:p>
          <a:p>
            <a:pPr lvl="1"/>
            <a:r>
              <a:rPr lang="en-US" dirty="0"/>
              <a:t>Charismatic Leadership</a:t>
            </a:r>
          </a:p>
          <a:p>
            <a:pPr lvl="1"/>
            <a:r>
              <a:rPr lang="en-US" dirty="0"/>
              <a:t>Substitutes</a:t>
            </a:r>
          </a:p>
          <a:p>
            <a:r>
              <a:rPr lang="en-US" dirty="0"/>
              <a:t>Leaders are born (distal traits) and made (proximal traits and opportunity)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>
                <a:effectLst/>
              </a:rPr>
              <a:t>4 Meta Concepts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12875"/>
            <a:ext cx="7924800" cy="2068259"/>
          </a:xfrm>
        </p:spPr>
        <p:txBody>
          <a:bodyPr/>
          <a:lstStyle/>
          <a:p>
            <a:r>
              <a:rPr lang="en-US" dirty="0"/>
              <a:t>Inference</a:t>
            </a:r>
          </a:p>
          <a:p>
            <a:r>
              <a:rPr lang="en-US" dirty="0"/>
              <a:t>Tension</a:t>
            </a:r>
          </a:p>
          <a:p>
            <a:r>
              <a:rPr lang="en-US" dirty="0"/>
              <a:t>Cohesion</a:t>
            </a:r>
          </a:p>
          <a:p>
            <a:r>
              <a:rPr lang="en-US" dirty="0"/>
              <a:t>Direction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52400"/>
            <a:ext cx="7620000" cy="7889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l" defTabSz="9128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50" normalizeH="0" baseline="0" noProof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Leader Traits</a:t>
            </a:r>
            <a:endParaRPr kumimoji="0" lang="en-US" sz="4800" b="0" i="0" u="none" strike="noStrike" kern="1200" cap="none" spc="-150" normalizeH="0" baseline="0" noProof="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14800" cy="72635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Emergence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Within-group phenomenon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114800" cy="726353"/>
          </a:xfrm>
          <a:gradFill flip="none" rotWithShape="1">
            <a:gsLst>
              <a:gs pos="0">
                <a:srgbClr val="993366">
                  <a:tint val="66000"/>
                  <a:satMod val="160000"/>
                </a:srgbClr>
              </a:gs>
              <a:gs pos="50000">
                <a:srgbClr val="993366">
                  <a:tint val="44500"/>
                  <a:satMod val="160000"/>
                </a:srgbClr>
              </a:gs>
              <a:gs pos="100000">
                <a:srgbClr val="993366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Performance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Between-group phenomenon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96390"/>
            <a:ext cx="579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Judge et al 2002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1905000"/>
          <a:ext cx="3505200" cy="2926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613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38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r>
                        <a:rPr lang="en-US" b="0" dirty="0"/>
                        <a:t>Neuroticism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-.24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dirty="0"/>
                        <a:t>Extraversion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dirty="0"/>
                        <a:t>Openness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dirty="0"/>
                        <a:t>Agreeableness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dirty="0"/>
                        <a:t>Conscientiousness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dirty="0"/>
                        <a:t>Sociability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dirty="0"/>
                        <a:t>Dominance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US" dirty="0"/>
                        <a:t>Achievement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1905000"/>
          <a:ext cx="3657600" cy="1828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77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05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0360">
                <a:tc>
                  <a:txBody>
                    <a:bodyPr/>
                    <a:lstStyle/>
                    <a:p>
                      <a:r>
                        <a:rPr lang="en-US" b="0" dirty="0"/>
                        <a:t>Neuroticism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-.22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/>
                        <a:t>Extraversion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/>
                        <a:t>Openness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/>
                        <a:t>Agreeableness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r>
                        <a:rPr lang="en-US" dirty="0"/>
                        <a:t>Conscientiousness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4114800"/>
          <a:ext cx="41148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7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1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49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95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Trait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Business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Gov/Military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Students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200" b="1" dirty="0"/>
                        <a:t>Neuroticism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-.15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-.23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-.27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200" b="1" dirty="0"/>
                        <a:t>Extraversion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.25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.16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.40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200" b="1" dirty="0"/>
                        <a:t>Openness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.23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.06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.28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200" b="1" dirty="0"/>
                        <a:t>Agreeableness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-.04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-.04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.18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200" b="1" dirty="0"/>
                        <a:t>Conscientiousness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.05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.36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Performance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Emergence</a:t>
                      </a:r>
                    </a:p>
                    <a:p>
                      <a:endParaRPr lang="en-US" sz="12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65162"/>
          </a:xfrm>
        </p:spPr>
        <p:txBody>
          <a:bodyPr/>
          <a:lstStyle/>
          <a:p>
            <a:r>
              <a:rPr lang="en-US" dirty="0"/>
              <a:t>Distal and Proximal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1458861"/>
          </a:xfrm>
        </p:spPr>
        <p:txBody>
          <a:bodyPr/>
          <a:lstStyle/>
          <a:p>
            <a:r>
              <a:rPr lang="en-US" dirty="0"/>
              <a:t>Distal</a:t>
            </a:r>
          </a:p>
          <a:p>
            <a:pPr lvl="1"/>
            <a:r>
              <a:rPr lang="en-US" dirty="0"/>
              <a:t>Stable and difficult to change like abilities, motives, and personality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1458861"/>
          </a:xfrm>
        </p:spPr>
        <p:txBody>
          <a:bodyPr/>
          <a:lstStyle/>
          <a:p>
            <a:r>
              <a:rPr lang="en-US" dirty="0"/>
              <a:t>Proximal</a:t>
            </a:r>
          </a:p>
          <a:p>
            <a:pPr lvl="1"/>
            <a:r>
              <a:rPr lang="en-US" dirty="0"/>
              <a:t>Less stable and may be changed through training, education, and experience</a:t>
            </a:r>
          </a:p>
        </p:txBody>
      </p:sp>
      <p:pic>
        <p:nvPicPr>
          <p:cNvPr id="43010" name="Picture 2" descr="Figure 1: Model of Trait Leadership (Zaccaro, 2004)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60684" y="2743200"/>
            <a:ext cx="8534400" cy="28371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5791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Leader’s operating environment is a moderator of how proximal traits may influence the display and quality of leader processes.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6463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Zaccaro et al 2004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152400"/>
            <a:ext cx="7620000" cy="664797"/>
          </a:xfrm>
        </p:spPr>
        <p:txBody>
          <a:bodyPr/>
          <a:lstStyle/>
          <a:p>
            <a:pPr>
              <a:defRPr/>
            </a:pPr>
            <a:r>
              <a:rPr dirty="0"/>
              <a:t>Boundaries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990600"/>
            <a:ext cx="7162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2250" indent="-222250">
              <a:spcBef>
                <a:spcPct val="50000"/>
              </a:spcBef>
              <a:buFontTx/>
              <a:buChar char="•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No universal traits found that predict leadership equally well in all situations.</a:t>
            </a:r>
          </a:p>
          <a:p>
            <a:pPr marL="679450" lvl="1" indent="-222250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Traits are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more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or </a:t>
            </a:r>
            <a:r>
              <a:rPr lang="en-US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relevant in some situations.</a:t>
            </a:r>
          </a:p>
          <a:p>
            <a:pPr marL="222250" indent="-222250">
              <a:spcBef>
                <a:spcPct val="50000"/>
              </a:spcBef>
              <a:buFontTx/>
              <a:buChar char="•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Traits predict behavior better in “weak” than “strong” situations.</a:t>
            </a:r>
          </a:p>
          <a:p>
            <a:pPr marL="679450" lvl="1" indent="-222250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Leadership is often designated or acquired by status.</a:t>
            </a:r>
          </a:p>
          <a:p>
            <a:pPr marL="222250" indent="-222250">
              <a:spcBef>
                <a:spcPct val="50000"/>
              </a:spcBef>
              <a:buFontTx/>
              <a:buChar char="•"/>
              <a:defRPr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Unclear evidence of the cause and effect of relationship of leadership and traits.</a:t>
            </a:r>
          </a:p>
          <a:p>
            <a:pPr marL="679450" lvl="1" indent="-222250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Leadership experience may change people.</a:t>
            </a:r>
          </a:p>
          <a:p>
            <a:pPr marL="222250" indent="-222250">
              <a:spcBef>
                <a:spcPct val="50000"/>
              </a:spcBef>
              <a:buFontTx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Traits better predict the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appearance of leadership than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they do distinguishing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effective and ineffective leaders</a:t>
            </a:r>
            <a:r>
              <a:rPr lang="en-US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679450" lvl="1" indent="-222250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Seeming is not the same as being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22250" indent="-222250">
              <a:spcBef>
                <a:spcPct val="50000"/>
              </a:spcBef>
              <a:buFontTx/>
              <a:buChar char="•"/>
              <a:defRPr/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Some leader traits may be acquired such as those referred to as proximal traits.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229600" cy="941388"/>
          </a:xfrm>
        </p:spPr>
        <p:txBody>
          <a:bodyPr/>
          <a:lstStyle/>
          <a:p>
            <a:pPr>
              <a:defRPr/>
            </a:pPr>
            <a:r>
              <a:rPr/>
              <a:t>Behavioral Theories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95400"/>
            <a:ext cx="7924800" cy="3976473"/>
          </a:xfrm>
        </p:spPr>
        <p:txBody>
          <a:bodyPr/>
          <a:lstStyle/>
          <a:p>
            <a:r>
              <a:rPr lang="en-US" dirty="0"/>
              <a:t>Posit that behaviors distinguish effective from ineffective leaders</a:t>
            </a:r>
          </a:p>
          <a:p>
            <a:pPr lvl="1"/>
            <a:r>
              <a:rPr lang="en-US" dirty="0"/>
              <a:t>McGregor Theory X and Theory Y</a:t>
            </a:r>
          </a:p>
          <a:p>
            <a:pPr lvl="2"/>
            <a:r>
              <a:rPr lang="en-US" dirty="0"/>
              <a:t>Leader behaviors correspond to beliefs about human nature</a:t>
            </a:r>
          </a:p>
          <a:p>
            <a:pPr lvl="1"/>
            <a:r>
              <a:rPr lang="en-US" dirty="0"/>
              <a:t>Ohio State Leadership Studies</a:t>
            </a:r>
          </a:p>
          <a:p>
            <a:pPr lvl="2"/>
            <a:r>
              <a:rPr lang="en-US" dirty="0"/>
              <a:t>From list of 1,800 leader behaviors, 150 items were used in a questionnaire (LBDQ) that asked subordinates to rate how characteristic each statement was of their leader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Sample LBDQ Items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4075112"/>
          </a:xfrm>
          <a:solidFill>
            <a:srgbClr val="5C847A"/>
          </a:solidFill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Consideration</a:t>
            </a:r>
          </a:p>
          <a:p>
            <a:pPr>
              <a:defRPr/>
            </a:pP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friendly and approachable</a:t>
            </a:r>
          </a:p>
          <a:p>
            <a:pPr>
              <a:defRPr/>
            </a:pPr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Does little things to make work pleasant</a:t>
            </a:r>
          </a:p>
          <a:p>
            <a:pPr>
              <a:defRPr/>
            </a:pPr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Treats work unit members as equals</a:t>
            </a:r>
          </a:p>
          <a:p>
            <a:pPr>
              <a:defRPr/>
            </a:pPr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Looks out for the personal welfare of work units members</a:t>
            </a:r>
          </a:p>
          <a:p>
            <a:pPr>
              <a:defRPr/>
            </a:pPr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Implements work unit suggestions</a:t>
            </a:r>
          </a:p>
          <a:p>
            <a:pPr>
              <a:defRPr/>
            </a:pPr>
            <a:r>
              <a:rPr lang="en-US" sz="1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Treats work unit members as his or her equal</a:t>
            </a:r>
          </a:p>
          <a:p>
            <a:pPr>
              <a:defRPr/>
            </a:pPr>
            <a:endParaRPr lang="en-US" sz="1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407511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Initiating Structure</a:t>
            </a:r>
          </a:p>
          <a:p>
            <a:pPr>
              <a:defRPr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Schedules work to be done</a:t>
            </a: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Assigns work unit members to particular duties</a:t>
            </a: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Applies uniform procedures to executing work</a:t>
            </a: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Informs work unit members of what is expected of them</a:t>
            </a: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Allocates resources to work unit members to complete work assignments</a:t>
            </a: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Establishes standards for work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00800"/>
            <a:ext cx="533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5181600"/>
            <a:ext cx="7924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en-US" dirty="0"/>
              <a:t>Descriptive more than prescriptive</a:t>
            </a:r>
            <a:endParaRPr lang="en-US" sz="1600" dirty="0"/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 What leaders ‘do’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 Uncertainty, external threat, time pressure make IS valuable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 Low GNS followers may prefer IS leaders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 Engaging, well-structured tasks may obviate advantages of IS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z="4400" dirty="0"/>
              <a:t>U of Michigan Studies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81000" y="990600"/>
            <a:ext cx="8382000" cy="2677656"/>
          </a:xfrm>
        </p:spPr>
        <p:txBody>
          <a:bodyPr/>
          <a:lstStyle/>
          <a:p>
            <a:r>
              <a:rPr lang="en-US" dirty="0"/>
              <a:t>Production versus Employee Orientations</a:t>
            </a:r>
          </a:p>
          <a:p>
            <a:pPr lvl="1"/>
            <a:r>
              <a:rPr lang="en-US" dirty="0"/>
              <a:t>Concern for production</a:t>
            </a:r>
          </a:p>
          <a:p>
            <a:pPr lvl="2"/>
            <a:r>
              <a:rPr lang="en-US" dirty="0"/>
              <a:t>Close supervision, concentration on task &amp; goals</a:t>
            </a:r>
          </a:p>
          <a:p>
            <a:pPr lvl="1"/>
            <a:r>
              <a:rPr lang="en-US" dirty="0"/>
              <a:t>Concern for interpersonal relations</a:t>
            </a:r>
          </a:p>
          <a:p>
            <a:pPr lvl="2"/>
            <a:r>
              <a:rPr lang="en-US" dirty="0"/>
              <a:t>General supervision, concern for people &amp; relationships</a:t>
            </a:r>
          </a:p>
          <a:p>
            <a:pPr lvl="2"/>
            <a:r>
              <a:rPr lang="en-US" dirty="0"/>
              <a:t>Proved superior to production orientation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4008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pic>
        <p:nvPicPr>
          <p:cNvPr id="1027" name="Picture 3" descr="http://business.nmsu.edu/~dboje/_themes/pstmdrn/posbul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1028" name="Picture 4" descr="http://business.nmsu.edu/~dboje/_themes/pstmdrn/posbul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3" name="Picture 5" descr="http://business.nmsu.edu/~dboje/_themes/pstmdrn/posbul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1030" name="Picture 6" descr="http://business.nmsu.edu/~dboje/_themes/pstmdrn/posbul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1031" name="Picture 7" descr="http://business.nmsu.edu/~dboje/_themes/pstmdrn/posbul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1032" name="Picture 8" descr="http://business.nmsu.edu/~dboje/_themes/pstmdrn/posbul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1033" name="Picture 9" descr="http://business.nmsu.edu/~dboje/_themes/pstmdrn/posbul1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5" cy="142875"/>
          </a:xfrm>
          <a:prstGeom prst="rect">
            <a:avLst/>
          </a:prstGeom>
          <a:noFill/>
        </p:spPr>
      </p:pic>
      <p:pic>
        <p:nvPicPr>
          <p:cNvPr id="1035" name="Picture 11" descr="https://encrypted-tbn3.google.com/images?q=tbn:ANd9GcS7mP6bCnwSGNyVVt5LMIkS7zYrRuI4VMaAcDQdINc4USe6FMc8L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038600"/>
            <a:ext cx="3255388" cy="24384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62000" y="4191000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Further research at Michigan using their model led to Likert’s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System 4 Model of Leadership </a:t>
            </a:r>
            <a:r>
              <a:rPr lang="en-US" dirty="0"/>
              <a:t>which emphasized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Participative Leadership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3810000" y="5562600"/>
            <a:ext cx="914400" cy="304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" y="1600200"/>
          <a:ext cx="4191000" cy="407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Photo Editor Photo" r:id="rId4" imgW="5114286" imgH="4772691" progId="">
                  <p:embed/>
                </p:oleObj>
              </mc:Choice>
              <mc:Fallback>
                <p:oleObj name="Photo Editor Photo" r:id="rId4" imgW="5114286" imgH="4772691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4191000" cy="407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229600" cy="941388"/>
          </a:xfrm>
        </p:spPr>
        <p:txBody>
          <a:bodyPr/>
          <a:lstStyle/>
          <a:p>
            <a:pPr>
              <a:defRPr/>
            </a:pPr>
            <a:r>
              <a:rPr dirty="0"/>
              <a:t>Managerial Grid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953000" y="1371600"/>
            <a:ext cx="4191000" cy="5029200"/>
          </a:xfrm>
        </p:spPr>
        <p:txBody>
          <a:bodyPr/>
          <a:lstStyle/>
          <a:p>
            <a:r>
              <a:rPr lang="en-US" sz="2400"/>
              <a:t>Blake &amp; Mouton (1964)</a:t>
            </a:r>
          </a:p>
          <a:p>
            <a:pPr lvl="1"/>
            <a:r>
              <a:rPr lang="en-US" sz="1800"/>
              <a:t>Ohio State and Michigan studies converge on ‘task’ versus ‘people’ centered behaviors</a:t>
            </a:r>
          </a:p>
          <a:p>
            <a:pPr lvl="1"/>
            <a:r>
              <a:rPr lang="en-US" sz="1800" b="1">
                <a:solidFill>
                  <a:schemeClr val="hlink"/>
                </a:solidFill>
              </a:rPr>
              <a:t>HIGH-HIGH LEADER</a:t>
            </a:r>
          </a:p>
          <a:p>
            <a:pPr lvl="2"/>
            <a:r>
              <a:rPr lang="en-US" sz="1600"/>
              <a:t>Concern for both</a:t>
            </a:r>
          </a:p>
          <a:p>
            <a:r>
              <a:rPr lang="en-US" sz="2000"/>
              <a:t>Leader styles</a:t>
            </a:r>
          </a:p>
          <a:p>
            <a:r>
              <a:rPr lang="en-US" sz="2000"/>
              <a:t>A parallel Japanese behavioral program called “PM Leader Theory”</a:t>
            </a:r>
          </a:p>
          <a:p>
            <a:pPr lvl="1"/>
            <a:r>
              <a:rPr lang="en-US" sz="1800"/>
              <a:t>The PM Leader is high in </a:t>
            </a:r>
            <a:r>
              <a:rPr lang="en-US" sz="1800">
                <a:solidFill>
                  <a:schemeClr val="hlink"/>
                </a:solidFill>
              </a:rPr>
              <a:t>performance</a:t>
            </a:r>
            <a:r>
              <a:rPr lang="en-US" sz="1800"/>
              <a:t> and </a:t>
            </a:r>
            <a:r>
              <a:rPr lang="en-US" sz="1800">
                <a:solidFill>
                  <a:schemeClr val="hlink"/>
                </a:solidFill>
              </a:rPr>
              <a:t>maintenance</a:t>
            </a:r>
            <a:r>
              <a:rPr lang="en-US" sz="1800"/>
              <a:t> behaviors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00800"/>
            <a:ext cx="533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pv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2819400" y="1219200"/>
            <a:ext cx="177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Team leader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304800" y="1219200"/>
            <a:ext cx="1816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Country club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304800" y="5638800"/>
            <a:ext cx="1973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Impoverished</a:t>
            </a: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1908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Authoritarian</a:t>
            </a:r>
          </a:p>
        </p:txBody>
      </p:sp>
      <p:pic>
        <p:nvPicPr>
          <p:cNvPr id="3" name="Picture 4" descr="https://encrypted-tbn0.google.com/images?q=tbn:ANd9GcR-JPoYN7j9zI2b9oeO8n6Eb17743de7iXzFVQt8VvX3i4APhA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4953000"/>
            <a:ext cx="2152650" cy="16270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Green-blue brushed metal and curves design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bl-green brushed metal</Template>
  <TotalTime>9555</TotalTime>
  <Words>1713</Words>
  <Application>Microsoft Office PowerPoint</Application>
  <PresentationFormat>On-screen Show (4:3)</PresentationFormat>
  <Paragraphs>498</Paragraphs>
  <Slides>25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 Unicode MS</vt:lpstr>
      <vt:lpstr>Arial</vt:lpstr>
      <vt:lpstr>Calibri</vt:lpstr>
      <vt:lpstr>Courier New</vt:lpstr>
      <vt:lpstr>Segoe</vt:lpstr>
      <vt:lpstr>Tahoma</vt:lpstr>
      <vt:lpstr>Verdana</vt:lpstr>
      <vt:lpstr>Wingdings</vt:lpstr>
      <vt:lpstr>Green-blue brushed metal and curves design template</vt:lpstr>
      <vt:lpstr>White with Courier font for code slides</vt:lpstr>
      <vt:lpstr>Photo Editor Photo</vt:lpstr>
      <vt:lpstr>Leadership Accounts</vt:lpstr>
      <vt:lpstr>Trait Theories</vt:lpstr>
      <vt:lpstr>PowerPoint Presentation</vt:lpstr>
      <vt:lpstr>Distal and Proximal Attributes</vt:lpstr>
      <vt:lpstr>Boundaries</vt:lpstr>
      <vt:lpstr>Behavioral Theories</vt:lpstr>
      <vt:lpstr>Sample LBDQ Items</vt:lpstr>
      <vt:lpstr>U of Michigan Studies</vt:lpstr>
      <vt:lpstr>Managerial Grid</vt:lpstr>
      <vt:lpstr>Leader Behaviors</vt:lpstr>
      <vt:lpstr>           LPC Scale Think of the person with whom you can work least well.  S/he may be someone you work with now or someone you knew in the past.  S/he does not have to be the person you like least well, but should be the person with whom you had the most difficulty in getting a job one.  Describe  this person by circling one of the numbers between each pair of adjectives.  </vt:lpstr>
      <vt:lpstr>THE Contingency Theory of Leadership</vt:lpstr>
      <vt:lpstr>Fiedler’s Contingency Theory</vt:lpstr>
      <vt:lpstr>Review of Contingency Theory</vt:lpstr>
      <vt:lpstr>Cognitive Resource Theory</vt:lpstr>
      <vt:lpstr>CRT is a Diathesis-Stress Model</vt:lpstr>
      <vt:lpstr>Path-Goal Theory of Leadership</vt:lpstr>
      <vt:lpstr>Hersey &amp; Blanchard’s Situational Leadership Theory</vt:lpstr>
      <vt:lpstr>LMX: Leader-member exchange</vt:lpstr>
      <vt:lpstr>LMX is about Roles and Exchanges</vt:lpstr>
      <vt:lpstr>Leadership Substitutes</vt:lpstr>
      <vt:lpstr>Charismatic Leadership Historical progression from Princes and Heroes to the Bureaucratic Leader (Weber) </vt:lpstr>
      <vt:lpstr>In the Box of Modernist Leadership Theory</vt:lpstr>
      <vt:lpstr>Summary</vt:lpstr>
      <vt:lpstr>4 Meta Concepts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DrV</dc:creator>
  <cp:lastModifiedBy>Dr Villanova</cp:lastModifiedBy>
  <cp:revision>172</cp:revision>
  <dcterms:created xsi:type="dcterms:W3CDTF">2004-03-01T02:18:52Z</dcterms:created>
  <dcterms:modified xsi:type="dcterms:W3CDTF">2019-04-30T14:27:52Z</dcterms:modified>
</cp:coreProperties>
</file>