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3" r:id="rId2"/>
    <p:sldMasterId id="2147483694" r:id="rId3"/>
  </p:sldMasterIdLst>
  <p:notesMasterIdLst>
    <p:notesMasterId r:id="rId24"/>
  </p:notesMasterIdLst>
  <p:sldIdLst>
    <p:sldId id="256" r:id="rId4"/>
    <p:sldId id="260" r:id="rId5"/>
    <p:sldId id="261" r:id="rId6"/>
    <p:sldId id="263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V" initials="pd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3300"/>
    <a:srgbClr val="CC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5" autoAdjust="0"/>
    <p:restoredTop sz="89945" autoAdjust="0"/>
  </p:normalViewPr>
  <p:slideViewPr>
    <p:cSldViewPr>
      <p:cViewPr varScale="1">
        <p:scale>
          <a:sx n="65" d="100"/>
          <a:sy n="65" d="100"/>
        </p:scale>
        <p:origin x="9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B4FA38-EACE-4F7D-864C-CDF5153BF318}" type="doc">
      <dgm:prSet loTypeId="urn:microsoft.com/office/officeart/2005/8/layout/radial4" loCatId="relationship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D40D272-F082-41C0-8232-8DF8998F3023}">
      <dgm:prSet phldrT="[Text]"/>
      <dgm:spPr>
        <a:ln w="28575"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b="1" dirty="0"/>
            <a:t>Networking Ability</a:t>
          </a:r>
        </a:p>
      </dgm:t>
    </dgm:pt>
    <dgm:pt modelId="{4A2A8E26-CD58-403D-A234-945F424695F1}" type="parTrans" cxnId="{B510E0B5-09AB-4855-B5E3-A7CE17E89229}">
      <dgm:prSet/>
      <dgm:spPr/>
      <dgm:t>
        <a:bodyPr/>
        <a:lstStyle/>
        <a:p>
          <a:endParaRPr lang="en-US"/>
        </a:p>
      </dgm:t>
    </dgm:pt>
    <dgm:pt modelId="{E9605995-DF90-48DA-8CB4-E62CFEBE3DB0}" type="sibTrans" cxnId="{B510E0B5-09AB-4855-B5E3-A7CE17E89229}">
      <dgm:prSet/>
      <dgm:spPr/>
      <dgm:t>
        <a:bodyPr/>
        <a:lstStyle/>
        <a:p>
          <a:endParaRPr lang="en-US"/>
        </a:p>
      </dgm:t>
    </dgm:pt>
    <dgm:pt modelId="{76F0E776-8BAC-403D-B167-A55DD6438F70}">
      <dgm:prSet phldrT="[Text]" custT="1"/>
      <dgm:spPr/>
      <dgm:t>
        <a:bodyPr/>
        <a:lstStyle/>
        <a:p>
          <a:r>
            <a:rPr lang="en-US" sz="2000" dirty="0"/>
            <a:t>Control</a:t>
          </a:r>
        </a:p>
      </dgm:t>
    </dgm:pt>
    <dgm:pt modelId="{2DB38641-1E6D-4810-8B6F-80609A78AF5A}" type="parTrans" cxnId="{09D7FAE3-7F1D-4DD1-991C-B14FA91E9376}">
      <dgm:prSet/>
      <dgm:spPr/>
      <dgm:t>
        <a:bodyPr/>
        <a:lstStyle/>
        <a:p>
          <a:endParaRPr lang="en-US"/>
        </a:p>
      </dgm:t>
    </dgm:pt>
    <dgm:pt modelId="{D1728829-56F9-4CF6-9F66-EAD754F6E098}" type="sibTrans" cxnId="{09D7FAE3-7F1D-4DD1-991C-B14FA91E9376}">
      <dgm:prSet/>
      <dgm:spPr/>
      <dgm:t>
        <a:bodyPr/>
        <a:lstStyle/>
        <a:p>
          <a:endParaRPr lang="en-US"/>
        </a:p>
      </dgm:t>
    </dgm:pt>
    <dgm:pt modelId="{10CAD095-8351-422F-A51B-68AEFB49156D}">
      <dgm:prSet phldrT="[Text]"/>
      <dgm:spPr>
        <a:gradFill flip="none" rotWithShape="0">
          <a:gsLst>
            <a:gs pos="0">
              <a:srgbClr val="FFFFCC">
                <a:shade val="30000"/>
                <a:satMod val="115000"/>
              </a:srgbClr>
            </a:gs>
            <a:gs pos="50000">
              <a:srgbClr val="FFFFCC">
                <a:shade val="67500"/>
                <a:satMod val="115000"/>
              </a:srgbClr>
            </a:gs>
            <a:gs pos="100000">
              <a:srgbClr val="FFFFCC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/>
            <a:t>Affability</a:t>
          </a:r>
        </a:p>
      </dgm:t>
    </dgm:pt>
    <dgm:pt modelId="{068388BA-E02A-429E-AD15-639D2A6AAF70}" type="parTrans" cxnId="{822600FC-3BF5-418D-8BC0-83809C9A07A6}">
      <dgm:prSet/>
      <dgm:spPr>
        <a:solidFill>
          <a:srgbClr val="FFFFCC"/>
        </a:solidFill>
      </dgm:spPr>
      <dgm:t>
        <a:bodyPr/>
        <a:lstStyle/>
        <a:p>
          <a:endParaRPr lang="en-US"/>
        </a:p>
      </dgm:t>
    </dgm:pt>
    <dgm:pt modelId="{373B1FAC-FF9A-4373-8D48-3BF6B52B355B}" type="sibTrans" cxnId="{822600FC-3BF5-418D-8BC0-83809C9A07A6}">
      <dgm:prSet/>
      <dgm:spPr/>
      <dgm:t>
        <a:bodyPr/>
        <a:lstStyle/>
        <a:p>
          <a:endParaRPr lang="en-US"/>
        </a:p>
      </dgm:t>
    </dgm:pt>
    <dgm:pt modelId="{645137E6-1AEF-445E-8646-362EC8C8E7A1}">
      <dgm:prSet phldrT="[Text]"/>
      <dgm:spPr>
        <a:gradFill flip="none" rotWithShape="0">
          <a:gsLst>
            <a:gs pos="0">
              <a:schemeClr val="accent6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6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6">
                <a:lumMod val="40000"/>
                <a:lumOff val="60000"/>
                <a:shade val="100000"/>
                <a:satMod val="115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en-US" dirty="0"/>
            <a:t>Developmental Experiences</a:t>
          </a:r>
        </a:p>
      </dgm:t>
    </dgm:pt>
    <dgm:pt modelId="{96E7E08F-5585-4838-8A2C-DFD8AE54A94F}" type="parTrans" cxnId="{E381254B-ADAD-4970-B1A7-2CE2FC35FC01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5E097AD5-B8BD-494C-90F3-8E055E5797E7}" type="sibTrans" cxnId="{E381254B-ADAD-4970-B1A7-2CE2FC35FC01}">
      <dgm:prSet/>
      <dgm:spPr/>
      <dgm:t>
        <a:bodyPr/>
        <a:lstStyle/>
        <a:p>
          <a:endParaRPr lang="en-US"/>
        </a:p>
      </dgm:t>
    </dgm:pt>
    <dgm:pt modelId="{87C184C9-EDAD-465D-9F9F-5F69CEE05F78}">
      <dgm:prSet custT="1"/>
      <dgm:spPr/>
      <dgm:t>
        <a:bodyPr/>
        <a:lstStyle/>
        <a:p>
          <a:r>
            <a:rPr lang="en-US" sz="1600" dirty="0"/>
            <a:t>Work locus of control</a:t>
          </a:r>
        </a:p>
      </dgm:t>
    </dgm:pt>
    <dgm:pt modelId="{E1D02487-CED3-4F4C-AAF2-EBBF83841436}" type="parTrans" cxnId="{437075F5-ED3E-410B-9E83-2377FBCCAA71}">
      <dgm:prSet/>
      <dgm:spPr/>
      <dgm:t>
        <a:bodyPr/>
        <a:lstStyle/>
        <a:p>
          <a:endParaRPr lang="en-US"/>
        </a:p>
      </dgm:t>
    </dgm:pt>
    <dgm:pt modelId="{3C4A070F-0459-42A3-AA3F-A294B6FAF656}" type="sibTrans" cxnId="{437075F5-ED3E-410B-9E83-2377FBCCAA71}">
      <dgm:prSet/>
      <dgm:spPr/>
      <dgm:t>
        <a:bodyPr/>
        <a:lstStyle/>
        <a:p>
          <a:endParaRPr lang="en-US"/>
        </a:p>
      </dgm:t>
    </dgm:pt>
    <dgm:pt modelId="{22C9D04A-FEBF-4AAD-B735-4781066AEBAB}">
      <dgm:prSet custT="1"/>
      <dgm:spPr/>
      <dgm:t>
        <a:bodyPr/>
        <a:lstStyle/>
        <a:p>
          <a:r>
            <a:rPr lang="en-US" sz="1600" dirty="0"/>
            <a:t>Self-efficacy</a:t>
          </a:r>
        </a:p>
      </dgm:t>
    </dgm:pt>
    <dgm:pt modelId="{E9B31BDF-F659-471B-9331-BF4B3DC46A94}" type="parTrans" cxnId="{EBFD40EE-5712-49A0-BAC5-9B6F6CC415CD}">
      <dgm:prSet/>
      <dgm:spPr/>
      <dgm:t>
        <a:bodyPr/>
        <a:lstStyle/>
        <a:p>
          <a:endParaRPr lang="en-US"/>
        </a:p>
      </dgm:t>
    </dgm:pt>
    <dgm:pt modelId="{5A79CF7C-7B75-4F69-A0F1-DF2BBD24CE16}" type="sibTrans" cxnId="{EBFD40EE-5712-49A0-BAC5-9B6F6CC415CD}">
      <dgm:prSet/>
      <dgm:spPr/>
      <dgm:t>
        <a:bodyPr/>
        <a:lstStyle/>
        <a:p>
          <a:endParaRPr lang="en-US"/>
        </a:p>
      </dgm:t>
    </dgm:pt>
    <dgm:pt modelId="{654C0FB4-EB32-4DD5-838D-FBBE400C54EF}" type="pres">
      <dgm:prSet presAssocID="{68B4FA38-EACE-4F7D-864C-CDF5153BF31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2BC825-A2E7-4596-90E1-D71DF9218979}" type="pres">
      <dgm:prSet presAssocID="{BD40D272-F082-41C0-8232-8DF8998F3023}" presName="centerShape" presStyleLbl="node0" presStyleIdx="0" presStyleCnt="1" custScaleX="125955" custScaleY="139984" custLinFactNeighborX="28136" custLinFactNeighborY="-37394"/>
      <dgm:spPr/>
      <dgm:t>
        <a:bodyPr/>
        <a:lstStyle/>
        <a:p>
          <a:endParaRPr lang="en-US"/>
        </a:p>
      </dgm:t>
    </dgm:pt>
    <dgm:pt modelId="{7C83647A-3084-4EB3-8903-E5320C5E067B}" type="pres">
      <dgm:prSet presAssocID="{2DB38641-1E6D-4810-8B6F-80609A78AF5A}" presName="parTrans" presStyleLbl="bgSibTrans2D1" presStyleIdx="0" presStyleCnt="3" custLinFactNeighborX="8500" custLinFactNeighborY="-47444"/>
      <dgm:spPr/>
      <dgm:t>
        <a:bodyPr/>
        <a:lstStyle/>
        <a:p>
          <a:endParaRPr lang="en-US"/>
        </a:p>
      </dgm:t>
    </dgm:pt>
    <dgm:pt modelId="{F0000DD8-FA40-4EE7-B3D1-D089051EF697}" type="pres">
      <dgm:prSet presAssocID="{76F0E776-8BAC-403D-B167-A55DD6438F70}" presName="node" presStyleLbl="node1" presStyleIdx="0" presStyleCnt="3" custScaleX="153126" custScaleY="100567" custRadScaleRad="104429" custRadScaleInc="24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72B3F-14CA-4EDA-8B52-14AB7BC0BEE6}" type="pres">
      <dgm:prSet presAssocID="{068388BA-E02A-429E-AD15-639D2A6AAF70}" presName="parTrans" presStyleLbl="bgSibTrans2D1" presStyleIdx="1" presStyleCnt="3" custLinFactNeighborX="-765" custLinFactNeighborY="2445"/>
      <dgm:spPr/>
      <dgm:t>
        <a:bodyPr/>
        <a:lstStyle/>
        <a:p>
          <a:endParaRPr lang="en-US"/>
        </a:p>
      </dgm:t>
    </dgm:pt>
    <dgm:pt modelId="{EE8542C5-538C-401C-9007-52431641D17C}" type="pres">
      <dgm:prSet presAssocID="{10CAD095-8351-422F-A51B-68AEFB49156D}" presName="node" presStyleLbl="node1" presStyleIdx="1" presStyleCnt="3" custScaleX="94064" custScaleY="57211" custRadScaleRad="52949" custRadScaleInc="-135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31BE4-0AFA-4956-B52C-7426D7642BED}" type="pres">
      <dgm:prSet presAssocID="{96E7E08F-5585-4838-8A2C-DFD8AE54A94F}" presName="parTrans" presStyleLbl="bgSibTrans2D1" presStyleIdx="2" presStyleCnt="3" custLinFactNeighborX="1603" custLinFactNeighborY="-6173"/>
      <dgm:spPr/>
      <dgm:t>
        <a:bodyPr/>
        <a:lstStyle/>
        <a:p>
          <a:endParaRPr lang="en-US"/>
        </a:p>
      </dgm:t>
    </dgm:pt>
    <dgm:pt modelId="{07762479-F931-4B18-8450-573A08A17B45}" type="pres">
      <dgm:prSet presAssocID="{645137E6-1AEF-445E-8646-362EC8C8E7A1}" presName="node" presStyleLbl="node1" presStyleIdx="2" presStyleCnt="3" custScaleX="135950" custScaleY="55064" custRadScaleRad="48659" custRadScaleInc="111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E22DB9-6D70-4A76-A5DA-5861BCB65B35}" type="presOf" srcId="{10CAD095-8351-422F-A51B-68AEFB49156D}" destId="{EE8542C5-538C-401C-9007-52431641D17C}" srcOrd="0" destOrd="0" presId="urn:microsoft.com/office/officeart/2005/8/layout/radial4"/>
    <dgm:cxn modelId="{73F4B83A-D8ED-49CC-9D1F-3BD9FBB10505}" type="presOf" srcId="{BD40D272-F082-41C0-8232-8DF8998F3023}" destId="{FA2BC825-A2E7-4596-90E1-D71DF9218979}" srcOrd="0" destOrd="0" presId="urn:microsoft.com/office/officeart/2005/8/layout/radial4"/>
    <dgm:cxn modelId="{363C77DE-D83E-461D-8C62-15A85B390CCB}" type="presOf" srcId="{68B4FA38-EACE-4F7D-864C-CDF5153BF318}" destId="{654C0FB4-EB32-4DD5-838D-FBBE400C54EF}" srcOrd="0" destOrd="0" presId="urn:microsoft.com/office/officeart/2005/8/layout/radial4"/>
    <dgm:cxn modelId="{437075F5-ED3E-410B-9E83-2377FBCCAA71}" srcId="{76F0E776-8BAC-403D-B167-A55DD6438F70}" destId="{87C184C9-EDAD-465D-9F9F-5F69CEE05F78}" srcOrd="0" destOrd="0" parTransId="{E1D02487-CED3-4F4C-AAF2-EBBF83841436}" sibTransId="{3C4A070F-0459-42A3-AA3F-A294B6FAF656}"/>
    <dgm:cxn modelId="{822600FC-3BF5-418D-8BC0-83809C9A07A6}" srcId="{BD40D272-F082-41C0-8232-8DF8998F3023}" destId="{10CAD095-8351-422F-A51B-68AEFB49156D}" srcOrd="1" destOrd="0" parTransId="{068388BA-E02A-429E-AD15-639D2A6AAF70}" sibTransId="{373B1FAC-FF9A-4373-8D48-3BF6B52B355B}"/>
    <dgm:cxn modelId="{82F9020F-F209-460C-B9C6-63959F16A350}" type="presOf" srcId="{96E7E08F-5585-4838-8A2C-DFD8AE54A94F}" destId="{E6231BE4-0AFA-4956-B52C-7426D7642BED}" srcOrd="0" destOrd="0" presId="urn:microsoft.com/office/officeart/2005/8/layout/radial4"/>
    <dgm:cxn modelId="{C725BC6E-569D-4638-A7B4-A857CBCDFD7D}" type="presOf" srcId="{87C184C9-EDAD-465D-9F9F-5F69CEE05F78}" destId="{F0000DD8-FA40-4EE7-B3D1-D089051EF697}" srcOrd="0" destOrd="1" presId="urn:microsoft.com/office/officeart/2005/8/layout/radial4"/>
    <dgm:cxn modelId="{2A17E011-B4B0-4758-96EB-AABBF90E3B95}" type="presOf" srcId="{068388BA-E02A-429E-AD15-639D2A6AAF70}" destId="{2F672B3F-14CA-4EDA-8B52-14AB7BC0BEE6}" srcOrd="0" destOrd="0" presId="urn:microsoft.com/office/officeart/2005/8/layout/radial4"/>
    <dgm:cxn modelId="{EBFD40EE-5712-49A0-BAC5-9B6F6CC415CD}" srcId="{76F0E776-8BAC-403D-B167-A55DD6438F70}" destId="{22C9D04A-FEBF-4AAD-B735-4781066AEBAB}" srcOrd="1" destOrd="0" parTransId="{E9B31BDF-F659-471B-9331-BF4B3DC46A94}" sibTransId="{5A79CF7C-7B75-4F69-A0F1-DF2BBD24CE16}"/>
    <dgm:cxn modelId="{F75F1065-C346-4E00-935F-3F13EADC127F}" type="presOf" srcId="{2DB38641-1E6D-4810-8B6F-80609A78AF5A}" destId="{7C83647A-3084-4EB3-8903-E5320C5E067B}" srcOrd="0" destOrd="0" presId="urn:microsoft.com/office/officeart/2005/8/layout/radial4"/>
    <dgm:cxn modelId="{F269F405-0513-4829-9918-3EFA92CD8510}" type="presOf" srcId="{22C9D04A-FEBF-4AAD-B735-4781066AEBAB}" destId="{F0000DD8-FA40-4EE7-B3D1-D089051EF697}" srcOrd="0" destOrd="2" presId="urn:microsoft.com/office/officeart/2005/8/layout/radial4"/>
    <dgm:cxn modelId="{B510E0B5-09AB-4855-B5E3-A7CE17E89229}" srcId="{68B4FA38-EACE-4F7D-864C-CDF5153BF318}" destId="{BD40D272-F082-41C0-8232-8DF8998F3023}" srcOrd="0" destOrd="0" parTransId="{4A2A8E26-CD58-403D-A234-945F424695F1}" sibTransId="{E9605995-DF90-48DA-8CB4-E62CFEBE3DB0}"/>
    <dgm:cxn modelId="{5F83A246-1FEF-402C-B3D2-9416DF41C044}" type="presOf" srcId="{76F0E776-8BAC-403D-B167-A55DD6438F70}" destId="{F0000DD8-FA40-4EE7-B3D1-D089051EF697}" srcOrd="0" destOrd="0" presId="urn:microsoft.com/office/officeart/2005/8/layout/radial4"/>
    <dgm:cxn modelId="{E381254B-ADAD-4970-B1A7-2CE2FC35FC01}" srcId="{BD40D272-F082-41C0-8232-8DF8998F3023}" destId="{645137E6-1AEF-445E-8646-362EC8C8E7A1}" srcOrd="2" destOrd="0" parTransId="{96E7E08F-5585-4838-8A2C-DFD8AE54A94F}" sibTransId="{5E097AD5-B8BD-494C-90F3-8E055E5797E7}"/>
    <dgm:cxn modelId="{E9D8F13D-0133-4B11-97C6-F1E290861490}" type="presOf" srcId="{645137E6-1AEF-445E-8646-362EC8C8E7A1}" destId="{07762479-F931-4B18-8450-573A08A17B45}" srcOrd="0" destOrd="0" presId="urn:microsoft.com/office/officeart/2005/8/layout/radial4"/>
    <dgm:cxn modelId="{09D7FAE3-7F1D-4DD1-991C-B14FA91E9376}" srcId="{BD40D272-F082-41C0-8232-8DF8998F3023}" destId="{76F0E776-8BAC-403D-B167-A55DD6438F70}" srcOrd="0" destOrd="0" parTransId="{2DB38641-1E6D-4810-8B6F-80609A78AF5A}" sibTransId="{D1728829-56F9-4CF6-9F66-EAD754F6E098}"/>
    <dgm:cxn modelId="{EF26AB3F-A593-4CF4-848C-B259436BFBF7}" type="presParOf" srcId="{654C0FB4-EB32-4DD5-838D-FBBE400C54EF}" destId="{FA2BC825-A2E7-4596-90E1-D71DF9218979}" srcOrd="0" destOrd="0" presId="urn:microsoft.com/office/officeart/2005/8/layout/radial4"/>
    <dgm:cxn modelId="{7DE67199-D79D-4777-95C0-56A61F35DA26}" type="presParOf" srcId="{654C0FB4-EB32-4DD5-838D-FBBE400C54EF}" destId="{7C83647A-3084-4EB3-8903-E5320C5E067B}" srcOrd="1" destOrd="0" presId="urn:microsoft.com/office/officeart/2005/8/layout/radial4"/>
    <dgm:cxn modelId="{65778561-837E-4617-A03A-71671BB7A191}" type="presParOf" srcId="{654C0FB4-EB32-4DD5-838D-FBBE400C54EF}" destId="{F0000DD8-FA40-4EE7-B3D1-D089051EF697}" srcOrd="2" destOrd="0" presId="urn:microsoft.com/office/officeart/2005/8/layout/radial4"/>
    <dgm:cxn modelId="{80B17228-9BFC-472E-86A1-4D1CE9FD48BF}" type="presParOf" srcId="{654C0FB4-EB32-4DD5-838D-FBBE400C54EF}" destId="{2F672B3F-14CA-4EDA-8B52-14AB7BC0BEE6}" srcOrd="3" destOrd="0" presId="urn:microsoft.com/office/officeart/2005/8/layout/radial4"/>
    <dgm:cxn modelId="{644EB8EA-CEBD-464A-8C48-1286B3E4C888}" type="presParOf" srcId="{654C0FB4-EB32-4DD5-838D-FBBE400C54EF}" destId="{EE8542C5-538C-401C-9007-52431641D17C}" srcOrd="4" destOrd="0" presId="urn:microsoft.com/office/officeart/2005/8/layout/radial4"/>
    <dgm:cxn modelId="{831EA3D9-F874-492D-A3CC-AA57A7B8A42C}" type="presParOf" srcId="{654C0FB4-EB32-4DD5-838D-FBBE400C54EF}" destId="{E6231BE4-0AFA-4956-B52C-7426D7642BED}" srcOrd="5" destOrd="0" presId="urn:microsoft.com/office/officeart/2005/8/layout/radial4"/>
    <dgm:cxn modelId="{DBFF88E4-1076-4932-B24C-ED51B6452A5B}" type="presParOf" srcId="{654C0FB4-EB32-4DD5-838D-FBBE400C54EF}" destId="{07762479-F931-4B18-8450-573A08A17B4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B4FA38-EACE-4F7D-864C-CDF5153BF318}" type="doc">
      <dgm:prSet loTypeId="urn:microsoft.com/office/officeart/2005/8/layout/radial4" loCatId="relationship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D40D272-F082-41C0-8232-8DF8998F3023}">
      <dgm:prSet phldrT="[Text]"/>
      <dgm:spPr>
        <a:ln w="28575"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b="1" dirty="0"/>
            <a:t>Interpersonal Influence</a:t>
          </a:r>
        </a:p>
      </dgm:t>
    </dgm:pt>
    <dgm:pt modelId="{4A2A8E26-CD58-403D-A234-945F424695F1}" type="parTrans" cxnId="{B510E0B5-09AB-4855-B5E3-A7CE17E89229}">
      <dgm:prSet/>
      <dgm:spPr/>
      <dgm:t>
        <a:bodyPr/>
        <a:lstStyle/>
        <a:p>
          <a:endParaRPr lang="en-US"/>
        </a:p>
      </dgm:t>
    </dgm:pt>
    <dgm:pt modelId="{E9605995-DF90-48DA-8CB4-E62CFEBE3DB0}" type="sibTrans" cxnId="{B510E0B5-09AB-4855-B5E3-A7CE17E89229}">
      <dgm:prSet/>
      <dgm:spPr/>
      <dgm:t>
        <a:bodyPr/>
        <a:lstStyle/>
        <a:p>
          <a:endParaRPr lang="en-US"/>
        </a:p>
      </dgm:t>
    </dgm:pt>
    <dgm:pt modelId="{76F0E776-8BAC-403D-B167-A55DD6438F70}">
      <dgm:prSet phldrT="[Text]"/>
      <dgm:spPr>
        <a:gradFill flip="none" rotWithShape="0">
          <a:gsLst>
            <a:gs pos="0">
              <a:schemeClr val="accent2">
                <a:lumMod val="20000"/>
                <a:lumOff val="80000"/>
                <a:shade val="30000"/>
                <a:satMod val="115000"/>
              </a:schemeClr>
            </a:gs>
            <a:gs pos="50000">
              <a:schemeClr val="accent2">
                <a:lumMod val="20000"/>
                <a:lumOff val="80000"/>
                <a:shade val="67500"/>
                <a:satMod val="115000"/>
              </a:schemeClr>
            </a:gs>
            <a:gs pos="100000">
              <a:schemeClr val="accent2">
                <a:lumMod val="20000"/>
                <a:lumOff val="80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/>
            <a:t>Control</a:t>
          </a:r>
        </a:p>
      </dgm:t>
    </dgm:pt>
    <dgm:pt modelId="{2DB38641-1E6D-4810-8B6F-80609A78AF5A}" type="parTrans" cxnId="{09D7FAE3-7F1D-4DD1-991C-B14FA91E9376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endParaRPr lang="en-US"/>
        </a:p>
      </dgm:t>
    </dgm:pt>
    <dgm:pt modelId="{D1728829-56F9-4CF6-9F66-EAD754F6E098}" type="sibTrans" cxnId="{09D7FAE3-7F1D-4DD1-991C-B14FA91E9376}">
      <dgm:prSet/>
      <dgm:spPr/>
      <dgm:t>
        <a:bodyPr/>
        <a:lstStyle/>
        <a:p>
          <a:endParaRPr lang="en-US"/>
        </a:p>
      </dgm:t>
    </dgm:pt>
    <dgm:pt modelId="{10CAD095-8351-422F-A51B-68AEFB49156D}">
      <dgm:prSet phldrT="[Text]" custT="1"/>
      <dgm:spPr/>
      <dgm:t>
        <a:bodyPr/>
        <a:lstStyle/>
        <a:p>
          <a:r>
            <a:rPr lang="en-US" sz="2000" dirty="0"/>
            <a:t>Affability</a:t>
          </a:r>
        </a:p>
      </dgm:t>
    </dgm:pt>
    <dgm:pt modelId="{068388BA-E02A-429E-AD15-639D2A6AAF70}" type="parTrans" cxnId="{822600FC-3BF5-418D-8BC0-83809C9A07A6}">
      <dgm:prSet/>
      <dgm:spPr/>
      <dgm:t>
        <a:bodyPr/>
        <a:lstStyle/>
        <a:p>
          <a:endParaRPr lang="en-US"/>
        </a:p>
      </dgm:t>
    </dgm:pt>
    <dgm:pt modelId="{373B1FAC-FF9A-4373-8D48-3BF6B52B355B}" type="sibTrans" cxnId="{822600FC-3BF5-418D-8BC0-83809C9A07A6}">
      <dgm:prSet/>
      <dgm:spPr/>
      <dgm:t>
        <a:bodyPr/>
        <a:lstStyle/>
        <a:p>
          <a:endParaRPr lang="en-US"/>
        </a:p>
      </dgm:t>
    </dgm:pt>
    <dgm:pt modelId="{645137E6-1AEF-445E-8646-362EC8C8E7A1}">
      <dgm:prSet phldrT="[Text]"/>
      <dgm:spPr/>
      <dgm:t>
        <a:bodyPr/>
        <a:lstStyle/>
        <a:p>
          <a:r>
            <a:rPr lang="en-US" dirty="0"/>
            <a:t>Active Influence</a:t>
          </a:r>
        </a:p>
      </dgm:t>
    </dgm:pt>
    <dgm:pt modelId="{96E7E08F-5585-4838-8A2C-DFD8AE54A94F}" type="parTrans" cxnId="{E381254B-ADAD-4970-B1A7-2CE2FC35FC01}">
      <dgm:prSet/>
      <dgm:spPr/>
      <dgm:t>
        <a:bodyPr/>
        <a:lstStyle/>
        <a:p>
          <a:endParaRPr lang="en-US"/>
        </a:p>
      </dgm:t>
    </dgm:pt>
    <dgm:pt modelId="{5E097AD5-B8BD-494C-90F3-8E055E5797E7}" type="sibTrans" cxnId="{E381254B-ADAD-4970-B1A7-2CE2FC35FC01}">
      <dgm:prSet/>
      <dgm:spPr/>
      <dgm:t>
        <a:bodyPr/>
        <a:lstStyle/>
        <a:p>
          <a:endParaRPr lang="en-US"/>
        </a:p>
      </dgm:t>
    </dgm:pt>
    <dgm:pt modelId="{4F8445B1-48B8-4D6C-9A16-B18EF2F0D2BF}">
      <dgm:prSet custT="1"/>
      <dgm:spPr/>
      <dgm:t>
        <a:bodyPr/>
        <a:lstStyle/>
        <a:p>
          <a:r>
            <a:rPr lang="en-US" sz="1400" dirty="0"/>
            <a:t>Extraversion</a:t>
          </a:r>
        </a:p>
      </dgm:t>
    </dgm:pt>
    <dgm:pt modelId="{A949C9D1-D343-441B-88FF-64A1E9708616}" type="parTrans" cxnId="{567D7022-949D-4266-94DE-11AB9A0CC297}">
      <dgm:prSet/>
      <dgm:spPr/>
      <dgm:t>
        <a:bodyPr/>
        <a:lstStyle/>
        <a:p>
          <a:endParaRPr lang="en-US"/>
        </a:p>
      </dgm:t>
    </dgm:pt>
    <dgm:pt modelId="{E38BD21B-77A6-4EAF-AF0B-DEB8E39FCDE1}" type="sibTrans" cxnId="{567D7022-949D-4266-94DE-11AB9A0CC297}">
      <dgm:prSet/>
      <dgm:spPr/>
      <dgm:t>
        <a:bodyPr/>
        <a:lstStyle/>
        <a:p>
          <a:endParaRPr lang="en-US"/>
        </a:p>
      </dgm:t>
    </dgm:pt>
    <dgm:pt modelId="{68406F3A-6224-4BF4-BDCB-2B7232D03BC6}">
      <dgm:prSet custT="1"/>
      <dgm:spPr/>
      <dgm:t>
        <a:bodyPr/>
        <a:lstStyle/>
        <a:p>
          <a:r>
            <a:rPr lang="en-US" sz="1400" dirty="0"/>
            <a:t>Positive affectivity</a:t>
          </a:r>
        </a:p>
      </dgm:t>
    </dgm:pt>
    <dgm:pt modelId="{9921B29F-F602-47DD-8D26-CCB65A416024}" type="parTrans" cxnId="{F00BD6DD-016E-49CF-BE1D-732C491DFB70}">
      <dgm:prSet/>
      <dgm:spPr/>
      <dgm:t>
        <a:bodyPr/>
        <a:lstStyle/>
        <a:p>
          <a:endParaRPr lang="en-US"/>
        </a:p>
      </dgm:t>
    </dgm:pt>
    <dgm:pt modelId="{44E83CA0-CAF0-4657-BFED-4A6B404693E4}" type="sibTrans" cxnId="{F00BD6DD-016E-49CF-BE1D-732C491DFB70}">
      <dgm:prSet/>
      <dgm:spPr/>
      <dgm:t>
        <a:bodyPr/>
        <a:lstStyle/>
        <a:p>
          <a:endParaRPr lang="en-US"/>
        </a:p>
      </dgm:t>
    </dgm:pt>
    <dgm:pt modelId="{F45BD3EC-D07F-4495-93E1-F0C8D6C1176B}">
      <dgm:prSet/>
      <dgm:spPr/>
      <dgm:t>
        <a:bodyPr/>
        <a:lstStyle/>
        <a:p>
          <a:r>
            <a:rPr lang="en-US" dirty="0"/>
            <a:t>Dominance</a:t>
          </a:r>
        </a:p>
      </dgm:t>
    </dgm:pt>
    <dgm:pt modelId="{94281C53-B708-47D1-8023-9FB1CAA22A77}" type="parTrans" cxnId="{5BB0787D-8DF6-43BF-9B28-1AE8B31D78CE}">
      <dgm:prSet/>
      <dgm:spPr/>
      <dgm:t>
        <a:bodyPr/>
        <a:lstStyle/>
        <a:p>
          <a:endParaRPr lang="en-US"/>
        </a:p>
      </dgm:t>
    </dgm:pt>
    <dgm:pt modelId="{F61A3520-4227-437E-90B2-230BA480E811}" type="sibTrans" cxnId="{5BB0787D-8DF6-43BF-9B28-1AE8B31D78CE}">
      <dgm:prSet/>
      <dgm:spPr/>
      <dgm:t>
        <a:bodyPr/>
        <a:lstStyle/>
        <a:p>
          <a:endParaRPr lang="en-US"/>
        </a:p>
      </dgm:t>
    </dgm:pt>
    <dgm:pt modelId="{825F0DC4-7408-4232-B16B-8565F03C04E8}">
      <dgm:prSet/>
      <dgm:spPr/>
      <dgm:t>
        <a:bodyPr/>
        <a:lstStyle/>
        <a:p>
          <a:r>
            <a:rPr lang="en-US" dirty="0"/>
            <a:t>Instrumentality</a:t>
          </a:r>
        </a:p>
      </dgm:t>
    </dgm:pt>
    <dgm:pt modelId="{EDD05D57-BDC9-48BB-8EDD-978AF04CE1BA}" type="parTrans" cxnId="{45DD7F75-69CA-4EC3-BBB0-2C00FB39FD1E}">
      <dgm:prSet/>
      <dgm:spPr/>
      <dgm:t>
        <a:bodyPr/>
        <a:lstStyle/>
        <a:p>
          <a:endParaRPr lang="en-US"/>
        </a:p>
      </dgm:t>
    </dgm:pt>
    <dgm:pt modelId="{E02DCA15-2D5D-488F-8793-61A73A9F640E}" type="sibTrans" cxnId="{45DD7F75-69CA-4EC3-BBB0-2C00FB39FD1E}">
      <dgm:prSet/>
      <dgm:spPr/>
      <dgm:t>
        <a:bodyPr/>
        <a:lstStyle/>
        <a:p>
          <a:endParaRPr lang="en-US"/>
        </a:p>
      </dgm:t>
    </dgm:pt>
    <dgm:pt modelId="{654C0FB4-EB32-4DD5-838D-FBBE400C54EF}" type="pres">
      <dgm:prSet presAssocID="{68B4FA38-EACE-4F7D-864C-CDF5153BF31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2BC825-A2E7-4596-90E1-D71DF9218979}" type="pres">
      <dgm:prSet presAssocID="{BD40D272-F082-41C0-8232-8DF8998F3023}" presName="centerShape" presStyleLbl="node0" presStyleIdx="0" presStyleCnt="1" custScaleX="152726" custScaleY="155641" custLinFactNeighborX="13863" custLinFactNeighborY="10203"/>
      <dgm:spPr/>
      <dgm:t>
        <a:bodyPr/>
        <a:lstStyle/>
        <a:p>
          <a:endParaRPr lang="en-US"/>
        </a:p>
      </dgm:t>
    </dgm:pt>
    <dgm:pt modelId="{7C83647A-3084-4EB3-8903-E5320C5E067B}" type="pres">
      <dgm:prSet presAssocID="{2DB38641-1E6D-4810-8B6F-80609A78AF5A}" presName="parTrans" presStyleLbl="bgSibTrans2D1" presStyleIdx="0" presStyleCnt="3" custLinFactNeighborX="4534" custLinFactNeighborY="-26722"/>
      <dgm:spPr/>
      <dgm:t>
        <a:bodyPr/>
        <a:lstStyle/>
        <a:p>
          <a:endParaRPr lang="en-US"/>
        </a:p>
      </dgm:t>
    </dgm:pt>
    <dgm:pt modelId="{F0000DD8-FA40-4EE7-B3D1-D089051EF697}" type="pres">
      <dgm:prSet presAssocID="{76F0E776-8BAC-403D-B167-A55DD6438F70}" presName="node" presStyleLbl="node1" presStyleIdx="0" presStyleCnt="3" custScaleX="87873" custScaleY="69988" custRadScaleRad="112871" custRadScaleInc="-31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72B3F-14CA-4EDA-8B52-14AB7BC0BEE6}" type="pres">
      <dgm:prSet presAssocID="{068388BA-E02A-429E-AD15-639D2A6AAF70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EE8542C5-538C-401C-9007-52431641D17C}" type="pres">
      <dgm:prSet presAssocID="{10CAD095-8351-422F-A51B-68AEFB49156D}" presName="node" presStyleLbl="node1" presStyleIdx="1" presStyleCnt="3" custScaleX="127352" custScaleY="119245" custRadScaleRad="115406" custRadScaleInc="-52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31BE4-0AFA-4956-B52C-7426D7642BED}" type="pres">
      <dgm:prSet presAssocID="{96E7E08F-5585-4838-8A2C-DFD8AE54A94F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07762479-F931-4B18-8450-573A08A17B45}" type="pres">
      <dgm:prSet presAssocID="{645137E6-1AEF-445E-8646-362EC8C8E7A1}" presName="node" presStyleLbl="node1" presStyleIdx="2" presStyleCnt="3" custScaleX="172765" custScaleY="100518" custRadScaleRad="119916" custRadScaleInc="-41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C40A3B-4987-4C32-B783-5E8DBA2373F6}" type="presOf" srcId="{BD40D272-F082-41C0-8232-8DF8998F3023}" destId="{FA2BC825-A2E7-4596-90E1-D71DF9218979}" srcOrd="0" destOrd="0" presId="urn:microsoft.com/office/officeart/2005/8/layout/radial4"/>
    <dgm:cxn modelId="{9A657EDE-0149-4DE7-85FB-852FC8C8DF80}" type="presOf" srcId="{2DB38641-1E6D-4810-8B6F-80609A78AF5A}" destId="{7C83647A-3084-4EB3-8903-E5320C5E067B}" srcOrd="0" destOrd="0" presId="urn:microsoft.com/office/officeart/2005/8/layout/radial4"/>
    <dgm:cxn modelId="{822600FC-3BF5-418D-8BC0-83809C9A07A6}" srcId="{BD40D272-F082-41C0-8232-8DF8998F3023}" destId="{10CAD095-8351-422F-A51B-68AEFB49156D}" srcOrd="1" destOrd="0" parTransId="{068388BA-E02A-429E-AD15-639D2A6AAF70}" sibTransId="{373B1FAC-FF9A-4373-8D48-3BF6B52B355B}"/>
    <dgm:cxn modelId="{567D7022-949D-4266-94DE-11AB9A0CC297}" srcId="{10CAD095-8351-422F-A51B-68AEFB49156D}" destId="{4F8445B1-48B8-4D6C-9A16-B18EF2F0D2BF}" srcOrd="0" destOrd="0" parTransId="{A949C9D1-D343-441B-88FF-64A1E9708616}" sibTransId="{E38BD21B-77A6-4EAF-AF0B-DEB8E39FCDE1}"/>
    <dgm:cxn modelId="{5359C773-6474-4813-8083-A3CED881D65B}" type="presOf" srcId="{F45BD3EC-D07F-4495-93E1-F0C8D6C1176B}" destId="{07762479-F931-4B18-8450-573A08A17B45}" srcOrd="0" destOrd="1" presId="urn:microsoft.com/office/officeart/2005/8/layout/radial4"/>
    <dgm:cxn modelId="{A1BBA2E9-386A-4656-8045-D818C95568FF}" type="presOf" srcId="{645137E6-1AEF-445E-8646-362EC8C8E7A1}" destId="{07762479-F931-4B18-8450-573A08A17B45}" srcOrd="0" destOrd="0" presId="urn:microsoft.com/office/officeart/2005/8/layout/radial4"/>
    <dgm:cxn modelId="{F789A260-7DB2-4664-826C-14F01303D99C}" type="presOf" srcId="{068388BA-E02A-429E-AD15-639D2A6AAF70}" destId="{2F672B3F-14CA-4EDA-8B52-14AB7BC0BEE6}" srcOrd="0" destOrd="0" presId="urn:microsoft.com/office/officeart/2005/8/layout/radial4"/>
    <dgm:cxn modelId="{45DD7F75-69CA-4EC3-BBB0-2C00FB39FD1E}" srcId="{645137E6-1AEF-445E-8646-362EC8C8E7A1}" destId="{825F0DC4-7408-4232-B16B-8565F03C04E8}" srcOrd="1" destOrd="0" parTransId="{EDD05D57-BDC9-48BB-8EDD-978AF04CE1BA}" sibTransId="{E02DCA15-2D5D-488F-8793-61A73A9F640E}"/>
    <dgm:cxn modelId="{51825697-5A19-4AF0-BAB7-84A136D3CFAE}" type="presOf" srcId="{96E7E08F-5585-4838-8A2C-DFD8AE54A94F}" destId="{E6231BE4-0AFA-4956-B52C-7426D7642BED}" srcOrd="0" destOrd="0" presId="urn:microsoft.com/office/officeart/2005/8/layout/radial4"/>
    <dgm:cxn modelId="{F00BD6DD-016E-49CF-BE1D-732C491DFB70}" srcId="{10CAD095-8351-422F-A51B-68AEFB49156D}" destId="{68406F3A-6224-4BF4-BDCB-2B7232D03BC6}" srcOrd="1" destOrd="0" parTransId="{9921B29F-F602-47DD-8D26-CCB65A416024}" sibTransId="{44E83CA0-CAF0-4657-BFED-4A6B404693E4}"/>
    <dgm:cxn modelId="{B510E0B5-09AB-4855-B5E3-A7CE17E89229}" srcId="{68B4FA38-EACE-4F7D-864C-CDF5153BF318}" destId="{BD40D272-F082-41C0-8232-8DF8998F3023}" srcOrd="0" destOrd="0" parTransId="{4A2A8E26-CD58-403D-A234-945F424695F1}" sibTransId="{E9605995-DF90-48DA-8CB4-E62CFEBE3DB0}"/>
    <dgm:cxn modelId="{CE0D3FF5-7263-4DC8-8B4D-9466AD1590B8}" type="presOf" srcId="{825F0DC4-7408-4232-B16B-8565F03C04E8}" destId="{07762479-F931-4B18-8450-573A08A17B45}" srcOrd="0" destOrd="2" presId="urn:microsoft.com/office/officeart/2005/8/layout/radial4"/>
    <dgm:cxn modelId="{DED26E1A-1A72-45BF-8149-EAE15AC244E6}" type="presOf" srcId="{10CAD095-8351-422F-A51B-68AEFB49156D}" destId="{EE8542C5-538C-401C-9007-52431641D17C}" srcOrd="0" destOrd="0" presId="urn:microsoft.com/office/officeart/2005/8/layout/radial4"/>
    <dgm:cxn modelId="{6E572650-DDFD-4480-9DC8-52013D4ACDA2}" type="presOf" srcId="{4F8445B1-48B8-4D6C-9A16-B18EF2F0D2BF}" destId="{EE8542C5-538C-401C-9007-52431641D17C}" srcOrd="0" destOrd="1" presId="urn:microsoft.com/office/officeart/2005/8/layout/radial4"/>
    <dgm:cxn modelId="{5BB0787D-8DF6-43BF-9B28-1AE8B31D78CE}" srcId="{645137E6-1AEF-445E-8646-362EC8C8E7A1}" destId="{F45BD3EC-D07F-4495-93E1-F0C8D6C1176B}" srcOrd="0" destOrd="0" parTransId="{94281C53-B708-47D1-8023-9FB1CAA22A77}" sibTransId="{F61A3520-4227-437E-90B2-230BA480E811}"/>
    <dgm:cxn modelId="{F6177525-B433-4461-BF55-F05131E21342}" type="presOf" srcId="{68B4FA38-EACE-4F7D-864C-CDF5153BF318}" destId="{654C0FB4-EB32-4DD5-838D-FBBE400C54EF}" srcOrd="0" destOrd="0" presId="urn:microsoft.com/office/officeart/2005/8/layout/radial4"/>
    <dgm:cxn modelId="{E381254B-ADAD-4970-B1A7-2CE2FC35FC01}" srcId="{BD40D272-F082-41C0-8232-8DF8998F3023}" destId="{645137E6-1AEF-445E-8646-362EC8C8E7A1}" srcOrd="2" destOrd="0" parTransId="{96E7E08F-5585-4838-8A2C-DFD8AE54A94F}" sibTransId="{5E097AD5-B8BD-494C-90F3-8E055E5797E7}"/>
    <dgm:cxn modelId="{5A80E611-7D7E-42FD-80A4-8D6D3A41DC3A}" type="presOf" srcId="{76F0E776-8BAC-403D-B167-A55DD6438F70}" destId="{F0000DD8-FA40-4EE7-B3D1-D089051EF697}" srcOrd="0" destOrd="0" presId="urn:microsoft.com/office/officeart/2005/8/layout/radial4"/>
    <dgm:cxn modelId="{D3B7A8AD-B151-4B96-9D3E-61A9F5D9A005}" type="presOf" srcId="{68406F3A-6224-4BF4-BDCB-2B7232D03BC6}" destId="{EE8542C5-538C-401C-9007-52431641D17C}" srcOrd="0" destOrd="2" presId="urn:microsoft.com/office/officeart/2005/8/layout/radial4"/>
    <dgm:cxn modelId="{09D7FAE3-7F1D-4DD1-991C-B14FA91E9376}" srcId="{BD40D272-F082-41C0-8232-8DF8998F3023}" destId="{76F0E776-8BAC-403D-B167-A55DD6438F70}" srcOrd="0" destOrd="0" parTransId="{2DB38641-1E6D-4810-8B6F-80609A78AF5A}" sibTransId="{D1728829-56F9-4CF6-9F66-EAD754F6E098}"/>
    <dgm:cxn modelId="{726EC91D-FB05-4B42-AC83-4D3B68EE3487}" type="presParOf" srcId="{654C0FB4-EB32-4DD5-838D-FBBE400C54EF}" destId="{FA2BC825-A2E7-4596-90E1-D71DF9218979}" srcOrd="0" destOrd="0" presId="urn:microsoft.com/office/officeart/2005/8/layout/radial4"/>
    <dgm:cxn modelId="{5724C009-56B9-4DF5-9865-8C666E1CFA1E}" type="presParOf" srcId="{654C0FB4-EB32-4DD5-838D-FBBE400C54EF}" destId="{7C83647A-3084-4EB3-8903-E5320C5E067B}" srcOrd="1" destOrd="0" presId="urn:microsoft.com/office/officeart/2005/8/layout/radial4"/>
    <dgm:cxn modelId="{F5C861D4-7986-4E6A-AE0A-D80F005EDB95}" type="presParOf" srcId="{654C0FB4-EB32-4DD5-838D-FBBE400C54EF}" destId="{F0000DD8-FA40-4EE7-B3D1-D089051EF697}" srcOrd="2" destOrd="0" presId="urn:microsoft.com/office/officeart/2005/8/layout/radial4"/>
    <dgm:cxn modelId="{53061A99-12FA-4A41-8CB5-38916D31AB19}" type="presParOf" srcId="{654C0FB4-EB32-4DD5-838D-FBBE400C54EF}" destId="{2F672B3F-14CA-4EDA-8B52-14AB7BC0BEE6}" srcOrd="3" destOrd="0" presId="urn:microsoft.com/office/officeart/2005/8/layout/radial4"/>
    <dgm:cxn modelId="{B16C0EE4-80AD-4EF4-8756-E163A35913C6}" type="presParOf" srcId="{654C0FB4-EB32-4DD5-838D-FBBE400C54EF}" destId="{EE8542C5-538C-401C-9007-52431641D17C}" srcOrd="4" destOrd="0" presId="urn:microsoft.com/office/officeart/2005/8/layout/radial4"/>
    <dgm:cxn modelId="{D58BC4C8-EF6B-465F-BB7E-B8B9399A5C7B}" type="presParOf" srcId="{654C0FB4-EB32-4DD5-838D-FBBE400C54EF}" destId="{E6231BE4-0AFA-4956-B52C-7426D7642BED}" srcOrd="5" destOrd="0" presId="urn:microsoft.com/office/officeart/2005/8/layout/radial4"/>
    <dgm:cxn modelId="{0E2EA580-5B35-4896-B5CF-1499D0799663}" type="presParOf" srcId="{654C0FB4-EB32-4DD5-838D-FBBE400C54EF}" destId="{07762479-F931-4B18-8450-573A08A17B4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B4FA38-EACE-4F7D-864C-CDF5153BF318}" type="doc">
      <dgm:prSet loTypeId="urn:microsoft.com/office/officeart/2005/8/layout/radial4" loCatId="relationship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D40D272-F082-41C0-8232-8DF8998F3023}">
      <dgm:prSet phldrT="[Text]"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2000" b="1" dirty="0"/>
            <a:t>Apparent Sincerity</a:t>
          </a:r>
        </a:p>
      </dgm:t>
    </dgm:pt>
    <dgm:pt modelId="{4A2A8E26-CD58-403D-A234-945F424695F1}" type="parTrans" cxnId="{B510E0B5-09AB-4855-B5E3-A7CE17E89229}">
      <dgm:prSet/>
      <dgm:spPr/>
      <dgm:t>
        <a:bodyPr/>
        <a:lstStyle/>
        <a:p>
          <a:endParaRPr lang="en-US"/>
        </a:p>
      </dgm:t>
    </dgm:pt>
    <dgm:pt modelId="{E9605995-DF90-48DA-8CB4-E62CFEBE3DB0}" type="sibTrans" cxnId="{B510E0B5-09AB-4855-B5E3-A7CE17E89229}">
      <dgm:prSet/>
      <dgm:spPr/>
      <dgm:t>
        <a:bodyPr/>
        <a:lstStyle/>
        <a:p>
          <a:endParaRPr lang="en-US"/>
        </a:p>
      </dgm:t>
    </dgm:pt>
    <dgm:pt modelId="{10CAD095-8351-422F-A51B-68AEFB49156D}">
      <dgm:prSet phldrT="[Text]" custT="1"/>
      <dgm:spPr>
        <a:gradFill flip="none" rotWithShape="0">
          <a:gsLst>
            <a:gs pos="0">
              <a:schemeClr val="accent6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6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6">
                <a:lumMod val="40000"/>
                <a:lumOff val="60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800" dirty="0"/>
            <a:t>Developmental Experiences</a:t>
          </a:r>
        </a:p>
      </dgm:t>
    </dgm:pt>
    <dgm:pt modelId="{068388BA-E02A-429E-AD15-639D2A6AAF70}" type="parTrans" cxnId="{822600FC-3BF5-418D-8BC0-83809C9A07A6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/>
        </a:p>
      </dgm:t>
    </dgm:pt>
    <dgm:pt modelId="{373B1FAC-FF9A-4373-8D48-3BF6B52B355B}" type="sibTrans" cxnId="{822600FC-3BF5-418D-8BC0-83809C9A07A6}">
      <dgm:prSet/>
      <dgm:spPr/>
      <dgm:t>
        <a:bodyPr/>
        <a:lstStyle/>
        <a:p>
          <a:endParaRPr lang="en-US"/>
        </a:p>
      </dgm:t>
    </dgm:pt>
    <dgm:pt modelId="{645137E6-1AEF-445E-8646-362EC8C8E7A1}">
      <dgm:prSet phldrT="[Text]"/>
      <dgm:spPr>
        <a:gradFill flip="none" rotWithShape="0">
          <a:gsLst>
            <a:gs pos="0">
              <a:srgbClr val="FFFFCC">
                <a:shade val="30000"/>
                <a:satMod val="115000"/>
              </a:srgbClr>
            </a:gs>
            <a:gs pos="50000">
              <a:srgbClr val="FFFFCC">
                <a:shade val="67500"/>
                <a:satMod val="115000"/>
              </a:srgbClr>
            </a:gs>
            <a:gs pos="100000">
              <a:srgbClr val="FFFFCC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dirty="0"/>
            <a:t>Affability</a:t>
          </a:r>
        </a:p>
      </dgm:t>
    </dgm:pt>
    <dgm:pt modelId="{96E7E08F-5585-4838-8A2C-DFD8AE54A94F}" type="parTrans" cxnId="{E381254B-ADAD-4970-B1A7-2CE2FC35FC01}">
      <dgm:prSet/>
      <dgm:spPr>
        <a:solidFill>
          <a:srgbClr val="FFFFCC"/>
        </a:solidFill>
      </dgm:spPr>
      <dgm:t>
        <a:bodyPr/>
        <a:lstStyle/>
        <a:p>
          <a:endParaRPr lang="en-US"/>
        </a:p>
      </dgm:t>
    </dgm:pt>
    <dgm:pt modelId="{5E097AD5-B8BD-494C-90F3-8E055E5797E7}" type="sibTrans" cxnId="{E381254B-ADAD-4970-B1A7-2CE2FC35FC01}">
      <dgm:prSet/>
      <dgm:spPr/>
      <dgm:t>
        <a:bodyPr/>
        <a:lstStyle/>
        <a:p>
          <a:endParaRPr lang="en-US"/>
        </a:p>
      </dgm:t>
    </dgm:pt>
    <dgm:pt modelId="{FE247281-08FD-4CFF-81C0-6E81EC8E7833}">
      <dgm:prSet custT="1"/>
      <dgm:spPr>
        <a:gradFill flip="none" rotWithShape="0">
          <a:gsLst>
            <a:gs pos="0">
              <a:schemeClr val="accent6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6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6">
                <a:lumMod val="40000"/>
                <a:lumOff val="60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en-US" sz="1400" dirty="0"/>
            <a:t>Received mentoring</a:t>
          </a:r>
        </a:p>
      </dgm:t>
    </dgm:pt>
    <dgm:pt modelId="{9FE4A348-8EDF-4C1B-9D82-89613882606F}" type="parTrans" cxnId="{E9AFAE7B-CA49-4915-AB79-E60F6075E90D}">
      <dgm:prSet/>
      <dgm:spPr/>
      <dgm:t>
        <a:bodyPr/>
        <a:lstStyle/>
        <a:p>
          <a:endParaRPr lang="en-US"/>
        </a:p>
      </dgm:t>
    </dgm:pt>
    <dgm:pt modelId="{3F2E68FC-14C1-4EC8-8CFD-4E097A4CE0A9}" type="sibTrans" cxnId="{E9AFAE7B-CA49-4915-AB79-E60F6075E90D}">
      <dgm:prSet/>
      <dgm:spPr/>
      <dgm:t>
        <a:bodyPr/>
        <a:lstStyle/>
        <a:p>
          <a:endParaRPr lang="en-US"/>
        </a:p>
      </dgm:t>
    </dgm:pt>
    <dgm:pt modelId="{654C0FB4-EB32-4DD5-838D-FBBE400C54EF}" type="pres">
      <dgm:prSet presAssocID="{68B4FA38-EACE-4F7D-864C-CDF5153BF31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2BC825-A2E7-4596-90E1-D71DF9218979}" type="pres">
      <dgm:prSet presAssocID="{BD40D272-F082-41C0-8232-8DF8998F3023}" presName="centerShape" presStyleLbl="node0" presStyleIdx="0" presStyleCnt="1" custScaleX="116520" custScaleY="121281" custLinFactNeighborX="-37025" custLinFactNeighborY="-31576"/>
      <dgm:spPr/>
      <dgm:t>
        <a:bodyPr/>
        <a:lstStyle/>
        <a:p>
          <a:endParaRPr lang="en-US"/>
        </a:p>
      </dgm:t>
    </dgm:pt>
    <dgm:pt modelId="{2F672B3F-14CA-4EDA-8B52-14AB7BC0BEE6}" type="pres">
      <dgm:prSet presAssocID="{068388BA-E02A-429E-AD15-639D2A6AAF70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EE8542C5-538C-401C-9007-52431641D17C}" type="pres">
      <dgm:prSet presAssocID="{10CAD095-8351-422F-A51B-68AEFB49156D}" presName="node" presStyleLbl="node1" presStyleIdx="0" presStyleCnt="2" custScaleX="121175" custScaleY="86762" custRadScaleRad="73816" custRadScaleInc="-729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231BE4-0AFA-4956-B52C-7426D7642BED}" type="pres">
      <dgm:prSet presAssocID="{96E7E08F-5585-4838-8A2C-DFD8AE54A94F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07762479-F931-4B18-8450-573A08A17B45}" type="pres">
      <dgm:prSet presAssocID="{645137E6-1AEF-445E-8646-362EC8C8E7A1}" presName="node" presStyleLbl="node1" presStyleIdx="1" presStyleCnt="2" custScaleX="78827" custScaleY="75658" custRadScaleRad="37982" custRadScaleInc="53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06CE3B-9F90-4BAF-8B6F-73A51148116B}" type="presOf" srcId="{10CAD095-8351-422F-A51B-68AEFB49156D}" destId="{EE8542C5-538C-401C-9007-52431641D17C}" srcOrd="0" destOrd="0" presId="urn:microsoft.com/office/officeart/2005/8/layout/radial4"/>
    <dgm:cxn modelId="{05F0B7B9-5C41-42E4-B07E-8BEF3D2FDE0F}" type="presOf" srcId="{68B4FA38-EACE-4F7D-864C-CDF5153BF318}" destId="{654C0FB4-EB32-4DD5-838D-FBBE400C54EF}" srcOrd="0" destOrd="0" presId="urn:microsoft.com/office/officeart/2005/8/layout/radial4"/>
    <dgm:cxn modelId="{822600FC-3BF5-418D-8BC0-83809C9A07A6}" srcId="{BD40D272-F082-41C0-8232-8DF8998F3023}" destId="{10CAD095-8351-422F-A51B-68AEFB49156D}" srcOrd="0" destOrd="0" parTransId="{068388BA-E02A-429E-AD15-639D2A6AAF70}" sibTransId="{373B1FAC-FF9A-4373-8D48-3BF6B52B355B}"/>
    <dgm:cxn modelId="{B321FA0D-F33D-4CD7-8B63-0B2EE5CB53CB}" type="presOf" srcId="{645137E6-1AEF-445E-8646-362EC8C8E7A1}" destId="{07762479-F931-4B18-8450-573A08A17B45}" srcOrd="0" destOrd="0" presId="urn:microsoft.com/office/officeart/2005/8/layout/radial4"/>
    <dgm:cxn modelId="{DA68747B-3358-4065-B24B-1036B3CE850A}" type="presOf" srcId="{068388BA-E02A-429E-AD15-639D2A6AAF70}" destId="{2F672B3F-14CA-4EDA-8B52-14AB7BC0BEE6}" srcOrd="0" destOrd="0" presId="urn:microsoft.com/office/officeart/2005/8/layout/radial4"/>
    <dgm:cxn modelId="{B510E0B5-09AB-4855-B5E3-A7CE17E89229}" srcId="{68B4FA38-EACE-4F7D-864C-CDF5153BF318}" destId="{BD40D272-F082-41C0-8232-8DF8998F3023}" srcOrd="0" destOrd="0" parTransId="{4A2A8E26-CD58-403D-A234-945F424695F1}" sibTransId="{E9605995-DF90-48DA-8CB4-E62CFEBE3DB0}"/>
    <dgm:cxn modelId="{E9AFAE7B-CA49-4915-AB79-E60F6075E90D}" srcId="{10CAD095-8351-422F-A51B-68AEFB49156D}" destId="{FE247281-08FD-4CFF-81C0-6E81EC8E7833}" srcOrd="0" destOrd="0" parTransId="{9FE4A348-8EDF-4C1B-9D82-89613882606F}" sibTransId="{3F2E68FC-14C1-4EC8-8CFD-4E097A4CE0A9}"/>
    <dgm:cxn modelId="{1B5BD2D9-8F9D-4A27-A6C2-239FA5A68A4B}" type="presOf" srcId="{FE247281-08FD-4CFF-81C0-6E81EC8E7833}" destId="{EE8542C5-538C-401C-9007-52431641D17C}" srcOrd="0" destOrd="1" presId="urn:microsoft.com/office/officeart/2005/8/layout/radial4"/>
    <dgm:cxn modelId="{E381254B-ADAD-4970-B1A7-2CE2FC35FC01}" srcId="{BD40D272-F082-41C0-8232-8DF8998F3023}" destId="{645137E6-1AEF-445E-8646-362EC8C8E7A1}" srcOrd="1" destOrd="0" parTransId="{96E7E08F-5585-4838-8A2C-DFD8AE54A94F}" sibTransId="{5E097AD5-B8BD-494C-90F3-8E055E5797E7}"/>
    <dgm:cxn modelId="{F2D7294B-9A09-4A24-B3DF-A38F987DE3B5}" type="presOf" srcId="{96E7E08F-5585-4838-8A2C-DFD8AE54A94F}" destId="{E6231BE4-0AFA-4956-B52C-7426D7642BED}" srcOrd="0" destOrd="0" presId="urn:microsoft.com/office/officeart/2005/8/layout/radial4"/>
    <dgm:cxn modelId="{9E19EB50-64AF-489E-A165-3FEDCED54201}" type="presOf" srcId="{BD40D272-F082-41C0-8232-8DF8998F3023}" destId="{FA2BC825-A2E7-4596-90E1-D71DF9218979}" srcOrd="0" destOrd="0" presId="urn:microsoft.com/office/officeart/2005/8/layout/radial4"/>
    <dgm:cxn modelId="{4A09E9AC-C1B0-48D4-935D-E1760621AD1B}" type="presParOf" srcId="{654C0FB4-EB32-4DD5-838D-FBBE400C54EF}" destId="{FA2BC825-A2E7-4596-90E1-D71DF9218979}" srcOrd="0" destOrd="0" presId="urn:microsoft.com/office/officeart/2005/8/layout/radial4"/>
    <dgm:cxn modelId="{43C10696-BE71-4670-B52C-4CD674FF8801}" type="presParOf" srcId="{654C0FB4-EB32-4DD5-838D-FBBE400C54EF}" destId="{2F672B3F-14CA-4EDA-8B52-14AB7BC0BEE6}" srcOrd="1" destOrd="0" presId="urn:microsoft.com/office/officeart/2005/8/layout/radial4"/>
    <dgm:cxn modelId="{BDBA80E1-2D86-47C6-BE82-3E7733F9B0E4}" type="presParOf" srcId="{654C0FB4-EB32-4DD5-838D-FBBE400C54EF}" destId="{EE8542C5-538C-401C-9007-52431641D17C}" srcOrd="2" destOrd="0" presId="urn:microsoft.com/office/officeart/2005/8/layout/radial4"/>
    <dgm:cxn modelId="{8412C03A-E18F-4B65-AFDE-70AC829DD812}" type="presParOf" srcId="{654C0FB4-EB32-4DD5-838D-FBBE400C54EF}" destId="{E6231BE4-0AFA-4956-B52C-7426D7642BED}" srcOrd="3" destOrd="0" presId="urn:microsoft.com/office/officeart/2005/8/layout/radial4"/>
    <dgm:cxn modelId="{A279803E-2118-48CF-B100-D31A2ED5E473}" type="presParOf" srcId="{654C0FB4-EB32-4DD5-838D-FBBE400C54EF}" destId="{07762479-F931-4B18-8450-573A08A17B45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B4FA38-EACE-4F7D-864C-CDF5153BF318}" type="doc">
      <dgm:prSet loTypeId="urn:microsoft.com/office/officeart/2005/8/layout/radial4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D40D272-F082-41C0-8232-8DF8998F3023}">
      <dgm:prSet phldrT="[Text]" custT="1"/>
      <dgm:spPr>
        <a:ln w="28575">
          <a:solidFill>
            <a:schemeClr val="tx2">
              <a:lumMod val="50000"/>
            </a:schemeClr>
          </a:solidFill>
        </a:ln>
      </dgm:spPr>
      <dgm:t>
        <a:bodyPr/>
        <a:lstStyle/>
        <a:p>
          <a:r>
            <a:rPr lang="en-US" sz="2000" b="1" dirty="0"/>
            <a:t>Social Astuteness</a:t>
          </a:r>
        </a:p>
      </dgm:t>
    </dgm:pt>
    <dgm:pt modelId="{4A2A8E26-CD58-403D-A234-945F424695F1}" type="parTrans" cxnId="{B510E0B5-09AB-4855-B5E3-A7CE17E89229}">
      <dgm:prSet/>
      <dgm:spPr/>
      <dgm:t>
        <a:bodyPr/>
        <a:lstStyle/>
        <a:p>
          <a:endParaRPr lang="en-US"/>
        </a:p>
      </dgm:t>
    </dgm:pt>
    <dgm:pt modelId="{E9605995-DF90-48DA-8CB4-E62CFEBE3DB0}" type="sibTrans" cxnId="{B510E0B5-09AB-4855-B5E3-A7CE17E89229}">
      <dgm:prSet/>
      <dgm:spPr/>
      <dgm:t>
        <a:bodyPr/>
        <a:lstStyle/>
        <a:p>
          <a:endParaRPr lang="en-US"/>
        </a:p>
      </dgm:t>
    </dgm:pt>
    <dgm:pt modelId="{76F0E776-8BAC-403D-B167-A55DD6438F70}">
      <dgm:prSet phldrT="[Text]"/>
      <dgm:spPr>
        <a:solidFill>
          <a:srgbClr val="EEBEA0"/>
        </a:solidFill>
      </dgm:spPr>
      <dgm:t>
        <a:bodyPr/>
        <a:lstStyle/>
        <a:p>
          <a:r>
            <a:rPr lang="en-US" dirty="0"/>
            <a:t>Perceptiveness</a:t>
          </a:r>
        </a:p>
      </dgm:t>
    </dgm:pt>
    <dgm:pt modelId="{2DB38641-1E6D-4810-8B6F-80609A78AF5A}" type="parTrans" cxnId="{09D7FAE3-7F1D-4DD1-991C-B14FA91E9376}">
      <dgm:prSet/>
      <dgm:spPr/>
      <dgm:t>
        <a:bodyPr/>
        <a:lstStyle/>
        <a:p>
          <a:endParaRPr lang="en-US"/>
        </a:p>
      </dgm:t>
    </dgm:pt>
    <dgm:pt modelId="{D1728829-56F9-4CF6-9F66-EAD754F6E098}" type="sibTrans" cxnId="{09D7FAE3-7F1D-4DD1-991C-B14FA91E9376}">
      <dgm:prSet/>
      <dgm:spPr/>
      <dgm:t>
        <a:bodyPr/>
        <a:lstStyle/>
        <a:p>
          <a:endParaRPr lang="en-US"/>
        </a:p>
      </dgm:t>
    </dgm:pt>
    <dgm:pt modelId="{10CAD095-8351-422F-A51B-68AEFB49156D}">
      <dgm:prSet phldrT="[Text]"/>
      <dgm:spPr/>
      <dgm:t>
        <a:bodyPr/>
        <a:lstStyle/>
        <a:p>
          <a:r>
            <a:rPr lang="en-US" dirty="0"/>
            <a:t>Developmental Experiences</a:t>
          </a:r>
        </a:p>
      </dgm:t>
    </dgm:pt>
    <dgm:pt modelId="{068388BA-E02A-429E-AD15-639D2A6AAF70}" type="parTrans" cxnId="{822600FC-3BF5-418D-8BC0-83809C9A07A6}">
      <dgm:prSet/>
      <dgm:spPr/>
      <dgm:t>
        <a:bodyPr/>
        <a:lstStyle/>
        <a:p>
          <a:endParaRPr lang="en-US"/>
        </a:p>
      </dgm:t>
    </dgm:pt>
    <dgm:pt modelId="{373B1FAC-FF9A-4373-8D48-3BF6B52B355B}" type="sibTrans" cxnId="{822600FC-3BF5-418D-8BC0-83809C9A07A6}">
      <dgm:prSet/>
      <dgm:spPr/>
      <dgm:t>
        <a:bodyPr/>
        <a:lstStyle/>
        <a:p>
          <a:endParaRPr lang="en-US"/>
        </a:p>
      </dgm:t>
    </dgm:pt>
    <dgm:pt modelId="{9FFC75FE-2592-4654-8E55-51FF1869D4A0}">
      <dgm:prSet/>
      <dgm:spPr>
        <a:solidFill>
          <a:srgbClr val="EEBEA0"/>
        </a:solidFill>
      </dgm:spPr>
      <dgm:t>
        <a:bodyPr/>
        <a:lstStyle/>
        <a:p>
          <a:r>
            <a:rPr lang="en-US" dirty="0"/>
            <a:t>Self-monitoring</a:t>
          </a:r>
        </a:p>
      </dgm:t>
    </dgm:pt>
    <dgm:pt modelId="{0C26758B-BDD4-4ACA-B194-7DDCFB618757}" type="parTrans" cxnId="{836BF8FE-C8A8-41C9-910A-110CAECB6D14}">
      <dgm:prSet/>
      <dgm:spPr/>
      <dgm:t>
        <a:bodyPr/>
        <a:lstStyle/>
        <a:p>
          <a:endParaRPr lang="en-US"/>
        </a:p>
      </dgm:t>
    </dgm:pt>
    <dgm:pt modelId="{C3FAFB73-08B2-49E0-9FCA-54173E6A61DA}" type="sibTrans" cxnId="{836BF8FE-C8A8-41C9-910A-110CAECB6D14}">
      <dgm:prSet/>
      <dgm:spPr/>
      <dgm:t>
        <a:bodyPr/>
        <a:lstStyle/>
        <a:p>
          <a:endParaRPr lang="en-US"/>
        </a:p>
      </dgm:t>
    </dgm:pt>
    <dgm:pt modelId="{654C0FB4-EB32-4DD5-838D-FBBE400C54EF}" type="pres">
      <dgm:prSet presAssocID="{68B4FA38-EACE-4F7D-864C-CDF5153BF31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2BC825-A2E7-4596-90E1-D71DF9218979}" type="pres">
      <dgm:prSet presAssocID="{BD40D272-F082-41C0-8232-8DF8998F3023}" presName="centerShape" presStyleLbl="node0" presStyleIdx="0" presStyleCnt="1" custScaleX="127339" custScaleY="123657" custLinFactNeighborX="3765" custLinFactNeighborY="12586"/>
      <dgm:spPr/>
      <dgm:t>
        <a:bodyPr/>
        <a:lstStyle/>
        <a:p>
          <a:endParaRPr lang="en-US"/>
        </a:p>
      </dgm:t>
    </dgm:pt>
    <dgm:pt modelId="{7C83647A-3084-4EB3-8903-E5320C5E067B}" type="pres">
      <dgm:prSet presAssocID="{2DB38641-1E6D-4810-8B6F-80609A78AF5A}" presName="parTrans" presStyleLbl="bgSibTrans2D1" presStyleIdx="0" presStyleCnt="2" custLinFactNeighborX="-19703" custLinFactNeighborY="57189"/>
      <dgm:spPr/>
      <dgm:t>
        <a:bodyPr/>
        <a:lstStyle/>
        <a:p>
          <a:endParaRPr lang="en-US"/>
        </a:p>
      </dgm:t>
    </dgm:pt>
    <dgm:pt modelId="{F0000DD8-FA40-4EE7-B3D1-D089051EF697}" type="pres">
      <dgm:prSet presAssocID="{76F0E776-8BAC-403D-B167-A55DD6438F70}" presName="node" presStyleLbl="node1" presStyleIdx="0" presStyleCnt="2" custScaleX="173589" custScaleY="82905" custRadScaleRad="80953" custRadScaleInc="170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72B3F-14CA-4EDA-8B52-14AB7BC0BEE6}" type="pres">
      <dgm:prSet presAssocID="{068388BA-E02A-429E-AD15-639D2A6AAF70}" presName="parTrans" presStyleLbl="bgSibTrans2D1" presStyleIdx="1" presStyleCnt="2" custLinFactNeighborX="10915" custLinFactNeighborY="22760"/>
      <dgm:spPr/>
      <dgm:t>
        <a:bodyPr/>
        <a:lstStyle/>
        <a:p>
          <a:endParaRPr lang="en-US"/>
        </a:p>
      </dgm:t>
    </dgm:pt>
    <dgm:pt modelId="{EE8542C5-538C-401C-9007-52431641D17C}" type="pres">
      <dgm:prSet presAssocID="{10CAD095-8351-422F-A51B-68AEFB49156D}" presName="node" presStyleLbl="node1" presStyleIdx="1" presStyleCnt="2" custScaleX="128514" custScaleY="67404" custRadScaleRad="92513" custRadScaleInc="-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2600FC-3BF5-418D-8BC0-83809C9A07A6}" srcId="{BD40D272-F082-41C0-8232-8DF8998F3023}" destId="{10CAD095-8351-422F-A51B-68AEFB49156D}" srcOrd="1" destOrd="0" parTransId="{068388BA-E02A-429E-AD15-639D2A6AAF70}" sibTransId="{373B1FAC-FF9A-4373-8D48-3BF6B52B355B}"/>
    <dgm:cxn modelId="{45A2781A-D4A2-4B64-8892-2944F8FEBBBA}" type="presOf" srcId="{2DB38641-1E6D-4810-8B6F-80609A78AF5A}" destId="{7C83647A-3084-4EB3-8903-E5320C5E067B}" srcOrd="0" destOrd="0" presId="urn:microsoft.com/office/officeart/2005/8/layout/radial4"/>
    <dgm:cxn modelId="{21C8B1AF-2F8D-4919-A245-941D807DBFBF}" type="presOf" srcId="{BD40D272-F082-41C0-8232-8DF8998F3023}" destId="{FA2BC825-A2E7-4596-90E1-D71DF9218979}" srcOrd="0" destOrd="0" presId="urn:microsoft.com/office/officeart/2005/8/layout/radial4"/>
    <dgm:cxn modelId="{66E53412-F9F5-4672-8F80-1419B0260AFA}" type="presOf" srcId="{10CAD095-8351-422F-A51B-68AEFB49156D}" destId="{EE8542C5-538C-401C-9007-52431641D17C}" srcOrd="0" destOrd="0" presId="urn:microsoft.com/office/officeart/2005/8/layout/radial4"/>
    <dgm:cxn modelId="{E866483B-11BC-4F14-83B9-53EFC93EF0B0}" type="presOf" srcId="{068388BA-E02A-429E-AD15-639D2A6AAF70}" destId="{2F672B3F-14CA-4EDA-8B52-14AB7BC0BEE6}" srcOrd="0" destOrd="0" presId="urn:microsoft.com/office/officeart/2005/8/layout/radial4"/>
    <dgm:cxn modelId="{8CA8F307-1A66-4DA6-AD6F-C1A94E37407F}" type="presOf" srcId="{68B4FA38-EACE-4F7D-864C-CDF5153BF318}" destId="{654C0FB4-EB32-4DD5-838D-FBBE400C54EF}" srcOrd="0" destOrd="0" presId="urn:microsoft.com/office/officeart/2005/8/layout/radial4"/>
    <dgm:cxn modelId="{48C094FD-EB0B-4E7F-9699-F39581C7DF3A}" type="presOf" srcId="{76F0E776-8BAC-403D-B167-A55DD6438F70}" destId="{F0000DD8-FA40-4EE7-B3D1-D089051EF697}" srcOrd="0" destOrd="0" presId="urn:microsoft.com/office/officeart/2005/8/layout/radial4"/>
    <dgm:cxn modelId="{7FCAFC05-3E3C-4138-9F64-8E14E9F0CC6F}" type="presOf" srcId="{9FFC75FE-2592-4654-8E55-51FF1869D4A0}" destId="{F0000DD8-FA40-4EE7-B3D1-D089051EF697}" srcOrd="0" destOrd="1" presId="urn:microsoft.com/office/officeart/2005/8/layout/radial4"/>
    <dgm:cxn modelId="{B510E0B5-09AB-4855-B5E3-A7CE17E89229}" srcId="{68B4FA38-EACE-4F7D-864C-CDF5153BF318}" destId="{BD40D272-F082-41C0-8232-8DF8998F3023}" srcOrd="0" destOrd="0" parTransId="{4A2A8E26-CD58-403D-A234-945F424695F1}" sibTransId="{E9605995-DF90-48DA-8CB4-E62CFEBE3DB0}"/>
    <dgm:cxn modelId="{836BF8FE-C8A8-41C9-910A-110CAECB6D14}" srcId="{76F0E776-8BAC-403D-B167-A55DD6438F70}" destId="{9FFC75FE-2592-4654-8E55-51FF1869D4A0}" srcOrd="0" destOrd="0" parTransId="{0C26758B-BDD4-4ACA-B194-7DDCFB618757}" sibTransId="{C3FAFB73-08B2-49E0-9FCA-54173E6A61DA}"/>
    <dgm:cxn modelId="{09D7FAE3-7F1D-4DD1-991C-B14FA91E9376}" srcId="{BD40D272-F082-41C0-8232-8DF8998F3023}" destId="{76F0E776-8BAC-403D-B167-A55DD6438F70}" srcOrd="0" destOrd="0" parTransId="{2DB38641-1E6D-4810-8B6F-80609A78AF5A}" sibTransId="{D1728829-56F9-4CF6-9F66-EAD754F6E098}"/>
    <dgm:cxn modelId="{DB11CD94-B3B0-4A16-8518-4F1983226F91}" type="presParOf" srcId="{654C0FB4-EB32-4DD5-838D-FBBE400C54EF}" destId="{FA2BC825-A2E7-4596-90E1-D71DF9218979}" srcOrd="0" destOrd="0" presId="urn:microsoft.com/office/officeart/2005/8/layout/radial4"/>
    <dgm:cxn modelId="{D6BC5429-B00C-41AC-A6C9-E2DADB23A4BC}" type="presParOf" srcId="{654C0FB4-EB32-4DD5-838D-FBBE400C54EF}" destId="{7C83647A-3084-4EB3-8903-E5320C5E067B}" srcOrd="1" destOrd="0" presId="urn:microsoft.com/office/officeart/2005/8/layout/radial4"/>
    <dgm:cxn modelId="{16723B69-68D0-4BEF-B067-9C3B7A39F959}" type="presParOf" srcId="{654C0FB4-EB32-4DD5-838D-FBBE400C54EF}" destId="{F0000DD8-FA40-4EE7-B3D1-D089051EF697}" srcOrd="2" destOrd="0" presId="urn:microsoft.com/office/officeart/2005/8/layout/radial4"/>
    <dgm:cxn modelId="{DC80292A-1BE5-4BA4-A844-CFA778E23BE0}" type="presParOf" srcId="{654C0FB4-EB32-4DD5-838D-FBBE400C54EF}" destId="{2F672B3F-14CA-4EDA-8B52-14AB7BC0BEE6}" srcOrd="3" destOrd="0" presId="urn:microsoft.com/office/officeart/2005/8/layout/radial4"/>
    <dgm:cxn modelId="{A90C0A06-C3FC-48BA-B794-C40526EAE142}" type="presParOf" srcId="{654C0FB4-EB32-4DD5-838D-FBBE400C54EF}" destId="{EE8542C5-538C-401C-9007-52431641D17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BC825-A2E7-4596-90E1-D71DF9218979}">
      <dsp:nvSpPr>
        <dsp:cNvPr id="0" name=""/>
        <dsp:cNvSpPr/>
      </dsp:nvSpPr>
      <dsp:spPr>
        <a:xfrm>
          <a:off x="2520955" y="0"/>
          <a:ext cx="1817577" cy="20200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28575">
          <a:solidFill>
            <a:schemeClr val="accent1">
              <a:lumMod val="7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Networking Ability</a:t>
          </a:r>
        </a:p>
      </dsp:txBody>
      <dsp:txXfrm>
        <a:off x="2787133" y="295825"/>
        <a:ext cx="1285221" cy="1428371"/>
      </dsp:txXfrm>
    </dsp:sp>
    <dsp:sp modelId="{7C83647A-3084-4EB3-8903-E5320C5E067B}">
      <dsp:nvSpPr>
        <dsp:cNvPr id="0" name=""/>
        <dsp:cNvSpPr/>
      </dsp:nvSpPr>
      <dsp:spPr>
        <a:xfrm rot="11281145">
          <a:off x="1162631" y="372363"/>
          <a:ext cx="1411055" cy="4112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0000DD8-FA40-4EE7-B3D1-D089051EF697}">
      <dsp:nvSpPr>
        <dsp:cNvPr id="0" name=""/>
        <dsp:cNvSpPr/>
      </dsp:nvSpPr>
      <dsp:spPr>
        <a:xfrm>
          <a:off x="0" y="123230"/>
          <a:ext cx="2099182" cy="1102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Control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Work locus of control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Self-efficacy</a:t>
          </a:r>
        </a:p>
      </dsp:txBody>
      <dsp:txXfrm>
        <a:off x="32304" y="155534"/>
        <a:ext cx="2034574" cy="1038318"/>
      </dsp:txXfrm>
    </dsp:sp>
    <dsp:sp modelId="{2F672B3F-14CA-4EDA-8B52-14AB7BC0BEE6}">
      <dsp:nvSpPr>
        <dsp:cNvPr id="0" name=""/>
        <dsp:cNvSpPr/>
      </dsp:nvSpPr>
      <dsp:spPr>
        <a:xfrm rot="9205122">
          <a:off x="1255603" y="1562845"/>
          <a:ext cx="1336309" cy="411265"/>
        </a:xfrm>
        <a:prstGeom prst="leftArrow">
          <a:avLst>
            <a:gd name="adj1" fmla="val 60000"/>
            <a:gd name="adj2" fmla="val 50000"/>
          </a:avLst>
        </a:prstGeom>
        <a:solidFill>
          <a:srgbClr val="FFFFCC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8542C5-538C-401C-9007-52431641D17C}">
      <dsp:nvSpPr>
        <dsp:cNvPr id="0" name=""/>
        <dsp:cNvSpPr/>
      </dsp:nvSpPr>
      <dsp:spPr>
        <a:xfrm>
          <a:off x="691694" y="1743681"/>
          <a:ext cx="1289509" cy="627437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CC">
                <a:shade val="30000"/>
                <a:satMod val="115000"/>
              </a:srgbClr>
            </a:gs>
            <a:gs pos="50000">
              <a:srgbClr val="FFFFCC">
                <a:shade val="67500"/>
                <a:satMod val="115000"/>
              </a:srgbClr>
            </a:gs>
            <a:gs pos="100000">
              <a:srgbClr val="FFFFCC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Affability</a:t>
          </a:r>
        </a:p>
      </dsp:txBody>
      <dsp:txXfrm>
        <a:off x="710071" y="1762058"/>
        <a:ext cx="1252755" cy="590683"/>
      </dsp:txXfrm>
    </dsp:sp>
    <dsp:sp modelId="{E6231BE4-0AFA-4956-B52C-7426D7642BED}">
      <dsp:nvSpPr>
        <dsp:cNvPr id="0" name=""/>
        <dsp:cNvSpPr/>
      </dsp:nvSpPr>
      <dsp:spPr>
        <a:xfrm rot="5976711">
          <a:off x="2869674" y="2145342"/>
          <a:ext cx="679129" cy="411265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762479-F931-4B18-8450-573A08A17B45}">
      <dsp:nvSpPr>
        <dsp:cNvPr id="0" name=""/>
        <dsp:cNvSpPr/>
      </dsp:nvSpPr>
      <dsp:spPr>
        <a:xfrm>
          <a:off x="2209795" y="2409215"/>
          <a:ext cx="1863719" cy="603891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6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6">
                <a:lumMod val="40000"/>
                <a:lumOff val="60000"/>
                <a:shade val="100000"/>
                <a:satMod val="115000"/>
              </a:schemeClr>
            </a:gs>
          </a:gsLst>
          <a:lin ang="13500000" scaled="1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Developmental Experiences</a:t>
          </a:r>
        </a:p>
      </dsp:txBody>
      <dsp:txXfrm>
        <a:off x="2227482" y="2426902"/>
        <a:ext cx="1828345" cy="568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BC825-A2E7-4596-90E1-D71DF9218979}">
      <dsp:nvSpPr>
        <dsp:cNvPr id="0" name=""/>
        <dsp:cNvSpPr/>
      </dsp:nvSpPr>
      <dsp:spPr>
        <a:xfrm>
          <a:off x="1314781" y="1751205"/>
          <a:ext cx="2020235" cy="205879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28575">
          <a:solidFill>
            <a:schemeClr val="accent3">
              <a:lumMod val="7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/>
            <a:t>Interpersonal Influence</a:t>
          </a:r>
        </a:p>
      </dsp:txBody>
      <dsp:txXfrm>
        <a:off x="1610638" y="2052708"/>
        <a:ext cx="1428521" cy="1455788"/>
      </dsp:txXfrm>
    </dsp:sp>
    <dsp:sp modelId="{7C83647A-3084-4EB3-8903-E5320C5E067B}">
      <dsp:nvSpPr>
        <dsp:cNvPr id="0" name=""/>
        <dsp:cNvSpPr/>
      </dsp:nvSpPr>
      <dsp:spPr>
        <a:xfrm rot="12050005">
          <a:off x="376092" y="1927427"/>
          <a:ext cx="1026776" cy="37699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0000DD8-FA40-4EE7-B3D1-D089051EF697}">
      <dsp:nvSpPr>
        <dsp:cNvPr id="0" name=""/>
        <dsp:cNvSpPr/>
      </dsp:nvSpPr>
      <dsp:spPr>
        <a:xfrm>
          <a:off x="-189021" y="1682276"/>
          <a:ext cx="1104251" cy="70360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20000"/>
                <a:lumOff val="80000"/>
                <a:shade val="30000"/>
                <a:satMod val="115000"/>
              </a:schemeClr>
            </a:gs>
            <a:gs pos="50000">
              <a:schemeClr val="accent2">
                <a:lumMod val="20000"/>
                <a:lumOff val="80000"/>
                <a:shade val="67500"/>
                <a:satMod val="115000"/>
              </a:schemeClr>
            </a:gs>
            <a:gs pos="100000">
              <a:schemeClr val="accent2">
                <a:lumMod val="20000"/>
                <a:lumOff val="80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Control</a:t>
          </a:r>
        </a:p>
      </dsp:txBody>
      <dsp:txXfrm>
        <a:off x="-168413" y="1702884"/>
        <a:ext cx="1063035" cy="662384"/>
      </dsp:txXfrm>
    </dsp:sp>
    <dsp:sp modelId="{2F672B3F-14CA-4EDA-8B52-14AB7BC0BEE6}">
      <dsp:nvSpPr>
        <dsp:cNvPr id="0" name=""/>
        <dsp:cNvSpPr/>
      </dsp:nvSpPr>
      <dsp:spPr>
        <a:xfrm rot="13920899">
          <a:off x="535735" y="1181516"/>
          <a:ext cx="1375369" cy="37699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757916"/>
                <a:satOff val="18400"/>
                <a:lumOff val="4509"/>
                <a:alphaOff val="0"/>
                <a:tint val="62000"/>
                <a:satMod val="180000"/>
              </a:schemeClr>
            </a:gs>
            <a:gs pos="65000">
              <a:schemeClr val="accent4">
                <a:hueOff val="-1757916"/>
                <a:satOff val="18400"/>
                <a:lumOff val="4509"/>
                <a:alphaOff val="0"/>
                <a:tint val="32000"/>
                <a:satMod val="250000"/>
              </a:schemeClr>
            </a:gs>
            <a:gs pos="100000">
              <a:schemeClr val="accent4">
                <a:hueOff val="-1757916"/>
                <a:satOff val="18400"/>
                <a:lumOff val="4509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8542C5-538C-401C-9007-52431641D17C}">
      <dsp:nvSpPr>
        <dsp:cNvPr id="0" name=""/>
        <dsp:cNvSpPr/>
      </dsp:nvSpPr>
      <dsp:spPr>
        <a:xfrm>
          <a:off x="0" y="228605"/>
          <a:ext cx="1600362" cy="1198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757916"/>
                <a:satOff val="18400"/>
                <a:lumOff val="4509"/>
                <a:alphaOff val="0"/>
                <a:tint val="62000"/>
                <a:satMod val="180000"/>
              </a:schemeClr>
            </a:gs>
            <a:gs pos="65000">
              <a:schemeClr val="accent4">
                <a:hueOff val="-1757916"/>
                <a:satOff val="18400"/>
                <a:lumOff val="4509"/>
                <a:alphaOff val="0"/>
                <a:tint val="32000"/>
                <a:satMod val="250000"/>
              </a:schemeClr>
            </a:gs>
            <a:gs pos="100000">
              <a:schemeClr val="accent4">
                <a:hueOff val="-1757916"/>
                <a:satOff val="18400"/>
                <a:lumOff val="4509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Affability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Extraversion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Positive affectivity</a:t>
          </a:r>
        </a:p>
      </dsp:txBody>
      <dsp:txXfrm>
        <a:off x="35111" y="263716"/>
        <a:ext cx="1530140" cy="1128567"/>
      </dsp:txXfrm>
    </dsp:sp>
    <dsp:sp modelId="{E6231BE4-0AFA-4956-B52C-7426D7642BED}">
      <dsp:nvSpPr>
        <dsp:cNvPr id="0" name=""/>
        <dsp:cNvSpPr/>
      </dsp:nvSpPr>
      <dsp:spPr>
        <a:xfrm rot="17163910">
          <a:off x="2249499" y="1045736"/>
          <a:ext cx="1041437" cy="37699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515831"/>
                <a:satOff val="36799"/>
                <a:lumOff val="9018"/>
                <a:alphaOff val="0"/>
                <a:tint val="62000"/>
                <a:satMod val="180000"/>
              </a:schemeClr>
            </a:gs>
            <a:gs pos="65000">
              <a:schemeClr val="accent4">
                <a:hueOff val="-3515831"/>
                <a:satOff val="36799"/>
                <a:lumOff val="9018"/>
                <a:alphaOff val="0"/>
                <a:tint val="32000"/>
                <a:satMod val="250000"/>
              </a:schemeClr>
            </a:gs>
            <a:gs pos="100000">
              <a:schemeClr val="accent4">
                <a:hueOff val="-3515831"/>
                <a:satOff val="36799"/>
                <a:lumOff val="9018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762479-F931-4B18-8450-573A08A17B45}">
      <dsp:nvSpPr>
        <dsp:cNvPr id="0" name=""/>
        <dsp:cNvSpPr/>
      </dsp:nvSpPr>
      <dsp:spPr>
        <a:xfrm>
          <a:off x="1828795" y="228587"/>
          <a:ext cx="2171043" cy="10105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515831"/>
                <a:satOff val="36799"/>
                <a:lumOff val="9018"/>
                <a:alphaOff val="0"/>
                <a:tint val="62000"/>
                <a:satMod val="180000"/>
              </a:schemeClr>
            </a:gs>
            <a:gs pos="65000">
              <a:schemeClr val="accent4">
                <a:hueOff val="-3515831"/>
                <a:satOff val="36799"/>
                <a:lumOff val="9018"/>
                <a:alphaOff val="0"/>
                <a:tint val="32000"/>
                <a:satMod val="250000"/>
              </a:schemeClr>
            </a:gs>
            <a:gs pos="100000">
              <a:schemeClr val="accent4">
                <a:hueOff val="-3515831"/>
                <a:satOff val="36799"/>
                <a:lumOff val="9018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Active Influence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Dominance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Instrumentality</a:t>
          </a:r>
        </a:p>
      </dsp:txBody>
      <dsp:txXfrm>
        <a:off x="1858392" y="258184"/>
        <a:ext cx="2111849" cy="9513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BC825-A2E7-4596-90E1-D71DF9218979}">
      <dsp:nvSpPr>
        <dsp:cNvPr id="0" name=""/>
        <dsp:cNvSpPr/>
      </dsp:nvSpPr>
      <dsp:spPr>
        <a:xfrm>
          <a:off x="154593" y="0"/>
          <a:ext cx="1765498" cy="18376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2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28575">
          <a:solidFill>
            <a:schemeClr val="accent2">
              <a:lumMod val="75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Apparent Sincerity</a:t>
          </a:r>
        </a:p>
      </dsp:txBody>
      <dsp:txXfrm>
        <a:off x="413144" y="269116"/>
        <a:ext cx="1248396" cy="1299404"/>
      </dsp:txXfrm>
    </dsp:sp>
    <dsp:sp modelId="{2F672B3F-14CA-4EDA-8B52-14AB7BC0BEE6}">
      <dsp:nvSpPr>
        <dsp:cNvPr id="0" name=""/>
        <dsp:cNvSpPr/>
      </dsp:nvSpPr>
      <dsp:spPr>
        <a:xfrm rot="5034011">
          <a:off x="671741" y="2199475"/>
          <a:ext cx="1051067" cy="431828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8542C5-538C-401C-9007-52431641D17C}">
      <dsp:nvSpPr>
        <dsp:cNvPr id="0" name=""/>
        <dsp:cNvSpPr/>
      </dsp:nvSpPr>
      <dsp:spPr>
        <a:xfrm>
          <a:off x="381004" y="2438396"/>
          <a:ext cx="1744229" cy="99910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40000"/>
                <a:lumOff val="60000"/>
                <a:shade val="30000"/>
                <a:satMod val="115000"/>
              </a:schemeClr>
            </a:gs>
            <a:gs pos="50000">
              <a:schemeClr val="accent6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6">
                <a:lumMod val="40000"/>
                <a:lumOff val="60000"/>
                <a:shade val="100000"/>
                <a:satMod val="115000"/>
              </a:scheme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Developmental Experiences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Received mentoring</a:t>
          </a:r>
        </a:p>
      </dsp:txBody>
      <dsp:txXfrm>
        <a:off x="410267" y="2467659"/>
        <a:ext cx="1685703" cy="940576"/>
      </dsp:txXfrm>
    </dsp:sp>
    <dsp:sp modelId="{E6231BE4-0AFA-4956-B52C-7426D7642BED}">
      <dsp:nvSpPr>
        <dsp:cNvPr id="0" name=""/>
        <dsp:cNvSpPr/>
      </dsp:nvSpPr>
      <dsp:spPr>
        <a:xfrm rot="1921478">
          <a:off x="1748778" y="1676519"/>
          <a:ext cx="1690369" cy="431828"/>
        </a:xfrm>
        <a:prstGeom prst="leftArrow">
          <a:avLst>
            <a:gd name="adj1" fmla="val 60000"/>
            <a:gd name="adj2" fmla="val 50000"/>
          </a:avLst>
        </a:prstGeom>
        <a:solidFill>
          <a:srgbClr val="FFFFCC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762479-F931-4B18-8450-573A08A17B45}">
      <dsp:nvSpPr>
        <dsp:cNvPr id="0" name=""/>
        <dsp:cNvSpPr/>
      </dsp:nvSpPr>
      <dsp:spPr>
        <a:xfrm>
          <a:off x="2743197" y="1905003"/>
          <a:ext cx="1134659" cy="87123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FFFFCC">
                <a:shade val="30000"/>
                <a:satMod val="115000"/>
              </a:srgbClr>
            </a:gs>
            <a:gs pos="50000">
              <a:srgbClr val="FFFFCC">
                <a:shade val="67500"/>
                <a:satMod val="115000"/>
              </a:srgbClr>
            </a:gs>
            <a:gs pos="100000">
              <a:srgbClr val="FFFFCC">
                <a:shade val="100000"/>
                <a:satMod val="115000"/>
              </a:srgbClr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Affability</a:t>
          </a:r>
        </a:p>
      </dsp:txBody>
      <dsp:txXfrm>
        <a:off x="2768715" y="1930521"/>
        <a:ext cx="1083623" cy="820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2BC825-A2E7-4596-90E1-D71DF9218979}">
      <dsp:nvSpPr>
        <dsp:cNvPr id="0" name=""/>
        <dsp:cNvSpPr/>
      </dsp:nvSpPr>
      <dsp:spPr>
        <a:xfrm>
          <a:off x="1557152" y="1425407"/>
          <a:ext cx="1715046" cy="166545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 w="28575">
          <a:solidFill>
            <a:schemeClr val="tx2">
              <a:lumMod val="50000"/>
            </a:schemeClr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Social Astuteness</a:t>
          </a:r>
        </a:p>
      </dsp:txBody>
      <dsp:txXfrm>
        <a:off x="1808315" y="1669307"/>
        <a:ext cx="1212720" cy="1177655"/>
      </dsp:txXfrm>
    </dsp:sp>
    <dsp:sp modelId="{7C83647A-3084-4EB3-8903-E5320C5E067B}">
      <dsp:nvSpPr>
        <dsp:cNvPr id="0" name=""/>
        <dsp:cNvSpPr/>
      </dsp:nvSpPr>
      <dsp:spPr>
        <a:xfrm rot="14092593">
          <a:off x="941159" y="1154267"/>
          <a:ext cx="972150" cy="38384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0000DD8-FA40-4EE7-B3D1-D089051EF697}">
      <dsp:nvSpPr>
        <dsp:cNvPr id="0" name=""/>
        <dsp:cNvSpPr/>
      </dsp:nvSpPr>
      <dsp:spPr>
        <a:xfrm>
          <a:off x="228589" y="304798"/>
          <a:ext cx="2221059" cy="848611"/>
        </a:xfrm>
        <a:prstGeom prst="roundRect">
          <a:avLst>
            <a:gd name="adj" fmla="val 10000"/>
          </a:avLst>
        </a:prstGeom>
        <a:solidFill>
          <a:srgbClr val="EEBEA0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Perceptiveness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Self-monitoring</a:t>
          </a:r>
        </a:p>
      </dsp:txBody>
      <dsp:txXfrm>
        <a:off x="253444" y="329653"/>
        <a:ext cx="2171349" cy="798901"/>
      </dsp:txXfrm>
    </dsp:sp>
    <dsp:sp modelId="{2F672B3F-14CA-4EDA-8B52-14AB7BC0BEE6}">
      <dsp:nvSpPr>
        <dsp:cNvPr id="0" name=""/>
        <dsp:cNvSpPr/>
      </dsp:nvSpPr>
      <dsp:spPr>
        <a:xfrm rot="18698626">
          <a:off x="2956230" y="1127945"/>
          <a:ext cx="947786" cy="38384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4819814"/>
                <a:satOff val="-54957"/>
                <a:lumOff val="-14508"/>
                <a:alphaOff val="0"/>
                <a:tint val="62000"/>
                <a:satMod val="180000"/>
              </a:schemeClr>
            </a:gs>
            <a:gs pos="65000">
              <a:schemeClr val="accent5">
                <a:hueOff val="14819814"/>
                <a:satOff val="-54957"/>
                <a:lumOff val="-14508"/>
                <a:alphaOff val="0"/>
                <a:tint val="32000"/>
                <a:satMod val="250000"/>
              </a:schemeClr>
            </a:gs>
            <a:gs pos="100000">
              <a:schemeClr val="accent5">
                <a:hueOff val="14819814"/>
                <a:satOff val="-54957"/>
                <a:lumOff val="-14508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8542C5-538C-401C-9007-52431641D17C}">
      <dsp:nvSpPr>
        <dsp:cNvPr id="0" name=""/>
        <dsp:cNvSpPr/>
      </dsp:nvSpPr>
      <dsp:spPr>
        <a:xfrm>
          <a:off x="2819409" y="533398"/>
          <a:ext cx="1644327" cy="689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4819814"/>
                <a:satOff val="-54957"/>
                <a:lumOff val="-14508"/>
                <a:alphaOff val="0"/>
                <a:tint val="62000"/>
                <a:satMod val="180000"/>
              </a:schemeClr>
            </a:gs>
            <a:gs pos="65000">
              <a:schemeClr val="accent5">
                <a:hueOff val="14819814"/>
                <a:satOff val="-54957"/>
                <a:lumOff val="-14508"/>
                <a:alphaOff val="0"/>
                <a:tint val="32000"/>
                <a:satMod val="250000"/>
              </a:schemeClr>
            </a:gs>
            <a:gs pos="100000">
              <a:schemeClr val="accent5">
                <a:hueOff val="14819814"/>
                <a:satOff val="-54957"/>
                <a:lumOff val="-14508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Developmental Experiences</a:t>
          </a:r>
        </a:p>
      </dsp:txBody>
      <dsp:txXfrm>
        <a:off x="2839617" y="553606"/>
        <a:ext cx="1603911" cy="649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71C188B-B6C7-4A90-8646-769CDEC22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82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173551-461A-4ECA-91CD-7A36B8C2F6E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5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6186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99172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8083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9460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92899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079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495655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79690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61587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391F0-BAEC-43E9-9225-BBAC099BF7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03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p:transition>
    <p:fade/>
  </p:transition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4pPr>
      <a:lvl5pPr marL="1425575" indent="40322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+mn-lt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6725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9Iq6LA7sZI" TargetMode="Externa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763000" cy="685800"/>
          </a:xfrm>
        </p:spPr>
        <p:txBody>
          <a:bodyPr/>
          <a:lstStyle/>
          <a:p>
            <a:pPr eaLnBrk="1" hangingPunct="1">
              <a:defRPr/>
            </a:pPr>
            <a:r>
              <a:rPr dirty="0"/>
              <a:t>Power, Politics, + Social Influence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134396"/>
            <a:ext cx="8229600" cy="1181862"/>
          </a:xfrm>
        </p:spPr>
        <p:txBody>
          <a:bodyPr/>
          <a:lstStyle/>
          <a:p>
            <a:pPr eaLnBrk="1" hangingPunct="1"/>
            <a:r>
              <a:rPr lang="en-US" sz="2800" dirty="0"/>
              <a:t>Leadership: The ability to influence a group toward the achievement of goals</a:t>
            </a:r>
          </a:p>
          <a:p>
            <a:pPr lvl="1" eaLnBrk="1" hangingPunct="1"/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Incremental</a:t>
            </a:r>
            <a:r>
              <a:rPr lang="en-US" sz="2400" dirty="0"/>
              <a:t> influence over group </a:t>
            </a:r>
            <a:r>
              <a:rPr lang="en-US" sz="2400" dirty="0" smtClean="0"/>
              <a:t>decisions</a:t>
            </a:r>
            <a:endParaRPr lang="en-US" sz="2400" dirty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pv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353961" y="2743200"/>
            <a:ext cx="4114800" cy="355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96875" indent="-3968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Management</a:t>
            </a:r>
          </a:p>
          <a:p>
            <a:pPr eaLnBrk="1" hangingPunct="1"/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Day to day maintenance &amp; stability of operations</a:t>
            </a:r>
          </a:p>
          <a:p>
            <a:pPr eaLnBrk="1" hangingPunct="1"/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Order: Follow procedure &amp; enforce rules</a:t>
            </a:r>
          </a:p>
          <a:p>
            <a:pPr eaLnBrk="1" hangingPunct="1"/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Formally designated</a:t>
            </a:r>
          </a:p>
          <a:p>
            <a:pPr eaLnBrk="1" hangingPunct="1"/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Aligned with administrative apparatus &amp; authority</a:t>
            </a:r>
          </a:p>
          <a:p>
            <a:endParaRPr lang="en-US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500716" y="2743200"/>
            <a:ext cx="4114800" cy="4262705"/>
          </a:xfrm>
          <a:prstGeom prst="rect">
            <a:avLst/>
          </a:prstGeom>
        </p:spPr>
        <p:txBody>
          <a:bodyPr/>
          <a:lstStyle>
            <a:lvl1pPr marL="396875" indent="-3968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Leadership</a:t>
            </a:r>
          </a:p>
          <a:p>
            <a:pPr eaLnBrk="1" hangingPunct="1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As a catalyst of change &amp; potentially disruptive</a:t>
            </a:r>
          </a:p>
          <a:p>
            <a:pPr eaLnBrk="1" hangingPunct="1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Inspiration: Follow conviction &amp; values</a:t>
            </a:r>
          </a:p>
          <a:p>
            <a:pPr eaLnBrk="1" hangingPunct="1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Potentially emergent</a:t>
            </a:r>
          </a:p>
          <a:p>
            <a:pPr eaLnBrk="1" hangingPunct="1"/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May challenge administrative apparatus &amp; authority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sz="4000"/>
              <a:t>Popularity of Influence Tactics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282575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subordinate -&gt; Manager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Reason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Coalition Formation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Friendliness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Bargaining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Assertiveness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Appeal to Higher Authority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038600" cy="3231654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Manager -&gt; subordinate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Reason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Assertiveness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Friendliness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Coalition Formation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Bargaining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Appeal to Higher Authority</a:t>
            </a:r>
          </a:p>
          <a:p>
            <a:pPr lvl="1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Sanctions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33400" y="53340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FF9929">
                    <a:lumMod val="20000"/>
                    <a:lumOff val="80000"/>
                  </a:srgbClr>
                </a:solidFill>
              </a:rPr>
              <a:t> The tactics are NOT equally used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FF9929">
                    <a:lumMod val="20000"/>
                    <a:lumOff val="80000"/>
                  </a:srgbClr>
                </a:solidFill>
              </a:rPr>
              <a:t> Among managers; Contingencies rule frequency of use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FF9929">
                    <a:lumMod val="20000"/>
                    <a:lumOff val="80000"/>
                  </a:srgbClr>
                </a:solidFill>
              </a:rPr>
              <a:t> Managers with more position power use a greater variety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en-US" dirty="0">
                <a:solidFill>
                  <a:srgbClr val="FF9929">
                    <a:lumMod val="20000"/>
                    <a:lumOff val="80000"/>
                  </a:srgbClr>
                </a:solidFill>
              </a:rPr>
              <a:t> Organizational culture influences use</a:t>
            </a:r>
          </a:p>
        </p:txBody>
      </p:sp>
    </p:spTree>
    <p:extLst>
      <p:ext uri="{BB962C8B-B14F-4D97-AF65-F5344CB8AC3E}">
        <p14:creationId xmlns:p14="http://schemas.microsoft.com/office/powerpoint/2010/main" val="410939044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/>
          <a:lstStyle/>
          <a:p>
            <a:pPr eaLnBrk="1" hangingPunct="1">
              <a:defRPr/>
            </a:pPr>
            <a:r>
              <a:rPr sz="3600" i="1"/>
              <a:t>Sample Political Influence Items</a:t>
            </a:r>
            <a:r>
              <a:rPr sz="3200" i="1"/>
              <a:t> </a:t>
            </a:r>
            <a:endParaRPr sz="3200"/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304800" y="854075"/>
            <a:ext cx="112903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[1] Acted very humbly while making a request	 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[2] Offered an exchange (e.g. if you do this for me, I'll do 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      something for you)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[3] Had a showdown confronting someone face to face	 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[4] Mobilized other people in the department to help influence 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     someone else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[5] Made a formal appeal to higher levels to back up a request	 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[6] Carefully explained the reason for the request	 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[7] Made the target of the request feel good before making the request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[8] Offered to make a personal sacrifice if the target would comply 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      with the request (e.g. work late, work harder, 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      do someone else's work for them)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[9] Expressed their anger verbally in order to influence the target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[10] Used a forceful manner to back up a request, trying such things 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      as setting of deadlines, and expression of strong emotions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[11] Relied on chain of command -- on people higher in the 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      department who have power over the other person</a:t>
            </a:r>
          </a:p>
          <a:p>
            <a:pPr>
              <a:tabLst>
                <a:tab pos="4343400" algn="l"/>
                <a:tab pos="4914900" algn="dec"/>
                <a:tab pos="5257800" algn="dec"/>
                <a:tab pos="5600700" algn="dec"/>
                <a:tab pos="5943600" algn="dec"/>
                <a:tab pos="6286500" algn="dec"/>
              </a:tabLst>
            </a:pPr>
            <a:r>
              <a:rPr lang="en-US">
                <a:solidFill>
                  <a:srgbClr val="F0ED7B"/>
                </a:solidFill>
              </a:rPr>
              <a:t>[12] Obtained the support of subordinates to back up request</a:t>
            </a: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0" y="6583363"/>
            <a:ext cx="4479925" cy="27463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C000"/>
              </a:buClr>
              <a:buSzPct val="65000"/>
              <a:defRPr/>
            </a:pPr>
            <a:r>
              <a:rPr lang="en-US" sz="1200" dirty="0">
                <a:solidFill>
                  <a:srgbClr val="000000"/>
                </a:solidFill>
              </a:rPr>
              <a:t>Source: Kipnis, Schmidt, and Wilkinson (1980); 1=never, 5=very often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SzPct val="65000"/>
              <a:buFont typeface="Wingdings" pitchFamily="2" charset="2"/>
              <a:buNone/>
              <a:defRPr/>
            </a:pPr>
            <a:r>
              <a:rPr lang="en-US" sz="12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727672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53998"/>
          </a:xfrm>
        </p:spPr>
        <p:txBody>
          <a:bodyPr/>
          <a:lstStyle/>
          <a:p>
            <a:r>
              <a:rPr lang="en-US" sz="4000" dirty="0"/>
              <a:t>Studies of Political Influence Compatibility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994940"/>
          </a:xfrm>
        </p:spPr>
        <p:txBody>
          <a:bodyPr/>
          <a:lstStyle/>
          <a:p>
            <a:r>
              <a:rPr lang="en-US" dirty="0"/>
              <a:t>Hypotheses</a:t>
            </a:r>
          </a:p>
          <a:p>
            <a:pPr lvl="1"/>
            <a:r>
              <a:rPr lang="en-US" dirty="0"/>
              <a:t>PI behaviors differ in relationships with outcome variables.</a:t>
            </a:r>
          </a:p>
          <a:p>
            <a:pPr lvl="2"/>
            <a:r>
              <a:rPr lang="en-US" dirty="0"/>
              <a:t>Reason and Friendliness versus others</a:t>
            </a:r>
          </a:p>
          <a:p>
            <a:pPr lvl="1"/>
            <a:r>
              <a:rPr lang="en-US" dirty="0"/>
              <a:t>PI Climate relates negatively to outcome variables.</a:t>
            </a:r>
          </a:p>
          <a:p>
            <a:pPr lvl="2"/>
            <a:r>
              <a:rPr lang="en-US" dirty="0"/>
              <a:t>Replicate previous findings</a:t>
            </a:r>
          </a:p>
          <a:p>
            <a:pPr lvl="1"/>
            <a:r>
              <a:rPr lang="en-US" dirty="0"/>
              <a:t>PIC relates positively to outcome variables.</a:t>
            </a:r>
          </a:p>
          <a:p>
            <a:pPr lvl="1"/>
            <a:r>
              <a:rPr lang="en-US" dirty="0"/>
              <a:t>PIC maintains best relationship to outcomes in the model. </a:t>
            </a:r>
          </a:p>
        </p:txBody>
      </p:sp>
    </p:spTree>
    <p:extLst>
      <p:ext uri="{BB962C8B-B14F-4D97-AF65-F5344CB8AC3E}">
        <p14:creationId xmlns:p14="http://schemas.microsoft.com/office/powerpoint/2010/main" val="294598397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75597"/>
          </a:xfrm>
        </p:spPr>
        <p:txBody>
          <a:bodyPr/>
          <a:lstStyle/>
          <a:p>
            <a:pPr eaLnBrk="1" hangingPunct="1">
              <a:defRPr/>
            </a:pPr>
            <a:r>
              <a:rPr sz="2800" dirty="0"/>
              <a:t>Different tactics produce different results</a:t>
            </a:r>
            <a:br>
              <a:rPr sz="2800" dirty="0"/>
            </a:br>
            <a:endParaRPr sz="2800" dirty="0"/>
          </a:p>
        </p:txBody>
      </p:sp>
      <p:graphicFrame>
        <p:nvGraphicFramePr>
          <p:cNvPr id="28839" name="Group 16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7650354"/>
              </p:ext>
            </p:extLst>
          </p:nvPr>
        </p:nvGraphicFramePr>
        <p:xfrm>
          <a:off x="0" y="1219200"/>
          <a:ext cx="9144000" cy="432359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698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Attitudes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Influence Dimensions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Assert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Friend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Exchange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Upward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Appeal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Coalition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Work 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Co-Worker 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Supervisor 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Promotion 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Dept. Conflict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Decision Fairness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Turnover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Trust in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Mgt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99CC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Self evaluation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35" name="Text Box 117"/>
          <p:cNvSpPr txBox="1">
            <a:spLocks noChangeArrowheads="1"/>
          </p:cNvSpPr>
          <p:nvPr/>
        </p:nvSpPr>
        <p:spPr bwMode="auto">
          <a:xfrm>
            <a:off x="0" y="6581775"/>
            <a:ext cx="6553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FFFFFF"/>
                </a:solidFill>
              </a:rPr>
              <a:t>Christiansen, Villanova, &amp; </a:t>
            </a:r>
            <a:r>
              <a:rPr lang="en-US" sz="1200" dirty="0" err="1">
                <a:solidFill>
                  <a:srgbClr val="FFFFFF"/>
                </a:solidFill>
              </a:rPr>
              <a:t>Mikulay</a:t>
            </a:r>
            <a:r>
              <a:rPr lang="en-US" sz="1200" dirty="0">
                <a:solidFill>
                  <a:srgbClr val="FFFFFF"/>
                </a:solidFill>
              </a:rPr>
              <a:t>, 1997; ; r &gt; .17, </a:t>
            </a:r>
            <a:r>
              <a:rPr lang="en-US" sz="1200" u="sng" dirty="0">
                <a:solidFill>
                  <a:srgbClr val="FFFFFF"/>
                </a:solidFill>
              </a:rPr>
              <a:t>p</a:t>
            </a:r>
            <a:r>
              <a:rPr lang="en-US" sz="1200" dirty="0">
                <a:solidFill>
                  <a:srgbClr val="FFFFFF"/>
                </a:solidFill>
              </a:rPr>
              <a:t>&lt;.05; Decimals omitted</a:t>
            </a:r>
          </a:p>
        </p:txBody>
      </p:sp>
    </p:spTree>
    <p:extLst>
      <p:ext uri="{BB962C8B-B14F-4D97-AF65-F5344CB8AC3E}">
        <p14:creationId xmlns:p14="http://schemas.microsoft.com/office/powerpoint/2010/main" val="121700484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915400" cy="775597"/>
          </a:xfrm>
        </p:spPr>
        <p:txBody>
          <a:bodyPr/>
          <a:lstStyle/>
          <a:p>
            <a:pPr eaLnBrk="1" hangingPunct="1">
              <a:defRPr/>
            </a:pPr>
            <a:r>
              <a:rPr sz="2800" dirty="0"/>
              <a:t>Different tactics maintain different relationships with work attitudes</a:t>
            </a:r>
            <a:br>
              <a:rPr sz="2800" dirty="0"/>
            </a:br>
            <a:endParaRPr sz="2800" dirty="0"/>
          </a:p>
        </p:txBody>
      </p:sp>
      <p:graphicFrame>
        <p:nvGraphicFramePr>
          <p:cNvPr id="25713" name="Group 11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21669858"/>
              </p:ext>
            </p:extLst>
          </p:nvPr>
        </p:nvGraphicFramePr>
        <p:xfrm>
          <a:off x="0" y="1066800"/>
          <a:ext cx="9144000" cy="5086605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698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Attitudes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Influence Dimensions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Assert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Friend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Exchange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Upward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Appeal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Coalition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Work 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Co-Worker 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Supervisor 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Pay sat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Dept. Conflict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Decision Fairness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Turnover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Trust in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Mgt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99CC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Self evaluation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9CC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Decision Quality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367" name="Text Box 117"/>
          <p:cNvSpPr txBox="1">
            <a:spLocks noChangeArrowheads="1"/>
          </p:cNvSpPr>
          <p:nvPr/>
        </p:nvSpPr>
        <p:spPr bwMode="auto">
          <a:xfrm>
            <a:off x="0" y="6581775"/>
            <a:ext cx="8763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FFFFFF"/>
                </a:solidFill>
              </a:rPr>
              <a:t>Grattan, Villanova, &amp; Webb (2009) N=277; r &gt; .12, </a:t>
            </a:r>
            <a:r>
              <a:rPr lang="en-US" sz="1200" u="sng" dirty="0">
                <a:solidFill>
                  <a:srgbClr val="FFFFFF"/>
                </a:solidFill>
              </a:rPr>
              <a:t>p</a:t>
            </a:r>
            <a:r>
              <a:rPr lang="en-US" sz="1200" dirty="0">
                <a:solidFill>
                  <a:srgbClr val="FFFFFF"/>
                </a:solidFill>
              </a:rPr>
              <a:t>&lt;.05; Decimals omitted</a:t>
            </a:r>
          </a:p>
        </p:txBody>
      </p:sp>
      <p:sp>
        <p:nvSpPr>
          <p:cNvPr id="2" name="Rectangle 1"/>
          <p:cNvSpPr/>
          <p:nvPr/>
        </p:nvSpPr>
        <p:spPr>
          <a:xfrm>
            <a:off x="7315200" y="6581775"/>
            <a:ext cx="181731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D60093"/>
                </a:solidFill>
                <a:hlinkClick r:id="rId2"/>
              </a:rPr>
              <a:t>Bob, Ed, Goats, HELP!</a:t>
            </a:r>
            <a:endParaRPr lang="en-US" sz="800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3711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PI Compatibility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412875"/>
          <a:ext cx="8382000" cy="4043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7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7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Climate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Preference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Climate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Preference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Assertiveness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Friendliness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Upward Appeal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Coalition</a:t>
                      </a:r>
                      <a:r>
                        <a:rPr lang="en-US" baseline="0" dirty="0"/>
                        <a:t> 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µ=3.5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µ=3.4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 =</a:t>
                      </a:r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.59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781800" y="4572000"/>
            <a:ext cx="1066800" cy="4572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57800" y="4572000"/>
            <a:ext cx="24384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3735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PI Incompatibility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412875"/>
          <a:ext cx="8382000" cy="4043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7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97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970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Climate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Preference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Climate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Preference 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Assertiveness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Friendliness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Upward Appeal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Coalition</a:t>
                      </a:r>
                      <a:r>
                        <a:rPr lang="en-US" baseline="0" dirty="0"/>
                        <a:t> 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µ=3.7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µ=3.3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 = -.43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6629400" y="4495800"/>
            <a:ext cx="1219200" cy="533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181600" y="4495800"/>
            <a:ext cx="2438400" cy="609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87062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sz="4000"/>
              <a:t>Political Influence Compatibility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2289858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PIC is the congruence between individual preferences for political influence and the prevalence of tactics actually used at work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Maintains that “fit” between preferences and the political influence climate matters, not just the political </a:t>
            </a:r>
            <a:r>
              <a:rPr lang="en-US" sz="2000" dirty="0">
                <a:latin typeface="Arial" charset="0"/>
              </a:rPr>
              <a:t>influence</a:t>
            </a:r>
            <a:r>
              <a:rPr lang="en-US" sz="2400" dirty="0">
                <a:latin typeface="Arial" charset="0"/>
              </a:rPr>
              <a:t> climate alone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685800" y="3352800"/>
            <a:ext cx="2667000" cy="65405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93366"/>
                </a:solidFill>
              </a:rPr>
              <a:t>Political Influence Preferences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85800" y="5638800"/>
            <a:ext cx="2667000" cy="65405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F5739"/>
                </a:solidFill>
              </a:rPr>
              <a:t>Political Influence Climate</a:t>
            </a:r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6096000" y="4343400"/>
            <a:ext cx="2667000" cy="11922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Job satisfaction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Trust in Management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Turnover</a:t>
            </a:r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3581400" y="4876800"/>
            <a:ext cx="2362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 flipV="1">
            <a:off x="3429000" y="5486400"/>
            <a:ext cx="25146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>
            <a:off x="3429000" y="3657600"/>
            <a:ext cx="2514600" cy="7620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0" y="6581775"/>
            <a:ext cx="807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FFFFFF"/>
                </a:solidFill>
              </a:rPr>
              <a:t>Christiansen, Villanova, &amp; Mikulay, 1997; Meriac &amp; Villanova, 2006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4419600"/>
            <a:ext cx="14478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Political </a:t>
            </a:r>
          </a:p>
          <a:p>
            <a:r>
              <a:rPr lang="en-US" dirty="0">
                <a:solidFill>
                  <a:srgbClr val="000000"/>
                </a:solidFill>
              </a:rPr>
              <a:t>Influence Compatibility</a:t>
            </a:r>
          </a:p>
        </p:txBody>
      </p:sp>
    </p:spTree>
    <p:extLst>
      <p:ext uri="{BB962C8B-B14F-4D97-AF65-F5344CB8AC3E}">
        <p14:creationId xmlns:p14="http://schemas.microsoft.com/office/powerpoint/2010/main" val="41567102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3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22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/>
              <a:t>Political Skill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066801"/>
            <a:ext cx="8382000" cy="5181600"/>
          </a:xfrm>
        </p:spPr>
        <p:txBody>
          <a:bodyPr/>
          <a:lstStyle/>
          <a:p>
            <a:r>
              <a:rPr lang="en-US" sz="2800" dirty="0"/>
              <a:t>The ability to </a:t>
            </a:r>
          </a:p>
          <a:p>
            <a:pPr lvl="1"/>
            <a:r>
              <a:rPr lang="en-US" sz="2400" dirty="0"/>
              <a:t>Effectively understand others at work,</a:t>
            </a:r>
          </a:p>
          <a:p>
            <a:pPr lvl="1"/>
            <a:r>
              <a:rPr lang="en-US" sz="2400" dirty="0"/>
              <a:t>and </a:t>
            </a:r>
            <a:r>
              <a:rPr lang="en-US" sz="2400" dirty="0" smtClean="0"/>
              <a:t>willingness to </a:t>
            </a:r>
            <a:r>
              <a:rPr lang="en-US" sz="2400" dirty="0"/>
              <a:t>use such knowledge to influence others</a:t>
            </a:r>
          </a:p>
          <a:p>
            <a:pPr lvl="1"/>
            <a:r>
              <a:rPr lang="en-US" sz="2400" dirty="0"/>
              <a:t>to act in ways that enhance one’s personal and/or organizational objectives </a:t>
            </a:r>
            <a:r>
              <a:rPr lang="en-US" sz="1600" dirty="0"/>
              <a:t>(Ahearn et al. 2004; Ferris et al 2008)</a:t>
            </a:r>
          </a:p>
          <a:p>
            <a:r>
              <a:rPr lang="en-US" sz="2800" dirty="0"/>
              <a:t>Four Dimensions</a:t>
            </a:r>
          </a:p>
          <a:p>
            <a:pPr lvl="1"/>
            <a:r>
              <a:rPr lang="en-US" sz="2000" dirty="0"/>
              <a:t>Social astuteness: self-awareness and social discernment</a:t>
            </a:r>
          </a:p>
          <a:p>
            <a:pPr lvl="2"/>
            <a:r>
              <a:rPr lang="en-US" sz="1800" dirty="0"/>
              <a:t>Social sensitivity</a:t>
            </a:r>
          </a:p>
          <a:p>
            <a:pPr lvl="1"/>
            <a:r>
              <a:rPr lang="en-US" sz="2000" dirty="0"/>
              <a:t>Interpersonal influence: persuasive ability</a:t>
            </a:r>
          </a:p>
          <a:p>
            <a:pPr lvl="2"/>
            <a:r>
              <a:rPr lang="en-US" sz="1800" dirty="0"/>
              <a:t>Flexibility and willingness to exercise influence (“political will”)</a:t>
            </a:r>
            <a:endParaRPr lang="en-US" sz="2000" dirty="0"/>
          </a:p>
          <a:p>
            <a:pPr lvl="1"/>
            <a:r>
              <a:rPr lang="en-US" sz="2000" dirty="0"/>
              <a:t>Networking ability: Ability to build and maintain social networks</a:t>
            </a:r>
          </a:p>
          <a:p>
            <a:pPr lvl="2"/>
            <a:r>
              <a:rPr lang="en-US" sz="1600" dirty="0"/>
              <a:t>Desire to work with others</a:t>
            </a:r>
            <a:endParaRPr lang="en-US" sz="1800" dirty="0"/>
          </a:p>
          <a:p>
            <a:pPr lvl="1"/>
            <a:r>
              <a:rPr lang="en-US" sz="2000" dirty="0"/>
              <a:t>Apparent sincerity: authenticity, genuineness, integrity</a:t>
            </a:r>
          </a:p>
          <a:p>
            <a:pPr lvl="2"/>
            <a:r>
              <a:rPr lang="en-US" sz="1600" dirty="0"/>
              <a:t>Capacity to generate trust and confidence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791405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4800600" cy="553998"/>
          </a:xfrm>
        </p:spPr>
        <p:txBody>
          <a:bodyPr/>
          <a:lstStyle/>
          <a:p>
            <a:pPr>
              <a:defRPr/>
            </a:pPr>
            <a:r>
              <a:rPr sz="4000" dirty="0"/>
              <a:t>Political Skills Precursors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401063"/>
              </p:ext>
            </p:extLst>
          </p:nvPr>
        </p:nvGraphicFramePr>
        <p:xfrm>
          <a:off x="0" y="3657600"/>
          <a:ext cx="4572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826011"/>
              </p:ext>
            </p:extLst>
          </p:nvPr>
        </p:nvGraphicFramePr>
        <p:xfrm>
          <a:off x="4800600" y="304800"/>
          <a:ext cx="4191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533296"/>
              </p:ext>
            </p:extLst>
          </p:nvPr>
        </p:nvGraphicFramePr>
        <p:xfrm>
          <a:off x="4191000" y="3124200"/>
          <a:ext cx="4800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131928"/>
              </p:ext>
            </p:extLst>
          </p:nvPr>
        </p:nvGraphicFramePr>
        <p:xfrm>
          <a:off x="0" y="609600"/>
          <a:ext cx="4267200" cy="3090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257232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A2BC825-A2E7-4596-90E1-D71DF921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FA2BC825-A2E7-4596-90E1-D71DF9218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C83647A-3084-4EB3-8903-E5320C5E0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7C83647A-3084-4EB3-8903-E5320C5E06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0000DD8-FA40-4EE7-B3D1-D089051EF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graphicEl>
                                              <a:dgm id="{F0000DD8-FA40-4EE7-B3D1-D089051EF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F672B3F-14CA-4EDA-8B52-14AB7BC0B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graphicEl>
                                              <a:dgm id="{2F672B3F-14CA-4EDA-8B52-14AB7BC0B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E8542C5-538C-401C-9007-52431641D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graphicEl>
                                              <a:dgm id="{EE8542C5-538C-401C-9007-52431641D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6231BE4-0AFA-4956-B52C-7426D7642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">
                                            <p:graphicEl>
                                              <a:dgm id="{E6231BE4-0AFA-4956-B52C-7426D7642B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7762479-F931-4B18-8450-573A08A1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8">
                                            <p:graphicEl>
                                              <a:dgm id="{07762479-F931-4B18-8450-573A08A17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A2BC825-A2E7-4596-90E1-D71DF921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graphicEl>
                                              <a:dgm id="{FA2BC825-A2E7-4596-90E1-D71DF921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graphicEl>
                                              <a:dgm id="{FA2BC825-A2E7-4596-90E1-D71DF921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F672B3F-14CA-4EDA-8B52-14AB7BC0B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graphicEl>
                                              <a:dgm id="{2F672B3F-14CA-4EDA-8B52-14AB7BC0B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graphicEl>
                                              <a:dgm id="{2F672B3F-14CA-4EDA-8B52-14AB7BC0B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8542C5-538C-401C-9007-52431641D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graphicEl>
                                              <a:dgm id="{EE8542C5-538C-401C-9007-52431641D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graphicEl>
                                              <a:dgm id="{EE8542C5-538C-401C-9007-52431641D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231BE4-0AFA-4956-B52C-7426D7642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graphicEl>
                                              <a:dgm id="{E6231BE4-0AFA-4956-B52C-7426D7642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graphicEl>
                                              <a:dgm id="{E6231BE4-0AFA-4956-B52C-7426D7642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7762479-F931-4B18-8450-573A08A1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graphicEl>
                                              <a:dgm id="{07762479-F931-4B18-8450-573A08A1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graphicEl>
                                              <a:dgm id="{07762479-F931-4B18-8450-573A08A1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2BC825-A2E7-4596-90E1-D71DF9218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dgm id="{FA2BC825-A2E7-4596-90E1-D71DF9218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83647A-3084-4EB3-8903-E5320C5E0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graphicEl>
                                              <a:dgm id="{7C83647A-3084-4EB3-8903-E5320C5E06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000DD8-FA40-4EE7-B3D1-D089051EF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">
                                            <p:graphicEl>
                                              <a:dgm id="{F0000DD8-FA40-4EE7-B3D1-D089051EF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672B3F-14CA-4EDA-8B52-14AB7BC0BE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">
                                            <p:graphicEl>
                                              <a:dgm id="{2F672B3F-14CA-4EDA-8B52-14AB7BC0BE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8542C5-538C-401C-9007-52431641D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">
                                            <p:graphicEl>
                                              <a:dgm id="{EE8542C5-538C-401C-9007-52431641D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231BE4-0AFA-4956-B52C-7426D7642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6">
                                            <p:graphicEl>
                                              <a:dgm id="{E6231BE4-0AFA-4956-B52C-7426D7642B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762479-F931-4B18-8450-573A08A17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">
                                            <p:graphicEl>
                                              <a:dgm id="{07762479-F931-4B18-8450-573A08A17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  <p:bldGraphic spid="8" grpId="0">
        <p:bldSub>
          <a:bldDgm bld="lvlOne"/>
        </p:bldSub>
      </p:bldGraphic>
      <p:bldGraphic spid="9" grpId="0">
        <p:bldSub>
          <a:bldDgm bld="one"/>
        </p:bldSub>
      </p:bldGraphic>
      <p:bldGraphic spid="10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/>
              <a:t>Power &amp; Social Influence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8721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Influence is the essence of leadership</a:t>
            </a:r>
          </a:p>
          <a:p>
            <a:pPr lvl="1" eaLnBrk="1" hangingPunct="1">
              <a:defRPr/>
            </a:pPr>
            <a:r>
              <a:rPr lang="en-US" dirty="0"/>
              <a:t>Leaders achieve goals by influencing the behavior of others</a:t>
            </a:r>
          </a:p>
          <a:p>
            <a:pPr lvl="2" eaLnBrk="1" hangingPunct="1">
              <a:defRPr/>
            </a:pPr>
            <a:r>
              <a:rPr lang="en-US" dirty="0"/>
              <a:t>Command attention to important events</a:t>
            </a:r>
          </a:p>
          <a:p>
            <a:pPr lvl="2" eaLnBrk="1" hangingPunct="1">
              <a:defRPr/>
            </a:pPr>
            <a:r>
              <a:rPr lang="en-US" dirty="0"/>
              <a:t>Direct behavior toward goals</a:t>
            </a:r>
          </a:p>
          <a:p>
            <a:pPr lvl="2" eaLnBrk="1" hangingPunct="1">
              <a:defRPr/>
            </a:pPr>
            <a:r>
              <a:rPr lang="en-US" dirty="0"/>
              <a:t>Gain compliance with requests</a:t>
            </a:r>
          </a:p>
          <a:p>
            <a:pPr lvl="2" eaLnBrk="1" hangingPunct="1">
              <a:defRPr/>
            </a:pPr>
            <a:r>
              <a:rPr lang="en-US" dirty="0"/>
              <a:t>Solicit and consolidate support for ideas</a:t>
            </a:r>
          </a:p>
          <a:p>
            <a:pPr lvl="2" eaLnBrk="1" hangingPunct="1">
              <a:defRPr/>
            </a:pPr>
            <a:r>
              <a:rPr lang="en-US" dirty="0"/>
              <a:t>Implement decisions</a:t>
            </a:r>
          </a:p>
          <a:p>
            <a:pPr lvl="1" eaLnBrk="1" hangingPunct="1">
              <a:defRPr/>
            </a:pPr>
            <a:r>
              <a:rPr lang="en-US" dirty="0"/>
              <a:t>What are the sources of power available to a leader? How are they used? How is power and influence gained or lost?</a:t>
            </a:r>
          </a:p>
          <a:p>
            <a:pPr lvl="2" eaLnBrk="1" hangingPunct="1">
              <a:defRPr/>
            </a:pPr>
            <a:endParaRPr lang="en-US" dirty="0"/>
          </a:p>
          <a:p>
            <a:pPr lvl="2"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pv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>
              <a:defRPr/>
            </a:pPr>
            <a:r>
              <a:rPr sz="4000" dirty="0"/>
              <a:t>Summary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10600" cy="5084469"/>
          </a:xfrm>
        </p:spPr>
        <p:txBody>
          <a:bodyPr/>
          <a:lstStyle/>
          <a:p>
            <a:pPr eaLnBrk="1" hangingPunct="1"/>
            <a:r>
              <a:rPr lang="en-US" sz="2800" dirty="0"/>
              <a:t>Not all Managers are Leaders</a:t>
            </a:r>
          </a:p>
          <a:p>
            <a:pPr eaLnBrk="1" hangingPunct="1"/>
            <a:r>
              <a:rPr lang="en-US" sz="2800" dirty="0"/>
              <a:t>Social Influence attempts are ways of getting others to behave as we wish them to behave</a:t>
            </a:r>
          </a:p>
          <a:p>
            <a:pPr lvl="1" eaLnBrk="1" hangingPunct="1"/>
            <a:r>
              <a:rPr lang="en-US" dirty="0"/>
              <a:t>Political behavior is the application of social influence to achieve personal and organizational goals, often outside recognized authority relations</a:t>
            </a:r>
          </a:p>
          <a:p>
            <a:pPr lvl="1" eaLnBrk="1" hangingPunct="1"/>
            <a:r>
              <a:rPr lang="en-US" dirty="0"/>
              <a:t>It may have positive or negative effects</a:t>
            </a:r>
          </a:p>
          <a:p>
            <a:pPr lvl="1" eaLnBrk="1" hangingPunct="1"/>
            <a:r>
              <a:rPr lang="en-US" dirty="0"/>
              <a:t>Some folks have political influence preferences that are more compatible with the organization</a:t>
            </a:r>
          </a:p>
          <a:p>
            <a:pPr lvl="1" eaLnBrk="1" hangingPunct="1"/>
            <a:r>
              <a:rPr lang="en-US" dirty="0"/>
              <a:t>Political skill represents the </a:t>
            </a:r>
            <a:r>
              <a:rPr lang="en-US" dirty="0">
                <a:solidFill>
                  <a:srgbClr val="FF0000"/>
                </a:solidFill>
              </a:rPr>
              <a:t>capacity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willingness</a:t>
            </a:r>
            <a:r>
              <a:rPr lang="en-US" dirty="0"/>
              <a:t> to exercise social influence to achieve personal and/or organizational aims</a:t>
            </a:r>
          </a:p>
        </p:txBody>
      </p:sp>
    </p:spTree>
    <p:extLst>
      <p:ext uri="{BB962C8B-B14F-4D97-AF65-F5344CB8AC3E}">
        <p14:creationId xmlns:p14="http://schemas.microsoft.com/office/powerpoint/2010/main" val="35598438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/>
              <a:t>Power Terms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438138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C000"/>
                </a:solidFill>
              </a:rPr>
              <a:t>Power</a:t>
            </a:r>
            <a:r>
              <a:rPr lang="en-US" dirty="0"/>
              <a:t> is the capacity of an </a:t>
            </a:r>
            <a:r>
              <a:rPr lang="en-US" dirty="0">
                <a:solidFill>
                  <a:schemeClr val="tx2"/>
                </a:solidFill>
              </a:rPr>
              <a:t>agent</a:t>
            </a:r>
            <a:r>
              <a:rPr lang="en-US" dirty="0"/>
              <a:t> to influence the behavior of a </a:t>
            </a:r>
            <a:r>
              <a:rPr lang="en-US" dirty="0">
                <a:solidFill>
                  <a:schemeClr val="tx2"/>
                </a:solidFill>
              </a:rPr>
              <a:t>target</a:t>
            </a:r>
          </a:p>
          <a:p>
            <a:pPr lvl="2" eaLnBrk="1" hangingPunct="1"/>
            <a:r>
              <a:rPr lang="en-US" dirty="0"/>
              <a:t>Power is dynamic over target, place, and time</a:t>
            </a:r>
          </a:p>
          <a:p>
            <a:pPr lvl="1" eaLnBrk="1" hangingPunct="1"/>
            <a:r>
              <a:rPr lang="en-US" dirty="0">
                <a:solidFill>
                  <a:srgbClr val="FFC000"/>
                </a:solidFill>
              </a:rPr>
              <a:t>Authority</a:t>
            </a:r>
            <a:r>
              <a:rPr lang="en-US" dirty="0"/>
              <a:t> consists of </a:t>
            </a:r>
            <a:r>
              <a:rPr lang="en-US" u="sng" dirty="0"/>
              <a:t>formalized</a:t>
            </a:r>
            <a:r>
              <a:rPr lang="en-US" dirty="0"/>
              <a:t> rights, duties, and obligations</a:t>
            </a:r>
          </a:p>
          <a:p>
            <a:pPr lvl="2" eaLnBrk="1" hangingPunct="1"/>
            <a:r>
              <a:rPr lang="en-US" dirty="0"/>
              <a:t>The exercise of authority consists of an agent using his right to make requests within his </a:t>
            </a:r>
            <a:r>
              <a:rPr lang="en-US" dirty="0">
                <a:solidFill>
                  <a:schemeClr val="tx2"/>
                </a:solidFill>
              </a:rPr>
              <a:t>scope of authority</a:t>
            </a:r>
            <a:r>
              <a:rPr lang="en-US" dirty="0"/>
              <a:t> to compel a target person to fulfill his duty to obey</a:t>
            </a:r>
          </a:p>
          <a:p>
            <a:pPr lvl="3" eaLnBrk="1" hangingPunct="1"/>
            <a:r>
              <a:rPr lang="en-US" dirty="0"/>
              <a:t>The scope of authority varies from one institutional setting to another</a:t>
            </a:r>
          </a:p>
          <a:p>
            <a:pPr lvl="1" eaLnBrk="1" hangingPunct="1"/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610600" y="6400800"/>
            <a:ext cx="533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pv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/>
              <a:t>Sources of Power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95400"/>
            <a:ext cx="4191000" cy="5029200"/>
          </a:xfrm>
        </p:spPr>
        <p:txBody>
          <a:bodyPr/>
          <a:lstStyle/>
          <a:p>
            <a:pPr marL="339725" indent="-339725" eaLnBrk="1" hangingPunct="1"/>
            <a:r>
              <a:rPr lang="en-US" sz="3200" dirty="0"/>
              <a:t>Position Power</a:t>
            </a:r>
          </a:p>
          <a:p>
            <a:pPr marL="673100" lvl="1" indent="-323850" eaLnBrk="1" hangingPunct="1"/>
            <a:r>
              <a:rPr lang="en-US" sz="2800" dirty="0"/>
              <a:t>Legitimate power</a:t>
            </a:r>
          </a:p>
          <a:p>
            <a:pPr marL="673100" lvl="1" indent="-323850" eaLnBrk="1" hangingPunct="1"/>
            <a:r>
              <a:rPr lang="en-US" sz="2800" dirty="0"/>
              <a:t>Reward power</a:t>
            </a:r>
          </a:p>
          <a:p>
            <a:pPr marL="673100" lvl="1" indent="-323850" eaLnBrk="1" hangingPunct="1"/>
            <a:r>
              <a:rPr lang="en-US" sz="2800" dirty="0"/>
              <a:t>Coercive power</a:t>
            </a:r>
          </a:p>
          <a:p>
            <a:pPr marL="673100" lvl="1" indent="-323850" eaLnBrk="1" hangingPunct="1"/>
            <a:r>
              <a:rPr lang="en-US" sz="2800" dirty="0"/>
              <a:t>Information power</a:t>
            </a:r>
          </a:p>
          <a:p>
            <a:pPr marL="673100" lvl="1" indent="-323850" eaLnBrk="1" hangingPunct="1"/>
            <a:r>
              <a:rPr lang="en-US" sz="2800" dirty="0"/>
              <a:t>Ecological power</a:t>
            </a:r>
          </a:p>
          <a:p>
            <a:pPr marL="339725" indent="-339725" eaLnBrk="1" hangingPunct="1"/>
            <a:r>
              <a:rPr lang="en-US" sz="3200" dirty="0"/>
              <a:t>Personal Power</a:t>
            </a:r>
          </a:p>
          <a:p>
            <a:pPr marL="673100" lvl="1" indent="-323850" eaLnBrk="1" hangingPunct="1"/>
            <a:r>
              <a:rPr lang="en-US" sz="2800" dirty="0"/>
              <a:t>Referent power</a:t>
            </a:r>
          </a:p>
          <a:p>
            <a:pPr marL="673100" lvl="1" indent="-323850" eaLnBrk="1" hangingPunct="1"/>
            <a:r>
              <a:rPr lang="en-US" sz="2800" dirty="0"/>
              <a:t>Expert power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295400"/>
            <a:ext cx="4267200" cy="4616648"/>
          </a:xfrm>
        </p:spPr>
        <p:txBody>
          <a:bodyPr/>
          <a:lstStyle/>
          <a:p>
            <a:pPr marL="347663" indent="-347663" eaLnBrk="1" hangingPunct="1">
              <a:defRPr/>
            </a:pPr>
            <a:r>
              <a:rPr lang="en-US" dirty="0">
                <a:solidFill>
                  <a:srgbClr val="CCFF99"/>
                </a:solidFill>
              </a:rPr>
              <a:t>Power is dynamic</a:t>
            </a:r>
          </a:p>
          <a:p>
            <a:pPr marL="673100" lvl="1" indent="-339725" eaLnBrk="1" hangingPunct="1">
              <a:defRPr/>
            </a:pPr>
            <a:r>
              <a:rPr lang="en-US" dirty="0">
                <a:solidFill>
                  <a:schemeClr val="accent1"/>
                </a:solidFill>
              </a:rPr>
              <a:t>Social exchange</a:t>
            </a:r>
          </a:p>
          <a:p>
            <a:pPr marL="960438" lvl="2" indent="-301625" eaLnBrk="1" hangingPunct="1">
              <a:defRPr/>
            </a:pPr>
            <a:r>
              <a:rPr lang="en-US" dirty="0">
                <a:solidFill>
                  <a:schemeClr val="accent1"/>
                </a:solidFill>
              </a:rPr>
              <a:t>Exchange of benefits and favors among work group members</a:t>
            </a:r>
          </a:p>
          <a:p>
            <a:pPr marL="960438" lvl="2" indent="-301625" eaLnBrk="1" hangingPunct="1">
              <a:defRPr/>
            </a:pPr>
            <a:r>
              <a:rPr lang="en-US" dirty="0">
                <a:solidFill>
                  <a:schemeClr val="accent1"/>
                </a:solidFill>
              </a:rPr>
              <a:t>Accumulation &amp; spending of idiosyncrasy credits</a:t>
            </a:r>
          </a:p>
          <a:p>
            <a:pPr marL="673100" lvl="1" indent="-339725" eaLnBrk="1" hangingPunct="1"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Strategic contingencies</a:t>
            </a:r>
          </a:p>
          <a:p>
            <a:pPr marL="960438" lvl="2" indent="-301625" eaLnBrk="1" hangingPunct="1"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Capacity of an agent or unit to provide critical competencies in the face of chaos and challenges</a:t>
            </a:r>
          </a:p>
          <a:p>
            <a:pPr marL="1226334" lvl="3" indent="-301625" eaLnBrk="1" hangingPunct="1"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IT departments in 2000</a:t>
            </a:r>
          </a:p>
          <a:p>
            <a:pPr marL="1226334" lvl="3" indent="-301625" eaLnBrk="1" hangingPunct="1">
              <a:defRPr/>
            </a:pP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Finance &amp; accounting 2010</a:t>
            </a:r>
          </a:p>
          <a:p>
            <a:pPr marL="673100" lvl="1" indent="-339725" eaLnBrk="1" hangingPunct="1">
              <a:defRPr/>
            </a:pPr>
            <a:endParaRPr lang="en-US" dirty="0"/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pv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770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French &amp; Raven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to the use of Power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90384" y="1789432"/>
            <a:ext cx="2209800" cy="1606594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dirty="0"/>
              <a:t>Hard Power</a:t>
            </a:r>
          </a:p>
          <a:p>
            <a:pPr lvl="1"/>
            <a:r>
              <a:rPr lang="en-US" dirty="0"/>
              <a:t>Legitimate</a:t>
            </a:r>
          </a:p>
          <a:p>
            <a:pPr lvl="1"/>
            <a:r>
              <a:rPr lang="en-US" dirty="0"/>
              <a:t>Reward</a:t>
            </a:r>
          </a:p>
          <a:p>
            <a:pPr lvl="1"/>
            <a:r>
              <a:rPr lang="en-US" dirty="0"/>
              <a:t>Coercive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2711199" y="2233034"/>
            <a:ext cx="533400" cy="609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3414584" y="2150035"/>
            <a:ext cx="2362200" cy="77559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39976" indent="-339976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3338" indent="-325424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3785" indent="-288384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7618" indent="-273833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6002" indent="-280447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Instrumental compliance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1219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  Type			Process			    Result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6043484" y="2233034"/>
            <a:ext cx="533400" cy="609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6691184" y="2343934"/>
            <a:ext cx="2145322" cy="38779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39976" indent="-339976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3338" indent="-325424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3785" indent="-288384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7618" indent="-273833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6002" indent="-280447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Compliance</a:t>
            </a:r>
          </a:p>
        </p:txBody>
      </p:sp>
      <p:sp>
        <p:nvSpPr>
          <p:cNvPr id="19" name="Content Placeholder 7"/>
          <p:cNvSpPr>
            <a:spLocks noGrp="1"/>
          </p:cNvSpPr>
          <p:nvPr>
            <p:ph sz="half" idx="1"/>
          </p:nvPr>
        </p:nvSpPr>
        <p:spPr>
          <a:xfrm>
            <a:off x="307969" y="3638629"/>
            <a:ext cx="2209800" cy="1200329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Soft Power</a:t>
            </a:r>
          </a:p>
          <a:p>
            <a:pPr lvl="1"/>
            <a:r>
              <a:rPr lang="en-US" dirty="0"/>
              <a:t>Referent</a:t>
            </a:r>
          </a:p>
          <a:p>
            <a:pPr lvl="1"/>
            <a:r>
              <a:rPr lang="en-US" dirty="0"/>
              <a:t>Expert</a:t>
            </a:r>
          </a:p>
        </p:txBody>
      </p:sp>
      <p:sp>
        <p:nvSpPr>
          <p:cNvPr id="20" name="Right Arrow 19"/>
          <p:cNvSpPr/>
          <p:nvPr/>
        </p:nvSpPr>
        <p:spPr bwMode="auto">
          <a:xfrm>
            <a:off x="2711199" y="3888331"/>
            <a:ext cx="533400" cy="609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1" name="Content Placeholder 7"/>
          <p:cNvSpPr txBox="1">
            <a:spLocks/>
          </p:cNvSpPr>
          <p:nvPr/>
        </p:nvSpPr>
        <p:spPr bwMode="auto">
          <a:xfrm>
            <a:off x="3432169" y="3657600"/>
            <a:ext cx="2362200" cy="10710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39976" indent="-339976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3338" indent="-325424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3785" indent="-288384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7618" indent="-273833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6002" indent="-280447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Char char="•"/>
            </a:pPr>
            <a:r>
              <a:rPr lang="en-US" sz="2400" dirty="0"/>
              <a:t>Internalization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/>
              <a:t>Personal identification</a:t>
            </a:r>
          </a:p>
        </p:txBody>
      </p:sp>
      <p:sp>
        <p:nvSpPr>
          <p:cNvPr id="22" name="Right Arrow 21"/>
          <p:cNvSpPr/>
          <p:nvPr/>
        </p:nvSpPr>
        <p:spPr bwMode="auto">
          <a:xfrm>
            <a:off x="6043484" y="3888330"/>
            <a:ext cx="533400" cy="609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3" name="Content Placeholder 7"/>
          <p:cNvSpPr txBox="1">
            <a:spLocks/>
          </p:cNvSpPr>
          <p:nvPr/>
        </p:nvSpPr>
        <p:spPr bwMode="auto">
          <a:xfrm>
            <a:off x="6767384" y="3999231"/>
            <a:ext cx="2069122" cy="3877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39976" indent="-339976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3338" indent="-325424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3785" indent="-288384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7618" indent="-273833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6002" indent="-280447" algn="l" defTabSz="912813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Commitment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95600" y="4994700"/>
            <a:ext cx="3575538" cy="160043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/>
              <a:t>Resistance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600" dirty="0"/>
              <a:t>Pretense of compliance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600" dirty="0"/>
              <a:t>Delay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600" dirty="0"/>
              <a:t>Excuse-making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600" dirty="0"/>
              <a:t>Refusal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US" sz="1600" dirty="0"/>
              <a:t>Upward appeal	</a:t>
            </a:r>
          </a:p>
        </p:txBody>
      </p:sp>
    </p:spTree>
    <p:extLst>
      <p:ext uri="{BB962C8B-B14F-4D97-AF65-F5344CB8AC3E}">
        <p14:creationId xmlns:p14="http://schemas.microsoft.com/office/powerpoint/2010/main" val="126641916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066800"/>
          </a:xfrm>
        </p:spPr>
        <p:txBody>
          <a:bodyPr/>
          <a:lstStyle/>
          <a:p>
            <a:pPr eaLnBrk="1" hangingPunct="1">
              <a:defRPr/>
            </a:pPr>
            <a:r>
              <a:rPr sz="4000" dirty="0"/>
              <a:t>Politics:  The Bad and Ugly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727448"/>
          </a:xfrm>
        </p:spPr>
        <p:txBody>
          <a:bodyPr/>
          <a:lstStyle/>
          <a:p>
            <a:pPr eaLnBrk="1" hangingPunct="1"/>
            <a:r>
              <a:rPr lang="en-US" dirty="0"/>
              <a:t>Traditionally, political behavior has been viewed negatively</a:t>
            </a:r>
          </a:p>
          <a:p>
            <a:pPr lvl="1" eaLnBrk="1" hangingPunct="1"/>
            <a:r>
              <a:rPr lang="en-US" dirty="0"/>
              <a:t>Undermines legitimate power and threatens authority relationships</a:t>
            </a:r>
          </a:p>
          <a:p>
            <a:pPr lvl="1" eaLnBrk="1" hangingPunct="1"/>
            <a:r>
              <a:rPr lang="en-US" dirty="0"/>
              <a:t>Corrupts moral influence</a:t>
            </a:r>
          </a:p>
          <a:p>
            <a:pPr lvl="2" eaLnBrk="1" hangingPunct="1"/>
            <a:r>
              <a:rPr lang="en-US" dirty="0"/>
              <a:t> perhaps not immoral, but amoral</a:t>
            </a:r>
          </a:p>
          <a:p>
            <a:pPr lvl="3" eaLnBrk="1" hangingPunct="1"/>
            <a:r>
              <a:rPr lang="en-US" dirty="0"/>
              <a:t>Relationships as instruments</a:t>
            </a:r>
          </a:p>
          <a:p>
            <a:pPr lvl="1" eaLnBrk="1" hangingPunct="1"/>
            <a:r>
              <a:rPr lang="en-US" dirty="0"/>
              <a:t>Produces negative outcomes</a:t>
            </a:r>
          </a:p>
          <a:p>
            <a:pPr lvl="2" eaLnBrk="1" hangingPunct="1"/>
            <a:r>
              <a:rPr lang="en-US" dirty="0"/>
              <a:t>Organizations perceived as more political:</a:t>
            </a:r>
          </a:p>
          <a:p>
            <a:pPr lvl="3" eaLnBrk="1" hangingPunct="1"/>
            <a:r>
              <a:rPr lang="en-US" dirty="0"/>
              <a:t>Have lower job satisfaction among employees</a:t>
            </a:r>
          </a:p>
          <a:p>
            <a:pPr lvl="3" eaLnBrk="1" hangingPunct="1"/>
            <a:r>
              <a:rPr lang="en-US" dirty="0"/>
              <a:t>Have higher turnover</a:t>
            </a:r>
          </a:p>
        </p:txBody>
      </p:sp>
      <p:pic>
        <p:nvPicPr>
          <p:cNvPr id="13314" name="Picture 2" descr="https://encrypted-tbn2.google.com/images?q=tbn:ANd9GcQ_0317M48n-luR4cPp4Md3bBrr6hanFiABEw4YqBnwNGt0DenI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590800"/>
            <a:ext cx="1819275" cy="2505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578688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3998"/>
          </a:xfrm>
        </p:spPr>
        <p:txBody>
          <a:bodyPr/>
          <a:lstStyle/>
          <a:p>
            <a:pPr eaLnBrk="1" hangingPunct="1">
              <a:defRPr/>
            </a:pPr>
            <a:r>
              <a:rPr sz="4000" dirty="0"/>
              <a:t>Politics:  The Natural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305800" cy="5029200"/>
          </a:xfrm>
        </p:spPr>
        <p:txBody>
          <a:bodyPr/>
          <a:lstStyle/>
          <a:p>
            <a:pPr eaLnBrk="1" hangingPunct="1"/>
            <a:r>
              <a:rPr lang="en-US"/>
              <a:t>The use of political influence may be neutral or even beneficial</a:t>
            </a:r>
          </a:p>
          <a:p>
            <a:pPr lvl="1" eaLnBrk="1" hangingPunct="1"/>
            <a:r>
              <a:rPr lang="en-US"/>
              <a:t>Influence is a natural human exercise</a:t>
            </a:r>
          </a:p>
          <a:p>
            <a:pPr lvl="1" eaLnBrk="1" hangingPunct="1"/>
            <a:r>
              <a:rPr lang="en-US"/>
              <a:t>Influence can be for good or evil</a:t>
            </a:r>
          </a:p>
          <a:p>
            <a:pPr lvl="2" eaLnBrk="1" hangingPunct="1"/>
            <a:r>
              <a:rPr lang="en-US"/>
              <a:t> Influence is a tool (a means to achieve different ends)</a:t>
            </a:r>
          </a:p>
          <a:p>
            <a:pPr lvl="3" eaLnBrk="1" hangingPunct="1"/>
            <a:r>
              <a:rPr lang="en-US"/>
              <a:t>The purpose of influence and the motive of the agent is what matters in labeling political behavior</a:t>
            </a:r>
          </a:p>
          <a:p>
            <a:pPr lvl="1" eaLnBrk="1" hangingPunct="1"/>
            <a:r>
              <a:rPr lang="en-US"/>
              <a:t>The exercise of political influence is often necessary to achieve organizational goals  </a:t>
            </a:r>
          </a:p>
        </p:txBody>
      </p:sp>
    </p:spTree>
    <p:extLst>
      <p:ext uri="{BB962C8B-B14F-4D97-AF65-F5344CB8AC3E}">
        <p14:creationId xmlns:p14="http://schemas.microsoft.com/office/powerpoint/2010/main" val="141799181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3429000" y="3657600"/>
            <a:ext cx="2209800" cy="2286000"/>
          </a:xfrm>
          <a:prstGeom prst="ellipse">
            <a:avLst/>
          </a:prstGeom>
          <a:solidFill>
            <a:srgbClr val="993366">
              <a:alpha val="5215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sz="4000"/>
              <a:t>Organizational Politics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2443746"/>
          </a:xfrm>
        </p:spPr>
        <p:txBody>
          <a:bodyPr/>
          <a:lstStyle/>
          <a:p>
            <a:pPr eaLnBrk="1" hangingPunct="1"/>
            <a:r>
              <a:rPr lang="en-US" sz="2800" dirty="0"/>
              <a:t>Attempts to influence perceptions and behavior, often outside the formal power system of an organization and often, though not exclusively, for self-serving purposes </a:t>
            </a:r>
          </a:p>
          <a:p>
            <a:pPr lvl="1" eaLnBrk="1" hangingPunct="1"/>
            <a:r>
              <a:rPr lang="en-US" sz="2000" dirty="0"/>
              <a:t>“the management of influence to obtain ends not sanctioned by the organization or to obtain sanctioned ends through non-sanctioned means” </a:t>
            </a:r>
            <a:r>
              <a:rPr lang="en-US" sz="1600" dirty="0"/>
              <a:t>(Mayes &amp; Allen, 1977) </a:t>
            </a:r>
            <a:endParaRPr lang="en-US" sz="2000" dirty="0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4114800" y="3657600"/>
            <a:ext cx="2209800" cy="2286000"/>
          </a:xfrm>
          <a:prstGeom prst="ellipse">
            <a:avLst/>
          </a:prstGeom>
          <a:gradFill rotWithShape="1">
            <a:gsLst>
              <a:gs pos="0">
                <a:schemeClr val="hlink">
                  <a:alpha val="9000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0" y="33528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0ED7B"/>
                </a:solidFill>
              </a:rPr>
              <a:t>Self-serving Influence Attempts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90600" y="54102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7D3DA1">
                    <a:lumMod val="60000"/>
                    <a:lumOff val="40000"/>
                  </a:srgbClr>
                </a:solidFill>
              </a:rPr>
              <a:t>Communal-serving Influence Attempts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6248400" y="5486400"/>
            <a:ext cx="2590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rgbClr val="FF9929">
                    <a:lumMod val="60000"/>
                    <a:lumOff val="40000"/>
                  </a:srgbClr>
                </a:solidFill>
              </a:rPr>
              <a:t>Political behavior is NOT exclusively self-serving</a:t>
            </a:r>
          </a:p>
        </p:txBody>
      </p:sp>
    </p:spTree>
    <p:extLst>
      <p:ext uri="{BB962C8B-B14F-4D97-AF65-F5344CB8AC3E}">
        <p14:creationId xmlns:p14="http://schemas.microsoft.com/office/powerpoint/2010/main" val="106419911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sz="4000"/>
              <a:t>Political Behaviors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Reason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 informational influence; facts &amp;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Friendliness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 flattery; ingratiation; goodwill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Bargaining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 exchange of favors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Assertiveness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 demanding; ordering; invoking rules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Appeal to Higher Authority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 gain support of higher levels of authority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Coalition 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 gain support of others to promote a request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Sanctions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 threatened use of rewards/punishments</a:t>
            </a:r>
          </a:p>
        </p:txBody>
      </p:sp>
    </p:spTree>
    <p:extLst>
      <p:ext uri="{BB962C8B-B14F-4D97-AF65-F5344CB8AC3E}">
        <p14:creationId xmlns:p14="http://schemas.microsoft.com/office/powerpoint/2010/main" val="176442568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Green-blue brushed metal and curves design templat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Green-blue brushed metal and curves design templat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bl-green brushed metal</Template>
  <TotalTime>6696</TotalTime>
  <Words>1401</Words>
  <Application>Microsoft Office PowerPoint</Application>
  <PresentationFormat>On-screen Show (4:3)</PresentationFormat>
  <Paragraphs>455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Courier New</vt:lpstr>
      <vt:lpstr>Segoe</vt:lpstr>
      <vt:lpstr>Verdana</vt:lpstr>
      <vt:lpstr>Wingdings</vt:lpstr>
      <vt:lpstr>Green-blue brushed metal and curves design template</vt:lpstr>
      <vt:lpstr>White with Courier font for code slides</vt:lpstr>
      <vt:lpstr>1_Green-blue brushed metal and curves design template</vt:lpstr>
      <vt:lpstr>Power, Politics, + Social Influence</vt:lpstr>
      <vt:lpstr>Power &amp; Social Influence</vt:lpstr>
      <vt:lpstr>Power Terms</vt:lpstr>
      <vt:lpstr>Sources of Power</vt:lpstr>
      <vt:lpstr>Responses to the use of Power</vt:lpstr>
      <vt:lpstr>Politics:  The Bad and Ugly</vt:lpstr>
      <vt:lpstr>Politics:  The Natural</vt:lpstr>
      <vt:lpstr>Organizational Politics</vt:lpstr>
      <vt:lpstr>Political Behaviors</vt:lpstr>
      <vt:lpstr>Popularity of Influence Tactics</vt:lpstr>
      <vt:lpstr>Sample Political Influence Items </vt:lpstr>
      <vt:lpstr>Studies of Political Influence Compatibility</vt:lpstr>
      <vt:lpstr>Different tactics produce different results </vt:lpstr>
      <vt:lpstr>Different tactics maintain different relationships with work attitudes </vt:lpstr>
      <vt:lpstr>Example 1: PI Compatibility</vt:lpstr>
      <vt:lpstr>Example 2: PI Incompatibility</vt:lpstr>
      <vt:lpstr>Political Influence Compatibility</vt:lpstr>
      <vt:lpstr>Political Skill</vt:lpstr>
      <vt:lpstr>Political Skills Precursors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DrV</dc:creator>
  <cp:lastModifiedBy>Dr Villanova</cp:lastModifiedBy>
  <cp:revision>196</cp:revision>
  <dcterms:created xsi:type="dcterms:W3CDTF">2004-03-01T02:18:52Z</dcterms:created>
  <dcterms:modified xsi:type="dcterms:W3CDTF">2019-04-13T23:19:21Z</dcterms:modified>
</cp:coreProperties>
</file>