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91" r:id="rId2"/>
  </p:sldMasterIdLst>
  <p:notesMasterIdLst>
    <p:notesMasterId r:id="rId20"/>
  </p:notesMasterIdLst>
  <p:handoutMasterIdLst>
    <p:handoutMasterId r:id="rId21"/>
  </p:handoutMasterIdLst>
  <p:sldIdLst>
    <p:sldId id="272" r:id="rId3"/>
    <p:sldId id="294" r:id="rId4"/>
    <p:sldId id="287" r:id="rId5"/>
    <p:sldId id="288" r:id="rId6"/>
    <p:sldId id="299" r:id="rId7"/>
    <p:sldId id="295" r:id="rId8"/>
    <p:sldId id="277" r:id="rId9"/>
    <p:sldId id="283" r:id="rId10"/>
    <p:sldId id="286" r:id="rId11"/>
    <p:sldId id="276" r:id="rId12"/>
    <p:sldId id="290" r:id="rId13"/>
    <p:sldId id="291" r:id="rId14"/>
    <p:sldId id="297" r:id="rId15"/>
    <p:sldId id="298" r:id="rId16"/>
    <p:sldId id="296" r:id="rId17"/>
    <p:sldId id="284" r:id="rId18"/>
    <p:sldId id="282" r:id="rId19"/>
  </p:sldIdLst>
  <p:sldSz cx="9144000" cy="6858000" type="screen4x3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V" initials="pdv" lastIdx="6" clrIdx="0"/>
  <p:cmAuthor id="1" name="DrV" initials="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6A4D"/>
    <a:srgbClr val="A50021"/>
    <a:srgbClr val="003399"/>
    <a:srgbClr val="FFFFCC"/>
    <a:srgbClr val="FFFF66"/>
    <a:srgbClr val="009900"/>
    <a:srgbClr val="E16A2F"/>
    <a:srgbClr val="FF9966"/>
    <a:srgbClr val="9933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7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12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notesViewPr>
    <p:cSldViewPr>
      <p:cViewPr>
        <p:scale>
          <a:sx n="66" d="100"/>
          <a:sy n="66" d="100"/>
        </p:scale>
        <p:origin x="-403" y="2021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Villanova" userId="470e00862680972b" providerId="LiveId" clId="{67B997D1-D8B8-44DA-A7EE-2154BBE6BA82}"/>
    <pc:docChg chg="modSld">
      <pc:chgData name="Dr Villanova" userId="470e00862680972b" providerId="LiveId" clId="{67B997D1-D8B8-44DA-A7EE-2154BBE6BA82}" dt="2020-11-03T14:50:09.514" v="19" actId="20577"/>
      <pc:docMkLst>
        <pc:docMk/>
      </pc:docMkLst>
      <pc:sldChg chg="modSp mod">
        <pc:chgData name="Dr Villanova" userId="470e00862680972b" providerId="LiveId" clId="{67B997D1-D8B8-44DA-A7EE-2154BBE6BA82}" dt="2020-11-03T14:49:00.666" v="2" actId="207"/>
        <pc:sldMkLst>
          <pc:docMk/>
          <pc:sldMk cId="0" sldId="294"/>
        </pc:sldMkLst>
        <pc:spChg chg="mod">
          <ac:chgData name="Dr Villanova" userId="470e00862680972b" providerId="LiveId" clId="{67B997D1-D8B8-44DA-A7EE-2154BBE6BA82}" dt="2020-11-03T14:49:00.666" v="2" actId="207"/>
          <ac:spMkLst>
            <pc:docMk/>
            <pc:sldMk cId="0" sldId="294"/>
            <ac:spMk id="3" creationId="{00000000-0000-0000-0000-000000000000}"/>
          </ac:spMkLst>
        </pc:spChg>
      </pc:sldChg>
      <pc:sldChg chg="modSp mod">
        <pc:chgData name="Dr Villanova" userId="470e00862680972b" providerId="LiveId" clId="{67B997D1-D8B8-44DA-A7EE-2154BBE6BA82}" dt="2020-11-03T14:50:09.514" v="19" actId="20577"/>
        <pc:sldMkLst>
          <pc:docMk/>
          <pc:sldMk cId="0" sldId="295"/>
        </pc:sldMkLst>
        <pc:spChg chg="mod">
          <ac:chgData name="Dr Villanova" userId="470e00862680972b" providerId="LiveId" clId="{67B997D1-D8B8-44DA-A7EE-2154BBE6BA82}" dt="2020-11-03T14:50:09.514" v="19" actId="20577"/>
          <ac:spMkLst>
            <pc:docMk/>
            <pc:sldMk cId="0" sldId="295"/>
            <ac:spMk id="7171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E0695-8D72-4ABE-93C2-9EB9BA5A6DD1}" type="doc">
      <dgm:prSet loTypeId="urn:microsoft.com/office/officeart/2005/8/layout/pyramid4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B2A36-C8C6-452E-AAE8-118D98FEBB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solidFill>
                <a:srgbClr val="C00000"/>
              </a:solidFill>
            </a:rPr>
            <a:t>Members represent firm to clients</a:t>
          </a:r>
        </a:p>
      </dgm:t>
    </dgm:pt>
    <dgm:pt modelId="{473E5D01-D475-4C9D-A98F-399C65F37ED8}" type="parTrans" cxnId="{A2BE52F0-28F2-403D-83C3-A689BFF118AA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1EF48507-16FA-4358-AE1E-96FB1D720C02}" type="sibTrans" cxnId="{A2BE52F0-28F2-403D-83C3-A689BFF118AA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0BE15162-C699-4A5D-A7B5-C2124417F64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Direct supervision is difficult</a:t>
          </a:r>
        </a:p>
      </dgm:t>
    </dgm:pt>
    <dgm:pt modelId="{5C1F3B10-4448-443A-8D91-7481FC7DD70E}" type="parTrans" cxnId="{367FC202-EB35-4A4E-ACE8-7882D0955D55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343D02CB-0D8C-469D-A565-562417CCEB84}" type="sibTrans" cxnId="{367FC202-EB35-4A4E-ACE8-7882D0955D55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9416FE5-7AC8-4C93-A93C-3CC8441B8B5D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000" b="1" dirty="0">
            <a:solidFill>
              <a:srgbClr val="C00000"/>
            </a:solidFill>
          </a:endParaRPr>
        </a:p>
        <a:p>
          <a:r>
            <a:rPr lang="en-US" sz="1800" b="1" dirty="0">
              <a:solidFill>
                <a:schemeClr val="tx1">
                  <a:lumMod val="95000"/>
                </a:schemeClr>
              </a:solidFill>
            </a:rPr>
            <a:t>Need to differentiate from competitors</a:t>
          </a:r>
        </a:p>
      </dgm:t>
    </dgm:pt>
    <dgm:pt modelId="{30E20B3F-001A-4470-BBDD-9C7CF40F924C}" type="parTrans" cxnId="{31F11739-3936-42E4-B96D-2D32A3A9BE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DE9450CA-99B1-42A8-8CA5-B26FC2FCA8C1}" type="sibTrans" cxnId="{31F11739-3936-42E4-B96D-2D32A3A9BE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86C49AD-78B8-453B-92C0-5874267B53F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Member behavior is discretionary</a:t>
          </a:r>
        </a:p>
      </dgm:t>
    </dgm:pt>
    <dgm:pt modelId="{1798C927-AD9B-478D-B0DF-48FA9066F9ED}" type="parTrans" cxnId="{3731DCBC-34AD-40BD-838B-DB55B0341DC5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DF0142CA-1B0A-4A33-8FBD-1260B16A4948}" type="sibTrans" cxnId="{3731DCBC-34AD-40BD-838B-DB55B0341DC5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BDDF2170-1539-416F-B038-26381B4C7C27}" type="pres">
      <dgm:prSet presAssocID="{1EAE0695-8D72-4ABE-93C2-9EB9BA5A6DD1}" presName="compositeShape" presStyleCnt="0">
        <dgm:presLayoutVars>
          <dgm:chMax val="9"/>
          <dgm:dir/>
          <dgm:resizeHandles val="exact"/>
        </dgm:presLayoutVars>
      </dgm:prSet>
      <dgm:spPr/>
    </dgm:pt>
    <dgm:pt modelId="{DB9F5A63-4067-46CB-84E5-1D2122074B66}" type="pres">
      <dgm:prSet presAssocID="{1EAE0695-8D72-4ABE-93C2-9EB9BA5A6DD1}" presName="triangle1" presStyleLbl="node1" presStyleIdx="0" presStyleCnt="4">
        <dgm:presLayoutVars>
          <dgm:bulletEnabled val="1"/>
        </dgm:presLayoutVars>
      </dgm:prSet>
      <dgm:spPr/>
    </dgm:pt>
    <dgm:pt modelId="{B26E988D-E3D9-4CE1-A79F-2AE5F47872D3}" type="pres">
      <dgm:prSet presAssocID="{1EAE0695-8D72-4ABE-93C2-9EB9BA5A6DD1}" presName="triangle2" presStyleLbl="node1" presStyleIdx="1" presStyleCnt="4">
        <dgm:presLayoutVars>
          <dgm:bulletEnabled val="1"/>
        </dgm:presLayoutVars>
      </dgm:prSet>
      <dgm:spPr/>
    </dgm:pt>
    <dgm:pt modelId="{1A8B5B63-6F21-4A8D-A2DD-7CEFD4E3E52D}" type="pres">
      <dgm:prSet presAssocID="{1EAE0695-8D72-4ABE-93C2-9EB9BA5A6DD1}" presName="triangle3" presStyleLbl="node1" presStyleIdx="2" presStyleCnt="4">
        <dgm:presLayoutVars>
          <dgm:bulletEnabled val="1"/>
        </dgm:presLayoutVars>
      </dgm:prSet>
      <dgm:spPr/>
    </dgm:pt>
    <dgm:pt modelId="{12CE2E08-50FC-4EFE-AF80-F54529A76060}" type="pres">
      <dgm:prSet presAssocID="{1EAE0695-8D72-4ABE-93C2-9EB9BA5A6DD1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67FC202-EB35-4A4E-ACE8-7882D0955D55}" srcId="{1EAE0695-8D72-4ABE-93C2-9EB9BA5A6DD1}" destId="{0BE15162-C699-4A5D-A7B5-C2124417F64E}" srcOrd="1" destOrd="0" parTransId="{5C1F3B10-4448-443A-8D91-7481FC7DD70E}" sibTransId="{343D02CB-0D8C-469D-A565-562417CCEB84}"/>
    <dgm:cxn modelId="{FE23872B-D6C4-4DE5-B1C8-929B4C8182AE}" type="presOf" srcId="{0BE15162-C699-4A5D-A7B5-C2124417F64E}" destId="{B26E988D-E3D9-4CE1-A79F-2AE5F47872D3}" srcOrd="0" destOrd="0" presId="urn:microsoft.com/office/officeart/2005/8/layout/pyramid4"/>
    <dgm:cxn modelId="{C6A2752D-804A-4AED-B4FD-AB7C33C5A931}" type="presOf" srcId="{89416FE5-7AC8-4C93-A93C-3CC8441B8B5D}" destId="{1A8B5B63-6F21-4A8D-A2DD-7CEFD4E3E52D}" srcOrd="0" destOrd="0" presId="urn:microsoft.com/office/officeart/2005/8/layout/pyramid4"/>
    <dgm:cxn modelId="{805E4B38-71CD-475C-AC2E-EC3AE5EBFDCE}" type="presOf" srcId="{286C49AD-78B8-453B-92C0-5874267B53FE}" destId="{12CE2E08-50FC-4EFE-AF80-F54529A76060}" srcOrd="0" destOrd="0" presId="urn:microsoft.com/office/officeart/2005/8/layout/pyramid4"/>
    <dgm:cxn modelId="{31F11739-3936-42E4-B96D-2D32A3A9BE73}" srcId="{1EAE0695-8D72-4ABE-93C2-9EB9BA5A6DD1}" destId="{89416FE5-7AC8-4C93-A93C-3CC8441B8B5D}" srcOrd="2" destOrd="0" parTransId="{30E20B3F-001A-4470-BBDD-9C7CF40F924C}" sibTransId="{DE9450CA-99B1-42A8-8CA5-B26FC2FCA8C1}"/>
    <dgm:cxn modelId="{A94F0C60-0550-45F1-917E-75ACFBA4C420}" type="presOf" srcId="{D42B2A36-C8C6-452E-AAE8-118D98FEBB7E}" destId="{DB9F5A63-4067-46CB-84E5-1D2122074B66}" srcOrd="0" destOrd="0" presId="urn:microsoft.com/office/officeart/2005/8/layout/pyramid4"/>
    <dgm:cxn modelId="{DD7F2C8D-B5C9-4730-93C8-DB44874474C5}" type="presOf" srcId="{1EAE0695-8D72-4ABE-93C2-9EB9BA5A6DD1}" destId="{BDDF2170-1539-416F-B038-26381B4C7C27}" srcOrd="0" destOrd="0" presId="urn:microsoft.com/office/officeart/2005/8/layout/pyramid4"/>
    <dgm:cxn modelId="{3731DCBC-34AD-40BD-838B-DB55B0341DC5}" srcId="{1EAE0695-8D72-4ABE-93C2-9EB9BA5A6DD1}" destId="{286C49AD-78B8-453B-92C0-5874267B53FE}" srcOrd="3" destOrd="0" parTransId="{1798C927-AD9B-478D-B0DF-48FA9066F9ED}" sibTransId="{DF0142CA-1B0A-4A33-8FBD-1260B16A4948}"/>
    <dgm:cxn modelId="{A2BE52F0-28F2-403D-83C3-A689BFF118AA}" srcId="{1EAE0695-8D72-4ABE-93C2-9EB9BA5A6DD1}" destId="{D42B2A36-C8C6-452E-AAE8-118D98FEBB7E}" srcOrd="0" destOrd="0" parTransId="{473E5D01-D475-4C9D-A98F-399C65F37ED8}" sibTransId="{1EF48507-16FA-4358-AE1E-96FB1D720C02}"/>
    <dgm:cxn modelId="{45C4B97A-D502-4ECE-8EE9-B6D2A7F6FD8F}" type="presParOf" srcId="{BDDF2170-1539-416F-B038-26381B4C7C27}" destId="{DB9F5A63-4067-46CB-84E5-1D2122074B66}" srcOrd="0" destOrd="0" presId="urn:microsoft.com/office/officeart/2005/8/layout/pyramid4"/>
    <dgm:cxn modelId="{A35BC070-FE94-4102-B87F-2D92DD1506CA}" type="presParOf" srcId="{BDDF2170-1539-416F-B038-26381B4C7C27}" destId="{B26E988D-E3D9-4CE1-A79F-2AE5F47872D3}" srcOrd="1" destOrd="0" presId="urn:microsoft.com/office/officeart/2005/8/layout/pyramid4"/>
    <dgm:cxn modelId="{08A6617A-6BFD-4B09-8579-65B0D78DC6FC}" type="presParOf" srcId="{BDDF2170-1539-416F-B038-26381B4C7C27}" destId="{1A8B5B63-6F21-4A8D-A2DD-7CEFD4E3E52D}" srcOrd="2" destOrd="0" presId="urn:microsoft.com/office/officeart/2005/8/layout/pyramid4"/>
    <dgm:cxn modelId="{306FDA06-F93C-418C-A95C-098452C39094}" type="presParOf" srcId="{BDDF2170-1539-416F-B038-26381B4C7C27}" destId="{12CE2E08-50FC-4EFE-AF80-F54529A7606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F5A63-4067-46CB-84E5-1D2122074B66}">
      <dsp:nvSpPr>
        <dsp:cNvPr id="0" name=""/>
        <dsp:cNvSpPr/>
      </dsp:nvSpPr>
      <dsp:spPr>
        <a:xfrm>
          <a:off x="1885950" y="0"/>
          <a:ext cx="2781300" cy="2781300"/>
        </a:xfrm>
        <a:prstGeom prst="triangl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</a:rPr>
            <a:t>Members represent firm to clients</a:t>
          </a:r>
        </a:p>
      </dsp:txBody>
      <dsp:txXfrm>
        <a:off x="2581275" y="1390650"/>
        <a:ext cx="1390650" cy="1390650"/>
      </dsp:txXfrm>
    </dsp:sp>
    <dsp:sp modelId="{B26E988D-E3D9-4CE1-A79F-2AE5F47872D3}">
      <dsp:nvSpPr>
        <dsp:cNvPr id="0" name=""/>
        <dsp:cNvSpPr/>
      </dsp:nvSpPr>
      <dsp:spPr>
        <a:xfrm>
          <a:off x="495299" y="2781300"/>
          <a:ext cx="2781300" cy="2781300"/>
        </a:xfrm>
        <a:prstGeom prst="triangl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</a:rPr>
            <a:t>Direct supervision is difficult</a:t>
          </a:r>
        </a:p>
      </dsp:txBody>
      <dsp:txXfrm>
        <a:off x="1190624" y="4171950"/>
        <a:ext cx="1390650" cy="1390650"/>
      </dsp:txXfrm>
    </dsp:sp>
    <dsp:sp modelId="{1A8B5B63-6F21-4A8D-A2DD-7CEFD4E3E52D}">
      <dsp:nvSpPr>
        <dsp:cNvPr id="0" name=""/>
        <dsp:cNvSpPr/>
      </dsp:nvSpPr>
      <dsp:spPr>
        <a:xfrm rot="10800000">
          <a:off x="1885950" y="2781300"/>
          <a:ext cx="2781300" cy="2781300"/>
        </a:xfrm>
        <a:prstGeom prst="triangle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rgbClr val="C0000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95000"/>
                </a:schemeClr>
              </a:solidFill>
            </a:rPr>
            <a:t>Need to differentiate from competitors</a:t>
          </a:r>
        </a:p>
      </dsp:txBody>
      <dsp:txXfrm rot="10800000">
        <a:off x="2581275" y="2781300"/>
        <a:ext cx="1390650" cy="1390650"/>
      </dsp:txXfrm>
    </dsp:sp>
    <dsp:sp modelId="{12CE2E08-50FC-4EFE-AF80-F54529A76060}">
      <dsp:nvSpPr>
        <dsp:cNvPr id="0" name=""/>
        <dsp:cNvSpPr/>
      </dsp:nvSpPr>
      <dsp:spPr>
        <a:xfrm>
          <a:off x="3276600" y="2781300"/>
          <a:ext cx="2781300" cy="2781300"/>
        </a:xfrm>
        <a:prstGeom prst="triangl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</a:rPr>
            <a:t>Member behavior is discretionary</a:t>
          </a:r>
        </a:p>
      </dsp:txBody>
      <dsp:txXfrm>
        <a:off x="3971925" y="4171950"/>
        <a:ext cx="1390650" cy="1390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297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1" tIns="45183" rIns="91981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2292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G Omeg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G Omeg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G Omeg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G Omeg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G Omeg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Tx/>
              <a:buChar char="•"/>
            </a:pPr>
            <a:r>
              <a:rPr lang="en-US" b="1" dirty="0"/>
              <a:t>Academy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 steady career climbers</a:t>
            </a:r>
          </a:p>
          <a:p>
            <a:pPr lvl="1">
              <a:buFontTx/>
              <a:buChar char="•"/>
            </a:pPr>
            <a:r>
              <a:rPr lang="en-US" dirty="0"/>
              <a:t> recruit @ college campuses</a:t>
            </a:r>
          </a:p>
          <a:p>
            <a:pPr lvl="1">
              <a:buFontTx/>
              <a:buChar char="•"/>
            </a:pPr>
            <a:r>
              <a:rPr lang="en-US" dirty="0"/>
              <a:t> skill-based pay programs</a:t>
            </a:r>
          </a:p>
          <a:p>
            <a:pPr lvl="1">
              <a:buFontTx/>
              <a:buChar char="•"/>
            </a:pPr>
            <a:r>
              <a:rPr lang="en-US" dirty="0"/>
              <a:t> certification programs</a:t>
            </a:r>
          </a:p>
          <a:p>
            <a:pPr>
              <a:buFontTx/>
              <a:buChar char="•"/>
            </a:pPr>
            <a:r>
              <a:rPr lang="en-US" b="1" dirty="0"/>
              <a:t>Baseball Team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 reward outcomes and provide big incentives</a:t>
            </a:r>
          </a:p>
          <a:p>
            <a:pPr lvl="1">
              <a:buFontTx/>
              <a:buChar char="•"/>
            </a:pPr>
            <a:r>
              <a:rPr lang="en-US" dirty="0"/>
              <a:t> risk takers</a:t>
            </a:r>
          </a:p>
          <a:p>
            <a:pPr lvl="1">
              <a:buFontTx/>
              <a:buChar char="•"/>
            </a:pPr>
            <a:r>
              <a:rPr lang="en-US" dirty="0"/>
              <a:t> a lot of job hopping</a:t>
            </a:r>
          </a:p>
          <a:p>
            <a:pPr lvl="1">
              <a:buFontTx/>
              <a:buChar char="•"/>
            </a:pPr>
            <a:r>
              <a:rPr lang="en-US" dirty="0"/>
              <a:t> low in loyalty</a:t>
            </a:r>
          </a:p>
          <a:p>
            <a:pPr>
              <a:buFontTx/>
              <a:buChar char="•"/>
            </a:pPr>
            <a:r>
              <a:rPr lang="en-US" b="1" dirty="0"/>
              <a:t>Club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 value team players</a:t>
            </a:r>
          </a:p>
          <a:p>
            <a:pPr lvl="1">
              <a:buFontTx/>
              <a:buChar char="•"/>
            </a:pPr>
            <a:r>
              <a:rPr lang="en-US" dirty="0"/>
              <a:t> with experience comes knowledge; show of loyalty</a:t>
            </a:r>
          </a:p>
          <a:p>
            <a:pPr lvl="1">
              <a:buFontTx/>
              <a:buChar char="•"/>
            </a:pPr>
            <a:r>
              <a:rPr lang="en-US" dirty="0"/>
              <a:t> high homogeneity</a:t>
            </a:r>
          </a:p>
          <a:p>
            <a:pPr>
              <a:buFontTx/>
              <a:buChar char="•"/>
            </a:pPr>
            <a:r>
              <a:rPr lang="en-US" b="1" dirty="0"/>
              <a:t>Fortress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 an org that has fallen on hard times</a:t>
            </a:r>
          </a:p>
          <a:p>
            <a:pPr lvl="1">
              <a:buFontTx/>
              <a:buChar char="•"/>
            </a:pPr>
            <a:r>
              <a:rPr lang="en-US" dirty="0"/>
              <a:t> seeking a messiah for deliverance</a:t>
            </a:r>
          </a:p>
        </p:txBody>
      </p:sp>
    </p:spTree>
    <p:extLst>
      <p:ext uri="{BB962C8B-B14F-4D97-AF65-F5344CB8AC3E}">
        <p14:creationId xmlns:p14="http://schemas.microsoft.com/office/powerpoint/2010/main" val="396475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5613" y="703263"/>
            <a:ext cx="3533775" cy="264953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3657600"/>
            <a:ext cx="5121275" cy="4927600"/>
          </a:xfrm>
          <a:noFill/>
          <a:ln w="9525"/>
        </p:spPr>
        <p:txBody>
          <a:bodyPr/>
          <a:lstStyle/>
          <a:p>
            <a:pPr>
              <a:buFontTx/>
              <a:buChar char="•"/>
            </a:pPr>
            <a:r>
              <a:rPr lang="en-US" b="1"/>
              <a:t>Driving - Macho-Tough Guy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tolerate high risks - measure of success</a:t>
            </a:r>
          </a:p>
          <a:p>
            <a:pPr lvl="1">
              <a:buFontTx/>
              <a:buChar char="•"/>
            </a:pPr>
            <a:r>
              <a:rPr lang="en-US"/>
              <a:t> get things done quickly - emergency attitude</a:t>
            </a:r>
          </a:p>
          <a:p>
            <a:pPr lvl="1">
              <a:buFontTx/>
              <a:buChar char="•"/>
            </a:pPr>
            <a:r>
              <a:rPr lang="en-US"/>
              <a:t> short-term orientation; don’t learn; do not value cooperation</a:t>
            </a:r>
          </a:p>
          <a:p>
            <a:pPr lvl="1">
              <a:buFontTx/>
              <a:buChar char="•"/>
            </a:pPr>
            <a:r>
              <a:rPr lang="en-US"/>
              <a:t> fashionable; ‘in’, one-on one sports. ‘no hellos’, scoring points</a:t>
            </a:r>
          </a:p>
          <a:p>
            <a:pPr>
              <a:buFontTx/>
              <a:buChar char="•"/>
            </a:pPr>
            <a:r>
              <a:rPr lang="en-US" b="1"/>
              <a:t>Outgoing - Work hard/Play hard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team-based approaches to problem solving</a:t>
            </a:r>
          </a:p>
          <a:p>
            <a:pPr lvl="1">
              <a:buFontTx/>
              <a:buChar char="•"/>
            </a:pPr>
            <a:r>
              <a:rPr lang="en-US"/>
              <a:t> hyperactive world of work (phone, PC, interview)</a:t>
            </a:r>
          </a:p>
          <a:p>
            <a:pPr lvl="1">
              <a:buFontTx/>
              <a:buChar char="•"/>
            </a:pPr>
            <a:r>
              <a:rPr lang="en-US"/>
              <a:t> short-term orientation; the quick fix</a:t>
            </a:r>
          </a:p>
          <a:p>
            <a:pPr lvl="1">
              <a:buFontTx/>
              <a:buChar char="•"/>
            </a:pPr>
            <a:r>
              <a:rPr lang="en-US"/>
              <a:t> like team sports, like to party together, company parties</a:t>
            </a:r>
          </a:p>
          <a:p>
            <a:pPr>
              <a:buFontTx/>
              <a:buChar char="•"/>
            </a:pPr>
            <a:r>
              <a:rPr lang="en-US" b="1"/>
              <a:t>Specialist - Bet your company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technically competent; can live with ambiguity</a:t>
            </a:r>
          </a:p>
          <a:p>
            <a:pPr lvl="1">
              <a:buFontTx/>
              <a:buChar char="•"/>
            </a:pPr>
            <a:r>
              <a:rPr lang="en-US"/>
              <a:t> slowly get things done, don’t respond well to sudden change</a:t>
            </a:r>
          </a:p>
          <a:p>
            <a:pPr lvl="1">
              <a:buFontTx/>
              <a:buChar char="•"/>
            </a:pPr>
            <a:r>
              <a:rPr lang="en-US"/>
              <a:t> rather conformist in dress to status position, like golf</a:t>
            </a:r>
          </a:p>
          <a:p>
            <a:pPr lvl="1">
              <a:buFontTx/>
              <a:buChar char="•"/>
            </a:pPr>
            <a:r>
              <a:rPr lang="en-US"/>
              <a:t> work in high-stakes ventures (oil drilling, Athlon)</a:t>
            </a:r>
          </a:p>
          <a:p>
            <a:pPr>
              <a:buFontTx/>
              <a:buChar char="•"/>
            </a:pPr>
            <a:r>
              <a:rPr lang="en-US" b="1"/>
              <a:t>Control - Process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cautious, orderly, &amp; punctual - attend to detail</a:t>
            </a:r>
          </a:p>
          <a:p>
            <a:pPr lvl="1">
              <a:buFontTx/>
              <a:buChar char="•"/>
            </a:pPr>
            <a:r>
              <a:rPr lang="en-US"/>
              <a:t> bureaucratic, red-tape, process-oriented, ‘memo wars’</a:t>
            </a:r>
          </a:p>
          <a:p>
            <a:pPr lvl="1">
              <a:buFontTx/>
              <a:buChar char="•"/>
            </a:pPr>
            <a:r>
              <a:rPr lang="en-US"/>
              <a:t> ‘style is substance’ - process over production</a:t>
            </a:r>
          </a:p>
          <a:p>
            <a:pPr lvl="1">
              <a:buFontTx/>
              <a:buChar char="•"/>
            </a:pPr>
            <a:r>
              <a:rPr lang="en-US"/>
              <a:t> slow changing, abhor uncertainty, jogging </a:t>
            </a:r>
          </a:p>
        </p:txBody>
      </p:sp>
    </p:spTree>
    <p:extLst>
      <p:ext uri="{BB962C8B-B14F-4D97-AF65-F5344CB8AC3E}">
        <p14:creationId xmlns:p14="http://schemas.microsoft.com/office/powerpoint/2010/main" val="148661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400" b="1"/>
              <a:t>Devices that emphasize personal values &amp; beliefs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Interview</a:t>
            </a:r>
          </a:p>
          <a:p>
            <a:pPr lvl="1">
              <a:buFontTx/>
              <a:buChar char="•"/>
            </a:pPr>
            <a:r>
              <a:rPr lang="en-US"/>
              <a:t> Realistic Job Previews</a:t>
            </a:r>
          </a:p>
          <a:p>
            <a:pPr lvl="1">
              <a:buFontTx/>
              <a:buChar char="•"/>
            </a:pPr>
            <a:r>
              <a:rPr lang="en-US"/>
              <a:t> Personality and Attitude Tests</a:t>
            </a:r>
          </a:p>
          <a:p>
            <a:pPr lvl="2">
              <a:buFontTx/>
              <a:buChar char="•"/>
            </a:pPr>
            <a:r>
              <a:rPr lang="en-US"/>
              <a:t> Integrity Testing</a:t>
            </a:r>
          </a:p>
          <a:p>
            <a:r>
              <a:rPr lang="en-US" sz="1400" b="1"/>
              <a:t>Japanese Auto Companies in US</a:t>
            </a:r>
            <a:endParaRPr lang="en-US" sz="1400"/>
          </a:p>
          <a:p>
            <a:pPr lvl="1">
              <a:buFontTx/>
              <a:buChar char="•"/>
            </a:pPr>
            <a:r>
              <a:rPr lang="en-US"/>
              <a:t> Personality and attitude testing</a:t>
            </a:r>
          </a:p>
          <a:p>
            <a:pPr lvl="2">
              <a:buFontTx/>
              <a:buChar char="•"/>
            </a:pPr>
            <a:r>
              <a:rPr lang="en-US"/>
              <a:t> humility, changeableness, team orientation, anti-union</a:t>
            </a:r>
          </a:p>
          <a:p>
            <a:r>
              <a:rPr lang="en-US" sz="1400" b="1"/>
              <a:t>Walt Disney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 originally hired fair/carnival folk (hucksters)</a:t>
            </a:r>
          </a:p>
          <a:p>
            <a:pPr lvl="1">
              <a:buFontTx/>
              <a:buChar char="•"/>
            </a:pPr>
            <a:r>
              <a:rPr lang="en-US"/>
              <a:t> specific vocabulary consistent with wholesome culture</a:t>
            </a:r>
          </a:p>
          <a:p>
            <a:pPr lvl="2">
              <a:buFontTx/>
              <a:buChar char="•"/>
            </a:pPr>
            <a:r>
              <a:rPr lang="en-US"/>
              <a:t> law enforcement = security hosts</a:t>
            </a:r>
          </a:p>
          <a:p>
            <a:pPr lvl="2">
              <a:buFontTx/>
              <a:buChar char="•"/>
            </a:pPr>
            <a:r>
              <a:rPr lang="en-US"/>
              <a:t> employees = cast members</a:t>
            </a:r>
          </a:p>
          <a:p>
            <a:pPr lvl="2">
              <a:buFontTx/>
              <a:buChar char="•"/>
            </a:pPr>
            <a:r>
              <a:rPr lang="en-US"/>
              <a:t> customers = guests</a:t>
            </a:r>
          </a:p>
          <a:p>
            <a:pPr lvl="2">
              <a:buFontTx/>
              <a:buChar char="•"/>
            </a:pPr>
            <a:r>
              <a:rPr lang="en-US"/>
              <a:t> rides = attractions</a:t>
            </a:r>
          </a:p>
          <a:p>
            <a:pPr lvl="1">
              <a:buFontTx/>
              <a:buChar char="•"/>
            </a:pPr>
            <a:r>
              <a:rPr lang="en-US"/>
              <a:t> REVIEW DISNEY MATERIALS</a:t>
            </a:r>
          </a:p>
        </p:txBody>
      </p:sp>
    </p:spTree>
    <p:extLst>
      <p:ext uri="{BB962C8B-B14F-4D97-AF65-F5344CB8AC3E}">
        <p14:creationId xmlns:p14="http://schemas.microsoft.com/office/powerpoint/2010/main" val="396783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B40C-CD60-4917-8204-29081D47D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439E-0D6F-4011-B8A6-AB97B5862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4" r:id="rId10"/>
    <p:sldLayoutId id="2147483735" r:id="rId1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deloitte.com/media/human-capital/main-dashboard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ortune.com/best-companies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ORGANIZATIONAL%20CULTURE%20PROFIL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248400" cy="865188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Organizational Culture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11524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A system of shared meanings and beliefs</a:t>
            </a:r>
          </a:p>
          <a:p>
            <a:pPr lvl="1" eaLnBrk="1" hangingPunct="1"/>
            <a:r>
              <a:rPr lang="en-US" dirty="0"/>
              <a:t>Identifies what goals are sought</a:t>
            </a:r>
          </a:p>
          <a:p>
            <a:pPr lvl="2" eaLnBrk="1" hangingPunct="1"/>
            <a:r>
              <a:rPr lang="en-US" dirty="0"/>
              <a:t>Core values (terminal values)</a:t>
            </a:r>
          </a:p>
          <a:p>
            <a:pPr lvl="3" eaLnBrk="1" hangingPunct="1"/>
            <a:r>
              <a:rPr lang="en-US" dirty="0"/>
              <a:t>Prosperity, harmony, freedom, self-respect</a:t>
            </a:r>
          </a:p>
          <a:p>
            <a:pPr lvl="1" eaLnBrk="1" hangingPunct="1"/>
            <a:r>
              <a:rPr lang="en-US" dirty="0"/>
              <a:t>Communicates how to achieve goals</a:t>
            </a:r>
          </a:p>
          <a:p>
            <a:pPr lvl="2" eaLnBrk="1" hangingPunct="1"/>
            <a:r>
              <a:rPr lang="en-US" dirty="0"/>
              <a:t>Behavioral norms (instrumental values)</a:t>
            </a:r>
          </a:p>
          <a:p>
            <a:pPr lvl="3" eaLnBrk="1" hangingPunct="1"/>
            <a:r>
              <a:rPr lang="en-US" dirty="0"/>
              <a:t>Honesty, obedience, ambitious, independent</a:t>
            </a:r>
          </a:p>
          <a:p>
            <a:pPr lvl="1" eaLnBrk="1" hangingPunct="1"/>
            <a:r>
              <a:rPr lang="en-US" dirty="0"/>
              <a:t>Reflected in vision and mission statements</a:t>
            </a:r>
          </a:p>
          <a:p>
            <a:pPr lvl="2" eaLnBrk="1" hangingPunct="1"/>
            <a:r>
              <a:rPr lang="en-US" dirty="0"/>
              <a:t>Vision</a:t>
            </a:r>
          </a:p>
          <a:p>
            <a:pPr lvl="3" eaLnBrk="1" hangingPunct="1"/>
            <a:r>
              <a:rPr lang="en-US" dirty="0"/>
              <a:t>What we intend to achieve</a:t>
            </a:r>
          </a:p>
          <a:p>
            <a:pPr lvl="2" eaLnBrk="1" hangingPunct="1"/>
            <a:r>
              <a:rPr lang="en-US" dirty="0"/>
              <a:t>Mission </a:t>
            </a:r>
          </a:p>
          <a:p>
            <a:pPr lvl="3" eaLnBrk="1" hangingPunct="1"/>
            <a:r>
              <a:rPr lang="en-US" dirty="0"/>
              <a:t>What we do; Who we serve; and How?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t>Cultural Types </a:t>
            </a:r>
            <a:r>
              <a:rPr sz="2000" i="1"/>
              <a:t>(Deal &amp; Kennedy’s Typology)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447800" y="1828800"/>
            <a:ext cx="3505200" cy="2133600"/>
          </a:xfrm>
          <a:prstGeom prst="rect">
            <a:avLst/>
          </a:prstGeom>
          <a:solidFill>
            <a:srgbClr val="009900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Driving</a:t>
            </a:r>
            <a:endParaRPr lang="en-US" sz="24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High Risk &amp; Fast Feedback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Individualistic - objectives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 police, construction, consulting, ad agencies</a:t>
            </a:r>
            <a:endParaRPr lang="en-US" sz="2400">
              <a:latin typeface="CG Omega" pitchFamily="34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181600" y="1828800"/>
            <a:ext cx="3505200" cy="2133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Outgoing</a:t>
            </a:r>
            <a:endParaRPr lang="en-US" sz="24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Low Risk &amp; Fast Feedback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Team - activity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 Sales, retail stores, real estate, large computer firms</a:t>
            </a:r>
            <a:endParaRPr lang="en-US" sz="2400">
              <a:latin typeface="CG Omega" pitchFamily="34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447800" y="4191000"/>
            <a:ext cx="3505200" cy="2133600"/>
          </a:xfrm>
          <a:prstGeom prst="rect">
            <a:avLst/>
          </a:prstGeom>
          <a:solidFill>
            <a:srgbClr val="CC0099"/>
          </a:solidFill>
          <a:ln w="9525">
            <a:miter lim="800000"/>
            <a:headEnd/>
            <a:tailEnd/>
          </a:ln>
          <a:scene3d>
            <a:camera prst="legacyObliqueTopRight"/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CC0099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Specialist</a:t>
            </a:r>
            <a:endParaRPr lang="en-US" sz="2400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High Risk &amp; Slow Feedback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Competence - ideas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 Aerospace, investment, Oil, military, high-technology </a:t>
            </a:r>
            <a:endParaRPr lang="en-US" sz="2400" dirty="0">
              <a:latin typeface="CG Omega" pitchFamily="34" charset="0"/>
            </a:endParaRP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5181600" y="4191000"/>
            <a:ext cx="3505200" cy="2133600"/>
          </a:xfrm>
          <a:prstGeom prst="rect">
            <a:avLst/>
          </a:prstGeom>
          <a:solidFill>
            <a:srgbClr val="0033CC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Control</a:t>
            </a:r>
            <a:endParaRPr lang="en-US" sz="24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Low Risk &amp; Slow Feedback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Conformity - process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 Banks, insurance, utilities, accounting, public agencies</a:t>
            </a:r>
            <a:endParaRPr lang="en-US" sz="2400">
              <a:latin typeface="CG Omega" pitchFamily="34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90800" y="12192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Risk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6324600" y="12192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Risk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152400" y="2438400"/>
            <a:ext cx="1295400" cy="77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Fast </a:t>
            </a:r>
          </a:p>
          <a:p>
            <a:pPr>
              <a:spcBef>
                <a:spcPct val="50000"/>
              </a:spcBef>
            </a:pPr>
            <a:r>
              <a:rPr lang="en-US"/>
              <a:t>Feedback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152400" y="4800600"/>
            <a:ext cx="1295400" cy="77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Slow </a:t>
            </a:r>
          </a:p>
          <a:p>
            <a:pPr>
              <a:spcBef>
                <a:spcPct val="50000"/>
              </a:spcBef>
            </a:pPr>
            <a:r>
              <a:rPr lang="en-US"/>
              <a:t>Feedback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4797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Culture Challenges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1"/>
            <a:ext cx="8229600" cy="2825389"/>
          </a:xfrm>
        </p:spPr>
        <p:txBody>
          <a:bodyPr/>
          <a:lstStyle/>
          <a:p>
            <a:pPr lvl="1" eaLnBrk="1" hangingPunct="1"/>
            <a:r>
              <a:rPr lang="en-US" dirty="0"/>
              <a:t>The Challenge of Culture &amp; personality</a:t>
            </a:r>
          </a:p>
          <a:p>
            <a:pPr lvl="2" eaLnBrk="1" hangingPunct="1"/>
            <a:r>
              <a:rPr lang="en-US" dirty="0"/>
              <a:t>Japanese auto companies in the US</a:t>
            </a:r>
            <a:endParaRPr lang="en-US" sz="2000" dirty="0"/>
          </a:p>
          <a:p>
            <a:pPr lvl="3" eaLnBrk="1" hangingPunct="1"/>
            <a:r>
              <a:rPr lang="en-US" dirty="0"/>
              <a:t>Trade imbalance circa 1980-90</a:t>
            </a:r>
          </a:p>
          <a:p>
            <a:pPr lvl="3" eaLnBrk="1" hangingPunct="1"/>
            <a:r>
              <a:rPr lang="en-US" dirty="0"/>
              <a:t>Cultural differences between US and Japan</a:t>
            </a:r>
          </a:p>
          <a:p>
            <a:pPr lvl="4" eaLnBrk="1" hangingPunct="1"/>
            <a:r>
              <a:rPr lang="en-US" dirty="0"/>
              <a:t>Regional, personality, value &amp; attitudinal</a:t>
            </a:r>
          </a:p>
          <a:p>
            <a:pPr eaLnBrk="1" hangingPunct="1">
              <a:buFont typeface="Wingdings" pitchFamily="2" charset="2"/>
              <a:buChar char="ð"/>
            </a:pPr>
            <a:endParaRPr lang="en-US" sz="2000" dirty="0"/>
          </a:p>
          <a:p>
            <a:pPr eaLnBrk="1" hangingPunct="1"/>
            <a:endParaRPr lang="en-US" sz="2800" dirty="0"/>
          </a:p>
        </p:txBody>
      </p:sp>
      <p:pic>
        <p:nvPicPr>
          <p:cNvPr id="12290" name="Picture 2" descr="http://www.dispatch.com/content/graphics/2012/10/21/accord-then-and-now-art0-go9jrmi5-11021gfx-accord-then-and-now-us-plants-eps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4191001" y="3352800"/>
            <a:ext cx="4648199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4" name="Picture 6" descr="http://www.autonews.com/apps/pbcsi.dll/storyimage/CA/20130422/OEM01/304229996/V2/0/V2-304229996.jpg&amp;MaxW=622&amp;cci_ts=201304220936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860" y="3581400"/>
            <a:ext cx="3831117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887102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64797"/>
          </a:xfrm>
        </p:spPr>
        <p:txBody>
          <a:bodyPr/>
          <a:lstStyle/>
          <a:p>
            <a:r>
              <a:rPr lang="en-US" dirty="0"/>
              <a:t>Culture 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1"/>
            <a:ext cx="8229600" cy="5195268"/>
          </a:xfrm>
        </p:spPr>
        <p:txBody>
          <a:bodyPr/>
          <a:lstStyle/>
          <a:p>
            <a:pPr lvl="1" eaLnBrk="1" hangingPunct="1"/>
            <a:r>
              <a:rPr lang="en-US" dirty="0"/>
              <a:t>The Challenge of a New Business Enterprise</a:t>
            </a:r>
            <a:endParaRPr lang="en-US" sz="1800" dirty="0"/>
          </a:p>
          <a:p>
            <a:pPr lvl="2" eaLnBrk="1" hangingPunct="1"/>
            <a:r>
              <a:rPr lang="en-US" dirty="0"/>
              <a:t>Walt Disney Company</a:t>
            </a:r>
          </a:p>
          <a:p>
            <a:pPr lvl="3" eaLnBrk="1" hangingPunct="1"/>
            <a:r>
              <a:rPr lang="en-US" dirty="0"/>
              <a:t>Family-friendly theme park @ Disneyland</a:t>
            </a:r>
          </a:p>
          <a:p>
            <a:pPr lvl="3" eaLnBrk="1" hangingPunct="1"/>
            <a:endParaRPr lang="en-US" dirty="0"/>
          </a:p>
          <a:p>
            <a:pPr lvl="3" eaLnBrk="1" hangingPunct="1"/>
            <a:endParaRPr lang="en-US" dirty="0"/>
          </a:p>
          <a:p>
            <a:pPr lvl="3" eaLnBrk="1" hangingPunct="1"/>
            <a:endParaRPr lang="en-US" dirty="0"/>
          </a:p>
          <a:p>
            <a:pPr lvl="3" eaLnBrk="1" hangingPunct="1"/>
            <a:endParaRPr lang="en-US" dirty="0"/>
          </a:p>
          <a:p>
            <a:pPr lvl="3" eaLnBrk="1" hangingPunct="1"/>
            <a:endParaRPr lang="en-US" dirty="0"/>
          </a:p>
          <a:p>
            <a:pPr lvl="3" eaLnBrk="1" hangingPunct="1"/>
            <a:r>
              <a:rPr lang="en-US" dirty="0"/>
              <a:t>Disney Culture </a:t>
            </a:r>
            <a:r>
              <a:rPr lang="en-US" sz="1800" dirty="0"/>
              <a:t>(cast members, security hosts, and guests)</a:t>
            </a:r>
          </a:p>
          <a:p>
            <a:pPr lvl="4" eaLnBrk="1" hangingPunct="1">
              <a:buFont typeface="Wingdings" pitchFamily="2" charset="2"/>
              <a:buChar char="ð"/>
            </a:pPr>
            <a:r>
              <a:rPr lang="en-US" sz="2000" dirty="0"/>
              <a:t>personal references: character</a:t>
            </a:r>
          </a:p>
          <a:p>
            <a:pPr lvl="4" eaLnBrk="1" hangingPunct="1">
              <a:buFont typeface="Wingdings" pitchFamily="2" charset="2"/>
              <a:buChar char="ð"/>
            </a:pPr>
            <a:r>
              <a:rPr lang="en-US" sz="2000" dirty="0"/>
              <a:t>physical appearance: grooming, conformity</a:t>
            </a:r>
          </a:p>
          <a:p>
            <a:pPr lvl="4" eaLnBrk="1" hangingPunct="1">
              <a:buFont typeface="Wingdings" pitchFamily="2" charset="2"/>
              <a:buChar char="ð"/>
            </a:pPr>
            <a:r>
              <a:rPr lang="en-US" sz="2000" dirty="0"/>
              <a:t>service orientation: enthusiasm, integrity</a:t>
            </a:r>
          </a:p>
          <a:p>
            <a:endParaRPr lang="en-US" dirty="0"/>
          </a:p>
        </p:txBody>
      </p:sp>
      <p:pic>
        <p:nvPicPr>
          <p:cNvPr id="1026" name="Picture 2" descr="https://encrypted-tbn2.gstatic.com/images?q=tbn:ANd9GcSp5Eb25QlNnHU-nOZY5RQKzrDs7z8nqgoFMtgvkga3MSoamv0F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5570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Purpose-Driven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078313"/>
          </a:xfrm>
        </p:spPr>
        <p:txBody>
          <a:bodyPr/>
          <a:lstStyle/>
          <a:p>
            <a:r>
              <a:rPr lang="en-US" dirty="0"/>
              <a:t>A company’s vision and mission communicates its purpose or ‘raison d'être’</a:t>
            </a:r>
          </a:p>
          <a:p>
            <a:pPr lvl="1"/>
            <a:r>
              <a:rPr lang="en-US" dirty="0"/>
              <a:t>Purpose-driven companies transmit a consistent message, bolstered by articulate values, that resonate with employees and customers</a:t>
            </a:r>
          </a:p>
          <a:p>
            <a:pPr lvl="1"/>
            <a:r>
              <a:rPr lang="en-US" dirty="0"/>
              <a:t>Purpose-driven companies perform better</a:t>
            </a:r>
          </a:p>
          <a:p>
            <a:pPr lvl="2"/>
            <a:r>
              <a:rPr lang="en-US" dirty="0"/>
              <a:t>Higher job satisfaction (79% to 19%)</a:t>
            </a:r>
          </a:p>
          <a:p>
            <a:pPr lvl="2"/>
            <a:r>
              <a:rPr lang="en-US" dirty="0"/>
              <a:t>Strong financial performance (91% to 65%)</a:t>
            </a:r>
          </a:p>
          <a:p>
            <a:pPr lvl="2"/>
            <a:r>
              <a:rPr lang="en-US" dirty="0"/>
              <a:t>Clearly defined culture &amp; beliefs (89% to 38%)</a:t>
            </a:r>
          </a:p>
          <a:p>
            <a:pPr lvl="1"/>
            <a:r>
              <a:rPr lang="en-US" dirty="0">
                <a:hlinkClick r:id="rId2"/>
              </a:rPr>
              <a:t>Survey of 3,300 executives by Deloitte</a:t>
            </a:r>
            <a:r>
              <a:rPr lang="en-US" dirty="0"/>
              <a:t> concluded that culture was the most important issue they faced to assure success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6198620"/>
          </a:xfrm>
        </p:spPr>
        <p:txBody>
          <a:bodyPr/>
          <a:lstStyle/>
          <a:p>
            <a:r>
              <a:rPr lang="en-US" dirty="0"/>
              <a:t>Whole Foods</a:t>
            </a:r>
          </a:p>
          <a:p>
            <a:pPr lvl="1"/>
            <a:r>
              <a:rPr lang="en-US" sz="2400" dirty="0"/>
              <a:t>To improve customer’s health and well-being</a:t>
            </a:r>
          </a:p>
          <a:p>
            <a:r>
              <a:rPr lang="en-US" dirty="0"/>
              <a:t>USAA </a:t>
            </a:r>
            <a:r>
              <a:rPr lang="en-US" sz="2000" dirty="0"/>
              <a:t>(United Services Automobile Association)</a:t>
            </a:r>
          </a:p>
          <a:p>
            <a:pPr lvl="1"/>
            <a:r>
              <a:rPr lang="en-US" sz="2400" dirty="0"/>
              <a:t>Supporting members of the military and their families</a:t>
            </a:r>
          </a:p>
          <a:p>
            <a:r>
              <a:rPr lang="en-US" dirty="0"/>
              <a:t>Pentair </a:t>
            </a:r>
            <a:r>
              <a:rPr lang="en-US" sz="2000" dirty="0"/>
              <a:t>(water purification &amp; swimming pool equipment)</a:t>
            </a:r>
            <a:endParaRPr lang="en-US" dirty="0"/>
          </a:p>
          <a:p>
            <a:pPr lvl="1"/>
            <a:r>
              <a:rPr lang="en-US" sz="2400" dirty="0"/>
              <a:t>To improve the quality of life for people around the world</a:t>
            </a:r>
          </a:p>
          <a:p>
            <a:r>
              <a:rPr lang="en-US" dirty="0"/>
              <a:t>Saint Jude’s Children’s Research Hospital </a:t>
            </a:r>
          </a:p>
          <a:p>
            <a:pPr lvl="1"/>
            <a:r>
              <a:rPr lang="en-US" sz="2400" dirty="0"/>
              <a:t>Advance cures, and means of prevention, for pediatric catastrophic diseases</a:t>
            </a:r>
          </a:p>
          <a:p>
            <a:r>
              <a:rPr lang="en-US" dirty="0"/>
              <a:t>ASU College of Business</a:t>
            </a:r>
          </a:p>
          <a:p>
            <a:pPr lvl="1"/>
            <a:r>
              <a:rPr lang="en-US" sz="2000" dirty="0"/>
              <a:t>To be recognized as a national leader in innovative, life-changing undergraduate and graduate business programs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4648200" cy="665162"/>
          </a:xfrm>
        </p:spPr>
        <p:txBody>
          <a:bodyPr/>
          <a:lstStyle/>
          <a:p>
            <a:r>
              <a:rPr lang="en-US" dirty="0"/>
              <a:t>The Google Bump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4838248"/>
          </a:xfrm>
        </p:spPr>
        <p:txBody>
          <a:bodyPr/>
          <a:lstStyle/>
          <a:p>
            <a:r>
              <a:rPr lang="en-US" dirty="0"/>
              <a:t>Great perks at Google</a:t>
            </a:r>
            <a:r>
              <a:rPr lang="en-US" sz="2000" baseline="50000" dirty="0"/>
              <a:t>1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400" dirty="0"/>
              <a:t>But free gourmet-quality food is only a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manifest</a:t>
            </a:r>
            <a:r>
              <a:rPr lang="en-US" sz="2400" dirty="0"/>
              <a:t> benefit</a:t>
            </a:r>
          </a:p>
          <a:p>
            <a:pPr lvl="1"/>
            <a:r>
              <a:rPr lang="en-US" sz="2400" dirty="0"/>
              <a:t>Instead, the intended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purpose</a:t>
            </a:r>
            <a:r>
              <a:rPr lang="en-US" sz="2400" dirty="0"/>
              <a:t> is to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encourage employee relationships</a:t>
            </a:r>
          </a:p>
          <a:p>
            <a:pPr lvl="2"/>
            <a:r>
              <a:rPr lang="en-US" sz="2000" dirty="0"/>
              <a:t>A common gathering spot</a:t>
            </a:r>
          </a:p>
          <a:p>
            <a:pPr lvl="2"/>
            <a:r>
              <a:rPr lang="en-US" sz="2000" dirty="0"/>
              <a:t>Deliberate manipulation of service lines</a:t>
            </a:r>
          </a:p>
          <a:p>
            <a:pPr lvl="2"/>
            <a:r>
              <a:rPr lang="en-US" sz="2000" dirty="0"/>
              <a:t>Deliberate crowding of diners seated at long tables</a:t>
            </a:r>
          </a:p>
          <a:p>
            <a:pPr lvl="3"/>
            <a:r>
              <a:rPr lang="en-US" sz="2000" dirty="0"/>
              <a:t>Thus, employees ‘bump’ into each other with frequency</a:t>
            </a: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0" y="65532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Ranked #1 Best place to work by Fortune in 2015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524000"/>
          <a:ext cx="2667000" cy="1480637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Offers paid time off for volunteering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42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Onsite fitness center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93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Discounted gym memberships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28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Onsite medical care facility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437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Offers college tuition reimbursement to employees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37"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Free gourmet-quality dining 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43400" y="1752600"/>
          <a:ext cx="2438400" cy="116162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Paid Holidays</a:t>
                      </a:r>
                      <a:r>
                        <a:rPr lang="en-US" sz="900" baseline="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                                                             1</a:t>
                      </a: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Paid Vacation</a:t>
                      </a:r>
                      <a:r>
                        <a:rPr lang="en-US" sz="900" baseline="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                                                             </a:t>
                      </a:r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Sick days                                                       Unlimited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140 applicants per employee hire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Spouse receives ½ salary for 10 years in event of employee death</a:t>
                      </a:r>
                    </a:p>
                  </a:txBody>
                  <a:tcPr marL="50800" marR="84667" marT="50800" marB="16933" anchor="ctr">
                    <a:lnL>
                      <a:noFill/>
                    </a:lnL>
                    <a:lnR>
                      <a:noFill/>
                    </a:lnR>
                    <a:lnT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7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&amp; Dysfunctions of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6124754"/>
          </a:xfrm>
        </p:spPr>
        <p:txBody>
          <a:bodyPr/>
          <a:lstStyle/>
          <a:p>
            <a:pPr>
              <a:buFont typeface="Calibri" pitchFamily="34" charset="0"/>
              <a:buChar char="⁺"/>
            </a:pPr>
            <a:r>
              <a:rPr lang="en-US" sz="2800" dirty="0">
                <a:solidFill>
                  <a:schemeClr val="tx2"/>
                </a:solidFill>
              </a:rPr>
              <a:t>Distinguishes one company from another</a:t>
            </a:r>
          </a:p>
          <a:p>
            <a:pPr>
              <a:buFont typeface="Calibri" pitchFamily="34" charset="0"/>
              <a:buChar char="⁺"/>
            </a:pPr>
            <a:r>
              <a:rPr lang="en-US" sz="2800" dirty="0">
                <a:solidFill>
                  <a:schemeClr val="tx2"/>
                </a:solidFill>
              </a:rPr>
              <a:t>Conveys a sense of identity among members</a:t>
            </a:r>
          </a:p>
          <a:p>
            <a:pPr>
              <a:buFont typeface="Calibri" pitchFamily="34" charset="0"/>
              <a:buChar char="⁺"/>
            </a:pPr>
            <a:r>
              <a:rPr lang="en-US" sz="2800" dirty="0">
                <a:solidFill>
                  <a:schemeClr val="tx2"/>
                </a:solidFill>
              </a:rPr>
              <a:t>Facilitates commitment to something larger than self-interest*</a:t>
            </a:r>
          </a:p>
          <a:p>
            <a:pPr>
              <a:buFont typeface="Calibri" pitchFamily="34" charset="0"/>
              <a:buChar char="⁺"/>
            </a:pPr>
            <a:r>
              <a:rPr lang="en-US" sz="2800" dirty="0">
                <a:solidFill>
                  <a:schemeClr val="tx2"/>
                </a:solidFill>
              </a:rPr>
              <a:t>Enhances social system stability</a:t>
            </a:r>
          </a:p>
          <a:p>
            <a:pPr>
              <a:buFont typeface="Calibri" pitchFamily="34" charset="0"/>
              <a:buChar char="⁺"/>
            </a:pPr>
            <a:r>
              <a:rPr lang="en-US" sz="2800" dirty="0">
                <a:solidFill>
                  <a:schemeClr val="tx2"/>
                </a:solidFill>
              </a:rPr>
              <a:t>Serves as a behavioral control mechanism</a:t>
            </a:r>
          </a:p>
          <a:p>
            <a:pPr>
              <a:buFont typeface="Calibri" pitchFamily="34" charset="0"/>
              <a:buChar char="⁻"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Adopted culture may be misfit or maladaptive</a:t>
            </a:r>
          </a:p>
          <a:p>
            <a:pPr>
              <a:buFont typeface="Calibri" pitchFamily="34" charset="0"/>
              <a:buChar char="⁻"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Perpetuates a spoils system*</a:t>
            </a:r>
          </a:p>
          <a:p>
            <a:pPr>
              <a:buFont typeface="Calibri" pitchFamily="34" charset="0"/>
              <a:buChar char="⁻"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Encourages conformity</a:t>
            </a:r>
          </a:p>
          <a:p>
            <a:pPr>
              <a:buFont typeface="Calibri" pitchFamily="34" charset="0"/>
              <a:buChar char="⁻"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Stokes conflict with subcultures</a:t>
            </a:r>
          </a:p>
          <a:p>
            <a:pPr>
              <a:buFont typeface="Calibri" pitchFamily="34" charset="0"/>
              <a:buChar char="⁻"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Resistant to change</a:t>
            </a:r>
          </a:p>
          <a:p>
            <a:pPr>
              <a:buFont typeface="Calibri" pitchFamily="34" charset="0"/>
              <a:buChar char="⁺"/>
            </a:pPr>
            <a:endParaRPr lang="en-US" dirty="0"/>
          </a:p>
          <a:p>
            <a:pPr>
              <a:buFont typeface="Calibri" pitchFamily="34" charset="0"/>
              <a:buChar char="⁺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5232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Summary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745915"/>
          </a:xfrm>
        </p:spPr>
        <p:txBody>
          <a:bodyPr/>
          <a:lstStyle/>
          <a:p>
            <a:pPr eaLnBrk="1" hangingPunct="1"/>
            <a:r>
              <a:rPr lang="en-US" sz="3600" dirty="0"/>
              <a:t>Culture </a:t>
            </a:r>
          </a:p>
          <a:p>
            <a:pPr lvl="2" eaLnBrk="1" hangingPunct="1"/>
            <a:r>
              <a:rPr lang="en-US" sz="2800" dirty="0"/>
              <a:t>Enhances predictability of behavior</a:t>
            </a:r>
          </a:p>
          <a:p>
            <a:pPr lvl="2" eaLnBrk="1" hangingPunct="1"/>
            <a:r>
              <a:rPr lang="en-US" sz="2800" dirty="0"/>
              <a:t>Provides a common referent for employees</a:t>
            </a:r>
          </a:p>
          <a:p>
            <a:pPr lvl="2" eaLnBrk="1" hangingPunct="1"/>
            <a:r>
              <a:rPr lang="en-US" sz="2800" dirty="0"/>
              <a:t>Serves a unifying/integrative function</a:t>
            </a:r>
          </a:p>
          <a:p>
            <a:pPr lvl="2" eaLnBrk="1" hangingPunct="1"/>
            <a:r>
              <a:rPr lang="en-US" sz="2800" dirty="0"/>
              <a:t>Identifies the organization</a:t>
            </a:r>
          </a:p>
          <a:p>
            <a:pPr lvl="2" eaLnBrk="1" hangingPunct="1"/>
            <a:r>
              <a:rPr lang="en-US" sz="2800" dirty="0"/>
              <a:t>Requires ‘management’ &amp; ‘investment’</a:t>
            </a:r>
          </a:p>
          <a:p>
            <a:pPr lvl="2" eaLnBrk="1" hangingPunct="1"/>
            <a:r>
              <a:rPr lang="en-US" sz="2800" dirty="0"/>
              <a:t>Makes change more difficult</a:t>
            </a:r>
          </a:p>
          <a:p>
            <a:pPr lvl="2" eaLnBrk="1" hangingPunct="1"/>
            <a:r>
              <a:rPr lang="en-US" sz="2800" dirty="0"/>
              <a:t>Involves limited choice correspondent with industry assumptions</a:t>
            </a:r>
          </a:p>
          <a:p>
            <a:pPr lvl="2" eaLnBrk="1" hangingPunct="1"/>
            <a:r>
              <a:rPr lang="en-US" sz="2800" dirty="0"/>
              <a:t>May perpetuate dysfunction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64797"/>
          </a:xfrm>
        </p:spPr>
        <p:txBody>
          <a:bodyPr/>
          <a:lstStyle/>
          <a:p>
            <a:r>
              <a:rPr lang="en-US" dirty="0"/>
              <a:t>How is culture transmitted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856714"/>
          </a:xfrm>
        </p:spPr>
        <p:txBody>
          <a:bodyPr/>
          <a:lstStyle/>
          <a:p>
            <a:r>
              <a:rPr lang="en-US" sz="2800" dirty="0"/>
              <a:t>Explicit statements regarding values</a:t>
            </a:r>
          </a:p>
          <a:p>
            <a:pPr lvl="1"/>
            <a:r>
              <a:rPr lang="en-US" sz="2400" dirty="0"/>
              <a:t>Vision &amp; mission</a:t>
            </a:r>
          </a:p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Forms</a:t>
            </a:r>
            <a:r>
              <a:rPr lang="en-US" sz="2800" dirty="0"/>
              <a:t>: translate values into practice </a:t>
            </a:r>
          </a:p>
          <a:p>
            <a:pPr lvl="1"/>
            <a:r>
              <a:rPr lang="en-US" sz="2400" dirty="0"/>
              <a:t>Permissible business strategies</a:t>
            </a:r>
          </a:p>
          <a:p>
            <a:pPr lvl="2"/>
            <a:r>
              <a:rPr lang="en-US" sz="2000" dirty="0"/>
              <a:t>Differentiation, price competitive, niche identification</a:t>
            </a:r>
          </a:p>
          <a:p>
            <a:pPr lvl="1"/>
            <a:r>
              <a:rPr lang="en-US" sz="2400" dirty="0"/>
              <a:t>Structures</a:t>
            </a:r>
          </a:p>
          <a:p>
            <a:pPr lvl="2"/>
            <a:r>
              <a:rPr lang="en-US" sz="2000" dirty="0"/>
              <a:t>Centralization versus delegation (uniformity v specialization)</a:t>
            </a:r>
          </a:p>
          <a:p>
            <a:pPr lvl="1"/>
            <a:r>
              <a:rPr lang="en-US" sz="2400" dirty="0"/>
              <a:t>Administrative Processes</a:t>
            </a:r>
          </a:p>
          <a:p>
            <a:pPr lvl="2"/>
            <a:r>
              <a:rPr lang="en-US" sz="2000" dirty="0"/>
              <a:t>Compensation  &amp; performance management practices</a:t>
            </a:r>
          </a:p>
          <a:p>
            <a:r>
              <a:rPr lang="en-US" sz="2800" dirty="0"/>
              <a:t>Firm-sponsored social organizations &amp; communication</a:t>
            </a:r>
          </a:p>
          <a:p>
            <a:pPr lvl="2"/>
            <a:r>
              <a:rPr lang="en-US" sz="2000" dirty="0"/>
              <a:t>Company softball team, Company parties, newsletters, celebrations</a:t>
            </a:r>
          </a:p>
          <a:p>
            <a:r>
              <a:rPr lang="en-US" sz="2800" dirty="0"/>
              <a:t>Artifacts, Stories, Metaphors, Heroes, &amp; Norms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3581400" cy="1994392"/>
          </a:xfrm>
        </p:spPr>
        <p:txBody>
          <a:bodyPr/>
          <a:lstStyle/>
          <a:p>
            <a:r>
              <a:rPr lang="en-US" dirty="0"/>
              <a:t>When and Why Culture Matters Most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616421128"/>
              </p:ext>
            </p:extLst>
          </p:nvPr>
        </p:nvGraphicFramePr>
        <p:xfrm>
          <a:off x="2590800" y="762000"/>
          <a:ext cx="6553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2667000"/>
            <a:ext cx="2819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Culture as a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control mechanism </a:t>
            </a:r>
            <a:r>
              <a:rPr lang="en-US" sz="2400" dirty="0"/>
              <a:t>and as a device to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 the firm </a:t>
            </a:r>
            <a:r>
              <a:rPr lang="en-US" sz="2400" dirty="0"/>
              <a:t>from competitors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xplosion 1 36"/>
          <p:cNvSpPr/>
          <p:nvPr/>
        </p:nvSpPr>
        <p:spPr bwMode="auto">
          <a:xfrm>
            <a:off x="2514600" y="0"/>
            <a:ext cx="2514600" cy="2245280"/>
          </a:xfrm>
          <a:prstGeom prst="irregularSeal1">
            <a:avLst/>
          </a:prstGeom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819400" cy="1661993"/>
          </a:xfrm>
        </p:spPr>
        <p:txBody>
          <a:bodyPr/>
          <a:lstStyle/>
          <a:p>
            <a:r>
              <a:rPr lang="en-US" sz="4000" dirty="0"/>
              <a:t>What Determines Culture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799040"/>
            <a:ext cx="2743200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Industry Environment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customer 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competition/</a:t>
            </a:r>
            <a:r>
              <a:rPr lang="en-US" dirty="0">
                <a:solidFill>
                  <a:srgbClr val="FF0000"/>
                </a:solidFill>
              </a:rPr>
              <a:t>munificence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societal expectations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609600"/>
            <a:ext cx="167640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Management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800" y="2418040"/>
            <a:ext cx="3048000" cy="1508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b="1" dirty="0"/>
              <a:t>CULTURE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2799040"/>
            <a:ext cx="1447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Assumptions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0" y="2799040"/>
            <a:ext cx="838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Values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2113240"/>
            <a:ext cx="1371600" cy="123110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2000"/>
                  <a:satMod val="180000"/>
                </a:schemeClr>
              </a:gs>
              <a:gs pos="61000">
                <a:schemeClr val="accent5">
                  <a:tint val="32000"/>
                  <a:satMod val="250000"/>
                </a:schemeClr>
              </a:gs>
              <a:gs pos="100000">
                <a:schemeClr val="accent5">
                  <a:tint val="23000"/>
                  <a:satMod val="30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Forms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strategy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structure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processes</a:t>
            </a:r>
          </a:p>
        </p:txBody>
      </p:sp>
      <p:sp>
        <p:nvSpPr>
          <p:cNvPr id="19" name="U-Turn Arrow 18"/>
          <p:cNvSpPr/>
          <p:nvPr/>
        </p:nvSpPr>
        <p:spPr bwMode="auto">
          <a:xfrm>
            <a:off x="1828800" y="2037040"/>
            <a:ext cx="2362200" cy="762000"/>
          </a:xfrm>
          <a:prstGeom prst="uturnArrow">
            <a:avLst>
              <a:gd name="adj1" fmla="val 10000"/>
              <a:gd name="adj2" fmla="val 18250"/>
              <a:gd name="adj3" fmla="val 25000"/>
              <a:gd name="adj4" fmla="val 43750"/>
              <a:gd name="adj5" fmla="val 10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0" name="Bent Arrow 19"/>
          <p:cNvSpPr/>
          <p:nvPr/>
        </p:nvSpPr>
        <p:spPr bwMode="auto">
          <a:xfrm>
            <a:off x="4419600" y="762000"/>
            <a:ext cx="1447800" cy="2013466"/>
          </a:xfrm>
          <a:prstGeom prst="bentArrow">
            <a:avLst>
              <a:gd name="adj1" fmla="val 4475"/>
              <a:gd name="adj2" fmla="val 6843"/>
              <a:gd name="adj3" fmla="val 19474"/>
              <a:gd name="adj4" fmla="val 7296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239000" y="1088395"/>
            <a:ext cx="152400" cy="971490"/>
          </a:xfrm>
          <a:prstGeom prst="downArrow">
            <a:avLst/>
          </a:prstGeom>
          <a:gradFill>
            <a:gsLst>
              <a:gs pos="34000">
                <a:schemeClr val="accent3">
                  <a:shade val="45000"/>
                  <a:satMod val="170000"/>
                </a:schemeClr>
              </a:gs>
              <a:gs pos="68000">
                <a:schemeClr val="accent3">
                  <a:shade val="15000"/>
                  <a:satMod val="180000"/>
                </a:schemeClr>
              </a:gs>
              <a:gs pos="50000">
                <a:schemeClr val="accent3">
                  <a:shade val="45000"/>
                  <a:satMod val="170000"/>
                </a:schemeClr>
              </a:gs>
              <a:gs pos="87000">
                <a:schemeClr val="accent3">
                  <a:tint val="99000"/>
                  <a:shade val="65000"/>
                  <a:satMod val="155000"/>
                </a:schemeClr>
              </a:gs>
              <a:gs pos="22000">
                <a:schemeClr val="accent3">
                  <a:tint val="95500"/>
                  <a:shade val="100000"/>
                  <a:satMod val="155000"/>
                </a:schemeClr>
              </a:gs>
            </a:gsLst>
          </a:gradFill>
          <a:ln w="6350">
            <a:noFill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943600" y="1198840"/>
            <a:ext cx="0" cy="160020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72200" y="3027640"/>
            <a:ext cx="914400" cy="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" y="4475440"/>
            <a:ext cx="2819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 and forms must conform to </a:t>
            </a:r>
            <a:r>
              <a:rPr lang="en-US" sz="1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industry imperatives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the right thing to do.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48100" y="4311624"/>
            <a:ext cx="2209800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Prime beneficiaries or their </a:t>
            </a:r>
            <a:r>
              <a:rPr lang="en-US" sz="1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agents may shape values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consistent with assumptions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4384698"/>
            <a:ext cx="220980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Management develops the forms </a:t>
            </a:r>
            <a:r>
              <a:rPr lang="en-US" sz="1400" dirty="0">
                <a:solidFill>
                  <a:schemeClr val="bg1"/>
                </a:solidFill>
              </a:rPr>
              <a:t>necessary to conduct business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12536" y="609600"/>
            <a:ext cx="1676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EVENTS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</a:rPr>
              <a:t> 2008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</a:rPr>
              <a:t> Deepwater Horizon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</a:rPr>
              <a:t> Chipotle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</a:rPr>
              <a:t> Wells Fargo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5715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electric utility	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financial services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52800" y="5715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food services	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oil exploration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3833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Adapted from Gordon 1991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200400" y="4785449"/>
            <a:ext cx="533400" cy="37579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6172200" y="4785449"/>
            <a:ext cx="533400" cy="37579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5922749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Dotted lines = Influence</a:t>
            </a:r>
          </a:p>
          <a:p>
            <a:r>
              <a:rPr lang="en-US" sz="1050" dirty="0"/>
              <a:t>Solid lines = Controlling influence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 Arrow Callout 5"/>
          <p:cNvSpPr/>
          <p:nvPr/>
        </p:nvSpPr>
        <p:spPr bwMode="auto">
          <a:xfrm>
            <a:off x="2209800" y="2247900"/>
            <a:ext cx="4343400" cy="3054798"/>
          </a:xfrm>
          <a:prstGeom prst="quadArrowCallout">
            <a:avLst/>
          </a:prstGeom>
          <a:gradFill flip="none" rotWithShape="1">
            <a:gsLst>
              <a:gs pos="0">
                <a:srgbClr val="FFFF00"/>
              </a:gs>
              <a:gs pos="32000">
                <a:srgbClr val="FFC000"/>
              </a:gs>
              <a:gs pos="54000">
                <a:srgbClr val="C76A4D"/>
              </a:gs>
              <a:gs pos="92000">
                <a:schemeClr val="accent2">
                  <a:tint val="95500"/>
                  <a:shade val="100000"/>
                  <a:satMod val="15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Requisite and Discretionary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3581400"/>
            <a:ext cx="2971800" cy="3877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Industry Imperative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9501" y="3547533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4133" y="3581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Aesthetics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5466766"/>
            <a:ext cx="1638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Availability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5240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Service</a:t>
            </a:r>
          </a:p>
        </p:txBody>
      </p:sp>
      <p:sp>
        <p:nvSpPr>
          <p:cNvPr id="11" name="Rectangle 10"/>
          <p:cNvSpPr/>
          <p:nvPr/>
        </p:nvSpPr>
        <p:spPr>
          <a:xfrm rot="19090349">
            <a:off x="1514794" y="2017068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French</a:t>
            </a:r>
          </a:p>
        </p:txBody>
      </p:sp>
      <p:sp>
        <p:nvSpPr>
          <p:cNvPr id="12" name="Rectangle 11"/>
          <p:cNvSpPr/>
          <p:nvPr/>
        </p:nvSpPr>
        <p:spPr>
          <a:xfrm rot="19090349">
            <a:off x="5430627" y="1953497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Vegan</a:t>
            </a:r>
          </a:p>
        </p:txBody>
      </p:sp>
      <p:sp>
        <p:nvSpPr>
          <p:cNvPr id="14" name="Rectangle 13"/>
          <p:cNvSpPr/>
          <p:nvPr/>
        </p:nvSpPr>
        <p:spPr>
          <a:xfrm rot="19090349">
            <a:off x="1641794" y="5032542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Casual</a:t>
            </a:r>
          </a:p>
        </p:txBody>
      </p:sp>
      <p:sp>
        <p:nvSpPr>
          <p:cNvPr id="15" name="Rectangle 14"/>
          <p:cNvSpPr/>
          <p:nvPr/>
        </p:nvSpPr>
        <p:spPr>
          <a:xfrm rot="19090349">
            <a:off x="5466294" y="4847875"/>
            <a:ext cx="16458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Fast food</a:t>
            </a:r>
          </a:p>
        </p:txBody>
      </p:sp>
      <p:sp>
        <p:nvSpPr>
          <p:cNvPr id="16" name="Rectangle 15"/>
          <p:cNvSpPr/>
          <p:nvPr/>
        </p:nvSpPr>
        <p:spPr>
          <a:xfrm rot="19090349">
            <a:off x="6522826" y="2407738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Buffet</a:t>
            </a:r>
          </a:p>
        </p:txBody>
      </p:sp>
      <p:sp>
        <p:nvSpPr>
          <p:cNvPr id="17" name="Rectangle 16"/>
          <p:cNvSpPr/>
          <p:nvPr/>
        </p:nvSpPr>
        <p:spPr>
          <a:xfrm rot="19090349">
            <a:off x="225674" y="4559848"/>
            <a:ext cx="16458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Non-GMO</a:t>
            </a:r>
          </a:p>
        </p:txBody>
      </p:sp>
      <p:sp>
        <p:nvSpPr>
          <p:cNvPr id="18" name="Rectangle 17"/>
          <p:cNvSpPr/>
          <p:nvPr/>
        </p:nvSpPr>
        <p:spPr>
          <a:xfrm rot="19090349">
            <a:off x="256594" y="1866645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Etc.</a:t>
            </a:r>
          </a:p>
        </p:txBody>
      </p:sp>
      <p:sp>
        <p:nvSpPr>
          <p:cNvPr id="19" name="Rectangle 18"/>
          <p:cNvSpPr/>
          <p:nvPr/>
        </p:nvSpPr>
        <p:spPr>
          <a:xfrm rot="19090349">
            <a:off x="6768360" y="4713434"/>
            <a:ext cx="16458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52322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6397"/>
          </a:xfrm>
        </p:spPr>
        <p:txBody>
          <a:bodyPr/>
          <a:lstStyle/>
          <a:p>
            <a:pPr eaLnBrk="1" hangingPunct="1">
              <a:defRPr/>
            </a:pPr>
            <a:r>
              <a:rPr sz="4400" dirty="0"/>
              <a:t>How culture is preserved: ASA Model </a:t>
            </a:r>
            <a:br>
              <a:rPr sz="4400" dirty="0"/>
            </a:br>
            <a:r>
              <a:rPr sz="2000" dirty="0"/>
              <a:t>(</a:t>
            </a:r>
            <a:r>
              <a:rPr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Earwig Factory" pitchFamily="2" charset="0"/>
              </a:rPr>
              <a:t>The people make the place</a:t>
            </a:r>
            <a:r>
              <a:rPr sz="2000" dirty="0"/>
              <a:t>; </a:t>
            </a:r>
            <a:r>
              <a:rPr sz="1600" dirty="0"/>
              <a:t>Schneider, 1987</a:t>
            </a:r>
            <a:r>
              <a:rPr sz="2000" dirty="0"/>
              <a:t>)</a:t>
            </a:r>
            <a:endParaRPr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0352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Attraction</a:t>
            </a:r>
          </a:p>
          <a:p>
            <a:pPr lvl="1" eaLnBrk="1" hangingPunct="1"/>
            <a:r>
              <a:rPr lang="en-US" sz="2400" dirty="0"/>
              <a:t>People are differentially attracted to careers as a function of their own interests and personality</a:t>
            </a:r>
          </a:p>
          <a:p>
            <a:pPr lvl="2" eaLnBrk="1" hangingPunct="1"/>
            <a:r>
              <a:rPr lang="en-US" sz="2000" dirty="0"/>
              <a:t>People maintain preferences for different “Forms”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Selection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(and Socialization)</a:t>
            </a:r>
          </a:p>
          <a:p>
            <a:pPr lvl="1" eaLnBrk="1" hangingPunct="1"/>
            <a:r>
              <a:rPr lang="en-US" sz="2400" dirty="0"/>
              <a:t>Organizations end up choosing people who share many common personal attributes</a:t>
            </a:r>
          </a:p>
          <a:p>
            <a:pPr lvl="2" eaLnBrk="1" hangingPunct="1"/>
            <a:r>
              <a:rPr lang="en-US" dirty="0"/>
              <a:t>Interviews, Realistic Job Previews, Personality tests</a:t>
            </a:r>
          </a:p>
          <a:p>
            <a:pPr lvl="2" eaLnBrk="1" hangingPunct="1"/>
            <a:r>
              <a:rPr lang="en-US" dirty="0"/>
              <a:t>person-organization fit via </a:t>
            </a:r>
            <a:r>
              <a:rPr lang="en-US" dirty="0">
                <a:hlinkClick r:id="rId3" action="ppaction://hlinkfile"/>
              </a:rPr>
              <a:t>Value congruence </a:t>
            </a:r>
            <a:endParaRPr lang="en-US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/>
              <a:t>Attrition</a:t>
            </a:r>
          </a:p>
          <a:p>
            <a:pPr lvl="1" eaLnBrk="1" hangingPunct="1"/>
            <a:r>
              <a:rPr lang="en-US" sz="2400" dirty="0"/>
              <a:t>Compatibles remain longer than ‘Misfits’</a:t>
            </a:r>
          </a:p>
          <a:p>
            <a:pPr lvl="2" eaLnBrk="1" hangingPunct="1"/>
            <a:r>
              <a:rPr lang="en-US" dirty="0" err="1"/>
              <a:t>Rosabeth</a:t>
            </a:r>
            <a:r>
              <a:rPr lang="en-US" dirty="0"/>
              <a:t> Moss </a:t>
            </a:r>
            <a:r>
              <a:rPr lang="en-US" dirty="0" err="1"/>
              <a:t>Kanter</a:t>
            </a:r>
            <a:r>
              <a:rPr lang="en-US" dirty="0"/>
              <a:t> (</a:t>
            </a:r>
            <a:r>
              <a:rPr lang="en-US" dirty="0" err="1"/>
              <a:t>Homosocial</a:t>
            </a:r>
            <a:r>
              <a:rPr lang="en-US" dirty="0"/>
              <a:t> reproduction)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Cultural Types </a:t>
            </a:r>
            <a:r>
              <a:rPr sz="2400" dirty="0"/>
              <a:t>(</a:t>
            </a:r>
            <a:r>
              <a:rPr sz="2400" i="1" dirty="0" err="1"/>
              <a:t>Sonnenfeld’s</a:t>
            </a:r>
            <a:r>
              <a:rPr sz="2400" i="1" dirty="0"/>
              <a:t> Typology)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3810000" cy="2154436"/>
          </a:xfrm>
          <a:prstGeom prst="rect">
            <a:avLst/>
          </a:prstGeom>
          <a:solidFill>
            <a:srgbClr val="009999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wrap="square">
            <a:spAutoFit/>
            <a:flatTx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Academy</a:t>
            </a:r>
            <a:endParaRPr lang="en-US" sz="2400" dirty="0"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Learning Organization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Mastery - Careers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 knowledge, competence, specialization, training, silos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724400" y="1219200"/>
            <a:ext cx="3810000" cy="2133600"/>
          </a:xfrm>
          <a:prstGeom prst="rect">
            <a:avLst/>
          </a:prstGeom>
          <a:solidFill>
            <a:srgbClr val="993366"/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square">
            <a:spAutoFit/>
            <a:flatTx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Baseball Team</a:t>
            </a:r>
            <a:endParaRPr lang="en-US" sz="2400" dirty="0"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Natural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Performance - Free agents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 outcomes, entrepreneurship, risk-taking, incentives</a:t>
            </a:r>
            <a:endParaRPr lang="en-US" sz="2400" dirty="0">
              <a:latin typeface="CG Omega" pitchFamily="34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609600" y="3962400"/>
            <a:ext cx="3810000" cy="2133600"/>
          </a:xfrm>
          <a:prstGeom prst="rect">
            <a:avLst/>
          </a:prstGeom>
          <a:solidFill>
            <a:srgbClr val="C76A4D"/>
          </a:solidFill>
          <a:ln w="9525">
            <a:miter lim="800000"/>
            <a:headEnd/>
            <a:tailEnd/>
          </a:ln>
          <a:scene3d>
            <a:camera prst="legacyObliqueTopRight"/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C76A4D"/>
            </a:extrusionClr>
          </a:sp3d>
        </p:spPr>
        <p:txBody>
          <a:bodyPr wrap="squar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Club</a:t>
            </a:r>
            <a:endParaRPr lang="en-US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Family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Conformity - Seniority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 loyalty, fitting in, experience, generalists, career lattices</a:t>
            </a:r>
            <a:endParaRPr lang="en-US" sz="2400" dirty="0">
              <a:latin typeface="CG Omega" pitchFamily="34" charset="0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724400" y="3962400"/>
            <a:ext cx="3810000" cy="2133600"/>
          </a:xfrm>
          <a:prstGeom prst="rect">
            <a:avLst/>
          </a:prstGeom>
          <a:solidFill>
            <a:srgbClr val="789A34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789A34"/>
            </a:extrusionClr>
          </a:sp3d>
        </p:spPr>
        <p:txBody>
          <a:bodyPr wrap="squar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Fortress</a:t>
            </a:r>
            <a:endParaRPr lang="en-US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Castle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Faithfulness - Knights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 preoccupied with survival, defensive, messiah-silver bullet</a:t>
            </a:r>
            <a:endParaRPr lang="en-US" sz="2400" dirty="0">
              <a:latin typeface="CG Omega" pitchFamily="34" charset="0"/>
            </a:endParaRPr>
          </a:p>
        </p:txBody>
      </p:sp>
      <p:pic>
        <p:nvPicPr>
          <p:cNvPr id="3074" name="Picture 2" descr="https://encrypted-tbn0.google.com/images?q=tbn:ANd9GcTFAU59_BTEh70HsiwJMb2b1i1liDpYPrDyYeAqGQjbNWBytXk13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2400"/>
            <a:ext cx="1447800" cy="98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TJep1dqGvb-zi-GneDELdRDUJ4sHBlNQrzUUpSR4yxv9pd5pjey4bPaNuzH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134964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cmi-fl.com/wp-content/uploads/2011/01/colle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11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encrypted-tbn2.google.com/images?q=tbn:ANd9GcT147R7DmcrIJAr3NRi3kelyOhMmbTfrjsFgkFbPu_GDw_17y6x9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906" y="3962401"/>
            <a:ext cx="1627694" cy="98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53998"/>
          </a:xfrm>
        </p:spPr>
        <p:txBody>
          <a:bodyPr/>
          <a:lstStyle/>
          <a:p>
            <a:r>
              <a:rPr lang="en-US" sz="4000" dirty="0"/>
              <a:t>Competing Values Framework</a:t>
            </a:r>
          </a:p>
        </p:txBody>
      </p:sp>
      <p:sp>
        <p:nvSpPr>
          <p:cNvPr id="5" name="Rectangle 4"/>
          <p:cNvSpPr/>
          <p:nvPr/>
        </p:nvSpPr>
        <p:spPr>
          <a:xfrm>
            <a:off x="94861" y="4287501"/>
            <a:ext cx="3962400" cy="2462213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>
            <a:spAutoFit/>
          </a:bodyPr>
          <a:lstStyle/>
          <a:p>
            <a:pPr lvl="0"/>
            <a:r>
              <a:rPr lang="en-US" sz="1000" b="1" cap="all" dirty="0">
                <a:solidFill>
                  <a:srgbClr val="FFFFFF"/>
                </a:solidFill>
              </a:rPr>
              <a:t>CONTROL -  </a:t>
            </a:r>
            <a:r>
              <a:rPr lang="en-US" sz="1000" b="1" dirty="0">
                <a:solidFill>
                  <a:srgbClr val="FFFFFF"/>
                </a:solidFill>
              </a:rPr>
              <a:t>Processes</a:t>
            </a:r>
            <a:r>
              <a:rPr lang="en-US" sz="1000" b="1" cap="all" dirty="0">
                <a:solidFill>
                  <a:srgbClr val="FFFFFF"/>
                </a:solidFill>
              </a:rPr>
              <a:t> - HIERARCHY</a:t>
            </a:r>
          </a:p>
          <a:p>
            <a:pPr lvl="0"/>
            <a:r>
              <a:rPr lang="en-US" sz="1000" b="1" dirty="0">
                <a:solidFill>
                  <a:srgbClr val="FFFFFF"/>
                </a:solidFill>
              </a:rPr>
              <a:t>Focus: Process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Situation</a:t>
            </a:r>
            <a:r>
              <a:rPr lang="en-US" sz="900" dirty="0">
                <a:solidFill>
                  <a:srgbClr val="FFFFFF"/>
                </a:solidFill>
              </a:rPr>
              <a:t>: Organization has large and </a:t>
            </a:r>
          </a:p>
          <a:p>
            <a:pPr lvl="0"/>
            <a:r>
              <a:rPr lang="en-US" sz="900" dirty="0">
                <a:solidFill>
                  <a:srgbClr val="FFFFFF"/>
                </a:solidFill>
              </a:rPr>
              <a:t>complex scope and scale, government </a:t>
            </a:r>
          </a:p>
          <a:p>
            <a:pPr lvl="0"/>
            <a:r>
              <a:rPr lang="en-US" sz="900" dirty="0">
                <a:solidFill>
                  <a:srgbClr val="FFFFFF"/>
                </a:solidFill>
              </a:rPr>
              <a:t>regulations and standards determine </a:t>
            </a:r>
          </a:p>
          <a:p>
            <a:pPr lvl="0"/>
            <a:r>
              <a:rPr lang="en-US" sz="900" dirty="0">
                <a:solidFill>
                  <a:srgbClr val="FFFFFF"/>
                </a:solidFill>
              </a:rPr>
              <a:t>business practices, failure is no option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Purposes</a:t>
            </a:r>
            <a:r>
              <a:rPr lang="en-US" sz="900" dirty="0">
                <a:solidFill>
                  <a:srgbClr val="FFFFFF"/>
                </a:solidFill>
              </a:rPr>
              <a:t>: Efficiency and quality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Practices</a:t>
            </a:r>
            <a:r>
              <a:rPr lang="en-US" sz="900" dirty="0">
                <a:solidFill>
                  <a:srgbClr val="FFFFFF"/>
                </a:solidFill>
              </a:rPr>
              <a:t>: Implementing large scale </a:t>
            </a:r>
          </a:p>
          <a:p>
            <a:pPr lvl="0"/>
            <a:r>
              <a:rPr lang="en-US" sz="900" dirty="0">
                <a:solidFill>
                  <a:srgbClr val="FFFFFF"/>
                </a:solidFill>
              </a:rPr>
              <a:t>technology and systems, applying </a:t>
            </a:r>
          </a:p>
          <a:p>
            <a:pPr lvl="0"/>
            <a:r>
              <a:rPr lang="en-US" sz="900" dirty="0">
                <a:solidFill>
                  <a:srgbClr val="FFFFFF"/>
                </a:solidFill>
              </a:rPr>
              <a:t>continuous improvement processes, complying with regulations, adhering to standards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People</a:t>
            </a:r>
            <a:r>
              <a:rPr lang="en-US" sz="900" dirty="0">
                <a:solidFill>
                  <a:srgbClr val="FFFFFF"/>
                </a:solidFill>
              </a:rPr>
              <a:t>: Organized, methodical, technical, practical, objective, persistent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Environment</a:t>
            </a:r>
            <a:r>
              <a:rPr lang="en-US" sz="900" dirty="0">
                <a:solidFill>
                  <a:srgbClr val="FFFFFF"/>
                </a:solidFill>
              </a:rPr>
              <a:t>: Clear roles, logical objectives, structured work, cohesive work processes</a:t>
            </a:r>
          </a:p>
          <a:p>
            <a:pPr lvl="0"/>
            <a:r>
              <a:rPr lang="en-US" sz="900" b="1" dirty="0">
                <a:solidFill>
                  <a:srgbClr val="FFFFFF"/>
                </a:solidFill>
              </a:rPr>
              <a:t>Measures</a:t>
            </a:r>
            <a:r>
              <a:rPr lang="en-US" sz="900" dirty="0">
                <a:solidFill>
                  <a:srgbClr val="FFFFFF"/>
                </a:solidFill>
              </a:rPr>
              <a:t>: Budget adherence, milestones achieved, number of failures, regulatory compliance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7902" y="892629"/>
            <a:ext cx="4159898" cy="260071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1000" b="1" cap="all" dirty="0"/>
              <a:t>CREATE – </a:t>
            </a:r>
            <a:r>
              <a:rPr lang="en-US" sz="1000" b="1" dirty="0"/>
              <a:t>Open Systems - ADHOCRACY</a:t>
            </a:r>
          </a:p>
          <a:p>
            <a:r>
              <a:rPr lang="en-US" sz="1000" b="1" dirty="0"/>
              <a:t>Focus: Vision</a:t>
            </a:r>
          </a:p>
          <a:p>
            <a:r>
              <a:rPr lang="en-US" sz="900" b="1" dirty="0"/>
              <a:t>Situation</a:t>
            </a:r>
            <a:r>
              <a:rPr lang="en-US" sz="900" dirty="0"/>
              <a:t>: Differentiation creates significantly higher margins, a new Methodology changes the game, an industry is situated around blockbuster invention</a:t>
            </a:r>
          </a:p>
          <a:p>
            <a:r>
              <a:rPr lang="en-US" sz="900" b="1" dirty="0"/>
              <a:t>Purposes</a:t>
            </a:r>
            <a:r>
              <a:rPr lang="en-US" sz="900" dirty="0"/>
              <a:t>: Innovation and Growth</a:t>
            </a:r>
          </a:p>
          <a:p>
            <a:r>
              <a:rPr lang="en-US" sz="900" b="1" dirty="0"/>
              <a:t>	            Practices</a:t>
            </a:r>
            <a:r>
              <a:rPr lang="en-US" sz="900" dirty="0"/>
              <a:t>: Encouraging radical thinking,</a:t>
            </a:r>
          </a:p>
          <a:p>
            <a:r>
              <a:rPr lang="en-US" sz="900" dirty="0"/>
              <a:t>                                   launching new ventures, speculating </a:t>
            </a:r>
          </a:p>
          <a:p>
            <a:r>
              <a:rPr lang="en-US" sz="900" dirty="0"/>
              <a:t>                                   emerging opportunities, launching</a:t>
            </a:r>
          </a:p>
          <a:p>
            <a:r>
              <a:rPr lang="en-US" sz="900" dirty="0"/>
              <a:t>                                   change initiatives, destroying old practices</a:t>
            </a:r>
          </a:p>
          <a:p>
            <a:r>
              <a:rPr lang="en-US" sz="900" b="1" dirty="0"/>
              <a:t>	            People</a:t>
            </a:r>
            <a:r>
              <a:rPr lang="en-US" sz="900" dirty="0"/>
              <a:t>: Visionary, optimistic, generalist, </a:t>
            </a:r>
          </a:p>
          <a:p>
            <a:r>
              <a:rPr lang="en-US" sz="900" dirty="0"/>
              <a:t>	             enthusiastic, quick thinker, expressive</a:t>
            </a:r>
          </a:p>
          <a:p>
            <a:r>
              <a:rPr lang="en-US" sz="900" b="1" dirty="0"/>
              <a:t>	             Environment</a:t>
            </a:r>
            <a:r>
              <a:rPr lang="en-US" sz="900" dirty="0"/>
              <a:t>: Stimulating projects, </a:t>
            </a:r>
          </a:p>
          <a:p>
            <a:r>
              <a:rPr lang="en-US" sz="900" dirty="0"/>
              <a:t>                                    flexible hours,  free from everyday</a:t>
            </a:r>
          </a:p>
          <a:p>
            <a:r>
              <a:rPr lang="en-US" sz="900" dirty="0"/>
              <a:t>                                    constraints, diverse workforce</a:t>
            </a:r>
          </a:p>
          <a:p>
            <a:r>
              <a:rPr lang="en-US" sz="900" b="1" dirty="0"/>
              <a:t>	             Measures</a:t>
            </a:r>
            <a:r>
              <a:rPr lang="en-US" sz="900" dirty="0"/>
              <a:t>: Diversity of experiments, new</a:t>
            </a:r>
          </a:p>
          <a:p>
            <a:r>
              <a:rPr lang="en-US" sz="900" dirty="0"/>
              <a:t>	             market growth, adoption rate, revenues  	             from new products and services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3868578"/>
            <a:ext cx="3733800" cy="2769989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r>
              <a:rPr lang="en-US" sz="1000" b="1" cap="all" dirty="0"/>
              <a:t>	  </a:t>
            </a:r>
            <a:r>
              <a:rPr lang="en-US" sz="1000" b="1" cap="all" dirty="0">
                <a:solidFill>
                  <a:schemeClr val="bg1"/>
                </a:solidFill>
              </a:rPr>
              <a:t>COMPETE – </a:t>
            </a:r>
            <a:r>
              <a:rPr lang="en-US" sz="1000" b="1" dirty="0">
                <a:solidFill>
                  <a:schemeClr val="bg1"/>
                </a:solidFill>
              </a:rPr>
              <a:t>Rational Goals - Market</a:t>
            </a:r>
            <a:endParaRPr lang="en-US" sz="1000" b="1" cap="all" dirty="0">
              <a:solidFill>
                <a:schemeClr val="bg1"/>
              </a:solidFill>
            </a:endParaRPr>
          </a:p>
          <a:p>
            <a:r>
              <a:rPr lang="en-US" sz="1000" b="1" dirty="0">
                <a:solidFill>
                  <a:schemeClr val="bg1"/>
                </a:solidFill>
              </a:rPr>
              <a:t>	  Focus: Goals</a:t>
            </a:r>
          </a:p>
          <a:p>
            <a:r>
              <a:rPr lang="en-US" sz="1000" b="1" dirty="0">
                <a:solidFill>
                  <a:schemeClr val="bg1"/>
                </a:solidFill>
              </a:rPr>
              <a:t>                       </a:t>
            </a:r>
            <a:r>
              <a:rPr lang="en-US" sz="900" b="1" dirty="0">
                <a:solidFill>
                  <a:schemeClr val="bg1"/>
                </a:solidFill>
              </a:rPr>
              <a:t>Situation</a:t>
            </a:r>
            <a:r>
              <a:rPr lang="en-US" sz="900" dirty="0">
                <a:solidFill>
                  <a:schemeClr val="bg1"/>
                </a:solidFill>
              </a:rPr>
              <a:t>: Shareholder demands are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the primary driver, aggressive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competition, markets change from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mergers and acquisitions, investors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demand quick results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                         Purposes</a:t>
            </a:r>
            <a:r>
              <a:rPr lang="en-US" sz="900" dirty="0">
                <a:solidFill>
                  <a:schemeClr val="bg1"/>
                </a:solidFill>
              </a:rPr>
              <a:t>: Profits and speed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                         Practices</a:t>
            </a:r>
            <a:r>
              <a:rPr lang="en-US" sz="900" dirty="0">
                <a:solidFill>
                  <a:schemeClr val="bg1"/>
                </a:solidFill>
              </a:rPr>
              <a:t>: Managing performance 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through objectives, investing for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increasing rates of return, quickly</a:t>
            </a:r>
          </a:p>
          <a:p>
            <a:r>
              <a:rPr lang="en-US" sz="900" dirty="0">
                <a:solidFill>
                  <a:schemeClr val="bg1"/>
                </a:solidFill>
              </a:rPr>
              <a:t>                         starting and killing initiatives, quickly confronting problems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People</a:t>
            </a:r>
            <a:r>
              <a:rPr lang="en-US" sz="900" dirty="0">
                <a:solidFill>
                  <a:schemeClr val="bg1"/>
                </a:solidFill>
              </a:rPr>
              <a:t>: Goal oriented, assertive, driven, accountable, decisive, competitive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Environment</a:t>
            </a:r>
            <a:r>
              <a:rPr lang="en-US" sz="900" dirty="0">
                <a:solidFill>
                  <a:schemeClr val="bg1"/>
                </a:solidFill>
              </a:rPr>
              <a:t>: High pressure, fast moving, quantifiable results, pay for performance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Measures</a:t>
            </a:r>
            <a:r>
              <a:rPr lang="en-US" sz="900" dirty="0">
                <a:solidFill>
                  <a:schemeClr val="bg1"/>
                </a:solidFill>
              </a:rPr>
              <a:t>: Gross Profit, time to market, return on investment, operating income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892629"/>
            <a:ext cx="4083698" cy="3046988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COLLABORATE – Human Relations - CLAN</a:t>
            </a:r>
          </a:p>
          <a:p>
            <a:r>
              <a:rPr lang="en-US" sz="1050" b="1" dirty="0">
                <a:solidFill>
                  <a:schemeClr val="bg1"/>
                </a:solidFill>
              </a:rPr>
              <a:t>Focus: Values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Situation</a:t>
            </a:r>
            <a:r>
              <a:rPr lang="en-US" sz="900" dirty="0">
                <a:solidFill>
                  <a:schemeClr val="bg1"/>
                </a:solidFill>
              </a:rPr>
              <a:t>: A community united by shared beliefs, competency is closely linked to unique abilities, lifestyle identification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Purposes</a:t>
            </a:r>
            <a:r>
              <a:rPr lang="en-US" sz="900" dirty="0">
                <a:solidFill>
                  <a:schemeClr val="bg1"/>
                </a:solidFill>
              </a:rPr>
              <a:t>: Community and knowledge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Practices</a:t>
            </a:r>
            <a:r>
              <a:rPr lang="en-US" sz="900" dirty="0">
                <a:solidFill>
                  <a:schemeClr val="bg1"/>
                </a:solidFill>
              </a:rPr>
              <a:t>: Building teams and </a:t>
            </a:r>
          </a:p>
          <a:p>
            <a:r>
              <a:rPr lang="en-US" sz="900" dirty="0">
                <a:solidFill>
                  <a:schemeClr val="bg1"/>
                </a:solidFill>
              </a:rPr>
              <a:t>developing communities, training,</a:t>
            </a:r>
          </a:p>
          <a:p>
            <a:r>
              <a:rPr lang="en-US" sz="900" dirty="0">
                <a:solidFill>
                  <a:schemeClr val="bg1"/>
                </a:solidFill>
              </a:rPr>
              <a:t>and coaching, creating shared </a:t>
            </a:r>
          </a:p>
          <a:p>
            <a:r>
              <a:rPr lang="en-US" sz="900" dirty="0">
                <a:solidFill>
                  <a:schemeClr val="bg1"/>
                </a:solidFill>
              </a:rPr>
              <a:t>vision and values, harmonious </a:t>
            </a:r>
          </a:p>
          <a:p>
            <a:r>
              <a:rPr lang="en-US" sz="900" dirty="0">
                <a:solidFill>
                  <a:schemeClr val="bg1"/>
                </a:solidFill>
              </a:rPr>
              <a:t>work environment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People</a:t>
            </a:r>
            <a:r>
              <a:rPr lang="en-US" sz="900" dirty="0">
                <a:solidFill>
                  <a:schemeClr val="bg1"/>
                </a:solidFill>
              </a:rPr>
              <a:t>: Build trust, helpful, </a:t>
            </a:r>
          </a:p>
          <a:p>
            <a:r>
              <a:rPr lang="en-US" sz="900" dirty="0">
                <a:solidFill>
                  <a:schemeClr val="bg1"/>
                </a:solidFill>
              </a:rPr>
              <a:t>resolves conflict, empowering, </a:t>
            </a:r>
          </a:p>
          <a:p>
            <a:r>
              <a:rPr lang="en-US" sz="900" dirty="0">
                <a:solidFill>
                  <a:schemeClr val="bg1"/>
                </a:solidFill>
              </a:rPr>
              <a:t>good listener, encourages </a:t>
            </a:r>
          </a:p>
          <a:p>
            <a:r>
              <a:rPr lang="en-US" sz="900" dirty="0">
                <a:solidFill>
                  <a:schemeClr val="bg1"/>
                </a:solidFill>
              </a:rPr>
              <a:t>participation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Environment</a:t>
            </a:r>
            <a:r>
              <a:rPr lang="en-US" sz="900" dirty="0">
                <a:solidFill>
                  <a:schemeClr val="bg1"/>
                </a:solidFill>
              </a:rPr>
              <a:t>: Harmonious </a:t>
            </a:r>
          </a:p>
          <a:p>
            <a:r>
              <a:rPr lang="en-US" sz="900" dirty="0">
                <a:solidFill>
                  <a:schemeClr val="bg1"/>
                </a:solidFill>
              </a:rPr>
              <a:t>atmosphere, collaborative </a:t>
            </a:r>
          </a:p>
          <a:p>
            <a:r>
              <a:rPr lang="en-US" sz="900" dirty="0">
                <a:solidFill>
                  <a:schemeClr val="bg1"/>
                </a:solidFill>
              </a:rPr>
              <a:t>workplace, informal communication,</a:t>
            </a:r>
          </a:p>
          <a:p>
            <a:r>
              <a:rPr lang="en-US" sz="900" dirty="0">
                <a:solidFill>
                  <a:schemeClr val="bg1"/>
                </a:solidFill>
              </a:rPr>
              <a:t>shared values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Measures</a:t>
            </a:r>
            <a:r>
              <a:rPr lang="en-US" sz="900" dirty="0">
                <a:solidFill>
                  <a:schemeClr val="bg1"/>
                </a:solidFill>
              </a:rPr>
              <a:t>: Employee satisfaction, </a:t>
            </a:r>
          </a:p>
          <a:p>
            <a:r>
              <a:rPr lang="en-US" sz="900" dirty="0">
                <a:solidFill>
                  <a:schemeClr val="bg1"/>
                </a:solidFill>
              </a:rPr>
              <a:t>employee turnover, training per </a:t>
            </a:r>
          </a:p>
          <a:p>
            <a:r>
              <a:rPr lang="en-US" sz="900" dirty="0">
                <a:solidFill>
                  <a:schemeClr val="bg1"/>
                </a:solidFill>
              </a:rPr>
              <a:t>employee, peer review</a:t>
            </a:r>
          </a:p>
        </p:txBody>
      </p:sp>
      <p:pic>
        <p:nvPicPr>
          <p:cNvPr id="2052" name="Picture 4" descr="http://1.bp.blogspot.com/-pS3cB8aube8/TgwCGXDpSUI/AAAAAAAAACk/gtv9v6HnvIM/s320/Competing+Vaules+Framework+U+of+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429000" cy="361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1956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CVF 4 Culture Types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2" y="1094792"/>
            <a:ext cx="6233951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263" y="213387"/>
            <a:ext cx="2682745" cy="88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14" y="2438400"/>
            <a:ext cx="2552274" cy="68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994" y="3425217"/>
            <a:ext cx="2625913" cy="8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552" y="1371600"/>
            <a:ext cx="2590799" cy="79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83335"/>
            <a:ext cx="3404107" cy="135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63" y="4419600"/>
            <a:ext cx="360997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12" y="6553200"/>
            <a:ext cx="2099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Hartnell</a:t>
            </a:r>
            <a:r>
              <a:rPr lang="en-US" sz="105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Ou</a:t>
            </a:r>
            <a:r>
              <a:rPr lang="en-US" sz="105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&amp; </a:t>
            </a:r>
            <a:r>
              <a:rPr lang="en-US" sz="105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Kinicki</a:t>
            </a:r>
            <a:r>
              <a:rPr lang="en-US" sz="105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21122904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bl-green brushed metal</Template>
  <TotalTime>11712</TotalTime>
  <Pages>15</Pages>
  <Words>1793</Words>
  <Application>Microsoft Office PowerPoint</Application>
  <PresentationFormat>On-screen Show (4:3)</PresentationFormat>
  <Paragraphs>332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CG Omega</vt:lpstr>
      <vt:lpstr>Earwig Factory</vt:lpstr>
      <vt:lpstr>Segoe</vt:lpstr>
      <vt:lpstr>Verdana</vt:lpstr>
      <vt:lpstr>Wingdings</vt:lpstr>
      <vt:lpstr>Green-blue brushed metal and curves design template</vt:lpstr>
      <vt:lpstr>White with Courier font for code slides</vt:lpstr>
      <vt:lpstr>Organizational Culture</vt:lpstr>
      <vt:lpstr>How is culture transmitted</vt:lpstr>
      <vt:lpstr>When and Why Culture Matters Most</vt:lpstr>
      <vt:lpstr>What Determines Culture</vt:lpstr>
      <vt:lpstr>Requisite and Discretionary Values</vt:lpstr>
      <vt:lpstr>How culture is preserved: ASA Model  (The people make the place; Schneider, 1987)</vt:lpstr>
      <vt:lpstr>Cultural Types (Sonnenfeld’s Typology)</vt:lpstr>
      <vt:lpstr>Competing Values Framework</vt:lpstr>
      <vt:lpstr>CVF 4 Culture Types</vt:lpstr>
      <vt:lpstr>Cultural Types (Deal &amp; Kennedy’s Typology)</vt:lpstr>
      <vt:lpstr>Culture Challenges</vt:lpstr>
      <vt:lpstr>Culture Challenges</vt:lpstr>
      <vt:lpstr>Purpose-Driven Culture</vt:lpstr>
      <vt:lpstr>Purpose</vt:lpstr>
      <vt:lpstr>The Google Bump</vt:lpstr>
      <vt:lpstr>Functions &amp; Dysfunctions of Culture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Culture</dc:title>
  <dc:creator>Peter Villanova, Ph.D.</dc:creator>
  <cp:lastModifiedBy>Villanova, Peter D.</cp:lastModifiedBy>
  <cp:revision>218</cp:revision>
  <cp:lastPrinted>1601-01-01T00:00:00Z</cp:lastPrinted>
  <dcterms:created xsi:type="dcterms:W3CDTF">2000-01-23T20:33:20Z</dcterms:created>
  <dcterms:modified xsi:type="dcterms:W3CDTF">2020-11-03T14:50:23Z</dcterms:modified>
</cp:coreProperties>
</file>