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7" r:id="rId1"/>
    <p:sldMasterId id="2147483760" r:id="rId2"/>
  </p:sldMasterIdLst>
  <p:notesMasterIdLst>
    <p:notesMasterId r:id="rId25"/>
  </p:notesMasterIdLst>
  <p:handoutMasterIdLst>
    <p:handoutMasterId r:id="rId26"/>
  </p:handoutMasterIdLst>
  <p:sldIdLst>
    <p:sldId id="294" r:id="rId3"/>
    <p:sldId id="295" r:id="rId4"/>
    <p:sldId id="296" r:id="rId5"/>
    <p:sldId id="276" r:id="rId6"/>
    <p:sldId id="300" r:id="rId7"/>
    <p:sldId id="301" r:id="rId8"/>
    <p:sldId id="302" r:id="rId9"/>
    <p:sldId id="291" r:id="rId10"/>
    <p:sldId id="277" r:id="rId11"/>
    <p:sldId id="298" r:id="rId12"/>
    <p:sldId id="304" r:id="rId13"/>
    <p:sldId id="281" r:id="rId14"/>
    <p:sldId id="285" r:id="rId15"/>
    <p:sldId id="299" r:id="rId16"/>
    <p:sldId id="282" r:id="rId17"/>
    <p:sldId id="290" r:id="rId18"/>
    <p:sldId id="288" r:id="rId19"/>
    <p:sldId id="283" r:id="rId20"/>
    <p:sldId id="305" r:id="rId21"/>
    <p:sldId id="284" r:id="rId22"/>
    <p:sldId id="303" r:id="rId23"/>
    <p:sldId id="297" r:id="rId24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FFCCCC"/>
    <a:srgbClr val="FF0000"/>
    <a:srgbClr val="FF6600"/>
    <a:srgbClr val="3333CC"/>
    <a:srgbClr val="FFCC99"/>
    <a:srgbClr val="00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Villanova" userId="470e00862680972b" providerId="LiveId" clId="{2D19D5D3-5184-49E8-AE30-A733B964825E}"/>
    <pc:docChg chg="modSld">
      <pc:chgData name="Dr Villanova" userId="470e00862680972b" providerId="LiveId" clId="{2D19D5D3-5184-49E8-AE30-A733B964825E}" dt="2020-10-27T16:21:13.969" v="59" actId="1076"/>
      <pc:docMkLst>
        <pc:docMk/>
      </pc:docMkLst>
      <pc:sldChg chg="modSp mod">
        <pc:chgData name="Dr Villanova" userId="470e00862680972b" providerId="LiveId" clId="{2D19D5D3-5184-49E8-AE30-A733B964825E}" dt="2020-10-27T16:21:13.969" v="59" actId="1076"/>
        <pc:sldMkLst>
          <pc:docMk/>
          <pc:sldMk cId="0" sldId="284"/>
        </pc:sldMkLst>
        <pc:spChg chg="mod">
          <ac:chgData name="Dr Villanova" userId="470e00862680972b" providerId="LiveId" clId="{2D19D5D3-5184-49E8-AE30-A733B964825E}" dt="2020-10-27T16:20:55.295" v="57" actId="404"/>
          <ac:spMkLst>
            <pc:docMk/>
            <pc:sldMk cId="0" sldId="284"/>
            <ac:spMk id="9221" creationId="{00000000-0000-0000-0000-000000000000}"/>
          </ac:spMkLst>
        </pc:spChg>
        <pc:spChg chg="mod">
          <ac:chgData name="Dr Villanova" userId="470e00862680972b" providerId="LiveId" clId="{2D19D5D3-5184-49E8-AE30-A733B964825E}" dt="2020-10-27T16:21:13.969" v="59" actId="1076"/>
          <ac:spMkLst>
            <pc:docMk/>
            <pc:sldMk cId="0" sldId="284"/>
            <ac:spMk id="9222" creationId="{00000000-0000-0000-0000-000000000000}"/>
          </ac:spMkLst>
        </pc:spChg>
      </pc:sldChg>
      <pc:sldChg chg="modSp mod">
        <pc:chgData name="Dr Villanova" userId="470e00862680972b" providerId="LiveId" clId="{2D19D5D3-5184-49E8-AE30-A733B964825E}" dt="2020-10-27T16:17:18.175" v="55" actId="20577"/>
        <pc:sldMkLst>
          <pc:docMk/>
          <pc:sldMk cId="3305219193" sldId="304"/>
        </pc:sldMkLst>
        <pc:graphicFrameChg chg="modGraphic">
          <ac:chgData name="Dr Villanova" userId="470e00862680972b" providerId="LiveId" clId="{2D19D5D3-5184-49E8-AE30-A733B964825E}" dt="2020-10-27T16:17:18.175" v="55" actId="20577"/>
          <ac:graphicFrameMkLst>
            <pc:docMk/>
            <pc:sldMk cId="3305219193" sldId="304"/>
            <ac:graphicFrameMk id="11" creationId="{EE302855-AA47-4A73-BDDF-25DE71067CA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41666666666671"/>
          <c:y val="5.7565789473684223E-2"/>
          <c:w val="0.76875000000000082"/>
          <c:h val="0.746710526315790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 subject</c:v>
                </c:pt>
              </c:strCache>
            </c:strRef>
          </c:tx>
          <c:spPr>
            <a:ln w="28106">
              <a:solidFill>
                <a:srgbClr val="FF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Alone</c:v>
                </c:pt>
                <c:pt idx="1">
                  <c:v>Group trial 1</c:v>
                </c:pt>
                <c:pt idx="2">
                  <c:v>2</c:v>
                </c:pt>
                <c:pt idx="3">
                  <c:v>3</c:v>
                </c:pt>
                <c:pt idx="4">
                  <c:v>Alone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7.4</c:v>
                </c:pt>
                <c:pt idx="1">
                  <c:v>4.3</c:v>
                </c:pt>
                <c:pt idx="2">
                  <c:v>3.9</c:v>
                </c:pt>
                <c:pt idx="3">
                  <c:v>2.7</c:v>
                </c:pt>
                <c:pt idx="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7E-4BE4-A6C9-D042844748F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</c:v>
                </c:pt>
              </c:strCache>
            </c:strRef>
          </c:tx>
          <c:spPr>
            <a:ln w="28106">
              <a:solidFill>
                <a:srgbClr val="FFFF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Alone</c:v>
                </c:pt>
                <c:pt idx="1">
                  <c:v>Group trial 1</c:v>
                </c:pt>
                <c:pt idx="2">
                  <c:v>2</c:v>
                </c:pt>
                <c:pt idx="3">
                  <c:v>3</c:v>
                </c:pt>
                <c:pt idx="4">
                  <c:v>Alone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</c:v>
                </c:pt>
                <c:pt idx="1">
                  <c:v>2.8</c:v>
                </c:pt>
                <c:pt idx="2">
                  <c:v>2.7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7E-4BE4-A6C9-D042844748F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</c:v>
                </c:pt>
              </c:strCache>
            </c:strRef>
          </c:tx>
          <c:spPr>
            <a:ln w="28106">
              <a:solidFill>
                <a:srgbClr val="00FF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Sheet1!$B$1:$F$1</c:f>
              <c:strCache>
                <c:ptCount val="5"/>
                <c:pt idx="0">
                  <c:v>Alone</c:v>
                </c:pt>
                <c:pt idx="1">
                  <c:v>Group trial 1</c:v>
                </c:pt>
                <c:pt idx="2">
                  <c:v>2</c:v>
                </c:pt>
                <c:pt idx="3">
                  <c:v>3</c:v>
                </c:pt>
                <c:pt idx="4">
                  <c:v>Alone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0.9</c:v>
                </c:pt>
                <c:pt idx="1">
                  <c:v>2.1</c:v>
                </c:pt>
                <c:pt idx="2">
                  <c:v>2.4</c:v>
                </c:pt>
                <c:pt idx="3">
                  <c:v>2.5</c:v>
                </c:pt>
                <c:pt idx="4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7E-4BE4-A6C9-D04284474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859696"/>
        <c:axId val="240862440"/>
      </c:lineChart>
      <c:catAx>
        <c:axId val="24085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13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40862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08624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992" b="0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dirty="0"/>
                  <a:t>Number of inches
of movement observed</a:t>
                </a:r>
              </a:p>
            </c:rich>
          </c:tx>
          <c:layout>
            <c:manualLayout>
              <c:xMode val="edge"/>
              <c:yMode val="edge"/>
              <c:x val="1.0416666666666671E-2"/>
              <c:y val="0.17269736842105271"/>
            </c:manualLayout>
          </c:layout>
          <c:overlay val="0"/>
          <c:spPr>
            <a:noFill/>
            <a:ln w="2810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5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32" b="1" i="0" u="none" strike="noStrike" baseline="0">
                <a:solidFill>
                  <a:schemeClr val="tx1"/>
                </a:solidFill>
                <a:latin typeface="Futura Md BT"/>
                <a:ea typeface="Futura Md BT"/>
                <a:cs typeface="Futura Md BT"/>
              </a:defRPr>
            </a:pPr>
            <a:endParaRPr lang="en-US"/>
          </a:p>
        </c:txPr>
        <c:crossAx val="240859696"/>
        <c:crosses val="autoZero"/>
        <c:crossBetween val="between"/>
      </c:valAx>
      <c:spPr>
        <a:noFill/>
        <a:ln w="28106">
          <a:noFill/>
        </a:ln>
      </c:spPr>
    </c:plotArea>
    <c:legend>
      <c:legendPos val="r"/>
      <c:layout>
        <c:manualLayout>
          <c:xMode val="edge"/>
          <c:yMode val="edge"/>
          <c:x val="0.70625000000000004"/>
          <c:y val="0.16611842105263186"/>
          <c:w val="0.25"/>
          <c:h val="0.19243421052631607"/>
        </c:manualLayout>
      </c:layout>
      <c:overlay val="0"/>
      <c:spPr>
        <a:solidFill>
          <a:schemeClr val="bg1"/>
        </a:solidFill>
        <a:ln w="3513">
          <a:solidFill>
            <a:schemeClr val="tx1"/>
          </a:solidFill>
          <a:prstDash val="solid"/>
        </a:ln>
      </c:spPr>
      <c:txPr>
        <a:bodyPr/>
        <a:lstStyle/>
        <a:p>
          <a:pPr>
            <a:defRPr sz="1831" b="1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2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47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702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6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15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90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96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70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97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15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6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9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2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6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94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50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4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04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21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8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pv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pv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pv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1" r:id="rId10"/>
    <p:sldLayoutId id="2147483792" r:id="rId11"/>
    <p:sldLayoutId id="2147483793" r:id="rId12"/>
  </p:sldLayoutIdLst>
  <p:transition>
    <p:fade/>
  </p:transition>
  <p:hf sldNum="0" hd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2764691?seq=1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 cstate="print">
            <a:lum bright="-40000" contrast="-3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sz="4000" dirty="0">
                <a:effectLst/>
              </a:rPr>
              <a:t>Why Groups?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1"/>
            <a:ext cx="8153400" cy="5638800"/>
          </a:xfrm>
        </p:spPr>
        <p:txBody>
          <a:bodyPr/>
          <a:lstStyle/>
          <a:p>
            <a:pPr eaLnBrk="1" hangingPunct="1"/>
            <a:r>
              <a:rPr lang="en-US" dirty="0"/>
              <a:t>Collaborative nature of human endeavors</a:t>
            </a:r>
          </a:p>
          <a:p>
            <a:pPr lvl="2" eaLnBrk="1" hangingPunct="1"/>
            <a:r>
              <a:rPr lang="en-US" dirty="0"/>
              <a:t>And competition between groups</a:t>
            </a:r>
          </a:p>
          <a:p>
            <a:pPr eaLnBrk="1" hangingPunct="1"/>
            <a:r>
              <a:rPr lang="en-US" dirty="0"/>
              <a:t>Pronounced effects on behavior</a:t>
            </a:r>
          </a:p>
          <a:p>
            <a:pPr lvl="2" eaLnBrk="1" hangingPunct="1"/>
            <a:r>
              <a:rPr lang="en-US" dirty="0"/>
              <a:t>Good and bad; moral compass/deviance</a:t>
            </a:r>
          </a:p>
          <a:p>
            <a:pPr eaLnBrk="1" hangingPunct="1"/>
            <a:r>
              <a:rPr lang="en-US" dirty="0"/>
              <a:t>Contemporary organizations structure work in groups</a:t>
            </a:r>
          </a:p>
          <a:p>
            <a:pPr lvl="2" eaLnBrk="1" hangingPunct="1"/>
            <a:r>
              <a:rPr lang="en-US" dirty="0"/>
              <a:t>Work teams</a:t>
            </a:r>
          </a:p>
          <a:p>
            <a:pPr lvl="3" eaLnBrk="1" hangingPunct="1"/>
            <a:r>
              <a:rPr lang="en-US" dirty="0"/>
              <a:t>Management delegation</a:t>
            </a:r>
          </a:p>
          <a:p>
            <a:pPr lvl="4" eaLnBrk="1" hangingPunct="1"/>
            <a:r>
              <a:rPr lang="en-US" dirty="0"/>
              <a:t>Emphasis on leadership role</a:t>
            </a:r>
          </a:p>
          <a:p>
            <a:pPr lvl="4" eaLnBrk="1" hangingPunct="1"/>
            <a:r>
              <a:rPr lang="en-US" dirty="0"/>
              <a:t>Empowerment &amp; partnering</a:t>
            </a:r>
          </a:p>
          <a:p>
            <a:pPr lvl="4" eaLnBrk="1" hangingPunct="1"/>
            <a:r>
              <a:rPr lang="en-US" dirty="0"/>
              <a:t>3’fer</a:t>
            </a:r>
          </a:p>
          <a:p>
            <a:pPr lvl="3" eaLnBrk="1" hangingPunct="1"/>
            <a:r>
              <a:rPr lang="en-US" dirty="0"/>
              <a:t>Technology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sz="4000" dirty="0"/>
              <a:t>Diffusion of Responsibility versus Social Facilitation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524001"/>
            <a:ext cx="4876800" cy="4858254"/>
          </a:xfrm>
        </p:spPr>
        <p:txBody>
          <a:bodyPr/>
          <a:lstStyle/>
          <a:p>
            <a:r>
              <a:rPr lang="en-US" sz="2800" dirty="0"/>
              <a:t>Diffusion of Responsibility</a:t>
            </a:r>
          </a:p>
          <a:p>
            <a:pPr lvl="1"/>
            <a:r>
              <a:rPr lang="en-US" sz="2400" dirty="0"/>
              <a:t>Individual responsibility declines in groups</a:t>
            </a:r>
            <a:endParaRPr lang="en-US" sz="2000" dirty="0"/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Social Loafing</a:t>
            </a:r>
          </a:p>
          <a:p>
            <a:r>
              <a:rPr lang="en-US" sz="2700" dirty="0"/>
              <a:t>Social Facilitation</a:t>
            </a:r>
          </a:p>
          <a:p>
            <a:pPr lvl="1"/>
            <a:r>
              <a:rPr lang="en-US" sz="2400" dirty="0"/>
              <a:t>Individual performance benefits from social presence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Well-learned behavior</a:t>
            </a:r>
          </a:p>
          <a:p>
            <a:pPr lvl="2"/>
            <a:r>
              <a:rPr lang="en-US" sz="2000" dirty="0"/>
              <a:t>Practice, routinization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610600" y="6477000"/>
            <a:ext cx="5334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pv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867400" y="1375200"/>
            <a:ext cx="2743200" cy="2895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1451400"/>
            <a:ext cx="2290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Social Presence</a:t>
            </a:r>
          </a:p>
        </p:txBody>
      </p:sp>
      <p:sp>
        <p:nvSpPr>
          <p:cNvPr id="13" name="Down Arrow 8"/>
          <p:cNvSpPr>
            <a:spLocks noChangeArrowheads="1"/>
          </p:cNvSpPr>
          <p:nvPr/>
        </p:nvSpPr>
        <p:spPr bwMode="auto">
          <a:xfrm>
            <a:off x="6934200" y="1908600"/>
            <a:ext cx="4572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019800" y="23658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Increased Arousal</a:t>
            </a:r>
          </a:p>
        </p:txBody>
      </p:sp>
      <p:sp>
        <p:nvSpPr>
          <p:cNvPr id="15" name="Down Arrow 10"/>
          <p:cNvSpPr>
            <a:spLocks noChangeArrowheads="1"/>
          </p:cNvSpPr>
          <p:nvPr/>
        </p:nvSpPr>
        <p:spPr bwMode="auto">
          <a:xfrm>
            <a:off x="6934200" y="2899200"/>
            <a:ext cx="4572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905500" y="3267669"/>
            <a:ext cx="2514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Triggered Dominant Response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F113C3-0C50-4B2B-8E23-3801808F578A}"/>
              </a:ext>
            </a:extLst>
          </p:cNvPr>
          <p:cNvSpPr/>
          <p:nvPr/>
        </p:nvSpPr>
        <p:spPr bwMode="auto">
          <a:xfrm>
            <a:off x="2438400" y="4648200"/>
            <a:ext cx="685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56E1A3-08E6-4EBA-B602-05DEA27905DD}"/>
              </a:ext>
            </a:extLst>
          </p:cNvPr>
          <p:cNvSpPr/>
          <p:nvPr/>
        </p:nvSpPr>
        <p:spPr bwMode="auto">
          <a:xfrm>
            <a:off x="2209800" y="4419600"/>
            <a:ext cx="1371600" cy="990600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1498AA-9479-4E68-8D3D-39395625C6F3}"/>
              </a:ext>
            </a:extLst>
          </p:cNvPr>
          <p:cNvSpPr/>
          <p:nvPr/>
        </p:nvSpPr>
        <p:spPr bwMode="auto">
          <a:xfrm>
            <a:off x="1905000" y="4191000"/>
            <a:ext cx="2057400" cy="1371600"/>
          </a:xfrm>
          <a:prstGeom prst="ellips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C721BCFE-7A7C-49C8-A76B-2BD499787F52}"/>
              </a:ext>
            </a:extLst>
          </p:cNvPr>
          <p:cNvSpPr/>
          <p:nvPr/>
        </p:nvSpPr>
        <p:spPr bwMode="auto">
          <a:xfrm>
            <a:off x="4224867" y="4000500"/>
            <a:ext cx="1185333" cy="647700"/>
          </a:xfrm>
          <a:prstGeom prst="borderCallout1">
            <a:avLst>
              <a:gd name="adj1" fmla="val 18750"/>
              <a:gd name="adj2" fmla="val -8333"/>
              <a:gd name="adj3" fmla="val 123037"/>
              <a:gd name="adj4" fmla="val -109364"/>
            </a:avLst>
          </a:prstGeom>
          <a:solidFill>
            <a:srgbClr val="FFCCCC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Competition &amp; co-acting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EA0FFF40-37E8-4827-8895-8A694125D450}"/>
              </a:ext>
            </a:extLst>
          </p:cNvPr>
          <p:cNvSpPr/>
          <p:nvPr/>
        </p:nvSpPr>
        <p:spPr bwMode="auto">
          <a:xfrm>
            <a:off x="4786489" y="4726200"/>
            <a:ext cx="1185333" cy="647700"/>
          </a:xfrm>
          <a:prstGeom prst="borderCallout1">
            <a:avLst>
              <a:gd name="adj1" fmla="val 18750"/>
              <a:gd name="adj2" fmla="val -8333"/>
              <a:gd name="adj3" fmla="val 25433"/>
              <a:gd name="adj4" fmla="val -1246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Audience effect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C8D0B12E-1C5B-4B62-973D-A12BE91BE036}"/>
              </a:ext>
            </a:extLst>
          </p:cNvPr>
          <p:cNvSpPr/>
          <p:nvPr/>
        </p:nvSpPr>
        <p:spPr bwMode="auto">
          <a:xfrm>
            <a:off x="4429478" y="5492918"/>
            <a:ext cx="1185333" cy="336382"/>
          </a:xfrm>
          <a:prstGeom prst="borderCallout1">
            <a:avLst>
              <a:gd name="adj1" fmla="val 18750"/>
              <a:gd name="adj2" fmla="val -8333"/>
              <a:gd name="adj3" fmla="val -99463"/>
              <a:gd name="adj4" fmla="val -636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Private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9C74B8-BCB5-4933-B287-FA25A8EB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760412"/>
          </a:xfrm>
        </p:spPr>
        <p:txBody>
          <a:bodyPr/>
          <a:lstStyle/>
          <a:p>
            <a:r>
              <a:rPr lang="en-US" dirty="0"/>
              <a:t>Social Influence in Groups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446BE1-DC78-4E98-ABA8-EA6D609AA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1251112"/>
          </a:xfrm>
        </p:spPr>
        <p:txBody>
          <a:bodyPr/>
          <a:lstStyle/>
          <a:p>
            <a:pPr marL="396875" lvl="1">
              <a:buBlip>
                <a:blip r:embed="rId2"/>
              </a:buBlip>
            </a:pPr>
            <a:r>
              <a:rPr lang="en-US" dirty="0"/>
              <a:t>As Agents or Recipients of social influence</a:t>
            </a:r>
          </a:p>
          <a:p>
            <a:pPr marL="517525" lvl="1" indent="0">
              <a:buNone/>
            </a:pPr>
            <a:endParaRPr lang="en-US" dirty="0"/>
          </a:p>
          <a:p>
            <a:pPr lvl="2"/>
            <a:endParaRPr lang="en-US" sz="23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E302855-AA47-4A73-BDDF-25DE71067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070431"/>
              </p:ext>
            </p:extLst>
          </p:nvPr>
        </p:nvGraphicFramePr>
        <p:xfrm>
          <a:off x="838200" y="1828800"/>
          <a:ext cx="7010400" cy="441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9643601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88505476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80561461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As AGENT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As RECIPIENT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167482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Informational</a:t>
                      </a: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Appeal to information such as facts, data, logic, evidence - Rational</a:t>
                      </a:r>
                    </a:p>
                    <a:p>
                      <a:endParaRPr lang="en-US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Conformity/Compliance from ambiguity; a search for social proof or validation; uncertainty as to what is correct; motive is to resolve ambiguity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780366"/>
                  </a:ext>
                </a:extLst>
              </a:tr>
              <a:tr h="18291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Normative</a:t>
                      </a: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Emotional appeals or to morality, popular consensus or righteousness</a:t>
                      </a:r>
                    </a:p>
                    <a:p>
                      <a:r>
                        <a:rPr lang="en-US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- Affective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Conformity/Compliance from seeking social approval; avoidance of social ridicule;</a:t>
                      </a:r>
                    </a:p>
                    <a:p>
                      <a:r>
                        <a:rPr lang="en-US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submission to peer pressure; motive is to get along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50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2191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41337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Group Norms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82000" cy="4715137"/>
          </a:xfrm>
        </p:spPr>
        <p:txBody>
          <a:bodyPr/>
          <a:lstStyle/>
          <a:p>
            <a:pPr eaLnBrk="1" hangingPunct="1"/>
            <a:r>
              <a:rPr lang="en-US" dirty="0"/>
              <a:t>Informal rules adopted to regulate member behavior</a:t>
            </a:r>
          </a:p>
          <a:p>
            <a:pPr lvl="1" eaLnBrk="1" hangingPunct="1"/>
            <a:r>
              <a:rPr lang="en-US" dirty="0"/>
              <a:t>Immediate objective is to gain conformity</a:t>
            </a:r>
          </a:p>
          <a:p>
            <a:pPr lvl="2" eaLnBrk="1" hangingPunct="1"/>
            <a:r>
              <a:rPr lang="en-US" dirty="0"/>
              <a:t>classroom participation; on-time arrival</a:t>
            </a:r>
          </a:p>
          <a:p>
            <a:pPr eaLnBrk="1" hangingPunct="1"/>
            <a:r>
              <a:rPr lang="en-US" dirty="0"/>
              <a:t>Often considered ‘courtesy’ </a:t>
            </a:r>
          </a:p>
          <a:p>
            <a:pPr eaLnBrk="1" hangingPunct="1"/>
            <a:r>
              <a:rPr lang="en-US" dirty="0"/>
              <a:t>Developed for behaviors considered important to group survival/success</a:t>
            </a:r>
          </a:p>
          <a:p>
            <a:pPr eaLnBrk="1" hangingPunct="1"/>
            <a:r>
              <a:rPr lang="en-US" dirty="0"/>
              <a:t>Do not equally apply to all members</a:t>
            </a:r>
          </a:p>
          <a:p>
            <a:pPr lvl="1" eaLnBrk="1" hangingPunct="1"/>
            <a:r>
              <a:rPr lang="en-US" dirty="0"/>
              <a:t>idiosyncrasy credits</a:t>
            </a:r>
          </a:p>
          <a:p>
            <a:pPr lvl="2" eaLnBrk="1" hangingPunct="1"/>
            <a:r>
              <a:rPr lang="en-US" dirty="0"/>
              <a:t> senior, junior, more capable members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pv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88962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Functions of Norms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7412182" cy="3176254"/>
          </a:xfrm>
        </p:spPr>
        <p:txBody>
          <a:bodyPr/>
          <a:lstStyle/>
          <a:p>
            <a:pPr eaLnBrk="1" hangingPunct="1"/>
            <a:r>
              <a:rPr lang="en-US" sz="2400" dirty="0"/>
              <a:t>Enhance group survival/privileges</a:t>
            </a:r>
          </a:p>
          <a:p>
            <a:pPr lvl="2" eaLnBrk="1" hangingPunct="1"/>
            <a:r>
              <a:rPr lang="en-US" sz="1800" dirty="0"/>
              <a:t>ex: not discuss salaries outside department</a:t>
            </a:r>
          </a:p>
          <a:p>
            <a:pPr eaLnBrk="1" hangingPunct="1"/>
            <a:r>
              <a:rPr lang="en-US" sz="2400" dirty="0"/>
              <a:t>Simplify behavior &amp; expectations</a:t>
            </a:r>
          </a:p>
          <a:p>
            <a:pPr lvl="2" eaLnBrk="1" hangingPunct="1"/>
            <a:r>
              <a:rPr lang="en-US" sz="1800" dirty="0"/>
              <a:t>ex: establish a routine for paying lunch</a:t>
            </a:r>
          </a:p>
          <a:p>
            <a:pPr eaLnBrk="1" hangingPunct="1"/>
            <a:r>
              <a:rPr lang="en-US" sz="2400" dirty="0"/>
              <a:t>Avoid embarrassing situations</a:t>
            </a:r>
          </a:p>
          <a:p>
            <a:pPr lvl="2" eaLnBrk="1" hangingPunct="1"/>
            <a:r>
              <a:rPr lang="en-US" sz="1800" dirty="0"/>
              <a:t>ex: prohibiting romantic relationships</a:t>
            </a:r>
          </a:p>
          <a:p>
            <a:pPr eaLnBrk="1" hangingPunct="1"/>
            <a:r>
              <a:rPr lang="en-US" sz="2400" dirty="0"/>
              <a:t>Identify the Group and express values</a:t>
            </a:r>
          </a:p>
          <a:p>
            <a:pPr lvl="2" eaLnBrk="1" hangingPunct="1"/>
            <a:r>
              <a:rPr lang="en-US" sz="1800" dirty="0"/>
              <a:t>attire; office design; logo; corporate colors; language</a:t>
            </a:r>
          </a:p>
          <a:p>
            <a:pPr eaLnBrk="1" hangingPunct="1"/>
            <a:endParaRPr lang="en-US" sz="2400" dirty="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pv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3841123" y="867790"/>
            <a:ext cx="1004554" cy="6553200"/>
          </a:xfrm>
          <a:prstGeom prst="rightBrace">
            <a:avLst>
              <a:gd name="adj1" fmla="val 8333"/>
              <a:gd name="adj2" fmla="val 5021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 bwMode="auto">
          <a:xfrm>
            <a:off x="3162300" y="4830238"/>
            <a:ext cx="2362200" cy="1600200"/>
          </a:xfrm>
          <a:prstGeom prst="triangl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Right Triangle 4"/>
          <p:cNvSpPr/>
          <p:nvPr/>
        </p:nvSpPr>
        <p:spPr bwMode="auto">
          <a:xfrm rot="19699592">
            <a:off x="4951644" y="3966554"/>
            <a:ext cx="2209800" cy="207289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ight Triangle 8"/>
          <p:cNvSpPr/>
          <p:nvPr/>
        </p:nvSpPr>
        <p:spPr bwMode="auto">
          <a:xfrm rot="18289705">
            <a:off x="1636096" y="4022159"/>
            <a:ext cx="2209800" cy="1984648"/>
          </a:xfrm>
          <a:prstGeom prst="rtTriangle">
            <a:avLst/>
          </a:prstGeom>
          <a:solidFill>
            <a:schemeClr val="bg2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5791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survival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8999" y="536544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8406" y="5365448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identity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Potential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3" y="1323201"/>
            <a:ext cx="2590800" cy="2769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Highly approve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12109" y="4335863"/>
            <a:ext cx="4572000" cy="7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12109" y="1600200"/>
            <a:ext cx="0" cy="457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8243" y="4194516"/>
            <a:ext cx="1181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96875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Indifferent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99776" y="6172200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96875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2813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Highly disapprove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1176278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Point of maximum return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Range of tolerable behavior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Intensity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Crystallization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38862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Participation</a:t>
            </a:r>
          </a:p>
          <a:p>
            <a:r>
              <a:rPr lang="en-US" dirty="0"/>
              <a:t>Absences </a:t>
            </a:r>
          </a:p>
          <a:p>
            <a:r>
              <a:rPr lang="en-US" dirty="0"/>
              <a:t>Cuss words </a:t>
            </a:r>
          </a:p>
          <a:p>
            <a:r>
              <a:rPr lang="en-US" dirty="0"/>
              <a:t>Eye contact</a:t>
            </a:r>
          </a:p>
          <a:p>
            <a:r>
              <a:rPr lang="en-US" dirty="0"/>
              <a:t>Plagiarizing</a:t>
            </a:r>
          </a:p>
          <a:p>
            <a:r>
              <a:rPr lang="en-US" dirty="0"/>
              <a:t>Return to buffet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21709" y="16002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69709" y="16002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31309" y="16002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40909" y="16002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50509" y="16002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60109" y="16002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12109" y="31242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97036" y="19050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12109" y="25146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12109" y="37338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12109" y="60960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12109" y="48768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97036" y="5486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45709" y="16002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26509" y="16002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55309" y="16002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74509" y="16002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64909" y="16002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36109" y="1621134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16909" y="1621134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597036" y="2190541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25507" y="2819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25507" y="34290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597036" y="40386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25507" y="45720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16909" y="3429000"/>
            <a:ext cx="38233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625507" y="51816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12109" y="57912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153400" y="4038600"/>
            <a:ext cx="533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153400" y="45720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prstDash val="lg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1620987" y="2747639"/>
            <a:ext cx="3657600" cy="3040602"/>
          </a:xfrm>
          <a:custGeom>
            <a:avLst/>
            <a:gdLst>
              <a:gd name="connsiteX0" fmla="*/ 0 w 3657600"/>
              <a:gd name="connsiteY0" fmla="*/ 1584664 h 3040602"/>
              <a:gd name="connsiteX1" fmla="*/ 284085 w 3657600"/>
              <a:gd name="connsiteY1" fmla="*/ 688019 h 3040602"/>
              <a:gd name="connsiteX2" fmla="*/ 612559 w 3657600"/>
              <a:gd name="connsiteY2" fmla="*/ 102093 h 3040602"/>
              <a:gd name="connsiteX3" fmla="*/ 905522 w 3657600"/>
              <a:gd name="connsiteY3" fmla="*/ 1300578 h 3040602"/>
              <a:gd name="connsiteX4" fmla="*/ 1811044 w 3657600"/>
              <a:gd name="connsiteY4" fmla="*/ 2738761 h 3040602"/>
              <a:gd name="connsiteX5" fmla="*/ 3657600 w 3657600"/>
              <a:gd name="connsiteY5" fmla="*/ 3040602 h 304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3040602">
                <a:moveTo>
                  <a:pt x="0" y="1584664"/>
                </a:moveTo>
                <a:cubicBezTo>
                  <a:pt x="90996" y="1259889"/>
                  <a:pt x="181992" y="935114"/>
                  <a:pt x="284085" y="688019"/>
                </a:cubicBezTo>
                <a:cubicBezTo>
                  <a:pt x="386178" y="440924"/>
                  <a:pt x="508986" y="0"/>
                  <a:pt x="612559" y="102093"/>
                </a:cubicBezTo>
                <a:cubicBezTo>
                  <a:pt x="716132" y="204186"/>
                  <a:pt x="705775" y="861133"/>
                  <a:pt x="905522" y="1300578"/>
                </a:cubicBezTo>
                <a:cubicBezTo>
                  <a:pt x="1105269" y="1740023"/>
                  <a:pt x="1352364" y="2448757"/>
                  <a:pt x="1811044" y="2738761"/>
                </a:cubicBezTo>
                <a:cubicBezTo>
                  <a:pt x="2269724" y="3028765"/>
                  <a:pt x="2963662" y="3034683"/>
                  <a:pt x="3657600" y="3040602"/>
                </a:cubicBezTo>
              </a:path>
            </a:pathLst>
          </a:custGeom>
          <a:ln w="285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 61"/>
          <p:cNvSpPr/>
          <p:nvPr/>
        </p:nvSpPr>
        <p:spPr>
          <a:xfrm>
            <a:off x="1584378" y="1597244"/>
            <a:ext cx="3990129" cy="2718692"/>
          </a:xfrm>
          <a:custGeom>
            <a:avLst/>
            <a:gdLst>
              <a:gd name="connsiteX0" fmla="*/ 0 w 3977196"/>
              <a:gd name="connsiteY0" fmla="*/ 3360198 h 3360198"/>
              <a:gd name="connsiteX1" fmla="*/ 310718 w 3977196"/>
              <a:gd name="connsiteY1" fmla="*/ 1309456 h 3360198"/>
              <a:gd name="connsiteX2" fmla="*/ 603682 w 3977196"/>
              <a:gd name="connsiteY2" fmla="*/ 395056 h 3360198"/>
              <a:gd name="connsiteX3" fmla="*/ 914400 w 3977196"/>
              <a:gd name="connsiteY3" fmla="*/ 102093 h 3360198"/>
              <a:gd name="connsiteX4" fmla="*/ 1526959 w 3977196"/>
              <a:gd name="connsiteY4" fmla="*/ 1007616 h 3360198"/>
              <a:gd name="connsiteX5" fmla="*/ 2121763 w 3977196"/>
              <a:gd name="connsiteY5" fmla="*/ 1309456 h 3360198"/>
              <a:gd name="connsiteX6" fmla="*/ 3977196 w 3977196"/>
              <a:gd name="connsiteY6" fmla="*/ 1327212 h 336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7196" h="3360198">
                <a:moveTo>
                  <a:pt x="0" y="3360198"/>
                </a:moveTo>
                <a:cubicBezTo>
                  <a:pt x="105052" y="2581922"/>
                  <a:pt x="210104" y="1803646"/>
                  <a:pt x="310718" y="1309456"/>
                </a:cubicBezTo>
                <a:cubicBezTo>
                  <a:pt x="411332" y="815266"/>
                  <a:pt x="503068" y="596283"/>
                  <a:pt x="603682" y="395056"/>
                </a:cubicBezTo>
                <a:cubicBezTo>
                  <a:pt x="704296" y="193829"/>
                  <a:pt x="760521" y="0"/>
                  <a:pt x="914400" y="102093"/>
                </a:cubicBezTo>
                <a:cubicBezTo>
                  <a:pt x="1068279" y="204186"/>
                  <a:pt x="1325732" y="806389"/>
                  <a:pt x="1526959" y="1007616"/>
                </a:cubicBezTo>
                <a:cubicBezTo>
                  <a:pt x="1728186" y="1208843"/>
                  <a:pt x="1713390" y="1256190"/>
                  <a:pt x="2121763" y="1309456"/>
                </a:cubicBezTo>
                <a:cubicBezTo>
                  <a:pt x="2530136" y="1362722"/>
                  <a:pt x="3253666" y="1344967"/>
                  <a:pt x="3977196" y="1327212"/>
                </a:cubicBezTo>
              </a:path>
            </a:pathLst>
          </a:custGeom>
          <a:ln w="2857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1056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88962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Transmission of Norms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7620000" cy="5035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/>
              <a:t>Muzafir Sherif (1936)</a:t>
            </a:r>
          </a:p>
          <a:p>
            <a:pPr lvl="1" eaLnBrk="1" hangingPunct="1"/>
            <a:r>
              <a:rPr lang="en-US" sz="3200" dirty="0"/>
              <a:t>Autokinetic Effect</a:t>
            </a:r>
          </a:p>
          <a:p>
            <a:pPr lvl="2" eaLnBrk="1" hangingPunct="1"/>
            <a:r>
              <a:rPr lang="en-US" sz="2800" dirty="0"/>
              <a:t> visual anchor (horizon)</a:t>
            </a:r>
          </a:p>
          <a:p>
            <a:pPr lvl="1" eaLnBrk="1" hangingPunct="1"/>
            <a:r>
              <a:rPr lang="en-US" sz="3200" dirty="0"/>
              <a:t>Social anchoring</a:t>
            </a:r>
          </a:p>
          <a:p>
            <a:pPr lvl="2" eaLnBrk="1" hangingPunct="1"/>
            <a:r>
              <a:rPr lang="en-US" sz="2800" dirty="0"/>
              <a:t>opinions of others</a:t>
            </a:r>
          </a:p>
          <a:p>
            <a:pPr lvl="1" eaLnBrk="1" hangingPunct="1"/>
            <a:r>
              <a:rPr lang="en-US" sz="3200" dirty="0"/>
              <a:t>An Unknown Truth </a:t>
            </a:r>
          </a:p>
          <a:p>
            <a:pPr lvl="2" eaLnBrk="1" hangingPunct="1"/>
            <a:r>
              <a:rPr lang="en-US" sz="2800" dirty="0"/>
              <a:t>ambiguous stimulus</a:t>
            </a:r>
          </a:p>
          <a:p>
            <a:pPr lvl="2" eaLnBrk="1" hangingPunct="1"/>
            <a:r>
              <a:rPr lang="en-US" sz="2800" dirty="0"/>
              <a:t>Informational influence</a:t>
            </a:r>
          </a:p>
          <a:p>
            <a:pPr lvl="1" eaLnBrk="1" hangingPunct="1"/>
            <a:r>
              <a:rPr lang="en-US" sz="3200" dirty="0"/>
              <a:t>Generational transmission</a:t>
            </a:r>
          </a:p>
          <a:p>
            <a:pPr lvl="2" eaLnBrk="1" hangingPunct="1"/>
            <a:r>
              <a:rPr lang="en-US" sz="2800" dirty="0"/>
              <a:t> fads &amp; fashions</a:t>
            </a:r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pv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172200" y="1219200"/>
          <a:ext cx="1981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4" imgW="5486400" imgH="5546725" progId="">
                  <p:embed/>
                </p:oleObj>
              </mc:Choice>
              <mc:Fallback>
                <p:oleObj name="Clip" r:id="rId4" imgW="5486400" imgH="5546725" progId="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219200"/>
                        <a:ext cx="19812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10" descr="Image result for autokinetic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5914568"/>
              </p:ext>
            </p:extLst>
          </p:nvPr>
        </p:nvGraphicFramePr>
        <p:xfrm>
          <a:off x="52388" y="192088"/>
          <a:ext cx="9013825" cy="661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55587"/>
          </a:xfrm>
        </p:spPr>
        <p:txBody>
          <a:bodyPr/>
          <a:lstStyle/>
          <a:p>
            <a:pPr eaLnBrk="1" hangingPunct="1">
              <a:defRPr/>
            </a:pPr>
            <a:r>
              <a:rPr sz="4000" dirty="0"/>
              <a:t>Conformity to Group Norms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648200" cy="505369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/>
              <a:t>Solomon Ash (1951)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dirty="0"/>
              <a:t>Conformity to the group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dirty="0"/>
              <a:t>Known Truth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dirty="0"/>
              <a:t>Normative influence</a:t>
            </a:r>
          </a:p>
          <a:p>
            <a:pPr lvl="2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dirty="0"/>
              <a:t>7 panelists (1 subject &amp; 6 confederates)</a:t>
            </a:r>
          </a:p>
          <a:p>
            <a:pPr lvl="2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dirty="0"/>
              <a:t>Boundary conditions</a:t>
            </a:r>
          </a:p>
          <a:p>
            <a:pPr lvl="2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dirty="0"/>
              <a:t>Size of the group (3)</a:t>
            </a:r>
          </a:p>
          <a:p>
            <a:pPr lvl="2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dirty="0"/>
              <a:t>Group member status (freshmen, seniors)</a:t>
            </a:r>
          </a:p>
          <a:p>
            <a:pPr lvl="2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dirty="0"/>
              <a:t>Presence of dissent	</a:t>
            </a:r>
          </a:p>
          <a:p>
            <a:pPr lvl="3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when dissent is incorrect it reduces conformity</a:t>
            </a:r>
            <a:endParaRPr lang="en-US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2475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29200" y="3657600"/>
          <a:ext cx="3906838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hart" r:id="rId4" imgW="6101313" imgH="3601045" progId="MSGraph.Chart.8">
                  <p:embed followColorScheme="full"/>
                </p:oleObj>
              </mc:Choice>
              <mc:Fallback>
                <p:oleObj name="Chart" r:id="rId4" imgW="6101313" imgH="3601045" progId="MSGraph.Chart.8">
                  <p:embed followColorScheme="full"/>
                  <p:pic>
                    <p:nvPicPr>
                      <p:cNvPr id="62475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657600"/>
                        <a:ext cx="3906838" cy="230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pv</a:t>
            </a:r>
          </a:p>
        </p:txBody>
      </p:sp>
      <p:graphicFrame>
        <p:nvGraphicFramePr>
          <p:cNvPr id="5123" name="Object 13"/>
          <p:cNvGraphicFramePr>
            <a:graphicFrameLocks noChangeAspect="1"/>
          </p:cNvGraphicFramePr>
          <p:nvPr/>
        </p:nvGraphicFramePr>
        <p:xfrm>
          <a:off x="5181600" y="1143000"/>
          <a:ext cx="35988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6" imgW="7361905" imgH="3428571" progId="">
                  <p:embed/>
                </p:oleObj>
              </mc:Choice>
              <mc:Fallback>
                <p:oleObj name="Photo Editor Photo" r:id="rId6" imgW="7361905" imgH="3428571" progId="">
                  <p:embed/>
                  <p:pic>
                    <p:nvPicPr>
                      <p:cNvPr id="51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143000"/>
                        <a:ext cx="35988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24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93712"/>
          </a:xfrm>
        </p:spPr>
        <p:txBody>
          <a:bodyPr/>
          <a:lstStyle/>
          <a:p>
            <a:pPr eaLnBrk="1" hangingPunct="1">
              <a:defRPr/>
            </a:pPr>
            <a:r>
              <a:rPr sz="3600" dirty="0"/>
              <a:t>Factors that Influence Conformity</a:t>
            </a:r>
            <a:endParaRPr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543800" cy="4628960"/>
          </a:xfrm>
        </p:spPr>
        <p:txBody>
          <a:bodyPr/>
          <a:lstStyle/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3600" dirty="0"/>
              <a:t> Group size </a:t>
            </a:r>
            <a:r>
              <a:rPr lang="en-US" sz="2800" dirty="0"/>
              <a:t>(levels off at 3)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3600" dirty="0"/>
              <a:t> Member status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3600" dirty="0"/>
              <a:t>Presence of dissent</a:t>
            </a:r>
          </a:p>
          <a:p>
            <a:pPr marL="990600" lvl="1" indent="-533400" eaLnBrk="1" hangingPunct="1">
              <a:buFont typeface="Wingdings" pitchFamily="2" charset="2"/>
              <a:buChar char="§"/>
            </a:pPr>
            <a:r>
              <a:rPr lang="en-US" sz="3200" dirty="0"/>
              <a:t>Potential coalition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3600" dirty="0"/>
              <a:t> Private/Public response</a:t>
            </a:r>
          </a:p>
          <a:p>
            <a:pPr marL="990600" lvl="1" indent="-533400" eaLnBrk="1" hangingPunct="1">
              <a:buFont typeface="Wingdings" pitchFamily="2" charset="2"/>
              <a:buChar char="§"/>
            </a:pPr>
            <a:r>
              <a:rPr lang="en-US" sz="3200" dirty="0"/>
              <a:t>Personnel decisions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3600" dirty="0"/>
              <a:t> Prior commitment</a:t>
            </a:r>
          </a:p>
          <a:p>
            <a:pPr marL="990600" lvl="1" indent="-533400" eaLnBrk="1" hangingPunct="1">
              <a:buFont typeface="Wingdings" pitchFamily="2" charset="2"/>
              <a:buChar char="§"/>
            </a:pPr>
            <a:r>
              <a:rPr lang="en-US" sz="3200" dirty="0"/>
              <a:t>Avoidance of dissonance</a:t>
            </a:r>
            <a:r>
              <a:rPr lang="en-US" sz="3600" dirty="0"/>
              <a:t> 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pv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/>
              <a:t>Are Some People More Prone to Conformity Effects?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2" y="1981200"/>
            <a:ext cx="8541236" cy="42492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04770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sz="4000" dirty="0">
                <a:effectLst/>
              </a:rPr>
              <a:t>Group Perspectives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7927" y="1025634"/>
            <a:ext cx="8305800" cy="5601533"/>
          </a:xfrm>
        </p:spPr>
        <p:txBody>
          <a:bodyPr/>
          <a:lstStyle/>
          <a:p>
            <a:pPr eaLnBrk="1" hangingPunct="1"/>
            <a:r>
              <a:rPr lang="en-US" sz="3600" dirty="0"/>
              <a:t>Psychoanalysis</a:t>
            </a:r>
          </a:p>
          <a:p>
            <a:pPr lvl="1" eaLnBrk="1" hangingPunct="1"/>
            <a:r>
              <a:rPr lang="en-US" dirty="0"/>
              <a:t>People join groups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reduce anxiety </a:t>
            </a:r>
            <a:r>
              <a:rPr lang="en-US" dirty="0"/>
              <a:t>&amp; fulfill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power motives</a:t>
            </a:r>
          </a:p>
          <a:p>
            <a:pPr lvl="2" eaLnBrk="1" hangingPunct="1"/>
            <a:r>
              <a:rPr lang="en-US" dirty="0"/>
              <a:t>To fit in so as to feel less nervous and anxious and to assume a position of power</a:t>
            </a:r>
          </a:p>
          <a:p>
            <a:pPr eaLnBrk="1" hangingPunct="1"/>
            <a:r>
              <a:rPr lang="en-US" sz="3600" dirty="0"/>
              <a:t>Behaviorism</a:t>
            </a:r>
          </a:p>
          <a:p>
            <a:pPr lvl="1" eaLnBrk="1" hangingPunct="1"/>
            <a:r>
              <a:rPr lang="en-US" dirty="0"/>
              <a:t>People join groups to secure rewards &amp; avoid punishment: groups as a device</a:t>
            </a:r>
          </a:p>
          <a:p>
            <a:pPr eaLnBrk="1" hangingPunct="1"/>
            <a:r>
              <a:rPr lang="en-US" sz="3600" dirty="0"/>
              <a:t>Cognitive</a:t>
            </a:r>
          </a:p>
          <a:p>
            <a:pPr lvl="1" eaLnBrk="1" hangingPunct="1"/>
            <a:r>
              <a:rPr lang="en-US" dirty="0"/>
              <a:t>People join groups to affirm their self-concept</a:t>
            </a:r>
          </a:p>
          <a:p>
            <a:pPr lvl="2" eaLnBrk="1" hangingPunct="1"/>
            <a:r>
              <a:rPr lang="en-US" dirty="0"/>
              <a:t>To feel &amp; think ‘good’ about themselves; social identity</a:t>
            </a:r>
          </a:p>
          <a:p>
            <a:pPr lvl="1" eaLnBrk="1" hangingPunct="1"/>
            <a:endParaRPr lang="en-US" dirty="0"/>
          </a:p>
        </p:txBody>
      </p:sp>
      <p:sp>
        <p:nvSpPr>
          <p:cNvPr id="4" name="Rectangle 3">
            <a:hlinkClick r:id="rId3"/>
          </p:cNvPr>
          <p:cNvSpPr/>
          <p:nvPr/>
        </p:nvSpPr>
        <p:spPr>
          <a:xfrm>
            <a:off x="0" y="6488668"/>
            <a:ext cx="335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Why does someone join a church group?</a:t>
            </a:r>
            <a:endParaRPr lang="en-US" sz="12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6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41337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Group Cohesion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pv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04800" y="1186934"/>
            <a:ext cx="4038600" cy="3170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1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. Similarity +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2. Maturity +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3. Frequency of contact +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4. Goal clarity +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5. Success +</a:t>
            </a:r>
          </a:p>
          <a:p>
            <a:pPr>
              <a:spcBef>
                <a:spcPct val="50000"/>
              </a:spcBef>
              <a:defRPr/>
            </a:pPr>
            <a:endParaRPr lang="en-US" sz="2000" b="1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04800" y="3430571"/>
            <a:ext cx="5257800" cy="2708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6. External threat – competition +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7. Group size -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8. Resources +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9. Isolation +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10. Difficulty of admission +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11. Distinctiveness +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Group Cohesion Model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657600" y="2524155"/>
            <a:ext cx="1828800" cy="1752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1900" y="3200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COHESION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2667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Frequency of Contact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249" y="2535881"/>
            <a:ext cx="12954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Similarity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0452" y="1829493"/>
            <a:ext cx="15621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Goal Clarity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3352031"/>
            <a:ext cx="19812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External Threat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810" y="3564158"/>
            <a:ext cx="1219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Maturity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810" y="4714810"/>
            <a:ext cx="13716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856512"/>
            <a:ext cx="2667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Success/Performance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4535571"/>
            <a:ext cx="1905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Distinctiveness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793268"/>
            <a:ext cx="11811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Isolation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5075" y="5837672"/>
            <a:ext cx="28194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Difficulty of Admission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9525" y="4794387"/>
            <a:ext cx="150495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Group Size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38200" y="1512332"/>
            <a:ext cx="0" cy="2051826"/>
          </a:xfrm>
          <a:prstGeom prst="straightConnector1">
            <a:avLst/>
          </a:prstGeom>
          <a:ln w="79375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84798" y="2761922"/>
            <a:ext cx="962493" cy="261549"/>
          </a:xfrm>
          <a:prstGeom prst="straightConnector1">
            <a:avLst/>
          </a:prstGeom>
          <a:ln w="79375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1"/>
          </p:cNvCxnSpPr>
          <p:nvPr/>
        </p:nvCxnSpPr>
        <p:spPr>
          <a:xfrm flipH="1">
            <a:off x="2468882" y="2014159"/>
            <a:ext cx="651570" cy="448498"/>
          </a:xfrm>
          <a:prstGeom prst="straightConnector1">
            <a:avLst/>
          </a:prstGeom>
          <a:ln w="79375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71900" y="2147995"/>
            <a:ext cx="190500" cy="574916"/>
          </a:xfrm>
          <a:prstGeom prst="straightConnector1">
            <a:avLst/>
          </a:prstGeom>
          <a:ln w="79375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14649" y="1283361"/>
            <a:ext cx="904876" cy="450925"/>
          </a:xfrm>
          <a:prstGeom prst="straightConnector1">
            <a:avLst/>
          </a:prstGeom>
          <a:ln w="79375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711002" y="3621308"/>
            <a:ext cx="1950471" cy="124945"/>
          </a:xfrm>
          <a:prstGeom prst="straightConnector1">
            <a:avLst/>
          </a:prstGeom>
          <a:ln w="79375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711002" y="2892696"/>
            <a:ext cx="0" cy="644001"/>
          </a:xfrm>
          <a:prstGeom prst="straightConnector1">
            <a:avLst/>
          </a:prstGeom>
          <a:ln w="79375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943724" y="4025824"/>
            <a:ext cx="1875801" cy="924910"/>
          </a:xfrm>
          <a:prstGeom prst="straightConnector1">
            <a:avLst/>
          </a:prstGeom>
          <a:ln w="79375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572000" y="5163719"/>
            <a:ext cx="0" cy="678509"/>
          </a:xfrm>
          <a:prstGeom prst="straightConnector1">
            <a:avLst/>
          </a:prstGeom>
          <a:ln w="79375" cmpd="sng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324475" y="2225844"/>
            <a:ext cx="847725" cy="666852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6">
                    <a:lumMod val="79000"/>
                  </a:schemeClr>
                </a:gs>
                <a:gs pos="13000">
                  <a:schemeClr val="accent1">
                    <a:lumMod val="45000"/>
                    <a:lumOff val="55000"/>
                  </a:schemeClr>
                </a:gs>
                <a:gs pos="35000">
                  <a:schemeClr val="accent6">
                    <a:lumMod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4572000" y="4276755"/>
            <a:ext cx="0" cy="517632"/>
          </a:xfrm>
          <a:prstGeom prst="straightConnector1">
            <a:avLst/>
          </a:prstGeom>
          <a:ln w="79375" cmpd="sng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042410" y="1471793"/>
            <a:ext cx="0" cy="990864"/>
          </a:xfrm>
          <a:prstGeom prst="straightConnector1">
            <a:avLst/>
          </a:prstGeom>
          <a:ln w="79375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9" idx="1"/>
          </p:cNvCxnSpPr>
          <p:nvPr/>
        </p:nvCxnSpPr>
        <p:spPr>
          <a:xfrm flipH="1">
            <a:off x="5486400" y="3536697"/>
            <a:ext cx="1371600" cy="0"/>
          </a:xfrm>
          <a:prstGeom prst="straightConnector1">
            <a:avLst/>
          </a:prstGeom>
          <a:ln w="79375" cmpd="sng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6" idx="3"/>
            <a:endCxn id="13" idx="1"/>
          </p:cNvCxnSpPr>
          <p:nvPr/>
        </p:nvCxnSpPr>
        <p:spPr>
          <a:xfrm flipV="1">
            <a:off x="5324475" y="4720237"/>
            <a:ext cx="1533525" cy="258816"/>
          </a:xfrm>
          <a:prstGeom prst="straightConnector1">
            <a:avLst/>
          </a:prstGeom>
          <a:ln w="79375" cmpd="sng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448550" y="4899476"/>
            <a:ext cx="0" cy="893793"/>
          </a:xfrm>
          <a:prstGeom prst="straightConnector1">
            <a:avLst/>
          </a:prstGeom>
          <a:ln w="79375" cmpd="sng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033385" y="3683780"/>
            <a:ext cx="5715" cy="851790"/>
          </a:xfrm>
          <a:prstGeom prst="straightConnector1">
            <a:avLst/>
          </a:prstGeom>
          <a:ln w="79375" cmpd="sng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181600" y="4963080"/>
            <a:ext cx="1676400" cy="998882"/>
          </a:xfrm>
          <a:prstGeom prst="straightConnector1">
            <a:avLst/>
          </a:prstGeom>
          <a:ln w="79375" cmpd="sng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 flipV="1">
            <a:off x="5324476" y="3933492"/>
            <a:ext cx="1685924" cy="650967"/>
          </a:xfrm>
          <a:prstGeom prst="straightConnector1">
            <a:avLst/>
          </a:prstGeom>
          <a:ln w="79375" cmpd="sng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us 2"/>
          <p:cNvSpPr/>
          <p:nvPr/>
        </p:nvSpPr>
        <p:spPr bwMode="auto">
          <a:xfrm>
            <a:off x="3246620" y="1173809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5" name="Plus 34"/>
          <p:cNvSpPr/>
          <p:nvPr/>
        </p:nvSpPr>
        <p:spPr bwMode="auto">
          <a:xfrm>
            <a:off x="3475610" y="2173613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6" name="Plus 35"/>
          <p:cNvSpPr/>
          <p:nvPr/>
        </p:nvSpPr>
        <p:spPr bwMode="auto">
          <a:xfrm>
            <a:off x="2635522" y="1808483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7" name="Plus 36"/>
          <p:cNvSpPr/>
          <p:nvPr/>
        </p:nvSpPr>
        <p:spPr bwMode="auto">
          <a:xfrm>
            <a:off x="3103059" y="2504291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9" name="Plus 38"/>
          <p:cNvSpPr/>
          <p:nvPr/>
        </p:nvSpPr>
        <p:spPr bwMode="auto">
          <a:xfrm>
            <a:off x="1730864" y="2947176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0" name="Plus 39"/>
          <p:cNvSpPr/>
          <p:nvPr/>
        </p:nvSpPr>
        <p:spPr bwMode="auto">
          <a:xfrm>
            <a:off x="879985" y="2294913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1" name="Plus 40"/>
          <p:cNvSpPr/>
          <p:nvPr/>
        </p:nvSpPr>
        <p:spPr bwMode="auto">
          <a:xfrm>
            <a:off x="2070199" y="1631009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2" name="Plus 41"/>
          <p:cNvSpPr/>
          <p:nvPr/>
        </p:nvSpPr>
        <p:spPr bwMode="auto">
          <a:xfrm>
            <a:off x="5752944" y="2492903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3" name="Plus 42"/>
          <p:cNvSpPr/>
          <p:nvPr/>
        </p:nvSpPr>
        <p:spPr bwMode="auto">
          <a:xfrm>
            <a:off x="2625652" y="4160195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4" name="Plus 43"/>
          <p:cNvSpPr/>
          <p:nvPr/>
        </p:nvSpPr>
        <p:spPr bwMode="auto">
          <a:xfrm>
            <a:off x="2542457" y="3293224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7" name="Plus 46"/>
          <p:cNvSpPr/>
          <p:nvPr/>
        </p:nvSpPr>
        <p:spPr bwMode="auto">
          <a:xfrm>
            <a:off x="6191094" y="3905574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9" name="Plus 48"/>
          <p:cNvSpPr/>
          <p:nvPr/>
        </p:nvSpPr>
        <p:spPr bwMode="auto">
          <a:xfrm>
            <a:off x="6124106" y="3176865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0" name="Plus 49"/>
          <p:cNvSpPr/>
          <p:nvPr/>
        </p:nvSpPr>
        <p:spPr bwMode="auto">
          <a:xfrm>
            <a:off x="7467599" y="5283232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2" name="Plus 51"/>
          <p:cNvSpPr/>
          <p:nvPr/>
        </p:nvSpPr>
        <p:spPr bwMode="auto">
          <a:xfrm>
            <a:off x="7680758" y="3809447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7" name="Minus 16"/>
          <p:cNvSpPr/>
          <p:nvPr/>
        </p:nvSpPr>
        <p:spPr bwMode="auto">
          <a:xfrm>
            <a:off x="4181475" y="5551559"/>
            <a:ext cx="319087" cy="11951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4" name="Minus 53"/>
          <p:cNvSpPr/>
          <p:nvPr/>
        </p:nvSpPr>
        <p:spPr bwMode="auto">
          <a:xfrm>
            <a:off x="4629150" y="4595297"/>
            <a:ext cx="319087" cy="11951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5" name="Minus 54"/>
          <p:cNvSpPr/>
          <p:nvPr/>
        </p:nvSpPr>
        <p:spPr bwMode="auto">
          <a:xfrm>
            <a:off x="5775094" y="4950734"/>
            <a:ext cx="319087" cy="11951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6" name="Plus 55"/>
          <p:cNvSpPr/>
          <p:nvPr/>
        </p:nvSpPr>
        <p:spPr bwMode="auto">
          <a:xfrm>
            <a:off x="5974955" y="5462745"/>
            <a:ext cx="318291" cy="32808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1729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Groups vs. Teams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336846"/>
          </a:xfrm>
        </p:spPr>
        <p:txBody>
          <a:bodyPr/>
          <a:lstStyle/>
          <a:p>
            <a:pPr eaLnBrk="1" hangingPunct="1"/>
            <a:r>
              <a:rPr lang="en-US" sz="2400" dirty="0"/>
              <a:t>Identification</a:t>
            </a:r>
          </a:p>
          <a:p>
            <a:pPr lvl="1" eaLnBrk="1" hangingPunct="1"/>
            <a:r>
              <a:rPr lang="en-US" sz="2400" dirty="0"/>
              <a:t>Team goals are one’s own</a:t>
            </a:r>
          </a:p>
          <a:p>
            <a:pPr eaLnBrk="1" hangingPunct="1"/>
            <a:r>
              <a:rPr lang="en-US" sz="2400" dirty="0"/>
              <a:t>Trust</a:t>
            </a:r>
          </a:p>
          <a:p>
            <a:pPr lvl="1" eaLnBrk="1" hangingPunct="1"/>
            <a:r>
              <a:rPr lang="en-US" sz="2400" dirty="0"/>
              <a:t>Open expression of ideas</a:t>
            </a:r>
          </a:p>
          <a:p>
            <a:pPr eaLnBrk="1" hangingPunct="1"/>
            <a:r>
              <a:rPr lang="en-US" sz="2400" dirty="0"/>
              <a:t>Constructive resolution of conflict</a:t>
            </a:r>
          </a:p>
          <a:p>
            <a:pPr lvl="1" eaLnBrk="1" hangingPunct="1"/>
            <a:r>
              <a:rPr lang="en-US" sz="2400" dirty="0"/>
              <a:t>Creating ‘win-win’ accommodations</a:t>
            </a:r>
          </a:p>
          <a:p>
            <a:pPr eaLnBrk="1" hangingPunct="1"/>
            <a:r>
              <a:rPr lang="en-US" sz="2400" dirty="0"/>
              <a:t>Recognition of uniqueness of team members</a:t>
            </a:r>
          </a:p>
          <a:p>
            <a:pPr lvl="1" eaLnBrk="1" hangingPunct="1"/>
            <a:r>
              <a:rPr lang="en-US" sz="2400" dirty="0"/>
              <a:t>Each member has special status by virtue of being on the team</a:t>
            </a:r>
          </a:p>
          <a:p>
            <a:pPr eaLnBrk="1" hangingPunct="1"/>
            <a:r>
              <a:rPr lang="en-US" sz="2400" dirty="0"/>
              <a:t>Maturity</a:t>
            </a:r>
          </a:p>
          <a:p>
            <a:pPr lvl="1" eaLnBrk="1" hangingPunct="1"/>
            <a:r>
              <a:rPr lang="en-US" sz="2400" dirty="0"/>
              <a:t>Team functions at the performing stage</a:t>
            </a:r>
          </a:p>
          <a:p>
            <a:pPr lvl="2" eaLnBrk="1" hangingPunct="1"/>
            <a:r>
              <a:rPr lang="en-US" sz="2000" dirty="0"/>
              <a:t>Tolerance of dissent </a:t>
            </a:r>
          </a:p>
          <a:p>
            <a:pPr lvl="2" eaLnBrk="1" hangingPunct="1"/>
            <a:r>
              <a:rPr lang="en-US" sz="2000" dirty="0"/>
              <a:t>Less obsessed with maintenance</a:t>
            </a:r>
          </a:p>
          <a:p>
            <a:pPr lvl="2" eaLnBrk="1" hangingPunct="1"/>
            <a:r>
              <a:rPr lang="en-US" sz="2000" dirty="0"/>
              <a:t>Has adopted better conflict resolution methods</a:t>
            </a:r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pv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64797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Why we Hate and Love Groups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484578"/>
          </a:xfrm>
        </p:spPr>
        <p:txBody>
          <a:bodyPr/>
          <a:lstStyle/>
          <a:p>
            <a:pPr marL="339725" indent="-339725" algn="ctr" eaLnBrk="1" hangingPunct="1">
              <a:buFont typeface="Wingdings" pitchFamily="2" charset="2"/>
              <a:buNone/>
            </a:pPr>
            <a:r>
              <a:rPr lang="en-US" sz="3200" u="sng" dirty="0"/>
              <a:t>Because they Rock!</a:t>
            </a:r>
          </a:p>
          <a:p>
            <a:pPr marL="339725" indent="-339725" eaLnBrk="1" hangingPunct="1">
              <a:buFont typeface="Wingdings" pitchFamily="2" charset="2"/>
              <a:buNone/>
            </a:pPr>
            <a:endParaRPr lang="en-US" u="sng" dirty="0"/>
          </a:p>
          <a:p>
            <a:pPr marL="339725" indent="-339725" eaLnBrk="1" hangingPunct="1">
              <a:buFontTx/>
              <a:buChar char="•"/>
            </a:pPr>
            <a:r>
              <a:rPr lang="en-US" dirty="0"/>
              <a:t>Meet new people</a:t>
            </a:r>
          </a:p>
          <a:p>
            <a:pPr marL="339725" indent="-339725" eaLnBrk="1" hangingPunct="1">
              <a:buFontTx/>
              <a:buChar char="•"/>
            </a:pPr>
            <a:r>
              <a:rPr lang="en-US" dirty="0"/>
              <a:t>Discover new ideas</a:t>
            </a:r>
          </a:p>
          <a:p>
            <a:pPr marL="339725" indent="-339725" eaLnBrk="1" hangingPunct="1">
              <a:buFontTx/>
              <a:buChar char="•"/>
            </a:pPr>
            <a:r>
              <a:rPr lang="en-US" dirty="0"/>
              <a:t>Validate our beliefs</a:t>
            </a:r>
          </a:p>
          <a:p>
            <a:pPr marL="339725" indent="-339725" eaLnBrk="1" hangingPunct="1">
              <a:buFontTx/>
              <a:buChar char="•"/>
            </a:pPr>
            <a:r>
              <a:rPr lang="en-US" dirty="0"/>
              <a:t>Provide help</a:t>
            </a:r>
          </a:p>
          <a:p>
            <a:pPr marL="339725" indent="-339725" eaLnBrk="1" hangingPunct="1">
              <a:buFontTx/>
              <a:buChar char="•"/>
            </a:pPr>
            <a:r>
              <a:rPr lang="en-US" dirty="0"/>
              <a:t>Increase one’s own commitment</a:t>
            </a:r>
          </a:p>
          <a:p>
            <a:pPr marL="339725" indent="-339725" eaLnBrk="1" hangingPunct="1">
              <a:buFontTx/>
              <a:buChar char="•"/>
            </a:pPr>
            <a:r>
              <a:rPr lang="en-US" dirty="0"/>
              <a:t>Reaffirm our sense of agency</a:t>
            </a:r>
          </a:p>
          <a:p>
            <a:pPr marL="339725" indent="-339725" eaLnBrk="1" hangingPunct="1">
              <a:buFontTx/>
              <a:buChar char="•"/>
            </a:pPr>
            <a:endParaRPr lang="en-US" dirty="0"/>
          </a:p>
          <a:p>
            <a:pPr marL="339725" indent="-339725" eaLnBrk="1" hangingPunct="1"/>
            <a:endParaRPr lang="en-US" dirty="0"/>
          </a:p>
        </p:txBody>
      </p:sp>
      <p:sp>
        <p:nvSpPr>
          <p:cNvPr id="14340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031873"/>
          </a:xfrm>
        </p:spPr>
        <p:txBody>
          <a:bodyPr/>
          <a:lstStyle/>
          <a:p>
            <a:pPr marL="347663" indent="-347663" algn="ctr" eaLnBrk="1" hangingPunct="1">
              <a:buFont typeface="Wingdings" pitchFamily="2" charset="2"/>
              <a:buNone/>
            </a:pPr>
            <a:r>
              <a:rPr lang="en-US" sz="3200" u="sng" dirty="0"/>
              <a:t>Meh, more like Green Eggs &amp; Ham</a:t>
            </a:r>
          </a:p>
          <a:p>
            <a:pPr marL="347663" indent="-347663" eaLnBrk="1" hangingPunct="1">
              <a:buFont typeface="Wingdings" pitchFamily="2" charset="2"/>
              <a:buNone/>
            </a:pPr>
            <a:endParaRPr lang="en-US" u="sng" dirty="0"/>
          </a:p>
          <a:p>
            <a:pPr marL="347663" indent="-347663" eaLnBrk="1" hangingPunct="1">
              <a:buFontTx/>
              <a:buChar char="•"/>
            </a:pPr>
            <a:r>
              <a:rPr lang="en-US" dirty="0"/>
              <a:t>Take too much time</a:t>
            </a:r>
          </a:p>
          <a:p>
            <a:pPr marL="347663" indent="-347663" eaLnBrk="1" hangingPunct="1">
              <a:buFontTx/>
              <a:buChar char="•"/>
            </a:pPr>
            <a:r>
              <a:rPr lang="en-US" dirty="0"/>
              <a:t>Reward popularity and not good ideas</a:t>
            </a:r>
          </a:p>
          <a:p>
            <a:pPr marL="347663" indent="-347663" eaLnBrk="1" hangingPunct="1">
              <a:buFontTx/>
              <a:buChar char="•"/>
            </a:pPr>
            <a:r>
              <a:rPr lang="en-US" dirty="0"/>
              <a:t>Social loafers steal credit</a:t>
            </a:r>
          </a:p>
          <a:p>
            <a:pPr marL="347663" indent="-347663" eaLnBrk="1" hangingPunct="1">
              <a:buFontTx/>
              <a:buChar char="•"/>
            </a:pPr>
            <a:r>
              <a:rPr lang="en-US" dirty="0"/>
              <a:t>Imposes limits on personal freedom</a:t>
            </a:r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pv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41338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Models of Group Development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001000" cy="2542234"/>
          </a:xfrm>
        </p:spPr>
        <p:txBody>
          <a:bodyPr/>
          <a:lstStyle/>
          <a:p>
            <a:pPr marL="609600" indent="-609600" eaLnBrk="1" hangingPunct="1">
              <a:buFont typeface="Monotype Sorts" pitchFamily="2" charset="2"/>
              <a:buAutoNum type="alphaUcPeriod"/>
              <a:defRPr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Tucker’s 5-Stage Model </a:t>
            </a:r>
          </a:p>
          <a:p>
            <a:pPr marL="990600" lvl="1" indent="-533400" eaLnBrk="1" hangingPunct="1">
              <a:buFont typeface="Monotype Sorts" pitchFamily="2" charset="2"/>
              <a:buAutoNum type="arabicPeriod"/>
              <a:defRPr/>
            </a:pPr>
            <a:r>
              <a:rPr lang="en-US" dirty="0"/>
              <a:t>Forming </a:t>
            </a:r>
            <a:r>
              <a:rPr lang="en-US" sz="2400" dirty="0"/>
              <a:t>(Orientation)</a:t>
            </a:r>
            <a:endParaRPr lang="en-US" dirty="0"/>
          </a:p>
          <a:p>
            <a:pPr marL="1371600" lvl="2" indent="-457200" eaLnBrk="1" hangingPunct="1">
              <a:buFont typeface="Arial" pitchFamily="34" charset="0"/>
              <a:buChar char="•"/>
              <a:defRPr/>
            </a:pPr>
            <a:r>
              <a:rPr lang="en-US" dirty="0"/>
              <a:t>getting acquainted; KSAO inventory</a:t>
            </a:r>
          </a:p>
          <a:p>
            <a:pPr marL="1371600" lvl="2" indent="-457200" eaLnBrk="1" hangingPunct="1">
              <a:buFont typeface="Arial" pitchFamily="34" charset="0"/>
              <a:buChar char="•"/>
              <a:defRPr/>
            </a:pPr>
            <a:r>
              <a:rPr lang="en-US" dirty="0"/>
              <a:t>Roles &amp; responsibilities unclear</a:t>
            </a:r>
          </a:p>
          <a:p>
            <a:pPr marL="1371600" lvl="2" indent="-457200" eaLnBrk="1" hangingPunct="1">
              <a:buFont typeface="Arial" pitchFamily="34" charset="0"/>
              <a:buChar char="•"/>
              <a:defRPr/>
            </a:pPr>
            <a:r>
              <a:rPr lang="en-US" dirty="0"/>
              <a:t>The leader, if any, directs the group</a:t>
            </a:r>
          </a:p>
          <a:p>
            <a:pPr marL="1717675" lvl="3" indent="-457200" eaLnBrk="1" hangingPunct="1">
              <a:buFont typeface="Arial" pitchFamily="34" charset="0"/>
              <a:buChar char="•"/>
              <a:defRPr/>
            </a:pPr>
            <a:r>
              <a:rPr lang="en-US" dirty="0"/>
              <a:t>At this stage, often external leadership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pv</a:t>
            </a:r>
          </a:p>
        </p:txBody>
      </p:sp>
      <p:sp>
        <p:nvSpPr>
          <p:cNvPr id="2" name="Smiley Face 1"/>
          <p:cNvSpPr/>
          <p:nvPr/>
        </p:nvSpPr>
        <p:spPr bwMode="auto">
          <a:xfrm>
            <a:off x="2895600" y="4072197"/>
            <a:ext cx="609600" cy="609600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Smiley Face 5"/>
          <p:cNvSpPr/>
          <p:nvPr/>
        </p:nvSpPr>
        <p:spPr bwMode="auto">
          <a:xfrm>
            <a:off x="4987182" y="4442823"/>
            <a:ext cx="609600" cy="609600"/>
          </a:xfrm>
          <a:prstGeom prst="smileyFace">
            <a:avLst/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miley Face 6"/>
          <p:cNvSpPr/>
          <p:nvPr/>
        </p:nvSpPr>
        <p:spPr bwMode="auto">
          <a:xfrm>
            <a:off x="2043659" y="5181600"/>
            <a:ext cx="609600" cy="609600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5562600" y="5511254"/>
            <a:ext cx="609600" cy="609600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Smiley Face 8"/>
          <p:cNvSpPr/>
          <p:nvPr/>
        </p:nvSpPr>
        <p:spPr bwMode="auto">
          <a:xfrm>
            <a:off x="4080448" y="4901654"/>
            <a:ext cx="609600" cy="6096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609899" y="4328523"/>
            <a:ext cx="491552" cy="2678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172200" y="5352458"/>
            <a:ext cx="491552" cy="2678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55576" y="4573091"/>
            <a:ext cx="440024" cy="2843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53259" y="5640458"/>
            <a:ext cx="467818" cy="3031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379033" y="4917743"/>
            <a:ext cx="644890" cy="1700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41338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Models of Group Development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001000" cy="2135969"/>
          </a:xfrm>
        </p:spPr>
        <p:txBody>
          <a:bodyPr/>
          <a:lstStyle/>
          <a:p>
            <a:pPr marL="609600" indent="-609600" eaLnBrk="1" hangingPunct="1">
              <a:buFont typeface="Monotype Sorts" pitchFamily="2" charset="2"/>
              <a:buAutoNum type="alphaUcPeriod"/>
              <a:defRPr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Tucker’s 5-Stage Model </a:t>
            </a:r>
          </a:p>
          <a:p>
            <a:pPr marL="990600" lvl="1" indent="-533400" eaLnBrk="1" hangingPunct="1">
              <a:buFont typeface="+mj-lt"/>
              <a:buAutoNum type="arabicPeriod" startAt="2"/>
              <a:defRPr/>
            </a:pPr>
            <a:r>
              <a:rPr lang="en-US" dirty="0"/>
              <a:t>Storming </a:t>
            </a:r>
            <a:r>
              <a:rPr lang="en-US" sz="2400" dirty="0"/>
              <a:t>(Conflict)</a:t>
            </a:r>
            <a:endParaRPr lang="en-US" dirty="0"/>
          </a:p>
          <a:p>
            <a:pPr marL="1371600" lvl="2" indent="-457200" eaLnBrk="1" hangingPunct="1">
              <a:buFont typeface="Arial" pitchFamily="34" charset="0"/>
              <a:buChar char="•"/>
              <a:defRPr/>
            </a:pPr>
            <a:r>
              <a:rPr lang="en-US" dirty="0"/>
              <a:t>conflict about goals, roles, means</a:t>
            </a:r>
          </a:p>
          <a:p>
            <a:pPr marL="1371600" lvl="2" indent="-457200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task &amp; interpersonal conflict</a:t>
            </a:r>
          </a:p>
          <a:p>
            <a:pPr marL="1371600" lvl="2" indent="-457200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coalition formation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pv</a:t>
            </a:r>
          </a:p>
        </p:txBody>
      </p:sp>
      <p:sp>
        <p:nvSpPr>
          <p:cNvPr id="5" name="Smiley Face 4"/>
          <p:cNvSpPr/>
          <p:nvPr/>
        </p:nvSpPr>
        <p:spPr bwMode="auto">
          <a:xfrm>
            <a:off x="1447800" y="3657600"/>
            <a:ext cx="609600" cy="609600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Smiley Face 5"/>
          <p:cNvSpPr/>
          <p:nvPr/>
        </p:nvSpPr>
        <p:spPr bwMode="auto">
          <a:xfrm>
            <a:off x="3124200" y="3925484"/>
            <a:ext cx="609600" cy="6096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miley Face 6"/>
          <p:cNvSpPr/>
          <p:nvPr/>
        </p:nvSpPr>
        <p:spPr bwMode="auto">
          <a:xfrm>
            <a:off x="2043659" y="5181600"/>
            <a:ext cx="609600" cy="6096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5562600" y="5511254"/>
            <a:ext cx="609600" cy="609600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Smiley Face 8"/>
          <p:cNvSpPr/>
          <p:nvPr/>
        </p:nvSpPr>
        <p:spPr bwMode="auto">
          <a:xfrm>
            <a:off x="4080448" y="4901654"/>
            <a:ext cx="609600" cy="6096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72200" y="5352458"/>
            <a:ext cx="491552" cy="2678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07776" y="4158494"/>
            <a:ext cx="440024" cy="2843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ightning Bolt 1"/>
          <p:cNvSpPr/>
          <p:nvPr/>
        </p:nvSpPr>
        <p:spPr bwMode="auto">
          <a:xfrm>
            <a:off x="1967459" y="4104565"/>
            <a:ext cx="685800" cy="500894"/>
          </a:xfrm>
          <a:prstGeom prst="lightningBol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2653259" y="5029200"/>
            <a:ext cx="1427189" cy="7620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70848" y="4604478"/>
            <a:ext cx="107430" cy="4708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ghtning Bolt 21"/>
          <p:cNvSpPr/>
          <p:nvPr/>
        </p:nvSpPr>
        <p:spPr bwMode="auto">
          <a:xfrm>
            <a:off x="4690048" y="5293785"/>
            <a:ext cx="685800" cy="500894"/>
          </a:xfrm>
          <a:prstGeom prst="lightningBol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94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41338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Models of Group Development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001000" cy="2874633"/>
          </a:xfrm>
        </p:spPr>
        <p:txBody>
          <a:bodyPr/>
          <a:lstStyle/>
          <a:p>
            <a:pPr marL="609600" indent="-609600" eaLnBrk="1" hangingPunct="1">
              <a:buFont typeface="Monotype Sorts" pitchFamily="2" charset="2"/>
              <a:buAutoNum type="alphaUcPeriod"/>
              <a:defRPr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Tucker’s 5-Stage Model </a:t>
            </a:r>
          </a:p>
          <a:p>
            <a:pPr marL="990600" lvl="1" indent="-533400" eaLnBrk="1" hangingPunct="1">
              <a:buFont typeface="+mj-lt"/>
              <a:buAutoNum type="arabicPeriod" startAt="3"/>
              <a:defRPr/>
            </a:pPr>
            <a:r>
              <a:rPr lang="en-US" dirty="0"/>
              <a:t>Norming </a:t>
            </a:r>
            <a:r>
              <a:rPr lang="en-US" sz="2400" dirty="0"/>
              <a:t>(Cohesion)</a:t>
            </a:r>
            <a:endParaRPr lang="en-US" dirty="0"/>
          </a:p>
          <a:p>
            <a:pPr marL="1371600" lvl="2" indent="-457200" eaLnBrk="1" hangingPunct="1">
              <a:buFont typeface="Arial" pitchFamily="34" charset="0"/>
              <a:buChar char="•"/>
              <a:defRPr/>
            </a:pPr>
            <a:r>
              <a:rPr lang="en-US" dirty="0"/>
              <a:t>norm development</a:t>
            </a:r>
          </a:p>
          <a:p>
            <a:pPr marL="1717675" lvl="3" indent="-457200" eaLnBrk="1" hangingPunct="1">
              <a:buFont typeface="Arial" pitchFamily="34" charset="0"/>
              <a:buChar char="•"/>
              <a:defRPr/>
            </a:pPr>
            <a:r>
              <a:rPr lang="en-US" dirty="0"/>
              <a:t>Roles, goals, and means more accepted &amp; understood</a:t>
            </a:r>
          </a:p>
          <a:p>
            <a:pPr marL="1371600" lvl="2" indent="-457200" eaLnBrk="1" hangingPunct="1">
              <a:buFont typeface="Arial" pitchFamily="34" charset="0"/>
              <a:buChar char="•"/>
              <a:defRPr/>
            </a:pPr>
            <a:r>
              <a:rPr lang="en-US" dirty="0"/>
              <a:t>potential for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groupthink</a:t>
            </a:r>
          </a:p>
          <a:p>
            <a:pPr marL="1371600" lvl="2" indent="-457200" eaLnBrk="1" hangingPunct="1">
              <a:buFont typeface="Arial" pitchFamily="34" charset="0"/>
              <a:buChar char="•"/>
              <a:defRPr/>
            </a:pPr>
            <a:r>
              <a:rPr lang="en-US" dirty="0"/>
              <a:t>high maintenance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pv</a:t>
            </a:r>
          </a:p>
        </p:txBody>
      </p:sp>
      <p:sp>
        <p:nvSpPr>
          <p:cNvPr id="5" name="Smiley Face 4"/>
          <p:cNvSpPr/>
          <p:nvPr/>
        </p:nvSpPr>
        <p:spPr bwMode="auto">
          <a:xfrm>
            <a:off x="1905000" y="4075516"/>
            <a:ext cx="609600" cy="609600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Smiley Face 5"/>
          <p:cNvSpPr/>
          <p:nvPr/>
        </p:nvSpPr>
        <p:spPr bwMode="auto">
          <a:xfrm>
            <a:off x="3581400" y="4343400"/>
            <a:ext cx="609600" cy="6096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miley Face 6"/>
          <p:cNvSpPr/>
          <p:nvPr/>
        </p:nvSpPr>
        <p:spPr bwMode="auto">
          <a:xfrm>
            <a:off x="2500859" y="5599516"/>
            <a:ext cx="609600" cy="6096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6019800" y="5929170"/>
            <a:ext cx="609600" cy="609600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Smiley Face 8"/>
          <p:cNvSpPr/>
          <p:nvPr/>
        </p:nvSpPr>
        <p:spPr bwMode="auto">
          <a:xfrm>
            <a:off x="4537648" y="5319570"/>
            <a:ext cx="609600" cy="6096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928048" y="5840048"/>
            <a:ext cx="2036789" cy="3939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00859" y="4600804"/>
            <a:ext cx="872552" cy="5246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3110459" y="5447116"/>
            <a:ext cx="1427189" cy="7620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 flipH="1" flipV="1">
            <a:off x="2932862" y="4915739"/>
            <a:ext cx="735571" cy="65769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H="1">
            <a:off x="4163631" y="4607616"/>
            <a:ext cx="664339" cy="6096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6671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41338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Models of Group Development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001000" cy="2542234"/>
          </a:xfrm>
        </p:spPr>
        <p:txBody>
          <a:bodyPr/>
          <a:lstStyle/>
          <a:p>
            <a:pPr marL="609600" indent="-609600" eaLnBrk="1" hangingPunct="1">
              <a:buFont typeface="Monotype Sorts" pitchFamily="2" charset="2"/>
              <a:buAutoNum type="alphaUcPeriod"/>
              <a:defRPr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Tucker’s 5-Stage Model </a:t>
            </a:r>
          </a:p>
          <a:p>
            <a:pPr marL="990600" lvl="1" indent="-533400" eaLnBrk="1" hangingPunct="1">
              <a:buFont typeface="+mj-lt"/>
              <a:buAutoNum type="arabicPeriod" startAt="4"/>
              <a:defRPr/>
            </a:pPr>
            <a:r>
              <a:rPr lang="en-US" dirty="0"/>
              <a:t>Performing </a:t>
            </a:r>
            <a:r>
              <a:rPr lang="en-US" sz="2400" dirty="0"/>
              <a:t>(Maturity)</a:t>
            </a:r>
            <a:endParaRPr lang="en-US" dirty="0"/>
          </a:p>
          <a:p>
            <a:pPr marL="1371600" lvl="2" indent="-457200" eaLnBrk="1" hangingPunct="1">
              <a:buFont typeface="Arial" pitchFamily="34" charset="0"/>
              <a:buChar char="•"/>
              <a:defRPr/>
            </a:pPr>
            <a:r>
              <a:rPr lang="en-US" dirty="0"/>
              <a:t>efficient and task-focused</a:t>
            </a:r>
          </a:p>
          <a:p>
            <a:pPr marL="1371600" lvl="2" indent="-457200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less process loss</a:t>
            </a:r>
          </a:p>
          <a:p>
            <a:pPr marL="1371600" lvl="2" indent="-457200" eaLnBrk="1" hangingPunct="1">
              <a:buFont typeface="Arial" pitchFamily="34" charset="0"/>
              <a:buChar char="•"/>
              <a:defRPr/>
            </a:pPr>
            <a:r>
              <a:rPr lang="en-US" dirty="0"/>
              <a:t>greater tolerance</a:t>
            </a:r>
          </a:p>
          <a:p>
            <a:pPr marL="1371600" lvl="2" indent="-457200" eaLnBrk="1" hangingPunct="1">
              <a:buFont typeface="Arial" pitchFamily="34" charset="0"/>
              <a:buChar char="•"/>
              <a:defRPr/>
            </a:pPr>
            <a:r>
              <a:rPr lang="en-US" dirty="0"/>
              <a:t>identification with the team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pv</a:t>
            </a:r>
          </a:p>
        </p:txBody>
      </p:sp>
      <p:sp>
        <p:nvSpPr>
          <p:cNvPr id="5" name="Smiley Face 4"/>
          <p:cNvSpPr/>
          <p:nvPr/>
        </p:nvSpPr>
        <p:spPr bwMode="auto">
          <a:xfrm>
            <a:off x="1905000" y="3938376"/>
            <a:ext cx="609600" cy="6096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Smiley Face 5"/>
          <p:cNvSpPr/>
          <p:nvPr/>
        </p:nvSpPr>
        <p:spPr bwMode="auto">
          <a:xfrm>
            <a:off x="3581400" y="4206260"/>
            <a:ext cx="609600" cy="6096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miley Face 6"/>
          <p:cNvSpPr/>
          <p:nvPr/>
        </p:nvSpPr>
        <p:spPr bwMode="auto">
          <a:xfrm>
            <a:off x="2500859" y="5462376"/>
            <a:ext cx="609600" cy="6096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6019800" y="5792030"/>
            <a:ext cx="609600" cy="6096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Smiley Face 8"/>
          <p:cNvSpPr/>
          <p:nvPr/>
        </p:nvSpPr>
        <p:spPr bwMode="auto">
          <a:xfrm>
            <a:off x="4648200" y="4664413"/>
            <a:ext cx="609600" cy="6096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2" name="Curved Connector 11"/>
          <p:cNvCxnSpPr/>
          <p:nvPr/>
        </p:nvCxnSpPr>
        <p:spPr>
          <a:xfrm flipV="1">
            <a:off x="3110459" y="5327741"/>
            <a:ext cx="775741" cy="32510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6200000" flipV="1">
            <a:off x="3451787" y="4893328"/>
            <a:ext cx="604628" cy="26419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3885577" y="4815860"/>
            <a:ext cx="762623" cy="51188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3754101" y="5327741"/>
            <a:ext cx="2265700" cy="79468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2481653" y="4445720"/>
            <a:ext cx="1404547" cy="88202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2126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838200"/>
            <a:ext cx="2743200" cy="2133600"/>
          </a:xfrm>
        </p:spPr>
        <p:txBody>
          <a:bodyPr/>
          <a:lstStyle/>
          <a:p>
            <a:pPr eaLnBrk="1" hangingPunct="1">
              <a:defRPr/>
            </a:pPr>
            <a:r>
              <a:rPr sz="3200" dirty="0">
                <a:solidFill>
                  <a:schemeClr val="hlink"/>
                </a:solidFill>
              </a:rPr>
              <a:t>B.</a:t>
            </a:r>
            <a:r>
              <a:rPr sz="3200" dirty="0"/>
              <a:t> </a:t>
            </a:r>
            <a:r>
              <a:rPr sz="3200" dirty="0">
                <a:solidFill>
                  <a:schemeClr val="tx2">
                    <a:lumMod val="90000"/>
                  </a:schemeClr>
                </a:solidFill>
              </a:rPr>
              <a:t>Punctuated Equilibrium Model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pv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304800"/>
          <a:ext cx="567213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4" imgW="7333333" imgH="3448531" progId="">
                  <p:embed/>
                </p:oleObj>
              </mc:Choice>
              <mc:Fallback>
                <p:oleObj name="Photo Editor Photo" r:id="rId4" imgW="7333333" imgH="3448531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5672138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 descr="Chap01Bkgd03"/>
          <p:cNvSpPr txBox="1">
            <a:spLocks noChangeArrowheads="1"/>
          </p:cNvSpPr>
          <p:nvPr/>
        </p:nvSpPr>
        <p:spPr bwMode="blackWhite">
          <a:xfrm>
            <a:off x="4572000" y="3124200"/>
            <a:ext cx="3962400" cy="3429000"/>
          </a:xfrm>
          <a:prstGeom prst="rect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274320" anchor="ctr"/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CC"/>
                </a:solidFill>
              </a:rPr>
              <a:t>Sequence of events: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</a:rPr>
              <a:t>Setting group direction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</a:rPr>
              <a:t>First phase of inertia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</a:rPr>
              <a:t>Half-way point transition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</a:rPr>
              <a:t>Major changes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</a:rPr>
              <a:t>Second phase of inertia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</a:rPr>
              <a:t>Accelerated activity</a:t>
            </a:r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533400" y="3733800"/>
            <a:ext cx="3810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A Model constrained to Temporary Groups with deadlines.</a:t>
            </a:r>
          </a:p>
          <a:p>
            <a:endParaRPr lang="en-US" sz="2000" dirty="0"/>
          </a:p>
          <a:p>
            <a:r>
              <a:rPr lang="en-US" sz="2000" dirty="0"/>
              <a:t>Often, temporary groups exhibit features of both the 5 stage model and the PEM.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8163" y="277813"/>
            <a:ext cx="8148637" cy="493712"/>
          </a:xfrm>
        </p:spPr>
        <p:txBody>
          <a:bodyPr/>
          <a:lstStyle/>
          <a:p>
            <a:pPr eaLnBrk="1" hangingPunct="1">
              <a:defRPr/>
            </a:pPr>
            <a:r>
              <a:rPr dirty="0"/>
              <a:t>Implications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8229600" cy="4241161"/>
          </a:xfrm>
        </p:spPr>
        <p:txBody>
          <a:bodyPr/>
          <a:lstStyle/>
          <a:p>
            <a:pPr eaLnBrk="1" hangingPunct="1"/>
            <a:r>
              <a:rPr lang="en-US" sz="2800" dirty="0"/>
              <a:t>Groups require time to form, transition, and consolidate into effective teams</a:t>
            </a:r>
          </a:p>
          <a:p>
            <a:pPr lvl="1" eaLnBrk="1" hangingPunct="1"/>
            <a:r>
              <a:rPr lang="en-US" sz="2400" dirty="0"/>
              <a:t>Teams require group maturity </a:t>
            </a:r>
          </a:p>
          <a:p>
            <a:pPr eaLnBrk="1" hangingPunct="1"/>
            <a:r>
              <a:rPr lang="en-US" sz="2800" dirty="0"/>
              <a:t>Groups experience periods of inertia</a:t>
            </a:r>
          </a:p>
          <a:p>
            <a:pPr lvl="1" eaLnBrk="1" hangingPunct="1"/>
            <a:r>
              <a:rPr lang="en-US" sz="2400" dirty="0"/>
              <a:t>Particularly when less mature</a:t>
            </a:r>
          </a:p>
          <a:p>
            <a:pPr eaLnBrk="1" hangingPunct="1"/>
            <a:r>
              <a:rPr lang="en-US" sz="2800" dirty="0"/>
              <a:t>Groups may cycle through these stages as old members leave and new members join</a:t>
            </a:r>
          </a:p>
          <a:p>
            <a:pPr lvl="1" eaLnBrk="1" hangingPunct="1"/>
            <a:r>
              <a:rPr lang="en-US" sz="2400" dirty="0"/>
              <a:t>Managers often are threatened by group changes and yet these are often inevitable</a:t>
            </a:r>
          </a:p>
          <a:p>
            <a:pPr eaLnBrk="1" hangingPunct="1"/>
            <a:endParaRPr lang="en-US" sz="2800" dirty="0"/>
          </a:p>
        </p:txBody>
      </p:sp>
      <p:sp>
        <p:nvSpPr>
          <p:cNvPr id="1638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pv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een-blue brushed metal and curves design templat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bl-green brushed metal</Template>
  <TotalTime>28184</TotalTime>
  <Pages>18</Pages>
  <Words>958</Words>
  <Application>Microsoft Office PowerPoint</Application>
  <PresentationFormat>On-screen Show (4:3)</PresentationFormat>
  <Paragraphs>239</Paragraphs>
  <Slides>22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Monotype Sorts</vt:lpstr>
      <vt:lpstr>Segoe</vt:lpstr>
      <vt:lpstr>Times New Roman</vt:lpstr>
      <vt:lpstr>Verdana</vt:lpstr>
      <vt:lpstr>Wingdings</vt:lpstr>
      <vt:lpstr>Green-blue brushed metal and curves design template</vt:lpstr>
      <vt:lpstr>White with Courier font for code slides</vt:lpstr>
      <vt:lpstr>Photo Editor Photo</vt:lpstr>
      <vt:lpstr>Clip</vt:lpstr>
      <vt:lpstr>Chart</vt:lpstr>
      <vt:lpstr>Why Groups?</vt:lpstr>
      <vt:lpstr>Group Perspectives</vt:lpstr>
      <vt:lpstr>Why we Hate and Love Groups</vt:lpstr>
      <vt:lpstr>Models of Group Development</vt:lpstr>
      <vt:lpstr>Models of Group Development</vt:lpstr>
      <vt:lpstr>Models of Group Development</vt:lpstr>
      <vt:lpstr>Models of Group Development</vt:lpstr>
      <vt:lpstr>B. Punctuated Equilibrium Model</vt:lpstr>
      <vt:lpstr>Implications</vt:lpstr>
      <vt:lpstr>Diffusion of Responsibility versus Social Facilitation</vt:lpstr>
      <vt:lpstr>Social Influence in Groups </vt:lpstr>
      <vt:lpstr>Group Norms</vt:lpstr>
      <vt:lpstr>Functions of Norms</vt:lpstr>
      <vt:lpstr>Return Potential Model</vt:lpstr>
      <vt:lpstr>Transmission of Norms</vt:lpstr>
      <vt:lpstr>PowerPoint Presentation</vt:lpstr>
      <vt:lpstr>Conformity to Group Norms </vt:lpstr>
      <vt:lpstr>Factors that Influence Conformity</vt:lpstr>
      <vt:lpstr>Are Some People More Prone to Conformity Effects?</vt:lpstr>
      <vt:lpstr>Group Cohesion</vt:lpstr>
      <vt:lpstr>A Group Cohesion Model </vt:lpstr>
      <vt:lpstr>Groups vs. 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Behavior</dc:title>
  <dc:creator>pv</dc:creator>
  <cp:lastModifiedBy>Villanova, Peter D.</cp:lastModifiedBy>
  <cp:revision>179</cp:revision>
  <cp:lastPrinted>1601-01-01T00:00:00Z</cp:lastPrinted>
  <dcterms:created xsi:type="dcterms:W3CDTF">1998-09-09T15:05:16Z</dcterms:created>
  <dcterms:modified xsi:type="dcterms:W3CDTF">2020-10-27T16:21:46Z</dcterms:modified>
</cp:coreProperties>
</file>