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1" r:id="rId1"/>
    <p:sldMasterId id="2147483733" r:id="rId2"/>
  </p:sldMasterIdLst>
  <p:sldIdLst>
    <p:sldId id="298" r:id="rId3"/>
    <p:sldId id="289" r:id="rId4"/>
    <p:sldId id="299" r:id="rId5"/>
    <p:sldId id="310" r:id="rId6"/>
    <p:sldId id="300" r:id="rId7"/>
    <p:sldId id="301" r:id="rId8"/>
    <p:sldId id="302" r:id="rId9"/>
    <p:sldId id="311" r:id="rId10"/>
    <p:sldId id="303" r:id="rId11"/>
    <p:sldId id="304" r:id="rId12"/>
    <p:sldId id="305" r:id="rId13"/>
    <p:sldId id="307" r:id="rId14"/>
    <p:sldId id="306" r:id="rId15"/>
    <p:sldId id="308" r:id="rId16"/>
    <p:sldId id="309" r:id="rId17"/>
    <p:sldId id="312" r:id="rId18"/>
    <p:sldId id="313" r:id="rId19"/>
    <p:sldId id="314" r:id="rId20"/>
    <p:sldId id="315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EFF9"/>
    <a:srgbClr val="FFFFCC"/>
    <a:srgbClr val="3366FF"/>
    <a:srgbClr val="FF6699"/>
    <a:srgbClr val="000000"/>
    <a:srgbClr val="33CC33"/>
    <a:srgbClr val="FF0000"/>
    <a:srgbClr val="66FF66"/>
    <a:srgbClr val="CCFF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5" autoAdjust="0"/>
  </p:normalViewPr>
  <p:slideViewPr>
    <p:cSldViewPr>
      <p:cViewPr varScale="1">
        <p:scale>
          <a:sx n="67" d="100"/>
          <a:sy n="67" d="100"/>
        </p:scale>
        <p:origin x="59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590518-D116-4652-A608-117867665250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0B908491-D52F-4E66-8D37-7BE03EB4B450}">
      <dgm:prSet phldrT="[Text]"/>
      <dgm:spPr/>
      <dgm:t>
        <a:bodyPr/>
        <a:lstStyle/>
        <a:p>
          <a:r>
            <a:rPr lang="en-US" smtClean="0"/>
            <a:t>Existence</a:t>
          </a:r>
          <a:endParaRPr lang="en-US"/>
        </a:p>
      </dgm:t>
    </dgm:pt>
    <dgm:pt modelId="{9582C000-E5EF-45E7-A379-7A71EC558872}" type="parTrans" cxnId="{459D085C-0826-4997-BDF2-02BCB2021C19}">
      <dgm:prSet/>
      <dgm:spPr/>
      <dgm:t>
        <a:bodyPr/>
        <a:lstStyle/>
        <a:p>
          <a:endParaRPr lang="en-US"/>
        </a:p>
      </dgm:t>
    </dgm:pt>
    <dgm:pt modelId="{941077D0-2483-432A-B2EE-AD138ACCB5D3}" type="sibTrans" cxnId="{459D085C-0826-4997-BDF2-02BCB2021C19}">
      <dgm:prSet/>
      <dgm:spPr/>
      <dgm:t>
        <a:bodyPr/>
        <a:lstStyle/>
        <a:p>
          <a:endParaRPr lang="en-US"/>
        </a:p>
      </dgm:t>
    </dgm:pt>
    <dgm:pt modelId="{2FA43078-4265-4A44-9761-3D96B35084B6}">
      <dgm:prSet phldrT="[Text]"/>
      <dgm:spPr/>
      <dgm:t>
        <a:bodyPr/>
        <a:lstStyle/>
        <a:p>
          <a:r>
            <a:rPr lang="en-US" dirty="0" smtClean="0"/>
            <a:t>Relatedness</a:t>
          </a:r>
          <a:endParaRPr lang="en-US" dirty="0"/>
        </a:p>
      </dgm:t>
    </dgm:pt>
    <dgm:pt modelId="{86F390DD-1C06-4BFA-9283-23EC8C4BA3D2}" type="parTrans" cxnId="{8FD6B097-0DB1-4699-A9AF-4FAA3C36B8DB}">
      <dgm:prSet/>
      <dgm:spPr/>
      <dgm:t>
        <a:bodyPr/>
        <a:lstStyle/>
        <a:p>
          <a:endParaRPr lang="en-US"/>
        </a:p>
      </dgm:t>
    </dgm:pt>
    <dgm:pt modelId="{90A9E9AB-6792-49E4-AF61-111C6B1965C4}" type="sibTrans" cxnId="{8FD6B097-0DB1-4699-A9AF-4FAA3C36B8DB}">
      <dgm:prSet/>
      <dgm:spPr/>
      <dgm:t>
        <a:bodyPr/>
        <a:lstStyle/>
        <a:p>
          <a:endParaRPr lang="en-US"/>
        </a:p>
      </dgm:t>
    </dgm:pt>
    <dgm:pt modelId="{D8E9246E-32EC-4649-921A-D057DF119680}">
      <dgm:prSet phldrT="[Text]"/>
      <dgm:spPr/>
      <dgm:t>
        <a:bodyPr/>
        <a:lstStyle/>
        <a:p>
          <a:r>
            <a:rPr lang="en-US" dirty="0" smtClean="0"/>
            <a:t>Growth</a:t>
          </a:r>
          <a:endParaRPr lang="en-US" dirty="0"/>
        </a:p>
      </dgm:t>
    </dgm:pt>
    <dgm:pt modelId="{B40AC81F-4F59-47BF-B63C-1527BAA168A9}" type="parTrans" cxnId="{99450A61-0DFE-4842-94DF-1131282275D5}">
      <dgm:prSet/>
      <dgm:spPr/>
      <dgm:t>
        <a:bodyPr/>
        <a:lstStyle/>
        <a:p>
          <a:endParaRPr lang="en-US"/>
        </a:p>
      </dgm:t>
    </dgm:pt>
    <dgm:pt modelId="{68BC1070-04B5-42F2-BFF2-12ADE893C93D}" type="sibTrans" cxnId="{99450A61-0DFE-4842-94DF-1131282275D5}">
      <dgm:prSet/>
      <dgm:spPr/>
      <dgm:t>
        <a:bodyPr/>
        <a:lstStyle/>
        <a:p>
          <a:endParaRPr lang="en-US"/>
        </a:p>
      </dgm:t>
    </dgm:pt>
    <dgm:pt modelId="{8D78D5CB-7255-4F55-B67C-65F9D59E26E5}" type="pres">
      <dgm:prSet presAssocID="{1B590518-D116-4652-A608-11786766525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49D5080-50E0-4A8C-84FE-DFD4856B2DF0}" type="pres">
      <dgm:prSet presAssocID="{0B908491-D52F-4E66-8D37-7BE03EB4B450}" presName="composite" presStyleCnt="0"/>
      <dgm:spPr/>
    </dgm:pt>
    <dgm:pt modelId="{3B8B9E2D-3ABD-449E-9ED0-48E1CA466DBE}" type="pres">
      <dgm:prSet presAssocID="{0B908491-D52F-4E66-8D37-7BE03EB4B450}" presName="LShape" presStyleLbl="alignNode1" presStyleIdx="0" presStyleCnt="5"/>
      <dgm:spPr/>
    </dgm:pt>
    <dgm:pt modelId="{91EB4450-B240-45B1-A046-A141B0C7D8CA}" type="pres">
      <dgm:prSet presAssocID="{0B908491-D52F-4E66-8D37-7BE03EB4B450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924D6E-46C7-420F-B9F1-05BCDEB17DED}" type="pres">
      <dgm:prSet presAssocID="{0B908491-D52F-4E66-8D37-7BE03EB4B450}" presName="Triangle" presStyleLbl="alignNode1" presStyleIdx="1" presStyleCnt="5"/>
      <dgm:spPr/>
    </dgm:pt>
    <dgm:pt modelId="{0A4A5B71-EA66-4B6C-A046-4AF6FE9213D3}" type="pres">
      <dgm:prSet presAssocID="{941077D0-2483-432A-B2EE-AD138ACCB5D3}" presName="sibTrans" presStyleCnt="0"/>
      <dgm:spPr/>
    </dgm:pt>
    <dgm:pt modelId="{CA6FD235-FEEF-4A92-91B4-66EFB3261F1F}" type="pres">
      <dgm:prSet presAssocID="{941077D0-2483-432A-B2EE-AD138ACCB5D3}" presName="space" presStyleCnt="0"/>
      <dgm:spPr/>
    </dgm:pt>
    <dgm:pt modelId="{D6465240-D044-44D3-BD8B-E98A4A5E72CA}" type="pres">
      <dgm:prSet presAssocID="{2FA43078-4265-4A44-9761-3D96B35084B6}" presName="composite" presStyleCnt="0"/>
      <dgm:spPr/>
    </dgm:pt>
    <dgm:pt modelId="{1A812A3C-1151-406B-9DCA-9775694A8560}" type="pres">
      <dgm:prSet presAssocID="{2FA43078-4265-4A44-9761-3D96B35084B6}" presName="LShape" presStyleLbl="alignNode1" presStyleIdx="2" presStyleCnt="5"/>
      <dgm:spPr/>
    </dgm:pt>
    <dgm:pt modelId="{1D6516E1-678B-4692-A011-473AEEC21714}" type="pres">
      <dgm:prSet presAssocID="{2FA43078-4265-4A44-9761-3D96B35084B6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D5C03C-31E1-45E8-94C9-F2F6C73F9C58}" type="pres">
      <dgm:prSet presAssocID="{2FA43078-4265-4A44-9761-3D96B35084B6}" presName="Triangle" presStyleLbl="alignNode1" presStyleIdx="3" presStyleCnt="5"/>
      <dgm:spPr/>
    </dgm:pt>
    <dgm:pt modelId="{F4DEFD29-D82E-4CD3-AD09-B2AA81130303}" type="pres">
      <dgm:prSet presAssocID="{90A9E9AB-6792-49E4-AF61-111C6B1965C4}" presName="sibTrans" presStyleCnt="0"/>
      <dgm:spPr/>
    </dgm:pt>
    <dgm:pt modelId="{F970B144-BC6F-4A3A-8ACB-435C749C16AD}" type="pres">
      <dgm:prSet presAssocID="{90A9E9AB-6792-49E4-AF61-111C6B1965C4}" presName="space" presStyleCnt="0"/>
      <dgm:spPr/>
    </dgm:pt>
    <dgm:pt modelId="{4A03EAF5-BBEA-4102-B921-22388128EF6F}" type="pres">
      <dgm:prSet presAssocID="{D8E9246E-32EC-4649-921A-D057DF119680}" presName="composite" presStyleCnt="0"/>
      <dgm:spPr/>
    </dgm:pt>
    <dgm:pt modelId="{80E70E60-7537-44FF-B4CB-57DEEC1D4D54}" type="pres">
      <dgm:prSet presAssocID="{D8E9246E-32EC-4649-921A-D057DF119680}" presName="LShape" presStyleLbl="alignNode1" presStyleIdx="4" presStyleCnt="5"/>
      <dgm:spPr/>
    </dgm:pt>
    <dgm:pt modelId="{3D06BACA-DCE3-4357-9003-92230EEEA9D7}" type="pres">
      <dgm:prSet presAssocID="{D8E9246E-32EC-4649-921A-D057DF119680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E54581-0E2C-4ACC-9873-510F9B43ED55}" type="presOf" srcId="{2FA43078-4265-4A44-9761-3D96B35084B6}" destId="{1D6516E1-678B-4692-A011-473AEEC21714}" srcOrd="0" destOrd="0" presId="urn:microsoft.com/office/officeart/2009/3/layout/StepUpProcess"/>
    <dgm:cxn modelId="{EF90E60C-4D8D-47A0-99C8-52BB5D3D2ACD}" type="presOf" srcId="{D8E9246E-32EC-4649-921A-D057DF119680}" destId="{3D06BACA-DCE3-4357-9003-92230EEEA9D7}" srcOrd="0" destOrd="0" presId="urn:microsoft.com/office/officeart/2009/3/layout/StepUpProcess"/>
    <dgm:cxn modelId="{8D0CA6E6-BB1B-4F40-BB74-DAC7E7F5C99F}" type="presOf" srcId="{1B590518-D116-4652-A608-117867665250}" destId="{8D78D5CB-7255-4F55-B67C-65F9D59E26E5}" srcOrd="0" destOrd="0" presId="urn:microsoft.com/office/officeart/2009/3/layout/StepUpProcess"/>
    <dgm:cxn modelId="{459D085C-0826-4997-BDF2-02BCB2021C19}" srcId="{1B590518-D116-4652-A608-117867665250}" destId="{0B908491-D52F-4E66-8D37-7BE03EB4B450}" srcOrd="0" destOrd="0" parTransId="{9582C000-E5EF-45E7-A379-7A71EC558872}" sibTransId="{941077D0-2483-432A-B2EE-AD138ACCB5D3}"/>
    <dgm:cxn modelId="{8FD6B097-0DB1-4699-A9AF-4FAA3C36B8DB}" srcId="{1B590518-D116-4652-A608-117867665250}" destId="{2FA43078-4265-4A44-9761-3D96B35084B6}" srcOrd="1" destOrd="0" parTransId="{86F390DD-1C06-4BFA-9283-23EC8C4BA3D2}" sibTransId="{90A9E9AB-6792-49E4-AF61-111C6B1965C4}"/>
    <dgm:cxn modelId="{6D10ECC0-53FE-4757-B62E-EDC5DED5AC1A}" type="presOf" srcId="{0B908491-D52F-4E66-8D37-7BE03EB4B450}" destId="{91EB4450-B240-45B1-A046-A141B0C7D8CA}" srcOrd="0" destOrd="0" presId="urn:microsoft.com/office/officeart/2009/3/layout/StepUpProcess"/>
    <dgm:cxn modelId="{99450A61-0DFE-4842-94DF-1131282275D5}" srcId="{1B590518-D116-4652-A608-117867665250}" destId="{D8E9246E-32EC-4649-921A-D057DF119680}" srcOrd="2" destOrd="0" parTransId="{B40AC81F-4F59-47BF-B63C-1527BAA168A9}" sibTransId="{68BC1070-04B5-42F2-BFF2-12ADE893C93D}"/>
    <dgm:cxn modelId="{21DB0D92-F277-49C7-A4C3-85804A24D5A1}" type="presParOf" srcId="{8D78D5CB-7255-4F55-B67C-65F9D59E26E5}" destId="{849D5080-50E0-4A8C-84FE-DFD4856B2DF0}" srcOrd="0" destOrd="0" presId="urn:microsoft.com/office/officeart/2009/3/layout/StepUpProcess"/>
    <dgm:cxn modelId="{1BC5834A-55E9-472C-A7B5-09F7669D956C}" type="presParOf" srcId="{849D5080-50E0-4A8C-84FE-DFD4856B2DF0}" destId="{3B8B9E2D-3ABD-449E-9ED0-48E1CA466DBE}" srcOrd="0" destOrd="0" presId="urn:microsoft.com/office/officeart/2009/3/layout/StepUpProcess"/>
    <dgm:cxn modelId="{243E090E-6F39-460C-99D9-FAE19FEB3788}" type="presParOf" srcId="{849D5080-50E0-4A8C-84FE-DFD4856B2DF0}" destId="{91EB4450-B240-45B1-A046-A141B0C7D8CA}" srcOrd="1" destOrd="0" presId="urn:microsoft.com/office/officeart/2009/3/layout/StepUpProcess"/>
    <dgm:cxn modelId="{11A479D5-F6C9-4010-BD90-F794C1CEE734}" type="presParOf" srcId="{849D5080-50E0-4A8C-84FE-DFD4856B2DF0}" destId="{39924D6E-46C7-420F-B9F1-05BCDEB17DED}" srcOrd="2" destOrd="0" presId="urn:microsoft.com/office/officeart/2009/3/layout/StepUpProcess"/>
    <dgm:cxn modelId="{9AE6E36C-ECD7-46E3-AB9A-6235E5BBB90B}" type="presParOf" srcId="{8D78D5CB-7255-4F55-B67C-65F9D59E26E5}" destId="{0A4A5B71-EA66-4B6C-A046-4AF6FE9213D3}" srcOrd="1" destOrd="0" presId="urn:microsoft.com/office/officeart/2009/3/layout/StepUpProcess"/>
    <dgm:cxn modelId="{7126105D-05EF-41ED-9C7D-E54028165EB6}" type="presParOf" srcId="{0A4A5B71-EA66-4B6C-A046-4AF6FE9213D3}" destId="{CA6FD235-FEEF-4A92-91B4-66EFB3261F1F}" srcOrd="0" destOrd="0" presId="urn:microsoft.com/office/officeart/2009/3/layout/StepUpProcess"/>
    <dgm:cxn modelId="{BE1E0E80-A0A8-4B66-84CF-80EA39E380FC}" type="presParOf" srcId="{8D78D5CB-7255-4F55-B67C-65F9D59E26E5}" destId="{D6465240-D044-44D3-BD8B-E98A4A5E72CA}" srcOrd="2" destOrd="0" presId="urn:microsoft.com/office/officeart/2009/3/layout/StepUpProcess"/>
    <dgm:cxn modelId="{9C9A08DC-62F7-41FC-A8A8-BF376DF66641}" type="presParOf" srcId="{D6465240-D044-44D3-BD8B-E98A4A5E72CA}" destId="{1A812A3C-1151-406B-9DCA-9775694A8560}" srcOrd="0" destOrd="0" presId="urn:microsoft.com/office/officeart/2009/3/layout/StepUpProcess"/>
    <dgm:cxn modelId="{C62EBCD8-082F-4AED-981C-5A4D3CDE39E6}" type="presParOf" srcId="{D6465240-D044-44D3-BD8B-E98A4A5E72CA}" destId="{1D6516E1-678B-4692-A011-473AEEC21714}" srcOrd="1" destOrd="0" presId="urn:microsoft.com/office/officeart/2009/3/layout/StepUpProcess"/>
    <dgm:cxn modelId="{781A7B60-3259-4E24-993A-4331280687F0}" type="presParOf" srcId="{D6465240-D044-44D3-BD8B-E98A4A5E72CA}" destId="{6BD5C03C-31E1-45E8-94C9-F2F6C73F9C58}" srcOrd="2" destOrd="0" presId="urn:microsoft.com/office/officeart/2009/3/layout/StepUpProcess"/>
    <dgm:cxn modelId="{EAAFE774-FDED-40FC-95E1-1A550D951114}" type="presParOf" srcId="{8D78D5CB-7255-4F55-B67C-65F9D59E26E5}" destId="{F4DEFD29-D82E-4CD3-AD09-B2AA81130303}" srcOrd="3" destOrd="0" presId="urn:microsoft.com/office/officeart/2009/3/layout/StepUpProcess"/>
    <dgm:cxn modelId="{E9A7F91E-79F7-45AE-A538-FFD3D8C244E4}" type="presParOf" srcId="{F4DEFD29-D82E-4CD3-AD09-B2AA81130303}" destId="{F970B144-BC6F-4A3A-8ACB-435C749C16AD}" srcOrd="0" destOrd="0" presId="urn:microsoft.com/office/officeart/2009/3/layout/StepUpProcess"/>
    <dgm:cxn modelId="{206E4E57-9F13-48A2-B5BA-21A56A842683}" type="presParOf" srcId="{8D78D5CB-7255-4F55-B67C-65F9D59E26E5}" destId="{4A03EAF5-BBEA-4102-B921-22388128EF6F}" srcOrd="4" destOrd="0" presId="urn:microsoft.com/office/officeart/2009/3/layout/StepUpProcess"/>
    <dgm:cxn modelId="{7DA4972D-D3BE-47DE-A14F-94A1036291FD}" type="presParOf" srcId="{4A03EAF5-BBEA-4102-B921-22388128EF6F}" destId="{80E70E60-7537-44FF-B4CB-57DEEC1D4D54}" srcOrd="0" destOrd="0" presId="urn:microsoft.com/office/officeart/2009/3/layout/StepUpProcess"/>
    <dgm:cxn modelId="{3A95111C-9B16-4C61-B85D-5721B21A978D}" type="presParOf" srcId="{4A03EAF5-BBEA-4102-B921-22388128EF6F}" destId="{3D06BACA-DCE3-4357-9003-92230EEEA9D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1EF90C-1EBC-423D-B897-BCFC799CA233}" type="doc">
      <dgm:prSet loTypeId="urn:microsoft.com/office/officeart/2005/8/layout/hList6" loCatId="list" qsTypeId="urn:microsoft.com/office/officeart/2005/8/quickstyle/3d7" qsCatId="3D" csTypeId="urn:microsoft.com/office/officeart/2005/8/colors/colorful2" csCatId="colorful" phldr="1"/>
      <dgm:spPr>
        <a:scene3d>
          <a:camera prst="perspectiveLeft" zoom="91000">
            <a:rot lat="0" lon="0" rev="0"/>
          </a:camera>
          <a:lightRig rig="threePt" dir="t">
            <a:rot lat="0" lon="0" rev="20640000"/>
          </a:lightRig>
        </a:scene3d>
      </dgm:spPr>
      <dgm:t>
        <a:bodyPr/>
        <a:lstStyle/>
        <a:p>
          <a:endParaRPr lang="en-US"/>
        </a:p>
      </dgm:t>
    </dgm:pt>
    <dgm:pt modelId="{40C956DB-1DFA-4914-B76A-599D237AEA6A}">
      <dgm:prSet phldrT="[Text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sx="1000" sy="1000" rotWithShape="0">
            <a:srgbClr val="000000">
              <a:alpha val="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gm:spPr>
      <dgm:t>
        <a:bodyPr anchor="ctr" anchorCtr="0"/>
        <a:lstStyle/>
        <a:p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Job Characteristics</a:t>
          </a:r>
          <a:endParaRPr 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5DAC8F0-8F98-4F5D-8BE4-C49452094306}" type="parTrans" cxnId="{A06DE9B7-CE88-415A-A7D3-A423F38A13F9}">
      <dgm:prSet/>
      <dgm:spPr/>
      <dgm:t>
        <a:bodyPr/>
        <a:lstStyle/>
        <a:p>
          <a:endParaRPr lang="en-US"/>
        </a:p>
      </dgm:t>
    </dgm:pt>
    <dgm:pt modelId="{76AF3FC2-4125-44D6-9F3A-4EC7E6546AA0}" type="sibTrans" cxnId="{A06DE9B7-CE88-415A-A7D3-A423F38A13F9}">
      <dgm:prSet/>
      <dgm:spPr/>
      <dgm:t>
        <a:bodyPr/>
        <a:lstStyle/>
        <a:p>
          <a:endParaRPr lang="en-US"/>
        </a:p>
      </dgm:t>
    </dgm:pt>
    <dgm:pt modelId="{279FE0A2-47CE-4BCB-BEB1-9B07F2B1FF2A}">
      <dgm:prSet phldrT="[Text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sx="1000" sy="1000" rotWithShape="0">
            <a:srgbClr val="000000">
              <a:alpha val="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gm:spPr>
      <dgm:t>
        <a:bodyPr anchor="ctr" anchorCtr="0"/>
        <a:lstStyle/>
        <a:p>
          <a:r>
            <a:rPr lang="en-US" sz="1800" dirty="0" smtClean="0">
              <a:solidFill>
                <a:srgbClr val="C00000"/>
              </a:solidFill>
            </a:rPr>
            <a:t>Skill variety</a:t>
          </a:r>
          <a:endParaRPr lang="en-US" sz="1800" dirty="0">
            <a:solidFill>
              <a:srgbClr val="C00000"/>
            </a:solidFill>
          </a:endParaRPr>
        </a:p>
      </dgm:t>
    </dgm:pt>
    <dgm:pt modelId="{7E439FD8-B69C-4D6B-B730-CE61D42F5A25}" type="parTrans" cxnId="{64DA1C3D-3380-4CCD-B3DF-10264E43D958}">
      <dgm:prSet/>
      <dgm:spPr/>
      <dgm:t>
        <a:bodyPr/>
        <a:lstStyle/>
        <a:p>
          <a:endParaRPr lang="en-US"/>
        </a:p>
      </dgm:t>
    </dgm:pt>
    <dgm:pt modelId="{1EF24615-91E7-4BB4-977B-5F46BFB21838}" type="sibTrans" cxnId="{64DA1C3D-3380-4CCD-B3DF-10264E43D958}">
      <dgm:prSet/>
      <dgm:spPr/>
      <dgm:t>
        <a:bodyPr/>
        <a:lstStyle/>
        <a:p>
          <a:endParaRPr lang="en-US"/>
        </a:p>
      </dgm:t>
    </dgm:pt>
    <dgm:pt modelId="{604781FD-84C2-4B16-B982-6CA9E39A0381}">
      <dgm:prSet phldrT="[Text]" custT="1"/>
      <dgm:spPr>
        <a:effectLst>
          <a:outerShdw blurRad="50800" dist="38100" dir="5400000" sx="7000" sy="7000" rotWithShape="0">
            <a:srgbClr val="000000">
              <a:alpha val="35000"/>
            </a:srgbClr>
          </a:outerShdw>
        </a:effectLst>
      </dgm:spPr>
      <dgm:t>
        <a:bodyPr anchor="ctr" anchorCtr="0"/>
        <a:lstStyle/>
        <a:p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Psychological States</a:t>
          </a:r>
          <a:endParaRPr 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BB32F0-42D9-4C4B-A057-CEE6A0B72C00}" type="parTrans" cxnId="{793AA7BB-F019-4FBE-8E97-1480C5405F14}">
      <dgm:prSet/>
      <dgm:spPr/>
      <dgm:t>
        <a:bodyPr/>
        <a:lstStyle/>
        <a:p>
          <a:endParaRPr lang="en-US"/>
        </a:p>
      </dgm:t>
    </dgm:pt>
    <dgm:pt modelId="{436EF335-1DE5-4ECB-8BB5-E11607690B83}" type="sibTrans" cxnId="{793AA7BB-F019-4FBE-8E97-1480C5405F14}">
      <dgm:prSet/>
      <dgm:spPr/>
      <dgm:t>
        <a:bodyPr/>
        <a:lstStyle/>
        <a:p>
          <a:endParaRPr lang="en-US"/>
        </a:p>
      </dgm:t>
    </dgm:pt>
    <dgm:pt modelId="{7FE915B0-F204-4092-B5BB-D626F5A26CC0}">
      <dgm:prSet phldrT="[Text]" custT="1"/>
      <dgm:spPr>
        <a:effectLst>
          <a:outerShdw blurRad="50800" dist="38100" dir="5400000" sx="7000" sy="7000" rotWithShape="0">
            <a:srgbClr val="000000">
              <a:alpha val="35000"/>
            </a:srgbClr>
          </a:outerShdw>
        </a:effectLst>
      </dgm:spPr>
      <dgm:t>
        <a:bodyPr anchor="ctr" anchorCtr="0"/>
        <a:lstStyle/>
        <a:p>
          <a:r>
            <a:rPr lang="en-US" sz="1800" dirty="0" smtClean="0">
              <a:solidFill>
                <a:srgbClr val="C00000"/>
              </a:solidFill>
            </a:rPr>
            <a:t>Experienced Meaningfulness</a:t>
          </a:r>
          <a:endParaRPr lang="en-US" sz="1800" dirty="0">
            <a:solidFill>
              <a:srgbClr val="C00000"/>
            </a:solidFill>
          </a:endParaRPr>
        </a:p>
      </dgm:t>
    </dgm:pt>
    <dgm:pt modelId="{629D498B-4305-426F-A516-7E30F75E6EC9}" type="parTrans" cxnId="{229A1D05-5D53-46BE-89D0-90B784691026}">
      <dgm:prSet/>
      <dgm:spPr/>
      <dgm:t>
        <a:bodyPr/>
        <a:lstStyle/>
        <a:p>
          <a:endParaRPr lang="en-US"/>
        </a:p>
      </dgm:t>
    </dgm:pt>
    <dgm:pt modelId="{0582E9E5-4399-4F7B-A9AE-C327045307AD}" type="sibTrans" cxnId="{229A1D05-5D53-46BE-89D0-90B784691026}">
      <dgm:prSet/>
      <dgm:spPr/>
      <dgm:t>
        <a:bodyPr/>
        <a:lstStyle/>
        <a:p>
          <a:endParaRPr lang="en-US"/>
        </a:p>
      </dgm:t>
    </dgm:pt>
    <dgm:pt modelId="{88F9663E-A498-4243-8CC0-CF44C279D0CA}">
      <dgm:prSet phldrT="[Text]" custT="1"/>
      <dgm:spPr>
        <a:solidFill>
          <a:schemeClr val="accent6">
            <a:lumMod val="60000"/>
            <a:lumOff val="40000"/>
          </a:schemeClr>
        </a:solidFill>
        <a:effectLst>
          <a:outerShdw blurRad="50800" dist="38100" dir="5400000" sx="1000" sy="1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gm:spPr>
      <dgm:t>
        <a:bodyPr anchor="ctr" anchorCtr="0"/>
        <a:lstStyle/>
        <a:p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Psychological and Behavioral Outcomes</a:t>
          </a:r>
          <a:endParaRPr 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2025DB-AE1C-4933-8C6C-B9B539FD82FE}" type="parTrans" cxnId="{17C48768-FBCC-47D6-8606-9A9EFE1940E8}">
      <dgm:prSet/>
      <dgm:spPr/>
      <dgm:t>
        <a:bodyPr/>
        <a:lstStyle/>
        <a:p>
          <a:endParaRPr lang="en-US"/>
        </a:p>
      </dgm:t>
    </dgm:pt>
    <dgm:pt modelId="{62474914-6BDB-4FCB-9287-500090ADAF0A}" type="sibTrans" cxnId="{17C48768-FBCC-47D6-8606-9A9EFE1940E8}">
      <dgm:prSet/>
      <dgm:spPr/>
      <dgm:t>
        <a:bodyPr/>
        <a:lstStyle/>
        <a:p>
          <a:endParaRPr lang="en-US"/>
        </a:p>
      </dgm:t>
    </dgm:pt>
    <dgm:pt modelId="{9C7AE1AF-B029-4B61-97F6-EB665DF9A5E9}">
      <dgm:prSet phldrT="[Text]" custT="1"/>
      <dgm:spPr>
        <a:solidFill>
          <a:schemeClr val="accent6">
            <a:lumMod val="60000"/>
            <a:lumOff val="40000"/>
          </a:schemeClr>
        </a:solidFill>
        <a:effectLst>
          <a:outerShdw blurRad="50800" dist="38100" dir="5400000" sx="1000" sy="1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gm:spPr>
      <dgm:t>
        <a:bodyPr anchor="ctr" anchorCtr="0"/>
        <a:lstStyle/>
        <a:p>
          <a:r>
            <a:rPr lang="en-US" sz="1800" dirty="0" smtClean="0"/>
            <a:t>Satisfaction</a:t>
          </a:r>
          <a:endParaRPr lang="en-US" sz="1800" dirty="0"/>
        </a:p>
      </dgm:t>
    </dgm:pt>
    <dgm:pt modelId="{5ABD44B5-2107-4D50-85A2-47D5058A21F8}" type="parTrans" cxnId="{3DE49984-85ED-46A4-9F0C-83BD8FC0276F}">
      <dgm:prSet/>
      <dgm:spPr/>
      <dgm:t>
        <a:bodyPr/>
        <a:lstStyle/>
        <a:p>
          <a:endParaRPr lang="en-US"/>
        </a:p>
      </dgm:t>
    </dgm:pt>
    <dgm:pt modelId="{684025DB-66FE-48F8-B6F2-8646E1CCB9C6}" type="sibTrans" cxnId="{3DE49984-85ED-46A4-9F0C-83BD8FC0276F}">
      <dgm:prSet/>
      <dgm:spPr/>
      <dgm:t>
        <a:bodyPr/>
        <a:lstStyle/>
        <a:p>
          <a:endParaRPr lang="en-US"/>
        </a:p>
      </dgm:t>
    </dgm:pt>
    <dgm:pt modelId="{EDB655FA-7E06-4CC0-AC57-256EC74F9BB7}">
      <dgm:prSet phldrT="[Text]" custT="1"/>
      <dgm:spPr>
        <a:solidFill>
          <a:schemeClr val="accent6">
            <a:lumMod val="60000"/>
            <a:lumOff val="40000"/>
          </a:schemeClr>
        </a:solidFill>
        <a:effectLst>
          <a:outerShdw blurRad="50800" dist="38100" dir="5400000" sx="1000" sy="1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gm:spPr>
      <dgm:t>
        <a:bodyPr anchor="ctr" anchorCtr="0"/>
        <a:lstStyle/>
        <a:p>
          <a:r>
            <a:rPr lang="en-US" sz="1800" dirty="0" smtClean="0"/>
            <a:t>Turnover</a:t>
          </a:r>
          <a:endParaRPr lang="en-US" sz="1800" dirty="0"/>
        </a:p>
      </dgm:t>
    </dgm:pt>
    <dgm:pt modelId="{91A18B24-330E-47CF-96CC-5FB84EAC266A}" type="parTrans" cxnId="{3FF4468C-17A7-4220-A717-A4FB36E4B8E9}">
      <dgm:prSet/>
      <dgm:spPr/>
      <dgm:t>
        <a:bodyPr/>
        <a:lstStyle/>
        <a:p>
          <a:endParaRPr lang="en-US"/>
        </a:p>
      </dgm:t>
    </dgm:pt>
    <dgm:pt modelId="{0AA77951-B0A0-47E7-8805-3A7FC14999B2}" type="sibTrans" cxnId="{3FF4468C-17A7-4220-A717-A4FB36E4B8E9}">
      <dgm:prSet/>
      <dgm:spPr/>
      <dgm:t>
        <a:bodyPr/>
        <a:lstStyle/>
        <a:p>
          <a:endParaRPr lang="en-US"/>
        </a:p>
      </dgm:t>
    </dgm:pt>
    <dgm:pt modelId="{087C2EDE-A738-44E9-8E42-C80577BC3EB3}">
      <dgm:prSet phldrT="[Text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sx="1000" sy="1000" rotWithShape="0">
            <a:srgbClr val="000000">
              <a:alpha val="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gm:spPr>
      <dgm:t>
        <a:bodyPr anchor="ctr" anchorCtr="0"/>
        <a:lstStyle/>
        <a:p>
          <a:r>
            <a:rPr lang="en-US" sz="1800" dirty="0" smtClean="0">
              <a:solidFill>
                <a:srgbClr val="C00000"/>
              </a:solidFill>
            </a:rPr>
            <a:t>Task identity</a:t>
          </a:r>
          <a:endParaRPr lang="en-US" sz="1800" dirty="0">
            <a:solidFill>
              <a:srgbClr val="C00000"/>
            </a:solidFill>
          </a:endParaRPr>
        </a:p>
      </dgm:t>
    </dgm:pt>
    <dgm:pt modelId="{5F083A07-BB24-4183-97F0-C2D018B2FDD9}" type="parTrans" cxnId="{F9D0B90E-7F62-4A4D-9FFF-A39EA972AB80}">
      <dgm:prSet/>
      <dgm:spPr/>
      <dgm:t>
        <a:bodyPr/>
        <a:lstStyle/>
        <a:p>
          <a:endParaRPr lang="en-US"/>
        </a:p>
      </dgm:t>
    </dgm:pt>
    <dgm:pt modelId="{6DFC2358-E85C-41A9-B620-8C6E1B8E8526}" type="sibTrans" cxnId="{F9D0B90E-7F62-4A4D-9FFF-A39EA972AB80}">
      <dgm:prSet/>
      <dgm:spPr/>
      <dgm:t>
        <a:bodyPr/>
        <a:lstStyle/>
        <a:p>
          <a:endParaRPr lang="en-US"/>
        </a:p>
      </dgm:t>
    </dgm:pt>
    <dgm:pt modelId="{F4E3A909-6C04-4043-A096-AF594E73FA69}">
      <dgm:prSet phldrT="[Text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sx="1000" sy="1000" rotWithShape="0">
            <a:srgbClr val="000000">
              <a:alpha val="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gm:spPr>
      <dgm:t>
        <a:bodyPr anchor="ctr" anchorCtr="0"/>
        <a:lstStyle/>
        <a:p>
          <a:r>
            <a:rPr lang="en-US" sz="1800" dirty="0" smtClean="0">
              <a:solidFill>
                <a:srgbClr val="C00000"/>
              </a:solidFill>
            </a:rPr>
            <a:t>Task significance</a:t>
          </a:r>
          <a:endParaRPr lang="en-US" sz="1800" dirty="0">
            <a:solidFill>
              <a:srgbClr val="C00000"/>
            </a:solidFill>
          </a:endParaRPr>
        </a:p>
      </dgm:t>
    </dgm:pt>
    <dgm:pt modelId="{A1C2931F-D4A8-4EEA-9869-4E6D19B3B871}" type="parTrans" cxnId="{8F93126A-80C5-4776-8B03-3EC5577E99E8}">
      <dgm:prSet/>
      <dgm:spPr/>
      <dgm:t>
        <a:bodyPr/>
        <a:lstStyle/>
        <a:p>
          <a:endParaRPr lang="en-US"/>
        </a:p>
      </dgm:t>
    </dgm:pt>
    <dgm:pt modelId="{39713C13-08F4-4FB9-ACD1-BA3F35A07ABA}" type="sibTrans" cxnId="{8F93126A-80C5-4776-8B03-3EC5577E99E8}">
      <dgm:prSet/>
      <dgm:spPr/>
      <dgm:t>
        <a:bodyPr/>
        <a:lstStyle/>
        <a:p>
          <a:endParaRPr lang="en-US"/>
        </a:p>
      </dgm:t>
    </dgm:pt>
    <dgm:pt modelId="{17E4AA73-E648-468C-92FE-AC05FCE8CEED}">
      <dgm:prSet phldrT="[Text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sx="1000" sy="1000" rotWithShape="0">
            <a:srgbClr val="000000">
              <a:alpha val="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gm:spPr>
      <dgm:t>
        <a:bodyPr anchor="ctr" anchorCtr="0"/>
        <a:lstStyle/>
        <a:p>
          <a:r>
            <a:rPr lang="en-US" sz="1800" dirty="0" smtClean="0">
              <a:solidFill>
                <a:srgbClr val="0070C0"/>
              </a:solidFill>
            </a:rPr>
            <a:t>Autonomy</a:t>
          </a:r>
          <a:endParaRPr lang="en-US" sz="1800" dirty="0">
            <a:solidFill>
              <a:srgbClr val="0070C0"/>
            </a:solidFill>
          </a:endParaRPr>
        </a:p>
      </dgm:t>
    </dgm:pt>
    <dgm:pt modelId="{B7F50E92-EC5B-4FBD-A31C-05AA54C1E817}" type="parTrans" cxnId="{3CC7928B-0B75-4AF2-BA31-BFF6846CC6C8}">
      <dgm:prSet/>
      <dgm:spPr/>
      <dgm:t>
        <a:bodyPr/>
        <a:lstStyle/>
        <a:p>
          <a:endParaRPr lang="en-US"/>
        </a:p>
      </dgm:t>
    </dgm:pt>
    <dgm:pt modelId="{045452B2-B288-489C-98B5-77629BAC18FA}" type="sibTrans" cxnId="{3CC7928B-0B75-4AF2-BA31-BFF6846CC6C8}">
      <dgm:prSet/>
      <dgm:spPr/>
      <dgm:t>
        <a:bodyPr/>
        <a:lstStyle/>
        <a:p>
          <a:endParaRPr lang="en-US"/>
        </a:p>
      </dgm:t>
    </dgm:pt>
    <dgm:pt modelId="{276E972F-7243-45C7-8DC2-B8E51BADC167}">
      <dgm:prSet phldrT="[Text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5400000" sx="1000" sy="1000" rotWithShape="0">
            <a:srgbClr val="000000">
              <a:alpha val="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gm:spPr>
      <dgm:t>
        <a:bodyPr anchor="ctr" anchorCtr="0"/>
        <a:lstStyle/>
        <a:p>
          <a:r>
            <a:rPr lang="en-US" sz="1800" dirty="0" smtClean="0"/>
            <a:t>Feedback</a:t>
          </a:r>
          <a:endParaRPr lang="en-US" sz="1800" dirty="0"/>
        </a:p>
      </dgm:t>
    </dgm:pt>
    <dgm:pt modelId="{17E10E5B-DDAB-4826-B429-69A01190B2E6}" type="parTrans" cxnId="{13FCFB78-1ACE-4F11-9C44-8BF86EE2CABC}">
      <dgm:prSet/>
      <dgm:spPr/>
      <dgm:t>
        <a:bodyPr/>
        <a:lstStyle/>
        <a:p>
          <a:endParaRPr lang="en-US"/>
        </a:p>
      </dgm:t>
    </dgm:pt>
    <dgm:pt modelId="{ED4E9787-8A67-4F80-8734-85180C621100}" type="sibTrans" cxnId="{13FCFB78-1ACE-4F11-9C44-8BF86EE2CABC}">
      <dgm:prSet/>
      <dgm:spPr/>
      <dgm:t>
        <a:bodyPr/>
        <a:lstStyle/>
        <a:p>
          <a:endParaRPr lang="en-US"/>
        </a:p>
      </dgm:t>
    </dgm:pt>
    <dgm:pt modelId="{7F8E83DE-8455-4815-9F7D-2A50AE5E7BAC}">
      <dgm:prSet phldrT="[Text]" custT="1"/>
      <dgm:spPr>
        <a:effectLst>
          <a:outerShdw blurRad="50800" dist="38100" dir="5400000" sx="7000" sy="7000" rotWithShape="0">
            <a:srgbClr val="000000">
              <a:alpha val="35000"/>
            </a:srgbClr>
          </a:outerShdw>
        </a:effectLst>
      </dgm:spPr>
      <dgm:t>
        <a:bodyPr anchor="ctr" anchorCtr="0"/>
        <a:lstStyle/>
        <a:p>
          <a:r>
            <a:rPr lang="en-US" sz="1800" dirty="0" smtClean="0">
              <a:solidFill>
                <a:srgbClr val="0070C0"/>
              </a:solidFill>
            </a:rPr>
            <a:t>Responsibility</a:t>
          </a:r>
          <a:endParaRPr lang="en-US" sz="1800" dirty="0">
            <a:solidFill>
              <a:srgbClr val="0070C0"/>
            </a:solidFill>
          </a:endParaRPr>
        </a:p>
      </dgm:t>
    </dgm:pt>
    <dgm:pt modelId="{3F89CBB5-BAC1-4E2F-8003-7F2A356901CB}" type="parTrans" cxnId="{C900B9C9-6C08-4591-97F1-51AB6BB85500}">
      <dgm:prSet/>
      <dgm:spPr/>
      <dgm:t>
        <a:bodyPr/>
        <a:lstStyle/>
        <a:p>
          <a:endParaRPr lang="en-US"/>
        </a:p>
      </dgm:t>
    </dgm:pt>
    <dgm:pt modelId="{DBB6131A-39B4-4451-A813-907066ADD2FE}" type="sibTrans" cxnId="{C900B9C9-6C08-4591-97F1-51AB6BB85500}">
      <dgm:prSet/>
      <dgm:spPr/>
      <dgm:t>
        <a:bodyPr/>
        <a:lstStyle/>
        <a:p>
          <a:endParaRPr lang="en-US"/>
        </a:p>
      </dgm:t>
    </dgm:pt>
    <dgm:pt modelId="{D65C9A05-33CE-40A9-834C-60065BC8ED2B}">
      <dgm:prSet phldrT="[Text]" custT="1"/>
      <dgm:spPr>
        <a:effectLst>
          <a:outerShdw blurRad="50800" dist="38100" dir="5400000" sx="7000" sy="7000" rotWithShape="0">
            <a:srgbClr val="000000">
              <a:alpha val="35000"/>
            </a:srgbClr>
          </a:outerShdw>
        </a:effectLst>
      </dgm:spPr>
      <dgm:t>
        <a:bodyPr anchor="ctr" anchorCtr="0"/>
        <a:lstStyle/>
        <a:p>
          <a:r>
            <a:rPr lang="en-US" sz="1800" dirty="0" smtClean="0"/>
            <a:t>Knowledge of results</a:t>
          </a:r>
          <a:endParaRPr lang="en-US" sz="1800" dirty="0"/>
        </a:p>
      </dgm:t>
    </dgm:pt>
    <dgm:pt modelId="{4FF6645B-CE48-48F1-AA3F-3A9564A59492}" type="parTrans" cxnId="{5ED9A741-4A2B-40D5-ADC0-F07849CF3626}">
      <dgm:prSet/>
      <dgm:spPr/>
      <dgm:t>
        <a:bodyPr/>
        <a:lstStyle/>
        <a:p>
          <a:endParaRPr lang="en-US"/>
        </a:p>
      </dgm:t>
    </dgm:pt>
    <dgm:pt modelId="{E1FBC6C4-66EA-43DA-A43E-D26EC3175261}" type="sibTrans" cxnId="{5ED9A741-4A2B-40D5-ADC0-F07849CF3626}">
      <dgm:prSet/>
      <dgm:spPr/>
      <dgm:t>
        <a:bodyPr/>
        <a:lstStyle/>
        <a:p>
          <a:endParaRPr lang="en-US"/>
        </a:p>
      </dgm:t>
    </dgm:pt>
    <dgm:pt modelId="{9A9A8EBA-6329-4899-AAB4-9BD5B78BAF4B}">
      <dgm:prSet phldrT="[Text]" custT="1"/>
      <dgm:spPr>
        <a:solidFill>
          <a:schemeClr val="accent6">
            <a:lumMod val="60000"/>
            <a:lumOff val="40000"/>
          </a:schemeClr>
        </a:solidFill>
        <a:effectLst>
          <a:outerShdw blurRad="50800" dist="38100" dir="5400000" sx="1000" sy="1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gm:spPr>
      <dgm:t>
        <a:bodyPr anchor="ctr" anchorCtr="0"/>
        <a:lstStyle/>
        <a:p>
          <a:r>
            <a:rPr lang="en-US" sz="1800" dirty="0" smtClean="0"/>
            <a:t>Performance</a:t>
          </a:r>
          <a:endParaRPr lang="en-US" sz="1800" dirty="0"/>
        </a:p>
      </dgm:t>
    </dgm:pt>
    <dgm:pt modelId="{B111B467-E9C6-4F3A-8851-BE223E2E7CC9}" type="parTrans" cxnId="{17467550-2E86-46C7-AADF-8FB3734C9BF2}">
      <dgm:prSet/>
      <dgm:spPr/>
      <dgm:t>
        <a:bodyPr/>
        <a:lstStyle/>
        <a:p>
          <a:endParaRPr lang="en-US"/>
        </a:p>
      </dgm:t>
    </dgm:pt>
    <dgm:pt modelId="{73641782-C8DC-498D-96A0-B52B4F88C375}" type="sibTrans" cxnId="{17467550-2E86-46C7-AADF-8FB3734C9BF2}">
      <dgm:prSet/>
      <dgm:spPr/>
      <dgm:t>
        <a:bodyPr/>
        <a:lstStyle/>
        <a:p>
          <a:endParaRPr lang="en-US"/>
        </a:p>
      </dgm:t>
    </dgm:pt>
    <dgm:pt modelId="{E8DBC996-7580-422A-A07B-9614B57ADBAB}" type="pres">
      <dgm:prSet presAssocID="{6D1EF90C-1EBC-423D-B897-BCFC799CA23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CC5E55-751D-4CF4-AF3E-438507846216}" type="pres">
      <dgm:prSet presAssocID="{40C956DB-1DFA-4914-B76A-599D237AEA6A}" presName="node" presStyleLbl="node1" presStyleIdx="0" presStyleCnt="3" custLinFactNeighborX="37678" custLinFactNeighborY="655">
        <dgm:presLayoutVars>
          <dgm:bulletEnabled val="1"/>
        </dgm:presLayoutVars>
      </dgm:prSet>
      <dgm:spPr>
        <a:prstGeom prst="downArrowCallout">
          <a:avLst/>
        </a:prstGeom>
      </dgm:spPr>
      <dgm:t>
        <a:bodyPr/>
        <a:lstStyle/>
        <a:p>
          <a:endParaRPr lang="en-US"/>
        </a:p>
      </dgm:t>
    </dgm:pt>
    <dgm:pt modelId="{A99B662B-617C-4708-9F4B-8D98B2EC94E6}" type="pres">
      <dgm:prSet presAssocID="{76AF3FC2-4125-44D6-9F3A-4EC7E6546AA0}" presName="sibTrans" presStyleCnt="0"/>
      <dgm:spPr/>
    </dgm:pt>
    <dgm:pt modelId="{EE886E0D-5542-4530-84C6-CB2B02652FF3}" type="pres">
      <dgm:prSet presAssocID="{604781FD-84C2-4B16-B982-6CA9E39A0381}" presName="node" presStyleLbl="node1" presStyleIdx="1" presStyleCnt="3">
        <dgm:presLayoutVars>
          <dgm:bulletEnabled val="1"/>
        </dgm:presLayoutVars>
      </dgm:prSet>
      <dgm:spPr>
        <a:prstGeom prst="downArrowCallout">
          <a:avLst/>
        </a:prstGeom>
      </dgm:spPr>
      <dgm:t>
        <a:bodyPr/>
        <a:lstStyle/>
        <a:p>
          <a:endParaRPr lang="en-US"/>
        </a:p>
      </dgm:t>
    </dgm:pt>
    <dgm:pt modelId="{31E57470-A41D-4BCA-A0C3-CF24A04322BE}" type="pres">
      <dgm:prSet presAssocID="{436EF335-1DE5-4ECB-8BB5-E11607690B83}" presName="sibTrans" presStyleCnt="0"/>
      <dgm:spPr/>
    </dgm:pt>
    <dgm:pt modelId="{C5D6E9E5-7E23-4DE4-94F5-C1ECF47036F4}" type="pres">
      <dgm:prSet presAssocID="{88F9663E-A498-4243-8CC0-CF44C279D0C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FCFB78-1ACE-4F11-9C44-8BF86EE2CABC}" srcId="{40C956DB-1DFA-4914-B76A-599D237AEA6A}" destId="{276E972F-7243-45C7-8DC2-B8E51BADC167}" srcOrd="4" destOrd="0" parTransId="{17E10E5B-DDAB-4826-B429-69A01190B2E6}" sibTransId="{ED4E9787-8A67-4F80-8734-85180C621100}"/>
    <dgm:cxn modelId="{17C48768-FBCC-47D6-8606-9A9EFE1940E8}" srcId="{6D1EF90C-1EBC-423D-B897-BCFC799CA233}" destId="{88F9663E-A498-4243-8CC0-CF44C279D0CA}" srcOrd="2" destOrd="0" parTransId="{BD2025DB-AE1C-4933-8C6C-B9B539FD82FE}" sibTransId="{62474914-6BDB-4FCB-9287-500090ADAF0A}"/>
    <dgm:cxn modelId="{2C92C2A1-B3D8-43D2-B1D8-D7CA8C75B685}" type="presOf" srcId="{40C956DB-1DFA-4914-B76A-599D237AEA6A}" destId="{7FCC5E55-751D-4CF4-AF3E-438507846216}" srcOrd="0" destOrd="0" presId="urn:microsoft.com/office/officeart/2005/8/layout/hList6"/>
    <dgm:cxn modelId="{40A9D813-97C3-4DBA-9864-52FE9C0075F1}" type="presOf" srcId="{88F9663E-A498-4243-8CC0-CF44C279D0CA}" destId="{C5D6E9E5-7E23-4DE4-94F5-C1ECF47036F4}" srcOrd="0" destOrd="0" presId="urn:microsoft.com/office/officeart/2005/8/layout/hList6"/>
    <dgm:cxn modelId="{CF4B414C-9296-4C71-B8D5-32E73736BC3D}" type="presOf" srcId="{9C7AE1AF-B029-4B61-97F6-EB665DF9A5E9}" destId="{C5D6E9E5-7E23-4DE4-94F5-C1ECF47036F4}" srcOrd="0" destOrd="1" presId="urn:microsoft.com/office/officeart/2005/8/layout/hList6"/>
    <dgm:cxn modelId="{F1DACD8F-7129-4457-9D7E-A75B758D50B5}" type="presOf" srcId="{9A9A8EBA-6329-4899-AAB4-9BD5B78BAF4B}" destId="{C5D6E9E5-7E23-4DE4-94F5-C1ECF47036F4}" srcOrd="0" destOrd="2" presId="urn:microsoft.com/office/officeart/2005/8/layout/hList6"/>
    <dgm:cxn modelId="{E5F96D4D-2E5C-4730-B6AA-C1405089A924}" type="presOf" srcId="{6D1EF90C-1EBC-423D-B897-BCFC799CA233}" destId="{E8DBC996-7580-422A-A07B-9614B57ADBAB}" srcOrd="0" destOrd="0" presId="urn:microsoft.com/office/officeart/2005/8/layout/hList6"/>
    <dgm:cxn modelId="{0518D225-E4C0-4AF4-B63F-4D38884FB7A2}" type="presOf" srcId="{F4E3A909-6C04-4043-A096-AF594E73FA69}" destId="{7FCC5E55-751D-4CF4-AF3E-438507846216}" srcOrd="0" destOrd="3" presId="urn:microsoft.com/office/officeart/2005/8/layout/hList6"/>
    <dgm:cxn modelId="{B1B6C94B-CFE4-4D4C-8AF5-A8FC13EF81C7}" type="presOf" srcId="{EDB655FA-7E06-4CC0-AC57-256EC74F9BB7}" destId="{C5D6E9E5-7E23-4DE4-94F5-C1ECF47036F4}" srcOrd="0" destOrd="3" presId="urn:microsoft.com/office/officeart/2005/8/layout/hList6"/>
    <dgm:cxn modelId="{135AE331-61F7-4779-9A5B-3D3ACF4E5847}" type="presOf" srcId="{604781FD-84C2-4B16-B982-6CA9E39A0381}" destId="{EE886E0D-5542-4530-84C6-CB2B02652FF3}" srcOrd="0" destOrd="0" presId="urn:microsoft.com/office/officeart/2005/8/layout/hList6"/>
    <dgm:cxn modelId="{5ED9A741-4A2B-40D5-ADC0-F07849CF3626}" srcId="{604781FD-84C2-4B16-B982-6CA9E39A0381}" destId="{D65C9A05-33CE-40A9-834C-60065BC8ED2B}" srcOrd="2" destOrd="0" parTransId="{4FF6645B-CE48-48F1-AA3F-3A9564A59492}" sibTransId="{E1FBC6C4-66EA-43DA-A43E-D26EC3175261}"/>
    <dgm:cxn modelId="{793AA7BB-F019-4FBE-8E97-1480C5405F14}" srcId="{6D1EF90C-1EBC-423D-B897-BCFC799CA233}" destId="{604781FD-84C2-4B16-B982-6CA9E39A0381}" srcOrd="1" destOrd="0" parTransId="{46BB32F0-42D9-4C4B-A057-CEE6A0B72C00}" sibTransId="{436EF335-1DE5-4ECB-8BB5-E11607690B83}"/>
    <dgm:cxn modelId="{3768F4E7-70FD-44F6-8351-F3B21332E7C1}" type="presOf" srcId="{7F8E83DE-8455-4815-9F7D-2A50AE5E7BAC}" destId="{EE886E0D-5542-4530-84C6-CB2B02652FF3}" srcOrd="0" destOrd="2" presId="urn:microsoft.com/office/officeart/2005/8/layout/hList6"/>
    <dgm:cxn modelId="{B290B6A0-CE5B-4069-9F11-82132E3A5C30}" type="presOf" srcId="{D65C9A05-33CE-40A9-834C-60065BC8ED2B}" destId="{EE886E0D-5542-4530-84C6-CB2B02652FF3}" srcOrd="0" destOrd="3" presId="urn:microsoft.com/office/officeart/2005/8/layout/hList6"/>
    <dgm:cxn modelId="{44B41FFF-E7B7-4903-92CB-1BE82033F6C0}" type="presOf" srcId="{7FE915B0-F204-4092-B5BB-D626F5A26CC0}" destId="{EE886E0D-5542-4530-84C6-CB2B02652FF3}" srcOrd="0" destOrd="1" presId="urn:microsoft.com/office/officeart/2005/8/layout/hList6"/>
    <dgm:cxn modelId="{958F40AC-70BC-4C10-BE44-ED89CF127890}" type="presOf" srcId="{087C2EDE-A738-44E9-8E42-C80577BC3EB3}" destId="{7FCC5E55-751D-4CF4-AF3E-438507846216}" srcOrd="0" destOrd="2" presId="urn:microsoft.com/office/officeart/2005/8/layout/hList6"/>
    <dgm:cxn modelId="{17467550-2E86-46C7-AADF-8FB3734C9BF2}" srcId="{88F9663E-A498-4243-8CC0-CF44C279D0CA}" destId="{9A9A8EBA-6329-4899-AAB4-9BD5B78BAF4B}" srcOrd="1" destOrd="0" parTransId="{B111B467-E9C6-4F3A-8851-BE223E2E7CC9}" sibTransId="{73641782-C8DC-498D-96A0-B52B4F88C375}"/>
    <dgm:cxn modelId="{C900B9C9-6C08-4591-97F1-51AB6BB85500}" srcId="{604781FD-84C2-4B16-B982-6CA9E39A0381}" destId="{7F8E83DE-8455-4815-9F7D-2A50AE5E7BAC}" srcOrd="1" destOrd="0" parTransId="{3F89CBB5-BAC1-4E2F-8003-7F2A356901CB}" sibTransId="{DBB6131A-39B4-4451-A813-907066ADD2FE}"/>
    <dgm:cxn modelId="{8F93126A-80C5-4776-8B03-3EC5577E99E8}" srcId="{40C956DB-1DFA-4914-B76A-599D237AEA6A}" destId="{F4E3A909-6C04-4043-A096-AF594E73FA69}" srcOrd="2" destOrd="0" parTransId="{A1C2931F-D4A8-4EEA-9869-4E6D19B3B871}" sibTransId="{39713C13-08F4-4FB9-ACD1-BA3F35A07ABA}"/>
    <dgm:cxn modelId="{F9D0B90E-7F62-4A4D-9FFF-A39EA972AB80}" srcId="{40C956DB-1DFA-4914-B76A-599D237AEA6A}" destId="{087C2EDE-A738-44E9-8E42-C80577BC3EB3}" srcOrd="1" destOrd="0" parTransId="{5F083A07-BB24-4183-97F0-C2D018B2FDD9}" sibTransId="{6DFC2358-E85C-41A9-B620-8C6E1B8E8526}"/>
    <dgm:cxn modelId="{229A1D05-5D53-46BE-89D0-90B784691026}" srcId="{604781FD-84C2-4B16-B982-6CA9E39A0381}" destId="{7FE915B0-F204-4092-B5BB-D626F5A26CC0}" srcOrd="0" destOrd="0" parTransId="{629D498B-4305-426F-A516-7E30F75E6EC9}" sibTransId="{0582E9E5-4399-4F7B-A9AE-C327045307AD}"/>
    <dgm:cxn modelId="{64DA1C3D-3380-4CCD-B3DF-10264E43D958}" srcId="{40C956DB-1DFA-4914-B76A-599D237AEA6A}" destId="{279FE0A2-47CE-4BCB-BEB1-9B07F2B1FF2A}" srcOrd="0" destOrd="0" parTransId="{7E439FD8-B69C-4D6B-B730-CE61D42F5A25}" sibTransId="{1EF24615-91E7-4BB4-977B-5F46BFB21838}"/>
    <dgm:cxn modelId="{3CC7928B-0B75-4AF2-BA31-BFF6846CC6C8}" srcId="{40C956DB-1DFA-4914-B76A-599D237AEA6A}" destId="{17E4AA73-E648-468C-92FE-AC05FCE8CEED}" srcOrd="3" destOrd="0" parTransId="{B7F50E92-EC5B-4FBD-A31C-05AA54C1E817}" sibTransId="{045452B2-B288-489C-98B5-77629BAC18FA}"/>
    <dgm:cxn modelId="{A06DE9B7-CE88-415A-A7D3-A423F38A13F9}" srcId="{6D1EF90C-1EBC-423D-B897-BCFC799CA233}" destId="{40C956DB-1DFA-4914-B76A-599D237AEA6A}" srcOrd="0" destOrd="0" parTransId="{A5DAC8F0-8F98-4F5D-8BE4-C49452094306}" sibTransId="{76AF3FC2-4125-44D6-9F3A-4EC7E6546AA0}"/>
    <dgm:cxn modelId="{3DE49984-85ED-46A4-9F0C-83BD8FC0276F}" srcId="{88F9663E-A498-4243-8CC0-CF44C279D0CA}" destId="{9C7AE1AF-B029-4B61-97F6-EB665DF9A5E9}" srcOrd="0" destOrd="0" parTransId="{5ABD44B5-2107-4D50-85A2-47D5058A21F8}" sibTransId="{684025DB-66FE-48F8-B6F2-8646E1CCB9C6}"/>
    <dgm:cxn modelId="{336A222D-7EA3-4CD8-8F80-927E04D07898}" type="presOf" srcId="{276E972F-7243-45C7-8DC2-B8E51BADC167}" destId="{7FCC5E55-751D-4CF4-AF3E-438507846216}" srcOrd="0" destOrd="5" presId="urn:microsoft.com/office/officeart/2005/8/layout/hList6"/>
    <dgm:cxn modelId="{1ECC1136-719C-4183-99E6-AC91D1073475}" type="presOf" srcId="{17E4AA73-E648-468C-92FE-AC05FCE8CEED}" destId="{7FCC5E55-751D-4CF4-AF3E-438507846216}" srcOrd="0" destOrd="4" presId="urn:microsoft.com/office/officeart/2005/8/layout/hList6"/>
    <dgm:cxn modelId="{D04594DB-C07C-4D15-8788-16581BE5DDC8}" type="presOf" srcId="{279FE0A2-47CE-4BCB-BEB1-9B07F2B1FF2A}" destId="{7FCC5E55-751D-4CF4-AF3E-438507846216}" srcOrd="0" destOrd="1" presId="urn:microsoft.com/office/officeart/2005/8/layout/hList6"/>
    <dgm:cxn modelId="{3FF4468C-17A7-4220-A717-A4FB36E4B8E9}" srcId="{88F9663E-A498-4243-8CC0-CF44C279D0CA}" destId="{EDB655FA-7E06-4CC0-AC57-256EC74F9BB7}" srcOrd="2" destOrd="0" parTransId="{91A18B24-330E-47CF-96CC-5FB84EAC266A}" sibTransId="{0AA77951-B0A0-47E7-8805-3A7FC14999B2}"/>
    <dgm:cxn modelId="{75F77466-2B06-405F-8099-A2F6D44705C6}" type="presParOf" srcId="{E8DBC996-7580-422A-A07B-9614B57ADBAB}" destId="{7FCC5E55-751D-4CF4-AF3E-438507846216}" srcOrd="0" destOrd="0" presId="urn:microsoft.com/office/officeart/2005/8/layout/hList6"/>
    <dgm:cxn modelId="{1D9CB165-0AE4-49A6-8F25-B2556439354C}" type="presParOf" srcId="{E8DBC996-7580-422A-A07B-9614B57ADBAB}" destId="{A99B662B-617C-4708-9F4B-8D98B2EC94E6}" srcOrd="1" destOrd="0" presId="urn:microsoft.com/office/officeart/2005/8/layout/hList6"/>
    <dgm:cxn modelId="{2DB6AF81-584C-429D-BD3A-CA767BCA847B}" type="presParOf" srcId="{E8DBC996-7580-422A-A07B-9614B57ADBAB}" destId="{EE886E0D-5542-4530-84C6-CB2B02652FF3}" srcOrd="2" destOrd="0" presId="urn:microsoft.com/office/officeart/2005/8/layout/hList6"/>
    <dgm:cxn modelId="{18DC387D-3D98-4786-BE6D-97039FFAB5F1}" type="presParOf" srcId="{E8DBC996-7580-422A-A07B-9614B57ADBAB}" destId="{31E57470-A41D-4BCA-A0C3-CF24A04322BE}" srcOrd="3" destOrd="0" presId="urn:microsoft.com/office/officeart/2005/8/layout/hList6"/>
    <dgm:cxn modelId="{F73E35B9-BFC9-4476-9E3B-DF6DB2A5462F}" type="presParOf" srcId="{E8DBC996-7580-422A-A07B-9614B57ADBAB}" destId="{C5D6E9E5-7E23-4DE4-94F5-C1ECF47036F4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EA2A9E-B009-4FC2-B1E4-F39411560F39}" type="doc">
      <dgm:prSet loTypeId="urn:diagrams.loki3.com/TabbedArc+Icon" loCatId="officeonline" qsTypeId="urn:microsoft.com/office/officeart/2005/8/quickstyle/simple3" qsCatId="simple" csTypeId="urn:microsoft.com/office/officeart/2005/8/colors/accent1_2" csCatId="accent1" phldr="1"/>
      <dgm:spPr/>
    </dgm:pt>
    <dgm:pt modelId="{1A577E13-EF7D-4C0E-97A9-FBBB0525EBF9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smtClean="0"/>
            <a:t>Amotivation</a:t>
          </a:r>
          <a:endParaRPr lang="en-US" sz="2000" dirty="0"/>
        </a:p>
      </dgm:t>
    </dgm:pt>
    <dgm:pt modelId="{019C9938-83BD-4F7F-9261-465B21111F73}" type="parTrans" cxnId="{9EDBF2FE-4B23-4B27-BF84-F81CDCEAA45F}">
      <dgm:prSet/>
      <dgm:spPr/>
      <dgm:t>
        <a:bodyPr/>
        <a:lstStyle/>
        <a:p>
          <a:endParaRPr lang="en-US"/>
        </a:p>
      </dgm:t>
    </dgm:pt>
    <dgm:pt modelId="{5E3D376A-1FA7-4D98-8A2D-E5F92BDD04E7}" type="sibTrans" cxnId="{9EDBF2FE-4B23-4B27-BF84-F81CDCEAA45F}">
      <dgm:prSet/>
      <dgm:spPr/>
      <dgm:t>
        <a:bodyPr/>
        <a:lstStyle/>
        <a:p>
          <a:endParaRPr lang="en-US"/>
        </a:p>
      </dgm:t>
    </dgm:pt>
    <dgm:pt modelId="{B20BAABB-D409-4969-A06D-D8E4F3E1FA14}">
      <dgm:prSet phldrT="[Text]" custT="1"/>
      <dgm:spPr>
        <a:gradFill rotWithShape="0">
          <a:gsLst>
            <a:gs pos="64000">
              <a:srgbClr val="FFFFCC"/>
            </a:gs>
            <a:gs pos="33000">
              <a:schemeClr val="accent1">
                <a:lumMod val="40000"/>
                <a:lumOff val="60000"/>
              </a:schemeClr>
            </a:gs>
            <a:gs pos="0">
              <a:srgbClr val="FF3399"/>
            </a:gs>
            <a:gs pos="10000">
              <a:srgbClr val="FF6633"/>
            </a:gs>
            <a:gs pos="84000">
              <a:srgbClr val="01A78F"/>
            </a:gs>
            <a:gs pos="100000">
              <a:srgbClr val="3366FF"/>
            </a:gs>
          </a:gsLst>
          <a:lin ang="18600000" scaled="0"/>
        </a:gradFill>
      </dgm:spPr>
      <dgm:t>
        <a:bodyPr/>
        <a:lstStyle/>
        <a:p>
          <a:r>
            <a:rPr lang="en-US" sz="3600" dirty="0" smtClean="0"/>
            <a:t>Extrinsic Motivation</a:t>
          </a:r>
          <a:endParaRPr lang="en-US" sz="3600" dirty="0"/>
        </a:p>
      </dgm:t>
    </dgm:pt>
    <dgm:pt modelId="{9A3F6348-A2BD-4F75-A2B7-CFC40326F66B}" type="parTrans" cxnId="{404E9BFC-4F53-4CCB-B696-85C32EB21EC0}">
      <dgm:prSet/>
      <dgm:spPr/>
      <dgm:t>
        <a:bodyPr/>
        <a:lstStyle/>
        <a:p>
          <a:endParaRPr lang="en-US"/>
        </a:p>
      </dgm:t>
    </dgm:pt>
    <dgm:pt modelId="{61BEF6E7-DC0B-4684-B379-559C5DE60F4C}" type="sibTrans" cxnId="{404E9BFC-4F53-4CCB-B696-85C32EB21EC0}">
      <dgm:prSet/>
      <dgm:spPr/>
      <dgm:t>
        <a:bodyPr/>
        <a:lstStyle/>
        <a:p>
          <a:endParaRPr lang="en-US"/>
        </a:p>
      </dgm:t>
    </dgm:pt>
    <dgm:pt modelId="{914A56C0-3AF3-4991-8F72-EC35935570AF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smtClean="0"/>
            <a:t>Intrinsic</a:t>
          </a:r>
        </a:p>
        <a:p>
          <a:r>
            <a:rPr lang="en-US" sz="2000" dirty="0" smtClean="0"/>
            <a:t>Motivation</a:t>
          </a:r>
          <a:endParaRPr lang="en-US" sz="2000" dirty="0"/>
        </a:p>
      </dgm:t>
    </dgm:pt>
    <dgm:pt modelId="{466E725F-3066-4188-8BBB-C491658CECFA}" type="parTrans" cxnId="{354984AB-759C-44D2-A03A-D7CF941CFC86}">
      <dgm:prSet/>
      <dgm:spPr/>
      <dgm:t>
        <a:bodyPr/>
        <a:lstStyle/>
        <a:p>
          <a:endParaRPr lang="en-US"/>
        </a:p>
      </dgm:t>
    </dgm:pt>
    <dgm:pt modelId="{7326A5FA-8A17-486F-B7B4-3814A4B1207B}" type="sibTrans" cxnId="{354984AB-759C-44D2-A03A-D7CF941CFC86}">
      <dgm:prSet/>
      <dgm:spPr/>
      <dgm:t>
        <a:bodyPr/>
        <a:lstStyle/>
        <a:p>
          <a:endParaRPr lang="en-US"/>
        </a:p>
      </dgm:t>
    </dgm:pt>
    <dgm:pt modelId="{66902389-6127-4DCA-B67B-BCC7B777D283}" type="pres">
      <dgm:prSet presAssocID="{B8EA2A9E-B009-4FC2-B1E4-F39411560F39}" presName="Name0" presStyleCnt="0">
        <dgm:presLayoutVars>
          <dgm:dir/>
          <dgm:resizeHandles val="exact"/>
        </dgm:presLayoutVars>
      </dgm:prSet>
      <dgm:spPr/>
    </dgm:pt>
    <dgm:pt modelId="{D2BE177E-57F4-49F7-BB18-E5016BCE902D}" type="pres">
      <dgm:prSet presAssocID="{1A577E13-EF7D-4C0E-97A9-FBBB0525EBF9}" presName="twoplus" presStyleLbl="node1" presStyleIdx="0" presStyleCnt="3" custScaleX="65989" custScaleY="54870" custRadScaleRad="130664" custRadScaleInc="59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542447-A847-4C0A-A53C-06EF04363899}" type="pres">
      <dgm:prSet presAssocID="{B20BAABB-D409-4969-A06D-D8E4F3E1FA14}" presName="twoplus" presStyleLbl="node1" presStyleIdx="1" presStyleCnt="3" custScaleX="134676" custScaleY="61186" custRadScaleRad="116795" custRadScaleInc="11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2A24F0-5358-41DE-91FD-6C4376F7563D}" type="pres">
      <dgm:prSet presAssocID="{914A56C0-3AF3-4991-8F72-EC35935570AF}" presName="twoplus" presStyleLbl="node1" presStyleIdx="2" presStyleCnt="3" custScaleX="63376" custScaleY="53261" custRadScaleRad="132037" custRadScaleInc="-50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C586B8-DA99-48EB-8131-AAF9B5E3BD4A}" type="presOf" srcId="{B20BAABB-D409-4969-A06D-D8E4F3E1FA14}" destId="{0C542447-A847-4C0A-A53C-06EF04363899}" srcOrd="0" destOrd="0" presId="urn:diagrams.loki3.com/TabbedArc+Icon"/>
    <dgm:cxn modelId="{404E9BFC-4F53-4CCB-B696-85C32EB21EC0}" srcId="{B8EA2A9E-B009-4FC2-B1E4-F39411560F39}" destId="{B20BAABB-D409-4969-A06D-D8E4F3E1FA14}" srcOrd="1" destOrd="0" parTransId="{9A3F6348-A2BD-4F75-A2B7-CFC40326F66B}" sibTransId="{61BEF6E7-DC0B-4684-B379-559C5DE60F4C}"/>
    <dgm:cxn modelId="{489FF45A-6E52-43BC-BFAD-1B7933574DB2}" type="presOf" srcId="{914A56C0-3AF3-4991-8F72-EC35935570AF}" destId="{D82A24F0-5358-41DE-91FD-6C4376F7563D}" srcOrd="0" destOrd="0" presId="urn:diagrams.loki3.com/TabbedArc+Icon"/>
    <dgm:cxn modelId="{354984AB-759C-44D2-A03A-D7CF941CFC86}" srcId="{B8EA2A9E-B009-4FC2-B1E4-F39411560F39}" destId="{914A56C0-3AF3-4991-8F72-EC35935570AF}" srcOrd="2" destOrd="0" parTransId="{466E725F-3066-4188-8BBB-C491658CECFA}" sibTransId="{7326A5FA-8A17-486F-B7B4-3814A4B1207B}"/>
    <dgm:cxn modelId="{4D1558E9-B9A6-4423-9A35-5C7E9E0DB63D}" type="presOf" srcId="{1A577E13-EF7D-4C0E-97A9-FBBB0525EBF9}" destId="{D2BE177E-57F4-49F7-BB18-E5016BCE902D}" srcOrd="0" destOrd="0" presId="urn:diagrams.loki3.com/TabbedArc+Icon"/>
    <dgm:cxn modelId="{9EDBF2FE-4B23-4B27-BF84-F81CDCEAA45F}" srcId="{B8EA2A9E-B009-4FC2-B1E4-F39411560F39}" destId="{1A577E13-EF7D-4C0E-97A9-FBBB0525EBF9}" srcOrd="0" destOrd="0" parTransId="{019C9938-83BD-4F7F-9261-465B21111F73}" sibTransId="{5E3D376A-1FA7-4D98-8A2D-E5F92BDD04E7}"/>
    <dgm:cxn modelId="{43B1C9E6-27A2-4C3D-AE0D-8A07AF744D2F}" type="presOf" srcId="{B8EA2A9E-B009-4FC2-B1E4-F39411560F39}" destId="{66902389-6127-4DCA-B67B-BCC7B777D283}" srcOrd="0" destOrd="0" presId="urn:diagrams.loki3.com/TabbedArc+Icon"/>
    <dgm:cxn modelId="{7D543066-985F-462C-A15C-92B5B5075750}" type="presParOf" srcId="{66902389-6127-4DCA-B67B-BCC7B777D283}" destId="{D2BE177E-57F4-49F7-BB18-E5016BCE902D}" srcOrd="0" destOrd="0" presId="urn:diagrams.loki3.com/TabbedArc+Icon"/>
    <dgm:cxn modelId="{2688041C-FB72-49DD-8D59-E3B1AF0D5342}" type="presParOf" srcId="{66902389-6127-4DCA-B67B-BCC7B777D283}" destId="{0C542447-A847-4C0A-A53C-06EF04363899}" srcOrd="1" destOrd="0" presId="urn:diagrams.loki3.com/TabbedArc+Icon"/>
    <dgm:cxn modelId="{06EC4781-EF08-4733-BA3F-44D1AE9F6C35}" type="presParOf" srcId="{66902389-6127-4DCA-B67B-BCC7B777D283}" destId="{D82A24F0-5358-41DE-91FD-6C4376F7563D}" srcOrd="2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F3AD59-B6FD-4BAE-92B8-278BF43EF8ED}" type="doc">
      <dgm:prSet loTypeId="urn:microsoft.com/office/officeart/2005/8/layout/rings+Icon" loCatId="officeonline" qsTypeId="urn:microsoft.com/office/officeart/2005/8/quickstyle/simple1" qsCatId="simple" csTypeId="urn:microsoft.com/office/officeart/2005/8/colors/accent1_2" csCatId="accent1" phldr="1"/>
      <dgm:spPr/>
    </dgm:pt>
    <dgm:pt modelId="{0877C984-08E5-48E4-9D09-90D179D069F9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600" dirty="0" smtClean="0"/>
            <a:t>Capacity	</a:t>
          </a:r>
          <a:endParaRPr lang="en-US" sz="1600" dirty="0"/>
        </a:p>
      </dgm:t>
    </dgm:pt>
    <dgm:pt modelId="{951375B5-2BF6-47B6-BCD4-67D8062C9807}" type="parTrans" cxnId="{94F48F02-CEE0-432A-B138-717C797A998F}">
      <dgm:prSet/>
      <dgm:spPr/>
      <dgm:t>
        <a:bodyPr/>
        <a:lstStyle/>
        <a:p>
          <a:endParaRPr lang="en-US" sz="1050"/>
        </a:p>
      </dgm:t>
    </dgm:pt>
    <dgm:pt modelId="{77C598BC-5D94-456D-93D8-87AA6CD518CF}" type="sibTrans" cxnId="{94F48F02-CEE0-432A-B138-717C797A998F}">
      <dgm:prSet/>
      <dgm:spPr/>
      <dgm:t>
        <a:bodyPr/>
        <a:lstStyle/>
        <a:p>
          <a:endParaRPr lang="en-US" sz="1050"/>
        </a:p>
      </dgm:t>
    </dgm:pt>
    <dgm:pt modelId="{7DD71141-AAB8-4AFD-ADA9-8358375CC57C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600" dirty="0" smtClean="0"/>
            <a:t>Opportunity</a:t>
          </a:r>
          <a:endParaRPr lang="en-US" sz="1600" dirty="0"/>
        </a:p>
      </dgm:t>
    </dgm:pt>
    <dgm:pt modelId="{6821E312-2788-4A5C-84DB-1555315F6CC0}" type="parTrans" cxnId="{C28BF6C3-B600-4BDC-B46A-387628B3AE0C}">
      <dgm:prSet/>
      <dgm:spPr/>
      <dgm:t>
        <a:bodyPr/>
        <a:lstStyle/>
        <a:p>
          <a:endParaRPr lang="en-US" sz="1050"/>
        </a:p>
      </dgm:t>
    </dgm:pt>
    <dgm:pt modelId="{5778EEE7-CE61-41F3-B7AC-340A4BC806DF}" type="sibTrans" cxnId="{C28BF6C3-B600-4BDC-B46A-387628B3AE0C}">
      <dgm:prSet/>
      <dgm:spPr/>
      <dgm:t>
        <a:bodyPr/>
        <a:lstStyle/>
        <a:p>
          <a:endParaRPr lang="en-US" sz="1050"/>
        </a:p>
      </dgm:t>
    </dgm:pt>
    <dgm:pt modelId="{70F504E4-4843-4431-B0B6-18FB6CFF2DFB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600" dirty="0" smtClean="0"/>
            <a:t>Willingness</a:t>
          </a:r>
          <a:endParaRPr lang="en-US" sz="1600" dirty="0"/>
        </a:p>
      </dgm:t>
    </dgm:pt>
    <dgm:pt modelId="{611D0E05-6CA3-405C-A780-42D0B6F979D4}" type="parTrans" cxnId="{128DD083-F2BA-41F0-9D03-D2E2F8691C83}">
      <dgm:prSet/>
      <dgm:spPr/>
      <dgm:t>
        <a:bodyPr/>
        <a:lstStyle/>
        <a:p>
          <a:endParaRPr lang="en-US" sz="1050"/>
        </a:p>
      </dgm:t>
    </dgm:pt>
    <dgm:pt modelId="{BE7F11E7-082F-4BC8-B356-53553BCE56E5}" type="sibTrans" cxnId="{128DD083-F2BA-41F0-9D03-D2E2F8691C83}">
      <dgm:prSet/>
      <dgm:spPr/>
      <dgm:t>
        <a:bodyPr/>
        <a:lstStyle/>
        <a:p>
          <a:endParaRPr lang="en-US" sz="1050"/>
        </a:p>
      </dgm:t>
    </dgm:pt>
    <dgm:pt modelId="{65CC6D15-6900-4932-A574-DDE4461F0FF6}" type="pres">
      <dgm:prSet presAssocID="{BFF3AD59-B6FD-4BAE-92B8-278BF43EF8ED}" presName="Name0" presStyleCnt="0">
        <dgm:presLayoutVars>
          <dgm:chMax val="7"/>
          <dgm:dir/>
          <dgm:resizeHandles val="exact"/>
        </dgm:presLayoutVars>
      </dgm:prSet>
      <dgm:spPr/>
    </dgm:pt>
    <dgm:pt modelId="{217BB576-6C21-411D-BF41-EAD6114CF748}" type="pres">
      <dgm:prSet presAssocID="{BFF3AD59-B6FD-4BAE-92B8-278BF43EF8ED}" presName="ellipse1" presStyleLbl="vennNode1" presStyleIdx="0" presStyleCnt="3" custScaleX="1031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345A83-D032-4501-9EF6-FB3BA07E299A}" type="pres">
      <dgm:prSet presAssocID="{BFF3AD59-B6FD-4BAE-92B8-278BF43EF8ED}" presName="ellipse2" presStyleLbl="vennNode1" presStyleIdx="1" presStyleCnt="3" custScaleX="1173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285A0-B132-4A56-BB93-DB5E047CE6F6}" type="pres">
      <dgm:prSet presAssocID="{BFF3AD59-B6FD-4BAE-92B8-278BF43EF8ED}" presName="ellipse3" presStyleLbl="vennNode1" presStyleIdx="2" presStyleCnt="3" custScaleX="1063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A4C96F-8386-47A2-ABF7-DBBE3FDF6EA4}" type="presOf" srcId="{70F504E4-4843-4431-B0B6-18FB6CFF2DFB}" destId="{10F285A0-B132-4A56-BB93-DB5E047CE6F6}" srcOrd="0" destOrd="0" presId="urn:microsoft.com/office/officeart/2005/8/layout/rings+Icon"/>
    <dgm:cxn modelId="{E726DAC2-6F46-4E51-9B93-1C4D917779EA}" type="presOf" srcId="{BFF3AD59-B6FD-4BAE-92B8-278BF43EF8ED}" destId="{65CC6D15-6900-4932-A574-DDE4461F0FF6}" srcOrd="0" destOrd="0" presId="urn:microsoft.com/office/officeart/2005/8/layout/rings+Icon"/>
    <dgm:cxn modelId="{128DD083-F2BA-41F0-9D03-D2E2F8691C83}" srcId="{BFF3AD59-B6FD-4BAE-92B8-278BF43EF8ED}" destId="{70F504E4-4843-4431-B0B6-18FB6CFF2DFB}" srcOrd="2" destOrd="0" parTransId="{611D0E05-6CA3-405C-A780-42D0B6F979D4}" sibTransId="{BE7F11E7-082F-4BC8-B356-53553BCE56E5}"/>
    <dgm:cxn modelId="{2B63FEF8-B172-4A88-BE3D-54FE9EBF773C}" type="presOf" srcId="{0877C984-08E5-48E4-9D09-90D179D069F9}" destId="{217BB576-6C21-411D-BF41-EAD6114CF748}" srcOrd="0" destOrd="0" presId="urn:microsoft.com/office/officeart/2005/8/layout/rings+Icon"/>
    <dgm:cxn modelId="{3376D5A3-4DFD-450E-B7D0-D3FBE6ADE4CE}" type="presOf" srcId="{7DD71141-AAB8-4AFD-ADA9-8358375CC57C}" destId="{8D345A83-D032-4501-9EF6-FB3BA07E299A}" srcOrd="0" destOrd="0" presId="urn:microsoft.com/office/officeart/2005/8/layout/rings+Icon"/>
    <dgm:cxn modelId="{94F48F02-CEE0-432A-B138-717C797A998F}" srcId="{BFF3AD59-B6FD-4BAE-92B8-278BF43EF8ED}" destId="{0877C984-08E5-48E4-9D09-90D179D069F9}" srcOrd="0" destOrd="0" parTransId="{951375B5-2BF6-47B6-BCD4-67D8062C9807}" sibTransId="{77C598BC-5D94-456D-93D8-87AA6CD518CF}"/>
    <dgm:cxn modelId="{C28BF6C3-B600-4BDC-B46A-387628B3AE0C}" srcId="{BFF3AD59-B6FD-4BAE-92B8-278BF43EF8ED}" destId="{7DD71141-AAB8-4AFD-ADA9-8358375CC57C}" srcOrd="1" destOrd="0" parTransId="{6821E312-2788-4A5C-84DB-1555315F6CC0}" sibTransId="{5778EEE7-CE61-41F3-B7AC-340A4BC806DF}"/>
    <dgm:cxn modelId="{98239D0E-538A-4E03-811A-6EABFABF4538}" type="presParOf" srcId="{65CC6D15-6900-4932-A574-DDE4461F0FF6}" destId="{217BB576-6C21-411D-BF41-EAD6114CF748}" srcOrd="0" destOrd="0" presId="urn:microsoft.com/office/officeart/2005/8/layout/rings+Icon"/>
    <dgm:cxn modelId="{18F4587A-76D3-4E5E-8D53-8210A67FEFE2}" type="presParOf" srcId="{65CC6D15-6900-4932-A574-DDE4461F0FF6}" destId="{8D345A83-D032-4501-9EF6-FB3BA07E299A}" srcOrd="1" destOrd="0" presId="urn:microsoft.com/office/officeart/2005/8/layout/rings+Icon"/>
    <dgm:cxn modelId="{9E38A395-A34B-4F63-A539-773BEEB429C8}" type="presParOf" srcId="{65CC6D15-6900-4932-A574-DDE4461F0FF6}" destId="{10F285A0-B132-4A56-BB93-DB5E047CE6F6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8B9E2D-3ABD-449E-9ED0-48E1CA466DBE}">
      <dsp:nvSpPr>
        <dsp:cNvPr id="0" name=""/>
        <dsp:cNvSpPr/>
      </dsp:nvSpPr>
      <dsp:spPr>
        <a:xfrm rot="5400000">
          <a:off x="801608" y="490144"/>
          <a:ext cx="845764" cy="140733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EB4450-B240-45B1-A046-A141B0C7D8CA}">
      <dsp:nvSpPr>
        <dsp:cNvPr id="0" name=""/>
        <dsp:cNvSpPr/>
      </dsp:nvSpPr>
      <dsp:spPr>
        <a:xfrm>
          <a:off x="660428" y="910634"/>
          <a:ext cx="1270548" cy="1113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Existence</a:t>
          </a:r>
          <a:endParaRPr lang="en-US" sz="1800" kern="1200"/>
        </a:p>
      </dsp:txBody>
      <dsp:txXfrm>
        <a:off x="660428" y="910634"/>
        <a:ext cx="1270548" cy="1113710"/>
      </dsp:txXfrm>
    </dsp:sp>
    <dsp:sp modelId="{39924D6E-46C7-420F-B9F1-05BCDEB17DED}">
      <dsp:nvSpPr>
        <dsp:cNvPr id="0" name=""/>
        <dsp:cNvSpPr/>
      </dsp:nvSpPr>
      <dsp:spPr>
        <a:xfrm>
          <a:off x="1691251" y="386535"/>
          <a:ext cx="239726" cy="239726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812A3C-1151-406B-9DCA-9775694A8560}">
      <dsp:nvSpPr>
        <dsp:cNvPr id="0" name=""/>
        <dsp:cNvSpPr/>
      </dsp:nvSpPr>
      <dsp:spPr>
        <a:xfrm rot="5400000">
          <a:off x="2357007" y="105259"/>
          <a:ext cx="845764" cy="1407333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6516E1-678B-4692-A011-473AEEC21714}">
      <dsp:nvSpPr>
        <dsp:cNvPr id="0" name=""/>
        <dsp:cNvSpPr/>
      </dsp:nvSpPr>
      <dsp:spPr>
        <a:xfrm>
          <a:off x="2215828" y="525748"/>
          <a:ext cx="1270548" cy="1113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Relatedness</a:t>
          </a:r>
          <a:endParaRPr lang="en-US" sz="1800" kern="1200" dirty="0"/>
        </a:p>
      </dsp:txBody>
      <dsp:txXfrm>
        <a:off x="2215828" y="525748"/>
        <a:ext cx="1270548" cy="1113710"/>
      </dsp:txXfrm>
    </dsp:sp>
    <dsp:sp modelId="{6BD5C03C-31E1-45E8-94C9-F2F6C73F9C58}">
      <dsp:nvSpPr>
        <dsp:cNvPr id="0" name=""/>
        <dsp:cNvSpPr/>
      </dsp:nvSpPr>
      <dsp:spPr>
        <a:xfrm>
          <a:off x="3246650" y="1650"/>
          <a:ext cx="239726" cy="239726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E70E60-7537-44FF-B4CB-57DEEC1D4D54}">
      <dsp:nvSpPr>
        <dsp:cNvPr id="0" name=""/>
        <dsp:cNvSpPr/>
      </dsp:nvSpPr>
      <dsp:spPr>
        <a:xfrm rot="5400000">
          <a:off x="3912406" y="-279625"/>
          <a:ext cx="845764" cy="1407333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06BACA-DCE3-4357-9003-92230EEEA9D7}">
      <dsp:nvSpPr>
        <dsp:cNvPr id="0" name=""/>
        <dsp:cNvSpPr/>
      </dsp:nvSpPr>
      <dsp:spPr>
        <a:xfrm>
          <a:off x="3771227" y="140863"/>
          <a:ext cx="1270548" cy="1113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Growth</a:t>
          </a:r>
          <a:endParaRPr lang="en-US" sz="1800" kern="1200" dirty="0"/>
        </a:p>
      </dsp:txBody>
      <dsp:txXfrm>
        <a:off x="3771227" y="140863"/>
        <a:ext cx="1270548" cy="11137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CC5E55-751D-4CF4-AF3E-438507846216}">
      <dsp:nvSpPr>
        <dsp:cNvPr id="0" name=""/>
        <dsp:cNvSpPr/>
      </dsp:nvSpPr>
      <dsp:spPr>
        <a:xfrm rot="16200000">
          <a:off x="-434103" y="517230"/>
          <a:ext cx="3936609" cy="2902148"/>
        </a:xfrm>
        <a:prstGeom prst="downArrowCallou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x="1000" sy="1000" rotWithShape="0">
            <a:srgbClr val="000000">
              <a:alpha val="0"/>
            </a:srgbClr>
          </a:outerShdw>
        </a:effectLst>
        <a:scene3d>
          <a:camera prst="perspectiveLeft" zoom="91000">
            <a:rot lat="0" lon="0" rev="0"/>
          </a:camera>
          <a:lightRig rig="threePt" dir="t">
            <a:rot lat="0" lon="0" rev="20640000"/>
          </a:lightRig>
        </a:scene3d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Job Characteristics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rgbClr val="C00000"/>
              </a:solidFill>
            </a:rPr>
            <a:t>Skill variety</a:t>
          </a:r>
          <a:endParaRPr lang="en-US" sz="1800" kern="1200" dirty="0">
            <a:solidFill>
              <a:srgbClr val="C0000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rgbClr val="C00000"/>
              </a:solidFill>
            </a:rPr>
            <a:t>Task identity</a:t>
          </a:r>
          <a:endParaRPr lang="en-US" sz="1800" kern="1200" dirty="0">
            <a:solidFill>
              <a:srgbClr val="C0000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rgbClr val="C00000"/>
              </a:solidFill>
            </a:rPr>
            <a:t>Task significance</a:t>
          </a:r>
          <a:endParaRPr lang="en-US" sz="1800" kern="1200" dirty="0">
            <a:solidFill>
              <a:srgbClr val="C0000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rgbClr val="0070C0"/>
              </a:solidFill>
            </a:rPr>
            <a:t>Autonomy</a:t>
          </a:r>
          <a:endParaRPr lang="en-US" sz="1800" kern="1200" dirty="0">
            <a:solidFill>
              <a:srgbClr val="0070C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Feedback</a:t>
          </a:r>
          <a:endParaRPr lang="en-US" sz="1800" kern="1200" dirty="0"/>
        </a:p>
      </dsp:txBody>
      <dsp:txXfrm rot="5400000">
        <a:off x="83127" y="-1"/>
        <a:ext cx="1885729" cy="3936609"/>
      </dsp:txXfrm>
    </dsp:sp>
    <dsp:sp modelId="{EE886E0D-5542-4530-84C6-CB2B02652FF3}">
      <dsp:nvSpPr>
        <dsp:cNvPr id="0" name=""/>
        <dsp:cNvSpPr/>
      </dsp:nvSpPr>
      <dsp:spPr>
        <a:xfrm rot="16200000">
          <a:off x="2603695" y="517230"/>
          <a:ext cx="3936609" cy="2902148"/>
        </a:xfrm>
        <a:prstGeom prst="downArrowCallout">
          <a:avLst/>
        </a:prstGeom>
        <a:solidFill>
          <a:schemeClr val="accent2">
            <a:hueOff val="-5049732"/>
            <a:satOff val="8330"/>
            <a:lumOff val="6470"/>
            <a:alphaOff val="0"/>
          </a:schemeClr>
        </a:solidFill>
        <a:ln>
          <a:noFill/>
        </a:ln>
        <a:effectLst>
          <a:outerShdw blurRad="50800" dist="38100" dir="5400000" sx="7000" sy="7000" rotWithShape="0">
            <a:srgbClr val="000000">
              <a:alpha val="35000"/>
            </a:srgbClr>
          </a:outerShdw>
        </a:effectLst>
        <a:scene3d>
          <a:camera prst="perspectiveLeft" zoom="91000">
            <a:rot lat="0" lon="0" rev="0"/>
          </a:camera>
          <a:lightRig rig="threePt" dir="t">
            <a:rot lat="0" lon="0" rev="20640000"/>
          </a:lightRig>
        </a:scene3d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Psychological States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rgbClr val="C00000"/>
              </a:solidFill>
            </a:rPr>
            <a:t>Experienced Meaningfulness</a:t>
          </a:r>
          <a:endParaRPr lang="en-US" sz="1800" kern="1200" dirty="0">
            <a:solidFill>
              <a:srgbClr val="C0000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rgbClr val="0070C0"/>
              </a:solidFill>
            </a:rPr>
            <a:t>Responsibility</a:t>
          </a:r>
          <a:endParaRPr lang="en-US" sz="1800" kern="1200" dirty="0">
            <a:solidFill>
              <a:srgbClr val="0070C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Knowledge of results</a:t>
          </a:r>
          <a:endParaRPr lang="en-US" sz="1800" kern="1200" dirty="0"/>
        </a:p>
      </dsp:txBody>
      <dsp:txXfrm rot="5400000">
        <a:off x="3120926" y="-1"/>
        <a:ext cx="1885729" cy="3936609"/>
      </dsp:txXfrm>
    </dsp:sp>
    <dsp:sp modelId="{C5D6E9E5-7E23-4DE4-94F5-C1ECF47036F4}">
      <dsp:nvSpPr>
        <dsp:cNvPr id="0" name=""/>
        <dsp:cNvSpPr/>
      </dsp:nvSpPr>
      <dsp:spPr>
        <a:xfrm rot="16200000">
          <a:off x="5723505" y="517230"/>
          <a:ext cx="3936609" cy="2902148"/>
        </a:xfrm>
        <a:prstGeom prst="flowChartManualOperation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50800" dist="38100" dir="5400000" sx="1000" sy="1000" rotWithShape="0">
            <a:srgbClr val="000000">
              <a:alpha val="35000"/>
            </a:srgbClr>
          </a:outerShdw>
        </a:effectLst>
        <a:scene3d>
          <a:camera prst="perspectiveLeft" zoom="91000">
            <a:rot lat="0" lon="0" rev="0"/>
          </a:camera>
          <a:lightRig rig="threePt" dir="t">
            <a:rot lat="0" lon="0" rev="20640000"/>
          </a:lightRig>
        </a:scene3d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Psychological and Behavioral Outcomes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Satisfaction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Performance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Turnover</a:t>
          </a:r>
          <a:endParaRPr lang="en-US" sz="1800" kern="1200" dirty="0"/>
        </a:p>
      </dsp:txBody>
      <dsp:txXfrm rot="5400000">
        <a:off x="6240736" y="787321"/>
        <a:ext cx="2902148" cy="23619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BE177E-57F4-49F7-BB18-E5016BCE902D}">
      <dsp:nvSpPr>
        <dsp:cNvPr id="0" name=""/>
        <dsp:cNvSpPr/>
      </dsp:nvSpPr>
      <dsp:spPr>
        <a:xfrm rot="19200000">
          <a:off x="165635" y="743566"/>
          <a:ext cx="1754967" cy="948518"/>
        </a:xfrm>
        <a:prstGeom prst="round2SameRect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76200" tIns="25400" rIns="762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Amotivation</a:t>
          </a:r>
          <a:endParaRPr lang="en-US" sz="2000" kern="1200" dirty="0"/>
        </a:p>
      </dsp:txBody>
      <dsp:txXfrm>
        <a:off x="226819" y="784453"/>
        <a:ext cx="1662361" cy="902215"/>
      </dsp:txXfrm>
    </dsp:sp>
    <dsp:sp modelId="{0C542447-A847-4C0A-A53C-06EF04363899}">
      <dsp:nvSpPr>
        <dsp:cNvPr id="0" name=""/>
        <dsp:cNvSpPr/>
      </dsp:nvSpPr>
      <dsp:spPr>
        <a:xfrm>
          <a:off x="2705098" y="362797"/>
          <a:ext cx="3581686" cy="1057700"/>
        </a:xfrm>
        <a:prstGeom prst="round2SameRect">
          <a:avLst/>
        </a:prstGeom>
        <a:gradFill rotWithShape="0">
          <a:gsLst>
            <a:gs pos="64000">
              <a:srgbClr val="FFFFCC"/>
            </a:gs>
            <a:gs pos="33000">
              <a:schemeClr val="accent1">
                <a:lumMod val="40000"/>
                <a:lumOff val="60000"/>
              </a:schemeClr>
            </a:gs>
            <a:gs pos="0">
              <a:srgbClr val="FF3399"/>
            </a:gs>
            <a:gs pos="10000">
              <a:srgbClr val="FF6633"/>
            </a:gs>
            <a:gs pos="84000">
              <a:srgbClr val="01A78F"/>
            </a:gs>
            <a:gs pos="100000">
              <a:srgbClr val="3366FF"/>
            </a:gs>
          </a:gsLst>
          <a:lin ang="186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45720" rIns="13716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Extrinsic Motivation</a:t>
          </a:r>
          <a:endParaRPr lang="en-US" sz="3600" kern="1200" dirty="0"/>
        </a:p>
      </dsp:txBody>
      <dsp:txXfrm>
        <a:off x="2756731" y="414430"/>
        <a:ext cx="3478420" cy="1006067"/>
      </dsp:txXfrm>
    </dsp:sp>
    <dsp:sp modelId="{D82A24F0-5358-41DE-91FD-6C4376F7563D}">
      <dsp:nvSpPr>
        <dsp:cNvPr id="0" name=""/>
        <dsp:cNvSpPr/>
      </dsp:nvSpPr>
      <dsp:spPr>
        <a:xfrm rot="2400000">
          <a:off x="6966926" y="766903"/>
          <a:ext cx="1685474" cy="920704"/>
        </a:xfrm>
        <a:prstGeom prst="round2SameRect">
          <a:avLst/>
        </a:prstGeom>
        <a:gradFill rotWithShape="1">
          <a:gsLst>
            <a:gs pos="0">
              <a:schemeClr val="accent2">
                <a:shade val="15000"/>
                <a:satMod val="180000"/>
              </a:schemeClr>
            </a:gs>
            <a:gs pos="50000">
              <a:schemeClr val="accent2">
                <a:shade val="45000"/>
                <a:satMod val="170000"/>
              </a:schemeClr>
            </a:gs>
            <a:gs pos="70000">
              <a:schemeClr val="accent2">
                <a:tint val="99000"/>
                <a:shade val="65000"/>
                <a:satMod val="155000"/>
              </a:schemeClr>
            </a:gs>
            <a:gs pos="100000">
              <a:schemeClr val="accent2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76200" tIns="25400" rIns="762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Intrinsic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Motivation</a:t>
          </a:r>
          <a:endParaRPr lang="en-US" sz="2000" kern="1200" dirty="0"/>
        </a:p>
      </dsp:txBody>
      <dsp:txXfrm>
        <a:off x="6997426" y="806590"/>
        <a:ext cx="1595584" cy="8757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7BB576-6C21-411D-BF41-EAD6114CF748}">
      <dsp:nvSpPr>
        <dsp:cNvPr id="0" name=""/>
        <dsp:cNvSpPr/>
      </dsp:nvSpPr>
      <dsp:spPr>
        <a:xfrm>
          <a:off x="469024" y="0"/>
          <a:ext cx="1540585" cy="1493271"/>
        </a:xfrm>
        <a:prstGeom prst="ellipse">
          <a:avLst/>
        </a:prstGeom>
        <a:solidFill>
          <a:schemeClr val="accent3"/>
        </a:solidFill>
        <a:ln w="55000" cap="flat" cmpd="thickThin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Capacity	</a:t>
          </a:r>
          <a:endParaRPr lang="en-US" sz="1600" kern="1200" dirty="0"/>
        </a:p>
      </dsp:txBody>
      <dsp:txXfrm>
        <a:off x="694637" y="218684"/>
        <a:ext cx="1089359" cy="1055903"/>
      </dsp:txXfrm>
    </dsp:sp>
    <dsp:sp modelId="{8D345A83-D032-4501-9EF6-FB3BA07E299A}">
      <dsp:nvSpPr>
        <dsp:cNvPr id="0" name=""/>
        <dsp:cNvSpPr/>
      </dsp:nvSpPr>
      <dsp:spPr>
        <a:xfrm>
          <a:off x="1132081" y="995928"/>
          <a:ext cx="1751691" cy="1493271"/>
        </a:xfrm>
        <a:prstGeom prst="ellipse">
          <a:avLst/>
        </a:prstGeom>
        <a:solidFill>
          <a:schemeClr val="accent6"/>
        </a:solidFill>
        <a:ln w="55000" cap="flat" cmpd="thickThin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Opportunity</a:t>
          </a:r>
          <a:endParaRPr lang="en-US" sz="1600" kern="1200" dirty="0"/>
        </a:p>
      </dsp:txBody>
      <dsp:txXfrm>
        <a:off x="1388610" y="1214612"/>
        <a:ext cx="1238633" cy="1055903"/>
      </dsp:txXfrm>
    </dsp:sp>
    <dsp:sp modelId="{10F285A0-B132-4A56-BB93-DB5E047CE6F6}">
      <dsp:nvSpPr>
        <dsp:cNvPr id="0" name=""/>
        <dsp:cNvSpPr/>
      </dsp:nvSpPr>
      <dsp:spPr>
        <a:xfrm>
          <a:off x="1981683" y="0"/>
          <a:ext cx="1587892" cy="1493271"/>
        </a:xfrm>
        <a:prstGeom prst="ellipse">
          <a:avLst/>
        </a:prstGeom>
        <a:solidFill>
          <a:schemeClr val="accent4"/>
        </a:solidFill>
        <a:ln w="55000" cap="flat" cmpd="thickThin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Willingness</a:t>
          </a:r>
          <a:endParaRPr lang="en-US" sz="1600" kern="1200" dirty="0"/>
        </a:p>
      </dsp:txBody>
      <dsp:txXfrm>
        <a:off x="2214224" y="218684"/>
        <a:ext cx="1122810" cy="10559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TabbedArc+Icon">
  <dgm:title val="Tabbed Arc"/>
  <dgm:desc val="Use to show a set of related items arcing over a common area.  Best with small amounts of text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098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610600" y="6477000"/>
            <a:ext cx="53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stellar" pitchFamily="18" charset="0"/>
              </a:rPr>
              <a:t>PV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62" r:id="rId4"/>
    <p:sldLayoutId id="2147483756" r:id="rId5"/>
    <p:sldLayoutId id="2147483757" r:id="rId6"/>
    <p:sldLayoutId id="2147483758" r:id="rId7"/>
    <p:sldLayoutId id="2147483759" r:id="rId8"/>
    <p:sldLayoutId id="2147483760" r:id="rId9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2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3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2313" y="1905000"/>
            <a:ext cx="8040687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25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30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1pPr>
      <a:lvl2pPr marL="384175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8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2pPr>
      <a:lvl3pPr marL="760413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3pPr>
      <a:lvl4pPr marL="1093788" indent="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4pPr>
      <a:lvl5pPr marL="1425575" indent="40322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382000" cy="5336846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 </a:t>
            </a:r>
            <a:r>
              <a:rPr lang="en-US" sz="2800" dirty="0" smtClean="0"/>
              <a:t>Behavioral Requirements for Organizational Success</a:t>
            </a:r>
          </a:p>
          <a:p>
            <a:pPr marL="1031875" lvl="1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People must be attracted to join the organization and to remain as members</a:t>
            </a:r>
          </a:p>
          <a:p>
            <a:pPr lvl="2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accent1"/>
                </a:solidFill>
              </a:rPr>
              <a:t>To offset cost of recruitment, selection, training, and additional supervision for less experienced employees</a:t>
            </a:r>
          </a:p>
          <a:p>
            <a:pPr lvl="3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accent1"/>
                </a:solidFill>
              </a:rPr>
              <a:t>How to Attract and Retain?</a:t>
            </a:r>
          </a:p>
          <a:p>
            <a:pPr marL="1031875" lvl="1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People </a:t>
            </a:r>
            <a:r>
              <a:rPr lang="en-US" dirty="0"/>
              <a:t>must perform the tasks for which they are hired </a:t>
            </a:r>
            <a:r>
              <a:rPr lang="en-US" dirty="0" smtClean="0"/>
              <a:t>dependably</a:t>
            </a:r>
          </a:p>
          <a:p>
            <a:pPr marL="1319213" lvl="2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accent1"/>
                </a:solidFill>
              </a:rPr>
              <a:t>&gt; marginal cost of labor; capitalization rate on labor utilization</a:t>
            </a:r>
          </a:p>
          <a:p>
            <a:pPr marL="1665288" lvl="3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accent1"/>
                </a:solidFill>
              </a:rPr>
              <a:t>How to achieve performance/profitability goals?</a:t>
            </a:r>
          </a:p>
          <a:p>
            <a:pPr marL="1031875" lvl="1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People must go beyond the formal role requirements</a:t>
            </a:r>
          </a:p>
          <a:p>
            <a:pPr marL="1319213" lvl="2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accent1"/>
                </a:solidFill>
              </a:rPr>
              <a:t>Surplus value from extra-role behaviors</a:t>
            </a:r>
          </a:p>
          <a:p>
            <a:pPr marL="1665288" lvl="3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accent1"/>
                </a:solidFill>
              </a:rPr>
              <a:t>How to encourage extra effort?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228600"/>
            <a:ext cx="822960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28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800" kern="1200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  <a:lvl2pPr algn="l" defTabSz="9128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algn="l" defTabSz="9128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algn="l" defTabSz="9128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algn="l" defTabSz="9128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4572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9144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13716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18288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4000" dirty="0" smtClean="0"/>
              <a:t>Motivating Employees in Organizations</a:t>
            </a:r>
            <a:endParaRPr lang="en-US" sz="6000" dirty="0"/>
          </a:p>
        </p:txBody>
      </p:sp>
      <p:sp>
        <p:nvSpPr>
          <p:cNvPr id="2" name="TextBox 1"/>
          <p:cNvSpPr txBox="1"/>
          <p:nvPr/>
        </p:nvSpPr>
        <p:spPr>
          <a:xfrm>
            <a:off x="0" y="6553200"/>
            <a:ext cx="838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If you are like a wheelbarrow, always needing to be pushed, do NOT apply for work here</a:t>
            </a:r>
            <a:endParaRPr 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4735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4114800" cy="865187"/>
          </a:xfrm>
        </p:spPr>
        <p:txBody>
          <a:bodyPr/>
          <a:lstStyle/>
          <a:p>
            <a:pPr eaLnBrk="1" hangingPunct="1">
              <a:defRPr/>
            </a:pPr>
            <a:r>
              <a:rPr smtClean="0"/>
              <a:t>Herzberg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295400"/>
            <a:ext cx="4262438" cy="3853363"/>
          </a:xfrm>
        </p:spPr>
        <p:txBody>
          <a:bodyPr/>
          <a:lstStyle/>
          <a:p>
            <a:pPr marL="339725" indent="-339725" eaLnBrk="1" hangingPunct="1"/>
            <a:r>
              <a:rPr lang="en-US" dirty="0" smtClean="0"/>
              <a:t>Herzberg was a Public Health Administrator</a:t>
            </a:r>
          </a:p>
          <a:p>
            <a:pPr marL="673100" lvl="1" indent="-323850" eaLnBrk="1" hangingPunct="1"/>
            <a:r>
              <a:rPr lang="en-US" dirty="0" smtClean="0"/>
              <a:t>‘hygiene’</a:t>
            </a:r>
          </a:p>
          <a:p>
            <a:pPr marL="339725" indent="-339725" eaLnBrk="1" hangingPunct="1"/>
            <a:r>
              <a:rPr lang="en-US" dirty="0" smtClean="0"/>
              <a:t>lower- vs. higher-order need satisfaction</a:t>
            </a:r>
          </a:p>
          <a:p>
            <a:pPr marL="339725" indent="-339725" eaLnBrk="1" hangingPunct="1"/>
            <a:r>
              <a:rPr lang="en-US" dirty="0" smtClean="0"/>
              <a:t>Novelty of ideas</a:t>
            </a:r>
          </a:p>
          <a:p>
            <a:pPr marL="339725" indent="-339725" eaLnBrk="1" hangingPunct="1"/>
            <a:r>
              <a:rPr lang="en-US" dirty="0" smtClean="0"/>
              <a:t>Attributions as artifact?</a:t>
            </a:r>
          </a:p>
          <a:p>
            <a:pPr marL="339725" indent="-339725" eaLnBrk="1" hangingPunct="1"/>
            <a:r>
              <a:rPr lang="en-US" dirty="0" smtClean="0"/>
              <a:t>two vs. unidimensional view of satisfaction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495800" y="228600"/>
            <a:ext cx="4343400" cy="6481763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chemeClr val="bg1">
                  <a:lumMod val="75000"/>
                  <a:lumOff val="25000"/>
                </a:schemeClr>
              </a:solidFill>
              <a:latin typeface="Impact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Impact" pitchFamily="34" charset="0"/>
              </a:rPr>
              <a:t>Unidimensional</a:t>
            </a:r>
            <a:endParaRPr lang="en-US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   dissatisfaction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     	    </a:t>
            </a:r>
            <a:r>
              <a:rPr lang="en-US" sz="18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satisfaction</a:t>
            </a:r>
            <a:endParaRPr lang="en-US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latin typeface="Impact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C00000"/>
                </a:solidFill>
                <a:latin typeface="Impact" pitchFamily="34" charset="0"/>
              </a:rPr>
              <a:t>Two-factor</a:t>
            </a:r>
            <a:endParaRPr lang="en-US" dirty="0" smtClean="0">
              <a:solidFill>
                <a:srgbClr val="C00000"/>
              </a:solidFill>
            </a:endParaRP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dirty="0" smtClean="0"/>
              <a:t>              </a:t>
            </a:r>
            <a:r>
              <a:rPr lang="en-US" sz="1800" b="1" dirty="0" smtClean="0">
                <a:solidFill>
                  <a:schemeClr val="bg1"/>
                </a:solidFill>
              </a:rPr>
              <a:t>high satisfaction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	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600" dirty="0" smtClean="0">
              <a:solidFill>
                <a:schemeClr val="bg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sz="1600" dirty="0" smtClean="0">
                <a:solidFill>
                  <a:schemeClr val="bg2"/>
                </a:solidFill>
              </a:rPr>
              <a:t> </a:t>
            </a:r>
            <a:endParaRPr lang="en-US" sz="1600" dirty="0" smtClean="0"/>
          </a:p>
          <a:p>
            <a:pPr eaLnBrk="1" hangingPunct="1">
              <a:buFontTx/>
              <a:buNone/>
              <a:defRPr/>
            </a:pPr>
            <a:r>
              <a:rPr lang="en-US" sz="1600" dirty="0" smtClean="0">
                <a:solidFill>
                  <a:schemeClr val="bg2"/>
                </a:solidFill>
              </a:rPr>
              <a:t>     </a:t>
            </a:r>
            <a:r>
              <a:rPr lang="en-US" sz="1600" b="1" dirty="0" smtClean="0">
                <a:solidFill>
                  <a:srgbClr val="C00000"/>
                </a:solidFill>
              </a:rPr>
              <a:t>no dissat</a:t>
            </a:r>
            <a:r>
              <a:rPr lang="en-US" sz="1600" dirty="0" smtClean="0">
                <a:solidFill>
                  <a:schemeClr val="bg2"/>
                </a:solidFill>
              </a:rPr>
              <a:t>	</a:t>
            </a:r>
            <a:r>
              <a:rPr lang="en-US" sz="1600" dirty="0" smtClean="0">
                <a:solidFill>
                  <a:srgbClr val="C00000"/>
                </a:solidFill>
              </a:rPr>
              <a:t>                                 </a:t>
            </a:r>
            <a:r>
              <a:rPr lang="en-US" sz="1600" b="1" dirty="0" smtClean="0">
                <a:solidFill>
                  <a:srgbClr val="C00000"/>
                </a:solidFill>
              </a:rPr>
              <a:t>high dissat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16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solidFill>
                  <a:schemeClr val="bg1"/>
                </a:solidFill>
              </a:rPr>
              <a:t>no satisfaction</a:t>
            </a:r>
          </a:p>
        </p:txBody>
      </p:sp>
      <p:sp>
        <p:nvSpPr>
          <p:cNvPr id="20485" name="Line 7"/>
          <p:cNvSpPr>
            <a:spLocks noChangeShapeType="1"/>
          </p:cNvSpPr>
          <p:nvPr/>
        </p:nvSpPr>
        <p:spPr bwMode="auto">
          <a:xfrm>
            <a:off x="5181600" y="1295400"/>
            <a:ext cx="31242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Line 8"/>
          <p:cNvSpPr>
            <a:spLocks noChangeShapeType="1"/>
          </p:cNvSpPr>
          <p:nvPr/>
        </p:nvSpPr>
        <p:spPr bwMode="auto">
          <a:xfrm>
            <a:off x="6632917" y="3376246"/>
            <a:ext cx="0" cy="2719754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7415" name="Line 9"/>
          <p:cNvSpPr>
            <a:spLocks noChangeShapeType="1"/>
          </p:cNvSpPr>
          <p:nvPr/>
        </p:nvSpPr>
        <p:spPr bwMode="auto">
          <a:xfrm>
            <a:off x="5029200" y="4734365"/>
            <a:ext cx="3429000" cy="0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88" name="AutoShape 10"/>
          <p:cNvSpPr>
            <a:spLocks noChangeArrowheads="1"/>
          </p:cNvSpPr>
          <p:nvPr/>
        </p:nvSpPr>
        <p:spPr bwMode="auto">
          <a:xfrm>
            <a:off x="5230837" y="5524500"/>
            <a:ext cx="685800" cy="381000"/>
          </a:xfrm>
          <a:prstGeom prst="star4">
            <a:avLst>
              <a:gd name="adj" fmla="val 125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AutoShape 11"/>
          <p:cNvSpPr>
            <a:spLocks noChangeArrowheads="1"/>
          </p:cNvSpPr>
          <p:nvPr/>
        </p:nvSpPr>
        <p:spPr bwMode="auto">
          <a:xfrm>
            <a:off x="7472322" y="3372731"/>
            <a:ext cx="685800" cy="381000"/>
          </a:xfrm>
          <a:prstGeom prst="star4">
            <a:avLst>
              <a:gd name="adj" fmla="val 12500"/>
            </a:avLst>
          </a:prstGeom>
          <a:solidFill>
            <a:schemeClr val="tx2">
              <a:lumMod val="5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90" name="AutoShape 12"/>
          <p:cNvSpPr>
            <a:spLocks noChangeArrowheads="1"/>
          </p:cNvSpPr>
          <p:nvPr/>
        </p:nvSpPr>
        <p:spPr bwMode="auto">
          <a:xfrm>
            <a:off x="5169876" y="3372731"/>
            <a:ext cx="685800" cy="381000"/>
          </a:xfrm>
          <a:prstGeom prst="star4">
            <a:avLst>
              <a:gd name="adj" fmla="val 12500"/>
            </a:avLst>
          </a:prstGeom>
          <a:solidFill>
            <a:srgbClr val="FF6699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7520354" y="5524500"/>
            <a:ext cx="685800" cy="381000"/>
          </a:xfrm>
          <a:prstGeom prst="star4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676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2133600" cy="838200"/>
          </a:xfrm>
          <a:noFill/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sz="6000" dirty="0" smtClean="0">
                <a:latin typeface="Viner Hand ITC" pitchFamily="66" charset="0"/>
              </a:rPr>
              <a:t>KITA</a:t>
            </a:r>
            <a:endParaRPr dirty="0" smtClean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82000" cy="4641271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 motivational technique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imported from the Far East?</a:t>
            </a:r>
          </a:p>
          <a:p>
            <a:pPr lvl="1" eaLnBrk="1" hangingPunct="1">
              <a:defRPr/>
            </a:pPr>
            <a:r>
              <a:rPr lang="en-US" dirty="0" smtClean="0"/>
              <a:t>No, just old wine</a:t>
            </a:r>
          </a:p>
          <a:p>
            <a:pPr lvl="1" eaLnBrk="1" hangingPunct="1">
              <a:defRPr/>
            </a:pPr>
            <a:r>
              <a:rPr lang="en-US" dirty="0" smtClean="0"/>
              <a:t>positive</a:t>
            </a:r>
          </a:p>
          <a:p>
            <a:pPr lvl="2" eaLnBrk="1" hangingPunct="1">
              <a:defRPr/>
            </a:pPr>
            <a:r>
              <a:rPr lang="en-US" i="1" dirty="0" smtClean="0"/>
              <a:t>seduction</a:t>
            </a:r>
          </a:p>
          <a:p>
            <a:pPr lvl="1" eaLnBrk="1" hangingPunct="1">
              <a:defRPr/>
            </a:pPr>
            <a:r>
              <a:rPr lang="en-US" dirty="0" smtClean="0"/>
              <a:t>negative</a:t>
            </a:r>
          </a:p>
          <a:p>
            <a:pPr lvl="2" eaLnBrk="1" hangingPunct="1">
              <a:defRPr/>
            </a:pPr>
            <a:r>
              <a:rPr lang="en-US" i="1" dirty="0" smtClean="0"/>
              <a:t>rape</a:t>
            </a:r>
          </a:p>
          <a:p>
            <a:pPr lvl="1" eaLnBrk="1" hangingPunct="1">
              <a:defRPr/>
            </a:pPr>
            <a:r>
              <a:rPr lang="en-US" dirty="0" smtClean="0"/>
              <a:t>employees as pets</a:t>
            </a:r>
          </a:p>
          <a:p>
            <a:pPr lvl="1" eaLnBrk="1" hangingPunct="1">
              <a:defRPr/>
            </a:pPr>
            <a:endParaRPr lang="en-US" i="1" dirty="0"/>
          </a:p>
          <a:p>
            <a:pPr marL="517525" lvl="1" indent="0" eaLnBrk="1" hangingPunct="1">
              <a:buNone/>
              <a:defRPr/>
            </a:pPr>
            <a:r>
              <a:rPr lang="en-US" i="1" dirty="0" smtClean="0"/>
              <a:t>__ __ __ __    __ __    __ __ __    __ __ __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743200"/>
            <a:ext cx="3664880" cy="2438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22298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4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4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9"/>
            <a:ext cx="8382000" cy="803297"/>
          </a:xfrm>
        </p:spPr>
        <p:txBody>
          <a:bodyPr/>
          <a:lstStyle/>
          <a:p>
            <a:r>
              <a:rPr lang="en-US" sz="4000" dirty="0" smtClean="0"/>
              <a:t>Job Characteristics Model</a:t>
            </a:r>
            <a:br>
              <a:rPr lang="en-US" sz="4000" dirty="0" smtClean="0"/>
            </a:br>
            <a:endParaRPr lang="en-US" sz="16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5448880"/>
              </p:ext>
            </p:extLst>
          </p:nvPr>
        </p:nvGraphicFramePr>
        <p:xfrm>
          <a:off x="0" y="1066800"/>
          <a:ext cx="9144000" cy="3936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51816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The Job Characteristics Model </a:t>
            </a:r>
            <a:r>
              <a:rPr lang="en-US" dirty="0" smtClean="0"/>
              <a:t>by Hackman &amp; Oldham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Vertical versus horizontal loading of jobs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Job enrichment versus enlargement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Moderators such as Growth Need Strength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5814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09398"/>
          </a:xfrm>
        </p:spPr>
        <p:txBody>
          <a:bodyPr/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6. Empower </a:t>
            </a:r>
            <a:r>
              <a:rPr lang="en-US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employees</a:t>
            </a:r>
            <a:endParaRPr lang="en-US" sz="1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164491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1"/>
                </a:solidFill>
              </a:rPr>
              <a:t>Self-determination theory </a:t>
            </a:r>
            <a:r>
              <a:rPr lang="en-US" sz="2800" dirty="0" smtClean="0"/>
              <a:t>advocates employee autonomy</a:t>
            </a:r>
          </a:p>
          <a:p>
            <a:pPr lvl="1"/>
            <a:r>
              <a:rPr lang="en-US" sz="2400" dirty="0" smtClean="0"/>
              <a:t>Understanding the effects of rewards requires a consideration of  the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interpretation</a:t>
            </a:r>
            <a:r>
              <a:rPr lang="en-US" sz="2400" dirty="0" smtClean="0"/>
              <a:t> that recipients give to the receipt of a reward </a:t>
            </a:r>
          </a:p>
          <a:p>
            <a:pPr lvl="1"/>
            <a:r>
              <a:rPr lang="en-US" sz="2400" dirty="0" smtClean="0"/>
              <a:t>In terms of self-determination and competence</a:t>
            </a:r>
          </a:p>
          <a:p>
            <a:pPr lvl="1"/>
            <a:r>
              <a:rPr lang="en-US" sz="2400" dirty="0" smtClean="0"/>
              <a:t>Needs for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competency and autonomy </a:t>
            </a:r>
            <a:r>
              <a:rPr lang="en-US" sz="2400" dirty="0" smtClean="0"/>
              <a:t>underlie intrinsic motivation</a:t>
            </a:r>
          </a:p>
          <a:p>
            <a:pPr lvl="2"/>
            <a:r>
              <a:rPr lang="en-US" dirty="0" smtClean="0"/>
              <a:t>Anything that detracts from these feelings reduces IM</a:t>
            </a:r>
          </a:p>
          <a:p>
            <a:pPr lvl="3"/>
            <a:r>
              <a:rPr lang="en-US" dirty="0" smtClean="0"/>
              <a:t>Coercive reward systems undermine motivation</a:t>
            </a:r>
          </a:p>
          <a:p>
            <a:pPr lvl="1"/>
            <a:r>
              <a:rPr lang="en-US" sz="2400" dirty="0" smtClean="0"/>
              <a:t>Satisfying the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need for relatedness</a:t>
            </a:r>
            <a:r>
              <a:rPr lang="en-US" sz="2400" dirty="0" smtClean="0"/>
              <a:t> serves to enhance IM</a:t>
            </a:r>
          </a:p>
          <a:p>
            <a:pPr lvl="2"/>
            <a:r>
              <a:rPr lang="en-US" sz="2000" dirty="0" smtClean="0"/>
              <a:t>Underscores the importance of coworker and leader relationships</a:t>
            </a:r>
          </a:p>
          <a:p>
            <a:pPr lvl="2"/>
            <a:r>
              <a:rPr lang="en-US" sz="2000" dirty="0" smtClean="0"/>
              <a:t>Also emphasizes the idea that employee identification with goals and purpose of firm support self-determination perceptions</a:t>
            </a:r>
          </a:p>
        </p:txBody>
      </p:sp>
    </p:spTree>
    <p:extLst>
      <p:ext uri="{BB962C8B-B14F-4D97-AF65-F5344CB8AC3E}">
        <p14:creationId xmlns:p14="http://schemas.microsoft.com/office/powerpoint/2010/main" val="25178386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r>
              <a:rPr lang="en-US" sz="4000" dirty="0" smtClean="0"/>
              <a:t>A continuum of Self-Determination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80060" y="530483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Non-volitional</a:t>
            </a:r>
          </a:p>
          <a:p>
            <a:r>
              <a:rPr lang="en-US" dirty="0" smtClean="0"/>
              <a:t>Behavior –</a:t>
            </a:r>
          </a:p>
          <a:p>
            <a:r>
              <a:rPr lang="en-US" dirty="0" smtClean="0"/>
              <a:t>Coercion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0" y="5793371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Semi-volitional Behavior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17311" y="5443328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Volitional</a:t>
            </a:r>
          </a:p>
          <a:p>
            <a:r>
              <a:rPr lang="en-US" dirty="0" smtClean="0"/>
              <a:t>Behavior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0" y="6622333"/>
            <a:ext cx="2286000" cy="221599"/>
          </a:xfrm>
        </p:spPr>
        <p:txBody>
          <a:bodyPr/>
          <a:lstStyle/>
          <a:p>
            <a:r>
              <a:rPr lang="en-US" sz="1600" dirty="0" err="1" smtClean="0"/>
              <a:t>Gange</a:t>
            </a:r>
            <a:r>
              <a:rPr lang="en-US" sz="1600" dirty="0" smtClean="0"/>
              <a:t> &amp; </a:t>
            </a:r>
            <a:r>
              <a:rPr lang="en-US" sz="1600" dirty="0" err="1" smtClean="0"/>
              <a:t>Deci</a:t>
            </a:r>
            <a:r>
              <a:rPr lang="en-US" sz="1600" dirty="0" smtClean="0"/>
              <a:t> (2005)</a:t>
            </a:r>
            <a:endParaRPr lang="en-US" sz="16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150982328"/>
              </p:ext>
            </p:extLst>
          </p:nvPr>
        </p:nvGraphicFramePr>
        <p:xfrm>
          <a:off x="190500" y="841063"/>
          <a:ext cx="8686800" cy="439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3809" y="3800621"/>
            <a:ext cx="1270782" cy="92333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Absence of Intentional Regulation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217311" y="3821723"/>
            <a:ext cx="1295400" cy="92333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Interest &amp; enjoyment of the task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219200" y="2667000"/>
            <a:ext cx="0" cy="1133621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209821" y="4733330"/>
            <a:ext cx="0" cy="57150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1" idx="0"/>
          </p:cNvCxnSpPr>
          <p:nvPr/>
        </p:nvCxnSpPr>
        <p:spPr>
          <a:xfrm flipV="1">
            <a:off x="7865011" y="2621280"/>
            <a:ext cx="0" cy="1200443"/>
          </a:xfrm>
          <a:prstGeom prst="line">
            <a:avLst/>
          </a:prstGeom>
          <a:ln w="3810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7865011" y="4733330"/>
            <a:ext cx="0" cy="571500"/>
          </a:xfrm>
          <a:prstGeom prst="line">
            <a:avLst/>
          </a:prstGeom>
          <a:ln w="3810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31" idx="0"/>
          </p:cNvCxnSpPr>
          <p:nvPr/>
        </p:nvCxnSpPr>
        <p:spPr>
          <a:xfrm flipH="1">
            <a:off x="2603303" y="2286000"/>
            <a:ext cx="1206700" cy="153572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33" idx="0"/>
          </p:cNvCxnSpPr>
          <p:nvPr/>
        </p:nvCxnSpPr>
        <p:spPr>
          <a:xfrm flipH="1">
            <a:off x="3930601" y="2307102"/>
            <a:ext cx="448848" cy="151462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876800" y="2286000"/>
            <a:ext cx="304800" cy="147828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47" idx="0"/>
          </p:cNvCxnSpPr>
          <p:nvPr/>
        </p:nvCxnSpPr>
        <p:spPr>
          <a:xfrm>
            <a:off x="5562600" y="2297723"/>
            <a:ext cx="967154" cy="1502898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981201" y="3821723"/>
            <a:ext cx="1244204" cy="132343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55000">
                <a:schemeClr val="accent1">
                  <a:tint val="32000"/>
                  <a:satMod val="250000"/>
                </a:schemeClr>
              </a:gs>
              <a:gs pos="100000">
                <a:schemeClr val="accent1">
                  <a:tint val="23000"/>
                  <a:satMod val="300000"/>
                </a:scheme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External</a:t>
            </a:r>
          </a:p>
          <a:p>
            <a:pPr algn="ctr"/>
            <a:r>
              <a:rPr lang="en-US" sz="1600" b="1" dirty="0" smtClean="0"/>
              <a:t>Regulation</a:t>
            </a:r>
          </a:p>
          <a:p>
            <a:pPr algn="ctr"/>
            <a:r>
              <a:rPr lang="en-US" sz="1600" dirty="0" smtClean="0"/>
              <a:t>–</a:t>
            </a:r>
          </a:p>
          <a:p>
            <a:pPr algn="ctr"/>
            <a:r>
              <a:rPr lang="en-US" sz="1600" dirty="0" smtClean="0"/>
              <a:t>Reward &amp; Punishment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3352800" y="3821723"/>
            <a:ext cx="1155602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/>
              <a:t>Introjected</a:t>
            </a:r>
            <a:r>
              <a:rPr lang="en-US" sz="1600" b="1" dirty="0" smtClean="0"/>
              <a:t> Regulation </a:t>
            </a:r>
          </a:p>
          <a:p>
            <a:pPr algn="ctr"/>
            <a:r>
              <a:rPr lang="en-US" sz="1600" dirty="0" smtClean="0"/>
              <a:t>–</a:t>
            </a:r>
          </a:p>
          <a:p>
            <a:pPr algn="ctr"/>
            <a:r>
              <a:rPr lang="en-US" sz="1600" dirty="0" smtClean="0"/>
              <a:t>Self-image</a:t>
            </a:r>
          </a:p>
          <a:p>
            <a:pPr algn="ctr"/>
            <a:r>
              <a:rPr lang="en-US" sz="1600" dirty="0" smtClean="0"/>
              <a:t>-ego-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648200" y="3809999"/>
            <a:ext cx="1219200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Identified Regulation </a:t>
            </a:r>
          </a:p>
          <a:p>
            <a:pPr algn="ctr"/>
            <a:r>
              <a:rPr lang="en-US" sz="1600" dirty="0" smtClean="0"/>
              <a:t>–</a:t>
            </a:r>
          </a:p>
          <a:p>
            <a:pPr algn="ctr"/>
            <a:r>
              <a:rPr lang="en-US" sz="1600" dirty="0" smtClean="0"/>
              <a:t>Importance  of Goals-Values-Regulations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981700" y="3800621"/>
            <a:ext cx="1096108" cy="156966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2000"/>
                  <a:satMod val="180000"/>
                </a:schemeClr>
              </a:gs>
              <a:gs pos="33000">
                <a:schemeClr val="accent1">
                  <a:tint val="32000"/>
                  <a:satMod val="25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189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Integrated Regulation </a:t>
            </a:r>
          </a:p>
          <a:p>
            <a:pPr algn="ctr"/>
            <a:r>
              <a:rPr lang="en-US" sz="1600" dirty="0" smtClean="0"/>
              <a:t>–</a:t>
            </a:r>
          </a:p>
          <a:p>
            <a:pPr algn="ctr"/>
            <a:r>
              <a:rPr lang="en-US" sz="1600" dirty="0" smtClean="0"/>
              <a:t>Coherence of GVRs with self</a:t>
            </a:r>
          </a:p>
        </p:txBody>
      </p:sp>
    </p:spTree>
    <p:extLst>
      <p:ext uri="{BB962C8B-B14F-4D97-AF65-F5344CB8AC3E}">
        <p14:creationId xmlns:p14="http://schemas.microsoft.com/office/powerpoint/2010/main" val="29667072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498598"/>
          </a:xfrm>
        </p:spPr>
        <p:txBody>
          <a:bodyPr/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7. Check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system for fairness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82000" cy="1729704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Justice theories </a:t>
            </a:r>
            <a:r>
              <a:rPr lang="en-US" dirty="0" smtClean="0"/>
              <a:t>explain justice perceptions</a:t>
            </a:r>
          </a:p>
          <a:p>
            <a:pPr lvl="1"/>
            <a:r>
              <a:rPr lang="en-US" dirty="0" smtClean="0"/>
              <a:t>One form is </a:t>
            </a:r>
            <a:r>
              <a:rPr lang="en-US" u="sng" dirty="0" smtClean="0"/>
              <a:t>Distributive Justice</a:t>
            </a:r>
          </a:p>
          <a:p>
            <a:pPr lvl="2"/>
            <a:r>
              <a:rPr lang="en-US" dirty="0" smtClean="0"/>
              <a:t>equitable versus equal distribution of outcomes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Equity theory </a:t>
            </a:r>
            <a:r>
              <a:rPr lang="en-US" dirty="0" smtClean="0"/>
              <a:t>and the equity ratio 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3414466" y="2914685"/>
            <a:ext cx="2250245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  <a:latin typeface="Arial" charset="0"/>
              </a:rPr>
              <a:t>Salary</a:t>
            </a:r>
          </a:p>
          <a:p>
            <a:pPr algn="ctr"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  <a:latin typeface="Arial" charset="0"/>
              </a:rPr>
              <a:t>Working conditions</a:t>
            </a:r>
          </a:p>
          <a:p>
            <a:pPr algn="ctr"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  <a:latin typeface="Arial" charset="0"/>
              </a:rPr>
              <a:t>Supervisor</a:t>
            </a:r>
          </a:p>
          <a:p>
            <a:pPr algn="ctr"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  <a:latin typeface="Arial" charset="0"/>
              </a:rPr>
              <a:t>Coworkers</a:t>
            </a:r>
            <a:endParaRPr lang="en-US" sz="1600" dirty="0">
              <a:solidFill>
                <a:schemeClr val="bg1">
                  <a:lumMod val="85000"/>
                  <a:lumOff val="15000"/>
                </a:schemeClr>
              </a:solidFill>
              <a:latin typeface="Arial" charset="0"/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3454912" y="4846513"/>
            <a:ext cx="2209800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  <a:latin typeface="Arial" charset="0"/>
              </a:rPr>
              <a:t>Effort</a:t>
            </a:r>
          </a:p>
          <a:p>
            <a:pPr algn="ctr"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  <a:latin typeface="Arial" charset="0"/>
              </a:rPr>
              <a:t>Education</a:t>
            </a:r>
          </a:p>
          <a:p>
            <a:pPr algn="ctr"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  <a:latin typeface="Arial" charset="0"/>
              </a:rPr>
              <a:t>Experience</a:t>
            </a:r>
          </a:p>
          <a:p>
            <a:pPr algn="ctr">
              <a:spcBef>
                <a:spcPts val="0"/>
              </a:spcBef>
              <a:defRPr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  <a:latin typeface="Arial" charset="0"/>
              </a:rPr>
              <a:t>OCBs</a:t>
            </a:r>
            <a:endParaRPr lang="en-US" sz="1600" dirty="0">
              <a:solidFill>
                <a:schemeClr val="bg1">
                  <a:lumMod val="85000"/>
                  <a:lumOff val="15000"/>
                </a:schemeClr>
              </a:solidFill>
              <a:latin typeface="Arial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1757410" y="4485635"/>
            <a:ext cx="999979" cy="0"/>
          </a:xfrm>
          <a:prstGeom prst="line">
            <a:avLst/>
          </a:prstGeom>
          <a:ln w="57150">
            <a:solidFill>
              <a:schemeClr val="tx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442554" y="4485635"/>
            <a:ext cx="1150320" cy="0"/>
          </a:xfrm>
          <a:prstGeom prst="line">
            <a:avLst/>
          </a:prstGeom>
          <a:ln w="5715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qual 30"/>
          <p:cNvSpPr/>
          <p:nvPr/>
        </p:nvSpPr>
        <p:spPr bwMode="auto">
          <a:xfrm>
            <a:off x="4140712" y="4160713"/>
            <a:ext cx="838200" cy="609600"/>
          </a:xfrm>
          <a:prstGeom prst="mathEqual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93893" y="3778219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Self Outputs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688031" y="4543276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Self </a:t>
            </a:r>
          </a:p>
          <a:p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442554" y="3791848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 Outputs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442554" y="4523347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 Inputs</a:t>
            </a:r>
            <a:endParaRPr lang="en-US" dirty="0"/>
          </a:p>
        </p:txBody>
      </p:sp>
      <p:sp>
        <p:nvSpPr>
          <p:cNvPr id="36" name="Down Arrow 35"/>
          <p:cNvSpPr/>
          <p:nvPr/>
        </p:nvSpPr>
        <p:spPr bwMode="auto">
          <a:xfrm rot="3193320">
            <a:off x="2497323" y="3413856"/>
            <a:ext cx="902677" cy="488366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7" name="Down Arrow 36"/>
          <p:cNvSpPr/>
          <p:nvPr/>
        </p:nvSpPr>
        <p:spPr bwMode="auto">
          <a:xfrm rot="18392368">
            <a:off x="5691541" y="3421876"/>
            <a:ext cx="902677" cy="506542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8" name="Down Arrow 37"/>
          <p:cNvSpPr/>
          <p:nvPr/>
        </p:nvSpPr>
        <p:spPr bwMode="auto">
          <a:xfrm rot="14445731">
            <a:off x="5660789" y="4969168"/>
            <a:ext cx="902677" cy="506542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9" name="Down Arrow 38"/>
          <p:cNvSpPr/>
          <p:nvPr/>
        </p:nvSpPr>
        <p:spPr bwMode="auto">
          <a:xfrm rot="7415022">
            <a:off x="2576852" y="4936335"/>
            <a:ext cx="902677" cy="506542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5893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971" y="152400"/>
            <a:ext cx="8382000" cy="553998"/>
          </a:xfrm>
        </p:spPr>
        <p:txBody>
          <a:bodyPr/>
          <a:lstStyle/>
          <a:p>
            <a:r>
              <a:rPr lang="en-US" sz="4000" dirty="0" smtClean="0"/>
              <a:t>Procedural &amp; Interactional Justice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610600" cy="5503045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Procedural Justice</a:t>
            </a:r>
          </a:p>
          <a:p>
            <a:pPr lvl="1" eaLnBrk="1" hangingPunct="1"/>
            <a:r>
              <a:rPr lang="en-US" dirty="0"/>
              <a:t>involves how the distribution was determined</a:t>
            </a:r>
          </a:p>
          <a:p>
            <a:pPr lvl="2" eaLnBrk="1" hangingPunct="1"/>
            <a:r>
              <a:rPr lang="en-US" sz="2800" dirty="0"/>
              <a:t>participation</a:t>
            </a:r>
          </a:p>
          <a:p>
            <a:pPr lvl="2" eaLnBrk="1" hangingPunct="1"/>
            <a:r>
              <a:rPr lang="en-US" sz="2800" dirty="0"/>
              <a:t>accuracy</a:t>
            </a:r>
          </a:p>
          <a:p>
            <a:pPr lvl="2" eaLnBrk="1" hangingPunct="1"/>
            <a:r>
              <a:rPr lang="en-US" sz="2800" dirty="0"/>
              <a:t>appeals</a:t>
            </a:r>
          </a:p>
          <a:p>
            <a:pPr lvl="3"/>
            <a:r>
              <a:rPr lang="en-US" dirty="0"/>
              <a:t>may offset feelings of poor distributional outcomes</a:t>
            </a:r>
          </a:p>
          <a:p>
            <a:r>
              <a:rPr lang="en-US" dirty="0">
                <a:solidFill>
                  <a:schemeClr val="accent1"/>
                </a:solidFill>
              </a:rPr>
              <a:t>Interactional Justice</a:t>
            </a:r>
          </a:p>
          <a:p>
            <a:pPr lvl="1"/>
            <a:r>
              <a:rPr lang="en-US" dirty="0"/>
              <a:t>Interpersonal treatment when procedures are implemented</a:t>
            </a:r>
          </a:p>
          <a:p>
            <a:pPr lvl="3"/>
            <a:r>
              <a:rPr lang="en-US" dirty="0"/>
              <a:t>Politeness, respect, dignity, adequacy of </a:t>
            </a:r>
            <a:r>
              <a:rPr lang="en-US" dirty="0" smtClean="0"/>
              <a:t>explanation</a:t>
            </a:r>
          </a:p>
          <a:p>
            <a:pPr lvl="4"/>
            <a:r>
              <a:rPr lang="en-US" dirty="0" smtClean="0"/>
              <a:t>The appraisal interview &amp; performance narratives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724400" y="1981200"/>
            <a:ext cx="2819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hlink"/>
                </a:solidFill>
              </a:rPr>
              <a:t>How to implement in a performance management system?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581400" y="2093105"/>
            <a:ext cx="932571" cy="95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102513" y="2474105"/>
            <a:ext cx="1411458" cy="1166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102513" y="2702705"/>
            <a:ext cx="1411458" cy="2690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8841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8. Provide 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support and respect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7263527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Self-efficacy theory </a:t>
            </a:r>
            <a:r>
              <a:rPr lang="en-US" dirty="0" smtClean="0"/>
              <a:t>(Albert Bandura)</a:t>
            </a:r>
          </a:p>
          <a:p>
            <a:pPr lvl="1"/>
            <a:r>
              <a:rPr lang="en-US" dirty="0" smtClean="0"/>
              <a:t>Confidence that one can execute a behavior competently</a:t>
            </a:r>
          </a:p>
          <a:p>
            <a:pPr lvl="2"/>
            <a:r>
              <a:rPr lang="en-US" dirty="0" smtClean="0"/>
              <a:t>Enactive mastery – previous success &amp; experience</a:t>
            </a:r>
          </a:p>
          <a:p>
            <a:pPr lvl="2"/>
            <a:r>
              <a:rPr lang="en-US" dirty="0" smtClean="0"/>
              <a:t>Vicarious modelling – observing others’ success</a:t>
            </a:r>
          </a:p>
          <a:p>
            <a:pPr lvl="2"/>
            <a:r>
              <a:rPr lang="en-US" dirty="0" smtClean="0"/>
              <a:t>Verbal persuasion – encouragement by others</a:t>
            </a:r>
          </a:p>
          <a:p>
            <a:pPr lvl="1"/>
            <a:r>
              <a:rPr lang="en-US" dirty="0" smtClean="0"/>
              <a:t>Discomfort versus Self-efficacy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2"/>
            <a:r>
              <a:rPr lang="en-US" dirty="0" smtClean="0"/>
              <a:t>Relevant to goal-setting and expectancy theories</a:t>
            </a:r>
          </a:p>
          <a:p>
            <a:pPr lvl="2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95510" y="4048069"/>
            <a:ext cx="15240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Rater </a:t>
            </a:r>
          </a:p>
          <a:p>
            <a:r>
              <a:rPr lang="en-US" sz="2000" dirty="0" smtClean="0"/>
              <a:t>Self-efficacy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84959" y="5147135"/>
            <a:ext cx="1534551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Rater Discomfort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58020" y="4698697"/>
            <a:ext cx="112658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Ratings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424310" y="4402012"/>
            <a:ext cx="2209800" cy="35394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424310" y="5147135"/>
            <a:ext cx="2209800" cy="35394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14248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r>
              <a:rPr lang="en-US" sz="4000" dirty="0"/>
              <a:t>Organizational </a:t>
            </a:r>
            <a:r>
              <a:rPr lang="en-US" sz="4000" dirty="0" smtClean="0"/>
              <a:t>support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724644"/>
          </a:xfrm>
        </p:spPr>
        <p:txBody>
          <a:bodyPr/>
          <a:lstStyle/>
          <a:p>
            <a:r>
              <a:rPr lang="en-US" sz="2800" dirty="0" smtClean="0"/>
              <a:t>Material and psychological support for work</a:t>
            </a:r>
          </a:p>
          <a:p>
            <a:pPr lvl="1"/>
            <a:r>
              <a:rPr lang="en-US" dirty="0" smtClean="0"/>
              <a:t>Capacity x Willingness x Opportunity = Performance</a:t>
            </a:r>
          </a:p>
          <a:p>
            <a:pPr marL="914400" lvl="2" indent="0">
              <a:buNone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Capacity = ability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Willingness = motivation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Opportunity = situation</a:t>
            </a:r>
          </a:p>
          <a:p>
            <a:pPr marL="517525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Opportunity has been the neglected variable</a:t>
            </a:r>
          </a:p>
          <a:p>
            <a:pPr lvl="2"/>
            <a:r>
              <a:rPr lang="en-US" dirty="0" smtClean="0"/>
              <a:t>Opportunity can be considered </a:t>
            </a:r>
            <a:r>
              <a:rPr lang="en-US" dirty="0" smtClean="0">
                <a:solidFill>
                  <a:schemeClr val="accent1"/>
                </a:solidFill>
              </a:rPr>
              <a:t>facilitators</a:t>
            </a:r>
            <a:r>
              <a:rPr lang="en-US" dirty="0" smtClean="0"/>
              <a:t> or if obstacles that impede performance, then they are </a:t>
            </a:r>
            <a:r>
              <a:rPr lang="en-US" dirty="0" smtClean="0">
                <a:solidFill>
                  <a:schemeClr val="accent1"/>
                </a:solidFill>
              </a:rPr>
              <a:t>constraints</a:t>
            </a:r>
          </a:p>
          <a:p>
            <a:pPr lvl="3"/>
            <a:r>
              <a:rPr lang="en-US" dirty="0" smtClean="0">
                <a:solidFill>
                  <a:schemeClr val="accent1"/>
                </a:solidFill>
              </a:rPr>
              <a:t>Situational constraints act as a ceiling effect on potential maximum performance</a:t>
            </a:r>
          </a:p>
          <a:p>
            <a:pPr marL="914400" lvl="2" indent="0">
              <a:buNone/>
            </a:pPr>
            <a:endParaRPr lang="en-US" sz="2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61607770"/>
              </p:ext>
            </p:extLst>
          </p:nvPr>
        </p:nvGraphicFramePr>
        <p:xfrm>
          <a:off x="4572000" y="1828800"/>
          <a:ext cx="4038600" cy="248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3905297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Everyone has a favorite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181600"/>
          </a:xfrm>
        </p:spPr>
        <p:txBody>
          <a:bodyPr/>
          <a:lstStyle/>
          <a:p>
            <a:r>
              <a:rPr lang="en-US" sz="2800" dirty="0" smtClean="0"/>
              <a:t>Self-determination </a:t>
            </a:r>
          </a:p>
          <a:p>
            <a:r>
              <a:rPr lang="en-US" sz="2800" dirty="0" smtClean="0"/>
              <a:t>Rational</a:t>
            </a:r>
          </a:p>
          <a:p>
            <a:r>
              <a:rPr lang="en-US" sz="2800" dirty="0" smtClean="0"/>
              <a:t>Instrumental</a:t>
            </a:r>
          </a:p>
          <a:p>
            <a:r>
              <a:rPr lang="en-US" sz="2800" dirty="0" smtClean="0"/>
              <a:t>Equity</a:t>
            </a:r>
          </a:p>
          <a:p>
            <a:r>
              <a:rPr lang="en-US" sz="2800" dirty="0" smtClean="0"/>
              <a:t>Pre-destined</a:t>
            </a:r>
          </a:p>
          <a:p>
            <a:pPr lvl="1"/>
            <a:r>
              <a:rPr lang="en-US" sz="2400" dirty="0" smtClean="0"/>
              <a:t>Our values likely influence if not determine our theoretical predilections.</a:t>
            </a:r>
          </a:p>
          <a:p>
            <a:pPr lvl="1"/>
            <a:r>
              <a:rPr lang="en-US" sz="2400" dirty="0" smtClean="0"/>
              <a:t>You might ask yourself “What do I believe best explains human motivation.  What assumptions do I make about the human condition to arrive at that favored theory?”</a:t>
            </a:r>
          </a:p>
          <a:p>
            <a:pPr lvl="1"/>
            <a:r>
              <a:rPr lang="en-US" sz="2400" dirty="0" smtClean="0"/>
              <a:t>Do you maintain a more optimistic or pessimistic view of human motives?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3319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1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sz="4000" dirty="0" smtClean="0"/>
              <a:t>Motivating Employees in Organizations</a:t>
            </a:r>
            <a:r>
              <a:rPr sz="6000" dirty="0" smtClean="0"/>
              <a:t/>
            </a:r>
            <a:br>
              <a:rPr sz="6000" dirty="0" smtClean="0"/>
            </a:br>
            <a:endParaRPr sz="60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04800" y="1219200"/>
            <a:ext cx="7924800" cy="4724400"/>
          </a:xfrm>
          <a:prstGeom prst="rect">
            <a:avLst/>
          </a:prstGeom>
        </p:spPr>
        <p:txBody>
          <a:bodyPr/>
          <a:lstStyle/>
          <a:p>
            <a:pPr marL="742950" lvl="1" indent="-285750">
              <a:spcBef>
                <a:spcPct val="50000"/>
              </a:spcBef>
              <a:defRPr/>
            </a:pPr>
            <a:r>
              <a:rPr lang="en-US" sz="2400" dirty="0" smtClean="0">
                <a:solidFill>
                  <a:srgbClr val="FFFF5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Brief compendium of prescriptions: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Tailor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incentives and work conditions to individuals.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Link rewards to performance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Engage individuals’ aspirations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Clarify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path-goal relationships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Make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work meaningful.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Empower employees.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Check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system for fairness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Provide support and respect.</a:t>
            </a:r>
          </a:p>
          <a:p>
            <a:pPr marL="742950" lvl="1" indent="-285750">
              <a:spcBef>
                <a:spcPct val="50000"/>
              </a:spcBef>
              <a:buFont typeface="Arial" charset="0"/>
              <a:buChar char="•"/>
              <a:defRPr/>
            </a:pP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>
              <a:spcBef>
                <a:spcPct val="50000"/>
              </a:spcBef>
              <a:buFontTx/>
              <a:buChar char="–"/>
              <a:defRPr/>
            </a:pP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610664" y="2514600"/>
            <a:ext cx="3352800" cy="32766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+mj-lt"/>
              <a:buAutoNum type="alphaUcPeriod"/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Need theories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Maslow &amp; Alderfer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Learned Needs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2-factor theory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Job Characteristics Model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+mj-lt"/>
              <a:buAutoNum type="alphaUcPeriod"/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Self-determination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+mj-lt"/>
              <a:buAutoNum type="alphaUcPeriod"/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OB Mod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+mj-lt"/>
              <a:buAutoNum type="alphaUcPeriod"/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Goal setting theory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+mj-lt"/>
              <a:buAutoNum type="alphaUcPeriod"/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Justice theories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+mj-lt"/>
              <a:buAutoNum type="alphaUcPeriod"/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Expectancy theory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+mj-lt"/>
              <a:buAutoNum type="alphaUcPeriod"/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Self-efficacy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443198"/>
          </a:xfrm>
        </p:spPr>
        <p:txBody>
          <a:bodyPr/>
          <a:lstStyle/>
          <a:p>
            <a:r>
              <a:rPr lang="en-US" sz="3200" dirty="0" smtClean="0"/>
              <a:t>1. Tailor </a:t>
            </a:r>
            <a:r>
              <a:rPr lang="en-US" sz="3200" dirty="0"/>
              <a:t>incentives and work conditions to individuals.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918269"/>
          </a:xfrm>
        </p:spPr>
        <p:txBody>
          <a:bodyPr/>
          <a:lstStyle/>
          <a:p>
            <a:pPr lvl="1"/>
            <a:r>
              <a:rPr lang="en-US" dirty="0" smtClean="0"/>
              <a:t>Need theories maintain people have universal needs </a:t>
            </a:r>
          </a:p>
          <a:p>
            <a:pPr lvl="2"/>
            <a:r>
              <a:rPr lang="en-US" dirty="0" smtClean="0"/>
              <a:t>From </a:t>
            </a:r>
            <a:r>
              <a:rPr lang="en-US" dirty="0" smtClean="0">
                <a:solidFill>
                  <a:schemeClr val="accent1"/>
                </a:solidFill>
              </a:rPr>
              <a:t>Maslow</a:t>
            </a:r>
            <a:r>
              <a:rPr lang="en-US" dirty="0" smtClean="0"/>
              <a:t>’s 5 to </a:t>
            </a:r>
            <a:r>
              <a:rPr lang="en-US" dirty="0" err="1" smtClean="0">
                <a:solidFill>
                  <a:schemeClr val="accent1"/>
                </a:solidFill>
              </a:rPr>
              <a:t>Alderfer</a:t>
            </a:r>
            <a:r>
              <a:rPr lang="en-US" dirty="0" err="1" smtClean="0"/>
              <a:t>’s</a:t>
            </a:r>
            <a:r>
              <a:rPr lang="en-US" dirty="0" smtClean="0"/>
              <a:t> 3</a:t>
            </a:r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but may emphasize specific ones</a:t>
            </a:r>
          </a:p>
          <a:p>
            <a:pPr lvl="2"/>
            <a:r>
              <a:rPr lang="en-US" dirty="0" smtClean="0"/>
              <a:t>Depending on where they are located in the need hierarchy – which need is </a:t>
            </a:r>
            <a:r>
              <a:rPr lang="en-US" dirty="0" smtClean="0">
                <a:solidFill>
                  <a:srgbClr val="FFFF00"/>
                </a:solidFill>
              </a:rPr>
              <a:t>pre-potent</a:t>
            </a:r>
          </a:p>
          <a:p>
            <a:pPr lvl="2"/>
            <a:r>
              <a:rPr lang="en-US" dirty="0" smtClean="0"/>
              <a:t>Based on their </a:t>
            </a:r>
            <a:r>
              <a:rPr lang="en-US" dirty="0" smtClean="0">
                <a:solidFill>
                  <a:schemeClr val="accent1"/>
                </a:solidFill>
              </a:rPr>
              <a:t>Learned Needs</a:t>
            </a:r>
            <a:endParaRPr lang="en-US" dirty="0" smtClean="0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6488723" y="1899523"/>
            <a:ext cx="2209800" cy="25908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/>
          </a:gra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0" y="1905000"/>
            <a:ext cx="2209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Self-actualization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Esteem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Social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Security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Physiological</a:t>
            </a:r>
            <a:endParaRPr lang="en-US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9662149"/>
              </p:ext>
            </p:extLst>
          </p:nvPr>
        </p:nvGraphicFramePr>
        <p:xfrm>
          <a:off x="685800" y="2209800"/>
          <a:ext cx="5562600" cy="2025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73985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09398"/>
          </a:xfrm>
        </p:spPr>
        <p:txBody>
          <a:bodyPr/>
          <a:lstStyle/>
          <a:p>
            <a:r>
              <a:rPr lang="en-US" sz="4400" dirty="0" smtClean="0"/>
              <a:t>Murray’s Learned Needs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1"/>
            <a:ext cx="8382000" cy="5181600"/>
          </a:xfrm>
        </p:spPr>
        <p:txBody>
          <a:bodyPr/>
          <a:lstStyle/>
          <a:p>
            <a:pPr eaLnBrk="1" hangingPunct="1"/>
            <a:r>
              <a:rPr lang="en-US" dirty="0"/>
              <a:t>Propose that people develop needs based on socialization and life experiences</a:t>
            </a:r>
          </a:p>
          <a:p>
            <a:pPr lvl="1" eaLnBrk="1" hangingPunct="1"/>
            <a:r>
              <a:rPr lang="en-US" dirty="0"/>
              <a:t>Some needs are more dominant </a:t>
            </a:r>
            <a:r>
              <a:rPr lang="en-US" dirty="0" smtClean="0"/>
              <a:t>than </a:t>
            </a:r>
            <a:r>
              <a:rPr lang="en-US" dirty="0"/>
              <a:t>others</a:t>
            </a:r>
          </a:p>
          <a:p>
            <a:pPr lvl="2" eaLnBrk="1" hangingPunct="1"/>
            <a:r>
              <a:rPr lang="en-US" sz="2000" dirty="0"/>
              <a:t>Society may influence the acquisition of </a:t>
            </a:r>
            <a:r>
              <a:rPr lang="en-US" sz="2000" dirty="0" smtClean="0"/>
              <a:t>needs</a:t>
            </a:r>
          </a:p>
          <a:p>
            <a:pPr lvl="2" eaLnBrk="1" hangingPunct="1"/>
            <a:r>
              <a:rPr lang="en-US" sz="2000" dirty="0" smtClean="0"/>
              <a:t>Suggests </a:t>
            </a:r>
            <a:r>
              <a:rPr lang="en-US" sz="2000" dirty="0"/>
              <a:t>the importance of cultural </a:t>
            </a:r>
            <a:r>
              <a:rPr lang="en-US" sz="2000" dirty="0" smtClean="0"/>
              <a:t>values</a:t>
            </a:r>
          </a:p>
          <a:p>
            <a:pPr lvl="3" eaLnBrk="1" hangingPunct="1"/>
            <a:r>
              <a:rPr lang="en-US" sz="2000" dirty="0" smtClean="0"/>
              <a:t>Consider an ethos of equality versus excellence</a:t>
            </a:r>
            <a:endParaRPr lang="en-US" sz="2000" dirty="0"/>
          </a:p>
          <a:p>
            <a:pPr lvl="1" eaLnBrk="1" hangingPunct="1"/>
            <a:r>
              <a:rPr lang="en-US" dirty="0"/>
              <a:t>Needs/Motives may be acquired / learned</a:t>
            </a:r>
          </a:p>
          <a:p>
            <a:pPr lvl="2" eaLnBrk="1" hangingPunct="1"/>
            <a:r>
              <a:rPr lang="en-US" sz="2000" dirty="0"/>
              <a:t>Training of managers and employees is </a:t>
            </a:r>
            <a:r>
              <a:rPr lang="en-US" sz="2000" dirty="0" smtClean="0"/>
              <a:t>possible</a:t>
            </a:r>
          </a:p>
          <a:p>
            <a:pPr lvl="1" eaLnBrk="1" hangingPunct="1"/>
            <a:r>
              <a:rPr lang="en-US" sz="2400" dirty="0" err="1" smtClean="0"/>
              <a:t>Nach</a:t>
            </a:r>
            <a:r>
              <a:rPr lang="en-US" sz="2400" dirty="0" smtClean="0"/>
              <a:t>, </a:t>
            </a:r>
            <a:r>
              <a:rPr lang="en-US" sz="2400" dirty="0" err="1" smtClean="0"/>
              <a:t>Naff</a:t>
            </a:r>
            <a:r>
              <a:rPr lang="en-US" sz="2400" dirty="0" smtClean="0"/>
              <a:t>, </a:t>
            </a:r>
            <a:r>
              <a:rPr lang="en-US" sz="2400" dirty="0" err="1" smtClean="0"/>
              <a:t>Naut</a:t>
            </a:r>
            <a:endParaRPr lang="en-US" sz="2400" dirty="0" smtClean="0"/>
          </a:p>
          <a:p>
            <a:pPr lvl="1" eaLnBrk="1" hangingPunct="1"/>
            <a:r>
              <a:rPr lang="en-US" sz="2400" dirty="0" err="1" smtClean="0"/>
              <a:t>Npow</a:t>
            </a:r>
            <a:endParaRPr lang="en-US" sz="2400" dirty="0" smtClean="0"/>
          </a:p>
          <a:p>
            <a:pPr lvl="2" eaLnBrk="1" hangingPunct="1"/>
            <a:r>
              <a:rPr lang="en-US" sz="2000" dirty="0" smtClean="0"/>
              <a:t>Personal versus institutional</a:t>
            </a:r>
          </a:p>
          <a:p>
            <a:pPr lvl="2" eaLnBrk="1" hangingPunct="1"/>
            <a:r>
              <a:rPr lang="en-US" sz="2000" dirty="0" smtClean="0"/>
              <a:t>Leadership and career advancement correlates</a:t>
            </a:r>
          </a:p>
          <a:p>
            <a:pPr lvl="3" eaLnBrk="1" hangingPunct="1"/>
            <a:r>
              <a:rPr lang="en-US" sz="2000" dirty="0" smtClean="0"/>
              <a:t>Conquistadors versus stewards</a:t>
            </a:r>
          </a:p>
          <a:p>
            <a:pPr lvl="1" eaLnBrk="1" hangingPunct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70280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498598"/>
          </a:xfrm>
        </p:spPr>
        <p:txBody>
          <a:bodyPr/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2. Link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rewards to performance</a:t>
            </a:r>
            <a:endParaRPr lang="en-US" sz="36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lum bright="-12000"/>
          </a:blip>
          <a:srcRect/>
          <a:stretch>
            <a:fillRect/>
          </a:stretch>
        </p:blipFill>
        <p:spPr bwMode="auto">
          <a:xfrm>
            <a:off x="152401" y="1295400"/>
            <a:ext cx="3941786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810000" y="762000"/>
            <a:ext cx="5334000" cy="6032421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accent1"/>
                </a:solidFill>
              </a:rPr>
              <a:t>OBM</a:t>
            </a:r>
            <a:r>
              <a:rPr lang="en-US" sz="2800" dirty="0" smtClean="0"/>
              <a:t> - Apply reinforcement theory to the management of workplace behavior</a:t>
            </a:r>
          </a:p>
          <a:p>
            <a:pPr lvl="1" eaLnBrk="1" hangingPunct="1"/>
            <a:r>
              <a:rPr lang="en-US" sz="2400" dirty="0" smtClean="0"/>
              <a:t>Systematic manipulation of consequences for behaviors and results</a:t>
            </a:r>
          </a:p>
          <a:p>
            <a:pPr lvl="2" eaLnBrk="1" hangingPunct="1"/>
            <a:r>
              <a:rPr lang="en-US" sz="2000" dirty="0" smtClean="0">
                <a:solidFill>
                  <a:schemeClr val="accent1"/>
                </a:solidFill>
              </a:rPr>
              <a:t>Leverages robust learning theory principles</a:t>
            </a:r>
          </a:p>
          <a:p>
            <a:pPr lvl="2" eaLnBrk="1" hangingPunct="1"/>
            <a:r>
              <a:rPr lang="en-US" sz="2000" dirty="0" smtClean="0">
                <a:solidFill>
                  <a:schemeClr val="accent1"/>
                </a:solidFill>
              </a:rPr>
              <a:t>Focuses on behavior not person</a:t>
            </a:r>
          </a:p>
          <a:p>
            <a:pPr lvl="2" eaLnBrk="1" hangingPunct="1"/>
            <a:r>
              <a:rPr lang="en-US" sz="2000" dirty="0" smtClean="0">
                <a:solidFill>
                  <a:schemeClr val="accent1"/>
                </a:solidFill>
              </a:rPr>
              <a:t>Presents clear consequences</a:t>
            </a:r>
          </a:p>
          <a:p>
            <a:pPr lvl="1" eaLnBrk="1" hangingPunct="1"/>
            <a:r>
              <a:rPr lang="en-US" sz="2400" dirty="0" smtClean="0"/>
              <a:t>Context sensitive!</a:t>
            </a:r>
          </a:p>
          <a:p>
            <a:pPr lvl="2" eaLnBrk="1" hangingPunct="1"/>
            <a:r>
              <a:rPr lang="en-US" sz="2000" dirty="0" smtClean="0"/>
              <a:t>Safety behaviors and pizza delivery</a:t>
            </a:r>
          </a:p>
          <a:p>
            <a:pPr lvl="2" eaLnBrk="1" hangingPunct="1"/>
            <a:r>
              <a:rPr lang="en-US" sz="2000" dirty="0" smtClean="0"/>
              <a:t>Selectors and quantity/quality goals at Merchandize Distributors Inc.</a:t>
            </a:r>
          </a:p>
          <a:p>
            <a:pPr lvl="2" eaLnBrk="1" hangingPunct="1"/>
            <a:r>
              <a:rPr lang="en-US" sz="2000" dirty="0" smtClean="0"/>
              <a:t>Poker hands and absence control</a:t>
            </a:r>
          </a:p>
          <a:p>
            <a:pPr lvl="2" eaLnBrk="1" hangingPunct="1"/>
            <a:r>
              <a:rPr lang="en-US" sz="2000" dirty="0" smtClean="0"/>
              <a:t>Morton-Thiokol and O-ring defects</a:t>
            </a:r>
          </a:p>
          <a:p>
            <a:pPr lvl="1" eaLnBrk="1" hangingPunct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41513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3. Engage 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individuals’ aspirations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521512"/>
          </a:xfrm>
        </p:spPr>
        <p:txBody>
          <a:bodyPr/>
          <a:lstStyle/>
          <a:p>
            <a:r>
              <a:rPr lang="en-US" dirty="0" smtClean="0"/>
              <a:t>Establish a </a:t>
            </a:r>
            <a:r>
              <a:rPr lang="en-US" dirty="0" smtClean="0">
                <a:solidFill>
                  <a:schemeClr val="accent1"/>
                </a:solidFill>
              </a:rPr>
              <a:t>goal-setting</a:t>
            </a:r>
            <a:r>
              <a:rPr lang="en-US" dirty="0" smtClean="0"/>
              <a:t> system that is SMART</a:t>
            </a:r>
          </a:p>
          <a:p>
            <a:pPr lvl="1"/>
            <a:r>
              <a:rPr lang="en-US" dirty="0" smtClean="0"/>
              <a:t>Specific goals</a:t>
            </a:r>
          </a:p>
          <a:p>
            <a:pPr lvl="1"/>
            <a:r>
              <a:rPr lang="en-US" dirty="0" smtClean="0"/>
              <a:t>Measurable outcomes that permit monitoring</a:t>
            </a:r>
          </a:p>
          <a:p>
            <a:pPr lvl="1"/>
            <a:r>
              <a:rPr lang="en-US" dirty="0" smtClean="0"/>
              <a:t>Achievable, yet difficult</a:t>
            </a:r>
          </a:p>
          <a:p>
            <a:pPr lvl="1"/>
            <a:r>
              <a:rPr lang="en-US" dirty="0" smtClean="0"/>
              <a:t>Relevant to larger outcomes</a:t>
            </a:r>
          </a:p>
          <a:p>
            <a:pPr lvl="1"/>
            <a:r>
              <a:rPr lang="en-US" dirty="0" smtClean="0"/>
              <a:t>Time-based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MBO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4210930"/>
            <a:ext cx="2667000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your </a:t>
            </a:r>
            <a:r>
              <a:rPr lang="en-US" dirty="0" smtClean="0"/>
              <a:t>best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Increase sales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Sell </a:t>
            </a:r>
            <a:r>
              <a:rPr lang="en-US" dirty="0"/>
              <a:t>more men’s </a:t>
            </a:r>
            <a:r>
              <a:rPr lang="en-US" dirty="0" smtClean="0"/>
              <a:t>suits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Sell </a:t>
            </a:r>
            <a:r>
              <a:rPr lang="en-US" dirty="0"/>
              <a:t>120 men’s suits by quarter’s </a:t>
            </a:r>
            <a:r>
              <a:rPr lang="en-US" dirty="0" smtClean="0"/>
              <a:t>end</a:t>
            </a:r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4577" y="3684239"/>
            <a:ext cx="4700588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794577" y="6109939"/>
            <a:ext cx="470058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Management by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2404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498598"/>
          </a:xfrm>
        </p:spPr>
        <p:txBody>
          <a:bodyPr/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4. Clarify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path-goal relationships</a:t>
            </a:r>
            <a:endParaRPr lang="en-US" sz="3600" dirty="0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286043" y="2347575"/>
            <a:ext cx="2362200" cy="1862211"/>
          </a:xfrm>
          <a:prstGeom prst="irregularSeal2">
            <a:avLst/>
          </a:prstGeom>
          <a:solidFill>
            <a:srgbClr val="FFCC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6" descr="Newsprint"/>
          <p:cNvSpPr>
            <a:spLocks noChangeArrowheads="1"/>
          </p:cNvSpPr>
          <p:nvPr/>
        </p:nvSpPr>
        <p:spPr bwMode="auto">
          <a:xfrm>
            <a:off x="2438400" y="2990587"/>
            <a:ext cx="762000" cy="685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AutoShape 7" descr="Recycled paper"/>
          <p:cNvSpPr>
            <a:spLocks noChangeArrowheads="1"/>
          </p:cNvSpPr>
          <p:nvPr/>
        </p:nvSpPr>
        <p:spPr bwMode="auto">
          <a:xfrm>
            <a:off x="6096000" y="2990587"/>
            <a:ext cx="838200" cy="685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AutoShape 12" descr="Newsprint"/>
          <p:cNvSpPr>
            <a:spLocks/>
          </p:cNvSpPr>
          <p:nvPr/>
        </p:nvSpPr>
        <p:spPr bwMode="auto">
          <a:xfrm>
            <a:off x="685800" y="4590787"/>
            <a:ext cx="2057400" cy="466725"/>
          </a:xfrm>
          <a:prstGeom prst="borderCallout1">
            <a:avLst>
              <a:gd name="adj1" fmla="val 24491"/>
              <a:gd name="adj2" fmla="val 103704"/>
              <a:gd name="adj3" fmla="val -221088"/>
              <a:gd name="adj4" fmla="val 104477"/>
            </a:avLst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Expectancy</a:t>
            </a:r>
          </a:p>
        </p:txBody>
      </p:sp>
      <p:sp>
        <p:nvSpPr>
          <p:cNvPr id="8" name="AutoShape 13" descr="Recycled paper"/>
          <p:cNvSpPr>
            <a:spLocks/>
          </p:cNvSpPr>
          <p:nvPr/>
        </p:nvSpPr>
        <p:spPr bwMode="auto">
          <a:xfrm>
            <a:off x="3962400" y="4590787"/>
            <a:ext cx="2384425" cy="466725"/>
          </a:xfrm>
          <a:prstGeom prst="borderCallout1">
            <a:avLst>
              <a:gd name="adj1" fmla="val 24491"/>
              <a:gd name="adj2" fmla="val 103194"/>
              <a:gd name="adj3" fmla="val -216598"/>
              <a:gd name="adj4" fmla="val 105861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Instrumentality</a:t>
            </a:r>
          </a:p>
        </p:txBody>
      </p:sp>
      <p:sp>
        <p:nvSpPr>
          <p:cNvPr id="9" name="AutoShape 14" descr="Newsprint"/>
          <p:cNvSpPr>
            <a:spLocks/>
          </p:cNvSpPr>
          <p:nvPr/>
        </p:nvSpPr>
        <p:spPr bwMode="auto">
          <a:xfrm>
            <a:off x="6858000" y="4590787"/>
            <a:ext cx="1371600" cy="466725"/>
          </a:xfrm>
          <a:prstGeom prst="borderCallout1">
            <a:avLst>
              <a:gd name="adj1" fmla="val 24491"/>
              <a:gd name="adj2" fmla="val 105556"/>
              <a:gd name="adj3" fmla="val -134498"/>
              <a:gd name="adj4" fmla="val 108713"/>
            </a:avLst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Valence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 flipH="1">
            <a:off x="2819400" y="1847587"/>
            <a:ext cx="685800" cy="1143000"/>
          </a:xfrm>
          <a:prstGeom prst="line">
            <a:avLst/>
          </a:prstGeom>
          <a:noFill/>
          <a:ln w="76200">
            <a:solidFill>
              <a:srgbClr val="66FF66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5562600" y="1847587"/>
            <a:ext cx="838200" cy="1143000"/>
          </a:xfrm>
          <a:prstGeom prst="line">
            <a:avLst/>
          </a:prstGeom>
          <a:noFill/>
          <a:ln w="76200">
            <a:solidFill>
              <a:srgbClr val="66FF66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4"/>
          <p:cNvSpPr>
            <a:spLocks/>
          </p:cNvSpPr>
          <p:nvPr/>
        </p:nvSpPr>
        <p:spPr bwMode="auto">
          <a:xfrm>
            <a:off x="1257300" y="933187"/>
            <a:ext cx="1905000" cy="914400"/>
          </a:xfrm>
          <a:prstGeom prst="borderCallout1">
            <a:avLst>
              <a:gd name="adj1" fmla="val 12500"/>
              <a:gd name="adj2" fmla="val 104000"/>
              <a:gd name="adj3" fmla="val 84962"/>
              <a:gd name="adj4" fmla="val 118428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Teamwork</a:t>
            </a:r>
          </a:p>
        </p:txBody>
      </p:sp>
      <p:sp>
        <p:nvSpPr>
          <p:cNvPr id="13" name="AutoShape 15"/>
          <p:cNvSpPr>
            <a:spLocks/>
          </p:cNvSpPr>
          <p:nvPr/>
        </p:nvSpPr>
        <p:spPr bwMode="auto">
          <a:xfrm>
            <a:off x="5943600" y="933187"/>
            <a:ext cx="1905000" cy="914400"/>
          </a:xfrm>
          <a:prstGeom prst="borderCallout1">
            <a:avLst>
              <a:gd name="adj1" fmla="val 12500"/>
              <a:gd name="adj2" fmla="val -4000"/>
              <a:gd name="adj3" fmla="val 87292"/>
              <a:gd name="adj4" fmla="val -17629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Rating bias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Record errors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Org solvency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5214" y="3071877"/>
            <a:ext cx="1390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Effort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5200" y="3063270"/>
            <a:ext cx="22098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Performance</a:t>
            </a:r>
            <a:endParaRPr lang="en-US" sz="2800" b="1" dirty="0"/>
          </a:p>
        </p:txBody>
      </p:sp>
      <p:sp>
        <p:nvSpPr>
          <p:cNvPr id="16" name="Isosceles Triangle 15"/>
          <p:cNvSpPr/>
          <p:nvPr/>
        </p:nvSpPr>
        <p:spPr bwMode="auto">
          <a:xfrm>
            <a:off x="6934200" y="2419087"/>
            <a:ext cx="1981200" cy="1409699"/>
          </a:xfrm>
          <a:prstGeom prst="triangle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57000">
                <a:srgbClr val="BA0066"/>
              </a:gs>
              <a:gs pos="84000">
                <a:srgbClr val="FF0000"/>
              </a:gs>
              <a:gs pos="100000">
                <a:srgbClr val="FF8200"/>
              </a:gs>
            </a:gsLst>
            <a:lin ang="5400000" scaled="0"/>
            <a:tileRect/>
          </a:gradFill>
          <a:ln w="12700">
            <a:noFill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3133432"/>
            <a:ext cx="152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Outcome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85214" y="5334000"/>
            <a:ext cx="71633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1"/>
                </a:solidFill>
              </a:rPr>
              <a:t>Expectancy Theory of Motivation </a:t>
            </a:r>
            <a:r>
              <a:rPr lang="en-US" sz="2000" dirty="0" smtClean="0"/>
              <a:t>(Victor Vroom)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V-I-E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Rational Hedonism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904416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dirty="0" smtClean="0"/>
              <a:t>Paths &amp; Choices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05800" cy="4271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Effort		Exam		Grade		           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World History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CCFFCC"/>
                </a:solidFill>
              </a:rPr>
              <a:t>		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.50		.33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>
              <a:solidFill>
                <a:srgbClr val="CCFFCC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Effort		Exam		Grade			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Finance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FFCC99"/>
                </a:solidFill>
              </a:rPr>
              <a:t>		</a:t>
            </a:r>
            <a:r>
              <a:rPr lang="en-US" sz="2000" dirty="0" smtClean="0">
                <a:solidFill>
                  <a:schemeClr val="accent1"/>
                </a:solidFill>
              </a:rPr>
              <a:t>.50		.33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>
              <a:solidFill>
                <a:srgbClr val="FFCC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Effort		Exam		Grade			</a:t>
            </a:r>
            <a:r>
              <a:rPr lang="en-US" sz="2400" dirty="0" smtClean="0">
                <a:solidFill>
                  <a:srgbClr val="FF6699"/>
                </a:solidFill>
              </a:rPr>
              <a:t>Sociology</a:t>
            </a:r>
            <a:endParaRPr lang="en-US" sz="2000" dirty="0" smtClean="0">
              <a:solidFill>
                <a:srgbClr val="FF66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		</a:t>
            </a:r>
            <a:r>
              <a:rPr lang="en-US" sz="2000" dirty="0" smtClean="0">
                <a:solidFill>
                  <a:srgbClr val="FF6699"/>
                </a:solidFill>
              </a:rPr>
              <a:t>.75		.20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Effort		Exam		Grade			</a:t>
            </a:r>
            <a:r>
              <a:rPr lang="en-US" sz="2400" dirty="0" smtClean="0">
                <a:solidFill>
                  <a:srgbClr val="00B0F0"/>
                </a:solidFill>
              </a:rPr>
              <a:t>Marketing</a:t>
            </a:r>
            <a:endParaRPr lang="en-US" sz="2000" dirty="0" smtClean="0">
              <a:solidFill>
                <a:srgbClr val="00B0F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3366FF"/>
                </a:solidFill>
              </a:rPr>
              <a:t>		</a:t>
            </a:r>
            <a:r>
              <a:rPr lang="en-US" sz="2000" dirty="0" smtClean="0">
                <a:solidFill>
                  <a:srgbClr val="00B0F0"/>
                </a:solidFill>
              </a:rPr>
              <a:t>.25		.33</a:t>
            </a:r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1219200" y="19812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3048000" y="19812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1219200" y="30480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1219200" y="41148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1219200" y="51816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3048000" y="30480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3048000" y="51816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3124200" y="41148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002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5. Make 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work meaningful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079" y="1219200"/>
            <a:ext cx="8382000" cy="4235006"/>
          </a:xfrm>
        </p:spPr>
        <p:txBody>
          <a:bodyPr/>
          <a:lstStyle/>
          <a:p>
            <a:r>
              <a:rPr lang="en-US" dirty="0" smtClean="0"/>
              <a:t>Have you both loved and hated your job?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Herzberg’s 2-factor theory</a:t>
            </a:r>
            <a:r>
              <a:rPr lang="en-US" dirty="0" smtClean="0"/>
              <a:t> explains this confusion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63122" y="2357511"/>
            <a:ext cx="6118678" cy="421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96875" indent="-396875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9725" indent="-339725" eaLnBrk="1" hangingPunct="1"/>
            <a:r>
              <a:rPr lang="en-US" sz="2400" dirty="0" smtClean="0"/>
              <a:t>Motivators / Content</a:t>
            </a:r>
          </a:p>
          <a:p>
            <a:pPr marL="673100" lvl="1" indent="-323850" eaLnBrk="1" hangingPunct="1"/>
            <a:r>
              <a:rPr lang="en-US" sz="2000" dirty="0" smtClean="0"/>
              <a:t>achievement</a:t>
            </a:r>
          </a:p>
          <a:p>
            <a:pPr marL="673100" lvl="1" indent="-323850" eaLnBrk="1" hangingPunct="1"/>
            <a:r>
              <a:rPr lang="en-US" sz="2000" dirty="0" smtClean="0"/>
              <a:t>responsibility</a:t>
            </a:r>
          </a:p>
          <a:p>
            <a:pPr marL="673100" lvl="1" indent="-323850" eaLnBrk="1" hangingPunct="1"/>
            <a:r>
              <a:rPr lang="en-US" sz="2000" dirty="0" smtClean="0"/>
              <a:t>recognition</a:t>
            </a:r>
          </a:p>
          <a:p>
            <a:pPr marL="673100" lvl="1" indent="-323850" eaLnBrk="1" hangingPunct="1"/>
            <a:r>
              <a:rPr lang="en-US" sz="2000" dirty="0" smtClean="0"/>
              <a:t>growth</a:t>
            </a:r>
          </a:p>
          <a:p>
            <a:pPr marL="673100" lvl="1" indent="-323850" eaLnBrk="1" hangingPunct="1"/>
            <a:r>
              <a:rPr lang="en-US" sz="2000" dirty="0" smtClean="0"/>
              <a:t>work itself</a:t>
            </a:r>
          </a:p>
          <a:p>
            <a:pPr marL="673100" lvl="1" indent="-323850" eaLnBrk="1" hangingPunct="1"/>
            <a:endParaRPr lang="en-US" sz="2000" dirty="0"/>
          </a:p>
          <a:p>
            <a:pPr marL="673100" lvl="1" indent="-323850" eaLnBrk="1" hangingPunct="1"/>
            <a:endParaRPr lang="en-US" sz="2000" dirty="0" smtClean="0"/>
          </a:p>
          <a:p>
            <a:pPr marL="673100" lvl="1" indent="-323850" eaLnBrk="1" hangingPunct="1"/>
            <a:endParaRPr lang="en-US" sz="2000" dirty="0"/>
          </a:p>
          <a:p>
            <a:pPr marL="673100" lvl="1" indent="-323850" eaLnBrk="1" hangingPunct="1"/>
            <a:endParaRPr lang="en-US" sz="2000" dirty="0" smtClean="0"/>
          </a:p>
          <a:p>
            <a:pPr marL="1700213" lvl="4" indent="-323850" eaLnBrk="1" hangingPunct="1"/>
            <a:r>
              <a:rPr lang="en-US" sz="1600" dirty="0" smtClean="0"/>
              <a:t>Compensation serves as both a </a:t>
            </a:r>
            <a:r>
              <a:rPr lang="en-US" sz="1600" u="sng" dirty="0" smtClean="0"/>
              <a:t>signal</a:t>
            </a:r>
            <a:r>
              <a:rPr lang="en-US" sz="1600" dirty="0" smtClean="0"/>
              <a:t> of achievement and as a </a:t>
            </a:r>
            <a:r>
              <a:rPr lang="en-US" sz="1600" u="sng" dirty="0" smtClean="0"/>
              <a:t>means</a:t>
            </a:r>
            <a:r>
              <a:rPr lang="en-US" sz="1600" dirty="0" smtClean="0"/>
              <a:t> of satisfying lower-order needs</a:t>
            </a:r>
            <a:endParaRPr lang="en-US" sz="2000" dirty="0" smtClean="0"/>
          </a:p>
          <a:p>
            <a:pPr marL="673100" lvl="1" indent="-323850" eaLnBrk="1" hangingPunct="1"/>
            <a:endParaRPr lang="en-US" sz="2000" dirty="0" smtClean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589804" y="2362200"/>
            <a:ext cx="4033837" cy="2813050"/>
          </a:xfrm>
          <a:prstGeom prst="rect">
            <a:avLst/>
          </a:prstGeom>
        </p:spPr>
        <p:txBody>
          <a:bodyPr/>
          <a:lstStyle>
            <a:lvl1pPr marL="396875" indent="-396875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eaLnBrk="1" hangingPunct="1"/>
            <a:r>
              <a:rPr lang="en-US" sz="2400" dirty="0" smtClean="0"/>
              <a:t>Hygiene / Context</a:t>
            </a:r>
          </a:p>
          <a:p>
            <a:pPr marL="673100" lvl="1" indent="-339725" eaLnBrk="1" hangingPunct="1"/>
            <a:r>
              <a:rPr lang="en-US" sz="2000" dirty="0" smtClean="0"/>
              <a:t>policy</a:t>
            </a:r>
          </a:p>
          <a:p>
            <a:pPr marL="673100" lvl="1" indent="-339725" eaLnBrk="1" hangingPunct="1"/>
            <a:r>
              <a:rPr lang="en-US" sz="2000" dirty="0" smtClean="0"/>
              <a:t>supervision</a:t>
            </a:r>
          </a:p>
          <a:p>
            <a:pPr marL="673100" lvl="1" indent="-339725" eaLnBrk="1" hangingPunct="1"/>
            <a:r>
              <a:rPr lang="en-US" sz="2000" dirty="0" smtClean="0"/>
              <a:t>coworkers</a:t>
            </a:r>
          </a:p>
          <a:p>
            <a:pPr marL="673100" lvl="1" indent="-339725" eaLnBrk="1" hangingPunct="1"/>
            <a:r>
              <a:rPr lang="en-US" sz="2000" dirty="0" smtClean="0"/>
              <a:t>work conditions</a:t>
            </a:r>
          </a:p>
          <a:p>
            <a:pPr marL="673100" lvl="1" indent="-339725" eaLnBrk="1" hangingPunct="1"/>
            <a:r>
              <a:rPr lang="en-US" sz="2000" dirty="0" smtClean="0"/>
              <a:t>subordinates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410960" y="4572000"/>
            <a:ext cx="3505200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i="1" dirty="0">
                <a:solidFill>
                  <a:schemeClr val="bg2"/>
                </a:solidFill>
                <a:latin typeface="Arial" charset="0"/>
              </a:rPr>
              <a:t>Salary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600" b="1" i="1" dirty="0">
                <a:solidFill>
                  <a:schemeClr val="bg2"/>
                </a:solidFill>
                <a:latin typeface="Arial" charset="0"/>
              </a:rPr>
              <a:t>and other rewards</a:t>
            </a:r>
            <a:endParaRPr lang="en-US" sz="16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4849359" y="4800600"/>
            <a:ext cx="2321719" cy="0"/>
          </a:xfrm>
          <a:prstGeom prst="line">
            <a:avLst/>
          </a:prstGeom>
          <a:noFill/>
          <a:ln w="38100">
            <a:solidFill>
              <a:schemeClr val="tx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1227478" y="4800600"/>
            <a:ext cx="2174081" cy="0"/>
          </a:xfrm>
          <a:prstGeom prst="line">
            <a:avLst/>
          </a:prstGeom>
          <a:noFill/>
          <a:ln w="38100">
            <a:solidFill>
              <a:schemeClr val="tx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38039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-blue brushed metal and curves design template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bl-green brushed metal</Template>
  <TotalTime>10677</TotalTime>
  <Words>1069</Words>
  <Application>Microsoft Office PowerPoint</Application>
  <PresentationFormat>On-screen Show (4:3)</PresentationFormat>
  <Paragraphs>321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Calibri</vt:lpstr>
      <vt:lpstr>Castellar</vt:lpstr>
      <vt:lpstr>Courier New</vt:lpstr>
      <vt:lpstr>Impact</vt:lpstr>
      <vt:lpstr>Segoe</vt:lpstr>
      <vt:lpstr>Verdana</vt:lpstr>
      <vt:lpstr>Viner Hand ITC</vt:lpstr>
      <vt:lpstr>Wingdings</vt:lpstr>
      <vt:lpstr>Green-blue brushed metal and curves design template</vt:lpstr>
      <vt:lpstr>White with Courier font for code slides</vt:lpstr>
      <vt:lpstr>PowerPoint Presentation</vt:lpstr>
      <vt:lpstr>Motivating Employees in Organizations </vt:lpstr>
      <vt:lpstr>1. Tailor incentives and work conditions to individuals.</vt:lpstr>
      <vt:lpstr>Murray’s Learned Needs</vt:lpstr>
      <vt:lpstr>2. Link rewards to performance</vt:lpstr>
      <vt:lpstr>3. Engage individuals’ aspirations</vt:lpstr>
      <vt:lpstr>4. Clarify path-goal relationships</vt:lpstr>
      <vt:lpstr>Paths &amp; Choices</vt:lpstr>
      <vt:lpstr>5. Make the work meaningful</vt:lpstr>
      <vt:lpstr>Herzberg</vt:lpstr>
      <vt:lpstr>KITA</vt:lpstr>
      <vt:lpstr>Job Characteristics Model </vt:lpstr>
      <vt:lpstr>6. Empower employees</vt:lpstr>
      <vt:lpstr>A continuum of Self-Determination</vt:lpstr>
      <vt:lpstr>7. Check the system for fairness</vt:lpstr>
      <vt:lpstr>Procedural &amp; Interactional Justice</vt:lpstr>
      <vt:lpstr>8. Provide support and respect</vt:lpstr>
      <vt:lpstr>Organizational support</vt:lpstr>
      <vt:lpstr>Everyone has a favorite theory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Behavioral Requirements</dc:title>
  <dc:creator>Peter Villanova</dc:creator>
  <cp:lastModifiedBy>Dr Villanova</cp:lastModifiedBy>
  <cp:revision>224</cp:revision>
  <dcterms:created xsi:type="dcterms:W3CDTF">1999-11-02T00:34:54Z</dcterms:created>
  <dcterms:modified xsi:type="dcterms:W3CDTF">2020-10-08T16:03:02Z</dcterms:modified>
</cp:coreProperties>
</file>