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2" r:id="rId1"/>
    <p:sldMasterId id="2147483703" r:id="rId2"/>
  </p:sldMasterIdLst>
  <p:notesMasterIdLst>
    <p:notesMasterId r:id="rId23"/>
  </p:notesMasterIdLst>
  <p:sldIdLst>
    <p:sldId id="256" r:id="rId3"/>
    <p:sldId id="257" r:id="rId4"/>
    <p:sldId id="258" r:id="rId5"/>
    <p:sldId id="259" r:id="rId6"/>
    <p:sldId id="260" r:id="rId7"/>
    <p:sldId id="261" r:id="rId8"/>
    <p:sldId id="284" r:id="rId9"/>
    <p:sldId id="262" r:id="rId10"/>
    <p:sldId id="264" r:id="rId11"/>
    <p:sldId id="266" r:id="rId12"/>
    <p:sldId id="279" r:id="rId13"/>
    <p:sldId id="286" r:id="rId14"/>
    <p:sldId id="285" r:id="rId15"/>
    <p:sldId id="267" r:id="rId16"/>
    <p:sldId id="270" r:id="rId17"/>
    <p:sldId id="271" r:id="rId18"/>
    <p:sldId id="282" r:id="rId19"/>
    <p:sldId id="278" r:id="rId20"/>
    <p:sldId id="281" r:id="rId21"/>
    <p:sldId id="283"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CC0000"/>
    <a:srgbClr val="CCECFF"/>
    <a:srgbClr val="FFCC99"/>
    <a:srgbClr val="990099"/>
    <a:srgbClr val="FF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Villanova" userId="470e00862680972b" providerId="LiveId" clId="{D0590DEC-C11C-41C3-8BFE-3A39FBAF6C78}"/>
    <pc:docChg chg="modSld">
      <pc:chgData name="Dr Villanova" userId="470e00862680972b" providerId="LiveId" clId="{D0590DEC-C11C-41C3-8BFE-3A39FBAF6C78}" dt="2020-09-22T15:56:21.581" v="1" actId="207"/>
      <pc:docMkLst>
        <pc:docMk/>
      </pc:docMkLst>
      <pc:sldChg chg="modSp mod">
        <pc:chgData name="Dr Villanova" userId="470e00862680972b" providerId="LiveId" clId="{D0590DEC-C11C-41C3-8BFE-3A39FBAF6C78}" dt="2020-09-22T15:56:21.581" v="1" actId="207"/>
        <pc:sldMkLst>
          <pc:docMk/>
          <pc:sldMk cId="0" sldId="279"/>
        </pc:sldMkLst>
        <pc:spChg chg="mod">
          <ac:chgData name="Dr Villanova" userId="470e00862680972b" providerId="LiveId" clId="{D0590DEC-C11C-41C3-8BFE-3A39FBAF6C78}" dt="2020-09-22T15:56:21.581" v="1" actId="207"/>
          <ac:spMkLst>
            <pc:docMk/>
            <pc:sldMk cId="0" sldId="279"/>
            <ac:spMk id="16390"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E35E01F-AAE6-4D05-9E88-0240A3476D4E}" type="datetimeFigureOut">
              <a:rPr lang="en-US"/>
              <a:pPr>
                <a:defRPr/>
              </a:pPr>
              <a:t>9/22/2020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C55B0E0-CE83-451B-958B-4EE5CFDBF36B}" type="slidenum">
              <a:rPr lang="en-US"/>
              <a:pPr>
                <a:defRPr/>
              </a:pPr>
              <a:t>‹#›</a:t>
            </a:fld>
            <a:endParaRPr lang="en-US" dirty="0"/>
          </a:p>
        </p:txBody>
      </p:sp>
    </p:spTree>
    <p:extLst>
      <p:ext uri="{BB962C8B-B14F-4D97-AF65-F5344CB8AC3E}">
        <p14:creationId xmlns:p14="http://schemas.microsoft.com/office/powerpoint/2010/main" val="2671639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129146-98CF-4EE4-809B-E23BFC673792}" type="slidenum">
              <a:rPr lang="en-US" smtClean="0"/>
              <a:pPr/>
              <a:t>1</a:t>
            </a:fld>
            <a:endParaRPr lang="en-US"/>
          </a:p>
        </p:txBody>
      </p:sp>
    </p:spTree>
    <p:extLst>
      <p:ext uri="{BB962C8B-B14F-4D97-AF65-F5344CB8AC3E}">
        <p14:creationId xmlns:p14="http://schemas.microsoft.com/office/powerpoint/2010/main" val="356224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A8779C-9171-44CC-8C20-DD85E4D81198}" type="slidenum">
              <a:rPr lang="en-US" smtClean="0"/>
              <a:pPr/>
              <a:t>6</a:t>
            </a:fld>
            <a:endParaRPr lang="en-US"/>
          </a:p>
        </p:txBody>
      </p:sp>
    </p:spTree>
    <p:extLst>
      <p:ext uri="{BB962C8B-B14F-4D97-AF65-F5344CB8AC3E}">
        <p14:creationId xmlns:p14="http://schemas.microsoft.com/office/powerpoint/2010/main" val="863975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11F074-6A4A-4C15-AB55-9E79DBB5A702}" type="slidenum">
              <a:rPr lang="en-US" smtClean="0"/>
              <a:pPr/>
              <a:t>11</a:t>
            </a:fld>
            <a:endParaRPr lang="en-US"/>
          </a:p>
        </p:txBody>
      </p:sp>
    </p:spTree>
    <p:extLst>
      <p:ext uri="{BB962C8B-B14F-4D97-AF65-F5344CB8AC3E}">
        <p14:creationId xmlns:p14="http://schemas.microsoft.com/office/powerpoint/2010/main" val="1096204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486F45-108F-4CA5-88EA-67D9FD3038D6}" type="slidenum">
              <a:rPr lang="en-US" smtClean="0"/>
              <a:pPr/>
              <a:t>14</a:t>
            </a:fld>
            <a:endParaRPr lang="en-US"/>
          </a:p>
        </p:txBody>
      </p:sp>
    </p:spTree>
    <p:extLst>
      <p:ext uri="{BB962C8B-B14F-4D97-AF65-F5344CB8AC3E}">
        <p14:creationId xmlns:p14="http://schemas.microsoft.com/office/powerpoint/2010/main" val="1061980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A3B2C5-8497-445B-A1C4-DB04539B45CC}" type="slidenum">
              <a:rPr lang="en-US" smtClean="0"/>
              <a:pPr/>
              <a:t>20</a:t>
            </a:fld>
            <a:endParaRPr lang="en-US"/>
          </a:p>
        </p:txBody>
      </p:sp>
    </p:spTree>
    <p:extLst>
      <p:ext uri="{BB962C8B-B14F-4D97-AF65-F5344CB8AC3E}">
        <p14:creationId xmlns:p14="http://schemas.microsoft.com/office/powerpoint/2010/main" val="235166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dirty="0"/>
          </a:p>
        </p:txBody>
      </p:sp>
      <p:sp>
        <p:nvSpPr>
          <p:cNvPr id="4" name="Rectangle 19"/>
          <p:cNvSpPr>
            <a:spLocks noGrp="1" noChangeArrowheads="1"/>
          </p:cNvSpPr>
          <p:nvPr>
            <p:ph type="dt" sz="half" idx="10"/>
          </p:nvPr>
        </p:nvSpPr>
        <p:spPr>
          <a:xfrm>
            <a:off x="457200" y="6243638"/>
            <a:ext cx="2133600" cy="457200"/>
          </a:xfrm>
          <a:prstGeom prst="rect">
            <a:avLst/>
          </a:prstGeom>
        </p:spPr>
        <p:txBody>
          <a:bodyPr/>
          <a:lstStyle>
            <a:lvl1pPr>
              <a:defRPr/>
            </a:lvl1pPr>
          </a:lstStyle>
          <a:p>
            <a:pPr>
              <a:defRPr/>
            </a:pPr>
            <a:endParaRPr lang="en-US"/>
          </a:p>
        </p:txBody>
      </p:sp>
      <p:sp>
        <p:nvSpPr>
          <p:cNvPr id="5" name="Rectangle 20"/>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21"/>
          <p:cNvSpPr>
            <a:spLocks noGrp="1" noChangeArrowheads="1"/>
          </p:cNvSpPr>
          <p:nvPr>
            <p:ph type="sldNum" sz="quarter" idx="12"/>
          </p:nvPr>
        </p:nvSpPr>
        <p:spPr>
          <a:xfrm>
            <a:off x="6553200" y="6243638"/>
            <a:ext cx="2133600" cy="457200"/>
          </a:xfrm>
          <a:prstGeom prst="rect">
            <a:avLst/>
          </a:prstGeom>
        </p:spPr>
        <p:txBody>
          <a:bodyPr/>
          <a:lstStyle>
            <a:lvl1pPr>
              <a:defRPr/>
            </a:lvl1pPr>
          </a:lstStyle>
          <a:p>
            <a:pPr>
              <a:defRPr/>
            </a:pPr>
            <a:fld id="{364D5898-85AD-4E31-A3C1-9145DCDF73F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534400" y="6477000"/>
            <a:ext cx="609600" cy="369888"/>
          </a:xfrm>
          <a:prstGeom prst="rect">
            <a:avLst/>
          </a:prstGeom>
          <a:noFill/>
        </p:spPr>
        <p:txBody>
          <a:bodyPr>
            <a:spAutoFit/>
          </a:bodyPr>
          <a:lstStyle/>
          <a:p>
            <a:pPr>
              <a:defRPr/>
            </a:pPr>
            <a:r>
              <a:rPr lang="en-US" dirty="0">
                <a:solidFill>
                  <a:schemeClr val="bg1">
                    <a:lumMod val="65000"/>
                    <a:lumOff val="35000"/>
                  </a:schemeClr>
                </a:solidFill>
                <a:latin typeface="Castellar" pitchFamily="18" charset="0"/>
              </a:rPr>
              <a:t>PV</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4099"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55" r:id="rId4"/>
    <p:sldLayoutId id="2147483749" r:id="rId5"/>
    <p:sldLayoutId id="2147483750" r:id="rId6"/>
    <p:sldLayoutId id="2147483751" r:id="rId7"/>
    <p:sldLayoutId id="2147483752" r:id="rId8"/>
    <p:sldLayoutId id="2147483753" r:id="rId9"/>
    <p:sldLayoutId id="2147483756" r:id="rId10"/>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5122"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5124"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54"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42900" indent="-342900" algn="l" defTabSz="912813" rtl="0" eaLnBrk="0" fontAlgn="base" hangingPunct="0">
        <a:lnSpc>
          <a:spcPct val="90000"/>
        </a:lnSpc>
        <a:spcBef>
          <a:spcPct val="20000"/>
        </a:spcBef>
        <a:spcAft>
          <a:spcPct val="0"/>
        </a:spcAft>
        <a:buFont typeface="Arial" pitchFamily="34" charset="0"/>
        <a:defRPr sz="3000" b="1" kern="1200">
          <a:solidFill>
            <a:schemeClr val="tx1"/>
          </a:solidFill>
          <a:latin typeface="+mn-lt"/>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itchFamily="34" charset="0"/>
        <a:defRPr sz="2800" b="1" kern="1200">
          <a:solidFill>
            <a:schemeClr val="tx1"/>
          </a:solidFill>
          <a:latin typeface="+mn-lt"/>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mn-lt"/>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mn-lt"/>
          <a:ea typeface="+mn-ea"/>
          <a:cs typeface="Courier New" pitchFamily="49" charset="0"/>
        </a:defRPr>
      </a:lvl4pPr>
      <a:lvl5pPr marL="1425575" indent="403225"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mn-lt"/>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hyperlink" Target="My%20enemy's%20enemy%20is%20my%20friend.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230188"/>
            <a:ext cx="8686800" cy="1141412"/>
          </a:xfrm>
        </p:spPr>
        <p:txBody>
          <a:bodyPr/>
          <a:lstStyle/>
          <a:p>
            <a:pPr eaLnBrk="1" hangingPunct="1">
              <a:defRPr/>
            </a:pPr>
            <a:r>
              <a:rPr sz="4000" dirty="0"/>
              <a:t>CHARACTERIZATIONS OF </a:t>
            </a:r>
            <a:br>
              <a:rPr sz="4000" dirty="0"/>
            </a:br>
            <a:r>
              <a:rPr sz="4000" dirty="0"/>
              <a:t>THE NATURE OF WORK</a:t>
            </a:r>
          </a:p>
        </p:txBody>
      </p:sp>
      <p:sp>
        <p:nvSpPr>
          <p:cNvPr id="2051" name="Rectangle 3"/>
          <p:cNvSpPr>
            <a:spLocks noGrp="1" noChangeArrowheads="1"/>
          </p:cNvSpPr>
          <p:nvPr>
            <p:ph idx="1"/>
          </p:nvPr>
        </p:nvSpPr>
        <p:spPr>
          <a:xfrm>
            <a:off x="609600" y="1752600"/>
            <a:ext cx="7772400" cy="4094163"/>
          </a:xfrm>
        </p:spPr>
        <p:txBody>
          <a:bodyPr/>
          <a:lstStyle/>
          <a:p>
            <a:pPr eaLnBrk="1" hangingPunct="1"/>
            <a:r>
              <a:rPr lang="en-US" sz="2800" b="1" dirty="0"/>
              <a:t>NECESSARY EVIL</a:t>
            </a:r>
            <a:endParaRPr lang="en-US" b="1" dirty="0"/>
          </a:p>
          <a:p>
            <a:pPr lvl="1" eaLnBrk="1" hangingPunct="1"/>
            <a:r>
              <a:rPr lang="en-US" dirty="0"/>
              <a:t>religious &amp; secular origins; coercive</a:t>
            </a:r>
          </a:p>
          <a:p>
            <a:pPr eaLnBrk="1" hangingPunct="1"/>
            <a:r>
              <a:rPr lang="en-US" sz="2800" b="1" dirty="0"/>
              <a:t>VIRTUE</a:t>
            </a:r>
            <a:endParaRPr lang="en-US" b="1" dirty="0"/>
          </a:p>
          <a:p>
            <a:pPr lvl="1" eaLnBrk="1" hangingPunct="1"/>
            <a:r>
              <a:rPr lang="en-US" dirty="0"/>
              <a:t>early Christians; Protestant Ethic; moral</a:t>
            </a:r>
            <a:endParaRPr lang="en-US" b="1" dirty="0"/>
          </a:p>
          <a:p>
            <a:pPr eaLnBrk="1" hangingPunct="1"/>
            <a:r>
              <a:rPr lang="en-US" sz="2800" b="1" dirty="0"/>
              <a:t>INSTRUMENTALITY</a:t>
            </a:r>
            <a:endParaRPr lang="en-US" b="1" dirty="0"/>
          </a:p>
          <a:p>
            <a:pPr lvl="1" eaLnBrk="1" hangingPunct="1"/>
            <a:r>
              <a:rPr lang="en-US" dirty="0"/>
              <a:t>reinforcement theory; Fred Taylor; “economic imperialism”; economic calculation of utility</a:t>
            </a:r>
            <a:endParaRPr lang="en-US" b="1" dirty="0"/>
          </a:p>
          <a:p>
            <a:pPr eaLnBrk="1" hangingPunct="1"/>
            <a:r>
              <a:rPr lang="en-US" sz="2800" b="1" dirty="0"/>
              <a:t>INTRINSICALLY GOOD ACTIVITY</a:t>
            </a:r>
            <a:endParaRPr lang="en-US" b="1" dirty="0"/>
          </a:p>
          <a:p>
            <a:pPr lvl="1" eaLnBrk="1" hangingPunct="1"/>
            <a:r>
              <a:rPr lang="en-US" dirty="0"/>
              <a:t>self-actualization; psychological; esteem</a:t>
            </a:r>
          </a:p>
        </p:txBody>
      </p:sp>
      <p:sp>
        <p:nvSpPr>
          <p:cNvPr id="2" name="TextBox 1"/>
          <p:cNvSpPr txBox="1"/>
          <p:nvPr/>
        </p:nvSpPr>
        <p:spPr>
          <a:xfrm>
            <a:off x="0" y="6553200"/>
            <a:ext cx="1371600" cy="369332"/>
          </a:xfrm>
          <a:prstGeom prst="rect">
            <a:avLst/>
          </a:prstGeom>
          <a:noFill/>
        </p:spPr>
        <p:txBody>
          <a:bodyPr wrap="square" rtlCol="0">
            <a:spAutoFit/>
          </a:bodyPr>
          <a:lstStyle/>
          <a:p>
            <a:r>
              <a:rPr lang="en-US" dirty="0">
                <a:solidFill>
                  <a:srgbClr val="FFFFCC"/>
                </a:solidFill>
              </a:rPr>
              <a:t>MLK audio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0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0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5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05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05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788987"/>
          </a:xfrm>
        </p:spPr>
        <p:txBody>
          <a:bodyPr/>
          <a:lstStyle/>
          <a:p>
            <a:pPr eaLnBrk="1" hangingPunct="1">
              <a:defRPr/>
            </a:pPr>
            <a:r>
              <a:rPr dirty="0"/>
              <a:t>Social Judgment Theory</a:t>
            </a:r>
          </a:p>
        </p:txBody>
      </p:sp>
      <p:sp>
        <p:nvSpPr>
          <p:cNvPr id="15363" name="Rectangle 3"/>
          <p:cNvSpPr>
            <a:spLocks noGrp="1" noChangeArrowheads="1"/>
          </p:cNvSpPr>
          <p:nvPr>
            <p:ph idx="1"/>
          </p:nvPr>
        </p:nvSpPr>
        <p:spPr>
          <a:xfrm>
            <a:off x="571500" y="1063625"/>
            <a:ext cx="8229600" cy="5410200"/>
          </a:xfrm>
        </p:spPr>
        <p:txBody>
          <a:bodyPr/>
          <a:lstStyle/>
          <a:p>
            <a:pPr eaLnBrk="1" hangingPunct="1"/>
            <a:r>
              <a:rPr lang="en-US" sz="2800" dirty="0"/>
              <a:t>Likelihood of attitude change is influenced by the </a:t>
            </a:r>
            <a:r>
              <a:rPr lang="en-US" sz="2800" b="1" dirty="0">
                <a:solidFill>
                  <a:schemeClr val="accent3">
                    <a:lumMod val="60000"/>
                    <a:lumOff val="40000"/>
                  </a:schemeClr>
                </a:solidFill>
              </a:rPr>
              <a:t>extremity of the attitude</a:t>
            </a:r>
            <a:r>
              <a:rPr lang="en-US" sz="2800" dirty="0">
                <a:solidFill>
                  <a:schemeClr val="accent3">
                    <a:lumMod val="60000"/>
                    <a:lumOff val="40000"/>
                  </a:schemeClr>
                </a:solidFill>
              </a:rPr>
              <a:t> </a:t>
            </a:r>
            <a:r>
              <a:rPr lang="en-US" sz="2800" dirty="0"/>
              <a:t>and the </a:t>
            </a:r>
            <a:r>
              <a:rPr lang="en-US" sz="2800" b="1" dirty="0">
                <a:solidFill>
                  <a:schemeClr val="accent3">
                    <a:lumMod val="60000"/>
                    <a:lumOff val="40000"/>
                  </a:schemeClr>
                </a:solidFill>
              </a:rPr>
              <a:t>degree of ego involvement</a:t>
            </a:r>
            <a:r>
              <a:rPr lang="en-US" sz="2800" dirty="0">
                <a:solidFill>
                  <a:schemeClr val="accent3">
                    <a:lumMod val="60000"/>
                    <a:lumOff val="40000"/>
                  </a:schemeClr>
                </a:solidFill>
              </a:rPr>
              <a:t> </a:t>
            </a:r>
            <a:r>
              <a:rPr lang="en-US" sz="2800" dirty="0"/>
              <a:t>in the attitude</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buFontTx/>
              <a:buNone/>
            </a:pPr>
            <a:endParaRPr lang="en-US" sz="2400" dirty="0"/>
          </a:p>
          <a:p>
            <a:pPr eaLnBrk="1" hangingPunct="1"/>
            <a:r>
              <a:rPr lang="en-US" sz="2400" dirty="0"/>
              <a:t>Latitude of Acceptance narrower when ego involvement is high; tolerance of diverse views is constrained</a:t>
            </a:r>
          </a:p>
          <a:p>
            <a:pPr eaLnBrk="1" hangingPunct="1"/>
            <a:r>
              <a:rPr lang="en-US" sz="2400" dirty="0"/>
              <a:t>more similar views are ‘assimilated’ and views in the rejection area are seen as more different than they actually are - contrasted.</a:t>
            </a:r>
            <a:endParaRPr lang="en-US" sz="3600" dirty="0"/>
          </a:p>
        </p:txBody>
      </p:sp>
      <p:sp>
        <p:nvSpPr>
          <p:cNvPr id="14340" name="Rectangle 4"/>
          <p:cNvSpPr>
            <a:spLocks noChangeArrowheads="1"/>
          </p:cNvSpPr>
          <p:nvPr/>
        </p:nvSpPr>
        <p:spPr bwMode="auto">
          <a:xfrm>
            <a:off x="914400" y="2488142"/>
            <a:ext cx="7086600" cy="3810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defRPr/>
            </a:pPr>
            <a:endParaRPr lang="en-US"/>
          </a:p>
        </p:txBody>
      </p:sp>
      <p:sp>
        <p:nvSpPr>
          <p:cNvPr id="14341" name="Rectangle 5"/>
          <p:cNvSpPr>
            <a:spLocks noChangeArrowheads="1"/>
          </p:cNvSpPr>
          <p:nvPr/>
        </p:nvSpPr>
        <p:spPr bwMode="auto">
          <a:xfrm>
            <a:off x="4038600" y="2488142"/>
            <a:ext cx="838200" cy="381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defRPr/>
            </a:pPr>
            <a:endParaRPr lang="en-US"/>
          </a:p>
        </p:txBody>
      </p:sp>
      <p:sp>
        <p:nvSpPr>
          <p:cNvPr id="15366" name="Rectangle 6"/>
          <p:cNvSpPr>
            <a:spLocks noChangeArrowheads="1"/>
          </p:cNvSpPr>
          <p:nvPr/>
        </p:nvSpPr>
        <p:spPr bwMode="auto">
          <a:xfrm>
            <a:off x="2590800" y="2488142"/>
            <a:ext cx="14478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defRPr/>
            </a:pPr>
            <a:endParaRPr lang="en-US"/>
          </a:p>
        </p:txBody>
      </p:sp>
      <p:sp>
        <p:nvSpPr>
          <p:cNvPr id="15367" name="Rectangle 7"/>
          <p:cNvSpPr>
            <a:spLocks noChangeArrowheads="1"/>
          </p:cNvSpPr>
          <p:nvPr/>
        </p:nvSpPr>
        <p:spPr bwMode="auto">
          <a:xfrm>
            <a:off x="4876800" y="2488142"/>
            <a:ext cx="1447800" cy="381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defRPr/>
            </a:pPr>
            <a:endParaRPr lang="en-US"/>
          </a:p>
        </p:txBody>
      </p:sp>
      <p:sp>
        <p:nvSpPr>
          <p:cNvPr id="14344" name="AutoShape 9"/>
          <p:cNvSpPr>
            <a:spLocks/>
          </p:cNvSpPr>
          <p:nvPr/>
        </p:nvSpPr>
        <p:spPr bwMode="auto">
          <a:xfrm>
            <a:off x="914400" y="3123142"/>
            <a:ext cx="2133600" cy="461665"/>
          </a:xfrm>
          <a:prstGeom prst="borderCallout2">
            <a:avLst>
              <a:gd name="adj1" fmla="val 24491"/>
              <a:gd name="adj2" fmla="val 103847"/>
              <a:gd name="adj3" fmla="val 24491"/>
              <a:gd name="adj4" fmla="val 136778"/>
              <a:gd name="adj5" fmla="val -36056"/>
              <a:gd name="adj6" fmla="val 171074"/>
            </a:avLst>
          </a:prstGeom>
          <a:ln>
            <a:headEnd/>
            <a:tailEnd/>
          </a:ln>
        </p:spPr>
        <p:style>
          <a:lnRef idx="1">
            <a:schemeClr val="accent4"/>
          </a:lnRef>
          <a:fillRef idx="3">
            <a:schemeClr val="accent4"/>
          </a:fillRef>
          <a:effectRef idx="2">
            <a:schemeClr val="accent4"/>
          </a:effectRef>
          <a:fontRef idx="minor">
            <a:schemeClr val="lt1"/>
          </a:fontRef>
        </p:style>
        <p:txBody>
          <a:bodyPr wrap="square">
            <a:spAutoFit/>
          </a:bodyPr>
          <a:lstStyle/>
          <a:p>
            <a:pPr>
              <a:defRPr/>
            </a:pPr>
            <a:r>
              <a:rPr lang="en-US" sz="2400" dirty="0">
                <a:solidFill>
                  <a:srgbClr val="FFFFFF"/>
                </a:solidFill>
                <a:latin typeface="Segoe UI Emoji" pitchFamily="34" charset="0"/>
                <a:ea typeface="Segoe UI Emoji" pitchFamily="34" charset="0"/>
              </a:rPr>
              <a:t>Initial position</a:t>
            </a:r>
          </a:p>
        </p:txBody>
      </p:sp>
      <p:sp>
        <p:nvSpPr>
          <p:cNvPr id="15369" name="AutoShape 10"/>
          <p:cNvSpPr>
            <a:spLocks/>
          </p:cNvSpPr>
          <p:nvPr/>
        </p:nvSpPr>
        <p:spPr bwMode="auto">
          <a:xfrm>
            <a:off x="3429000" y="3393017"/>
            <a:ext cx="1901825" cy="831850"/>
          </a:xfrm>
          <a:prstGeom prst="borderCallout2">
            <a:avLst>
              <a:gd name="adj1" fmla="val 13741"/>
              <a:gd name="adj2" fmla="val 104005"/>
              <a:gd name="adj3" fmla="val 13741"/>
              <a:gd name="adj4" fmla="val 112690"/>
              <a:gd name="adj5" fmla="val -54773"/>
              <a:gd name="adj6" fmla="val 121704"/>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2400" dirty="0">
                <a:solidFill>
                  <a:srgbClr val="000099"/>
                </a:solidFill>
                <a:latin typeface="Segoe UI Emoji" pitchFamily="34" charset="0"/>
                <a:ea typeface="Segoe UI Emoji" pitchFamily="34" charset="0"/>
                <a:cs typeface="Segoe UI Historic" pitchFamily="34" charset="0"/>
              </a:rPr>
              <a:t>Latitude</a:t>
            </a:r>
            <a:r>
              <a:rPr lang="en-US" sz="2400" dirty="0">
                <a:solidFill>
                  <a:srgbClr val="000099"/>
                </a:solidFill>
                <a:latin typeface="Segoe UI Historic" pitchFamily="34" charset="0"/>
                <a:ea typeface="Segoe UI Historic" pitchFamily="34" charset="0"/>
                <a:cs typeface="Segoe UI Historic" pitchFamily="34" charset="0"/>
              </a:rPr>
              <a:t> of Acceptance</a:t>
            </a:r>
          </a:p>
        </p:txBody>
      </p:sp>
      <p:sp>
        <p:nvSpPr>
          <p:cNvPr id="14346" name="AutoShape 12"/>
          <p:cNvSpPr>
            <a:spLocks/>
          </p:cNvSpPr>
          <p:nvPr/>
        </p:nvSpPr>
        <p:spPr bwMode="auto">
          <a:xfrm>
            <a:off x="5715000" y="3554942"/>
            <a:ext cx="1930400" cy="831850"/>
          </a:xfrm>
          <a:prstGeom prst="borderCallout2">
            <a:avLst>
              <a:gd name="adj1" fmla="val 13741"/>
              <a:gd name="adj2" fmla="val 103949"/>
              <a:gd name="adj3" fmla="val 13741"/>
              <a:gd name="adj4" fmla="val 107403"/>
              <a:gd name="adj5" fmla="val -76528"/>
              <a:gd name="adj6" fmla="val 111019"/>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defRPr/>
            </a:pPr>
            <a:r>
              <a:rPr lang="en-US" sz="2400" dirty="0">
                <a:latin typeface="Segoe UI Emoji" pitchFamily="34" charset="0"/>
                <a:ea typeface="Segoe UI Emoji" pitchFamily="34" charset="0"/>
              </a:rPr>
              <a:t>Latitude of Rejection</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3657600" cy="664797"/>
          </a:xfrm>
        </p:spPr>
        <p:txBody>
          <a:bodyPr/>
          <a:lstStyle/>
          <a:p>
            <a:pPr eaLnBrk="1" hangingPunct="1">
              <a:defRPr/>
            </a:pPr>
            <a:r>
              <a:rPr dirty="0"/>
              <a:t>Job Satisfaction</a:t>
            </a:r>
            <a:endParaRPr sz="2000" kern="600" cap="small" normalizeH="1" baseline="80000" dirty="0">
              <a:solidFill>
                <a:srgbClr val="C00000"/>
              </a:solidFill>
            </a:endParaRPr>
          </a:p>
        </p:txBody>
      </p:sp>
      <p:sp>
        <p:nvSpPr>
          <p:cNvPr id="16387" name="Content Placeholder 2"/>
          <p:cNvSpPr>
            <a:spLocks noGrp="1"/>
          </p:cNvSpPr>
          <p:nvPr>
            <p:ph sz="half" idx="1"/>
          </p:nvPr>
        </p:nvSpPr>
        <p:spPr>
          <a:xfrm>
            <a:off x="152400" y="1066800"/>
            <a:ext cx="4495800" cy="3797300"/>
          </a:xfrm>
        </p:spPr>
        <p:txBody>
          <a:bodyPr/>
          <a:lstStyle/>
          <a:p>
            <a:pPr marL="339725" indent="-339725" eaLnBrk="1" hangingPunct="1">
              <a:buFont typeface="Wingdings" pitchFamily="2" charset="2"/>
              <a:buNone/>
            </a:pPr>
            <a:r>
              <a:rPr lang="en-US" sz="2000" u="sng" dirty="0"/>
              <a:t>Top Occupations in Job Satisfaction</a:t>
            </a:r>
          </a:p>
          <a:p>
            <a:pPr marL="339725" indent="-339725" eaLnBrk="1" hangingPunct="1">
              <a:buFont typeface="Wingdings" pitchFamily="2" charset="2"/>
              <a:buNone/>
            </a:pPr>
            <a:endParaRPr lang="en-US" sz="2000" dirty="0"/>
          </a:p>
          <a:p>
            <a:pPr marL="339725" indent="-339725" eaLnBrk="1" hangingPunct="1">
              <a:buFont typeface="Wingdings" pitchFamily="2" charset="2"/>
              <a:buNone/>
            </a:pPr>
            <a:endParaRPr lang="en-US" sz="2000" dirty="0"/>
          </a:p>
          <a:p>
            <a:pPr marL="339725" indent="-339725" eaLnBrk="1" hangingPunct="1">
              <a:buFontTx/>
              <a:buChar char="•"/>
            </a:pPr>
            <a:r>
              <a:rPr lang="en-US" sz="1400" dirty="0"/>
              <a:t>1 Clergy 3.79 87.2</a:t>
            </a:r>
          </a:p>
          <a:p>
            <a:pPr marL="339725" indent="-339725" eaLnBrk="1" hangingPunct="1">
              <a:buFontTx/>
              <a:buChar char="•"/>
            </a:pPr>
            <a:r>
              <a:rPr lang="en-US" sz="1400" dirty="0"/>
              <a:t>2 Physical Therapists 3.72 78.1</a:t>
            </a:r>
          </a:p>
          <a:p>
            <a:pPr marL="339725" indent="-339725" eaLnBrk="1" hangingPunct="1">
              <a:buFontTx/>
              <a:buChar char="•"/>
            </a:pPr>
            <a:r>
              <a:rPr lang="en-US" sz="1400" dirty="0"/>
              <a:t>3 Firefighters 3.67 80.1</a:t>
            </a:r>
          </a:p>
          <a:p>
            <a:pPr marL="339725" indent="-339725" eaLnBrk="1" hangingPunct="1">
              <a:buFontTx/>
              <a:buChar char="•"/>
            </a:pPr>
            <a:r>
              <a:rPr lang="en-US" sz="1400" dirty="0"/>
              <a:t>4 Education Administrators 3.62 68.4</a:t>
            </a:r>
          </a:p>
          <a:p>
            <a:pPr marL="339725" indent="-339725" eaLnBrk="1" hangingPunct="1">
              <a:buFontTx/>
              <a:buChar char="•"/>
            </a:pPr>
            <a:r>
              <a:rPr lang="en-US" sz="1400" dirty="0"/>
              <a:t>5 Painter, Sculptors, Related 3.62 67.3</a:t>
            </a:r>
          </a:p>
          <a:p>
            <a:pPr marL="339725" indent="-339725" eaLnBrk="1" hangingPunct="1">
              <a:buFontTx/>
              <a:buChar char="•"/>
            </a:pPr>
            <a:r>
              <a:rPr lang="en-US" sz="1400" dirty="0"/>
              <a:t>6 Teachers 3.61 69.2</a:t>
            </a:r>
          </a:p>
          <a:p>
            <a:pPr marL="339725" indent="-339725" eaLnBrk="1" hangingPunct="1">
              <a:buFontTx/>
              <a:buChar char="•"/>
            </a:pPr>
            <a:r>
              <a:rPr lang="en-US" sz="1400" dirty="0"/>
              <a:t>7 Authors 3.61 74.2</a:t>
            </a:r>
          </a:p>
          <a:p>
            <a:pPr marL="339725" indent="-339725" eaLnBrk="1" hangingPunct="1">
              <a:buFontTx/>
              <a:buChar char="•"/>
            </a:pPr>
            <a:r>
              <a:rPr lang="en-US" sz="1400" dirty="0"/>
              <a:t>8 Psychologists 3.59 66.9</a:t>
            </a:r>
          </a:p>
          <a:p>
            <a:pPr marL="339725" indent="-339725" eaLnBrk="1" hangingPunct="1">
              <a:buFontTx/>
              <a:buChar char="•"/>
            </a:pPr>
            <a:r>
              <a:rPr lang="en-US" sz="1400" dirty="0"/>
              <a:t>9 Special Education Teachers 3.59 70.1</a:t>
            </a:r>
          </a:p>
          <a:p>
            <a:pPr marL="339725" indent="-339725" eaLnBrk="1" hangingPunct="1">
              <a:buFontTx/>
              <a:buChar char="•"/>
            </a:pPr>
            <a:r>
              <a:rPr lang="en-US" sz="1400" dirty="0"/>
              <a:t>10 Operating Engineers 3.56 64.1</a:t>
            </a:r>
          </a:p>
          <a:p>
            <a:pPr marL="339725" indent="-339725" eaLnBrk="1" hangingPunct="1">
              <a:buFontTx/>
              <a:buChar char="•"/>
            </a:pPr>
            <a:r>
              <a:rPr lang="en-US" sz="1400" dirty="0"/>
              <a:t>11 Office Supervisors 3.55 60.8</a:t>
            </a:r>
          </a:p>
          <a:p>
            <a:pPr marL="339725" indent="-339725" eaLnBrk="1" hangingPunct="1">
              <a:buFontTx/>
              <a:buChar char="•"/>
            </a:pPr>
            <a:r>
              <a:rPr lang="en-US" sz="1400" dirty="0"/>
              <a:t>12 Security &amp; Financial Services Salespersons 3.55 65.4</a:t>
            </a:r>
          </a:p>
        </p:txBody>
      </p:sp>
      <p:sp>
        <p:nvSpPr>
          <p:cNvPr id="16388" name="Content Placeholder 2"/>
          <p:cNvSpPr>
            <a:spLocks noGrp="1"/>
          </p:cNvSpPr>
          <p:nvPr>
            <p:ph sz="half" idx="2"/>
          </p:nvPr>
        </p:nvSpPr>
        <p:spPr>
          <a:xfrm>
            <a:off x="4724400" y="1066800"/>
            <a:ext cx="4419600" cy="4035425"/>
          </a:xfrm>
        </p:spPr>
        <p:txBody>
          <a:bodyPr/>
          <a:lstStyle/>
          <a:p>
            <a:pPr marL="347663" indent="-347663" eaLnBrk="1" hangingPunct="1">
              <a:buFont typeface="Wingdings" pitchFamily="2" charset="2"/>
              <a:buNone/>
            </a:pPr>
            <a:r>
              <a:rPr lang="en-US" sz="2000" u="sng"/>
              <a:t>Bottom Occupations in Job Satisfaction</a:t>
            </a:r>
          </a:p>
          <a:p>
            <a:pPr marL="347663" indent="-347663" eaLnBrk="1" hangingPunct="1">
              <a:buFont typeface="Wingdings" pitchFamily="2" charset="2"/>
              <a:buNone/>
            </a:pPr>
            <a:endParaRPr lang="en-US" sz="2000"/>
          </a:p>
          <a:p>
            <a:pPr marL="347663" indent="-347663" eaLnBrk="1" hangingPunct="1">
              <a:buFont typeface="Wingdings" pitchFamily="2" charset="2"/>
              <a:buNone/>
            </a:pPr>
            <a:endParaRPr lang="en-US" sz="2000"/>
          </a:p>
          <a:p>
            <a:pPr marL="347663" indent="-347663" eaLnBrk="1" hangingPunct="1">
              <a:buFontTx/>
              <a:buChar char="•"/>
            </a:pPr>
            <a:r>
              <a:rPr lang="en-US" sz="1400"/>
              <a:t>1 Roofers 2.84 25.3</a:t>
            </a:r>
          </a:p>
          <a:p>
            <a:pPr marL="347663" indent="-347663" eaLnBrk="1" hangingPunct="1">
              <a:buFontTx/>
              <a:buChar char="•"/>
            </a:pPr>
            <a:r>
              <a:rPr lang="en-US" sz="1400"/>
              <a:t>2 Waiters/Servers 2.85 27.0</a:t>
            </a:r>
          </a:p>
          <a:p>
            <a:pPr marL="347663" indent="-347663" eaLnBrk="1" hangingPunct="1">
              <a:buFontTx/>
              <a:buChar char="•"/>
            </a:pPr>
            <a:r>
              <a:rPr lang="en-US" sz="1400"/>
              <a:t>3 Laborers, Except Construction 2.86 21.4</a:t>
            </a:r>
          </a:p>
          <a:p>
            <a:pPr marL="347663" indent="-347663" eaLnBrk="1" hangingPunct="1">
              <a:buFontTx/>
              <a:buChar char="•"/>
            </a:pPr>
            <a:r>
              <a:rPr lang="en-US" sz="1400"/>
              <a:t>4 Bartenders 2.88 26.4</a:t>
            </a:r>
          </a:p>
          <a:p>
            <a:pPr marL="347663" indent="-347663" eaLnBrk="1" hangingPunct="1">
              <a:buFontTx/>
              <a:buChar char="•"/>
            </a:pPr>
            <a:r>
              <a:rPr lang="en-US" sz="1400"/>
              <a:t>5 Hand Packers and Packagers 2.88 23.7</a:t>
            </a:r>
          </a:p>
          <a:p>
            <a:pPr marL="347663" indent="-347663" eaLnBrk="1" hangingPunct="1">
              <a:buFontTx/>
              <a:buChar char="•"/>
            </a:pPr>
            <a:r>
              <a:rPr lang="en-US" sz="1400"/>
              <a:t>6 Freight, Stock, &amp; Material Handlers 2.91 25.8</a:t>
            </a:r>
          </a:p>
          <a:p>
            <a:pPr marL="347663" indent="-347663" eaLnBrk="1" hangingPunct="1">
              <a:buFontTx/>
              <a:buChar char="•"/>
            </a:pPr>
            <a:r>
              <a:rPr lang="en-US" sz="1400"/>
              <a:t>7 Apparel Clothing Salespersons 2.93 23.9</a:t>
            </a:r>
          </a:p>
          <a:p>
            <a:pPr marL="347663" indent="-347663" eaLnBrk="1" hangingPunct="1">
              <a:buFontTx/>
              <a:buChar char="•"/>
            </a:pPr>
            <a:r>
              <a:rPr lang="en-US" sz="1400"/>
              <a:t>8 Cashiers 2.94 25.0</a:t>
            </a:r>
          </a:p>
          <a:p>
            <a:pPr marL="347663" indent="-347663" eaLnBrk="1" hangingPunct="1">
              <a:buFontTx/>
              <a:buChar char="•"/>
            </a:pPr>
            <a:r>
              <a:rPr lang="en-US" sz="1400"/>
              <a:t>9 Food Preparers, Misc. 2.95 23.6</a:t>
            </a:r>
          </a:p>
          <a:p>
            <a:pPr marL="347663" indent="-347663" eaLnBrk="1" hangingPunct="1">
              <a:buFontTx/>
              <a:buChar char="•"/>
            </a:pPr>
            <a:r>
              <a:rPr lang="en-US" sz="1400"/>
              <a:t>10 Expediters 2.97 37.0</a:t>
            </a:r>
          </a:p>
          <a:p>
            <a:pPr marL="347663" indent="-347663" eaLnBrk="1" hangingPunct="1">
              <a:buFontTx/>
              <a:buChar char="•"/>
            </a:pPr>
            <a:r>
              <a:rPr lang="en-US" sz="1400"/>
              <a:t>11 Butchers &amp; Meat Cutters 2.97 31.8</a:t>
            </a:r>
          </a:p>
          <a:p>
            <a:pPr marL="347663" indent="-347663" eaLnBrk="1" hangingPunct="1">
              <a:buFontTx/>
              <a:buChar char="•"/>
            </a:pPr>
            <a:r>
              <a:rPr lang="en-US" sz="1400"/>
              <a:t>12 Furniture/Home Furnishing Salespersons 2.99 25.2</a:t>
            </a:r>
          </a:p>
          <a:p>
            <a:pPr marL="347663" indent="-347663" eaLnBrk="1" hangingPunct="1">
              <a:buFontTx/>
              <a:buChar char="•"/>
            </a:pPr>
            <a:endParaRPr lang="en-US" sz="1400"/>
          </a:p>
        </p:txBody>
      </p:sp>
      <p:sp>
        <p:nvSpPr>
          <p:cNvPr id="16389" name="TextBox 8"/>
          <p:cNvSpPr txBox="1">
            <a:spLocks noChangeArrowheads="1"/>
          </p:cNvSpPr>
          <p:nvPr/>
        </p:nvSpPr>
        <p:spPr bwMode="auto">
          <a:xfrm>
            <a:off x="685800" y="5029200"/>
            <a:ext cx="7162800" cy="553998"/>
          </a:xfrm>
          <a:prstGeom prst="rect">
            <a:avLst/>
          </a:prstGeom>
          <a:noFill/>
          <a:ln w="9525">
            <a:noFill/>
            <a:miter lim="800000"/>
            <a:headEnd/>
            <a:tailEnd/>
          </a:ln>
        </p:spPr>
        <p:txBody>
          <a:bodyPr wrap="square">
            <a:spAutoFit/>
          </a:bodyPr>
          <a:lstStyle/>
          <a:p>
            <a:r>
              <a:rPr lang="en-US" sz="1000" dirty="0">
                <a:solidFill>
                  <a:srgbClr val="990099"/>
                </a:solidFill>
              </a:rPr>
              <a:t>Mean Score</a:t>
            </a:r>
            <a:r>
              <a:rPr lang="en-US" sz="1000" dirty="0"/>
              <a:t>: Runs from 1 for someone who is Very Dissatisfied to 4 for someone who is Very Satisfied.</a:t>
            </a:r>
          </a:p>
          <a:p>
            <a:r>
              <a:rPr lang="en-US" sz="1000" dirty="0">
                <a:solidFill>
                  <a:srgbClr val="FFCC99"/>
                </a:solidFill>
              </a:rPr>
              <a:t>Job Satisfaction</a:t>
            </a:r>
            <a:r>
              <a:rPr lang="en-US" sz="1000" dirty="0"/>
              <a:t>: On the whole, how satisfied are you with the work you do—would you say you are very satisfied, moderately satisfied, a little dissatisfied, or very dissatisfied?</a:t>
            </a:r>
          </a:p>
        </p:txBody>
      </p:sp>
      <p:sp>
        <p:nvSpPr>
          <p:cNvPr id="16390" name="TextBox 9"/>
          <p:cNvSpPr txBox="1">
            <a:spLocks noChangeArrowheads="1"/>
          </p:cNvSpPr>
          <p:nvPr/>
        </p:nvSpPr>
        <p:spPr bwMode="auto">
          <a:xfrm>
            <a:off x="533400" y="1600200"/>
            <a:ext cx="7924800" cy="276225"/>
          </a:xfrm>
          <a:prstGeom prst="rect">
            <a:avLst/>
          </a:prstGeom>
          <a:noFill/>
          <a:ln w="9525">
            <a:noFill/>
            <a:miter lim="800000"/>
            <a:headEnd/>
            <a:tailEnd/>
          </a:ln>
        </p:spPr>
        <p:txBody>
          <a:bodyPr>
            <a:spAutoFit/>
          </a:bodyPr>
          <a:lstStyle/>
          <a:p>
            <a:pPr algn="ctr"/>
            <a:r>
              <a:rPr lang="en-US" sz="1200" dirty="0">
                <a:solidFill>
                  <a:srgbClr val="FF0000"/>
                </a:solidFill>
              </a:rPr>
              <a:t>Rank, Occupations Mean Score, % Very Satisfied</a:t>
            </a:r>
          </a:p>
        </p:txBody>
      </p:sp>
      <p:sp>
        <p:nvSpPr>
          <p:cNvPr id="11" name="TextBox 10"/>
          <p:cNvSpPr txBox="1"/>
          <p:nvPr/>
        </p:nvSpPr>
        <p:spPr>
          <a:xfrm>
            <a:off x="381000" y="5715000"/>
            <a:ext cx="8153400" cy="861774"/>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1000" dirty="0"/>
              <a:t>The Society for Human Resource Management (SHRM), an international association of HR professionals, found </a:t>
            </a:r>
            <a:r>
              <a:rPr lang="en-US" sz="1000" dirty="0">
                <a:solidFill>
                  <a:srgbClr val="002060"/>
                </a:solidFill>
              </a:rPr>
              <a:t>80 percent of workers liked their jobs</a:t>
            </a:r>
            <a:r>
              <a:rPr lang="en-US" sz="1000" dirty="0"/>
              <a:t>. Sirota Consulting, a New York-based attitude research company, reported a </a:t>
            </a:r>
            <a:r>
              <a:rPr lang="en-US" sz="1000" dirty="0">
                <a:solidFill>
                  <a:srgbClr val="002060"/>
                </a:solidFill>
              </a:rPr>
              <a:t>satisfaction rate of 76 percent</a:t>
            </a:r>
            <a:r>
              <a:rPr lang="en-US" sz="1000" dirty="0"/>
              <a:t>. Harris Interactive is one of several companies reporting less positive findings. A market research firm, it found </a:t>
            </a:r>
            <a:r>
              <a:rPr lang="en-US" sz="1000" dirty="0">
                <a:solidFill>
                  <a:srgbClr val="002060"/>
                </a:solidFill>
              </a:rPr>
              <a:t>41 per cent disliked their jobs</a:t>
            </a:r>
            <a:r>
              <a:rPr lang="en-US" sz="1000" dirty="0"/>
              <a:t>. The Conference Board, a management advisory organization, placed the </a:t>
            </a:r>
            <a:r>
              <a:rPr lang="en-US" sz="1000" dirty="0">
                <a:solidFill>
                  <a:srgbClr val="002060"/>
                </a:solidFill>
              </a:rPr>
              <a:t>satisfied figure at 50 percent in one poll and much lower in another</a:t>
            </a:r>
            <a:r>
              <a:rPr lang="en-US" sz="1000" dirty="0"/>
              <a:t>. Conducted for the Conference Board by research agency TNS, it said </a:t>
            </a:r>
            <a:r>
              <a:rPr lang="en-US" sz="1000" b="1" dirty="0">
                <a:solidFill>
                  <a:schemeClr val="tx1">
                    <a:lumMod val="10000"/>
                  </a:schemeClr>
                </a:solidFill>
              </a:rPr>
              <a:t>25 percent of American workers admitted they are just </a:t>
            </a:r>
            <a:r>
              <a:rPr lang="en-US" sz="1000" dirty="0">
                <a:solidFill>
                  <a:schemeClr val="tx1">
                    <a:lumMod val="10000"/>
                  </a:schemeClr>
                </a:solidFill>
              </a:rPr>
              <a:t>"</a:t>
            </a:r>
            <a:r>
              <a:rPr lang="en-US" sz="1000" b="1" dirty="0">
                <a:solidFill>
                  <a:schemeClr val="tx1">
                    <a:lumMod val="10000"/>
                  </a:schemeClr>
                </a:solidFill>
              </a:rPr>
              <a:t>showing up for a paycheck</a:t>
            </a:r>
            <a:r>
              <a:rPr lang="en-US" sz="1000" dirty="0">
                <a:solidFill>
                  <a:schemeClr val="tx1">
                    <a:lumMod val="10000"/>
                  </a:schemeClr>
                </a:solidFill>
              </a:rPr>
              <a:t>." </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Satisfaction Finally on Rise</a:t>
            </a:r>
          </a:p>
        </p:txBody>
      </p:sp>
      <p:sp>
        <p:nvSpPr>
          <p:cNvPr id="4" name="Content Placeholder 3"/>
          <p:cNvSpPr>
            <a:spLocks noGrp="1"/>
          </p:cNvSpPr>
          <p:nvPr>
            <p:ph sz="half" idx="2"/>
          </p:nvPr>
        </p:nvSpPr>
        <p:spPr>
          <a:xfrm>
            <a:off x="381000" y="5507475"/>
            <a:ext cx="8534400" cy="794064"/>
          </a:xfrm>
        </p:spPr>
        <p:txBody>
          <a:bodyPr/>
          <a:lstStyle/>
          <a:p>
            <a:r>
              <a:rPr lang="en-US" dirty="0"/>
              <a:t>Traditionally 65% report being satisfied or very satisfied</a:t>
            </a:r>
          </a:p>
          <a:p>
            <a:pPr lvl="1"/>
            <a:r>
              <a:rPr lang="en-US" dirty="0"/>
              <a:t>Low of 42.6% reached in 2010; recent trend upwards</a:t>
            </a:r>
          </a:p>
        </p:txBody>
      </p:sp>
      <p:sp>
        <p:nvSpPr>
          <p:cNvPr id="8" name="TextBox 7"/>
          <p:cNvSpPr txBox="1"/>
          <p:nvPr/>
        </p:nvSpPr>
        <p:spPr>
          <a:xfrm>
            <a:off x="0" y="6564718"/>
            <a:ext cx="3810000" cy="276999"/>
          </a:xfrm>
          <a:prstGeom prst="rect">
            <a:avLst/>
          </a:prstGeom>
          <a:noFill/>
        </p:spPr>
        <p:txBody>
          <a:bodyPr wrap="square" rtlCol="0">
            <a:spAutoFit/>
          </a:bodyPr>
          <a:lstStyle/>
          <a:p>
            <a:r>
              <a:rPr lang="en-US" sz="1200" dirty="0">
                <a:solidFill>
                  <a:schemeClr val="accent1">
                    <a:lumMod val="40000"/>
                    <a:lumOff val="60000"/>
                  </a:schemeClr>
                </a:solidFill>
              </a:rPr>
              <a:t>Conference Board Survey 2017</a:t>
            </a:r>
          </a:p>
        </p:txBody>
      </p:sp>
      <p:pic>
        <p:nvPicPr>
          <p:cNvPr id="2050" name="Picture 2" descr="https://www.conference-board.org/images/satisfac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047842"/>
            <a:ext cx="7303129" cy="4196454"/>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1219200" y="1828800"/>
            <a:ext cx="7315200" cy="0"/>
          </a:xfrm>
          <a:prstGeom prst="line">
            <a:avLst/>
          </a:prstGeom>
          <a:ln w="28575">
            <a:solidFill>
              <a:schemeClr val="accent3">
                <a:lumMod val="75000"/>
              </a:schemeClr>
            </a:solidFill>
            <a:prstDash val="sysDot"/>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61976271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775597"/>
          </a:xfrm>
        </p:spPr>
        <p:txBody>
          <a:bodyPr/>
          <a:lstStyle/>
          <a:p>
            <a:r>
              <a:rPr lang="en-US" sz="3600" dirty="0"/>
              <a:t>Conference Board Survey 2013</a:t>
            </a:r>
            <a:br>
              <a:rPr lang="en-US" sz="3200" dirty="0"/>
            </a:br>
            <a:r>
              <a:rPr lang="en-US" sz="2000" dirty="0"/>
              <a:t>The  most important determinants of Satisfaction &amp; Turnover</a:t>
            </a:r>
            <a:endParaRPr lang="en-US" sz="2400" dirty="0"/>
          </a:p>
        </p:txBody>
      </p:sp>
      <p:pic>
        <p:nvPicPr>
          <p:cNvPr id="33794" name="Picture 2" descr="https://hcexchange.conference-board.org/images/exchange/hc/uploads/JobSatChart.jpg"/>
          <p:cNvPicPr>
            <a:picLocks noChangeAspect="1" noChangeArrowheads="1"/>
          </p:cNvPicPr>
          <p:nvPr/>
        </p:nvPicPr>
        <p:blipFill>
          <a:blip r:embed="rId2" cstate="print"/>
          <a:srcRect/>
          <a:stretch>
            <a:fillRect/>
          </a:stretch>
        </p:blipFill>
        <p:spPr bwMode="auto">
          <a:xfrm>
            <a:off x="4648200" y="1143000"/>
            <a:ext cx="4137820" cy="5410200"/>
          </a:xfrm>
          <a:prstGeom prst="rect">
            <a:avLst/>
          </a:prstGeom>
          <a:noFill/>
        </p:spPr>
      </p:pic>
      <p:sp>
        <p:nvSpPr>
          <p:cNvPr id="4" name="TextBox 3"/>
          <p:cNvSpPr txBox="1"/>
          <p:nvPr/>
        </p:nvSpPr>
        <p:spPr>
          <a:xfrm>
            <a:off x="457200" y="1295400"/>
            <a:ext cx="3581400" cy="4801314"/>
          </a:xfrm>
          <a:prstGeom prst="rect">
            <a:avLst/>
          </a:prstGeom>
          <a:noFill/>
        </p:spPr>
        <p:txBody>
          <a:bodyPr wrap="square" rtlCol="0">
            <a:spAutoFit/>
          </a:bodyPr>
          <a:lstStyle/>
          <a:p>
            <a:pPr>
              <a:buFont typeface="Arial" pitchFamily="34" charset="0"/>
              <a:buChar char="•"/>
            </a:pPr>
            <a:r>
              <a:rPr lang="en-US" dirty="0"/>
              <a:t> Different factors more important for each but look at the top 10 for common causes.</a:t>
            </a:r>
          </a:p>
          <a:p>
            <a:pPr>
              <a:buFont typeface="Arial" pitchFamily="34" charset="0"/>
              <a:buChar char="•"/>
            </a:pPr>
            <a:endParaRPr lang="en-US" dirty="0"/>
          </a:p>
          <a:p>
            <a:pPr>
              <a:buFont typeface="Arial" pitchFamily="34" charset="0"/>
              <a:buChar char="•"/>
            </a:pPr>
            <a:r>
              <a:rPr lang="en-US" dirty="0"/>
              <a:t> Men &amp; women have similar rankings; promotion and wages more important for men – work-life balance, co-workers, flex time for women.</a:t>
            </a:r>
          </a:p>
          <a:p>
            <a:pPr>
              <a:buFont typeface="Arial" pitchFamily="34" charset="0"/>
              <a:buChar char="•"/>
            </a:pPr>
            <a:endParaRPr lang="en-US" dirty="0"/>
          </a:p>
          <a:p>
            <a:pPr>
              <a:buFont typeface="Arial" pitchFamily="34" charset="0"/>
              <a:buChar char="•"/>
            </a:pPr>
            <a:r>
              <a:rPr lang="en-US" dirty="0"/>
              <a:t> For workers under 35, supervisor and coworkers are more important than other age groups; for over 55, job security and workload.</a:t>
            </a:r>
          </a:p>
        </p:txBody>
      </p:sp>
      <p:cxnSp>
        <p:nvCxnSpPr>
          <p:cNvPr id="6" name="Straight Arrow Connector 5"/>
          <p:cNvCxnSpPr/>
          <p:nvPr/>
        </p:nvCxnSpPr>
        <p:spPr>
          <a:xfrm flipH="1">
            <a:off x="6248400" y="1447800"/>
            <a:ext cx="762000" cy="9144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6324600" y="1447800"/>
            <a:ext cx="685800" cy="2286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019800" y="2133600"/>
            <a:ext cx="990600" cy="9144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553200" y="2819400"/>
            <a:ext cx="457200" cy="4572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6248400" y="2971800"/>
            <a:ext cx="762000" cy="5334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324600" y="2819400"/>
            <a:ext cx="685800" cy="609600"/>
          </a:xfrm>
          <a:prstGeom prst="straightConnector1">
            <a:avLst/>
          </a:prstGeom>
          <a:ln>
            <a:solidFill>
              <a:srgbClr val="C0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28600"/>
            <a:ext cx="8229600" cy="685800"/>
          </a:xfrm>
        </p:spPr>
        <p:txBody>
          <a:bodyPr/>
          <a:lstStyle/>
          <a:p>
            <a:pPr eaLnBrk="1" hangingPunct="1">
              <a:defRPr/>
            </a:pPr>
            <a:r>
              <a:t>Job Satisfaction</a:t>
            </a:r>
          </a:p>
        </p:txBody>
      </p:sp>
      <p:sp>
        <p:nvSpPr>
          <p:cNvPr id="18435" name="Rectangle 3"/>
          <p:cNvSpPr>
            <a:spLocks noGrp="1" noChangeArrowheads="1"/>
          </p:cNvSpPr>
          <p:nvPr>
            <p:ph idx="1"/>
          </p:nvPr>
        </p:nvSpPr>
        <p:spPr>
          <a:xfrm>
            <a:off x="381000" y="1295400"/>
            <a:ext cx="8229600" cy="4641271"/>
          </a:xfrm>
        </p:spPr>
        <p:txBody>
          <a:bodyPr/>
          <a:lstStyle/>
          <a:p>
            <a:pPr eaLnBrk="1" hangingPunct="1"/>
            <a:r>
              <a:rPr lang="en-US" dirty="0"/>
              <a:t>Of importance since Hawthorne</a:t>
            </a:r>
          </a:p>
          <a:p>
            <a:pPr eaLnBrk="1" hangingPunct="1"/>
            <a:r>
              <a:rPr lang="en-US" dirty="0"/>
              <a:t>Is ‘the job’ </a:t>
            </a:r>
            <a:r>
              <a:rPr lang="en-US" u="sng" dirty="0"/>
              <a:t>one idea</a:t>
            </a:r>
            <a:r>
              <a:rPr lang="en-US" dirty="0"/>
              <a:t> in the minds of people?</a:t>
            </a:r>
          </a:p>
          <a:p>
            <a:pPr lvl="2" eaLnBrk="1" hangingPunct="1"/>
            <a:r>
              <a:rPr lang="en-US" dirty="0"/>
              <a:t>Global (</a:t>
            </a:r>
            <a:r>
              <a:rPr lang="en-US" dirty="0">
                <a:solidFill>
                  <a:srgbClr val="FFCC99"/>
                </a:solidFill>
                <a:sym typeface="Wingdings" pitchFamily="2" charset="2"/>
              </a:rPr>
              <a:t> -  - </a:t>
            </a:r>
            <a:r>
              <a:rPr lang="en-US" dirty="0"/>
              <a:t>) versus Facet satisfaction</a:t>
            </a:r>
          </a:p>
          <a:p>
            <a:pPr lvl="2" eaLnBrk="1" hangingPunct="1"/>
            <a:r>
              <a:rPr lang="en-US" dirty="0"/>
              <a:t>Five core Facets of  the job</a:t>
            </a:r>
          </a:p>
          <a:p>
            <a:pPr lvl="3" eaLnBrk="1" hangingPunct="1"/>
            <a:r>
              <a:rPr lang="en-US" dirty="0"/>
              <a:t>pay</a:t>
            </a:r>
          </a:p>
          <a:p>
            <a:pPr lvl="3" eaLnBrk="1" hangingPunct="1"/>
            <a:r>
              <a:rPr lang="en-US" dirty="0"/>
              <a:t>advancement opportunities</a:t>
            </a:r>
          </a:p>
          <a:p>
            <a:pPr lvl="3" eaLnBrk="1" hangingPunct="1"/>
            <a:r>
              <a:rPr lang="en-US" dirty="0"/>
              <a:t>the work itself</a:t>
            </a:r>
          </a:p>
          <a:p>
            <a:pPr lvl="3" eaLnBrk="1" hangingPunct="1"/>
            <a:r>
              <a:rPr lang="en-US" dirty="0"/>
              <a:t>coworkers</a:t>
            </a:r>
          </a:p>
          <a:p>
            <a:pPr lvl="3" eaLnBrk="1" hangingPunct="1"/>
            <a:r>
              <a:rPr lang="en-US" dirty="0"/>
              <a:t>supervisor</a:t>
            </a:r>
          </a:p>
          <a:p>
            <a:pPr lvl="2" eaLnBrk="1" hangingPunct="1"/>
            <a:r>
              <a:rPr lang="en-US" dirty="0"/>
              <a:t>Other Facets may apply to different jobs</a:t>
            </a:r>
          </a:p>
          <a:p>
            <a:pPr lvl="2" eaLnBrk="1" hangingPunct="1">
              <a:buFont typeface="Wingdings" pitchFamily="2" charset="2"/>
              <a:buNone/>
            </a:pPr>
            <a:r>
              <a:rPr lang="en-US" dirty="0"/>
              <a:t>	based on industry (healthcare; hospitality)</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30188"/>
            <a:ext cx="8382000" cy="553998"/>
          </a:xfrm>
        </p:spPr>
        <p:txBody>
          <a:bodyPr/>
          <a:lstStyle/>
          <a:p>
            <a:pPr eaLnBrk="1" hangingPunct="1">
              <a:defRPr/>
            </a:pPr>
            <a:r>
              <a:rPr sz="4000" dirty="0"/>
              <a:t>Satisfaction &amp; Performance Models</a:t>
            </a:r>
            <a:endParaRPr dirty="0"/>
          </a:p>
        </p:txBody>
      </p:sp>
      <p:sp>
        <p:nvSpPr>
          <p:cNvPr id="25603" name="Text Box 6"/>
          <p:cNvSpPr txBox="1">
            <a:spLocks noChangeArrowheads="1"/>
          </p:cNvSpPr>
          <p:nvPr/>
        </p:nvSpPr>
        <p:spPr bwMode="auto">
          <a:xfrm>
            <a:off x="763937" y="3810000"/>
            <a:ext cx="2362200" cy="457200"/>
          </a:xfrm>
          <a:prstGeom prst="rect">
            <a:avLst/>
          </a:prstGeom>
          <a:solidFill>
            <a:schemeClr val="accent5">
              <a:lumMod val="60000"/>
              <a:lumOff val="40000"/>
            </a:schemeClr>
          </a:solidFill>
          <a:ln w="9525">
            <a:noFill/>
            <a:miter lim="800000"/>
            <a:headEnd/>
            <a:tailEnd/>
          </a:ln>
        </p:spPr>
        <p:txBody>
          <a:bodyPr>
            <a:spAutoFit/>
          </a:bodyPr>
          <a:lstStyle/>
          <a:p>
            <a:pPr>
              <a:spcBef>
                <a:spcPct val="50000"/>
              </a:spcBef>
            </a:pPr>
            <a:r>
              <a:rPr lang="en-US" sz="2400" b="1" dirty="0">
                <a:latin typeface="Arial" pitchFamily="34" charset="0"/>
              </a:rPr>
              <a:t> </a:t>
            </a:r>
            <a:r>
              <a:rPr lang="en-US" sz="2400" b="1" dirty="0">
                <a:solidFill>
                  <a:srgbClr val="000099"/>
                </a:solidFill>
                <a:latin typeface="Arial" pitchFamily="34" charset="0"/>
              </a:rPr>
              <a:t>Satisfaction</a:t>
            </a:r>
          </a:p>
        </p:txBody>
      </p:sp>
      <p:sp>
        <p:nvSpPr>
          <p:cNvPr id="25604" name="Text Box 7"/>
          <p:cNvSpPr txBox="1">
            <a:spLocks noChangeArrowheads="1"/>
          </p:cNvSpPr>
          <p:nvPr/>
        </p:nvSpPr>
        <p:spPr bwMode="auto">
          <a:xfrm>
            <a:off x="5945537" y="3810000"/>
            <a:ext cx="2057400" cy="457200"/>
          </a:xfrm>
          <a:prstGeom prst="rect">
            <a:avLst/>
          </a:prstGeom>
          <a:solidFill>
            <a:srgbClr val="CCFFCC"/>
          </a:solidFill>
          <a:ln w="9525">
            <a:noFill/>
            <a:miter lim="800000"/>
            <a:headEnd/>
            <a:tailEnd/>
          </a:ln>
        </p:spPr>
        <p:txBody>
          <a:bodyPr>
            <a:spAutoFit/>
          </a:bodyPr>
          <a:lstStyle/>
          <a:p>
            <a:pPr>
              <a:spcBef>
                <a:spcPct val="50000"/>
              </a:spcBef>
            </a:pPr>
            <a:r>
              <a:rPr lang="en-US" sz="2400" b="1">
                <a:solidFill>
                  <a:srgbClr val="000099"/>
                </a:solidFill>
                <a:latin typeface="Arial" pitchFamily="34" charset="0"/>
              </a:rPr>
              <a:t>Performance</a:t>
            </a:r>
            <a:endParaRPr lang="en-US" sz="2400" b="1">
              <a:solidFill>
                <a:srgbClr val="000099"/>
              </a:solidFill>
              <a:latin typeface="Times New Roman" pitchFamily="18" charset="0"/>
            </a:endParaRPr>
          </a:p>
        </p:txBody>
      </p:sp>
      <p:sp>
        <p:nvSpPr>
          <p:cNvPr id="25606" name="Text Box 9"/>
          <p:cNvSpPr txBox="1">
            <a:spLocks noChangeArrowheads="1"/>
          </p:cNvSpPr>
          <p:nvPr/>
        </p:nvSpPr>
        <p:spPr bwMode="auto">
          <a:xfrm>
            <a:off x="3392837" y="4800600"/>
            <a:ext cx="2209800" cy="1016000"/>
          </a:xfrm>
          <a:prstGeom prst="rect">
            <a:avLst/>
          </a:prstGeom>
          <a:solidFill>
            <a:srgbClr val="FFCCFF"/>
          </a:solidFill>
          <a:ln w="9525" cap="rnd">
            <a:solidFill>
              <a:schemeClr val="tx1"/>
            </a:solidFill>
            <a:prstDash val="sysDot"/>
            <a:miter lim="800000"/>
            <a:headEnd/>
            <a:tailEnd/>
          </a:ln>
        </p:spPr>
        <p:txBody>
          <a:bodyPr>
            <a:spAutoFit/>
          </a:bodyPr>
          <a:lstStyle/>
          <a:p>
            <a:pPr algn="ctr">
              <a:spcBef>
                <a:spcPct val="50000"/>
              </a:spcBef>
            </a:pPr>
            <a:r>
              <a:rPr lang="en-US" sz="2000" b="1" i="1">
                <a:solidFill>
                  <a:srgbClr val="000099"/>
                </a:solidFill>
                <a:latin typeface="Arial" pitchFamily="34" charset="0"/>
              </a:rPr>
              <a:t>Organizational Citizenship Behaviors</a:t>
            </a:r>
            <a:endParaRPr lang="en-US" sz="2000" b="1">
              <a:solidFill>
                <a:srgbClr val="000099"/>
              </a:solidFill>
              <a:latin typeface="Times New Roman" pitchFamily="18" charset="0"/>
            </a:endParaRPr>
          </a:p>
        </p:txBody>
      </p:sp>
      <p:sp>
        <p:nvSpPr>
          <p:cNvPr id="25609" name="Line 12"/>
          <p:cNvSpPr>
            <a:spLocks noChangeShapeType="1"/>
          </p:cNvSpPr>
          <p:nvPr/>
        </p:nvSpPr>
        <p:spPr bwMode="auto">
          <a:xfrm>
            <a:off x="3354737" y="4038600"/>
            <a:ext cx="2362200" cy="0"/>
          </a:xfrm>
          <a:prstGeom prst="line">
            <a:avLst/>
          </a:prstGeom>
          <a:noFill/>
          <a:ln w="76200" cap="rnd">
            <a:solidFill>
              <a:schemeClr val="tx1"/>
            </a:solidFill>
            <a:prstDash val="sysDot"/>
            <a:round/>
            <a:headEnd type="triangle" w="med" len="med"/>
            <a:tailEnd type="triangle" w="med" len="med"/>
          </a:ln>
        </p:spPr>
        <p:txBody>
          <a:bodyPr wrap="none" anchor="ctr"/>
          <a:lstStyle/>
          <a:p>
            <a:endParaRPr lang="en-US"/>
          </a:p>
        </p:txBody>
      </p:sp>
      <p:sp>
        <p:nvSpPr>
          <p:cNvPr id="16" name="TextBox 15"/>
          <p:cNvSpPr txBox="1"/>
          <p:nvPr/>
        </p:nvSpPr>
        <p:spPr>
          <a:xfrm>
            <a:off x="3962400" y="3488681"/>
            <a:ext cx="1030637" cy="369332"/>
          </a:xfrm>
          <a:prstGeom prst="rect">
            <a:avLst/>
          </a:prstGeom>
          <a:noFill/>
        </p:spPr>
        <p:txBody>
          <a:bodyPr wrap="square" rtlCol="0">
            <a:spAutoFit/>
          </a:bodyPr>
          <a:lstStyle/>
          <a:p>
            <a:r>
              <a:rPr lang="en-US" dirty="0">
                <a:solidFill>
                  <a:schemeClr val="accent1">
                    <a:lumMod val="20000"/>
                    <a:lumOff val="80000"/>
                  </a:schemeClr>
                </a:solidFill>
              </a:rPr>
              <a:t>r~.30s</a:t>
            </a:r>
          </a:p>
        </p:txBody>
      </p:sp>
      <p:sp>
        <p:nvSpPr>
          <p:cNvPr id="2" name="Right Arrow 1"/>
          <p:cNvSpPr/>
          <p:nvPr/>
        </p:nvSpPr>
        <p:spPr bwMode="auto">
          <a:xfrm rot="2053587">
            <a:off x="2091097" y="4588542"/>
            <a:ext cx="1219200" cy="533400"/>
          </a:xfrm>
          <a:prstGeom prst="rightArrow">
            <a:avLst/>
          </a:prstGeom>
          <a:solidFill>
            <a:schemeClr val="accent6">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18" name="Right Arrow 17"/>
          <p:cNvSpPr/>
          <p:nvPr/>
        </p:nvSpPr>
        <p:spPr bwMode="auto">
          <a:xfrm rot="19837584">
            <a:off x="5762926" y="4588542"/>
            <a:ext cx="1219200" cy="533400"/>
          </a:xfrm>
          <a:prstGeom prst="rightArrow">
            <a:avLst/>
          </a:prstGeom>
          <a:solidFill>
            <a:schemeClr val="accent6">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20" name="Content Placeholder 2"/>
          <p:cNvSpPr>
            <a:spLocks noGrp="1"/>
          </p:cNvSpPr>
          <p:nvPr>
            <p:ph sz="half" idx="1"/>
          </p:nvPr>
        </p:nvSpPr>
        <p:spPr>
          <a:xfrm>
            <a:off x="770395" y="1283131"/>
            <a:ext cx="6300341" cy="2068259"/>
          </a:xfrm>
        </p:spPr>
        <p:txBody>
          <a:bodyPr/>
          <a:lstStyle/>
          <a:p>
            <a:r>
              <a:rPr lang="en-US" dirty="0"/>
              <a:t>Satisfaction          Performance</a:t>
            </a:r>
          </a:p>
          <a:p>
            <a:r>
              <a:rPr lang="en-US" dirty="0"/>
              <a:t>Performance           Satisfaction</a:t>
            </a:r>
          </a:p>
          <a:p>
            <a:r>
              <a:rPr lang="en-US" dirty="0"/>
              <a:t>Bi-directional causality</a:t>
            </a:r>
          </a:p>
          <a:p>
            <a:r>
              <a:rPr lang="en-US" dirty="0"/>
              <a:t>Third variable account</a:t>
            </a:r>
          </a:p>
        </p:txBody>
      </p:sp>
      <p:sp>
        <p:nvSpPr>
          <p:cNvPr id="4" name="Right Arrow 3"/>
          <p:cNvSpPr/>
          <p:nvPr/>
        </p:nvSpPr>
        <p:spPr bwMode="auto">
          <a:xfrm>
            <a:off x="3162300" y="1195306"/>
            <a:ext cx="692140" cy="533400"/>
          </a:xfrm>
          <a:prstGeom prst="rightArrow">
            <a:avLst/>
          </a:prstGeom>
          <a:solidFill>
            <a:schemeClr val="accent5">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22" name="Right Arrow 21"/>
          <p:cNvSpPr/>
          <p:nvPr/>
        </p:nvSpPr>
        <p:spPr bwMode="auto">
          <a:xfrm>
            <a:off x="3508370" y="1728706"/>
            <a:ext cx="692140" cy="533400"/>
          </a:xfrm>
          <a:prstGeom prst="rightArrow">
            <a:avLst/>
          </a:prstGeom>
          <a:solidFill>
            <a:schemeClr val="accent5">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304800"/>
            <a:ext cx="8610600" cy="553998"/>
          </a:xfrm>
        </p:spPr>
        <p:txBody>
          <a:bodyPr/>
          <a:lstStyle/>
          <a:p>
            <a:pPr eaLnBrk="1" hangingPunct="1">
              <a:defRPr/>
            </a:pPr>
            <a:r>
              <a:rPr sz="4000"/>
              <a:t>Organizational Citizenship Behaviors (OCBs)</a:t>
            </a:r>
          </a:p>
        </p:txBody>
      </p:sp>
      <p:sp>
        <p:nvSpPr>
          <p:cNvPr id="26627" name="Rectangle 3"/>
          <p:cNvSpPr>
            <a:spLocks noGrp="1" noChangeArrowheads="1"/>
          </p:cNvSpPr>
          <p:nvPr>
            <p:ph sz="half" idx="1"/>
          </p:nvPr>
        </p:nvSpPr>
        <p:spPr>
          <a:xfrm>
            <a:off x="457200" y="1219200"/>
            <a:ext cx="4033838" cy="4327338"/>
          </a:xfrm>
        </p:spPr>
        <p:txBody>
          <a:bodyPr/>
          <a:lstStyle/>
          <a:p>
            <a:pPr marL="339725" indent="-339725" eaLnBrk="1" hangingPunct="1"/>
            <a:r>
              <a:rPr lang="en-US" sz="4000" dirty="0">
                <a:solidFill>
                  <a:schemeClr val="hlink"/>
                </a:solidFill>
              </a:rPr>
              <a:t>Compliance</a:t>
            </a:r>
          </a:p>
          <a:p>
            <a:pPr marL="673100" lvl="1" indent="-323850" eaLnBrk="1" hangingPunct="1"/>
            <a:r>
              <a:rPr lang="en-US" sz="2800" dirty="0"/>
              <a:t>complies with rules</a:t>
            </a:r>
          </a:p>
          <a:p>
            <a:pPr marL="673100" lvl="1" indent="-323850" eaLnBrk="1" hangingPunct="1"/>
            <a:r>
              <a:rPr lang="en-US" sz="2800" dirty="0"/>
              <a:t>follows policy</a:t>
            </a:r>
          </a:p>
          <a:p>
            <a:pPr marL="673100" lvl="1" indent="-323850" eaLnBrk="1" hangingPunct="1"/>
            <a:r>
              <a:rPr lang="en-US" sz="2800" dirty="0"/>
              <a:t>arrives on time</a:t>
            </a:r>
          </a:p>
          <a:p>
            <a:pPr marL="673100" lvl="1" indent="-323850" eaLnBrk="1" hangingPunct="1"/>
            <a:r>
              <a:rPr lang="en-US" sz="2800" dirty="0"/>
              <a:t>does not abuse breaks</a:t>
            </a:r>
          </a:p>
          <a:p>
            <a:pPr marL="673100" lvl="1" indent="-323850" eaLnBrk="1" hangingPunct="1"/>
            <a:r>
              <a:rPr lang="en-US" sz="2800" dirty="0"/>
              <a:t>responsibly consumes resources</a:t>
            </a:r>
          </a:p>
          <a:p>
            <a:pPr marL="673100" lvl="1" indent="-323850" eaLnBrk="1" hangingPunct="1"/>
            <a:r>
              <a:rPr lang="en-US" sz="2800" dirty="0"/>
              <a:t>courteous</a:t>
            </a:r>
          </a:p>
          <a:p>
            <a:pPr marL="673100" lvl="1" indent="-323850" eaLnBrk="1" hangingPunct="1"/>
            <a:endParaRPr lang="en-US" sz="3200" dirty="0"/>
          </a:p>
        </p:txBody>
      </p:sp>
      <p:sp>
        <p:nvSpPr>
          <p:cNvPr id="26628" name="Rectangle 4"/>
          <p:cNvSpPr>
            <a:spLocks noGrp="1" noChangeArrowheads="1"/>
          </p:cNvSpPr>
          <p:nvPr>
            <p:ph sz="half" idx="2"/>
          </p:nvPr>
        </p:nvSpPr>
        <p:spPr>
          <a:xfrm>
            <a:off x="4648200" y="1219200"/>
            <a:ext cx="4033838" cy="4259628"/>
          </a:xfrm>
        </p:spPr>
        <p:txBody>
          <a:bodyPr/>
          <a:lstStyle/>
          <a:p>
            <a:pPr marL="347663" indent="-347663" eaLnBrk="1" hangingPunct="1"/>
            <a:r>
              <a:rPr lang="en-US" sz="4000" dirty="0">
                <a:solidFill>
                  <a:schemeClr val="hlink"/>
                </a:solidFill>
              </a:rPr>
              <a:t>Altruism</a:t>
            </a:r>
          </a:p>
          <a:p>
            <a:pPr marL="673100" lvl="1" indent="-339725" eaLnBrk="1" hangingPunct="1"/>
            <a:r>
              <a:rPr lang="en-US" sz="2800" dirty="0"/>
              <a:t>offers assistance</a:t>
            </a:r>
          </a:p>
          <a:p>
            <a:pPr marL="673100" lvl="1" indent="-339725" eaLnBrk="1" hangingPunct="1"/>
            <a:r>
              <a:rPr lang="en-US" sz="2800" dirty="0"/>
              <a:t>mentors others</a:t>
            </a:r>
          </a:p>
          <a:p>
            <a:pPr marL="673100" lvl="1" indent="-339725" eaLnBrk="1" hangingPunct="1"/>
            <a:r>
              <a:rPr lang="en-US" sz="2800" dirty="0"/>
              <a:t>arrives early, stays late</a:t>
            </a:r>
          </a:p>
          <a:p>
            <a:pPr marL="673100" lvl="1" indent="-339725" eaLnBrk="1" hangingPunct="1"/>
            <a:r>
              <a:rPr lang="en-US" sz="2800" dirty="0"/>
              <a:t>assumes additional roles</a:t>
            </a:r>
          </a:p>
          <a:p>
            <a:pPr marL="673100" lvl="1" indent="-339725" eaLnBrk="1" hangingPunct="1"/>
            <a:r>
              <a:rPr lang="en-US" sz="2800" dirty="0"/>
              <a:t>trustworthy</a:t>
            </a:r>
          </a:p>
          <a:p>
            <a:pPr marL="673100" lvl="1" indent="-339725" eaLnBrk="1" hangingPunct="1"/>
            <a:r>
              <a:rPr lang="en-US" sz="2800" dirty="0"/>
              <a:t>takes initiative</a:t>
            </a:r>
          </a:p>
          <a:p>
            <a:pPr marL="673100" lvl="1" indent="-339725" eaLnBrk="1" hangingPunct="1"/>
            <a:r>
              <a:rPr lang="en-US" sz="2800" dirty="0"/>
              <a:t>fosters morale</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Organizational Commitment</a:t>
            </a:r>
          </a:p>
        </p:txBody>
      </p:sp>
      <p:sp>
        <p:nvSpPr>
          <p:cNvPr id="3" name="Content Placeholder 2"/>
          <p:cNvSpPr>
            <a:spLocks noGrp="1"/>
          </p:cNvSpPr>
          <p:nvPr>
            <p:ph sz="half" idx="1"/>
          </p:nvPr>
        </p:nvSpPr>
        <p:spPr>
          <a:xfrm>
            <a:off x="304800" y="1219200"/>
            <a:ext cx="8458200" cy="5139869"/>
          </a:xfrm>
        </p:spPr>
        <p:txBody>
          <a:bodyPr/>
          <a:lstStyle/>
          <a:p>
            <a:r>
              <a:rPr lang="en-US" sz="3200" dirty="0"/>
              <a:t>In spite of job dissatisfaction, people remain</a:t>
            </a:r>
          </a:p>
          <a:p>
            <a:r>
              <a:rPr lang="en-US" sz="3200" dirty="0"/>
              <a:t> Organizational commitment is a </a:t>
            </a:r>
            <a:r>
              <a:rPr lang="en-US" sz="3200" dirty="0">
                <a:solidFill>
                  <a:schemeClr val="accent1">
                    <a:lumMod val="60000"/>
                    <a:lumOff val="40000"/>
                  </a:schemeClr>
                </a:solidFill>
              </a:rPr>
              <a:t>stabilizing force</a:t>
            </a:r>
            <a:r>
              <a:rPr lang="en-US" sz="3200" dirty="0"/>
              <a:t> that </a:t>
            </a:r>
            <a:r>
              <a:rPr lang="en-US" sz="3200" dirty="0">
                <a:solidFill>
                  <a:schemeClr val="accent1">
                    <a:lumMod val="60000"/>
                    <a:lumOff val="40000"/>
                  </a:schemeClr>
                </a:solidFill>
              </a:rPr>
              <a:t>acts to maintain behavioral direction </a:t>
            </a:r>
            <a:r>
              <a:rPr lang="en-US" sz="3200" dirty="0"/>
              <a:t>when expectancy/equity conditions are not met</a:t>
            </a:r>
          </a:p>
          <a:p>
            <a:r>
              <a:rPr lang="en-US" sz="3200" dirty="0"/>
              <a:t>What mechanisms operate to sustain behavior in the face of disappointment?</a:t>
            </a:r>
          </a:p>
          <a:p>
            <a:pPr lvl="2"/>
            <a:r>
              <a:rPr lang="en-US" sz="2800" dirty="0"/>
              <a:t>Parents don’t easily give up on children</a:t>
            </a:r>
          </a:p>
          <a:p>
            <a:pPr lvl="2"/>
            <a:r>
              <a:rPr lang="en-US" sz="2800" dirty="0"/>
              <a:t>Consumers remain loyal to brands despite evidence</a:t>
            </a:r>
          </a:p>
          <a:p>
            <a:pPr lvl="2"/>
            <a:r>
              <a:rPr lang="en-US" sz="2800" dirty="0"/>
              <a:t>Employees don’t quit out of hand when the employment relationship erodes</a:t>
            </a:r>
          </a:p>
          <a:p>
            <a:pPr lvl="2"/>
            <a:endParaRPr lang="en-US" sz="2800"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382000" cy="712787"/>
          </a:xfrm>
        </p:spPr>
        <p:txBody>
          <a:bodyPr/>
          <a:lstStyle/>
          <a:p>
            <a:pPr eaLnBrk="1" hangingPunct="1">
              <a:defRPr/>
            </a:pPr>
            <a:r>
              <a:rPr sz="3600" dirty="0"/>
              <a:t>3-Factor Structure of Organizational Commitment</a:t>
            </a:r>
          </a:p>
        </p:txBody>
      </p:sp>
      <p:sp>
        <p:nvSpPr>
          <p:cNvPr id="34820" name="Rectangle 4"/>
          <p:cNvSpPr>
            <a:spLocks noChangeArrowheads="1"/>
          </p:cNvSpPr>
          <p:nvPr/>
        </p:nvSpPr>
        <p:spPr bwMode="auto">
          <a:xfrm>
            <a:off x="450273" y="1371600"/>
            <a:ext cx="8382000" cy="4572000"/>
          </a:xfrm>
          <a:prstGeom prst="rect">
            <a:avLst/>
          </a:prstGeom>
          <a:noFill/>
          <a:ln w="12700">
            <a:noFill/>
            <a:miter lim="800000"/>
            <a:headEnd/>
            <a:tailEnd/>
          </a:ln>
          <a:effectLst/>
        </p:spPr>
        <p:txBody>
          <a:bodyPr lIns="0" tIns="44450" rIns="90487" bIns="44450"/>
          <a:lstStyle/>
          <a:p>
            <a:pPr marL="342900" lvl="0" indent="-342900" eaLnBrk="1" hangingPunct="1">
              <a:lnSpc>
                <a:spcPct val="80000"/>
              </a:lnSpc>
              <a:spcBef>
                <a:spcPct val="20000"/>
              </a:spcBef>
              <a:buClr>
                <a:srgbClr val="F0ED7B"/>
              </a:buClr>
              <a:buSzPct val="70000"/>
              <a:defRPr/>
            </a:pPr>
            <a:r>
              <a:rPr lang="en-US" sz="2400" dirty="0">
                <a:solidFill>
                  <a:srgbClr val="F0ED7B"/>
                </a:solidFill>
                <a:effectLst>
                  <a:outerShdw blurRad="38100" dist="38100" dir="2700000" algn="tl">
                    <a:srgbClr val="000000"/>
                  </a:outerShdw>
                </a:effectLst>
              </a:rPr>
              <a:t>Normative commitment</a:t>
            </a:r>
          </a:p>
          <a:p>
            <a:pPr marL="342900" lvl="0" indent="-342900" eaLnBrk="1" hangingPunct="1">
              <a:lnSpc>
                <a:spcPct val="80000"/>
              </a:lnSpc>
              <a:spcBef>
                <a:spcPct val="20000"/>
              </a:spcBef>
              <a:buClr>
                <a:srgbClr val="F0ED7B"/>
              </a:buClr>
              <a:buSzPct val="70000"/>
              <a:defRPr/>
            </a:pPr>
            <a:r>
              <a:rPr lang="en-US" sz="2000" dirty="0">
                <a:solidFill>
                  <a:srgbClr val="FFFFFF"/>
                </a:solidFill>
                <a:effectLst>
                  <a:outerShdw blurRad="38100" dist="38100" dir="2700000" algn="tl">
                    <a:srgbClr val="000000"/>
                  </a:outerShdw>
                </a:effectLst>
              </a:rPr>
              <a:t>	</a:t>
            </a:r>
            <a:r>
              <a:rPr lang="en-US" dirty="0">
                <a:solidFill>
                  <a:srgbClr val="FFFFFF"/>
                </a:solidFill>
                <a:effectLst>
                  <a:outerShdw blurRad="38100" dist="38100" dir="2700000" algn="tl">
                    <a:srgbClr val="000000"/>
                  </a:outerShdw>
                </a:effectLst>
              </a:rPr>
              <a:t>the desire to stay with an organization based on a sense of duty, loyalty or moral obligation</a:t>
            </a:r>
          </a:p>
          <a:p>
            <a:pPr marL="342900" lvl="0" indent="-342900" eaLnBrk="1" hangingPunct="1">
              <a:lnSpc>
                <a:spcPct val="80000"/>
              </a:lnSpc>
              <a:spcBef>
                <a:spcPct val="20000"/>
              </a:spcBef>
              <a:buClr>
                <a:srgbClr val="F0ED7B"/>
              </a:buClr>
              <a:buSzPct val="70000"/>
              <a:defRPr/>
            </a:pPr>
            <a:r>
              <a:rPr lang="en-US" sz="2000" dirty="0">
                <a:solidFill>
                  <a:srgbClr val="FFFFFF"/>
                </a:solidFill>
                <a:effectLst>
                  <a:outerShdw blurRad="38100" dist="38100" dir="2700000" algn="tl">
                    <a:srgbClr val="000000"/>
                  </a:outerShdw>
                </a:effectLst>
              </a:rPr>
              <a:t>		</a:t>
            </a:r>
            <a:r>
              <a:rPr lang="en-US" dirty="0">
                <a:solidFill>
                  <a:srgbClr val="FFC000">
                    <a:lumMod val="60000"/>
                    <a:lumOff val="40000"/>
                  </a:srgbClr>
                </a:solidFill>
                <a:effectLst>
                  <a:outerShdw blurRad="38100" dist="38100" dir="2700000" algn="tl">
                    <a:srgbClr val="000000"/>
                  </a:outerShdw>
                </a:effectLst>
              </a:rPr>
              <a:t>- as a </a:t>
            </a:r>
            <a:r>
              <a:rPr lang="en-US" u="sng" dirty="0">
                <a:solidFill>
                  <a:srgbClr val="FFC000">
                    <a:lumMod val="60000"/>
                    <a:lumOff val="40000"/>
                  </a:srgbClr>
                </a:solidFill>
                <a:effectLst>
                  <a:outerShdw blurRad="38100" dist="38100" dir="2700000" algn="tl">
                    <a:srgbClr val="000000"/>
                  </a:outerShdw>
                </a:effectLst>
              </a:rPr>
              <a:t>moral obligation</a:t>
            </a:r>
            <a:r>
              <a:rPr lang="en-US" dirty="0">
                <a:solidFill>
                  <a:srgbClr val="FFC000">
                    <a:lumMod val="60000"/>
                    <a:lumOff val="40000"/>
                  </a:srgbClr>
                </a:solidFill>
                <a:effectLst>
                  <a:outerShdw blurRad="38100" dist="38100" dir="2700000" algn="tl">
                    <a:srgbClr val="000000"/>
                  </a:outerShdw>
                </a:effectLst>
              </a:rPr>
              <a:t>; reciprocity</a:t>
            </a:r>
          </a:p>
          <a:p>
            <a:pPr marL="342900" lvl="0" indent="-342900" eaLnBrk="1" hangingPunct="1">
              <a:lnSpc>
                <a:spcPct val="80000"/>
              </a:lnSpc>
              <a:spcBef>
                <a:spcPct val="20000"/>
              </a:spcBef>
              <a:buClr>
                <a:srgbClr val="F0ED7B"/>
              </a:buClr>
              <a:buSzPct val="70000"/>
              <a:defRPr/>
            </a:pPr>
            <a:endParaRPr lang="en-US" dirty="0">
              <a:solidFill>
                <a:srgbClr val="FFC000">
                  <a:lumMod val="60000"/>
                  <a:lumOff val="40000"/>
                </a:srgbClr>
              </a:solidFill>
              <a:effectLst>
                <a:outerShdw blurRad="38100" dist="38100" dir="2700000" algn="tl">
                  <a:srgbClr val="000000"/>
                </a:outerShdw>
              </a:effectLst>
            </a:endParaRPr>
          </a:p>
          <a:p>
            <a:pPr marL="342900" lvl="0" indent="-342900" eaLnBrk="1" hangingPunct="1">
              <a:lnSpc>
                <a:spcPct val="80000"/>
              </a:lnSpc>
              <a:spcBef>
                <a:spcPct val="20000"/>
              </a:spcBef>
              <a:buClr>
                <a:srgbClr val="F0ED7B"/>
              </a:buClr>
              <a:buSzPct val="70000"/>
              <a:defRPr/>
            </a:pPr>
            <a:r>
              <a:rPr lang="en-US" sz="2400" dirty="0">
                <a:solidFill>
                  <a:srgbClr val="F0ED7B"/>
                </a:solidFill>
                <a:effectLst>
                  <a:outerShdw blurRad="38100" dist="38100" dir="2700000" algn="tl">
                    <a:srgbClr val="000000"/>
                  </a:outerShdw>
                </a:effectLst>
              </a:rPr>
              <a:t>Affective commitment</a:t>
            </a:r>
          </a:p>
          <a:p>
            <a:pPr marL="342900" lvl="0" indent="-342900" eaLnBrk="1" hangingPunct="1">
              <a:lnSpc>
                <a:spcPct val="80000"/>
              </a:lnSpc>
              <a:spcBef>
                <a:spcPct val="20000"/>
              </a:spcBef>
              <a:buClr>
                <a:srgbClr val="F0ED7B"/>
              </a:buClr>
              <a:buSzPct val="70000"/>
              <a:defRPr/>
            </a:pPr>
            <a:r>
              <a:rPr lang="en-US" sz="2000" dirty="0">
                <a:solidFill>
                  <a:srgbClr val="FFFFFF"/>
                </a:solidFill>
                <a:effectLst>
                  <a:outerShdw blurRad="38100" dist="38100" dir="2700000" algn="tl">
                    <a:srgbClr val="000000"/>
                  </a:outerShdw>
                </a:effectLst>
              </a:rPr>
              <a:t>	</a:t>
            </a:r>
            <a:r>
              <a:rPr lang="en-US" dirty="0">
                <a:solidFill>
                  <a:srgbClr val="FFFFFF"/>
                </a:solidFill>
                <a:effectLst>
                  <a:outerShdw blurRad="38100" dist="38100" dir="2700000" algn="tl">
                    <a:srgbClr val="000000"/>
                  </a:outerShdw>
                </a:effectLst>
              </a:rPr>
              <a:t>the emotional attachment a person feels for the organization because they believe their goals and values are congruent with that of the organization</a:t>
            </a:r>
          </a:p>
          <a:p>
            <a:pPr marL="342900" lvl="0" indent="-342900" eaLnBrk="1" hangingPunct="1">
              <a:lnSpc>
                <a:spcPct val="80000"/>
              </a:lnSpc>
              <a:spcBef>
                <a:spcPct val="20000"/>
              </a:spcBef>
              <a:buClr>
                <a:srgbClr val="F0ED7B"/>
              </a:buClr>
              <a:buSzPct val="70000"/>
              <a:defRPr/>
            </a:pPr>
            <a:r>
              <a:rPr lang="en-US" dirty="0">
                <a:solidFill>
                  <a:srgbClr val="FFFFFF"/>
                </a:solidFill>
                <a:effectLst>
                  <a:outerShdw blurRad="38100" dist="38100" dir="2700000" algn="tl">
                    <a:srgbClr val="000000"/>
                  </a:outerShdw>
                </a:effectLst>
              </a:rPr>
              <a:t>		</a:t>
            </a:r>
            <a:r>
              <a:rPr lang="en-US" dirty="0">
                <a:solidFill>
                  <a:srgbClr val="FFC000">
                    <a:lumMod val="60000"/>
                    <a:lumOff val="40000"/>
                  </a:srgbClr>
                </a:solidFill>
                <a:effectLst>
                  <a:outerShdw blurRad="38100" dist="38100" dir="2700000" algn="tl">
                    <a:srgbClr val="000000"/>
                  </a:outerShdw>
                </a:effectLst>
              </a:rPr>
              <a:t>- as an </a:t>
            </a:r>
            <a:r>
              <a:rPr lang="en-US" u="sng" dirty="0">
                <a:solidFill>
                  <a:srgbClr val="FFC000">
                    <a:lumMod val="60000"/>
                    <a:lumOff val="40000"/>
                  </a:srgbClr>
                </a:solidFill>
                <a:effectLst>
                  <a:outerShdw blurRad="38100" dist="38100" dir="2700000" algn="tl">
                    <a:srgbClr val="000000"/>
                  </a:outerShdw>
                </a:effectLst>
              </a:rPr>
              <a:t>attitude</a:t>
            </a:r>
            <a:r>
              <a:rPr lang="en-US" dirty="0">
                <a:solidFill>
                  <a:srgbClr val="FFC000">
                    <a:lumMod val="60000"/>
                    <a:lumOff val="40000"/>
                  </a:srgbClr>
                </a:solidFill>
                <a:effectLst>
                  <a:outerShdw blurRad="38100" dist="38100" dir="2700000" algn="tl">
                    <a:srgbClr val="000000"/>
                  </a:outerShdw>
                </a:effectLst>
              </a:rPr>
              <a:t>; social identity</a:t>
            </a:r>
          </a:p>
          <a:p>
            <a:pPr marL="342900" indent="-342900" eaLnBrk="1" hangingPunct="1">
              <a:lnSpc>
                <a:spcPct val="80000"/>
              </a:lnSpc>
              <a:spcBef>
                <a:spcPct val="20000"/>
              </a:spcBef>
              <a:buClr>
                <a:schemeClr val="hlink"/>
              </a:buClr>
              <a:buSzPct val="70000"/>
              <a:buFont typeface="Wingdings" pitchFamily="2" charset="2"/>
              <a:buNone/>
              <a:defRPr/>
            </a:pPr>
            <a:endParaRPr lang="en-US" sz="2400" dirty="0">
              <a:solidFill>
                <a:schemeClr val="hlink"/>
              </a:solidFill>
              <a:effectLst>
                <a:outerShdw blurRad="38100" dist="38100" dir="2700000" algn="tl">
                  <a:srgbClr val="000000"/>
                </a:outerShdw>
              </a:effectLst>
            </a:endParaRPr>
          </a:p>
          <a:p>
            <a:pPr marL="342900" indent="-342900" eaLnBrk="1" hangingPunct="1">
              <a:lnSpc>
                <a:spcPct val="80000"/>
              </a:lnSpc>
              <a:spcBef>
                <a:spcPct val="20000"/>
              </a:spcBef>
              <a:buClr>
                <a:schemeClr val="hlink"/>
              </a:buClr>
              <a:buSzPct val="70000"/>
              <a:buFont typeface="Wingdings" pitchFamily="2" charset="2"/>
              <a:buNone/>
              <a:defRPr/>
            </a:pPr>
            <a:r>
              <a:rPr lang="en-US" sz="2400" dirty="0">
                <a:solidFill>
                  <a:schemeClr val="hlink"/>
                </a:solidFill>
                <a:effectLst>
                  <a:outerShdw blurRad="38100" dist="38100" dir="2700000" algn="tl">
                    <a:srgbClr val="000000"/>
                  </a:outerShdw>
                </a:effectLst>
              </a:rPr>
              <a:t>Continuance commitment</a:t>
            </a:r>
          </a:p>
          <a:p>
            <a:pPr marL="342900" indent="-342900" eaLnBrk="1" hangingPunct="1">
              <a:lnSpc>
                <a:spcPct val="80000"/>
              </a:lnSpc>
              <a:spcBef>
                <a:spcPct val="20000"/>
              </a:spcBef>
              <a:buClr>
                <a:schemeClr val="hlink"/>
              </a:buClr>
              <a:buSzPct val="70000"/>
              <a:buFont typeface="Wingdings" pitchFamily="2" charset="2"/>
              <a:buNone/>
              <a:defRPr/>
            </a:pPr>
            <a:r>
              <a:rPr lang="en-US" sz="2000" dirty="0">
                <a:effectLst>
                  <a:outerShdw blurRad="38100" dist="38100" dir="2700000" algn="tl">
                    <a:srgbClr val="000000"/>
                  </a:outerShdw>
                </a:effectLst>
              </a:rPr>
              <a:t>	</a:t>
            </a:r>
            <a:r>
              <a:rPr lang="en-US" dirty="0">
                <a:effectLst>
                  <a:outerShdw blurRad="38100" dist="38100" dir="2700000" algn="tl">
                    <a:srgbClr val="000000"/>
                  </a:outerShdw>
                </a:effectLst>
              </a:rPr>
              <a:t>the desire to remain with the organization based on the costs of leaving or a sense that available comparable alternatives are limited</a:t>
            </a:r>
          </a:p>
          <a:p>
            <a:pPr marL="342900" indent="-342900" eaLnBrk="1" hangingPunct="1">
              <a:lnSpc>
                <a:spcPct val="80000"/>
              </a:lnSpc>
              <a:spcBef>
                <a:spcPct val="20000"/>
              </a:spcBef>
              <a:buClr>
                <a:schemeClr val="hlink"/>
              </a:buClr>
              <a:buSzPct val="70000"/>
              <a:buFont typeface="Wingdings" pitchFamily="2" charset="2"/>
              <a:buNone/>
              <a:defRPr/>
            </a:pPr>
            <a:r>
              <a:rPr lang="en-US" sz="2000" dirty="0">
                <a:effectLst>
                  <a:outerShdw blurRad="38100" dist="38100" dir="2700000" algn="tl">
                    <a:srgbClr val="000000"/>
                  </a:outerShdw>
                </a:effectLst>
              </a:rPr>
              <a:t>		</a:t>
            </a:r>
            <a:r>
              <a:rPr lang="en-US" dirty="0">
                <a:solidFill>
                  <a:schemeClr val="accent1">
                    <a:lumMod val="60000"/>
                    <a:lumOff val="40000"/>
                  </a:schemeClr>
                </a:solidFill>
                <a:effectLst>
                  <a:outerShdw blurRad="38100" dist="38100" dir="2700000" algn="tl">
                    <a:srgbClr val="000000"/>
                  </a:outerShdw>
                </a:effectLst>
              </a:rPr>
              <a:t>- as an </a:t>
            </a:r>
            <a:r>
              <a:rPr lang="en-US" u="sng" dirty="0">
                <a:solidFill>
                  <a:schemeClr val="accent1">
                    <a:lumMod val="60000"/>
                    <a:lumOff val="40000"/>
                  </a:schemeClr>
                </a:solidFill>
                <a:effectLst>
                  <a:outerShdw blurRad="38100" dist="38100" dir="2700000" algn="tl">
                    <a:srgbClr val="000000"/>
                  </a:outerShdw>
                </a:effectLst>
              </a:rPr>
              <a:t>instrumental calculation</a:t>
            </a:r>
            <a:r>
              <a:rPr lang="en-US" dirty="0">
                <a:solidFill>
                  <a:schemeClr val="accent1">
                    <a:lumMod val="60000"/>
                    <a:lumOff val="40000"/>
                  </a:schemeClr>
                </a:solidFill>
                <a:effectLst>
                  <a:outerShdw blurRad="38100" dist="38100" dir="2700000" algn="tl">
                    <a:srgbClr val="000000"/>
                  </a:outerShdw>
                </a:effectLst>
              </a:rPr>
              <a:t>; investments &amp; side-bets</a:t>
            </a:r>
            <a:endParaRPr lang="en-US" sz="2400" dirty="0">
              <a:effectLst>
                <a:outerShdw blurRad="38100" dist="38100" dir="2700000" algn="tl">
                  <a:srgbClr val="000000"/>
                </a:outerShdw>
              </a:effectLst>
            </a:endParaRPr>
          </a:p>
          <a:p>
            <a:pPr marL="342900" indent="-342900" eaLnBrk="1" hangingPunct="1">
              <a:lnSpc>
                <a:spcPct val="80000"/>
              </a:lnSpc>
              <a:spcBef>
                <a:spcPct val="20000"/>
              </a:spcBef>
              <a:buClr>
                <a:schemeClr val="hlink"/>
              </a:buClr>
              <a:buSzPct val="70000"/>
              <a:buFont typeface="Wingdings" pitchFamily="2" charset="2"/>
              <a:buNone/>
              <a:defRPr/>
            </a:pPr>
            <a:endParaRPr lang="en-US" sz="2000" dirty="0">
              <a:effectLst>
                <a:outerShdw blurRad="38100" dist="38100" dir="2700000" algn="tl">
                  <a:srgbClr val="000000"/>
                </a:outerShdw>
              </a:effectLst>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64797"/>
          </a:xfrm>
        </p:spPr>
        <p:txBody>
          <a:bodyPr/>
          <a:lstStyle/>
          <a:p>
            <a:pPr eaLnBrk="1" hangingPunct="1">
              <a:defRPr/>
            </a:pPr>
            <a:r>
              <a:t>The EVLN Model</a:t>
            </a: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3249955016"/>
              </p:ext>
            </p:extLst>
          </p:nvPr>
        </p:nvGraphicFramePr>
        <p:xfrm>
          <a:off x="838200" y="1219199"/>
          <a:ext cx="7239000" cy="5096719"/>
        </p:xfrm>
        <a:graphic>
          <a:graphicData uri="http://schemas.openxmlformats.org/drawingml/2006/table">
            <a:tbl>
              <a:tblPr firstRow="1" bandRow="1">
                <a:tableStyleId>{5940675A-B579-460E-94D1-54222C63F5DA}</a:tableStyleId>
              </a:tblPr>
              <a:tblGrid>
                <a:gridCol w="1892012">
                  <a:extLst>
                    <a:ext uri="{9D8B030D-6E8A-4147-A177-3AD203B41FA5}">
                      <a16:colId xmlns:a16="http://schemas.microsoft.com/office/drawing/2014/main" val="20000"/>
                    </a:ext>
                  </a:extLst>
                </a:gridCol>
                <a:gridCol w="2527588">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897038">
                <a:tc>
                  <a:txBody>
                    <a:bodyPr/>
                    <a:lstStyle/>
                    <a:p>
                      <a:endParaRPr lang="en-US" sz="2800" dirty="0">
                        <a:solidFill>
                          <a:srgbClr val="FF0000"/>
                        </a:solidFill>
                      </a:endParaRPr>
                    </a:p>
                  </a:txBody>
                  <a:tcPr/>
                </a:tc>
                <a:tc>
                  <a:txBody>
                    <a:bodyPr/>
                    <a:lstStyle/>
                    <a:p>
                      <a:pPr algn="ctr"/>
                      <a:endParaRPr lang="en-US" sz="2400" dirty="0"/>
                    </a:p>
                    <a:p>
                      <a:pPr algn="ctr"/>
                      <a:r>
                        <a:rPr lang="en-US" sz="2400" dirty="0"/>
                        <a:t>Active</a:t>
                      </a:r>
                    </a:p>
                  </a:txBody>
                  <a:tcPr/>
                </a:tc>
                <a:tc>
                  <a:txBody>
                    <a:bodyPr/>
                    <a:lstStyle/>
                    <a:p>
                      <a:pPr algn="ctr"/>
                      <a:endParaRPr lang="en-US" sz="2400" dirty="0"/>
                    </a:p>
                    <a:p>
                      <a:pPr algn="ctr"/>
                      <a:r>
                        <a:rPr lang="en-US" sz="2400" dirty="0"/>
                        <a:t>Passive</a:t>
                      </a:r>
                    </a:p>
                  </a:txBody>
                  <a:tcPr/>
                </a:tc>
                <a:extLst>
                  <a:ext uri="{0D108BD9-81ED-4DB2-BD59-A6C34878D82A}">
                    <a16:rowId xmlns:a16="http://schemas.microsoft.com/office/drawing/2014/main" val="10000"/>
                  </a:ext>
                </a:extLst>
              </a:tr>
              <a:tr h="1913681">
                <a:tc>
                  <a:txBody>
                    <a:bodyPr/>
                    <a:lstStyle/>
                    <a:p>
                      <a:pPr algn="ctr"/>
                      <a:endParaRPr lang="en-US" sz="2400" dirty="0">
                        <a:solidFill>
                          <a:schemeClr val="tx1"/>
                        </a:solidFill>
                      </a:endParaRPr>
                    </a:p>
                    <a:p>
                      <a:pPr algn="ctr"/>
                      <a:endParaRPr lang="en-US" sz="2400" dirty="0">
                        <a:solidFill>
                          <a:schemeClr val="tx1"/>
                        </a:solidFill>
                      </a:endParaRPr>
                    </a:p>
                    <a:p>
                      <a:pPr algn="ctr"/>
                      <a:r>
                        <a:rPr lang="en-US" sz="2400" dirty="0">
                          <a:solidFill>
                            <a:schemeClr val="tx1"/>
                          </a:solidFill>
                        </a:rPr>
                        <a:t>Destructive</a:t>
                      </a:r>
                    </a:p>
                  </a:txBody>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endParaRPr lang="en-US" sz="4800" dirty="0">
                        <a:solidFill>
                          <a:srgbClr val="FF0000"/>
                        </a:solidFill>
                      </a:endParaRPr>
                    </a:p>
                    <a:p>
                      <a:pPr marL="0" marR="0" indent="0" algn="ctr" defTabSz="914363" rtl="0" eaLnBrk="1" fontAlgn="auto" latinLnBrk="0" hangingPunct="1">
                        <a:lnSpc>
                          <a:spcPct val="100000"/>
                        </a:lnSpc>
                        <a:spcBef>
                          <a:spcPts val="0"/>
                        </a:spcBef>
                        <a:spcAft>
                          <a:spcPts val="0"/>
                        </a:spcAft>
                        <a:buClrTx/>
                        <a:buSzTx/>
                        <a:buFontTx/>
                        <a:buNone/>
                        <a:tabLst/>
                        <a:defRPr/>
                      </a:pPr>
                      <a:r>
                        <a:rPr lang="en-US" sz="4800" dirty="0">
                          <a:solidFill>
                            <a:srgbClr val="FF0000"/>
                          </a:solidFill>
                        </a:rPr>
                        <a:t>EXIT</a:t>
                      </a:r>
                    </a:p>
                  </a:txBody>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endParaRPr lang="en-US" sz="4800" dirty="0">
                        <a:solidFill>
                          <a:schemeClr val="accent6">
                            <a:lumMod val="40000"/>
                            <a:lumOff val="60000"/>
                          </a:schemeClr>
                        </a:solidFill>
                      </a:endParaRPr>
                    </a:p>
                    <a:p>
                      <a:pPr marL="0" marR="0" indent="0" algn="ctr" defTabSz="914363" rtl="0" eaLnBrk="1" fontAlgn="auto" latinLnBrk="0" hangingPunct="1">
                        <a:lnSpc>
                          <a:spcPct val="100000"/>
                        </a:lnSpc>
                        <a:spcBef>
                          <a:spcPts val="0"/>
                        </a:spcBef>
                        <a:spcAft>
                          <a:spcPts val="0"/>
                        </a:spcAft>
                        <a:buClrTx/>
                        <a:buSzTx/>
                        <a:buFontTx/>
                        <a:buNone/>
                        <a:tabLst/>
                        <a:defRPr/>
                      </a:pPr>
                      <a:r>
                        <a:rPr lang="en-US" sz="4800" dirty="0">
                          <a:solidFill>
                            <a:schemeClr val="accent6">
                              <a:lumMod val="40000"/>
                              <a:lumOff val="60000"/>
                            </a:schemeClr>
                          </a:solidFill>
                        </a:rPr>
                        <a:t>NEGLECT</a:t>
                      </a:r>
                    </a:p>
                  </a:txBody>
                  <a:tcPr/>
                </a:tc>
                <a:extLst>
                  <a:ext uri="{0D108BD9-81ED-4DB2-BD59-A6C34878D82A}">
                    <a16:rowId xmlns:a16="http://schemas.microsoft.com/office/drawing/2014/main" val="10001"/>
                  </a:ext>
                </a:extLst>
              </a:tr>
              <a:tr h="1913681">
                <a:tc>
                  <a:txBody>
                    <a:bodyPr/>
                    <a:lstStyle/>
                    <a:p>
                      <a:pPr algn="ctr"/>
                      <a:endParaRPr lang="en-US" sz="2400" dirty="0">
                        <a:solidFill>
                          <a:schemeClr val="tx1"/>
                        </a:solidFill>
                      </a:endParaRPr>
                    </a:p>
                    <a:p>
                      <a:pPr algn="ctr"/>
                      <a:endParaRPr lang="en-US" sz="2400" dirty="0">
                        <a:solidFill>
                          <a:schemeClr val="tx1"/>
                        </a:solidFill>
                      </a:endParaRPr>
                    </a:p>
                    <a:p>
                      <a:pPr algn="ctr"/>
                      <a:r>
                        <a:rPr lang="en-US" sz="2400" dirty="0">
                          <a:solidFill>
                            <a:schemeClr val="tx1"/>
                          </a:solidFill>
                        </a:rPr>
                        <a:t>Constructive</a:t>
                      </a:r>
                    </a:p>
                  </a:txBody>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endParaRPr lang="en-US" sz="4800" dirty="0">
                        <a:solidFill>
                          <a:schemeClr val="bg2">
                            <a:lumMod val="60000"/>
                            <a:lumOff val="40000"/>
                          </a:schemeClr>
                        </a:solidFill>
                      </a:endParaRPr>
                    </a:p>
                    <a:p>
                      <a:pPr marL="0" marR="0" indent="0" algn="ctr" defTabSz="914363" rtl="0" eaLnBrk="1" fontAlgn="auto" latinLnBrk="0" hangingPunct="1">
                        <a:lnSpc>
                          <a:spcPct val="100000"/>
                        </a:lnSpc>
                        <a:spcBef>
                          <a:spcPts val="0"/>
                        </a:spcBef>
                        <a:spcAft>
                          <a:spcPts val="0"/>
                        </a:spcAft>
                        <a:buClrTx/>
                        <a:buSzTx/>
                        <a:buFontTx/>
                        <a:buNone/>
                        <a:tabLst/>
                        <a:defRPr/>
                      </a:pPr>
                      <a:r>
                        <a:rPr lang="en-US" sz="4800" dirty="0">
                          <a:solidFill>
                            <a:schemeClr val="bg2">
                              <a:lumMod val="60000"/>
                              <a:lumOff val="40000"/>
                            </a:schemeClr>
                          </a:solidFill>
                        </a:rPr>
                        <a:t>VOICE</a:t>
                      </a:r>
                    </a:p>
                    <a:p>
                      <a:pPr algn="ctr"/>
                      <a:endParaRPr lang="en-US" sz="4800" dirty="0">
                        <a:solidFill>
                          <a:srgbClr val="00B0F0"/>
                        </a:solidFill>
                      </a:endParaRPr>
                    </a:p>
                  </a:txBody>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endParaRPr lang="en-US" sz="4800" dirty="0">
                        <a:solidFill>
                          <a:srgbClr val="00B0F0"/>
                        </a:solidFill>
                      </a:endParaRPr>
                    </a:p>
                    <a:p>
                      <a:pPr marL="0" marR="0" indent="0" algn="ctr" defTabSz="914363" rtl="0" eaLnBrk="1" fontAlgn="auto" latinLnBrk="0" hangingPunct="1">
                        <a:lnSpc>
                          <a:spcPct val="100000"/>
                        </a:lnSpc>
                        <a:spcBef>
                          <a:spcPts val="0"/>
                        </a:spcBef>
                        <a:spcAft>
                          <a:spcPts val="0"/>
                        </a:spcAft>
                        <a:buClrTx/>
                        <a:buSzTx/>
                        <a:buFontTx/>
                        <a:buNone/>
                        <a:tabLst/>
                        <a:defRPr/>
                      </a:pPr>
                      <a:r>
                        <a:rPr lang="en-US" sz="4800" dirty="0">
                          <a:solidFill>
                            <a:srgbClr val="00B0F0"/>
                          </a:solidFill>
                        </a:rPr>
                        <a:t>LOYALTY</a:t>
                      </a:r>
                    </a:p>
                    <a:p>
                      <a:pPr algn="ctr"/>
                      <a:endParaRPr lang="en-US" sz="4800" dirty="0">
                        <a:solidFill>
                          <a:srgbClr val="00B0F0"/>
                        </a:solidFill>
                      </a:endParaRPr>
                    </a:p>
                  </a:txBody>
                  <a:tcPr/>
                </a:tc>
                <a:extLst>
                  <a:ext uri="{0D108BD9-81ED-4DB2-BD59-A6C34878D82A}">
                    <a16:rowId xmlns:a16="http://schemas.microsoft.com/office/drawing/2014/main" val="10002"/>
                  </a:ext>
                </a:extLst>
              </a:tr>
            </a:tbl>
          </a:graphicData>
        </a:graphic>
      </p:graphicFrame>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sz="4000"/>
              <a:t>Values and Attitudes</a:t>
            </a:r>
          </a:p>
        </p:txBody>
      </p:sp>
      <p:sp>
        <p:nvSpPr>
          <p:cNvPr id="9219" name="Rectangle 3"/>
          <p:cNvSpPr>
            <a:spLocks noGrp="1" noChangeArrowheads="1"/>
          </p:cNvSpPr>
          <p:nvPr>
            <p:ph sz="half" idx="1"/>
          </p:nvPr>
        </p:nvSpPr>
        <p:spPr>
          <a:xfrm>
            <a:off x="457200" y="1600200"/>
            <a:ext cx="4033838" cy="3733800"/>
          </a:xfrm>
        </p:spPr>
        <p:txBody>
          <a:bodyPr/>
          <a:lstStyle/>
          <a:p>
            <a:pPr marL="339725" indent="-339725" eaLnBrk="1" hangingPunct="1"/>
            <a:r>
              <a:rPr lang="en-US" sz="3600" b="1" dirty="0"/>
              <a:t>Values</a:t>
            </a:r>
          </a:p>
          <a:p>
            <a:pPr marL="673100" lvl="1" indent="-323850" eaLnBrk="1" hangingPunct="1"/>
            <a:r>
              <a:rPr lang="en-US" sz="3200" dirty="0"/>
              <a:t>early socialization</a:t>
            </a:r>
          </a:p>
          <a:p>
            <a:pPr marL="673100" lvl="1" indent="-323850" eaLnBrk="1" hangingPunct="1"/>
            <a:r>
              <a:rPr lang="en-US" sz="3200" dirty="0"/>
              <a:t>stable</a:t>
            </a:r>
          </a:p>
          <a:p>
            <a:pPr marL="673100" lvl="1" indent="-323850" eaLnBrk="1" hangingPunct="1"/>
            <a:r>
              <a:rPr lang="en-US" sz="3200" dirty="0"/>
              <a:t>more broad</a:t>
            </a:r>
          </a:p>
          <a:p>
            <a:pPr marL="673100" lvl="1" indent="-323850" eaLnBrk="1" hangingPunct="1"/>
            <a:r>
              <a:rPr lang="en-US" sz="3200" dirty="0"/>
              <a:t>hard to change</a:t>
            </a:r>
          </a:p>
          <a:p>
            <a:pPr marL="673100" lvl="1" indent="-323850" eaLnBrk="1" hangingPunct="1"/>
            <a:r>
              <a:rPr lang="en-US" sz="3200" dirty="0"/>
              <a:t>form basis of attitudes</a:t>
            </a:r>
          </a:p>
          <a:p>
            <a:pPr marL="673100" lvl="1" indent="-323850" eaLnBrk="1" hangingPunct="1"/>
            <a:endParaRPr lang="en-US" sz="3200" dirty="0"/>
          </a:p>
        </p:txBody>
      </p:sp>
      <p:sp>
        <p:nvSpPr>
          <p:cNvPr id="9220" name="Rectangle 4"/>
          <p:cNvSpPr>
            <a:spLocks noGrp="1" noChangeArrowheads="1"/>
          </p:cNvSpPr>
          <p:nvPr>
            <p:ph sz="half" idx="2"/>
          </p:nvPr>
        </p:nvSpPr>
        <p:spPr>
          <a:xfrm>
            <a:off x="4652963" y="1600200"/>
            <a:ext cx="4033837" cy="4438138"/>
          </a:xfrm>
        </p:spPr>
        <p:txBody>
          <a:bodyPr/>
          <a:lstStyle/>
          <a:p>
            <a:pPr marL="347663" indent="-347663" eaLnBrk="1" hangingPunct="1"/>
            <a:r>
              <a:rPr lang="en-US" sz="3600" b="1" dirty="0"/>
              <a:t>Attitudes</a:t>
            </a:r>
            <a:endParaRPr lang="en-US" sz="3600" dirty="0"/>
          </a:p>
          <a:p>
            <a:pPr marL="673100" lvl="1" indent="-339725" eaLnBrk="1" hangingPunct="1"/>
            <a:r>
              <a:rPr lang="en-US" sz="3200" dirty="0"/>
              <a:t>encounter driven</a:t>
            </a:r>
          </a:p>
          <a:p>
            <a:pPr marL="673100" lvl="1" indent="-339725" eaLnBrk="1" hangingPunct="1"/>
            <a:r>
              <a:rPr lang="en-US" sz="3200" dirty="0"/>
              <a:t>less stable</a:t>
            </a:r>
          </a:p>
          <a:p>
            <a:pPr marL="673100" lvl="1" indent="-339725" eaLnBrk="1" hangingPunct="1"/>
            <a:r>
              <a:rPr lang="en-US" sz="3200" dirty="0"/>
              <a:t>specific to “</a:t>
            </a:r>
            <a:r>
              <a:rPr lang="en-US" sz="3200" i="1" u="sng" dirty="0"/>
              <a:t>attitude object</a:t>
            </a:r>
            <a:r>
              <a:rPr lang="en-US" sz="3200" dirty="0"/>
              <a:t>”</a:t>
            </a:r>
          </a:p>
          <a:p>
            <a:pPr marL="673100" lvl="1" indent="-339725" eaLnBrk="1" hangingPunct="1"/>
            <a:r>
              <a:rPr lang="en-US" sz="3200" dirty="0"/>
              <a:t>reflect application of values; often a combination of multiple values</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pPr eaLnBrk="1" hangingPunct="1">
              <a:defRPr/>
            </a:pPr>
            <a:r>
              <a:t>Conference Board Survey</a:t>
            </a:r>
          </a:p>
        </p:txBody>
      </p:sp>
      <p:sp>
        <p:nvSpPr>
          <p:cNvPr id="3" name="Content Placeholder 2"/>
          <p:cNvSpPr>
            <a:spLocks noGrp="1"/>
          </p:cNvSpPr>
          <p:nvPr>
            <p:ph sz="half" idx="1"/>
          </p:nvPr>
        </p:nvSpPr>
        <p:spPr>
          <a:xfrm>
            <a:off x="381000" y="838200"/>
            <a:ext cx="4038600" cy="3040063"/>
          </a:xfrm>
        </p:spPr>
        <p:txBody>
          <a:bodyPr/>
          <a:lstStyle/>
          <a:p>
            <a:pPr eaLnBrk="1" hangingPunct="1">
              <a:buFont typeface="Wingdings" pitchFamily="2" charset="2"/>
              <a:buNone/>
              <a:defRPr/>
            </a:pPr>
            <a:r>
              <a:rPr lang="en-US" sz="1400" b="1" dirty="0"/>
              <a:t>The Ages of Satisfaction</a:t>
            </a:r>
            <a:endParaRPr lang="en-US" sz="1400" dirty="0"/>
          </a:p>
          <a:p>
            <a:pPr eaLnBrk="1" hangingPunct="1">
              <a:defRPr/>
            </a:pPr>
            <a:r>
              <a:rPr lang="en-US" sz="1400" dirty="0">
                <a:solidFill>
                  <a:schemeClr val="accent3">
                    <a:lumMod val="60000"/>
                    <a:lumOff val="40000"/>
                  </a:schemeClr>
                </a:solidFill>
              </a:rPr>
              <a:t>Less than two out of every five workers under the age of 25 are satisfied with their jobs. This segment of the population has the lowest level of satisfaction and the lowest level ever recorded in the nearly 20-year history of this survey. </a:t>
            </a:r>
          </a:p>
          <a:p>
            <a:pPr eaLnBrk="1" hangingPunct="1">
              <a:defRPr/>
            </a:pPr>
            <a:r>
              <a:rPr lang="en-US" sz="1400" dirty="0"/>
              <a:t>Workers age 45-54 expressed the second lowest level of satisfaction with less than 45 percent content with their current job.</a:t>
            </a:r>
          </a:p>
          <a:p>
            <a:pPr eaLnBrk="1" hangingPunct="1">
              <a:defRPr/>
            </a:pPr>
            <a:r>
              <a:rPr lang="en-US" sz="1400" dirty="0"/>
              <a:t>At the other end of the scale are workers 55-64 and 65 and over. Nearly half of all workers in these age groups are satisfied with their employment situation.</a:t>
            </a:r>
          </a:p>
          <a:p>
            <a:pPr eaLnBrk="1" hangingPunct="1">
              <a:defRPr/>
            </a:pPr>
            <a:endParaRPr lang="en-US" sz="1400" dirty="0"/>
          </a:p>
        </p:txBody>
      </p:sp>
      <p:sp>
        <p:nvSpPr>
          <p:cNvPr id="17412" name="Content Placeholder 3"/>
          <p:cNvSpPr>
            <a:spLocks noGrp="1"/>
          </p:cNvSpPr>
          <p:nvPr>
            <p:ph sz="half" idx="2"/>
          </p:nvPr>
        </p:nvSpPr>
        <p:spPr>
          <a:xfrm>
            <a:off x="4648200" y="838200"/>
            <a:ext cx="4038600" cy="1443038"/>
          </a:xfrm>
        </p:spPr>
        <p:txBody>
          <a:bodyPr/>
          <a:lstStyle/>
          <a:p>
            <a:pPr marL="347663" indent="-347663" eaLnBrk="1" hangingPunct="1">
              <a:buFont typeface="Wingdings" pitchFamily="2" charset="2"/>
              <a:buNone/>
            </a:pPr>
            <a:r>
              <a:rPr lang="en-US" sz="1400" b="1"/>
              <a:t>Money Does Buy Some Satisfaction</a:t>
            </a:r>
            <a:endParaRPr lang="en-US" sz="1400"/>
          </a:p>
          <a:p>
            <a:pPr marL="347663" indent="-347663" eaLnBrk="1" hangingPunct="1">
              <a:buFontTx/>
              <a:buChar char="•"/>
            </a:pPr>
            <a:r>
              <a:rPr lang="en-US" sz="1400"/>
              <a:t>As expected, the lowest level of job satisfaction is exhibited among workers earning $15,000 or less per year. </a:t>
            </a:r>
          </a:p>
          <a:p>
            <a:pPr marL="347663" indent="-347663" eaLnBrk="1" hangingPunct="1">
              <a:buFontTx/>
              <a:buChar char="•"/>
            </a:pPr>
            <a:r>
              <a:rPr lang="en-US" sz="1400"/>
              <a:t>Workers whose earnings exceed $50,000 per year, at 52 percent, are the most satisfied with their employment situation. </a:t>
            </a:r>
          </a:p>
        </p:txBody>
      </p:sp>
      <p:sp>
        <p:nvSpPr>
          <p:cNvPr id="5" name="TextBox 4"/>
          <p:cNvSpPr txBox="1"/>
          <p:nvPr/>
        </p:nvSpPr>
        <p:spPr>
          <a:xfrm>
            <a:off x="381000" y="3657600"/>
            <a:ext cx="4038600" cy="2806700"/>
          </a:xfrm>
          <a:prstGeom prst="rect">
            <a:avLst/>
          </a:prstGeom>
          <a:noFill/>
        </p:spPr>
        <p:txBody>
          <a:bodyPr>
            <a:spAutoFit/>
          </a:bodyPr>
          <a:lstStyle/>
          <a:p>
            <a:pPr marL="342900" indent="-342900">
              <a:spcBef>
                <a:spcPct val="20000"/>
              </a:spcBef>
              <a:buClr>
                <a:schemeClr val="hlink"/>
              </a:buClr>
              <a:buSzPct val="70000"/>
              <a:defRPr/>
            </a:pPr>
            <a:r>
              <a:rPr lang="en-US" sz="1400" b="1" dirty="0">
                <a:effectLst>
                  <a:outerShdw blurRad="38100" dist="38100" dir="2700000" algn="tl">
                    <a:srgbClr val="000000"/>
                  </a:outerShdw>
                </a:effectLst>
                <a:latin typeface="+mn-lt"/>
              </a:rPr>
              <a:t>Location, Location, Location</a:t>
            </a:r>
          </a:p>
          <a:p>
            <a:pPr marL="342900" indent="-342900">
              <a:spcBef>
                <a:spcPct val="20000"/>
              </a:spcBef>
              <a:buClr>
                <a:schemeClr val="hlink"/>
              </a:buClr>
              <a:buSzPct val="70000"/>
              <a:buFont typeface="Wingdings" pitchFamily="2" charset="2"/>
              <a:buChar char="u"/>
              <a:defRPr/>
            </a:pPr>
            <a:r>
              <a:rPr lang="en-US" sz="1400" dirty="0">
                <a:effectLst>
                  <a:outerShdw blurRad="38100" dist="38100" dir="2700000" algn="tl">
                    <a:srgbClr val="000000"/>
                  </a:outerShdw>
                </a:effectLst>
                <a:latin typeface="+mn-lt"/>
              </a:rPr>
              <a:t>Less than 41 percent of householders in </a:t>
            </a:r>
            <a:r>
              <a:rPr lang="en-US" sz="1400" dirty="0">
                <a:effectLst>
                  <a:outerShdw blurRad="38100" dist="38100" dir="2700000" algn="tl">
                    <a:srgbClr val="000000"/>
                  </a:outerShdw>
                </a:effectLst>
              </a:rPr>
              <a:t>the </a:t>
            </a:r>
            <a:r>
              <a:rPr lang="en-US" sz="1100" dirty="0">
                <a:effectLst>
                  <a:outerShdw blurRad="38100" dist="38100" dir="2700000" algn="tl">
                    <a:srgbClr val="000000"/>
                  </a:outerShdw>
                </a:effectLst>
              </a:rPr>
              <a:t>Middle Atlantic states (NY, NJ and PA) </a:t>
            </a:r>
            <a:r>
              <a:rPr lang="en-US" sz="1400" dirty="0">
                <a:effectLst>
                  <a:outerShdw blurRad="38100" dist="38100" dir="2700000" algn="tl">
                    <a:srgbClr val="000000"/>
                  </a:outerShdw>
                </a:effectLst>
                <a:latin typeface="+mn-lt"/>
              </a:rPr>
              <a:t>claim to be satisfied with their current job.</a:t>
            </a:r>
          </a:p>
          <a:p>
            <a:pPr marL="342900" indent="-342900">
              <a:spcBef>
                <a:spcPct val="20000"/>
              </a:spcBef>
              <a:buClr>
                <a:schemeClr val="hlink"/>
              </a:buClr>
              <a:buSzPct val="70000"/>
              <a:buFont typeface="Wingdings" pitchFamily="2" charset="2"/>
              <a:buChar char="u"/>
              <a:defRPr/>
            </a:pPr>
            <a:r>
              <a:rPr lang="en-US" sz="1400" dirty="0">
                <a:effectLst>
                  <a:outerShdw blurRad="38100" dist="38100" dir="2700000" algn="tl">
                    <a:srgbClr val="000000"/>
                  </a:outerShdw>
                </a:effectLst>
                <a:latin typeface="+mn-lt"/>
              </a:rPr>
              <a:t>The West South Central region (TX, OK, AR, LA) is home to the second least satisfied workforce. Only 43 percent of workers say they are satisfied with their overall employment situation. </a:t>
            </a:r>
          </a:p>
          <a:p>
            <a:pPr marL="342900" indent="-342900">
              <a:spcBef>
                <a:spcPct val="20000"/>
              </a:spcBef>
              <a:buClr>
                <a:schemeClr val="hlink"/>
              </a:buClr>
              <a:buSzPct val="70000"/>
              <a:buFont typeface="Wingdings" pitchFamily="2" charset="2"/>
              <a:buChar char="u"/>
              <a:defRPr/>
            </a:pPr>
            <a:r>
              <a:rPr lang="en-US" sz="1400" dirty="0">
                <a:solidFill>
                  <a:schemeClr val="bg2">
                    <a:lumMod val="60000"/>
                    <a:lumOff val="40000"/>
                  </a:schemeClr>
                </a:solidFill>
                <a:effectLst>
                  <a:outerShdw blurRad="38100" dist="38100" dir="2700000" algn="tl">
                    <a:srgbClr val="000000"/>
                  </a:outerShdw>
                </a:effectLst>
                <a:latin typeface="+mn-lt"/>
              </a:rPr>
              <a:t>The most content workers tend to reside in the Mountain states (MT, ID, WY, NV, UT, CO, AZ, NM). Here, 56 percent of all workers say they are satisfied with their job. </a:t>
            </a:r>
          </a:p>
        </p:txBody>
      </p:sp>
      <p:sp>
        <p:nvSpPr>
          <p:cNvPr id="6" name="TextBox 5"/>
          <p:cNvSpPr txBox="1"/>
          <p:nvPr/>
        </p:nvSpPr>
        <p:spPr>
          <a:xfrm>
            <a:off x="4648200" y="2438400"/>
            <a:ext cx="4343400" cy="3711575"/>
          </a:xfrm>
          <a:prstGeom prst="rect">
            <a:avLst/>
          </a:prstGeom>
          <a:noFill/>
        </p:spPr>
        <p:txBody>
          <a:bodyPr>
            <a:spAutoFit/>
          </a:bodyPr>
          <a:lstStyle/>
          <a:p>
            <a:pPr>
              <a:defRPr/>
            </a:pPr>
            <a:r>
              <a:rPr lang="en-US" sz="1400" b="1" dirty="0">
                <a:effectLst>
                  <a:outerShdw blurRad="38100" dist="38100" dir="2700000" algn="tl">
                    <a:srgbClr val="000000"/>
                  </a:outerShdw>
                </a:effectLst>
                <a:latin typeface="+mn-lt"/>
              </a:rPr>
              <a:t>What About the Job?</a:t>
            </a:r>
          </a:p>
          <a:p>
            <a:pPr marL="342900" indent="-342900">
              <a:spcBef>
                <a:spcPct val="20000"/>
              </a:spcBef>
              <a:buClr>
                <a:schemeClr val="hlink"/>
              </a:buClr>
              <a:buSzPct val="70000"/>
              <a:buFont typeface="Wingdings" pitchFamily="2" charset="2"/>
              <a:buChar char="u"/>
              <a:defRPr/>
            </a:pPr>
            <a:r>
              <a:rPr lang="en-US" sz="1400" dirty="0">
                <a:effectLst>
                  <a:outerShdw blurRad="38100" dist="38100" dir="2700000" algn="tl">
                    <a:srgbClr val="000000"/>
                  </a:outerShdw>
                </a:effectLst>
                <a:latin typeface="+mn-lt"/>
              </a:rPr>
              <a:t>Employees rated </a:t>
            </a:r>
            <a:r>
              <a:rPr lang="en-US" sz="1400" dirty="0">
                <a:solidFill>
                  <a:srgbClr val="FFCC99"/>
                </a:solidFill>
                <a:effectLst>
                  <a:outerShdw blurRad="38100" dist="38100" dir="2700000" algn="tl">
                    <a:srgbClr val="000000"/>
                  </a:outerShdw>
                </a:effectLst>
                <a:latin typeface="+mn-lt"/>
              </a:rPr>
              <a:t>bonus plans and promotion policies</a:t>
            </a:r>
            <a:r>
              <a:rPr lang="en-US" sz="1400" dirty="0">
                <a:effectLst>
                  <a:outerShdw blurRad="38100" dist="38100" dir="2700000" algn="tl">
                    <a:srgbClr val="000000"/>
                  </a:outerShdw>
                </a:effectLst>
                <a:latin typeface="+mn-lt"/>
              </a:rPr>
              <a:t> as the least satisfactory benefits of employment, with less than 23 percent claiming they are satisfied with their company's policies.</a:t>
            </a:r>
          </a:p>
          <a:p>
            <a:pPr marL="342900" indent="-342900">
              <a:spcBef>
                <a:spcPct val="20000"/>
              </a:spcBef>
              <a:buClr>
                <a:schemeClr val="hlink"/>
              </a:buClr>
              <a:buSzPct val="70000"/>
              <a:buFont typeface="Wingdings" pitchFamily="2" charset="2"/>
              <a:buChar char="u"/>
              <a:defRPr/>
            </a:pPr>
            <a:r>
              <a:rPr lang="en-US" sz="1400" dirty="0">
                <a:effectLst>
                  <a:outerShdw blurRad="38100" dist="38100" dir="2700000" algn="tl">
                    <a:srgbClr val="000000"/>
                  </a:outerShdw>
                </a:effectLst>
                <a:latin typeface="+mn-lt"/>
              </a:rPr>
              <a:t>Educational and job training programs as well as non-monetary reward/recognition and </a:t>
            </a:r>
            <a:r>
              <a:rPr lang="en-US" sz="1400" dirty="0">
                <a:solidFill>
                  <a:srgbClr val="FFC000"/>
                </a:solidFill>
                <a:effectLst>
                  <a:outerShdw blurRad="38100" dist="38100" dir="2700000" algn="tl">
                    <a:srgbClr val="000000"/>
                  </a:outerShdw>
                </a:effectLst>
                <a:latin typeface="+mn-lt"/>
              </a:rPr>
              <a:t>performance review processes</a:t>
            </a:r>
            <a:r>
              <a:rPr lang="en-US" sz="1400" dirty="0">
                <a:effectLst>
                  <a:outerShdw blurRad="38100" dist="38100" dir="2700000" algn="tl">
                    <a:srgbClr val="000000"/>
                  </a:outerShdw>
                </a:effectLst>
                <a:latin typeface="+mn-lt"/>
              </a:rPr>
              <a:t> did not fare well either. Less than 30 percent of respondents claim to be satisfied with these job aspects.</a:t>
            </a:r>
          </a:p>
          <a:p>
            <a:pPr marL="342900" indent="-342900">
              <a:spcBef>
                <a:spcPct val="20000"/>
              </a:spcBef>
              <a:buClr>
                <a:schemeClr val="hlink"/>
              </a:buClr>
              <a:buSzPct val="70000"/>
              <a:buFont typeface="Wingdings" pitchFamily="2" charset="2"/>
              <a:buChar char="u"/>
              <a:defRPr/>
            </a:pPr>
            <a:r>
              <a:rPr lang="en-US" sz="1400" dirty="0">
                <a:effectLst>
                  <a:outerShdw blurRad="38100" dist="38100" dir="2700000" algn="tl">
                    <a:srgbClr val="000000"/>
                  </a:outerShdw>
                </a:effectLst>
                <a:latin typeface="+mn-lt"/>
              </a:rPr>
              <a:t>Less than 36 percent of employees expressed contentment with their workload, work/life balance, communication channels and </a:t>
            </a:r>
            <a:r>
              <a:rPr lang="en-US" sz="1400" dirty="0">
                <a:solidFill>
                  <a:srgbClr val="FFCC99"/>
                </a:solidFill>
                <a:effectLst>
                  <a:outerShdw blurRad="38100" dist="38100" dir="2700000" algn="tl">
                    <a:srgbClr val="000000"/>
                  </a:outerShdw>
                </a:effectLst>
                <a:latin typeface="+mn-lt"/>
              </a:rPr>
              <a:t>potential for growth</a:t>
            </a:r>
            <a:r>
              <a:rPr lang="en-US" sz="1400" dirty="0">
                <a:effectLst>
                  <a:outerShdw blurRad="38100" dist="38100" dir="2700000" algn="tl">
                    <a:srgbClr val="000000"/>
                  </a:outerShdw>
                </a:effectLst>
                <a:latin typeface="+mn-lt"/>
              </a:rPr>
              <a:t>. </a:t>
            </a:r>
          </a:p>
          <a:p>
            <a:pPr marL="342900" indent="-342900">
              <a:spcBef>
                <a:spcPct val="20000"/>
              </a:spcBef>
              <a:buClr>
                <a:schemeClr val="hlink"/>
              </a:buClr>
              <a:buSzPct val="70000"/>
              <a:buFont typeface="Wingdings" pitchFamily="2" charset="2"/>
              <a:buChar char="u"/>
              <a:defRPr/>
            </a:pPr>
            <a:r>
              <a:rPr lang="en-US" sz="1400" dirty="0">
                <a:effectLst>
                  <a:outerShdw blurRad="38100" dist="38100" dir="2700000" algn="tl">
                    <a:srgbClr val="000000"/>
                  </a:outerShdw>
                </a:effectLst>
                <a:latin typeface="+mn-lt"/>
              </a:rPr>
              <a:t>At the other end of the scale, more than 56 percent of workers are satisfied with their commute and co-workers as well as interest in their work.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865187"/>
          </a:xfrm>
        </p:spPr>
        <p:txBody>
          <a:bodyPr/>
          <a:lstStyle/>
          <a:p>
            <a:pPr eaLnBrk="1" hangingPunct="1">
              <a:defRPr/>
            </a:pPr>
            <a:r>
              <a:t>Attitude Components</a:t>
            </a:r>
          </a:p>
        </p:txBody>
      </p:sp>
      <p:sp>
        <p:nvSpPr>
          <p:cNvPr id="6147" name="Rectangle 3"/>
          <p:cNvSpPr>
            <a:spLocks noGrp="1" noChangeArrowheads="1"/>
          </p:cNvSpPr>
          <p:nvPr>
            <p:ph idx="1"/>
          </p:nvPr>
        </p:nvSpPr>
        <p:spPr>
          <a:xfrm>
            <a:off x="990600" y="1219200"/>
            <a:ext cx="7315200" cy="4696670"/>
          </a:xfrm>
        </p:spPr>
        <p:txBody>
          <a:bodyPr/>
          <a:lstStyle/>
          <a:p>
            <a:pPr eaLnBrk="1" hangingPunct="1">
              <a:buNone/>
            </a:pPr>
            <a:r>
              <a:rPr lang="en-US" sz="3600" dirty="0"/>
              <a:t>A.  Affective</a:t>
            </a:r>
          </a:p>
          <a:p>
            <a:pPr lvl="1" eaLnBrk="1" hangingPunct="1">
              <a:buFont typeface="Arial" panose="020B0604020202020204" pitchFamily="34" charset="0"/>
              <a:buChar char="•"/>
            </a:pPr>
            <a:r>
              <a:rPr lang="en-US" sz="3200" dirty="0"/>
              <a:t>expressed evaluation of the object</a:t>
            </a:r>
          </a:p>
          <a:p>
            <a:pPr lvl="2" eaLnBrk="1" hangingPunct="1">
              <a:buFont typeface="Arial" panose="020B0604020202020204" pitchFamily="34" charset="0"/>
              <a:buChar char="•"/>
            </a:pPr>
            <a:r>
              <a:rPr lang="en-US" sz="2800" dirty="0"/>
              <a:t>How one feels</a:t>
            </a:r>
          </a:p>
          <a:p>
            <a:pPr eaLnBrk="1" hangingPunct="1">
              <a:buNone/>
            </a:pPr>
            <a:r>
              <a:rPr lang="en-US" sz="3600" dirty="0"/>
              <a:t>B.  Behavioral</a:t>
            </a:r>
          </a:p>
          <a:p>
            <a:pPr lvl="1" eaLnBrk="1" hangingPunct="1">
              <a:buFont typeface="Arial" panose="020B0604020202020204" pitchFamily="34" charset="0"/>
              <a:buChar char="•"/>
            </a:pPr>
            <a:r>
              <a:rPr lang="en-US" sz="3200" dirty="0"/>
              <a:t>expressed intention or actual doing</a:t>
            </a:r>
          </a:p>
          <a:p>
            <a:pPr lvl="2" eaLnBrk="1" hangingPunct="1">
              <a:buFont typeface="Arial" panose="020B0604020202020204" pitchFamily="34" charset="0"/>
              <a:buChar char="•"/>
            </a:pPr>
            <a:r>
              <a:rPr lang="en-US" sz="2800" dirty="0"/>
              <a:t>What one does or intends to do</a:t>
            </a:r>
          </a:p>
          <a:p>
            <a:pPr eaLnBrk="1" hangingPunct="1">
              <a:buNone/>
            </a:pPr>
            <a:r>
              <a:rPr lang="en-US" sz="3600" dirty="0"/>
              <a:t>C.  Cognitive</a:t>
            </a:r>
          </a:p>
          <a:p>
            <a:pPr lvl="1" eaLnBrk="1" hangingPunct="1">
              <a:buFont typeface="Arial" panose="020B0604020202020204" pitchFamily="34" charset="0"/>
              <a:buChar char="•"/>
            </a:pPr>
            <a:r>
              <a:rPr lang="en-US" dirty="0"/>
              <a:t>expressed beliefs about the object</a:t>
            </a:r>
          </a:p>
          <a:p>
            <a:pPr lvl="2" eaLnBrk="1" hangingPunct="1">
              <a:buFont typeface="Arial" panose="020B0604020202020204" pitchFamily="34" charset="0"/>
              <a:buChar char="•"/>
            </a:pPr>
            <a:r>
              <a:rPr lang="en-US" dirty="0"/>
              <a:t>What one thinks or believes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14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533400" y="381000"/>
            <a:ext cx="8382000" cy="838200"/>
          </a:xfrm>
        </p:spPr>
        <p:txBody>
          <a:bodyPr/>
          <a:lstStyle/>
          <a:p>
            <a:pPr eaLnBrk="1" hangingPunct="1">
              <a:defRPr/>
            </a:pPr>
            <a:r>
              <a:rPr sz="4000"/>
              <a:t>Azjen-Fishbein Model of Reasoned Action</a:t>
            </a:r>
          </a:p>
        </p:txBody>
      </p:sp>
      <p:graphicFrame>
        <p:nvGraphicFramePr>
          <p:cNvPr id="1026" name="Object 3"/>
          <p:cNvGraphicFramePr>
            <a:graphicFrameLocks noGrp="1" noChangeAspect="1"/>
          </p:cNvGraphicFramePr>
          <p:nvPr>
            <p:ph type="chart" idx="4294967295"/>
          </p:nvPr>
        </p:nvGraphicFramePr>
        <p:xfrm>
          <a:off x="7342188" y="5946775"/>
          <a:ext cx="1801812" cy="209550"/>
        </p:xfrm>
        <a:graphic>
          <a:graphicData uri="http://schemas.openxmlformats.org/presentationml/2006/ole">
            <mc:AlternateContent xmlns:mc="http://schemas.openxmlformats.org/markup-compatibility/2006">
              <mc:Choice xmlns:v="urn:schemas-microsoft-com:vml" Requires="v">
                <p:oleObj spid="_x0000_s1026" name="Chart" r:id="rId4" imgW="7781821" imgH="904783" progId="MSGraph.Chart.8">
                  <p:embed followColorScheme="full"/>
                </p:oleObj>
              </mc:Choice>
              <mc:Fallback>
                <p:oleObj name="Chart" r:id="rId4" imgW="7781821" imgH="904783" progId="MSGraph.Chart.8">
                  <p:embed followColorScheme="full"/>
                  <p:pic>
                    <p:nvPicPr>
                      <p:cNvPr id="1026"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2188" y="5946775"/>
                        <a:ext cx="1801812"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Line 6"/>
          <p:cNvSpPr>
            <a:spLocks noChangeShapeType="1"/>
          </p:cNvSpPr>
          <p:nvPr/>
        </p:nvSpPr>
        <p:spPr bwMode="auto">
          <a:xfrm>
            <a:off x="1600200" y="1843881"/>
            <a:ext cx="609600" cy="0"/>
          </a:xfrm>
          <a:prstGeom prst="line">
            <a:avLst/>
          </a:prstGeom>
          <a:noFill/>
          <a:ln w="38100">
            <a:solidFill>
              <a:schemeClr val="tx1"/>
            </a:solidFill>
            <a:round/>
            <a:headEnd/>
            <a:tailEnd type="triangle" w="med" len="med"/>
          </a:ln>
        </p:spPr>
        <p:txBody>
          <a:bodyPr wrap="none" anchor="ctr"/>
          <a:lstStyle/>
          <a:p>
            <a:endParaRPr lang="en-US"/>
          </a:p>
        </p:txBody>
      </p:sp>
      <p:sp>
        <p:nvSpPr>
          <p:cNvPr id="7177" name="Text Box 9"/>
          <p:cNvSpPr txBox="1">
            <a:spLocks noChangeArrowheads="1"/>
          </p:cNvSpPr>
          <p:nvPr/>
        </p:nvSpPr>
        <p:spPr bwMode="auto">
          <a:xfrm>
            <a:off x="2438400" y="1615281"/>
            <a:ext cx="1524000" cy="579438"/>
          </a:xfrm>
          <a:prstGeom prst="rect">
            <a:avLst/>
          </a:prstGeom>
          <a:solidFill>
            <a:srgbClr val="FFCCFF"/>
          </a:solidFill>
          <a:ln w="9525">
            <a:noFill/>
            <a:miter lim="800000"/>
            <a:headEnd/>
            <a:tailEnd/>
          </a:ln>
        </p:spPr>
        <p:txBody>
          <a:bodyPr>
            <a:spAutoFit/>
          </a:bodyPr>
          <a:lstStyle/>
          <a:p>
            <a:pPr>
              <a:spcBef>
                <a:spcPct val="50000"/>
              </a:spcBef>
            </a:pPr>
            <a:r>
              <a:rPr lang="en-US" sz="3200">
                <a:solidFill>
                  <a:srgbClr val="000099"/>
                </a:solidFill>
                <a:latin typeface="Times New Roman" pitchFamily="18" charset="0"/>
              </a:rPr>
              <a:t>Attitude</a:t>
            </a:r>
            <a:endParaRPr lang="en-US" sz="2400">
              <a:solidFill>
                <a:srgbClr val="000099"/>
              </a:solidFill>
              <a:latin typeface="Times New Roman" pitchFamily="18" charset="0"/>
            </a:endParaRPr>
          </a:p>
        </p:txBody>
      </p:sp>
      <p:sp>
        <p:nvSpPr>
          <p:cNvPr id="7178" name="Text Box 10"/>
          <p:cNvSpPr txBox="1">
            <a:spLocks noChangeArrowheads="1"/>
          </p:cNvSpPr>
          <p:nvPr/>
        </p:nvSpPr>
        <p:spPr bwMode="auto">
          <a:xfrm>
            <a:off x="990600" y="1539081"/>
            <a:ext cx="457200" cy="2657475"/>
          </a:xfrm>
          <a:prstGeom prst="rect">
            <a:avLst/>
          </a:prstGeom>
          <a:solidFill>
            <a:srgbClr val="CCFFCC"/>
          </a:solidFill>
          <a:ln w="9525">
            <a:solidFill>
              <a:schemeClr val="tx1"/>
            </a:solidFill>
            <a:miter lim="800000"/>
            <a:headEnd/>
            <a:tailEnd/>
          </a:ln>
        </p:spPr>
        <p:txBody>
          <a:bodyPr>
            <a:spAutoFit/>
          </a:bodyPr>
          <a:lstStyle/>
          <a:p>
            <a:r>
              <a:rPr lang="en-US" sz="2400" b="1" dirty="0">
                <a:solidFill>
                  <a:schemeClr val="bg1"/>
                </a:solidFill>
                <a:latin typeface="Times New Roman" pitchFamily="18" charset="0"/>
              </a:rPr>
              <a:t>V</a:t>
            </a:r>
          </a:p>
          <a:p>
            <a:r>
              <a:rPr lang="en-US" sz="2400" b="1" dirty="0">
                <a:solidFill>
                  <a:schemeClr val="bg1"/>
                </a:solidFill>
                <a:latin typeface="Times New Roman" pitchFamily="18" charset="0"/>
              </a:rPr>
              <a:t>a</a:t>
            </a:r>
          </a:p>
          <a:p>
            <a:r>
              <a:rPr lang="en-US" sz="2400" b="1" dirty="0">
                <a:solidFill>
                  <a:schemeClr val="bg1"/>
                </a:solidFill>
                <a:latin typeface="Times New Roman" pitchFamily="18" charset="0"/>
              </a:rPr>
              <a:t>l</a:t>
            </a:r>
          </a:p>
          <a:p>
            <a:r>
              <a:rPr lang="en-US" sz="2400" b="1" dirty="0">
                <a:solidFill>
                  <a:schemeClr val="bg1"/>
                </a:solidFill>
                <a:latin typeface="Times New Roman" pitchFamily="18" charset="0"/>
              </a:rPr>
              <a:t>u</a:t>
            </a:r>
          </a:p>
          <a:p>
            <a:r>
              <a:rPr lang="en-US" sz="2400" b="1" dirty="0">
                <a:solidFill>
                  <a:schemeClr val="bg1"/>
                </a:solidFill>
                <a:latin typeface="Times New Roman" pitchFamily="18" charset="0"/>
              </a:rPr>
              <a:t>e</a:t>
            </a:r>
          </a:p>
          <a:p>
            <a:r>
              <a:rPr lang="en-US" sz="2400" b="1" dirty="0">
                <a:solidFill>
                  <a:schemeClr val="bg1"/>
                </a:solidFill>
                <a:latin typeface="Times New Roman" pitchFamily="18" charset="0"/>
              </a:rPr>
              <a:t>s</a:t>
            </a:r>
            <a:endParaRPr lang="en-US" sz="2400" dirty="0">
              <a:solidFill>
                <a:schemeClr val="bg1"/>
              </a:solidFill>
              <a:latin typeface="Times New Roman" pitchFamily="18" charset="0"/>
            </a:endParaRPr>
          </a:p>
          <a:p>
            <a:endParaRPr lang="en-US" sz="2400" dirty="0">
              <a:solidFill>
                <a:schemeClr val="bg1"/>
              </a:solidFill>
              <a:latin typeface="Times New Roman" pitchFamily="18" charset="0"/>
            </a:endParaRPr>
          </a:p>
        </p:txBody>
      </p:sp>
      <p:sp>
        <p:nvSpPr>
          <p:cNvPr id="7180" name="Text Box 12"/>
          <p:cNvSpPr txBox="1">
            <a:spLocks noChangeArrowheads="1"/>
          </p:cNvSpPr>
          <p:nvPr/>
        </p:nvSpPr>
        <p:spPr bwMode="auto">
          <a:xfrm>
            <a:off x="4572000" y="2529681"/>
            <a:ext cx="1828800" cy="579438"/>
          </a:xfrm>
          <a:prstGeom prst="rect">
            <a:avLst/>
          </a:prstGeom>
          <a:solidFill>
            <a:srgbClr val="CCECFF"/>
          </a:solidFill>
          <a:ln w="9525">
            <a:noFill/>
            <a:miter lim="800000"/>
            <a:headEnd/>
            <a:tailEnd/>
          </a:ln>
        </p:spPr>
        <p:txBody>
          <a:bodyPr>
            <a:spAutoFit/>
          </a:bodyPr>
          <a:lstStyle/>
          <a:p>
            <a:pPr>
              <a:spcBef>
                <a:spcPct val="50000"/>
              </a:spcBef>
            </a:pPr>
            <a:r>
              <a:rPr lang="en-US" sz="3200" b="1">
                <a:solidFill>
                  <a:srgbClr val="000099"/>
                </a:solidFill>
                <a:latin typeface="Times New Roman" pitchFamily="18" charset="0"/>
              </a:rPr>
              <a:t>Intention</a:t>
            </a:r>
            <a:endParaRPr lang="en-US" sz="2400">
              <a:solidFill>
                <a:srgbClr val="000099"/>
              </a:solidFill>
              <a:latin typeface="Times New Roman" pitchFamily="18" charset="0"/>
            </a:endParaRPr>
          </a:p>
        </p:txBody>
      </p:sp>
      <p:sp>
        <p:nvSpPr>
          <p:cNvPr id="1032" name="Line 13"/>
          <p:cNvSpPr>
            <a:spLocks noChangeShapeType="1"/>
          </p:cNvSpPr>
          <p:nvPr/>
        </p:nvSpPr>
        <p:spPr bwMode="auto">
          <a:xfrm>
            <a:off x="4038600" y="2224881"/>
            <a:ext cx="533400" cy="304800"/>
          </a:xfrm>
          <a:prstGeom prst="line">
            <a:avLst/>
          </a:prstGeom>
          <a:noFill/>
          <a:ln w="38100">
            <a:solidFill>
              <a:schemeClr val="tx1"/>
            </a:solidFill>
            <a:round/>
            <a:headEnd/>
            <a:tailEnd type="triangle" w="med" len="med"/>
          </a:ln>
        </p:spPr>
        <p:txBody>
          <a:bodyPr wrap="none" anchor="ctr"/>
          <a:lstStyle/>
          <a:p>
            <a:endParaRPr lang="en-US"/>
          </a:p>
        </p:txBody>
      </p:sp>
      <p:sp>
        <p:nvSpPr>
          <p:cNvPr id="7182" name="Text Box 14"/>
          <p:cNvSpPr txBox="1">
            <a:spLocks noChangeArrowheads="1"/>
          </p:cNvSpPr>
          <p:nvPr/>
        </p:nvSpPr>
        <p:spPr bwMode="auto">
          <a:xfrm>
            <a:off x="2286000" y="3139281"/>
            <a:ext cx="1676400" cy="1196975"/>
          </a:xfrm>
          <a:prstGeom prst="rect">
            <a:avLst/>
          </a:prstGeom>
          <a:solidFill>
            <a:schemeClr val="accent1">
              <a:lumMod val="40000"/>
              <a:lumOff val="60000"/>
            </a:schemeClr>
          </a:solidFill>
          <a:ln w="9525" cap="rnd">
            <a:solidFill>
              <a:schemeClr val="tx1"/>
            </a:solidFill>
            <a:prstDash val="sysDot"/>
            <a:miter lim="800000"/>
            <a:headEnd/>
            <a:tailEnd/>
          </a:ln>
        </p:spPr>
        <p:txBody>
          <a:bodyPr>
            <a:spAutoFit/>
          </a:bodyPr>
          <a:lstStyle/>
          <a:p>
            <a:pPr>
              <a:spcBef>
                <a:spcPct val="50000"/>
              </a:spcBef>
              <a:defRPr/>
            </a:pPr>
            <a:r>
              <a:rPr lang="en-US" sz="2400" dirty="0">
                <a:solidFill>
                  <a:srgbClr val="000099"/>
                </a:solidFill>
                <a:latin typeface="Times New Roman" pitchFamily="18" charset="0"/>
              </a:rPr>
              <a:t>Perceived Subjective Norms</a:t>
            </a:r>
          </a:p>
        </p:txBody>
      </p:sp>
      <p:sp>
        <p:nvSpPr>
          <p:cNvPr id="1034" name="Line 15"/>
          <p:cNvSpPr>
            <a:spLocks noChangeShapeType="1"/>
          </p:cNvSpPr>
          <p:nvPr/>
        </p:nvSpPr>
        <p:spPr bwMode="auto">
          <a:xfrm flipV="1">
            <a:off x="4038600" y="3139281"/>
            <a:ext cx="533400" cy="457200"/>
          </a:xfrm>
          <a:prstGeom prst="line">
            <a:avLst/>
          </a:prstGeom>
          <a:noFill/>
          <a:ln w="38100">
            <a:solidFill>
              <a:schemeClr val="tx1"/>
            </a:solidFill>
            <a:round/>
            <a:headEnd/>
            <a:tailEnd type="triangle" w="med" len="med"/>
          </a:ln>
        </p:spPr>
        <p:txBody>
          <a:bodyPr wrap="none" anchor="ctr"/>
          <a:lstStyle/>
          <a:p>
            <a:endParaRPr lang="en-US"/>
          </a:p>
        </p:txBody>
      </p:sp>
      <p:sp>
        <p:nvSpPr>
          <p:cNvPr id="7184" name="Text Box 16"/>
          <p:cNvSpPr txBox="1">
            <a:spLocks noChangeArrowheads="1"/>
          </p:cNvSpPr>
          <p:nvPr/>
        </p:nvSpPr>
        <p:spPr bwMode="auto">
          <a:xfrm>
            <a:off x="2286000" y="4510881"/>
            <a:ext cx="1676400" cy="1196975"/>
          </a:xfrm>
          <a:prstGeom prst="rect">
            <a:avLst/>
          </a:prstGeom>
          <a:solidFill>
            <a:srgbClr val="FFFFCC"/>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a:spcBef>
                <a:spcPct val="50000"/>
              </a:spcBef>
              <a:defRPr/>
            </a:pPr>
            <a:r>
              <a:rPr lang="en-US" sz="2400">
                <a:solidFill>
                  <a:srgbClr val="000099"/>
                </a:solidFill>
                <a:latin typeface="Times New Roman" pitchFamily="18" charset="0"/>
              </a:rPr>
              <a:t>Perceived Behavioral Control</a:t>
            </a:r>
          </a:p>
        </p:txBody>
      </p:sp>
      <p:sp>
        <p:nvSpPr>
          <p:cNvPr id="1036" name="Line 17"/>
          <p:cNvSpPr>
            <a:spLocks noChangeShapeType="1"/>
          </p:cNvSpPr>
          <p:nvPr/>
        </p:nvSpPr>
        <p:spPr bwMode="auto">
          <a:xfrm flipV="1">
            <a:off x="4038600" y="3139281"/>
            <a:ext cx="914400" cy="1371600"/>
          </a:xfrm>
          <a:prstGeom prst="line">
            <a:avLst/>
          </a:prstGeom>
          <a:noFill/>
          <a:ln w="38100">
            <a:solidFill>
              <a:schemeClr val="tx1"/>
            </a:solidFill>
            <a:round/>
            <a:headEnd/>
            <a:tailEnd type="triangle" w="med" len="med"/>
          </a:ln>
        </p:spPr>
        <p:txBody>
          <a:bodyPr wrap="none" anchor="ctr"/>
          <a:lstStyle/>
          <a:p>
            <a:endParaRPr lang="en-US"/>
          </a:p>
        </p:txBody>
      </p:sp>
      <p:sp>
        <p:nvSpPr>
          <p:cNvPr id="7187" name="Text Box 19"/>
          <p:cNvSpPr txBox="1">
            <a:spLocks noChangeArrowheads="1"/>
          </p:cNvSpPr>
          <p:nvPr/>
        </p:nvSpPr>
        <p:spPr bwMode="auto">
          <a:xfrm>
            <a:off x="7620000" y="1996281"/>
            <a:ext cx="381000" cy="3013075"/>
          </a:xfrm>
          <a:prstGeom prst="rect">
            <a:avLst/>
          </a:prstGeom>
          <a:solidFill>
            <a:srgbClr val="E4D7EB"/>
          </a:solidFill>
          <a:ln w="9525">
            <a:noFill/>
            <a:miter lim="800000"/>
            <a:headEnd/>
            <a:tailEnd/>
          </a:ln>
        </p:spPr>
        <p:txBody>
          <a:bodyPr>
            <a:spAutoFit/>
          </a:bodyPr>
          <a:lstStyle/>
          <a:p>
            <a:pPr>
              <a:spcBef>
                <a:spcPct val="50000"/>
              </a:spcBef>
            </a:pPr>
            <a:r>
              <a:rPr lang="en-US" sz="2400" b="1">
                <a:solidFill>
                  <a:srgbClr val="000099"/>
                </a:solidFill>
                <a:latin typeface="Times New Roman" pitchFamily="18" charset="0"/>
              </a:rPr>
              <a:t>Behavior</a:t>
            </a:r>
            <a:endParaRPr lang="en-US" sz="2400">
              <a:solidFill>
                <a:srgbClr val="000099"/>
              </a:solidFill>
              <a:latin typeface="Times New Roman" pitchFamily="18" charset="0"/>
            </a:endParaRPr>
          </a:p>
        </p:txBody>
      </p:sp>
      <p:sp>
        <p:nvSpPr>
          <p:cNvPr id="1038" name="Line 20"/>
          <p:cNvSpPr>
            <a:spLocks noChangeShapeType="1"/>
          </p:cNvSpPr>
          <p:nvPr/>
        </p:nvSpPr>
        <p:spPr bwMode="auto">
          <a:xfrm>
            <a:off x="6477000" y="2834481"/>
            <a:ext cx="1066800" cy="0"/>
          </a:xfrm>
          <a:prstGeom prst="line">
            <a:avLst/>
          </a:prstGeom>
          <a:noFill/>
          <a:ln w="38100">
            <a:solidFill>
              <a:schemeClr val="tx1"/>
            </a:solidFill>
            <a:round/>
            <a:headEnd/>
            <a:tailEnd type="triangle" w="med" len="med"/>
          </a:ln>
        </p:spPr>
        <p:txBody>
          <a:bodyPr wrap="none" anchor="ctr"/>
          <a:lstStyle/>
          <a:p>
            <a:endParaRPr lang="en-US"/>
          </a:p>
        </p:txBody>
      </p:sp>
      <p:sp>
        <p:nvSpPr>
          <p:cNvPr id="7190" name="Text Box 22"/>
          <p:cNvSpPr txBox="1">
            <a:spLocks noChangeArrowheads="1"/>
          </p:cNvSpPr>
          <p:nvPr/>
        </p:nvSpPr>
        <p:spPr bwMode="auto">
          <a:xfrm>
            <a:off x="5334000" y="3901281"/>
            <a:ext cx="2057400" cy="46672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a:spcBef>
                <a:spcPct val="50000"/>
              </a:spcBef>
              <a:defRPr/>
            </a:pPr>
            <a:r>
              <a:rPr lang="en-US" sz="2400">
                <a:solidFill>
                  <a:srgbClr val="FFFFFF"/>
                </a:solidFill>
                <a:latin typeface="Times New Roman" pitchFamily="18" charset="0"/>
              </a:rPr>
              <a:t>Contingencies</a:t>
            </a:r>
          </a:p>
        </p:txBody>
      </p:sp>
      <p:sp>
        <p:nvSpPr>
          <p:cNvPr id="1040" name="Line 23"/>
          <p:cNvSpPr>
            <a:spLocks noChangeShapeType="1"/>
          </p:cNvSpPr>
          <p:nvPr/>
        </p:nvSpPr>
        <p:spPr bwMode="auto">
          <a:xfrm flipV="1">
            <a:off x="6934200" y="3063081"/>
            <a:ext cx="0" cy="762000"/>
          </a:xfrm>
          <a:prstGeom prst="line">
            <a:avLst/>
          </a:prstGeom>
          <a:noFill/>
          <a:ln w="57150">
            <a:solidFill>
              <a:schemeClr val="tx1"/>
            </a:solidFill>
            <a:prstDash val="sysDot"/>
            <a:round/>
            <a:headEnd/>
            <a:tailEnd type="triangle" w="med" len="med"/>
          </a:ln>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 calcmode="lin" valueType="num">
                                      <p:cBhvr additive="base">
                                        <p:cTn id="7" dur="500" fill="hold"/>
                                        <p:tgtEl>
                                          <p:spTgt spid="7178"/>
                                        </p:tgtEl>
                                        <p:attrNameLst>
                                          <p:attrName>ppt_x</p:attrName>
                                        </p:attrNameLst>
                                      </p:cBhvr>
                                      <p:tavLst>
                                        <p:tav tm="0">
                                          <p:val>
                                            <p:strVal val="0-#ppt_w/2"/>
                                          </p:val>
                                        </p:tav>
                                        <p:tav tm="100000">
                                          <p:val>
                                            <p:strVal val="#ppt_x"/>
                                          </p:val>
                                        </p:tav>
                                      </p:tavLst>
                                    </p:anim>
                                    <p:anim calcmode="lin" valueType="num">
                                      <p:cBhvr additive="base">
                                        <p:cTn id="8" dur="500" fill="hold"/>
                                        <p:tgtEl>
                                          <p:spTgt spid="71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7"/>
                                        </p:tgtEl>
                                        <p:attrNameLst>
                                          <p:attrName>style.visibility</p:attrName>
                                        </p:attrNameLst>
                                      </p:cBhvr>
                                      <p:to>
                                        <p:strVal val="visible"/>
                                      </p:to>
                                    </p:set>
                                    <p:anim calcmode="lin" valueType="num">
                                      <p:cBhvr additive="base">
                                        <p:cTn id="13" dur="500" fill="hold"/>
                                        <p:tgtEl>
                                          <p:spTgt spid="7177"/>
                                        </p:tgtEl>
                                        <p:attrNameLst>
                                          <p:attrName>ppt_x</p:attrName>
                                        </p:attrNameLst>
                                      </p:cBhvr>
                                      <p:tavLst>
                                        <p:tav tm="0">
                                          <p:val>
                                            <p:strVal val="0-#ppt_w/2"/>
                                          </p:val>
                                        </p:tav>
                                        <p:tav tm="100000">
                                          <p:val>
                                            <p:strVal val="#ppt_x"/>
                                          </p:val>
                                        </p:tav>
                                      </p:tavLst>
                                    </p:anim>
                                    <p:anim calcmode="lin" valueType="num">
                                      <p:cBhvr additive="base">
                                        <p:cTn id="14" dur="500" fill="hold"/>
                                        <p:tgtEl>
                                          <p:spTgt spid="717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82"/>
                                        </p:tgtEl>
                                        <p:attrNameLst>
                                          <p:attrName>style.visibility</p:attrName>
                                        </p:attrNameLst>
                                      </p:cBhvr>
                                      <p:to>
                                        <p:strVal val="visible"/>
                                      </p:to>
                                    </p:set>
                                    <p:anim calcmode="lin" valueType="num">
                                      <p:cBhvr additive="base">
                                        <p:cTn id="19" dur="500" fill="hold"/>
                                        <p:tgtEl>
                                          <p:spTgt spid="7182"/>
                                        </p:tgtEl>
                                        <p:attrNameLst>
                                          <p:attrName>ppt_x</p:attrName>
                                        </p:attrNameLst>
                                      </p:cBhvr>
                                      <p:tavLst>
                                        <p:tav tm="0">
                                          <p:val>
                                            <p:strVal val="0-#ppt_w/2"/>
                                          </p:val>
                                        </p:tav>
                                        <p:tav tm="100000">
                                          <p:val>
                                            <p:strVal val="#ppt_x"/>
                                          </p:val>
                                        </p:tav>
                                      </p:tavLst>
                                    </p:anim>
                                    <p:anim calcmode="lin" valueType="num">
                                      <p:cBhvr additive="base">
                                        <p:cTn id="20" dur="500" fill="hold"/>
                                        <p:tgtEl>
                                          <p:spTgt spid="718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84"/>
                                        </p:tgtEl>
                                        <p:attrNameLst>
                                          <p:attrName>style.visibility</p:attrName>
                                        </p:attrNameLst>
                                      </p:cBhvr>
                                      <p:to>
                                        <p:strVal val="visible"/>
                                      </p:to>
                                    </p:set>
                                    <p:anim calcmode="lin" valueType="num">
                                      <p:cBhvr additive="base">
                                        <p:cTn id="25" dur="500" fill="hold"/>
                                        <p:tgtEl>
                                          <p:spTgt spid="7184"/>
                                        </p:tgtEl>
                                        <p:attrNameLst>
                                          <p:attrName>ppt_x</p:attrName>
                                        </p:attrNameLst>
                                      </p:cBhvr>
                                      <p:tavLst>
                                        <p:tav tm="0">
                                          <p:val>
                                            <p:strVal val="0-#ppt_w/2"/>
                                          </p:val>
                                        </p:tav>
                                        <p:tav tm="100000">
                                          <p:val>
                                            <p:strVal val="#ppt_x"/>
                                          </p:val>
                                        </p:tav>
                                      </p:tavLst>
                                    </p:anim>
                                    <p:anim calcmode="lin" valueType="num">
                                      <p:cBhvr additive="base">
                                        <p:cTn id="26" dur="500" fill="hold"/>
                                        <p:tgtEl>
                                          <p:spTgt spid="718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80"/>
                                        </p:tgtEl>
                                        <p:attrNameLst>
                                          <p:attrName>style.visibility</p:attrName>
                                        </p:attrNameLst>
                                      </p:cBhvr>
                                      <p:to>
                                        <p:strVal val="visible"/>
                                      </p:to>
                                    </p:set>
                                    <p:anim calcmode="lin" valueType="num">
                                      <p:cBhvr additive="base">
                                        <p:cTn id="31" dur="500" fill="hold"/>
                                        <p:tgtEl>
                                          <p:spTgt spid="7180"/>
                                        </p:tgtEl>
                                        <p:attrNameLst>
                                          <p:attrName>ppt_x</p:attrName>
                                        </p:attrNameLst>
                                      </p:cBhvr>
                                      <p:tavLst>
                                        <p:tav tm="0">
                                          <p:val>
                                            <p:strVal val="0-#ppt_w/2"/>
                                          </p:val>
                                        </p:tav>
                                        <p:tav tm="100000">
                                          <p:val>
                                            <p:strVal val="#ppt_x"/>
                                          </p:val>
                                        </p:tav>
                                      </p:tavLst>
                                    </p:anim>
                                    <p:anim calcmode="lin" valueType="num">
                                      <p:cBhvr additive="base">
                                        <p:cTn id="32" dur="500" fill="hold"/>
                                        <p:tgtEl>
                                          <p:spTgt spid="718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87"/>
                                        </p:tgtEl>
                                        <p:attrNameLst>
                                          <p:attrName>style.visibility</p:attrName>
                                        </p:attrNameLst>
                                      </p:cBhvr>
                                      <p:to>
                                        <p:strVal val="visible"/>
                                      </p:to>
                                    </p:set>
                                    <p:anim calcmode="lin" valueType="num">
                                      <p:cBhvr additive="base">
                                        <p:cTn id="37" dur="500" fill="hold"/>
                                        <p:tgtEl>
                                          <p:spTgt spid="7187"/>
                                        </p:tgtEl>
                                        <p:attrNameLst>
                                          <p:attrName>ppt_x</p:attrName>
                                        </p:attrNameLst>
                                      </p:cBhvr>
                                      <p:tavLst>
                                        <p:tav tm="0">
                                          <p:val>
                                            <p:strVal val="0-#ppt_w/2"/>
                                          </p:val>
                                        </p:tav>
                                        <p:tav tm="100000">
                                          <p:val>
                                            <p:strVal val="#ppt_x"/>
                                          </p:val>
                                        </p:tav>
                                      </p:tavLst>
                                    </p:anim>
                                    <p:anim calcmode="lin" valueType="num">
                                      <p:cBhvr additive="base">
                                        <p:cTn id="38" dur="500" fill="hold"/>
                                        <p:tgtEl>
                                          <p:spTgt spid="718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90"/>
                                        </p:tgtEl>
                                        <p:attrNameLst>
                                          <p:attrName>style.visibility</p:attrName>
                                        </p:attrNameLst>
                                      </p:cBhvr>
                                      <p:to>
                                        <p:strVal val="visible"/>
                                      </p:to>
                                    </p:set>
                                    <p:anim calcmode="lin" valueType="num">
                                      <p:cBhvr additive="base">
                                        <p:cTn id="43" dur="500" fill="hold"/>
                                        <p:tgtEl>
                                          <p:spTgt spid="7190"/>
                                        </p:tgtEl>
                                        <p:attrNameLst>
                                          <p:attrName>ppt_x</p:attrName>
                                        </p:attrNameLst>
                                      </p:cBhvr>
                                      <p:tavLst>
                                        <p:tav tm="0">
                                          <p:val>
                                            <p:strVal val="0-#ppt_w/2"/>
                                          </p:val>
                                        </p:tav>
                                        <p:tav tm="100000">
                                          <p:val>
                                            <p:strVal val="#ppt_x"/>
                                          </p:val>
                                        </p:tav>
                                      </p:tavLst>
                                    </p:anim>
                                    <p:anim calcmode="lin" valueType="num">
                                      <p:cBhvr additive="base">
                                        <p:cTn id="44" dur="500" fill="hold"/>
                                        <p:tgtEl>
                                          <p:spTgt spid="719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animBg="1" autoUpdateAnimBg="0"/>
      <p:bldP spid="7178" grpId="0" animBg="1" autoUpdateAnimBg="0"/>
      <p:bldP spid="7180" grpId="0" animBg="1" autoUpdateAnimBg="0"/>
      <p:bldP spid="7182" grpId="0" animBg="1" autoUpdateAnimBg="0"/>
      <p:bldP spid="7184" grpId="0" animBg="1" autoUpdateAnimBg="0"/>
      <p:bldP spid="7187" grpId="0" animBg="1" autoUpdateAnimBg="0"/>
      <p:bldP spid="719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12787"/>
          </a:xfrm>
        </p:spPr>
        <p:txBody>
          <a:bodyPr/>
          <a:lstStyle/>
          <a:p>
            <a:pPr eaLnBrk="1" hangingPunct="1">
              <a:defRPr/>
            </a:pPr>
            <a:r>
              <a:rPr sz="4000"/>
              <a:t>Attitude Change &amp; Maintenance</a:t>
            </a:r>
          </a:p>
        </p:txBody>
      </p:sp>
      <p:sp>
        <p:nvSpPr>
          <p:cNvPr id="11267" name="Rectangle 3"/>
          <p:cNvSpPr>
            <a:spLocks noGrp="1" noChangeArrowheads="1"/>
          </p:cNvSpPr>
          <p:nvPr>
            <p:ph idx="1"/>
          </p:nvPr>
        </p:nvSpPr>
        <p:spPr>
          <a:xfrm>
            <a:off x="457200" y="1143000"/>
            <a:ext cx="7620000" cy="5195268"/>
          </a:xfrm>
        </p:spPr>
        <p:txBody>
          <a:bodyPr/>
          <a:lstStyle/>
          <a:p>
            <a:pPr eaLnBrk="1" hangingPunct="1"/>
            <a:r>
              <a:rPr lang="en-US" dirty="0">
                <a:hlinkClick r:id="rId2" action="ppaction://hlinkfile"/>
              </a:rPr>
              <a:t>Balance Theory</a:t>
            </a:r>
            <a:endParaRPr lang="en-US" dirty="0"/>
          </a:p>
          <a:p>
            <a:pPr lvl="1" eaLnBrk="1" hangingPunct="1"/>
            <a:r>
              <a:rPr lang="en-US" dirty="0"/>
              <a:t>people desire to maintain balanced relationships involving others and attitude objects</a:t>
            </a:r>
          </a:p>
          <a:p>
            <a:pPr lvl="2" eaLnBrk="1" hangingPunct="1"/>
            <a:r>
              <a:rPr lang="en-US" dirty="0"/>
              <a:t>P-O-X relations</a:t>
            </a:r>
          </a:p>
          <a:p>
            <a:pPr lvl="2" eaLnBrk="1" hangingPunct="1"/>
            <a:r>
              <a:rPr lang="en-US" dirty="0"/>
              <a:t>interpersonal</a:t>
            </a:r>
          </a:p>
          <a:p>
            <a:pPr lvl="2" eaLnBrk="1" hangingPunct="1"/>
            <a:endParaRPr lang="en-US" sz="2800" dirty="0"/>
          </a:p>
          <a:p>
            <a:pPr eaLnBrk="1" hangingPunct="1"/>
            <a:r>
              <a:rPr lang="en-US" dirty="0"/>
              <a:t>Cognitive Consistency Theory</a:t>
            </a:r>
          </a:p>
          <a:p>
            <a:pPr lvl="1" eaLnBrk="1" hangingPunct="1"/>
            <a:r>
              <a:rPr lang="en-US" dirty="0"/>
              <a:t>people wish to maintain consistent beliefs about an attitude object</a:t>
            </a:r>
          </a:p>
          <a:p>
            <a:pPr lvl="2" eaLnBrk="1" hangingPunct="1"/>
            <a:r>
              <a:rPr lang="en-US" dirty="0"/>
              <a:t>unqualified good/bad; no shades of gray</a:t>
            </a:r>
          </a:p>
          <a:p>
            <a:pPr lvl="2" eaLnBrk="1" hangingPunct="1"/>
            <a:r>
              <a:rPr lang="en-US" dirty="0"/>
              <a:t>intrapersonal</a:t>
            </a:r>
          </a:p>
        </p:txBody>
      </p:sp>
      <p:sp>
        <p:nvSpPr>
          <p:cNvPr id="11268" name="Text Box 4"/>
          <p:cNvSpPr txBox="1">
            <a:spLocks noChangeArrowheads="1"/>
          </p:cNvSpPr>
          <p:nvPr/>
        </p:nvSpPr>
        <p:spPr bwMode="auto">
          <a:xfrm>
            <a:off x="6553200" y="3025775"/>
            <a:ext cx="533400" cy="701675"/>
          </a:xfrm>
          <a:prstGeom prst="rect">
            <a:avLst/>
          </a:prstGeom>
          <a:noFill/>
          <a:ln w="9525">
            <a:noFill/>
            <a:miter lim="800000"/>
            <a:headEnd/>
            <a:tailEnd/>
          </a:ln>
        </p:spPr>
        <p:txBody>
          <a:bodyPr>
            <a:spAutoFit/>
          </a:bodyPr>
          <a:lstStyle/>
          <a:p>
            <a:pPr>
              <a:spcBef>
                <a:spcPct val="50000"/>
              </a:spcBef>
              <a:defRPr/>
            </a:pPr>
            <a:r>
              <a:rPr lang="en-US" sz="4000" dirty="0">
                <a:solidFill>
                  <a:schemeClr val="accent2">
                    <a:lumMod val="60000"/>
                    <a:lumOff val="40000"/>
                  </a:schemeClr>
                </a:solidFill>
              </a:rPr>
              <a:t>P</a:t>
            </a:r>
          </a:p>
        </p:txBody>
      </p:sp>
      <p:sp>
        <p:nvSpPr>
          <p:cNvPr id="10245" name="Text Box 5"/>
          <p:cNvSpPr txBox="1">
            <a:spLocks noChangeArrowheads="1"/>
          </p:cNvSpPr>
          <p:nvPr/>
        </p:nvSpPr>
        <p:spPr bwMode="auto">
          <a:xfrm>
            <a:off x="7848600" y="2035175"/>
            <a:ext cx="533400" cy="701675"/>
          </a:xfrm>
          <a:prstGeom prst="rect">
            <a:avLst/>
          </a:prstGeom>
          <a:noFill/>
          <a:ln w="9525">
            <a:noFill/>
            <a:miter lim="800000"/>
            <a:headEnd/>
            <a:tailEnd/>
          </a:ln>
        </p:spPr>
        <p:txBody>
          <a:bodyPr>
            <a:spAutoFit/>
          </a:bodyPr>
          <a:lstStyle/>
          <a:p>
            <a:pPr>
              <a:spcBef>
                <a:spcPct val="50000"/>
              </a:spcBef>
              <a:defRPr/>
            </a:pPr>
            <a:r>
              <a:rPr lang="en-US" sz="4000" dirty="0">
                <a:solidFill>
                  <a:schemeClr val="tx2">
                    <a:lumMod val="40000"/>
                    <a:lumOff val="60000"/>
                  </a:schemeClr>
                </a:solidFill>
              </a:rPr>
              <a:t>O</a:t>
            </a:r>
          </a:p>
        </p:txBody>
      </p:sp>
      <p:sp>
        <p:nvSpPr>
          <p:cNvPr id="11270" name="Text Box 6"/>
          <p:cNvSpPr txBox="1">
            <a:spLocks noChangeArrowheads="1"/>
          </p:cNvSpPr>
          <p:nvPr/>
        </p:nvSpPr>
        <p:spPr bwMode="auto">
          <a:xfrm>
            <a:off x="7924800" y="4016375"/>
            <a:ext cx="533400" cy="701675"/>
          </a:xfrm>
          <a:prstGeom prst="rect">
            <a:avLst/>
          </a:prstGeom>
          <a:noFill/>
          <a:ln w="9525">
            <a:noFill/>
            <a:miter lim="800000"/>
            <a:headEnd/>
            <a:tailEnd/>
          </a:ln>
        </p:spPr>
        <p:txBody>
          <a:bodyPr>
            <a:spAutoFit/>
          </a:bodyPr>
          <a:lstStyle/>
          <a:p>
            <a:pPr>
              <a:spcBef>
                <a:spcPct val="50000"/>
              </a:spcBef>
            </a:pPr>
            <a:r>
              <a:rPr lang="en-US" sz="4000">
                <a:solidFill>
                  <a:srgbClr val="FFCC99"/>
                </a:solidFill>
              </a:rPr>
              <a:t>X</a:t>
            </a:r>
          </a:p>
        </p:txBody>
      </p:sp>
      <p:sp>
        <p:nvSpPr>
          <p:cNvPr id="11271" name="Line 7"/>
          <p:cNvSpPr>
            <a:spLocks noChangeShapeType="1"/>
          </p:cNvSpPr>
          <p:nvPr/>
        </p:nvSpPr>
        <p:spPr bwMode="auto">
          <a:xfrm flipV="1">
            <a:off x="7010400" y="2568575"/>
            <a:ext cx="914400" cy="685800"/>
          </a:xfrm>
          <a:prstGeom prst="line">
            <a:avLst/>
          </a:prstGeom>
          <a:noFill/>
          <a:ln w="28575">
            <a:solidFill>
              <a:schemeClr val="tx1"/>
            </a:solidFill>
            <a:round/>
            <a:headEnd/>
            <a:tailEnd/>
          </a:ln>
        </p:spPr>
        <p:txBody>
          <a:bodyPr/>
          <a:lstStyle/>
          <a:p>
            <a:endParaRPr lang="en-US"/>
          </a:p>
        </p:txBody>
      </p:sp>
      <p:sp>
        <p:nvSpPr>
          <p:cNvPr id="11272" name="Line 8"/>
          <p:cNvSpPr>
            <a:spLocks noChangeShapeType="1"/>
          </p:cNvSpPr>
          <p:nvPr/>
        </p:nvSpPr>
        <p:spPr bwMode="auto">
          <a:xfrm>
            <a:off x="7010400" y="3559175"/>
            <a:ext cx="914400" cy="762000"/>
          </a:xfrm>
          <a:prstGeom prst="line">
            <a:avLst/>
          </a:prstGeom>
          <a:noFill/>
          <a:ln w="28575">
            <a:solidFill>
              <a:schemeClr val="tx1"/>
            </a:solidFill>
            <a:round/>
            <a:headEnd/>
            <a:tailEnd/>
          </a:ln>
        </p:spPr>
        <p:txBody>
          <a:bodyPr/>
          <a:lstStyle/>
          <a:p>
            <a:endParaRPr lang="en-US"/>
          </a:p>
        </p:txBody>
      </p:sp>
      <p:sp>
        <p:nvSpPr>
          <p:cNvPr id="11273" name="Line 9"/>
          <p:cNvSpPr>
            <a:spLocks noChangeShapeType="1"/>
          </p:cNvSpPr>
          <p:nvPr/>
        </p:nvSpPr>
        <p:spPr bwMode="auto">
          <a:xfrm>
            <a:off x="8153400" y="2720975"/>
            <a:ext cx="0" cy="1295400"/>
          </a:xfrm>
          <a:prstGeom prst="line">
            <a:avLst/>
          </a:prstGeom>
          <a:noFill/>
          <a:ln w="28575">
            <a:solidFill>
              <a:schemeClr val="tx1"/>
            </a:solidFill>
            <a:round/>
            <a:headEnd/>
            <a:tailEnd/>
          </a:ln>
        </p:spPr>
        <p:txBody>
          <a:bodyPr/>
          <a:lstStyle/>
          <a:p>
            <a:endParaRPr 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dirty="0"/>
              <a:t>Cognitive Dissonance Theory</a:t>
            </a:r>
          </a:p>
        </p:txBody>
      </p:sp>
      <p:sp>
        <p:nvSpPr>
          <p:cNvPr id="12291" name="Rectangle 3"/>
          <p:cNvSpPr>
            <a:spLocks noGrp="1" noChangeArrowheads="1"/>
          </p:cNvSpPr>
          <p:nvPr>
            <p:ph idx="1"/>
          </p:nvPr>
        </p:nvSpPr>
        <p:spPr>
          <a:xfrm>
            <a:off x="304800" y="990600"/>
            <a:ext cx="8382000" cy="5195268"/>
          </a:xfrm>
        </p:spPr>
        <p:txBody>
          <a:bodyPr/>
          <a:lstStyle/>
          <a:p>
            <a:pPr marL="396875" lvl="1" eaLnBrk="1" hangingPunct="1">
              <a:buBlip>
                <a:blip r:embed="rId3"/>
              </a:buBlip>
            </a:pPr>
            <a:r>
              <a:rPr lang="en-US" sz="3200" dirty="0"/>
              <a:t>Attitude - Behavior inconsistency creates psychological </a:t>
            </a:r>
            <a:r>
              <a:rPr lang="en-US" sz="4400" dirty="0">
                <a:solidFill>
                  <a:srgbClr val="FF0000"/>
                </a:solidFill>
                <a:latin typeface="Chiller" pitchFamily="82" charset="0"/>
              </a:rPr>
              <a:t>TENSION</a:t>
            </a:r>
          </a:p>
          <a:p>
            <a:pPr lvl="1" eaLnBrk="1" hangingPunct="1"/>
            <a:r>
              <a:rPr lang="en-US" dirty="0"/>
              <a:t>When we maintain an original attitude and behave inconsistent with it</a:t>
            </a:r>
          </a:p>
          <a:p>
            <a:pPr lvl="2" eaLnBrk="1" hangingPunct="1"/>
            <a:r>
              <a:rPr lang="en-US" dirty="0"/>
              <a:t>Strength of devotion to the idea/attitude</a:t>
            </a:r>
          </a:p>
          <a:p>
            <a:pPr lvl="2" eaLnBrk="1" hangingPunct="1"/>
            <a:r>
              <a:rPr lang="en-US" dirty="0"/>
              <a:t>Desire to preserve one’s positive self-image</a:t>
            </a:r>
          </a:p>
          <a:p>
            <a:pPr lvl="1" eaLnBrk="1" hangingPunct="1"/>
            <a:r>
              <a:rPr lang="en-US" dirty="0"/>
              <a:t>When we invest effort or resources in a decision it becomes difficult to change the direction of our behavior</a:t>
            </a:r>
          </a:p>
          <a:p>
            <a:pPr lvl="2" eaLnBrk="1" hangingPunct="1"/>
            <a:r>
              <a:rPr lang="en-US" dirty="0"/>
              <a:t>Escalation of commitment</a:t>
            </a:r>
          </a:p>
          <a:p>
            <a:pPr lvl="2" eaLnBrk="1" hangingPunct="1"/>
            <a:r>
              <a:rPr lang="en-US" dirty="0"/>
              <a:t>Penance</a:t>
            </a:r>
          </a:p>
          <a:p>
            <a:pPr lvl="2" eaLnBrk="1" hangingPunct="1"/>
            <a:r>
              <a:rPr lang="en-US" dirty="0"/>
              <a:t>Severity of initiation</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Classic Study</a:t>
            </a:r>
          </a:p>
        </p:txBody>
      </p:sp>
      <p:sp>
        <p:nvSpPr>
          <p:cNvPr id="3" name="Content Placeholder 2"/>
          <p:cNvSpPr>
            <a:spLocks noGrp="1"/>
          </p:cNvSpPr>
          <p:nvPr>
            <p:ph idx="1"/>
          </p:nvPr>
        </p:nvSpPr>
        <p:spPr>
          <a:xfrm>
            <a:off x="381000" y="1219201"/>
            <a:ext cx="8382000" cy="4370427"/>
          </a:xfrm>
        </p:spPr>
        <p:txBody>
          <a:bodyPr/>
          <a:lstStyle/>
          <a:p>
            <a:pPr lvl="1" eaLnBrk="1" hangingPunct="1"/>
            <a:r>
              <a:rPr lang="en-US" sz="3200" dirty="0" err="1"/>
              <a:t>Festinger</a:t>
            </a:r>
            <a:r>
              <a:rPr lang="en-US" sz="3200" dirty="0"/>
              <a:t> &amp; </a:t>
            </a:r>
            <a:r>
              <a:rPr lang="en-US" sz="3200" dirty="0" err="1"/>
              <a:t>Carlsmith</a:t>
            </a:r>
            <a:r>
              <a:rPr lang="en-US" sz="3200" dirty="0"/>
              <a:t> (1957)</a:t>
            </a:r>
          </a:p>
          <a:p>
            <a:pPr lvl="2" eaLnBrk="1" hangingPunct="1"/>
            <a:r>
              <a:rPr lang="en-US" sz="2800" dirty="0"/>
              <a:t>boring task</a:t>
            </a:r>
          </a:p>
          <a:p>
            <a:pPr lvl="2" eaLnBrk="1" hangingPunct="1"/>
            <a:r>
              <a:rPr lang="en-US" sz="2800" dirty="0"/>
              <a:t>attitude questionnaire (time 1)</a:t>
            </a:r>
          </a:p>
          <a:p>
            <a:pPr lvl="2" eaLnBrk="1" hangingPunct="1"/>
            <a:r>
              <a:rPr lang="en-US" dirty="0">
                <a:solidFill>
                  <a:schemeClr val="accent1"/>
                </a:solidFill>
              </a:rPr>
              <a:t>Oops!</a:t>
            </a:r>
          </a:p>
          <a:p>
            <a:pPr marL="914400" lvl="2" indent="0" eaLnBrk="1" hangingPunct="1">
              <a:buNone/>
            </a:pPr>
            <a:endParaRPr lang="en-US" dirty="0"/>
          </a:p>
          <a:p>
            <a:pPr lvl="4" eaLnBrk="1" hangingPunct="1"/>
            <a:r>
              <a:rPr lang="en-US" dirty="0"/>
              <a:t>    </a:t>
            </a:r>
            <a:r>
              <a:rPr lang="en-US" b="1" dirty="0"/>
              <a:t>$1</a:t>
            </a:r>
            <a:r>
              <a:rPr lang="en-US" dirty="0"/>
              <a:t>			                              </a:t>
            </a:r>
            <a:r>
              <a:rPr lang="en-US" b="1" dirty="0"/>
              <a:t>$20</a:t>
            </a:r>
          </a:p>
          <a:p>
            <a:pPr lvl="4" eaLnBrk="1" hangingPunct="1"/>
            <a:endParaRPr lang="en-US" dirty="0"/>
          </a:p>
          <a:p>
            <a:pPr marL="1604963" lvl="4" indent="0" eaLnBrk="1" hangingPunct="1">
              <a:buNone/>
            </a:pPr>
            <a:endParaRPr lang="en-US" dirty="0"/>
          </a:p>
          <a:p>
            <a:pPr lvl="4" eaLnBrk="1" hangingPunct="1"/>
            <a:r>
              <a:rPr lang="en-US" dirty="0"/>
              <a:t>attitude questionnaire (time 2) </a:t>
            </a:r>
          </a:p>
          <a:p>
            <a:endParaRPr lang="en-US" dirty="0"/>
          </a:p>
        </p:txBody>
      </p:sp>
      <p:sp>
        <p:nvSpPr>
          <p:cNvPr id="5" name="Line 4"/>
          <p:cNvSpPr>
            <a:spLocks noChangeShapeType="1"/>
          </p:cNvSpPr>
          <p:nvPr/>
        </p:nvSpPr>
        <p:spPr bwMode="auto">
          <a:xfrm>
            <a:off x="2562386" y="2857500"/>
            <a:ext cx="2390614" cy="266700"/>
          </a:xfrm>
          <a:prstGeom prst="line">
            <a:avLst/>
          </a:prstGeom>
          <a:noFill/>
          <a:ln w="9525">
            <a:solidFill>
              <a:schemeClr val="tx1"/>
            </a:solidFill>
            <a:round/>
            <a:headEnd/>
            <a:tailEnd/>
          </a:ln>
        </p:spPr>
        <p:txBody>
          <a:bodyPr wrap="none" anchor="ctr"/>
          <a:lstStyle/>
          <a:p>
            <a:endParaRPr lang="en-US"/>
          </a:p>
        </p:txBody>
      </p:sp>
      <p:sp>
        <p:nvSpPr>
          <p:cNvPr id="6" name="Line 5"/>
          <p:cNvSpPr>
            <a:spLocks noChangeShapeType="1"/>
          </p:cNvSpPr>
          <p:nvPr/>
        </p:nvSpPr>
        <p:spPr bwMode="auto">
          <a:xfrm>
            <a:off x="4953000" y="3124200"/>
            <a:ext cx="0" cy="381000"/>
          </a:xfrm>
          <a:prstGeom prst="line">
            <a:avLst/>
          </a:prstGeom>
          <a:noFill/>
          <a:ln w="9525">
            <a:solidFill>
              <a:schemeClr val="tx1"/>
            </a:solidFill>
            <a:round/>
            <a:headEnd/>
            <a:tailEnd/>
          </a:ln>
        </p:spPr>
        <p:txBody>
          <a:bodyPr wrap="none" anchor="ctr"/>
          <a:lstStyle/>
          <a:p>
            <a:endParaRPr lang="en-US"/>
          </a:p>
        </p:txBody>
      </p:sp>
      <p:sp>
        <p:nvSpPr>
          <p:cNvPr id="7" name="Line 6"/>
          <p:cNvSpPr>
            <a:spLocks noChangeShapeType="1"/>
          </p:cNvSpPr>
          <p:nvPr/>
        </p:nvSpPr>
        <p:spPr bwMode="auto">
          <a:xfrm>
            <a:off x="3276600" y="3515532"/>
            <a:ext cx="3505200" cy="0"/>
          </a:xfrm>
          <a:prstGeom prst="line">
            <a:avLst/>
          </a:prstGeom>
          <a:noFill/>
          <a:ln w="9525">
            <a:solidFill>
              <a:schemeClr val="tx1"/>
            </a:solidFill>
            <a:round/>
            <a:headEnd type="oval" w="med" len="med"/>
            <a:tailEnd type="oval" w="med" len="med"/>
          </a:ln>
        </p:spPr>
        <p:txBody>
          <a:bodyPr wrap="none" anchor="ctr"/>
          <a:lstStyle/>
          <a:p>
            <a:endParaRPr lang="en-US"/>
          </a:p>
        </p:txBody>
      </p:sp>
      <p:sp>
        <p:nvSpPr>
          <p:cNvPr id="8" name="Line 5"/>
          <p:cNvSpPr>
            <a:spLocks noChangeShapeType="1"/>
          </p:cNvSpPr>
          <p:nvPr/>
        </p:nvSpPr>
        <p:spPr bwMode="auto">
          <a:xfrm>
            <a:off x="6781800" y="3515532"/>
            <a:ext cx="0" cy="609600"/>
          </a:xfrm>
          <a:prstGeom prst="line">
            <a:avLst/>
          </a:prstGeom>
          <a:noFill/>
          <a:ln w="9525">
            <a:solidFill>
              <a:schemeClr val="tx1"/>
            </a:solidFill>
            <a:round/>
            <a:headEnd/>
            <a:tailEnd/>
          </a:ln>
        </p:spPr>
        <p:txBody>
          <a:bodyPr wrap="none" anchor="ctr"/>
          <a:lstStyle/>
          <a:p>
            <a:endParaRPr lang="en-US"/>
          </a:p>
        </p:txBody>
      </p:sp>
      <p:sp>
        <p:nvSpPr>
          <p:cNvPr id="9" name="Line 5"/>
          <p:cNvSpPr>
            <a:spLocks noChangeShapeType="1"/>
          </p:cNvSpPr>
          <p:nvPr/>
        </p:nvSpPr>
        <p:spPr bwMode="auto">
          <a:xfrm>
            <a:off x="3276600" y="3515532"/>
            <a:ext cx="0" cy="609600"/>
          </a:xfrm>
          <a:prstGeom prst="line">
            <a:avLst/>
          </a:prstGeom>
          <a:no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119936555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200"/>
            <a:ext cx="8229600" cy="762000"/>
          </a:xfrm>
        </p:spPr>
        <p:txBody>
          <a:bodyPr/>
          <a:lstStyle/>
          <a:p>
            <a:pPr eaLnBrk="1" hangingPunct="1">
              <a:defRPr/>
            </a:pPr>
            <a:r>
              <a:rPr dirty="0"/>
              <a:t>More Dissonance Research</a:t>
            </a:r>
          </a:p>
        </p:txBody>
      </p:sp>
      <p:sp>
        <p:nvSpPr>
          <p:cNvPr id="13315" name="Rectangle 3"/>
          <p:cNvSpPr>
            <a:spLocks noGrp="1" noChangeArrowheads="1"/>
          </p:cNvSpPr>
          <p:nvPr>
            <p:ph sz="half" idx="1"/>
          </p:nvPr>
        </p:nvSpPr>
        <p:spPr>
          <a:xfrm>
            <a:off x="533400" y="990600"/>
            <a:ext cx="4033838" cy="3656013"/>
          </a:xfrm>
        </p:spPr>
        <p:txBody>
          <a:bodyPr/>
          <a:lstStyle/>
          <a:p>
            <a:pPr marL="339725" indent="-339725" eaLnBrk="1" hangingPunct="1"/>
            <a:r>
              <a:rPr lang="en-US" sz="3200" dirty="0"/>
              <a:t>Handicapped Access</a:t>
            </a:r>
          </a:p>
          <a:p>
            <a:pPr marL="673100" lvl="1" indent="-323850" eaLnBrk="1" hangingPunct="1"/>
            <a:r>
              <a:rPr lang="en-US" dirty="0"/>
              <a:t>Identified students who strongly advocate handicapped access</a:t>
            </a:r>
          </a:p>
          <a:p>
            <a:pPr marL="673100" lvl="1" indent="-323850" eaLnBrk="1" hangingPunct="1"/>
            <a:r>
              <a:rPr lang="en-US" dirty="0"/>
              <a:t>counter attitudinal vs. neutral essay</a:t>
            </a:r>
          </a:p>
          <a:p>
            <a:pPr marL="673100" lvl="1" indent="-323850" eaLnBrk="1" hangingPunct="1"/>
            <a:r>
              <a:rPr lang="en-US" dirty="0"/>
              <a:t>offered opportunity to help by volunteering to escort a handicapped student on campus</a:t>
            </a:r>
          </a:p>
        </p:txBody>
      </p:sp>
      <p:sp>
        <p:nvSpPr>
          <p:cNvPr id="13316" name="Rectangle 4"/>
          <p:cNvSpPr>
            <a:spLocks noGrp="1" noChangeArrowheads="1"/>
          </p:cNvSpPr>
          <p:nvPr>
            <p:ph sz="half" idx="2"/>
          </p:nvPr>
        </p:nvSpPr>
        <p:spPr>
          <a:xfrm>
            <a:off x="4800600" y="990600"/>
            <a:ext cx="4033838" cy="3435350"/>
          </a:xfrm>
        </p:spPr>
        <p:txBody>
          <a:bodyPr/>
          <a:lstStyle/>
          <a:p>
            <a:pPr marL="347663" indent="-347663" eaLnBrk="1" hangingPunct="1"/>
            <a:r>
              <a:rPr lang="en-US" sz="3200"/>
              <a:t>Sexual Discussion Group (1960)</a:t>
            </a:r>
          </a:p>
          <a:p>
            <a:pPr marL="673100" lvl="1" indent="-339725" eaLnBrk="1" hangingPunct="1"/>
            <a:r>
              <a:rPr lang="en-US"/>
              <a:t>women’s campus</a:t>
            </a:r>
          </a:p>
          <a:p>
            <a:pPr marL="673100" lvl="1" indent="-339725" eaLnBrk="1" hangingPunct="1"/>
            <a:r>
              <a:rPr lang="en-US"/>
              <a:t>recite passages from romance vs. explicit erotic novel</a:t>
            </a:r>
          </a:p>
          <a:p>
            <a:pPr marL="673100" lvl="1" indent="-339725" eaLnBrk="1" hangingPunct="1"/>
            <a:r>
              <a:rPr lang="en-US"/>
              <a:t>offered opportunity to return to next group meeting as a full member</a:t>
            </a:r>
          </a:p>
        </p:txBody>
      </p:sp>
      <p:sp>
        <p:nvSpPr>
          <p:cNvPr id="13317" name="Line 5"/>
          <p:cNvSpPr>
            <a:spLocks noChangeShapeType="1"/>
          </p:cNvSpPr>
          <p:nvPr/>
        </p:nvSpPr>
        <p:spPr bwMode="auto">
          <a:xfrm>
            <a:off x="1257300" y="5181600"/>
            <a:ext cx="2362200" cy="0"/>
          </a:xfrm>
          <a:prstGeom prst="line">
            <a:avLst/>
          </a:prstGeom>
          <a:noFill/>
          <a:ln w="9525">
            <a:solidFill>
              <a:schemeClr val="tx1"/>
            </a:solidFill>
            <a:round/>
            <a:headEnd/>
            <a:tailEnd/>
          </a:ln>
        </p:spPr>
        <p:txBody>
          <a:bodyPr/>
          <a:lstStyle/>
          <a:p>
            <a:endParaRPr lang="en-US"/>
          </a:p>
        </p:txBody>
      </p:sp>
      <p:sp>
        <p:nvSpPr>
          <p:cNvPr id="13318" name="Line 6"/>
          <p:cNvSpPr>
            <a:spLocks noChangeShapeType="1"/>
          </p:cNvSpPr>
          <p:nvPr/>
        </p:nvSpPr>
        <p:spPr bwMode="auto">
          <a:xfrm>
            <a:off x="1257300" y="5486400"/>
            <a:ext cx="1143000" cy="0"/>
          </a:xfrm>
          <a:prstGeom prst="line">
            <a:avLst/>
          </a:prstGeom>
          <a:noFill/>
          <a:ln w="9525">
            <a:solidFill>
              <a:schemeClr val="tx1"/>
            </a:solidFill>
            <a:round/>
            <a:headEnd/>
            <a:tailEnd/>
          </a:ln>
        </p:spPr>
        <p:txBody>
          <a:bodyPr/>
          <a:lstStyle/>
          <a:p>
            <a:endParaRPr lang="en-US"/>
          </a:p>
        </p:txBody>
      </p:sp>
      <p:sp>
        <p:nvSpPr>
          <p:cNvPr id="13319" name="Line 7"/>
          <p:cNvSpPr>
            <a:spLocks noChangeShapeType="1"/>
          </p:cNvSpPr>
          <p:nvPr/>
        </p:nvSpPr>
        <p:spPr bwMode="auto">
          <a:xfrm>
            <a:off x="2552700" y="5486400"/>
            <a:ext cx="1066800" cy="0"/>
          </a:xfrm>
          <a:prstGeom prst="line">
            <a:avLst/>
          </a:prstGeom>
          <a:noFill/>
          <a:ln w="9525">
            <a:solidFill>
              <a:schemeClr val="tx1"/>
            </a:solidFill>
            <a:round/>
            <a:headEnd/>
            <a:tailEnd/>
          </a:ln>
        </p:spPr>
        <p:txBody>
          <a:bodyPr/>
          <a:lstStyle/>
          <a:p>
            <a:endParaRPr lang="en-US"/>
          </a:p>
        </p:txBody>
      </p:sp>
      <p:sp>
        <p:nvSpPr>
          <p:cNvPr id="13320" name="AutoShape 8"/>
          <p:cNvSpPr>
            <a:spLocks noChangeArrowheads="1"/>
          </p:cNvSpPr>
          <p:nvPr/>
        </p:nvSpPr>
        <p:spPr bwMode="auto">
          <a:xfrm>
            <a:off x="876300" y="4953000"/>
            <a:ext cx="381000" cy="685800"/>
          </a:xfrm>
          <a:prstGeom prst="bevel">
            <a:avLst>
              <a:gd name="adj" fmla="val 12500"/>
            </a:avLst>
          </a:prstGeom>
          <a:noFill/>
          <a:ln w="9525">
            <a:solidFill>
              <a:schemeClr val="tx1"/>
            </a:solidFill>
            <a:miter lim="800000"/>
            <a:headEnd/>
            <a:tailEnd/>
          </a:ln>
        </p:spPr>
        <p:txBody>
          <a:bodyPr wrap="none" anchor="ctr"/>
          <a:lstStyle/>
          <a:p>
            <a:endParaRPr lang="en-US"/>
          </a:p>
        </p:txBody>
      </p:sp>
      <p:sp>
        <p:nvSpPr>
          <p:cNvPr id="13321" name="AutoShape 9"/>
          <p:cNvSpPr>
            <a:spLocks noChangeArrowheads="1"/>
          </p:cNvSpPr>
          <p:nvPr/>
        </p:nvSpPr>
        <p:spPr bwMode="auto">
          <a:xfrm>
            <a:off x="3619500" y="4953000"/>
            <a:ext cx="381000" cy="685800"/>
          </a:xfrm>
          <a:prstGeom prst="bevel">
            <a:avLst>
              <a:gd name="adj" fmla="val 12500"/>
            </a:avLst>
          </a:prstGeom>
          <a:noFill/>
          <a:ln w="9525">
            <a:solidFill>
              <a:schemeClr val="tx1"/>
            </a:solidFill>
            <a:miter lim="800000"/>
            <a:headEnd/>
            <a:tailEnd/>
          </a:ln>
        </p:spPr>
        <p:txBody>
          <a:bodyPr wrap="none" anchor="ctr"/>
          <a:lstStyle/>
          <a:p>
            <a:endParaRPr lang="en-US"/>
          </a:p>
        </p:txBody>
      </p:sp>
      <p:sp>
        <p:nvSpPr>
          <p:cNvPr id="13322" name="Line 10"/>
          <p:cNvSpPr>
            <a:spLocks noChangeShapeType="1"/>
          </p:cNvSpPr>
          <p:nvPr/>
        </p:nvSpPr>
        <p:spPr bwMode="auto">
          <a:xfrm>
            <a:off x="2019300" y="5486400"/>
            <a:ext cx="0" cy="533400"/>
          </a:xfrm>
          <a:prstGeom prst="line">
            <a:avLst/>
          </a:prstGeom>
          <a:noFill/>
          <a:ln w="9525">
            <a:solidFill>
              <a:schemeClr val="tx1"/>
            </a:solidFill>
            <a:round/>
            <a:headEnd/>
            <a:tailEnd/>
          </a:ln>
        </p:spPr>
        <p:txBody>
          <a:bodyPr/>
          <a:lstStyle/>
          <a:p>
            <a:endParaRPr lang="en-US"/>
          </a:p>
        </p:txBody>
      </p:sp>
      <p:sp>
        <p:nvSpPr>
          <p:cNvPr id="13323" name="Line 11"/>
          <p:cNvSpPr>
            <a:spLocks noChangeShapeType="1"/>
          </p:cNvSpPr>
          <p:nvPr/>
        </p:nvSpPr>
        <p:spPr bwMode="auto">
          <a:xfrm>
            <a:off x="2019300" y="6019800"/>
            <a:ext cx="685800" cy="0"/>
          </a:xfrm>
          <a:prstGeom prst="line">
            <a:avLst/>
          </a:prstGeom>
          <a:noFill/>
          <a:ln w="9525">
            <a:solidFill>
              <a:schemeClr val="tx1"/>
            </a:solidFill>
            <a:round/>
            <a:headEnd/>
            <a:tailEnd/>
          </a:ln>
        </p:spPr>
        <p:txBody>
          <a:bodyPr/>
          <a:lstStyle/>
          <a:p>
            <a:endParaRPr lang="en-US"/>
          </a:p>
        </p:txBody>
      </p:sp>
      <p:sp>
        <p:nvSpPr>
          <p:cNvPr id="13324" name="Line 12"/>
          <p:cNvSpPr>
            <a:spLocks noChangeShapeType="1"/>
          </p:cNvSpPr>
          <p:nvPr/>
        </p:nvSpPr>
        <p:spPr bwMode="auto">
          <a:xfrm flipV="1">
            <a:off x="2705100" y="5486400"/>
            <a:ext cx="0" cy="533400"/>
          </a:xfrm>
          <a:prstGeom prst="line">
            <a:avLst/>
          </a:prstGeom>
          <a:noFill/>
          <a:ln w="9525">
            <a:solidFill>
              <a:schemeClr val="tx1"/>
            </a:solidFill>
            <a:round/>
            <a:headEnd/>
            <a:tailEnd/>
          </a:ln>
        </p:spPr>
        <p:txBody>
          <a:bodyPr/>
          <a:lstStyle/>
          <a:p>
            <a:endParaRPr lang="en-US"/>
          </a:p>
        </p:txBody>
      </p:sp>
      <p:sp>
        <p:nvSpPr>
          <p:cNvPr id="13325" name="Line 13"/>
          <p:cNvSpPr>
            <a:spLocks noChangeShapeType="1"/>
          </p:cNvSpPr>
          <p:nvPr/>
        </p:nvSpPr>
        <p:spPr bwMode="auto">
          <a:xfrm>
            <a:off x="5638800" y="4928461"/>
            <a:ext cx="2286000" cy="0"/>
          </a:xfrm>
          <a:prstGeom prst="line">
            <a:avLst/>
          </a:prstGeom>
          <a:noFill/>
          <a:ln w="9525">
            <a:solidFill>
              <a:schemeClr val="tx1"/>
            </a:solidFill>
            <a:round/>
            <a:headEnd/>
            <a:tailEnd/>
          </a:ln>
        </p:spPr>
        <p:txBody>
          <a:bodyPr/>
          <a:lstStyle/>
          <a:p>
            <a:endParaRPr lang="en-US"/>
          </a:p>
        </p:txBody>
      </p:sp>
      <p:sp>
        <p:nvSpPr>
          <p:cNvPr id="13326" name="Line 14"/>
          <p:cNvSpPr>
            <a:spLocks noChangeShapeType="1"/>
          </p:cNvSpPr>
          <p:nvPr/>
        </p:nvSpPr>
        <p:spPr bwMode="auto">
          <a:xfrm>
            <a:off x="5638800" y="5309461"/>
            <a:ext cx="685800" cy="0"/>
          </a:xfrm>
          <a:prstGeom prst="line">
            <a:avLst/>
          </a:prstGeom>
          <a:noFill/>
          <a:ln w="9525">
            <a:solidFill>
              <a:schemeClr val="tx1"/>
            </a:solidFill>
            <a:round/>
            <a:headEnd/>
            <a:tailEnd/>
          </a:ln>
        </p:spPr>
        <p:txBody>
          <a:bodyPr/>
          <a:lstStyle/>
          <a:p>
            <a:endParaRPr lang="en-US"/>
          </a:p>
        </p:txBody>
      </p:sp>
      <p:sp>
        <p:nvSpPr>
          <p:cNvPr id="13327" name="Line 15"/>
          <p:cNvSpPr>
            <a:spLocks noChangeShapeType="1"/>
          </p:cNvSpPr>
          <p:nvPr/>
        </p:nvSpPr>
        <p:spPr bwMode="auto">
          <a:xfrm>
            <a:off x="6553200" y="5309461"/>
            <a:ext cx="457200" cy="0"/>
          </a:xfrm>
          <a:prstGeom prst="line">
            <a:avLst/>
          </a:prstGeom>
          <a:noFill/>
          <a:ln w="9525">
            <a:solidFill>
              <a:schemeClr val="tx1"/>
            </a:solidFill>
            <a:round/>
            <a:headEnd/>
            <a:tailEnd/>
          </a:ln>
        </p:spPr>
        <p:txBody>
          <a:bodyPr/>
          <a:lstStyle/>
          <a:p>
            <a:endParaRPr lang="en-US"/>
          </a:p>
        </p:txBody>
      </p:sp>
      <p:sp>
        <p:nvSpPr>
          <p:cNvPr id="13328" name="Line 16"/>
          <p:cNvSpPr>
            <a:spLocks noChangeShapeType="1"/>
          </p:cNvSpPr>
          <p:nvPr/>
        </p:nvSpPr>
        <p:spPr bwMode="auto">
          <a:xfrm>
            <a:off x="5943600" y="5309461"/>
            <a:ext cx="0" cy="533400"/>
          </a:xfrm>
          <a:prstGeom prst="line">
            <a:avLst/>
          </a:prstGeom>
          <a:noFill/>
          <a:ln w="9525">
            <a:solidFill>
              <a:schemeClr val="tx1"/>
            </a:solidFill>
            <a:round/>
            <a:headEnd/>
            <a:tailEnd/>
          </a:ln>
        </p:spPr>
        <p:txBody>
          <a:bodyPr/>
          <a:lstStyle/>
          <a:p>
            <a:endParaRPr lang="en-US"/>
          </a:p>
        </p:txBody>
      </p:sp>
      <p:sp>
        <p:nvSpPr>
          <p:cNvPr id="13329" name="Line 17"/>
          <p:cNvSpPr>
            <a:spLocks noChangeShapeType="1"/>
          </p:cNvSpPr>
          <p:nvPr/>
        </p:nvSpPr>
        <p:spPr bwMode="auto">
          <a:xfrm>
            <a:off x="5943600" y="5842861"/>
            <a:ext cx="685800" cy="0"/>
          </a:xfrm>
          <a:prstGeom prst="line">
            <a:avLst/>
          </a:prstGeom>
          <a:noFill/>
          <a:ln w="9525">
            <a:solidFill>
              <a:schemeClr val="tx1"/>
            </a:solidFill>
            <a:round/>
            <a:headEnd/>
            <a:tailEnd/>
          </a:ln>
        </p:spPr>
        <p:txBody>
          <a:bodyPr/>
          <a:lstStyle/>
          <a:p>
            <a:endParaRPr lang="en-US"/>
          </a:p>
        </p:txBody>
      </p:sp>
      <p:sp>
        <p:nvSpPr>
          <p:cNvPr id="13330" name="Line 18"/>
          <p:cNvSpPr>
            <a:spLocks noChangeShapeType="1"/>
          </p:cNvSpPr>
          <p:nvPr/>
        </p:nvSpPr>
        <p:spPr bwMode="auto">
          <a:xfrm flipV="1">
            <a:off x="6629400" y="5309461"/>
            <a:ext cx="0" cy="533400"/>
          </a:xfrm>
          <a:prstGeom prst="line">
            <a:avLst/>
          </a:prstGeom>
          <a:noFill/>
          <a:ln w="9525">
            <a:solidFill>
              <a:schemeClr val="tx1"/>
            </a:solidFill>
            <a:round/>
            <a:headEnd/>
            <a:tailEnd/>
          </a:ln>
        </p:spPr>
        <p:txBody>
          <a:bodyPr/>
          <a:lstStyle/>
          <a:p>
            <a:endParaRPr lang="en-US"/>
          </a:p>
        </p:txBody>
      </p:sp>
      <p:sp>
        <p:nvSpPr>
          <p:cNvPr id="13331" name="Line 19"/>
          <p:cNvSpPr>
            <a:spLocks noChangeShapeType="1"/>
          </p:cNvSpPr>
          <p:nvPr/>
        </p:nvSpPr>
        <p:spPr bwMode="auto">
          <a:xfrm>
            <a:off x="6629400" y="5309461"/>
            <a:ext cx="0" cy="533400"/>
          </a:xfrm>
          <a:prstGeom prst="line">
            <a:avLst/>
          </a:prstGeom>
          <a:noFill/>
          <a:ln w="9525">
            <a:solidFill>
              <a:schemeClr val="tx1"/>
            </a:solidFill>
            <a:round/>
            <a:headEnd/>
            <a:tailEnd/>
          </a:ln>
        </p:spPr>
        <p:txBody>
          <a:bodyPr/>
          <a:lstStyle/>
          <a:p>
            <a:endParaRPr lang="en-US"/>
          </a:p>
        </p:txBody>
      </p:sp>
      <p:sp>
        <p:nvSpPr>
          <p:cNvPr id="13332" name="Line 20"/>
          <p:cNvSpPr>
            <a:spLocks noChangeShapeType="1"/>
          </p:cNvSpPr>
          <p:nvPr/>
        </p:nvSpPr>
        <p:spPr bwMode="auto">
          <a:xfrm>
            <a:off x="6629400" y="5842861"/>
            <a:ext cx="685800" cy="0"/>
          </a:xfrm>
          <a:prstGeom prst="line">
            <a:avLst/>
          </a:prstGeom>
          <a:noFill/>
          <a:ln w="9525">
            <a:solidFill>
              <a:schemeClr val="tx1"/>
            </a:solidFill>
            <a:round/>
            <a:headEnd/>
            <a:tailEnd/>
          </a:ln>
        </p:spPr>
        <p:txBody>
          <a:bodyPr/>
          <a:lstStyle/>
          <a:p>
            <a:endParaRPr lang="en-US"/>
          </a:p>
        </p:txBody>
      </p:sp>
      <p:sp>
        <p:nvSpPr>
          <p:cNvPr id="13333" name="Line 21"/>
          <p:cNvSpPr>
            <a:spLocks noChangeShapeType="1"/>
          </p:cNvSpPr>
          <p:nvPr/>
        </p:nvSpPr>
        <p:spPr bwMode="auto">
          <a:xfrm flipV="1">
            <a:off x="7315200" y="5309461"/>
            <a:ext cx="0" cy="533400"/>
          </a:xfrm>
          <a:prstGeom prst="line">
            <a:avLst/>
          </a:prstGeom>
          <a:noFill/>
          <a:ln w="9525">
            <a:solidFill>
              <a:schemeClr val="tx1"/>
            </a:solidFill>
            <a:round/>
            <a:headEnd/>
            <a:tailEnd/>
          </a:ln>
        </p:spPr>
        <p:txBody>
          <a:bodyPr/>
          <a:lstStyle/>
          <a:p>
            <a:endParaRPr lang="en-US"/>
          </a:p>
        </p:txBody>
      </p:sp>
      <p:sp>
        <p:nvSpPr>
          <p:cNvPr id="13334" name="Line 22"/>
          <p:cNvSpPr>
            <a:spLocks noChangeShapeType="1"/>
          </p:cNvSpPr>
          <p:nvPr/>
        </p:nvSpPr>
        <p:spPr bwMode="auto">
          <a:xfrm>
            <a:off x="7239000" y="5309461"/>
            <a:ext cx="685800" cy="0"/>
          </a:xfrm>
          <a:prstGeom prst="line">
            <a:avLst/>
          </a:prstGeom>
          <a:noFill/>
          <a:ln w="9525">
            <a:solidFill>
              <a:schemeClr val="tx1"/>
            </a:solidFill>
            <a:round/>
            <a:headEnd/>
            <a:tailEnd/>
          </a:ln>
        </p:spPr>
        <p:txBody>
          <a:bodyPr/>
          <a:lstStyle/>
          <a:p>
            <a:endParaRPr lang="en-US"/>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228600"/>
            <a:ext cx="8001000" cy="712787"/>
          </a:xfrm>
        </p:spPr>
        <p:txBody>
          <a:bodyPr/>
          <a:lstStyle/>
          <a:p>
            <a:pPr eaLnBrk="1" hangingPunct="1">
              <a:defRPr/>
            </a:pPr>
            <a:r>
              <a:t>Buyer’s Remorse as Dissonance</a:t>
            </a:r>
          </a:p>
        </p:txBody>
      </p:sp>
      <p:sp>
        <p:nvSpPr>
          <p:cNvPr id="14339" name="Rectangle 3"/>
          <p:cNvSpPr>
            <a:spLocks noGrp="1" noChangeArrowheads="1"/>
          </p:cNvSpPr>
          <p:nvPr>
            <p:ph idx="1"/>
          </p:nvPr>
        </p:nvSpPr>
        <p:spPr>
          <a:xfrm>
            <a:off x="533400" y="1295400"/>
            <a:ext cx="8229600" cy="4419600"/>
          </a:xfrm>
        </p:spPr>
        <p:txBody>
          <a:bodyPr/>
          <a:lstStyle/>
          <a:p>
            <a:pPr eaLnBrk="1" hangingPunct="1"/>
            <a:r>
              <a:rPr lang="en-US" dirty="0"/>
              <a:t>Decisions to join groups or organizations are susceptible to dissonance effects</a:t>
            </a:r>
          </a:p>
          <a:p>
            <a:pPr lvl="1" eaLnBrk="1" hangingPunct="1"/>
            <a:r>
              <a:rPr lang="en-US" dirty="0"/>
              <a:t>severity of initiation produces greater desire to remain member of the group</a:t>
            </a:r>
          </a:p>
          <a:p>
            <a:pPr lvl="2" eaLnBrk="1" hangingPunct="1"/>
            <a:r>
              <a:rPr lang="en-US" dirty="0"/>
              <a:t>Fraternities, sororities, elite groups, cults</a:t>
            </a:r>
          </a:p>
          <a:p>
            <a:pPr lvl="1" eaLnBrk="1" hangingPunct="1"/>
            <a:r>
              <a:rPr lang="en-US" dirty="0"/>
              <a:t>electing to attend ASU</a:t>
            </a:r>
          </a:p>
          <a:p>
            <a:pPr eaLnBrk="1" hangingPunct="1"/>
            <a:r>
              <a:rPr lang="en-US" dirty="0"/>
              <a:t>Purchasing Behavior</a:t>
            </a:r>
          </a:p>
          <a:p>
            <a:pPr lvl="1" eaLnBrk="1" hangingPunct="1"/>
            <a:r>
              <a:rPr lang="en-US" dirty="0"/>
              <a:t>buying a car or computer for example, produces a desire to avoid ‘buyer’s remorse’ and to confirm the wisdom of your decision</a:t>
            </a:r>
          </a:p>
        </p:txBody>
      </p:sp>
    </p:spTree>
  </p:cSld>
  <p:clrMapOvr>
    <a:masterClrMapping/>
  </p:clrMapOvr>
  <p:transition>
    <p:fade/>
  </p:transition>
</p:sld>
</file>

<file path=ppt/theme/theme1.xml><?xml version="1.0" encoding="utf-8"?>
<a:theme xmlns:a="http://schemas.openxmlformats.org/drawingml/2006/main" name="Green-blue brushed metal and curves design templat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bl-green brushed metal</Template>
  <TotalTime>1442</TotalTime>
  <Words>1638</Words>
  <Application>Microsoft Office PowerPoint</Application>
  <PresentationFormat>On-screen Show (4:3)</PresentationFormat>
  <Paragraphs>248</Paragraphs>
  <Slides>20</Slides>
  <Notes>5</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3" baseType="lpstr">
      <vt:lpstr>Arial</vt:lpstr>
      <vt:lpstr>Calibri</vt:lpstr>
      <vt:lpstr>Castellar</vt:lpstr>
      <vt:lpstr>Chiller</vt:lpstr>
      <vt:lpstr>Segoe</vt:lpstr>
      <vt:lpstr>Segoe UI Emoji</vt:lpstr>
      <vt:lpstr>Segoe UI Historic</vt:lpstr>
      <vt:lpstr>Times New Roman</vt:lpstr>
      <vt:lpstr>Verdana</vt:lpstr>
      <vt:lpstr>Wingdings</vt:lpstr>
      <vt:lpstr>Green-blue brushed metal and curves design template</vt:lpstr>
      <vt:lpstr>White with Courier font for code slides</vt:lpstr>
      <vt:lpstr>Chart</vt:lpstr>
      <vt:lpstr>CHARACTERIZATIONS OF  THE NATURE OF WORK</vt:lpstr>
      <vt:lpstr>Values and Attitudes</vt:lpstr>
      <vt:lpstr>Attitude Components</vt:lpstr>
      <vt:lpstr>Azjen-Fishbein Model of Reasoned Action</vt:lpstr>
      <vt:lpstr>Attitude Change &amp; Maintenance</vt:lpstr>
      <vt:lpstr>Cognitive Dissonance Theory</vt:lpstr>
      <vt:lpstr>The Classic Study</vt:lpstr>
      <vt:lpstr>More Dissonance Research</vt:lpstr>
      <vt:lpstr>Buyer’s Remorse as Dissonance</vt:lpstr>
      <vt:lpstr>Social Judgment Theory</vt:lpstr>
      <vt:lpstr>Job Satisfaction</vt:lpstr>
      <vt:lpstr>Job Satisfaction Finally on Rise</vt:lpstr>
      <vt:lpstr>Conference Board Survey 2013 The  most important determinants of Satisfaction &amp; Turnover</vt:lpstr>
      <vt:lpstr>Job Satisfaction</vt:lpstr>
      <vt:lpstr>Satisfaction &amp; Performance Models</vt:lpstr>
      <vt:lpstr>Organizational Citizenship Behaviors (OCBs)</vt:lpstr>
      <vt:lpstr>Organizational Commitment</vt:lpstr>
      <vt:lpstr>3-Factor Structure of Organizational Commitment</vt:lpstr>
      <vt:lpstr>The EVLN Model</vt:lpstr>
      <vt:lpstr>Conference Board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CHARACTERIZATIONS OF THE NATURE OF WORK</dc:title>
  <dc:creator>Peter Villanova</dc:creator>
  <cp:lastModifiedBy>Dr Villanova</cp:lastModifiedBy>
  <cp:revision>116</cp:revision>
  <dcterms:created xsi:type="dcterms:W3CDTF">1999-10-03T22:46:48Z</dcterms:created>
  <dcterms:modified xsi:type="dcterms:W3CDTF">2020-09-22T15:56:32Z</dcterms:modified>
</cp:coreProperties>
</file>