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 id="2147483709" r:id="rId2"/>
  </p:sldMasterIdLst>
  <p:notesMasterIdLst>
    <p:notesMasterId r:id="rId24"/>
  </p:notesMasterIdLst>
  <p:sldIdLst>
    <p:sldId id="273" r:id="rId3"/>
    <p:sldId id="256" r:id="rId4"/>
    <p:sldId id="257" r:id="rId5"/>
    <p:sldId id="265" r:id="rId6"/>
    <p:sldId id="258" r:id="rId7"/>
    <p:sldId id="266" r:id="rId8"/>
    <p:sldId id="259" r:id="rId9"/>
    <p:sldId id="267" r:id="rId10"/>
    <p:sldId id="274" r:id="rId11"/>
    <p:sldId id="261" r:id="rId12"/>
    <p:sldId id="262" r:id="rId13"/>
    <p:sldId id="263" r:id="rId14"/>
    <p:sldId id="278" r:id="rId15"/>
    <p:sldId id="277" r:id="rId16"/>
    <p:sldId id="264" r:id="rId17"/>
    <p:sldId id="275" r:id="rId18"/>
    <p:sldId id="279" r:id="rId19"/>
    <p:sldId id="276" r:id="rId20"/>
    <p:sldId id="268" r:id="rId21"/>
    <p:sldId id="269" r:id="rId22"/>
    <p:sldId id="27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99CC"/>
    <a:srgbClr val="000000"/>
    <a:srgbClr val="336699"/>
    <a:srgbClr val="FFFFCC"/>
    <a:srgbClr val="FFCCCC"/>
    <a:srgbClr val="CCE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C5EB3-80F9-4026-8558-5633B76CF1A1}" v="1" dt="2019-08-18T17:40:01.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7" d="100"/>
          <a:sy n="87" d="100"/>
        </p:scale>
        <p:origin x="7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36"/>
    </p:cViewPr>
  </p:sorterViewPr>
  <p:notesViewPr>
    <p:cSldViewPr>
      <p:cViewPr varScale="1">
        <p:scale>
          <a:sx n="47" d="100"/>
          <a:sy n="47" d="100"/>
        </p:scale>
        <p:origin x="-1397"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Villanova" userId="470e00862680972b" providerId="LiveId" clId="{56BC5EB3-80F9-4026-8558-5633B76CF1A1}"/>
    <pc:docChg chg="custSel modSld">
      <pc:chgData name="Dr Villanova" userId="470e00862680972b" providerId="LiveId" clId="{56BC5EB3-80F9-4026-8558-5633B76CF1A1}" dt="2019-08-18T17:40:01.930" v="1"/>
      <pc:docMkLst>
        <pc:docMk/>
      </pc:docMkLst>
      <pc:sldChg chg="addSp delSp modSp">
        <pc:chgData name="Dr Villanova" userId="470e00862680972b" providerId="LiveId" clId="{56BC5EB3-80F9-4026-8558-5633B76CF1A1}" dt="2019-08-18T17:40:01.930" v="1"/>
        <pc:sldMkLst>
          <pc:docMk/>
          <pc:sldMk cId="0" sldId="269"/>
        </pc:sldMkLst>
        <pc:spChg chg="add del mod">
          <ac:chgData name="Dr Villanova" userId="470e00862680972b" providerId="LiveId" clId="{56BC5EB3-80F9-4026-8558-5633B76CF1A1}" dt="2019-08-18T17:40:01.930" v="1"/>
          <ac:spMkLst>
            <pc:docMk/>
            <pc:sldMk cId="0" sldId="269"/>
            <ac:spMk id="3" creationId="{748652F2-4B80-4EA8-8040-D7DBB2FF8B3A}"/>
          </ac:spMkLst>
        </pc:spChg>
        <pc:spChg chg="del">
          <ac:chgData name="Dr Villanova" userId="470e00862680972b" providerId="LiveId" clId="{56BC5EB3-80F9-4026-8558-5633B76CF1A1}" dt="2019-08-18T17:39:51.659" v="0" actId="478"/>
          <ac:spMkLst>
            <pc:docMk/>
            <pc:sldMk cId="0" sldId="269"/>
            <ac:spMk id="3174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1D99BCB-E373-4BE1-AE3F-F486B851611C}" type="slidenum">
              <a:rPr lang="en-US"/>
              <a:pPr>
                <a:defRPr/>
              </a:pPr>
              <a:t>‹#›</a:t>
            </a:fld>
            <a:endParaRPr lang="en-US"/>
          </a:p>
        </p:txBody>
      </p:sp>
    </p:spTree>
    <p:extLst>
      <p:ext uri="{BB962C8B-B14F-4D97-AF65-F5344CB8AC3E}">
        <p14:creationId xmlns:p14="http://schemas.microsoft.com/office/powerpoint/2010/main" val="1526124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vmlDrawing" Target="../drawings/vmlDrawing7.vml"/><Relationship Id="rId5" Type="http://schemas.openxmlformats.org/officeDocument/2006/relationships/image" Target="../media/image11.wmf"/><Relationship Id="rId4" Type="http://schemas.openxmlformats.org/officeDocument/2006/relationships/oleObject" Target="../embeddings/oleObject7.bin"/></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sldNum" sz="quarter" idx="5"/>
          </p:nvPr>
        </p:nvSpPr>
        <p:spPr>
          <a:noFill/>
        </p:spPr>
        <p:txBody>
          <a:bodyPr/>
          <a:lstStyle/>
          <a:p>
            <a:fld id="{0AC69312-3825-4A67-821E-56EE297F026B}" type="slidenum">
              <a:rPr lang="en-US" smtClean="0"/>
              <a:pPr/>
              <a:t>2</a:t>
            </a:fld>
            <a:endParaRPr lang="en-US"/>
          </a:p>
        </p:txBody>
      </p:sp>
      <p:sp>
        <p:nvSpPr>
          <p:cNvPr id="1028" name="Rectangle 2"/>
          <p:cNvSpPr>
            <a:spLocks noGrp="1" noRot="1" noChangeAspect="1" noChangeArrowheads="1" noTextEdit="1"/>
          </p:cNvSpPr>
          <p:nvPr>
            <p:ph type="sldImg"/>
          </p:nvPr>
        </p:nvSpPr>
        <p:spPr>
          <a:ln/>
        </p:spPr>
      </p:sp>
      <p:graphicFrame>
        <p:nvGraphicFramePr>
          <p:cNvPr id="1026" name="Object 3"/>
          <p:cNvGraphicFramePr>
            <a:graphicFrameLocks noGrp="1" noChangeAspect="1"/>
          </p:cNvGraphicFramePr>
          <p:nvPr>
            <p:ph type="body" idx="1"/>
          </p:nvPr>
        </p:nvGraphicFramePr>
        <p:xfrm>
          <a:off x="1143000" y="5257800"/>
          <a:ext cx="4492625" cy="1216025"/>
        </p:xfrm>
        <a:graphic>
          <a:graphicData uri="http://schemas.openxmlformats.org/presentationml/2006/ole">
            <mc:AlternateContent xmlns:mc="http://schemas.openxmlformats.org/markup-compatibility/2006">
              <mc:Choice xmlns:v="urn:schemas-microsoft-com:vml" Requires="v">
                <p:oleObj spid="_x0000_s1027" name="Document" r:id="rId4" imgW="4533900" imgH="1228344" progId="Word.Document.8">
                  <p:embed/>
                </p:oleObj>
              </mc:Choice>
              <mc:Fallback>
                <p:oleObj name="Document" r:id="rId4" imgW="4533900" imgH="1228344" progId="Word.Document.8">
                  <p:embed/>
                  <p:pic>
                    <p:nvPicPr>
                      <p:cNvPr id="1026"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5257800"/>
                        <a:ext cx="4492625" cy="121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8948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sldNum" sz="quarter" idx="5"/>
          </p:nvPr>
        </p:nvSpPr>
        <p:spPr>
          <a:noFill/>
        </p:spPr>
        <p:txBody>
          <a:bodyPr/>
          <a:lstStyle/>
          <a:p>
            <a:fld id="{6C91A51A-A2F3-465B-A942-7BF94E070268}" type="slidenum">
              <a:rPr lang="en-US" smtClean="0"/>
              <a:pPr/>
              <a:t>3</a:t>
            </a:fld>
            <a:endParaRPr lang="en-US"/>
          </a:p>
        </p:txBody>
      </p:sp>
      <p:sp>
        <p:nvSpPr>
          <p:cNvPr id="2052" name="Rectangle 2"/>
          <p:cNvSpPr>
            <a:spLocks noGrp="1" noRot="1" noChangeAspect="1" noChangeArrowheads="1" noTextEdit="1"/>
          </p:cNvSpPr>
          <p:nvPr>
            <p:ph type="sldImg"/>
          </p:nvPr>
        </p:nvSpPr>
        <p:spPr>
          <a:ln/>
        </p:spPr>
      </p:sp>
      <p:graphicFrame>
        <p:nvGraphicFramePr>
          <p:cNvPr id="2050" name="Object 3"/>
          <p:cNvGraphicFramePr>
            <a:graphicFrameLocks noGrp="1" noChangeAspect="1"/>
          </p:cNvGraphicFramePr>
          <p:nvPr>
            <p:ph type="body" idx="1"/>
          </p:nvPr>
        </p:nvGraphicFramePr>
        <p:xfrm>
          <a:off x="1143000" y="5105400"/>
          <a:ext cx="4562475" cy="587375"/>
        </p:xfrm>
        <a:graphic>
          <a:graphicData uri="http://schemas.openxmlformats.org/presentationml/2006/ole">
            <mc:AlternateContent xmlns:mc="http://schemas.openxmlformats.org/markup-compatibility/2006">
              <mc:Choice xmlns:v="urn:schemas-microsoft-com:vml" Requires="v">
                <p:oleObj spid="_x0000_s2051" name="Document" r:id="rId4" imgW="5486400" imgH="707136" progId="Word.Document.8">
                  <p:embed/>
                </p:oleObj>
              </mc:Choice>
              <mc:Fallback>
                <p:oleObj name="Document" r:id="rId4" imgW="5486400" imgH="707136" progId="Word.Document.8">
                  <p:embed/>
                  <p:pic>
                    <p:nvPicPr>
                      <p:cNvPr id="205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5105400"/>
                        <a:ext cx="4562475"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9872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Grp="1" noChangeArrowheads="1"/>
          </p:cNvSpPr>
          <p:nvPr>
            <p:ph type="sldNum" sz="quarter" idx="5"/>
          </p:nvPr>
        </p:nvSpPr>
        <p:spPr>
          <a:noFill/>
        </p:spPr>
        <p:txBody>
          <a:bodyPr/>
          <a:lstStyle/>
          <a:p>
            <a:fld id="{AF392F72-8E28-4A81-BA62-44AB2612ADDB}" type="slidenum">
              <a:rPr lang="en-US" smtClean="0"/>
              <a:pPr/>
              <a:t>5</a:t>
            </a:fld>
            <a:endParaRPr lang="en-US"/>
          </a:p>
        </p:txBody>
      </p:sp>
      <p:sp>
        <p:nvSpPr>
          <p:cNvPr id="4100" name="Rectangle 2"/>
          <p:cNvSpPr>
            <a:spLocks noGrp="1" noRot="1" noChangeAspect="1" noChangeArrowheads="1" noTextEdit="1"/>
          </p:cNvSpPr>
          <p:nvPr>
            <p:ph type="sldImg"/>
          </p:nvPr>
        </p:nvSpPr>
        <p:spPr>
          <a:ln/>
        </p:spPr>
      </p:sp>
      <p:graphicFrame>
        <p:nvGraphicFramePr>
          <p:cNvPr id="4098" name="Object 3"/>
          <p:cNvGraphicFramePr>
            <a:graphicFrameLocks noGrp="1" noChangeAspect="1"/>
          </p:cNvGraphicFramePr>
          <p:nvPr>
            <p:ph type="body" idx="1"/>
          </p:nvPr>
        </p:nvGraphicFramePr>
        <p:xfrm>
          <a:off x="1066800" y="5105400"/>
          <a:ext cx="4713288" cy="454025"/>
        </p:xfrm>
        <a:graphic>
          <a:graphicData uri="http://schemas.openxmlformats.org/presentationml/2006/ole">
            <mc:AlternateContent xmlns:mc="http://schemas.openxmlformats.org/markup-compatibility/2006">
              <mc:Choice xmlns:v="urn:schemas-microsoft-com:vml" Requires="v">
                <p:oleObj spid="_x0000_s4099" name="Document" r:id="rId4" imgW="5486400" imgH="528828" progId="Word.Document.8">
                  <p:embed/>
                </p:oleObj>
              </mc:Choice>
              <mc:Fallback>
                <p:oleObj name="Document" r:id="rId4" imgW="5486400" imgH="528828" progId="Word.Document.8">
                  <p:embed/>
                  <p:pic>
                    <p:nvPicPr>
                      <p:cNvPr id="4098"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105400"/>
                        <a:ext cx="4713288"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512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B4A3ED7-926B-4B98-818F-8FFF1C6A9996}" type="slidenum">
              <a:rPr lang="en-US" smtClean="0"/>
              <a:pPr/>
              <a:t>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648200"/>
            <a:ext cx="5029200" cy="1752600"/>
          </a:xfrm>
          <a:noFill/>
          <a:ln/>
        </p:spPr>
        <p:txBody>
          <a:bodyPr/>
          <a:lstStyle/>
          <a:p>
            <a:r>
              <a:rPr lang="en-US">
                <a:latin typeface="Arial" charset="0"/>
              </a:rPr>
              <a:t>- SELF-SERVING: benefectance; midas touch; exams; work</a:t>
            </a:r>
          </a:p>
          <a:p>
            <a:pPr lvl="2">
              <a:buFontTx/>
              <a:buChar char="-"/>
            </a:pPr>
            <a:r>
              <a:rPr lang="en-US" b="1">
                <a:latin typeface="Arial" charset="0"/>
              </a:rPr>
              <a:t>OVERHEAD</a:t>
            </a:r>
            <a:r>
              <a:rPr lang="en-US">
                <a:latin typeface="Arial" charset="0"/>
              </a:rPr>
              <a:t>: I-E/S-U attributions</a:t>
            </a:r>
          </a:p>
          <a:p>
            <a:pPr lvl="2">
              <a:buFontTx/>
              <a:buChar char="-"/>
            </a:pPr>
            <a:r>
              <a:rPr lang="en-US">
                <a:latin typeface="Arial" charset="0"/>
              </a:rPr>
              <a:t>Self-enhancement/defense of ego</a:t>
            </a:r>
          </a:p>
          <a:p>
            <a:pPr lvl="2">
              <a:buFontTx/>
              <a:buChar char="-"/>
            </a:pPr>
            <a:r>
              <a:rPr lang="en-US">
                <a:latin typeface="Arial" charset="0"/>
              </a:rPr>
              <a:t>Suicide and depressives (enhances mental health)</a:t>
            </a:r>
          </a:p>
          <a:p>
            <a:r>
              <a:rPr lang="en-US">
                <a:latin typeface="Arial" charset="0"/>
              </a:rPr>
              <a:t>Super vs subordinate accounts for performance</a:t>
            </a:r>
          </a:p>
        </p:txBody>
      </p:sp>
    </p:spTree>
    <p:extLst>
      <p:ext uri="{BB962C8B-B14F-4D97-AF65-F5344CB8AC3E}">
        <p14:creationId xmlns:p14="http://schemas.microsoft.com/office/powerpoint/2010/main" val="435613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noChangeArrowheads="1"/>
          </p:cNvSpPr>
          <p:nvPr>
            <p:ph type="sldNum" sz="quarter" idx="5"/>
          </p:nvPr>
        </p:nvSpPr>
        <p:spPr>
          <a:noFill/>
        </p:spPr>
        <p:txBody>
          <a:bodyPr/>
          <a:lstStyle/>
          <a:p>
            <a:fld id="{B1542536-BEF2-42D3-8A2F-0C73EF8CBE26}" type="slidenum">
              <a:rPr lang="en-US" smtClean="0"/>
              <a:pPr/>
              <a:t>10</a:t>
            </a:fld>
            <a:endParaRPr lang="en-US"/>
          </a:p>
        </p:txBody>
      </p:sp>
      <p:sp>
        <p:nvSpPr>
          <p:cNvPr id="7172" name="Rectangle 2"/>
          <p:cNvSpPr>
            <a:spLocks noGrp="1" noRot="1" noChangeAspect="1" noChangeArrowheads="1" noTextEdit="1"/>
          </p:cNvSpPr>
          <p:nvPr>
            <p:ph type="sldImg"/>
          </p:nvPr>
        </p:nvSpPr>
        <p:spPr>
          <a:ln/>
        </p:spPr>
      </p:sp>
      <p:graphicFrame>
        <p:nvGraphicFramePr>
          <p:cNvPr id="7170" name="Object 0"/>
          <p:cNvGraphicFramePr>
            <a:graphicFrameLocks noGrp="1" noChangeAspect="1"/>
          </p:cNvGraphicFramePr>
          <p:nvPr>
            <p:ph type="body" idx="1"/>
          </p:nvPr>
        </p:nvGraphicFramePr>
        <p:xfrm>
          <a:off x="1241425" y="4927600"/>
          <a:ext cx="4375150" cy="2944813"/>
        </p:xfrm>
        <a:graphic>
          <a:graphicData uri="http://schemas.openxmlformats.org/presentationml/2006/ole">
            <mc:AlternateContent xmlns:mc="http://schemas.openxmlformats.org/markup-compatibility/2006">
              <mc:Choice xmlns:v="urn:schemas-microsoft-com:vml" Requires="v">
                <p:oleObj spid="_x0000_s7171" name="Document" r:id="rId4" imgW="5486400" imgH="3694176" progId="Word.Document.8">
                  <p:embed/>
                </p:oleObj>
              </mc:Choice>
              <mc:Fallback>
                <p:oleObj name="Document" r:id="rId4" imgW="5486400" imgH="3694176" progId="Word.Document.8">
                  <p:embed/>
                  <p:pic>
                    <p:nvPicPr>
                      <p:cNvPr id="7170" name="Object 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1425" y="4927600"/>
                        <a:ext cx="4375150" cy="294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5403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30725"/>
          </a:xfrm>
        </p:spPr>
        <p:txBody>
          <a:bodyPr/>
          <a:lstStyle/>
          <a:p>
            <a:pPr lvl="0"/>
            <a:endParaRPr lang="en-US" noProof="0"/>
          </a:p>
        </p:txBody>
      </p:sp>
      <p:sp>
        <p:nvSpPr>
          <p:cNvPr id="4" name="Rectangle 19"/>
          <p:cNvSpPr>
            <a:spLocks noGrp="1" noChangeArrowheads="1"/>
          </p:cNvSpPr>
          <p:nvPr>
            <p:ph type="dt" sz="half" idx="10"/>
          </p:nvPr>
        </p:nvSpPr>
        <p:spPr>
          <a:xfrm>
            <a:off x="457200" y="6243638"/>
            <a:ext cx="2133600" cy="457200"/>
          </a:xfrm>
          <a:prstGeom prst="rect">
            <a:avLst/>
          </a:prstGeom>
        </p:spPr>
        <p:txBody>
          <a:bodyPr/>
          <a:lstStyle>
            <a:lvl1pPr>
              <a:defRPr/>
            </a:lvl1pPr>
          </a:lstStyle>
          <a:p>
            <a:pPr>
              <a:defRPr/>
            </a:pPr>
            <a:r>
              <a:rPr lang="en-US"/>
              <a:t>pv</a:t>
            </a:r>
          </a:p>
        </p:txBody>
      </p:sp>
      <p:sp>
        <p:nvSpPr>
          <p:cNvPr id="5" name="Rectangle 20"/>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21"/>
          <p:cNvSpPr>
            <a:spLocks noGrp="1" noChangeArrowheads="1"/>
          </p:cNvSpPr>
          <p:nvPr>
            <p:ph type="sldNum" sz="quarter" idx="12"/>
          </p:nvPr>
        </p:nvSpPr>
        <p:spPr>
          <a:xfrm>
            <a:off x="6553200" y="6243638"/>
            <a:ext cx="2133600" cy="457200"/>
          </a:xfrm>
          <a:prstGeom prst="rect">
            <a:avLst/>
          </a:prstGeom>
        </p:spPr>
        <p:txBody>
          <a:bodyPr/>
          <a:lstStyle>
            <a:lvl1pPr>
              <a:defRPr/>
            </a:lvl1pPr>
          </a:lstStyle>
          <a:p>
            <a:pPr>
              <a:defRPr/>
            </a:pPr>
            <a:fld id="{1F20406A-40AF-4023-B2C9-1279F9CEA8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19"/>
          <p:cNvSpPr>
            <a:spLocks noGrp="1" noChangeArrowheads="1"/>
          </p:cNvSpPr>
          <p:nvPr>
            <p:ph type="dt" sz="half" idx="10"/>
          </p:nvPr>
        </p:nvSpPr>
        <p:spPr>
          <a:xfrm>
            <a:off x="457200" y="6243638"/>
            <a:ext cx="2133600" cy="457200"/>
          </a:xfrm>
          <a:prstGeom prst="rect">
            <a:avLst/>
          </a:prstGeom>
        </p:spPr>
        <p:txBody>
          <a:bodyPr/>
          <a:lstStyle>
            <a:lvl1pPr>
              <a:defRPr/>
            </a:lvl1pPr>
          </a:lstStyle>
          <a:p>
            <a:pPr>
              <a:defRPr/>
            </a:pPr>
            <a:r>
              <a:rPr lang="en-US"/>
              <a:t>pv</a:t>
            </a:r>
          </a:p>
        </p:txBody>
      </p:sp>
      <p:sp>
        <p:nvSpPr>
          <p:cNvPr id="5" name="Rectangle 20"/>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21"/>
          <p:cNvSpPr>
            <a:spLocks noGrp="1" noChangeArrowheads="1"/>
          </p:cNvSpPr>
          <p:nvPr>
            <p:ph type="sldNum" sz="quarter" idx="12"/>
          </p:nvPr>
        </p:nvSpPr>
        <p:spPr>
          <a:xfrm>
            <a:off x="6553200" y="6243638"/>
            <a:ext cx="2133600" cy="457200"/>
          </a:xfrm>
          <a:prstGeom prst="rect">
            <a:avLst/>
          </a:prstGeom>
        </p:spPr>
        <p:txBody>
          <a:bodyPr/>
          <a:lstStyle>
            <a:lvl1pPr>
              <a:defRPr/>
            </a:lvl1pPr>
          </a:lstStyle>
          <a:p>
            <a:pPr>
              <a:defRPr/>
            </a:pPr>
            <a:fld id="{864DFDD9-A6FF-4C9F-BE2C-A5BAE0FCBF9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30725"/>
          </a:xfrm>
        </p:spPr>
        <p:txBody>
          <a:bodyPr/>
          <a:lstStyle/>
          <a:p>
            <a:pPr lvl="0"/>
            <a:endParaRPr lang="en-US" noProof="0"/>
          </a:p>
        </p:txBody>
      </p:sp>
      <p:sp>
        <p:nvSpPr>
          <p:cNvPr id="4" name="Rectangle 19"/>
          <p:cNvSpPr>
            <a:spLocks noGrp="1" noChangeArrowheads="1"/>
          </p:cNvSpPr>
          <p:nvPr>
            <p:ph type="dt" sz="half" idx="10"/>
          </p:nvPr>
        </p:nvSpPr>
        <p:spPr>
          <a:xfrm>
            <a:off x="457200" y="6243638"/>
            <a:ext cx="2133600" cy="457200"/>
          </a:xfrm>
          <a:prstGeom prst="rect">
            <a:avLst/>
          </a:prstGeom>
        </p:spPr>
        <p:txBody>
          <a:bodyPr/>
          <a:lstStyle>
            <a:lvl1pPr>
              <a:defRPr/>
            </a:lvl1pPr>
          </a:lstStyle>
          <a:p>
            <a:pPr>
              <a:defRPr/>
            </a:pPr>
            <a:r>
              <a:rPr lang="en-US"/>
              <a:t>pv</a:t>
            </a:r>
          </a:p>
        </p:txBody>
      </p:sp>
      <p:sp>
        <p:nvSpPr>
          <p:cNvPr id="5" name="Rectangle 20"/>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21"/>
          <p:cNvSpPr>
            <a:spLocks noGrp="1" noChangeArrowheads="1"/>
          </p:cNvSpPr>
          <p:nvPr>
            <p:ph type="sldNum" sz="quarter" idx="12"/>
          </p:nvPr>
        </p:nvSpPr>
        <p:spPr>
          <a:xfrm>
            <a:off x="6553200" y="6243638"/>
            <a:ext cx="2133600" cy="457200"/>
          </a:xfrm>
          <a:prstGeom prst="rect">
            <a:avLst/>
          </a:prstGeom>
        </p:spPr>
        <p:txBody>
          <a:bodyPr/>
          <a:lstStyle>
            <a:lvl1pPr>
              <a:defRPr/>
            </a:lvl1pPr>
          </a:lstStyle>
          <a:p>
            <a:pPr>
              <a:defRPr/>
            </a:pPr>
            <a:fld id="{F84B4FDE-E755-458A-A327-B65ECFC543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cSld>
  <p:clrMapOvr>
    <a:masterClrMapping/>
  </p:clrMapOvr>
  <p:transition>
    <p:fade/>
  </p:transition>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534400" y="6477000"/>
            <a:ext cx="609600" cy="369888"/>
          </a:xfrm>
          <a:prstGeom prst="rect">
            <a:avLst/>
          </a:prstGeom>
          <a:noFill/>
        </p:spPr>
        <p:txBody>
          <a:bodyPr>
            <a:spAutoFit/>
          </a:bodyPr>
          <a:lstStyle/>
          <a:p>
            <a:pPr>
              <a:defRPr/>
            </a:pPr>
            <a:r>
              <a:rPr lang="en-US" dirty="0">
                <a:solidFill>
                  <a:schemeClr val="bg1">
                    <a:lumMod val="65000"/>
                    <a:lumOff val="35000"/>
                  </a:schemeClr>
                </a:solidFill>
                <a:latin typeface="Engravers MT" pitchFamily="18" charset="0"/>
              </a:rPr>
              <a:t>PV</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43"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75" r:id="rId4"/>
    <p:sldLayoutId id="2147483769" r:id="rId5"/>
    <p:sldLayoutId id="2147483770" r:id="rId6"/>
    <p:sldLayoutId id="2147483771" r:id="rId7"/>
    <p:sldLayoutId id="2147483772" r:id="rId8"/>
    <p:sldLayoutId id="2147483773" r:id="rId9"/>
    <p:sldLayoutId id="2147483776" r:id="rId10"/>
    <p:sldLayoutId id="2147483777" r:id="rId11"/>
    <p:sldLayoutId id="2147483778" r:id="rId12"/>
  </p:sldLayoutIdLst>
  <p:transition>
    <p:fade/>
  </p:transition>
  <p:hf sldNum="0" hdr="0" ftr="0"/>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1266"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1268"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74"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charset="0"/>
        <a:defRPr sz="3000" b="1" kern="1200">
          <a:solidFill>
            <a:schemeClr val="tx1"/>
          </a:solidFill>
          <a:latin typeface="+mn-lt"/>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mn-lt"/>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mn-lt"/>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mn-lt"/>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charset="0"/>
        <a:defRPr sz="2400" b="1" kern="1200">
          <a:solidFill>
            <a:schemeClr val="tx1"/>
          </a:solidFill>
          <a:latin typeface="+mn-lt"/>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T6HpJ5sDGTw" TargetMode="External"/><Relationship Id="rId2" Type="http://schemas.openxmlformats.org/officeDocument/2006/relationships/hyperlink" Target="http://www.youtube.com/watch?v=n1VTcJfL7RE&amp;feature=channel" TargetMode="External"/><Relationship Id="rId1" Type="http://schemas.openxmlformats.org/officeDocument/2006/relationships/slideLayout" Target="../slideLayouts/slideLayout4.xml"/><Relationship Id="rId4" Type="http://schemas.openxmlformats.org/officeDocument/2006/relationships/hyperlink" Target="VK/default.ht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28600"/>
            <a:ext cx="8229600" cy="762000"/>
          </a:xfrm>
        </p:spPr>
        <p:txBody>
          <a:bodyPr/>
          <a:lstStyle/>
          <a:p>
            <a:pPr eaLnBrk="1" hangingPunct="1">
              <a:defRPr/>
            </a:pPr>
            <a:r>
              <a:t>Social Perception</a:t>
            </a:r>
          </a:p>
        </p:txBody>
      </p:sp>
      <p:sp>
        <p:nvSpPr>
          <p:cNvPr id="16387" name="Rectangle 3"/>
          <p:cNvSpPr>
            <a:spLocks noGrp="1" noChangeArrowheads="1"/>
          </p:cNvSpPr>
          <p:nvPr>
            <p:ph idx="1"/>
          </p:nvPr>
        </p:nvSpPr>
        <p:spPr>
          <a:xfrm>
            <a:off x="457200" y="1219200"/>
            <a:ext cx="8229600" cy="5360988"/>
          </a:xfrm>
        </p:spPr>
        <p:txBody>
          <a:bodyPr/>
          <a:lstStyle/>
          <a:p>
            <a:pPr eaLnBrk="1" hangingPunct="1"/>
            <a:r>
              <a:rPr lang="en-US" sz="2800" dirty="0"/>
              <a:t>Process of inference-making is one of making sense and imposing order and predictability on our experiences</a:t>
            </a:r>
          </a:p>
          <a:p>
            <a:pPr lvl="1" eaLnBrk="1" hangingPunct="1"/>
            <a:r>
              <a:rPr lang="en-US" dirty="0"/>
              <a:t>We do this in several ways:</a:t>
            </a:r>
          </a:p>
          <a:p>
            <a:pPr lvl="2" eaLnBrk="1" hangingPunct="1"/>
            <a:r>
              <a:rPr lang="en-US" dirty="0"/>
              <a:t>Deductive</a:t>
            </a:r>
          </a:p>
          <a:p>
            <a:pPr lvl="3" eaLnBrk="1" hangingPunct="1"/>
            <a:r>
              <a:rPr lang="en-US" dirty="0"/>
              <a:t>Schema-driven inferences</a:t>
            </a:r>
          </a:p>
          <a:p>
            <a:pPr lvl="3" eaLnBrk="1" hangingPunct="1"/>
            <a:r>
              <a:rPr lang="en-US" dirty="0"/>
              <a:t>Category ‘familiar’</a:t>
            </a:r>
          </a:p>
          <a:p>
            <a:pPr lvl="3" eaLnBrk="1" hangingPunct="1"/>
            <a:r>
              <a:rPr lang="en-US" dirty="0"/>
              <a:t>Automatic processing</a:t>
            </a:r>
          </a:p>
          <a:p>
            <a:pPr lvl="2" eaLnBrk="1" hangingPunct="1"/>
            <a:r>
              <a:rPr lang="en-US" dirty="0"/>
              <a:t>Inductive</a:t>
            </a:r>
          </a:p>
          <a:p>
            <a:pPr lvl="3" eaLnBrk="1" hangingPunct="1"/>
            <a:r>
              <a:rPr lang="en-US" dirty="0"/>
              <a:t>Naïve epistemology</a:t>
            </a:r>
          </a:p>
          <a:p>
            <a:pPr lvl="3" eaLnBrk="1" hangingPunct="1"/>
            <a:r>
              <a:rPr lang="en-US" dirty="0"/>
              <a:t>Category ‘unfamiliar’</a:t>
            </a:r>
          </a:p>
          <a:p>
            <a:pPr lvl="3" eaLnBrk="1" hangingPunct="1"/>
            <a:r>
              <a:rPr lang="en-US" dirty="0"/>
              <a:t>Controlled processing</a:t>
            </a:r>
          </a:p>
          <a:p>
            <a:pPr lvl="1" eaLnBrk="1" hangingPunct="1"/>
            <a:endParaRPr lang="en-US" sz="24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t>Attributions &amp; Decisions</a:t>
            </a:r>
          </a:p>
        </p:txBody>
      </p:sp>
      <p:sp>
        <p:nvSpPr>
          <p:cNvPr id="22531" name="Rectangle 3"/>
          <p:cNvSpPr>
            <a:spLocks noGrp="1" noChangeArrowheads="1"/>
          </p:cNvSpPr>
          <p:nvPr>
            <p:ph idx="1"/>
          </p:nvPr>
        </p:nvSpPr>
        <p:spPr>
          <a:xfrm>
            <a:off x="457200" y="1524000"/>
            <a:ext cx="8686800" cy="1219200"/>
          </a:xfrm>
        </p:spPr>
        <p:txBody>
          <a:bodyPr/>
          <a:lstStyle/>
          <a:p>
            <a:pPr eaLnBrk="1" hangingPunct="1">
              <a:buFont typeface="Wingdings" pitchFamily="2" charset="2"/>
              <a:buNone/>
            </a:pPr>
            <a:r>
              <a:rPr lang="en-US" sz="2400"/>
              <a:t>Much of decision making involves locating the cause of responsibility in order to facilitate decision making.</a:t>
            </a:r>
          </a:p>
          <a:p>
            <a:pPr eaLnBrk="1" hangingPunct="1">
              <a:buFont typeface="Wingdings" pitchFamily="2" charset="2"/>
              <a:buNone/>
            </a:pPr>
            <a:endParaRPr lang="en-US" sz="2400"/>
          </a:p>
          <a:p>
            <a:pPr eaLnBrk="1" hangingPunct="1">
              <a:buFont typeface="Wingdings" pitchFamily="2" charset="2"/>
              <a:buNone/>
            </a:pPr>
            <a:endParaRPr lang="en-US"/>
          </a:p>
        </p:txBody>
      </p:sp>
      <p:sp>
        <p:nvSpPr>
          <p:cNvPr id="22532" name="Line 10"/>
          <p:cNvSpPr>
            <a:spLocks noChangeShapeType="1"/>
          </p:cNvSpPr>
          <p:nvPr/>
        </p:nvSpPr>
        <p:spPr bwMode="auto">
          <a:xfrm>
            <a:off x="1905000" y="3429000"/>
            <a:ext cx="457200" cy="0"/>
          </a:xfrm>
          <a:prstGeom prst="line">
            <a:avLst/>
          </a:prstGeom>
          <a:noFill/>
          <a:ln w="38100">
            <a:solidFill>
              <a:srgbClr val="FFFFCC"/>
            </a:solidFill>
            <a:round/>
            <a:headEnd/>
            <a:tailEnd type="triangle" w="med" len="med"/>
          </a:ln>
        </p:spPr>
        <p:txBody>
          <a:bodyPr wrap="none" anchor="ctr"/>
          <a:lstStyle/>
          <a:p>
            <a:endParaRPr lang="en-US"/>
          </a:p>
        </p:txBody>
      </p:sp>
      <p:sp>
        <p:nvSpPr>
          <p:cNvPr id="22533" name="Line 11"/>
          <p:cNvSpPr>
            <a:spLocks noChangeShapeType="1"/>
          </p:cNvSpPr>
          <p:nvPr/>
        </p:nvSpPr>
        <p:spPr bwMode="auto">
          <a:xfrm>
            <a:off x="4114800" y="3429000"/>
            <a:ext cx="457200" cy="0"/>
          </a:xfrm>
          <a:prstGeom prst="line">
            <a:avLst/>
          </a:prstGeom>
          <a:noFill/>
          <a:ln w="38100">
            <a:solidFill>
              <a:srgbClr val="FFFFCC"/>
            </a:solidFill>
            <a:round/>
            <a:headEnd/>
            <a:tailEnd type="triangle" w="med" len="med"/>
          </a:ln>
        </p:spPr>
        <p:txBody>
          <a:bodyPr wrap="none" anchor="ctr"/>
          <a:lstStyle/>
          <a:p>
            <a:endParaRPr lang="en-US"/>
          </a:p>
        </p:txBody>
      </p:sp>
      <p:sp>
        <p:nvSpPr>
          <p:cNvPr id="22534" name="Line 12"/>
          <p:cNvSpPr>
            <a:spLocks noChangeShapeType="1"/>
          </p:cNvSpPr>
          <p:nvPr/>
        </p:nvSpPr>
        <p:spPr bwMode="auto">
          <a:xfrm>
            <a:off x="6477000" y="3429000"/>
            <a:ext cx="457200" cy="0"/>
          </a:xfrm>
          <a:prstGeom prst="line">
            <a:avLst/>
          </a:prstGeom>
          <a:noFill/>
          <a:ln w="38100">
            <a:solidFill>
              <a:srgbClr val="FFFFCC"/>
            </a:solidFill>
            <a:round/>
            <a:headEnd/>
            <a:tailEnd type="triangle" w="med" len="med"/>
          </a:ln>
        </p:spPr>
        <p:txBody>
          <a:bodyPr wrap="none" anchor="ctr"/>
          <a:lstStyle/>
          <a:p>
            <a:endParaRPr lang="en-US"/>
          </a:p>
        </p:txBody>
      </p:sp>
      <p:sp>
        <p:nvSpPr>
          <p:cNvPr id="22535" name="Text Box 13"/>
          <p:cNvSpPr txBox="1">
            <a:spLocks noChangeArrowheads="1"/>
          </p:cNvSpPr>
          <p:nvPr/>
        </p:nvSpPr>
        <p:spPr bwMode="auto">
          <a:xfrm>
            <a:off x="1676400" y="4724400"/>
            <a:ext cx="2133600" cy="1311275"/>
          </a:xfrm>
          <a:prstGeom prst="rect">
            <a:avLst/>
          </a:prstGeom>
          <a:solidFill>
            <a:srgbClr val="CCFFCC"/>
          </a:solidFill>
          <a:ln w="9525">
            <a:noFill/>
            <a:miter lim="800000"/>
            <a:headEnd/>
            <a:tailEnd/>
          </a:ln>
        </p:spPr>
        <p:txBody>
          <a:bodyPr>
            <a:spAutoFit/>
          </a:bodyPr>
          <a:lstStyle/>
          <a:p>
            <a:pPr>
              <a:spcBef>
                <a:spcPct val="50000"/>
              </a:spcBef>
              <a:buFont typeface="Wingdings" pitchFamily="2" charset="2"/>
              <a:buChar char="ü"/>
            </a:pPr>
            <a:r>
              <a:rPr lang="en-US" sz="2000" i="1">
                <a:solidFill>
                  <a:srgbClr val="CC0066"/>
                </a:solidFill>
                <a:latin typeface="Arial" charset="0"/>
              </a:rPr>
              <a:t>Consistency</a:t>
            </a:r>
          </a:p>
          <a:p>
            <a:pPr>
              <a:spcBef>
                <a:spcPct val="50000"/>
              </a:spcBef>
              <a:buFont typeface="Wingdings" pitchFamily="2" charset="2"/>
              <a:buChar char="ü"/>
            </a:pPr>
            <a:r>
              <a:rPr lang="en-US" sz="2000" i="1">
                <a:solidFill>
                  <a:srgbClr val="CC0066"/>
                </a:solidFill>
                <a:latin typeface="Arial" charset="0"/>
              </a:rPr>
              <a:t>Consensus</a:t>
            </a:r>
          </a:p>
          <a:p>
            <a:pPr>
              <a:spcBef>
                <a:spcPct val="50000"/>
              </a:spcBef>
              <a:buFont typeface="Wingdings" pitchFamily="2" charset="2"/>
              <a:buChar char="ü"/>
            </a:pPr>
            <a:r>
              <a:rPr lang="en-US" sz="2000" i="1">
                <a:solidFill>
                  <a:srgbClr val="CC0066"/>
                </a:solidFill>
                <a:latin typeface="Arial" charset="0"/>
              </a:rPr>
              <a:t>Distinctiveness</a:t>
            </a:r>
            <a:endParaRPr lang="en-US" sz="2000">
              <a:solidFill>
                <a:srgbClr val="CC0066"/>
              </a:solidFill>
              <a:latin typeface="Arial" charset="0"/>
            </a:endParaRPr>
          </a:p>
        </p:txBody>
      </p:sp>
      <p:sp>
        <p:nvSpPr>
          <p:cNvPr id="22536" name="Line 14"/>
          <p:cNvSpPr>
            <a:spLocks noChangeShapeType="1"/>
          </p:cNvSpPr>
          <p:nvPr/>
        </p:nvSpPr>
        <p:spPr bwMode="auto">
          <a:xfrm flipV="1">
            <a:off x="2971800" y="3581400"/>
            <a:ext cx="228600" cy="1066800"/>
          </a:xfrm>
          <a:prstGeom prst="line">
            <a:avLst/>
          </a:prstGeom>
          <a:noFill/>
          <a:ln w="28575">
            <a:solidFill>
              <a:srgbClr val="FFFFCC"/>
            </a:solidFill>
            <a:round/>
            <a:headEnd type="oval" w="med" len="med"/>
            <a:tailEnd type="oval" w="med" len="med"/>
          </a:ln>
        </p:spPr>
        <p:txBody>
          <a:bodyPr wrap="none" anchor="ctr"/>
          <a:lstStyle/>
          <a:p>
            <a:endParaRPr lang="en-US"/>
          </a:p>
        </p:txBody>
      </p:sp>
      <p:sp>
        <p:nvSpPr>
          <p:cNvPr id="22537" name="Line 15"/>
          <p:cNvSpPr>
            <a:spLocks noChangeShapeType="1"/>
          </p:cNvSpPr>
          <p:nvPr/>
        </p:nvSpPr>
        <p:spPr bwMode="auto">
          <a:xfrm flipV="1">
            <a:off x="7696200" y="3733800"/>
            <a:ext cx="0" cy="533400"/>
          </a:xfrm>
          <a:prstGeom prst="line">
            <a:avLst/>
          </a:prstGeom>
          <a:noFill/>
          <a:ln w="38100">
            <a:solidFill>
              <a:srgbClr val="FFFFCC"/>
            </a:solidFill>
            <a:round/>
            <a:headEnd/>
            <a:tailEnd type="triangle" w="med" len="med"/>
          </a:ln>
        </p:spPr>
        <p:txBody>
          <a:bodyPr wrap="none" anchor="ctr"/>
          <a:lstStyle/>
          <a:p>
            <a:endParaRPr lang="en-US"/>
          </a:p>
        </p:txBody>
      </p:sp>
      <p:sp>
        <p:nvSpPr>
          <p:cNvPr id="22538" name="Line 16"/>
          <p:cNvSpPr>
            <a:spLocks noChangeShapeType="1"/>
          </p:cNvSpPr>
          <p:nvPr/>
        </p:nvSpPr>
        <p:spPr bwMode="auto">
          <a:xfrm flipH="1" flipV="1">
            <a:off x="4495800" y="3505200"/>
            <a:ext cx="762000" cy="1295400"/>
          </a:xfrm>
          <a:prstGeom prst="line">
            <a:avLst/>
          </a:prstGeom>
          <a:noFill/>
          <a:ln w="28575">
            <a:solidFill>
              <a:srgbClr val="FFFFCC"/>
            </a:solidFill>
            <a:round/>
            <a:headEnd/>
            <a:tailEnd type="triangle" w="med" len="med"/>
          </a:ln>
        </p:spPr>
        <p:txBody>
          <a:bodyPr wrap="none" anchor="ctr"/>
          <a:lstStyle/>
          <a:p>
            <a:endParaRPr lang="en-US"/>
          </a:p>
        </p:txBody>
      </p:sp>
      <p:sp>
        <p:nvSpPr>
          <p:cNvPr id="22539" name="Text Box 17"/>
          <p:cNvSpPr txBox="1">
            <a:spLocks noChangeArrowheads="1"/>
          </p:cNvSpPr>
          <p:nvPr/>
        </p:nvSpPr>
        <p:spPr bwMode="auto">
          <a:xfrm>
            <a:off x="4572000" y="4953000"/>
            <a:ext cx="1676400" cy="854075"/>
          </a:xfrm>
          <a:prstGeom prst="rect">
            <a:avLst/>
          </a:prstGeom>
          <a:solidFill>
            <a:srgbClr val="CCECFF"/>
          </a:solidFill>
          <a:ln w="9525">
            <a:noFill/>
            <a:miter lim="800000"/>
            <a:headEnd/>
            <a:tailEnd/>
          </a:ln>
        </p:spPr>
        <p:txBody>
          <a:bodyPr>
            <a:spAutoFit/>
          </a:bodyPr>
          <a:lstStyle/>
          <a:p>
            <a:pPr>
              <a:spcBef>
                <a:spcPct val="50000"/>
              </a:spcBef>
            </a:pPr>
            <a:r>
              <a:rPr lang="en-US" sz="2000" i="1">
                <a:solidFill>
                  <a:srgbClr val="CC0066"/>
                </a:solidFill>
                <a:latin typeface="Arial" charset="0"/>
              </a:rPr>
              <a:t>Schemas</a:t>
            </a:r>
          </a:p>
          <a:p>
            <a:pPr>
              <a:spcBef>
                <a:spcPct val="50000"/>
              </a:spcBef>
              <a:buFont typeface="Wingdings" pitchFamily="2" charset="2"/>
              <a:buChar char="§"/>
            </a:pPr>
            <a:r>
              <a:rPr lang="en-US" sz="2000">
                <a:solidFill>
                  <a:srgbClr val="CC0066"/>
                </a:solidFill>
                <a:latin typeface="Arial" charset="0"/>
              </a:rPr>
              <a:t>stereotypes</a:t>
            </a:r>
          </a:p>
        </p:txBody>
      </p:sp>
      <p:sp>
        <p:nvSpPr>
          <p:cNvPr id="22540" name="Text Box 18"/>
          <p:cNvSpPr txBox="1">
            <a:spLocks noChangeArrowheads="1"/>
          </p:cNvSpPr>
          <p:nvPr/>
        </p:nvSpPr>
        <p:spPr bwMode="auto">
          <a:xfrm>
            <a:off x="304800" y="3048000"/>
            <a:ext cx="1524000" cy="711200"/>
          </a:xfrm>
          <a:prstGeom prst="rect">
            <a:avLst/>
          </a:prstGeom>
          <a:noFill/>
          <a:ln w="9525" cap="rnd">
            <a:solidFill>
              <a:schemeClr val="tx1"/>
            </a:solidFill>
            <a:prstDash val="sysDot"/>
            <a:miter lim="800000"/>
            <a:headEnd/>
            <a:tailEnd/>
          </a:ln>
        </p:spPr>
        <p:txBody>
          <a:bodyPr>
            <a:spAutoFit/>
          </a:bodyPr>
          <a:lstStyle/>
          <a:p>
            <a:pPr>
              <a:spcBef>
                <a:spcPct val="50000"/>
              </a:spcBef>
            </a:pPr>
            <a:r>
              <a:rPr lang="en-US" sz="2000">
                <a:solidFill>
                  <a:srgbClr val="FFFFCC"/>
                </a:solidFill>
              </a:rPr>
              <a:t>Observed Behavior</a:t>
            </a:r>
          </a:p>
        </p:txBody>
      </p:sp>
      <p:sp>
        <p:nvSpPr>
          <p:cNvPr id="22541" name="Text Box 19"/>
          <p:cNvSpPr txBox="1">
            <a:spLocks noChangeArrowheads="1"/>
          </p:cNvSpPr>
          <p:nvPr/>
        </p:nvSpPr>
        <p:spPr bwMode="auto">
          <a:xfrm>
            <a:off x="2362200" y="3124200"/>
            <a:ext cx="1905000" cy="701675"/>
          </a:xfrm>
          <a:prstGeom prst="rect">
            <a:avLst/>
          </a:prstGeom>
          <a:noFill/>
          <a:ln w="9525">
            <a:noFill/>
            <a:miter lim="800000"/>
            <a:headEnd/>
            <a:tailEnd/>
          </a:ln>
        </p:spPr>
        <p:txBody>
          <a:bodyPr>
            <a:spAutoFit/>
          </a:bodyPr>
          <a:lstStyle/>
          <a:p>
            <a:pPr>
              <a:spcBef>
                <a:spcPct val="50000"/>
              </a:spcBef>
            </a:pPr>
            <a:r>
              <a:rPr lang="en-US" sz="2000">
                <a:solidFill>
                  <a:srgbClr val="FFFFCC"/>
                </a:solidFill>
              </a:rPr>
              <a:t>Information Cues</a:t>
            </a:r>
          </a:p>
        </p:txBody>
      </p:sp>
      <p:sp>
        <p:nvSpPr>
          <p:cNvPr id="22542" name="Text Box 20"/>
          <p:cNvSpPr txBox="1">
            <a:spLocks noChangeArrowheads="1"/>
          </p:cNvSpPr>
          <p:nvPr/>
        </p:nvSpPr>
        <p:spPr bwMode="auto">
          <a:xfrm>
            <a:off x="4648200" y="3200400"/>
            <a:ext cx="1752600" cy="396875"/>
          </a:xfrm>
          <a:prstGeom prst="rect">
            <a:avLst/>
          </a:prstGeom>
          <a:noFill/>
          <a:ln w="9525">
            <a:noFill/>
            <a:miter lim="800000"/>
            <a:headEnd/>
            <a:tailEnd/>
          </a:ln>
        </p:spPr>
        <p:txBody>
          <a:bodyPr>
            <a:spAutoFit/>
          </a:bodyPr>
          <a:lstStyle/>
          <a:p>
            <a:pPr>
              <a:spcBef>
                <a:spcPct val="50000"/>
              </a:spcBef>
            </a:pPr>
            <a:r>
              <a:rPr lang="en-US" sz="2000">
                <a:solidFill>
                  <a:srgbClr val="FFFFCC"/>
                </a:solidFill>
              </a:rPr>
              <a:t>Attributions</a:t>
            </a:r>
          </a:p>
        </p:txBody>
      </p:sp>
      <p:sp>
        <p:nvSpPr>
          <p:cNvPr id="22543" name="Text Box 21"/>
          <p:cNvSpPr txBox="1">
            <a:spLocks noChangeArrowheads="1"/>
          </p:cNvSpPr>
          <p:nvPr/>
        </p:nvSpPr>
        <p:spPr bwMode="auto">
          <a:xfrm>
            <a:off x="7162800" y="3200400"/>
            <a:ext cx="1600200" cy="396875"/>
          </a:xfrm>
          <a:prstGeom prst="rect">
            <a:avLst/>
          </a:prstGeom>
          <a:solidFill>
            <a:schemeClr val="tx2"/>
          </a:solidFill>
          <a:ln w="9525">
            <a:noFill/>
            <a:miter lim="800000"/>
            <a:headEnd/>
            <a:tailEnd/>
          </a:ln>
        </p:spPr>
        <p:txBody>
          <a:bodyPr>
            <a:spAutoFit/>
          </a:bodyPr>
          <a:lstStyle/>
          <a:p>
            <a:pPr>
              <a:spcBef>
                <a:spcPct val="50000"/>
              </a:spcBef>
            </a:pPr>
            <a:r>
              <a:rPr lang="en-US" sz="2000" b="1">
                <a:solidFill>
                  <a:srgbClr val="336699"/>
                </a:solidFill>
              </a:rPr>
              <a:t>Decisions</a:t>
            </a:r>
          </a:p>
        </p:txBody>
      </p:sp>
      <p:sp>
        <p:nvSpPr>
          <p:cNvPr id="22544" name="Text Box 22"/>
          <p:cNvSpPr txBox="1">
            <a:spLocks noChangeArrowheads="1"/>
          </p:cNvSpPr>
          <p:nvPr/>
        </p:nvSpPr>
        <p:spPr bwMode="auto">
          <a:xfrm>
            <a:off x="6781800" y="4343400"/>
            <a:ext cx="2133600" cy="1616075"/>
          </a:xfrm>
          <a:prstGeom prst="rect">
            <a:avLst/>
          </a:prstGeom>
          <a:solidFill>
            <a:srgbClr val="FFCCCC"/>
          </a:solidFill>
          <a:ln w="9525">
            <a:noFill/>
            <a:miter lim="800000"/>
            <a:headEnd/>
            <a:tailEnd/>
          </a:ln>
        </p:spPr>
        <p:txBody>
          <a:bodyPr>
            <a:spAutoFit/>
          </a:bodyPr>
          <a:lstStyle/>
          <a:p>
            <a:pPr>
              <a:spcBef>
                <a:spcPct val="50000"/>
              </a:spcBef>
            </a:pPr>
            <a:r>
              <a:rPr lang="en-US" sz="2000">
                <a:solidFill>
                  <a:srgbClr val="CC0066"/>
                </a:solidFill>
                <a:latin typeface="Arial" charset="0"/>
              </a:rPr>
              <a:t>Decision Constraints</a:t>
            </a:r>
          </a:p>
          <a:p>
            <a:pPr>
              <a:spcBef>
                <a:spcPct val="50000"/>
              </a:spcBef>
              <a:buFont typeface="Wingdings" pitchFamily="2" charset="2"/>
              <a:buChar char="ü"/>
            </a:pPr>
            <a:r>
              <a:rPr lang="en-US" sz="2000">
                <a:solidFill>
                  <a:srgbClr val="CC0066"/>
                </a:solidFill>
                <a:latin typeface="Arial" charset="0"/>
              </a:rPr>
              <a:t>Policy</a:t>
            </a:r>
          </a:p>
          <a:p>
            <a:pPr>
              <a:spcBef>
                <a:spcPct val="50000"/>
              </a:spcBef>
              <a:buFont typeface="Wingdings" pitchFamily="2" charset="2"/>
              <a:buChar char="ü"/>
            </a:pPr>
            <a:r>
              <a:rPr lang="en-US" sz="2000">
                <a:solidFill>
                  <a:srgbClr val="CC0066"/>
                </a:solidFill>
                <a:latin typeface="Arial" charset="0"/>
              </a:rPr>
              <a:t>Resources</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t>Kelley’s Covariation Theory</a:t>
            </a:r>
          </a:p>
        </p:txBody>
      </p:sp>
      <p:graphicFrame>
        <p:nvGraphicFramePr>
          <p:cNvPr id="8194" name="Object 4"/>
          <p:cNvGraphicFramePr>
            <a:graphicFrameLocks noGrp="1" noChangeAspect="1"/>
          </p:cNvGraphicFramePr>
          <p:nvPr>
            <p:ph type="dgm" idx="1"/>
          </p:nvPr>
        </p:nvGraphicFramePr>
        <p:xfrm>
          <a:off x="619125" y="1852613"/>
          <a:ext cx="7664450" cy="2668587"/>
        </p:xfrm>
        <a:graphic>
          <a:graphicData uri="http://schemas.openxmlformats.org/presentationml/2006/ole">
            <mc:AlternateContent xmlns:mc="http://schemas.openxmlformats.org/markup-compatibility/2006">
              <mc:Choice xmlns:v="urn:schemas-microsoft-com:vml" Requires="v">
                <p:oleObj spid="_x0000_s8195" name="MS Org Chart" r:id="rId3" imgW="7785219" imgH="2521009" progId="OrgPlusWOPX.4">
                  <p:embed followColorScheme="full"/>
                </p:oleObj>
              </mc:Choice>
              <mc:Fallback>
                <p:oleObj name="MS Org Chart" r:id="rId3" imgW="7785219" imgH="2521009" progId="OrgPlusWOPX.4">
                  <p:embed followColorScheme="full"/>
                  <p:pic>
                    <p:nvPicPr>
                      <p:cNvPr id="8194"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1852613"/>
                        <a:ext cx="7664450" cy="2668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3"/>
          <p:cNvSpPr>
            <a:spLocks noGrp="1" noChangeArrowheads="1"/>
          </p:cNvSpPr>
          <p:nvPr>
            <p:ph type="body" idx="4294967295"/>
          </p:nvPr>
        </p:nvSpPr>
        <p:spPr>
          <a:xfrm>
            <a:off x="1371600" y="1828800"/>
            <a:ext cx="7772400" cy="4114800"/>
          </a:xfrm>
        </p:spPr>
        <p:txBody>
          <a:bodyPr/>
          <a:lstStyle/>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a:p>
            <a:pPr eaLnBrk="1" hangingPunct="1">
              <a:buFont typeface="Wingdings" pitchFamily="2" charset="2"/>
              <a:buNone/>
            </a:pPr>
            <a:endParaRPr lang="en-US"/>
          </a:p>
        </p:txBody>
      </p:sp>
      <p:sp>
        <p:nvSpPr>
          <p:cNvPr id="2" name="TextBox 1"/>
          <p:cNvSpPr txBox="1"/>
          <p:nvPr/>
        </p:nvSpPr>
        <p:spPr>
          <a:xfrm>
            <a:off x="1631950" y="5332672"/>
            <a:ext cx="5638800"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t>What combination makes for strongest dispositional or situational causal attribution?</a:t>
            </a:r>
          </a:p>
          <a:p>
            <a:pPr marL="285750" indent="-285750">
              <a:buFont typeface="Arial" panose="020B0604020202020204" pitchFamily="34" charset="0"/>
              <a:buChar char="•"/>
            </a:pPr>
            <a:r>
              <a:rPr lang="en-US" sz="1600" dirty="0"/>
              <a:t>Consider various possible combinations and how they may influence decision-making.</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560387"/>
          </a:xfrm>
        </p:spPr>
        <p:txBody>
          <a:bodyPr/>
          <a:lstStyle/>
          <a:p>
            <a:pPr eaLnBrk="1" hangingPunct="1">
              <a:defRPr/>
            </a:pPr>
            <a:r>
              <a:rPr sz="4000" dirty="0"/>
              <a:t>Nursing Supervisors</a:t>
            </a:r>
          </a:p>
        </p:txBody>
      </p:sp>
      <p:sp>
        <p:nvSpPr>
          <p:cNvPr id="23555" name="Rectangle 3"/>
          <p:cNvSpPr>
            <a:spLocks noGrp="1" noChangeArrowheads="1"/>
          </p:cNvSpPr>
          <p:nvPr>
            <p:ph sz="half" idx="1"/>
          </p:nvPr>
        </p:nvSpPr>
        <p:spPr>
          <a:xfrm>
            <a:off x="381000" y="914400"/>
            <a:ext cx="4038600" cy="5503045"/>
          </a:xfrm>
        </p:spPr>
        <p:txBody>
          <a:bodyPr/>
          <a:lstStyle/>
          <a:p>
            <a:pPr marL="339725" indent="-339725" algn="ctr" eaLnBrk="1" hangingPunct="1">
              <a:buFont typeface="Wingdings" pitchFamily="2" charset="2"/>
              <a:buNone/>
            </a:pPr>
            <a:r>
              <a:rPr lang="en-US" sz="3200" i="1" dirty="0"/>
              <a:t>Incident</a:t>
            </a:r>
            <a:endParaRPr lang="en-US" sz="3200" dirty="0"/>
          </a:p>
          <a:p>
            <a:pPr marL="339725" indent="-339725" eaLnBrk="1" hangingPunct="1">
              <a:buFont typeface="Wingdings" pitchFamily="2" charset="2"/>
              <a:buNone/>
            </a:pPr>
            <a:r>
              <a:rPr lang="en-US" sz="2000" dirty="0"/>
              <a:t>	</a:t>
            </a:r>
            <a:r>
              <a:rPr lang="en-US" sz="2400" dirty="0"/>
              <a:t>A patient had recently returned from surgery after a prostatectomy. Nurse </a:t>
            </a:r>
            <a:r>
              <a:rPr lang="en-US" sz="2400" dirty="0" err="1"/>
              <a:t>Connaly</a:t>
            </a:r>
            <a:r>
              <a:rPr lang="en-US" sz="2400" dirty="0"/>
              <a:t> (R.N.) checked this patient’s condition and found him to be doing satisfactorily. However, she failed to tape down a catheter as requested in written order by the patient’s surgeon. The </a:t>
            </a:r>
            <a:r>
              <a:rPr lang="en-US" sz="2400" dirty="0" err="1"/>
              <a:t>untaped</a:t>
            </a:r>
            <a:r>
              <a:rPr lang="en-US" sz="2400" dirty="0"/>
              <a:t> catheter was discovered by the surgeon and he reported this incident to you. The patient had suffered no ill effects.</a:t>
            </a:r>
            <a:r>
              <a:rPr lang="en-US" sz="2000" dirty="0"/>
              <a:t> </a:t>
            </a:r>
            <a:endParaRPr lang="en-US" sz="3200" dirty="0"/>
          </a:p>
        </p:txBody>
      </p:sp>
      <p:sp>
        <p:nvSpPr>
          <p:cNvPr id="23556" name="Rectangle 4"/>
          <p:cNvSpPr>
            <a:spLocks noGrp="1" noChangeArrowheads="1"/>
          </p:cNvSpPr>
          <p:nvPr>
            <p:ph sz="half" idx="2"/>
          </p:nvPr>
        </p:nvSpPr>
        <p:spPr>
          <a:xfrm>
            <a:off x="4876800" y="914400"/>
            <a:ext cx="3962400" cy="5502275"/>
          </a:xfrm>
        </p:spPr>
        <p:txBody>
          <a:bodyPr/>
          <a:lstStyle/>
          <a:p>
            <a:pPr marL="347663" indent="-347663" algn="ctr" eaLnBrk="1" hangingPunct="1">
              <a:buFont typeface="Wingdings" pitchFamily="2" charset="2"/>
              <a:buNone/>
            </a:pPr>
            <a:r>
              <a:rPr lang="en-US" sz="3200" i="1"/>
              <a:t>Work History</a:t>
            </a:r>
            <a:endParaRPr lang="en-US" sz="3200"/>
          </a:p>
          <a:p>
            <a:pPr marL="347663" indent="-347663" eaLnBrk="1" hangingPunct="1">
              <a:buFont typeface="Wingdings" pitchFamily="2" charset="2"/>
              <a:buNone/>
            </a:pPr>
            <a:r>
              <a:rPr lang="en-US" sz="2000"/>
              <a:t>	</a:t>
            </a:r>
            <a:r>
              <a:rPr lang="en-US" sz="2400"/>
              <a:t>Nurse Connaly has been on the job for 3 months and this is the first time she has made an error of this type, failing to complete a physician’s order. Her performance on other tasks has generally been error free. Other R.N.s on this unit have made similar errors relating to the completion of physicians’ orders and this type of behavior has occurred on several occasions in the last year.</a:t>
            </a:r>
            <a:endParaRPr lang="en-US" sz="2000"/>
          </a:p>
        </p:txBody>
      </p:sp>
      <p:sp>
        <p:nvSpPr>
          <p:cNvPr id="2" name="TextBox 1"/>
          <p:cNvSpPr txBox="1"/>
          <p:nvPr/>
        </p:nvSpPr>
        <p:spPr>
          <a:xfrm>
            <a:off x="2794299" y="6507173"/>
            <a:ext cx="2895600" cy="2462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000" dirty="0"/>
              <a:t> EFFECTIVE – EFFICIENT – ENDURING - ENDEARING</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Courses of Action</a:t>
            </a:r>
          </a:p>
        </p:txBody>
      </p:sp>
      <p:sp>
        <p:nvSpPr>
          <p:cNvPr id="3" name="Content Placeholder 2"/>
          <p:cNvSpPr>
            <a:spLocks noGrp="1"/>
          </p:cNvSpPr>
          <p:nvPr>
            <p:ph sz="half" idx="1"/>
          </p:nvPr>
        </p:nvSpPr>
        <p:spPr>
          <a:xfrm>
            <a:off x="381000" y="1411553"/>
            <a:ext cx="4114800" cy="4093428"/>
          </a:xfrm>
        </p:spPr>
        <p:txBody>
          <a:bodyPr/>
          <a:lstStyle/>
          <a:p>
            <a:r>
              <a:rPr lang="en-US" dirty="0"/>
              <a:t>Warn her privately</a:t>
            </a:r>
          </a:p>
          <a:p>
            <a:r>
              <a:rPr lang="en-US" dirty="0"/>
              <a:t>Fire her</a:t>
            </a:r>
          </a:p>
          <a:p>
            <a:r>
              <a:rPr lang="en-US" dirty="0"/>
              <a:t>Call her out publicly</a:t>
            </a:r>
          </a:p>
          <a:p>
            <a:r>
              <a:rPr lang="en-US" dirty="0"/>
              <a:t>Assign a nurse to check other nurses’ work</a:t>
            </a:r>
          </a:p>
          <a:p>
            <a:r>
              <a:rPr lang="en-US" dirty="0"/>
              <a:t>Provide her more training</a:t>
            </a:r>
          </a:p>
          <a:p>
            <a:r>
              <a:rPr lang="en-US" dirty="0"/>
              <a:t>Train all nurses</a:t>
            </a:r>
          </a:p>
          <a:p>
            <a:r>
              <a:rPr lang="en-US" dirty="0"/>
              <a:t>Review the procedures</a:t>
            </a:r>
          </a:p>
          <a:p>
            <a:r>
              <a:rPr lang="en-US" dirty="0"/>
              <a:t>Compose a checklist</a:t>
            </a:r>
          </a:p>
        </p:txBody>
      </p:sp>
      <p:sp>
        <p:nvSpPr>
          <p:cNvPr id="4" name="Content Placeholder 3"/>
          <p:cNvSpPr>
            <a:spLocks noGrp="1"/>
          </p:cNvSpPr>
          <p:nvPr>
            <p:ph sz="half" idx="2"/>
          </p:nvPr>
        </p:nvSpPr>
        <p:spPr>
          <a:xfrm>
            <a:off x="4648200" y="1411553"/>
            <a:ext cx="4114800" cy="5558445"/>
          </a:xfrm>
        </p:spPr>
        <p:txBody>
          <a:bodyPr/>
          <a:lstStyle/>
          <a:p>
            <a:r>
              <a:rPr lang="en-US" dirty="0"/>
              <a:t>Send an email to alert nurses this happened</a:t>
            </a:r>
          </a:p>
          <a:p>
            <a:r>
              <a:rPr lang="en-US" dirty="0"/>
              <a:t>Call a team meeting with nurses you supervise</a:t>
            </a:r>
          </a:p>
          <a:p>
            <a:r>
              <a:rPr lang="en-US" dirty="0"/>
              <a:t>Create a policy of punishments for errors</a:t>
            </a:r>
          </a:p>
          <a:p>
            <a:r>
              <a:rPr lang="en-US" dirty="0"/>
              <a:t>No action on event</a:t>
            </a:r>
          </a:p>
          <a:p>
            <a:r>
              <a:rPr lang="en-US" dirty="0"/>
              <a:t>Reward nurses for error-free work</a:t>
            </a:r>
          </a:p>
          <a:p>
            <a:r>
              <a:rPr lang="en-US" dirty="0"/>
              <a:t>Conduct your own investigation with each nurse</a:t>
            </a:r>
          </a:p>
          <a:p>
            <a:endParaRPr lang="en-US" dirty="0"/>
          </a:p>
        </p:txBody>
      </p:sp>
    </p:spTree>
    <p:extLst>
      <p:ext uri="{BB962C8B-B14F-4D97-AF65-F5344CB8AC3E}">
        <p14:creationId xmlns:p14="http://schemas.microsoft.com/office/powerpoint/2010/main" val="409980678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04249351"/>
              </p:ext>
            </p:extLst>
          </p:nvPr>
        </p:nvGraphicFramePr>
        <p:xfrm>
          <a:off x="457199" y="914399"/>
          <a:ext cx="8153400" cy="5486400"/>
        </p:xfrm>
        <a:graphic>
          <a:graphicData uri="http://schemas.openxmlformats.org/drawingml/2006/table">
            <a:tbl>
              <a:tblPr/>
              <a:tblGrid>
                <a:gridCol w="721822">
                  <a:extLst>
                    <a:ext uri="{9D8B030D-6E8A-4147-A177-3AD203B41FA5}">
                      <a16:colId xmlns:a16="http://schemas.microsoft.com/office/drawing/2014/main" val="20000"/>
                    </a:ext>
                  </a:extLst>
                </a:gridCol>
                <a:gridCol w="476674">
                  <a:extLst>
                    <a:ext uri="{9D8B030D-6E8A-4147-A177-3AD203B41FA5}">
                      <a16:colId xmlns:a16="http://schemas.microsoft.com/office/drawing/2014/main" val="20001"/>
                    </a:ext>
                  </a:extLst>
                </a:gridCol>
                <a:gridCol w="644645">
                  <a:extLst>
                    <a:ext uri="{9D8B030D-6E8A-4147-A177-3AD203B41FA5}">
                      <a16:colId xmlns:a16="http://schemas.microsoft.com/office/drawing/2014/main" val="20002"/>
                    </a:ext>
                  </a:extLst>
                </a:gridCol>
                <a:gridCol w="644645">
                  <a:extLst>
                    <a:ext uri="{9D8B030D-6E8A-4147-A177-3AD203B41FA5}">
                      <a16:colId xmlns:a16="http://schemas.microsoft.com/office/drawing/2014/main" val="20003"/>
                    </a:ext>
                  </a:extLst>
                </a:gridCol>
                <a:gridCol w="644645">
                  <a:extLst>
                    <a:ext uri="{9D8B030D-6E8A-4147-A177-3AD203B41FA5}">
                      <a16:colId xmlns:a16="http://schemas.microsoft.com/office/drawing/2014/main" val="20004"/>
                    </a:ext>
                  </a:extLst>
                </a:gridCol>
                <a:gridCol w="644645">
                  <a:extLst>
                    <a:ext uri="{9D8B030D-6E8A-4147-A177-3AD203B41FA5}">
                      <a16:colId xmlns:a16="http://schemas.microsoft.com/office/drawing/2014/main" val="20005"/>
                    </a:ext>
                  </a:extLst>
                </a:gridCol>
                <a:gridCol w="354100">
                  <a:extLst>
                    <a:ext uri="{9D8B030D-6E8A-4147-A177-3AD203B41FA5}">
                      <a16:colId xmlns:a16="http://schemas.microsoft.com/office/drawing/2014/main" val="20006"/>
                    </a:ext>
                  </a:extLst>
                </a:gridCol>
                <a:gridCol w="721822">
                  <a:extLst>
                    <a:ext uri="{9D8B030D-6E8A-4147-A177-3AD203B41FA5}">
                      <a16:colId xmlns:a16="http://schemas.microsoft.com/office/drawing/2014/main" val="20007"/>
                    </a:ext>
                  </a:extLst>
                </a:gridCol>
                <a:gridCol w="721822">
                  <a:extLst>
                    <a:ext uri="{9D8B030D-6E8A-4147-A177-3AD203B41FA5}">
                      <a16:colId xmlns:a16="http://schemas.microsoft.com/office/drawing/2014/main" val="20008"/>
                    </a:ext>
                  </a:extLst>
                </a:gridCol>
                <a:gridCol w="644645">
                  <a:extLst>
                    <a:ext uri="{9D8B030D-6E8A-4147-A177-3AD203B41FA5}">
                      <a16:colId xmlns:a16="http://schemas.microsoft.com/office/drawing/2014/main" val="20009"/>
                    </a:ext>
                  </a:extLst>
                </a:gridCol>
                <a:gridCol w="644645">
                  <a:extLst>
                    <a:ext uri="{9D8B030D-6E8A-4147-A177-3AD203B41FA5}">
                      <a16:colId xmlns:a16="http://schemas.microsoft.com/office/drawing/2014/main" val="20010"/>
                    </a:ext>
                  </a:extLst>
                </a:gridCol>
                <a:gridCol w="644645">
                  <a:extLst>
                    <a:ext uri="{9D8B030D-6E8A-4147-A177-3AD203B41FA5}">
                      <a16:colId xmlns:a16="http://schemas.microsoft.com/office/drawing/2014/main" val="20011"/>
                    </a:ext>
                  </a:extLst>
                </a:gridCol>
                <a:gridCol w="644645">
                  <a:extLst>
                    <a:ext uri="{9D8B030D-6E8A-4147-A177-3AD203B41FA5}">
                      <a16:colId xmlns:a16="http://schemas.microsoft.com/office/drawing/2014/main" val="20012"/>
                    </a:ext>
                  </a:extLst>
                </a:gridCol>
              </a:tblGrid>
              <a:tr h="365760">
                <a:tc>
                  <a:txBody>
                    <a:bodyPr/>
                    <a:lstStyle/>
                    <a:p>
                      <a:pPr algn="l" fontAlgn="b"/>
                      <a:r>
                        <a:rPr lang="en-US" sz="1100" b="0" i="0" u="none" strike="noStrike" dirty="0">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100" b="1" i="0" u="none" strike="noStrike">
                          <a:solidFill>
                            <a:srgbClr val="000000"/>
                          </a:solidFill>
                          <a:latin typeface="Calibri"/>
                        </a:rPr>
                        <a:t>Task/Role/Project</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gridSpan="4">
                  <a:txBody>
                    <a:bodyPr/>
                    <a:lstStyle/>
                    <a:p>
                      <a:pPr algn="ctr" fontAlgn="b"/>
                      <a:r>
                        <a:rPr lang="en-US" sz="1100" b="1" i="0" u="none" strike="noStrike">
                          <a:solidFill>
                            <a:srgbClr val="000000"/>
                          </a:solidFill>
                          <a:latin typeface="Calibri"/>
                        </a:rPr>
                        <a:t>Task/Role/Project</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a:solidFill>
                            <a:srgbClr val="000000"/>
                          </a:solidFill>
                          <a:latin typeface="Calibri"/>
                        </a:rPr>
                        <a:t>New Sales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a:solidFill>
                            <a:srgbClr val="000000"/>
                          </a:solidFill>
                          <a:latin typeface="Calibri"/>
                        </a:rPr>
                        <a:t>X-Selling</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a:solidFill>
                            <a:srgbClr val="000000"/>
                          </a:solidFill>
                          <a:latin typeface="Calibri"/>
                        </a:rPr>
                        <a:t>CSR</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a:solidFill>
                            <a:srgbClr val="000000"/>
                          </a:solidFill>
                          <a:latin typeface="Calibri"/>
                        </a:rPr>
                        <a:t>Accounts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100" b="0" i="0" u="none" strike="noStrike">
                          <a:solidFill>
                            <a:srgbClr val="000000"/>
                          </a:solidFill>
                          <a:latin typeface="Calibri"/>
                        </a:rPr>
                        <a:t>New Sales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100" b="0" i="0" u="none" strike="noStrike">
                          <a:solidFill>
                            <a:srgbClr val="000000"/>
                          </a:solidFill>
                          <a:latin typeface="Calibri"/>
                        </a:rPr>
                        <a:t>X-Selling</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100" b="0" i="0" u="none" strike="noStrike">
                          <a:solidFill>
                            <a:srgbClr val="000000"/>
                          </a:solidFill>
                          <a:latin typeface="Calibri"/>
                        </a:rPr>
                        <a:t>CSR</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100" b="0" i="0" u="none" strike="noStrike">
                          <a:solidFill>
                            <a:srgbClr val="000000"/>
                          </a:solidFill>
                          <a:latin typeface="Calibri"/>
                        </a:rPr>
                        <a:t>Accounts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1"/>
                  </a:ext>
                </a:extLst>
              </a:tr>
              <a:tr h="365760">
                <a:tc rowSpan="4">
                  <a:txBody>
                    <a:bodyPr/>
                    <a:lstStyle/>
                    <a:p>
                      <a:pPr algn="ctr" fontAlgn="ctr"/>
                      <a:r>
                        <a:rPr lang="en-US" sz="1100" b="1" i="0" u="none" strike="noStrike" dirty="0">
                          <a:solidFill>
                            <a:srgbClr val="000000"/>
                          </a:solidFill>
                          <a:latin typeface="Calibri"/>
                        </a:rPr>
                        <a:t>Person</a:t>
                      </a:r>
                      <a:r>
                        <a:rPr lang="en-US" sz="1100" b="0" i="0" u="none" strike="noStrike" dirty="0">
                          <a:solidFill>
                            <a:srgbClr val="000000"/>
                          </a:solidFill>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400" b="0" i="0" u="none" strike="noStrike">
                          <a:solidFill>
                            <a:srgbClr val="000000"/>
                          </a:solidFill>
                          <a:latin typeface="Calibri"/>
                        </a:rPr>
                        <a:t>Pam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rowSpan="4">
                  <a:txBody>
                    <a:bodyPr/>
                    <a:lstStyle/>
                    <a:p>
                      <a:pPr algn="ctr" fontAlgn="ctr"/>
                      <a:r>
                        <a:rPr lang="en-US" sz="1100" b="1" i="0" u="none" strike="noStrike" dirty="0">
                          <a:solidFill>
                            <a:srgbClr val="000000"/>
                          </a:solidFill>
                          <a:latin typeface="Calibri"/>
                        </a:rPr>
                        <a:t>Person</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400" b="0" i="0" u="none" strike="noStrike">
                          <a:solidFill>
                            <a:srgbClr val="000000"/>
                          </a:solidFill>
                          <a:latin typeface="Calibri"/>
                        </a:rPr>
                        <a:t>Pam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2"/>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Tom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Tom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7</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3"/>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Sue</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dirty="0">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Sue</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5</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4"/>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Ray</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dirty="0">
                          <a:solidFill>
                            <a:srgbClr val="000000"/>
                          </a:solidFill>
                          <a:latin typeface="Calibri"/>
                        </a:rPr>
                        <a:t>7</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Ray</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1</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dirty="0">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5"/>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b"/>
                      <a:r>
                        <a:rPr lang="en-US" sz="1100" b="1" i="0" u="none" strike="noStrike">
                          <a:solidFill>
                            <a:srgbClr val="000000"/>
                          </a:solidFill>
                          <a:latin typeface="Calibri"/>
                        </a:rPr>
                        <a:t>Observation Period 1</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gridSpan="2">
                  <a:txBody>
                    <a:bodyPr/>
                    <a:lstStyle/>
                    <a:p>
                      <a:pPr algn="l" fontAlgn="b"/>
                      <a:r>
                        <a:rPr lang="en-US" sz="1100" b="1" i="0" u="none" strike="noStrike">
                          <a:solidFill>
                            <a:srgbClr val="000000"/>
                          </a:solidFill>
                          <a:latin typeface="Calibri"/>
                        </a:rPr>
                        <a:t>Observation Period 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6"/>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dirty="0">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7"/>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gridSpan="4">
                  <a:txBody>
                    <a:bodyPr/>
                    <a:lstStyle/>
                    <a:p>
                      <a:pPr algn="ctr" fontAlgn="b"/>
                      <a:r>
                        <a:rPr lang="en-US" sz="1100" b="1" i="0" u="none" strike="noStrike">
                          <a:solidFill>
                            <a:srgbClr val="000000"/>
                          </a:solidFill>
                          <a:latin typeface="Calibri"/>
                        </a:rPr>
                        <a:t>Task/Role/Project</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gridSpan="4">
                  <a:txBody>
                    <a:bodyPr/>
                    <a:lstStyle/>
                    <a:p>
                      <a:pPr algn="ctr" fontAlgn="b"/>
                      <a:r>
                        <a:rPr lang="en-US" sz="1100" b="1" i="0" u="none" strike="noStrike">
                          <a:solidFill>
                            <a:srgbClr val="000000"/>
                          </a:solidFill>
                          <a:latin typeface="Calibri"/>
                        </a:rPr>
                        <a:t>Task/Role/Project</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100" b="0" i="0" u="none" strike="noStrike">
                          <a:solidFill>
                            <a:srgbClr val="000000"/>
                          </a:solidFill>
                          <a:latin typeface="Calibri"/>
                        </a:rPr>
                        <a:t>New Sales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100" b="0" i="0" u="none" strike="noStrike">
                          <a:solidFill>
                            <a:srgbClr val="000000"/>
                          </a:solidFill>
                          <a:latin typeface="Calibri"/>
                        </a:rPr>
                        <a:t>X-Selling</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100" b="0" i="0" u="none" strike="noStrike">
                          <a:solidFill>
                            <a:srgbClr val="000000"/>
                          </a:solidFill>
                          <a:latin typeface="Calibri"/>
                        </a:rPr>
                        <a:t>CSR</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100" b="0" i="0" u="none" strike="noStrike">
                          <a:solidFill>
                            <a:srgbClr val="000000"/>
                          </a:solidFill>
                          <a:latin typeface="Calibri"/>
                        </a:rPr>
                        <a:t>Accounts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0" i="0" u="none" strike="noStrike">
                          <a:solidFill>
                            <a:srgbClr val="000000"/>
                          </a:solidFill>
                          <a:latin typeface="Calibri"/>
                        </a:rPr>
                        <a:t>New Sales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0" i="0" u="none" strike="noStrike">
                          <a:solidFill>
                            <a:srgbClr val="000000"/>
                          </a:solidFill>
                          <a:latin typeface="Calibri"/>
                        </a:rPr>
                        <a:t>X-Selling</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0" i="0" u="none" strike="noStrike">
                          <a:solidFill>
                            <a:srgbClr val="000000"/>
                          </a:solidFill>
                          <a:latin typeface="Calibri"/>
                        </a:rPr>
                        <a:t>CSR</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0" i="0" u="none" strike="noStrike">
                          <a:solidFill>
                            <a:srgbClr val="000000"/>
                          </a:solidFill>
                          <a:latin typeface="Calibri"/>
                        </a:rPr>
                        <a:t>Accounts</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9"/>
                  </a:ext>
                </a:extLst>
              </a:tr>
              <a:tr h="365760">
                <a:tc rowSpan="4">
                  <a:txBody>
                    <a:bodyPr/>
                    <a:lstStyle/>
                    <a:p>
                      <a:pPr algn="ctr" fontAlgn="ctr"/>
                      <a:r>
                        <a:rPr lang="en-US" sz="1100" b="1" i="0" u="none" strike="noStrike" dirty="0">
                          <a:solidFill>
                            <a:srgbClr val="000000"/>
                          </a:solidFill>
                          <a:latin typeface="Calibri"/>
                        </a:rPr>
                        <a:t>Person</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400" b="0" i="0" u="none" strike="noStrike">
                          <a:solidFill>
                            <a:srgbClr val="000000"/>
                          </a:solidFill>
                          <a:latin typeface="Calibri"/>
                        </a:rPr>
                        <a:t>Pam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rowSpan="4">
                  <a:txBody>
                    <a:bodyPr/>
                    <a:lstStyle/>
                    <a:p>
                      <a:pPr algn="ctr" fontAlgn="ctr"/>
                      <a:r>
                        <a:rPr lang="en-US" sz="1100" b="1" i="0" u="none" strike="noStrike" dirty="0">
                          <a:solidFill>
                            <a:srgbClr val="000000"/>
                          </a:solidFill>
                          <a:latin typeface="Calibri"/>
                        </a:rPr>
                        <a:t>Person</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400" b="0" i="0" u="none" strike="noStrike">
                          <a:solidFill>
                            <a:srgbClr val="000000"/>
                          </a:solidFill>
                          <a:latin typeface="Calibri"/>
                        </a:rPr>
                        <a:t>Pam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0"/>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Tom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Tom</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1"/>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Sue</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3</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Sue</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5</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2"/>
                  </a:ext>
                </a:extLst>
              </a:tr>
              <a:tr h="365760">
                <a:tc vMerge="1">
                  <a:txBody>
                    <a:bodyPr/>
                    <a:lstStyle/>
                    <a:p>
                      <a:endParaRPr lang="en-US"/>
                    </a:p>
                  </a:txBody>
                  <a:tcPr/>
                </a:tc>
                <a:tc>
                  <a:txBody>
                    <a:bodyPr/>
                    <a:lstStyle/>
                    <a:p>
                      <a:pPr algn="l" fontAlgn="b"/>
                      <a:r>
                        <a:rPr lang="en-US" sz="1400" b="0" i="0" u="none" strike="noStrike">
                          <a:solidFill>
                            <a:srgbClr val="000000"/>
                          </a:solidFill>
                          <a:latin typeface="Calibri"/>
                        </a:rPr>
                        <a:t>Ray</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en-US" sz="1400" b="0" i="0" u="none" strike="noStrike" dirty="0">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a:txBody>
                    <a:bodyPr/>
                    <a:lstStyle/>
                    <a:p>
                      <a:pPr algn="l" fontAlgn="b"/>
                      <a:r>
                        <a:rPr lang="en-US" sz="1400" b="0" i="0" u="none" strike="noStrike">
                          <a:solidFill>
                            <a:srgbClr val="000000"/>
                          </a:solidFill>
                          <a:latin typeface="Calibri"/>
                        </a:rPr>
                        <a:t>Ray</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dirty="0">
                          <a:solidFill>
                            <a:srgbClr val="000000"/>
                          </a:solidFill>
                          <a:latin typeface="Calibri"/>
                        </a:rPr>
                        <a:t>6</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3"/>
                  </a:ext>
                </a:extLst>
              </a:tr>
              <a:tr h="365760">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gridSpan="2">
                  <a:txBody>
                    <a:bodyPr/>
                    <a:lstStyle/>
                    <a:p>
                      <a:pPr algn="l" fontAlgn="b"/>
                      <a:r>
                        <a:rPr lang="en-US" sz="1100" b="1" i="0" u="none" strike="noStrike">
                          <a:solidFill>
                            <a:srgbClr val="000000"/>
                          </a:solidFill>
                          <a:latin typeface="Calibri"/>
                        </a:rPr>
                        <a:t>Observation Period 2</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100" b="0" i="0" u="none" strike="noStrike">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gridSpan="2">
                  <a:txBody>
                    <a:bodyPr/>
                    <a:lstStyle/>
                    <a:p>
                      <a:pPr algn="l" fontAlgn="b"/>
                      <a:r>
                        <a:rPr lang="en-US" sz="1100" b="1" i="0" u="none" strike="noStrike">
                          <a:solidFill>
                            <a:srgbClr val="000000"/>
                          </a:solidFill>
                          <a:latin typeface="Calibri"/>
                        </a:rPr>
                        <a:t>Observation Period 4</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6311" marR="6311" marT="63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4"/>
                  </a:ext>
                </a:extLst>
              </a:tr>
            </a:tbl>
          </a:graphicData>
        </a:graphic>
      </p:graphicFrame>
      <p:sp>
        <p:nvSpPr>
          <p:cNvPr id="7" name="Rectangle 2"/>
          <p:cNvSpPr>
            <a:spLocks noGrp="1" noChangeArrowheads="1"/>
          </p:cNvSpPr>
          <p:nvPr>
            <p:ph type="title"/>
          </p:nvPr>
        </p:nvSpPr>
        <p:spPr>
          <a:xfrm>
            <a:off x="457200" y="277813"/>
            <a:ext cx="8229600" cy="560387"/>
          </a:xfrm>
        </p:spPr>
        <p:txBody>
          <a:bodyPr/>
          <a:lstStyle/>
          <a:p>
            <a:pPr eaLnBrk="1" hangingPunct="1">
              <a:defRPr/>
            </a:pPr>
            <a:r>
              <a:rPr sz="4000" dirty="0"/>
              <a:t>ANOVA of Time-Project-Person</a:t>
            </a:r>
          </a:p>
        </p:txBody>
      </p:sp>
      <p:sp>
        <p:nvSpPr>
          <p:cNvPr id="2" name="TextBox 1"/>
          <p:cNvSpPr txBox="1"/>
          <p:nvPr/>
        </p:nvSpPr>
        <p:spPr>
          <a:xfrm>
            <a:off x="838200" y="6525253"/>
            <a:ext cx="3124200" cy="261610"/>
          </a:xfrm>
          <a:prstGeom prst="rect">
            <a:avLst/>
          </a:prstGeom>
          <a:noFill/>
        </p:spPr>
        <p:txBody>
          <a:bodyPr wrap="square" rtlCol="0">
            <a:spAutoFit/>
          </a:bodyPr>
          <a:lstStyle/>
          <a:p>
            <a:r>
              <a:rPr lang="en-US" sz="1050" dirty="0"/>
              <a:t>Fails to meet ≤ 3; meets ≥ 4; exceeds ≥ 6</a:t>
            </a:r>
          </a:p>
        </p:txBody>
      </p:sp>
      <p:sp>
        <p:nvSpPr>
          <p:cNvPr id="3" name="TextBox 2"/>
          <p:cNvSpPr txBox="1"/>
          <p:nvPr/>
        </p:nvSpPr>
        <p:spPr>
          <a:xfrm>
            <a:off x="4589745" y="6479086"/>
            <a:ext cx="4419600" cy="307777"/>
          </a:xfrm>
          <a:prstGeom prst="rect">
            <a:avLst/>
          </a:prstGeom>
          <a:noFill/>
        </p:spPr>
        <p:txBody>
          <a:bodyPr wrap="square" rtlCol="0">
            <a:spAutoFit/>
          </a:bodyPr>
          <a:lstStyle/>
          <a:p>
            <a:r>
              <a:rPr lang="en-US" sz="1400" dirty="0"/>
              <a:t>What to do with each of these employees?</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65187"/>
          </a:xfrm>
        </p:spPr>
        <p:txBody>
          <a:bodyPr/>
          <a:lstStyle/>
          <a:p>
            <a:pPr eaLnBrk="1" hangingPunct="1">
              <a:defRPr/>
            </a:pPr>
            <a:r>
              <a:t>Personnel Actions</a:t>
            </a:r>
          </a:p>
        </p:txBody>
      </p:sp>
      <p:sp>
        <p:nvSpPr>
          <p:cNvPr id="20485" name="Rectangle 5"/>
          <p:cNvSpPr>
            <a:spLocks noChangeArrowheads="1"/>
          </p:cNvSpPr>
          <p:nvPr/>
        </p:nvSpPr>
        <p:spPr bwMode="auto">
          <a:xfrm>
            <a:off x="381000" y="2286000"/>
            <a:ext cx="8077200" cy="1905000"/>
          </a:xfrm>
          <a:prstGeom prst="rect">
            <a:avLst/>
          </a:prstGeom>
          <a:gradFill>
            <a:gsLst>
              <a:gs pos="0">
                <a:schemeClr val="accent6">
                  <a:shade val="15000"/>
                  <a:satMod val="180000"/>
                </a:schemeClr>
              </a:gs>
              <a:gs pos="19000">
                <a:schemeClr val="accent6">
                  <a:shade val="45000"/>
                  <a:satMod val="170000"/>
                  <a:alpha val="99000"/>
                </a:schemeClr>
              </a:gs>
              <a:gs pos="54000">
                <a:schemeClr val="accent6">
                  <a:tint val="99000"/>
                  <a:shade val="65000"/>
                  <a:satMod val="155000"/>
                  <a:alpha val="57000"/>
                </a:schemeClr>
              </a:gs>
              <a:gs pos="86000">
                <a:schemeClr val="accent6">
                  <a:tint val="95500"/>
                  <a:shade val="100000"/>
                  <a:satMod val="155000"/>
                </a:schemeClr>
              </a:gs>
            </a:gsLst>
          </a:gradFill>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US"/>
          </a:p>
        </p:txBody>
      </p:sp>
      <p:graphicFrame>
        <p:nvGraphicFramePr>
          <p:cNvPr id="9218" name="Object 4"/>
          <p:cNvGraphicFramePr>
            <a:graphicFrameLocks noChangeAspect="1"/>
          </p:cNvGraphicFramePr>
          <p:nvPr>
            <p:extLst>
              <p:ext uri="{D42A27DB-BD31-4B8C-83A1-F6EECF244321}">
                <p14:modId xmlns:p14="http://schemas.microsoft.com/office/powerpoint/2010/main" val="1633295974"/>
              </p:ext>
            </p:extLst>
          </p:nvPr>
        </p:nvGraphicFramePr>
        <p:xfrm>
          <a:off x="700881" y="1371600"/>
          <a:ext cx="7437438" cy="5359400"/>
        </p:xfrm>
        <a:graphic>
          <a:graphicData uri="http://schemas.openxmlformats.org/presentationml/2006/ole">
            <mc:AlternateContent xmlns:mc="http://schemas.openxmlformats.org/markup-compatibility/2006">
              <mc:Choice xmlns:v="urn:schemas-microsoft-com:vml" Requires="v">
                <p:oleObj spid="_x0000_s9219" name="Document" r:id="rId3" imgW="7135416" imgH="5148024" progId="Word.Document.8">
                  <p:embed/>
                </p:oleObj>
              </mc:Choice>
              <mc:Fallback>
                <p:oleObj name="Document" r:id="rId3" imgW="7135416" imgH="5148024" progId="Word.Document.8">
                  <p:embed/>
                  <p:pic>
                    <p:nvPicPr>
                      <p:cNvPr id="921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881" y="1371600"/>
                        <a:ext cx="7437438" cy="535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Inference based on Morphology</a:t>
            </a:r>
          </a:p>
        </p:txBody>
      </p:sp>
      <p:sp>
        <p:nvSpPr>
          <p:cNvPr id="4" name="Content Placeholder 3"/>
          <p:cNvSpPr>
            <a:spLocks noGrp="1"/>
          </p:cNvSpPr>
          <p:nvPr>
            <p:ph idx="1"/>
          </p:nvPr>
        </p:nvSpPr>
        <p:spPr>
          <a:xfrm>
            <a:off x="381000" y="1412875"/>
            <a:ext cx="8382000" cy="4407360"/>
          </a:xfrm>
        </p:spPr>
        <p:txBody>
          <a:bodyPr/>
          <a:lstStyle/>
          <a:p>
            <a:pPr marL="342900" indent="-342900">
              <a:spcBef>
                <a:spcPct val="50000"/>
              </a:spcBef>
              <a:buFont typeface="Arial" panose="020B0604020202020204" pitchFamily="34" charset="0"/>
              <a:buChar char="•"/>
            </a:pPr>
            <a:r>
              <a:rPr lang="en-US" sz="2400" dirty="0">
                <a:latin typeface="Arial" charset="0"/>
              </a:rPr>
              <a:t>Is beauty in the eye of the beholder or is it universal?</a:t>
            </a:r>
            <a:r>
              <a:rPr lang="en-US" dirty="0">
                <a:latin typeface="Arial" charset="0"/>
              </a:rPr>
              <a:t> </a:t>
            </a:r>
          </a:p>
          <a:p>
            <a:pPr marL="342900" indent="-342900">
              <a:spcBef>
                <a:spcPct val="50000"/>
              </a:spcBef>
              <a:buFont typeface="Arial" panose="020B0604020202020204" pitchFamily="34" charset="0"/>
              <a:buChar char="•"/>
            </a:pPr>
            <a:r>
              <a:rPr lang="en-US" sz="2400" dirty="0">
                <a:latin typeface="Arial" charset="0"/>
              </a:rPr>
              <a:t>Cross-species standards</a:t>
            </a:r>
          </a:p>
          <a:p>
            <a:pPr lvl="1">
              <a:spcBef>
                <a:spcPct val="50000"/>
              </a:spcBef>
              <a:buFontTx/>
              <a:buChar char="•"/>
            </a:pPr>
            <a:r>
              <a:rPr lang="en-US" sz="2400" dirty="0">
                <a:solidFill>
                  <a:schemeClr val="accent1"/>
                </a:solidFill>
                <a:latin typeface="Arial" charset="0"/>
              </a:rPr>
              <a:t>Symmetry</a:t>
            </a:r>
            <a:r>
              <a:rPr lang="en-US" sz="2400" dirty="0">
                <a:latin typeface="Arial" charset="0"/>
              </a:rPr>
              <a:t> as signal of reproductive health</a:t>
            </a:r>
          </a:p>
          <a:p>
            <a:pPr>
              <a:spcBef>
                <a:spcPct val="50000"/>
              </a:spcBef>
              <a:buFontTx/>
              <a:buChar char="•"/>
            </a:pPr>
            <a:r>
              <a:rPr lang="en-US" sz="2400" dirty="0">
                <a:latin typeface="Arial" charset="0"/>
              </a:rPr>
              <a:t> Neonate features</a:t>
            </a:r>
          </a:p>
          <a:p>
            <a:pPr lvl="1">
              <a:spcBef>
                <a:spcPct val="50000"/>
              </a:spcBef>
              <a:buFontTx/>
              <a:buChar char="•"/>
            </a:pPr>
            <a:r>
              <a:rPr lang="en-US" sz="2000" dirty="0">
                <a:latin typeface="Arial" charset="0"/>
              </a:rPr>
              <a:t>Youthful, innocent, benign, harmless</a:t>
            </a:r>
          </a:p>
          <a:p>
            <a:pPr>
              <a:spcBef>
                <a:spcPct val="50000"/>
              </a:spcBef>
              <a:buFontTx/>
              <a:buChar char="•"/>
            </a:pPr>
            <a:r>
              <a:rPr lang="en-US" sz="2400" dirty="0">
                <a:latin typeface="Arial" charset="0"/>
              </a:rPr>
              <a:t> Mature Features</a:t>
            </a:r>
          </a:p>
          <a:p>
            <a:pPr lvl="1">
              <a:spcBef>
                <a:spcPct val="50000"/>
              </a:spcBef>
              <a:buFontTx/>
              <a:buChar char="•"/>
            </a:pPr>
            <a:r>
              <a:rPr lang="en-US" sz="2000" dirty="0">
                <a:latin typeface="Arial" charset="0"/>
              </a:rPr>
              <a:t>Experienced, wise, calculated, potentially harmful</a:t>
            </a:r>
          </a:p>
          <a:p>
            <a:pPr>
              <a:spcBef>
                <a:spcPct val="50000"/>
              </a:spcBef>
              <a:buFontTx/>
              <a:buChar char="•"/>
            </a:pPr>
            <a:r>
              <a:rPr lang="en-US" sz="2400" dirty="0">
                <a:latin typeface="Arial" charset="0"/>
              </a:rPr>
              <a:t> Expressive Features</a:t>
            </a:r>
          </a:p>
          <a:p>
            <a:pPr lvl="1">
              <a:spcBef>
                <a:spcPct val="50000"/>
              </a:spcBef>
              <a:buFontTx/>
              <a:buChar char="•"/>
            </a:pPr>
            <a:r>
              <a:rPr lang="en-US" sz="2000" dirty="0">
                <a:latin typeface="Arial" charset="0"/>
              </a:rPr>
              <a:t>Emotional, engaged, sympathetic</a:t>
            </a:r>
          </a:p>
        </p:txBody>
      </p:sp>
      <p:sp>
        <p:nvSpPr>
          <p:cNvPr id="7171" name="Date Placeholder 2"/>
          <p:cNvSpPr>
            <a:spLocks noGrp="1"/>
          </p:cNvSpPr>
          <p:nvPr>
            <p:ph type="dt" sz="quarter" idx="4294967295"/>
          </p:nvPr>
        </p:nvSpPr>
        <p:spPr bwMode="auto">
          <a:xfrm>
            <a:off x="0" y="6243638"/>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pv</a:t>
            </a:r>
          </a:p>
        </p:txBody>
      </p:sp>
    </p:spTree>
    <p:extLst>
      <p:ext uri="{BB962C8B-B14F-4D97-AF65-F5344CB8AC3E}">
        <p14:creationId xmlns:p14="http://schemas.microsoft.com/office/powerpoint/2010/main" val="247905836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World’s Most Beautiful Woman</a:t>
            </a:r>
          </a:p>
        </p:txBody>
      </p:sp>
      <p:pic>
        <p:nvPicPr>
          <p:cNvPr id="3" name="Picture 2"/>
          <p:cNvPicPr>
            <a:picLocks noChangeAspect="1"/>
          </p:cNvPicPr>
          <p:nvPr/>
        </p:nvPicPr>
        <p:blipFill>
          <a:blip r:embed="rId2"/>
          <a:stretch>
            <a:fillRect/>
          </a:stretch>
        </p:blipFill>
        <p:spPr>
          <a:xfrm>
            <a:off x="3770138" y="1143000"/>
            <a:ext cx="4960205" cy="5492774"/>
          </a:xfrm>
          <a:prstGeom prst="rect">
            <a:avLst/>
          </a:prstGeom>
          <a:solidFill>
            <a:schemeClr val="tx2">
              <a:lumMod val="40000"/>
              <a:lumOff val="60000"/>
            </a:schemeClr>
          </a:solidFill>
        </p:spPr>
      </p:pic>
      <p:sp>
        <p:nvSpPr>
          <p:cNvPr id="4" name="Text Box 8"/>
          <p:cNvSpPr txBox="1">
            <a:spLocks noChangeArrowheads="1"/>
          </p:cNvSpPr>
          <p:nvPr/>
        </p:nvSpPr>
        <p:spPr bwMode="auto">
          <a:xfrm>
            <a:off x="0" y="6218238"/>
            <a:ext cx="2819400" cy="646331"/>
          </a:xfrm>
          <a:prstGeom prst="rect">
            <a:avLst/>
          </a:prstGeom>
          <a:solidFill>
            <a:srgbClr val="66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1200" dirty="0">
                <a:solidFill>
                  <a:schemeClr val="bg1"/>
                </a:solidFill>
                <a:latin typeface="Tahoma" pitchFamily="34" charset="0"/>
                <a:ea typeface="Tahoma" pitchFamily="34" charset="0"/>
                <a:cs typeface="Tahoma" pitchFamily="34" charset="0"/>
              </a:rPr>
              <a:t>From: Michael R. Cunningham. The Sociobiology of Beauty, </a:t>
            </a:r>
            <a:r>
              <a:rPr lang="en-US" sz="1200" u="sng" dirty="0">
                <a:solidFill>
                  <a:schemeClr val="bg1"/>
                </a:solidFill>
                <a:latin typeface="Tahoma" pitchFamily="34" charset="0"/>
                <a:ea typeface="Tahoma" pitchFamily="34" charset="0"/>
                <a:cs typeface="Tahoma" pitchFamily="34" charset="0"/>
              </a:rPr>
              <a:t>Journal of Personality &amp; Social Psychology</a:t>
            </a:r>
            <a:endParaRPr lang="en-US" sz="2400" dirty="0">
              <a:solidFill>
                <a:schemeClr val="bg1"/>
              </a:solidFill>
              <a:latin typeface="Tahoma" pitchFamily="34" charset="0"/>
              <a:ea typeface="Tahoma" pitchFamily="34" charset="0"/>
              <a:cs typeface="Tahoma" pitchFamily="34" charset="0"/>
            </a:endParaRPr>
          </a:p>
        </p:txBody>
      </p:sp>
      <p:sp>
        <p:nvSpPr>
          <p:cNvPr id="5" name="TextBox 4"/>
          <p:cNvSpPr txBox="1"/>
          <p:nvPr/>
        </p:nvSpPr>
        <p:spPr>
          <a:xfrm>
            <a:off x="246769" y="1447800"/>
            <a:ext cx="3048000"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6">
                    <a:lumMod val="20000"/>
                    <a:lumOff val="80000"/>
                  </a:schemeClr>
                </a:solidFill>
              </a:rPr>
              <a:t>UG females photographed with common background</a:t>
            </a:r>
          </a:p>
          <a:p>
            <a:pPr marL="285750" indent="-285750">
              <a:buFont typeface="Arial" panose="020B0604020202020204" pitchFamily="34" charset="0"/>
              <a:buChar char="•"/>
            </a:pPr>
            <a:endParaRPr lang="en-US" dirty="0">
              <a:solidFill>
                <a:schemeClr val="accent6">
                  <a:lumMod val="20000"/>
                  <a:lumOff val="80000"/>
                </a:schemeClr>
              </a:solidFill>
            </a:endParaRPr>
          </a:p>
          <a:p>
            <a:pPr marL="285750" indent="-285750">
              <a:buFont typeface="Arial" panose="020B0604020202020204" pitchFamily="34" charset="0"/>
              <a:buChar char="•"/>
            </a:pPr>
            <a:r>
              <a:rPr lang="en-US" dirty="0">
                <a:solidFill>
                  <a:schemeClr val="accent6">
                    <a:lumMod val="20000"/>
                    <a:lumOff val="80000"/>
                  </a:schemeClr>
                </a:solidFill>
              </a:rPr>
              <a:t>Photos of women measured on 24 facial features</a:t>
            </a:r>
          </a:p>
          <a:p>
            <a:pPr marL="285750" indent="-285750">
              <a:buFont typeface="Arial" panose="020B0604020202020204" pitchFamily="34" charset="0"/>
              <a:buChar char="•"/>
            </a:pPr>
            <a:endParaRPr lang="en-US" dirty="0">
              <a:solidFill>
                <a:schemeClr val="accent6">
                  <a:lumMod val="20000"/>
                  <a:lumOff val="80000"/>
                </a:schemeClr>
              </a:solidFill>
            </a:endParaRPr>
          </a:p>
          <a:p>
            <a:pPr marL="285750" indent="-285750">
              <a:buFont typeface="Arial" panose="020B0604020202020204" pitchFamily="34" charset="0"/>
              <a:buChar char="•"/>
            </a:pPr>
            <a:r>
              <a:rPr lang="en-US" dirty="0">
                <a:solidFill>
                  <a:schemeClr val="accent6">
                    <a:lumMod val="20000"/>
                    <a:lumOff val="80000"/>
                  </a:schemeClr>
                </a:solidFill>
              </a:rPr>
              <a:t>UG males viewed and rated each picture</a:t>
            </a:r>
          </a:p>
          <a:p>
            <a:pPr marL="285750" indent="-285750">
              <a:buFont typeface="Arial" panose="020B0604020202020204" pitchFamily="34" charset="0"/>
              <a:buChar char="•"/>
            </a:pPr>
            <a:endParaRPr lang="en-US" dirty="0">
              <a:solidFill>
                <a:schemeClr val="accent6">
                  <a:lumMod val="20000"/>
                  <a:lumOff val="80000"/>
                </a:schemeClr>
              </a:solidFill>
            </a:endParaRPr>
          </a:p>
          <a:p>
            <a:pPr marL="285750" indent="-285750">
              <a:buFont typeface="Arial" panose="020B0604020202020204" pitchFamily="34" charset="0"/>
              <a:buChar char="•"/>
            </a:pPr>
            <a:r>
              <a:rPr lang="en-US" dirty="0">
                <a:solidFill>
                  <a:schemeClr val="accent6">
                    <a:lumMod val="20000"/>
                    <a:lumOff val="80000"/>
                  </a:schemeClr>
                </a:solidFill>
              </a:rPr>
              <a:t>Ratings correlated with facial features</a:t>
            </a:r>
          </a:p>
          <a:p>
            <a:pPr marL="285750" indent="-285750">
              <a:buFont typeface="Arial" panose="020B0604020202020204" pitchFamily="34" charset="0"/>
              <a:buChar char="•"/>
            </a:pPr>
            <a:endParaRPr lang="en-US" dirty="0">
              <a:solidFill>
                <a:schemeClr val="accent6">
                  <a:lumMod val="20000"/>
                  <a:lumOff val="80000"/>
                </a:schemeClr>
              </a:solidFill>
            </a:endParaRPr>
          </a:p>
        </p:txBody>
      </p:sp>
    </p:spTree>
    <p:extLst>
      <p:ext uri="{BB962C8B-B14F-4D97-AF65-F5344CB8AC3E}">
        <p14:creationId xmlns:p14="http://schemas.microsoft.com/office/powerpoint/2010/main" val="76128109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4294967295"/>
          </p:nvPr>
        </p:nvSpPr>
        <p:spPr bwMode="auto">
          <a:xfrm>
            <a:off x="0" y="6243638"/>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pv</a:t>
            </a:r>
          </a:p>
        </p:txBody>
      </p:sp>
      <p:pic>
        <p:nvPicPr>
          <p:cNvPr id="8195" name="Picture 2" descr="sociotab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bwMode="auto">
          <a:xfrm>
            <a:off x="0" y="1447800"/>
            <a:ext cx="9144000" cy="304800"/>
          </a:xfrm>
          <a:prstGeom prst="rect">
            <a:avLst/>
          </a:prstGeom>
          <a:noFill/>
          <a:ln>
            <a:solidFill>
              <a:schemeClr val="accent6"/>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4" name="Rectangle 3"/>
          <p:cNvSpPr/>
          <p:nvPr/>
        </p:nvSpPr>
        <p:spPr bwMode="auto">
          <a:xfrm>
            <a:off x="7467600" y="1981200"/>
            <a:ext cx="1524000" cy="4343400"/>
          </a:xfrm>
          <a:prstGeom prst="rect">
            <a:avLst/>
          </a:prstGeom>
          <a:noFill/>
          <a:ln w="12700">
            <a:solidFill>
              <a:srgbClr val="CC0066"/>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84907188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dirty="0"/>
              <a:t>Schemas</a:t>
            </a:r>
          </a:p>
        </p:txBody>
      </p:sp>
      <p:sp>
        <p:nvSpPr>
          <p:cNvPr id="24579" name="Rectangle 3"/>
          <p:cNvSpPr>
            <a:spLocks noGrp="1" noChangeArrowheads="1"/>
          </p:cNvSpPr>
          <p:nvPr>
            <p:ph idx="1"/>
          </p:nvPr>
        </p:nvSpPr>
        <p:spPr>
          <a:xfrm>
            <a:off x="381000" y="990600"/>
            <a:ext cx="8382000" cy="5912388"/>
          </a:xfrm>
        </p:spPr>
        <p:txBody>
          <a:bodyPr/>
          <a:lstStyle/>
          <a:p>
            <a:pPr eaLnBrk="1" hangingPunct="1">
              <a:buFont typeface="Wingdings" pitchFamily="2" charset="2"/>
              <a:buChar char="Ø"/>
            </a:pPr>
            <a:r>
              <a:rPr lang="en-US" sz="2400" dirty="0"/>
              <a:t>An associational network that organizes our</a:t>
            </a:r>
          </a:p>
          <a:p>
            <a:pPr lvl="1" eaLnBrk="1" hangingPunct="1">
              <a:buFont typeface="Wingdings" pitchFamily="2" charset="2"/>
              <a:buChar char="Ø"/>
            </a:pPr>
            <a:r>
              <a:rPr lang="en-US" sz="2400" dirty="0"/>
              <a:t>Attention, Processing, and Recall of information</a:t>
            </a:r>
          </a:p>
          <a:p>
            <a:pPr eaLnBrk="1" hangingPunct="1">
              <a:buFont typeface="Wingdings" pitchFamily="2" charset="2"/>
              <a:buChar char="Ø"/>
            </a:pPr>
            <a:r>
              <a:rPr lang="en-US" sz="2400" dirty="0"/>
              <a:t>Deductive theory of how the world works</a:t>
            </a:r>
          </a:p>
          <a:p>
            <a:pPr lvl="1" eaLnBrk="1" hangingPunct="1">
              <a:buFont typeface="Wingdings" pitchFamily="2" charset="2"/>
              <a:buChar char="Ø"/>
            </a:pPr>
            <a:r>
              <a:rPr lang="en-US" sz="2400" dirty="0"/>
              <a:t>Spawns hypotheses and suggests credible tests of hypotheses</a:t>
            </a:r>
          </a:p>
          <a:p>
            <a:pPr eaLnBrk="1" hangingPunct="1">
              <a:buFont typeface="Wingdings" pitchFamily="2" charset="2"/>
              <a:buChar char="Ø"/>
            </a:pPr>
            <a:r>
              <a:rPr lang="en-US" sz="2800" dirty="0"/>
              <a:t>Several Forms that schema take</a:t>
            </a:r>
          </a:p>
          <a:p>
            <a:pPr lvl="1" eaLnBrk="1" hangingPunct="1">
              <a:buFont typeface="Wingdings" pitchFamily="2" charset="2"/>
              <a:buChar char="Ø"/>
            </a:pPr>
            <a:r>
              <a:rPr lang="en-US" dirty="0"/>
              <a:t> </a:t>
            </a:r>
            <a:r>
              <a:rPr lang="en-US" sz="2000" dirty="0">
                <a:solidFill>
                  <a:srgbClr val="FF0000"/>
                </a:solidFill>
              </a:rPr>
              <a:t>Stereotypes</a:t>
            </a:r>
            <a:r>
              <a:rPr lang="en-US" sz="2000" dirty="0">
                <a:solidFill>
                  <a:schemeClr val="hlink"/>
                </a:solidFill>
              </a:rPr>
              <a:t> </a:t>
            </a:r>
            <a:r>
              <a:rPr lang="en-US" sz="2000" dirty="0"/>
              <a:t>(group)</a:t>
            </a:r>
          </a:p>
          <a:p>
            <a:pPr lvl="2" eaLnBrk="1" hangingPunct="1">
              <a:buClr>
                <a:schemeClr val="tx1"/>
              </a:buClr>
              <a:buFontTx/>
              <a:buChar char="•"/>
            </a:pPr>
            <a:r>
              <a:rPr lang="en-US" sz="1600" dirty="0"/>
              <a:t>Jim – glasses – geek</a:t>
            </a:r>
          </a:p>
          <a:p>
            <a:pPr lvl="1" eaLnBrk="1" hangingPunct="1">
              <a:buClr>
                <a:schemeClr val="tx1"/>
              </a:buClr>
              <a:buFont typeface="Wingdings" pitchFamily="2" charset="2"/>
              <a:buChar char="Ø"/>
            </a:pPr>
            <a:r>
              <a:rPr lang="en-US" sz="2000" dirty="0">
                <a:solidFill>
                  <a:srgbClr val="FF0000"/>
                </a:solidFill>
              </a:rPr>
              <a:t>Prototypes</a:t>
            </a:r>
            <a:r>
              <a:rPr lang="en-US" sz="2000" dirty="0"/>
              <a:t> (person usually)</a:t>
            </a:r>
          </a:p>
          <a:p>
            <a:pPr lvl="2" eaLnBrk="1" hangingPunct="1">
              <a:buFontTx/>
              <a:buChar char="•"/>
            </a:pPr>
            <a:r>
              <a:rPr lang="en-US" sz="1600" dirty="0"/>
              <a:t>Lincoln, Roosevelt, Reagan – great president - leader</a:t>
            </a:r>
          </a:p>
          <a:p>
            <a:pPr lvl="1" eaLnBrk="1" hangingPunct="1">
              <a:buFont typeface="Wingdings" pitchFamily="2" charset="2"/>
              <a:buChar char="Ø"/>
            </a:pPr>
            <a:r>
              <a:rPr lang="en-US" sz="1800" dirty="0"/>
              <a:t> </a:t>
            </a:r>
            <a:r>
              <a:rPr lang="en-US" sz="2000" dirty="0">
                <a:solidFill>
                  <a:srgbClr val="FF0000"/>
                </a:solidFill>
              </a:rPr>
              <a:t>Scripts</a:t>
            </a:r>
            <a:r>
              <a:rPr lang="en-US" sz="2000" dirty="0"/>
              <a:t> (event)</a:t>
            </a:r>
          </a:p>
          <a:p>
            <a:pPr lvl="2" eaLnBrk="1" hangingPunct="1">
              <a:buFontTx/>
              <a:buChar char="•"/>
            </a:pPr>
            <a:r>
              <a:rPr lang="en-US" sz="1600" dirty="0"/>
              <a:t> Interview script (interviewer or interviewee)</a:t>
            </a:r>
          </a:p>
          <a:p>
            <a:pPr lvl="3" eaLnBrk="1" hangingPunct="1">
              <a:buFontTx/>
              <a:buChar char="•"/>
            </a:pPr>
            <a:r>
              <a:rPr lang="en-US" sz="1400" dirty="0"/>
              <a:t> scene 1: pre-contact activities</a:t>
            </a:r>
          </a:p>
          <a:p>
            <a:pPr lvl="3" eaLnBrk="1" hangingPunct="1">
              <a:buFontTx/>
              <a:buChar char="•"/>
            </a:pPr>
            <a:r>
              <a:rPr lang="en-US" sz="1400" dirty="0"/>
              <a:t> scene 2: greeting &amp; establish rapport</a:t>
            </a:r>
          </a:p>
          <a:p>
            <a:pPr lvl="3" eaLnBrk="1" hangingPunct="1">
              <a:buFontTx/>
              <a:buChar char="•"/>
            </a:pPr>
            <a:r>
              <a:rPr lang="en-US" sz="1400" dirty="0"/>
              <a:t> scene 3: ask job-related questions</a:t>
            </a:r>
          </a:p>
          <a:p>
            <a:pPr lvl="3" eaLnBrk="1" hangingPunct="1">
              <a:buFontTx/>
              <a:buChar char="•"/>
            </a:pPr>
            <a:r>
              <a:rPr lang="en-US" sz="1400" dirty="0"/>
              <a:t> scene 4: answer job-related questions</a:t>
            </a:r>
          </a:p>
          <a:p>
            <a:pPr lvl="3" eaLnBrk="1" hangingPunct="1">
              <a:buFontTx/>
              <a:buChar char="•"/>
            </a:pPr>
            <a:r>
              <a:rPr lang="en-US" sz="1400" dirty="0"/>
              <a:t> scene 5: disengagement </a:t>
            </a:r>
            <a:endParaRPr lang="en-US" sz="2000" dirty="0"/>
          </a:p>
          <a:p>
            <a:pPr lvl="2" eaLnBrk="1" hangingPunct="1">
              <a:buFont typeface="Wingdings" pitchFamily="2" charset="2"/>
              <a:buChar char="Ø"/>
            </a:pP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865187"/>
          </a:xfrm>
        </p:spPr>
        <p:txBody>
          <a:bodyPr/>
          <a:lstStyle/>
          <a:p>
            <a:pPr eaLnBrk="1" hangingPunct="1">
              <a:defRPr/>
            </a:pPr>
            <a:r>
              <a:t>Attribution Theory</a:t>
            </a:r>
          </a:p>
        </p:txBody>
      </p:sp>
      <p:sp>
        <p:nvSpPr>
          <p:cNvPr id="17411" name="Rectangle 3"/>
          <p:cNvSpPr>
            <a:spLocks noGrp="1" noChangeArrowheads="1"/>
          </p:cNvSpPr>
          <p:nvPr>
            <p:ph idx="1"/>
          </p:nvPr>
        </p:nvSpPr>
        <p:spPr>
          <a:xfrm>
            <a:off x="457200" y="1295400"/>
            <a:ext cx="8229600" cy="4835525"/>
          </a:xfrm>
        </p:spPr>
        <p:txBody>
          <a:bodyPr/>
          <a:lstStyle/>
          <a:p>
            <a:pPr eaLnBrk="1" hangingPunct="1">
              <a:buFont typeface="Wingdings" pitchFamily="2" charset="2"/>
              <a:buNone/>
            </a:pPr>
            <a:r>
              <a:rPr lang="en-US"/>
              <a:t>Describes how we arrive at decisions about the cause of people’s behavior and why we arrive at specific decisions</a:t>
            </a:r>
          </a:p>
          <a:p>
            <a:pPr eaLnBrk="1" hangingPunct="1">
              <a:buFont typeface="Wingdings" pitchFamily="2" charset="2"/>
              <a:buNone/>
            </a:pPr>
            <a:r>
              <a:rPr lang="en-US"/>
              <a:t>- Process of </a:t>
            </a:r>
            <a:r>
              <a:rPr lang="en-US" i="1">
                <a:solidFill>
                  <a:srgbClr val="FFFFCC"/>
                </a:solidFill>
              </a:rPr>
              <a:t>naïve epistemology</a:t>
            </a:r>
          </a:p>
          <a:p>
            <a:pPr lvl="1" eaLnBrk="1" hangingPunct="1"/>
            <a:r>
              <a:rPr lang="en-US"/>
              <a:t>Attributions are causal explanations for an event</a:t>
            </a:r>
          </a:p>
          <a:p>
            <a:pPr lvl="2" eaLnBrk="1" hangingPunct="1"/>
            <a:r>
              <a:rPr lang="en-US"/>
              <a:t>They suggest how and why something happened and who or what was responsible</a:t>
            </a:r>
          </a:p>
          <a:p>
            <a:pPr lvl="2" eaLnBrk="1" hangingPunct="1"/>
            <a:r>
              <a:rPr lang="en-US"/>
              <a:t>naturally this results in a ‘causal account’ that influences subsequent decision making</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0" y="838200"/>
            <a:ext cx="9144000" cy="2362200"/>
          </a:xfrm>
          <a:solidFill>
            <a:srgbClr val="000000"/>
          </a:solidFill>
        </p:spPr>
        <p:txBody>
          <a:bodyPr/>
          <a:lstStyle/>
          <a:p>
            <a:pPr algn="ctr" eaLnBrk="1" hangingPunct="1">
              <a:buFont typeface="Wingdings" pitchFamily="2" charset="2"/>
              <a:buNone/>
            </a:pPr>
            <a:endParaRPr lang="en-US" sz="2000" b="1" dirty="0">
              <a:solidFill>
                <a:srgbClr val="FFCCCC"/>
              </a:solidFill>
              <a:latin typeface="Century Gothic" pitchFamily="34" charset="0"/>
            </a:endParaRPr>
          </a:p>
          <a:p>
            <a:pPr algn="ctr" eaLnBrk="1" hangingPunct="1">
              <a:buFont typeface="Wingdings" pitchFamily="2" charset="2"/>
              <a:buNone/>
            </a:pPr>
            <a:r>
              <a:rPr lang="en-US" sz="9600" b="1" dirty="0">
                <a:solidFill>
                  <a:srgbClr val="FF99CC"/>
                </a:solidFill>
                <a:latin typeface="Century Gothic" pitchFamily="34" charset="0"/>
              </a:rPr>
              <a:t>PINK VIOLENCE</a:t>
            </a:r>
          </a:p>
        </p:txBody>
      </p:sp>
      <p:sp>
        <p:nvSpPr>
          <p:cNvPr id="27652" name="Text Box 4"/>
          <p:cNvSpPr txBox="1">
            <a:spLocks noChangeArrowheads="1"/>
          </p:cNvSpPr>
          <p:nvPr/>
        </p:nvSpPr>
        <p:spPr bwMode="auto">
          <a:xfrm>
            <a:off x="304800" y="3352800"/>
            <a:ext cx="8458200" cy="3170099"/>
          </a:xfrm>
          <a:prstGeom prst="rect">
            <a:avLst/>
          </a:prstGeom>
          <a:noFill/>
          <a:ln w="9525">
            <a:noFill/>
            <a:miter lim="800000"/>
            <a:headEnd/>
            <a:tailEnd/>
          </a:ln>
        </p:spPr>
        <p:txBody>
          <a:bodyPr>
            <a:spAutoFit/>
          </a:bodyPr>
          <a:lstStyle/>
          <a:p>
            <a:pPr>
              <a:spcBef>
                <a:spcPct val="50000"/>
              </a:spcBef>
              <a:buFont typeface="Wingdings" pitchFamily="2" charset="2"/>
              <a:buChar char="Ø"/>
              <a:defRPr/>
            </a:pPr>
            <a:r>
              <a:rPr lang="en-US" sz="2000" dirty="0">
                <a:solidFill>
                  <a:srgbClr val="FFFFCC"/>
                </a:solidFill>
              </a:rPr>
              <a:t> Encounters may be </a:t>
            </a:r>
            <a:r>
              <a:rPr lang="en-US" sz="2000" i="1" dirty="0">
                <a:solidFill>
                  <a:srgbClr val="FFFFCC"/>
                </a:solidFill>
              </a:rPr>
              <a:t>schema-congruent</a:t>
            </a:r>
            <a:r>
              <a:rPr lang="en-US" sz="2000" dirty="0">
                <a:solidFill>
                  <a:srgbClr val="FFFFCC"/>
                </a:solidFill>
              </a:rPr>
              <a:t> or </a:t>
            </a:r>
            <a:r>
              <a:rPr lang="en-US" sz="2000" i="1" dirty="0">
                <a:solidFill>
                  <a:srgbClr val="FFFFCC"/>
                </a:solidFill>
              </a:rPr>
              <a:t>schema-incongruent</a:t>
            </a:r>
          </a:p>
          <a:p>
            <a:pPr lvl="1">
              <a:spcBef>
                <a:spcPct val="50000"/>
              </a:spcBef>
              <a:buFont typeface="Wingdings" pitchFamily="2" charset="2"/>
              <a:buChar char="Ø"/>
              <a:defRPr/>
            </a:pPr>
            <a:r>
              <a:rPr lang="en-US" sz="2000" dirty="0">
                <a:solidFill>
                  <a:srgbClr val="FFFFCC"/>
                </a:solidFill>
              </a:rPr>
              <a:t>i.e., category ‘familiars’ or ‘unfamiliars’</a:t>
            </a:r>
          </a:p>
          <a:p>
            <a:pPr lvl="2">
              <a:spcBef>
                <a:spcPct val="50000"/>
              </a:spcBef>
              <a:buFont typeface="Wingdings" pitchFamily="2" charset="2"/>
              <a:buChar char="Ø"/>
              <a:defRPr/>
            </a:pPr>
            <a:r>
              <a:rPr lang="en-US" sz="2000" dirty="0">
                <a:solidFill>
                  <a:srgbClr val="FFFFCC"/>
                </a:solidFill>
              </a:rPr>
              <a:t> </a:t>
            </a:r>
            <a:r>
              <a:rPr lang="en-US" sz="2000" i="1" dirty="0">
                <a:solidFill>
                  <a:schemeClr val="accent1">
                    <a:lumMod val="60000"/>
                    <a:lumOff val="40000"/>
                  </a:schemeClr>
                </a:solidFill>
                <a:effectLst>
                  <a:outerShdw blurRad="38100" dist="38100" dir="2700000" algn="tl">
                    <a:srgbClr val="000000">
                      <a:alpha val="43137"/>
                    </a:srgbClr>
                  </a:outerShdw>
                </a:effectLst>
              </a:rPr>
              <a:t>automatic</a:t>
            </a:r>
            <a:r>
              <a:rPr lang="en-US" sz="2000" dirty="0">
                <a:solidFill>
                  <a:srgbClr val="FFFFCC"/>
                </a:solidFill>
              </a:rPr>
              <a:t> versus </a:t>
            </a:r>
            <a:r>
              <a:rPr lang="en-US" sz="2000" i="1" dirty="0">
                <a:solidFill>
                  <a:schemeClr val="accent1">
                    <a:lumMod val="60000"/>
                    <a:lumOff val="40000"/>
                  </a:schemeClr>
                </a:solidFill>
                <a:effectLst>
                  <a:outerShdw blurRad="38100" dist="38100" dir="2700000" algn="tl">
                    <a:srgbClr val="000000">
                      <a:alpha val="43137"/>
                    </a:srgbClr>
                  </a:outerShdw>
                </a:effectLst>
              </a:rPr>
              <a:t>controlled</a:t>
            </a:r>
            <a:r>
              <a:rPr lang="en-US" sz="2000" dirty="0">
                <a:solidFill>
                  <a:srgbClr val="FFFFCC"/>
                </a:solidFill>
              </a:rPr>
              <a:t> information-processing</a:t>
            </a:r>
          </a:p>
          <a:p>
            <a:pPr lvl="2">
              <a:spcBef>
                <a:spcPct val="50000"/>
              </a:spcBef>
              <a:buFont typeface="Wingdings" pitchFamily="2" charset="2"/>
              <a:buChar char="Ø"/>
              <a:defRPr/>
            </a:pPr>
            <a:r>
              <a:rPr lang="en-US" sz="2000" dirty="0">
                <a:solidFill>
                  <a:srgbClr val="FFFFCC"/>
                </a:solidFill>
              </a:rPr>
              <a:t> Bad Romance </a:t>
            </a:r>
            <a:r>
              <a:rPr lang="en-US" sz="1600" dirty="0">
                <a:solidFill>
                  <a:srgbClr val="FFFFCC"/>
                </a:solidFill>
              </a:rPr>
              <a:t>(Lady Gaga or Tiger Woods?)</a:t>
            </a:r>
          </a:p>
          <a:p>
            <a:pPr lvl="2">
              <a:spcBef>
                <a:spcPct val="50000"/>
              </a:spcBef>
              <a:buFont typeface="Wingdings" pitchFamily="2" charset="2"/>
              <a:buChar char="Ø"/>
              <a:defRPr/>
            </a:pPr>
            <a:r>
              <a:rPr lang="en-US" sz="2000" dirty="0">
                <a:solidFill>
                  <a:srgbClr val="FFFFCC"/>
                </a:solidFill>
              </a:rPr>
              <a:t> </a:t>
            </a:r>
            <a:r>
              <a:rPr lang="en-US" sz="2000" dirty="0">
                <a:solidFill>
                  <a:srgbClr val="FFFFCC"/>
                </a:solidFill>
                <a:hlinkClick r:id="rId2"/>
              </a:rPr>
              <a:t>Hollywood</a:t>
            </a:r>
            <a:r>
              <a:rPr lang="en-US" sz="2000" dirty="0">
                <a:solidFill>
                  <a:srgbClr val="FFFFCC"/>
                </a:solidFill>
              </a:rPr>
              <a:t> </a:t>
            </a:r>
            <a:r>
              <a:rPr lang="en-US" sz="1600" dirty="0">
                <a:solidFill>
                  <a:srgbClr val="FFFFCC"/>
                </a:solidFill>
              </a:rPr>
              <a:t>(Hope or Despair?)</a:t>
            </a:r>
          </a:p>
          <a:p>
            <a:pPr lvl="2">
              <a:spcBef>
                <a:spcPct val="50000"/>
              </a:spcBef>
              <a:buFont typeface="Wingdings" pitchFamily="2" charset="2"/>
              <a:buChar char="Ø"/>
              <a:defRPr/>
            </a:pPr>
            <a:r>
              <a:rPr lang="en-US" sz="2000" dirty="0">
                <a:solidFill>
                  <a:srgbClr val="FFFFCC"/>
                </a:solidFill>
              </a:rPr>
              <a:t> </a:t>
            </a:r>
            <a:r>
              <a:rPr lang="en-US" sz="2000" dirty="0">
                <a:solidFill>
                  <a:srgbClr val="FFFFCC"/>
                </a:solidFill>
                <a:hlinkClick r:id="rId3"/>
              </a:rPr>
              <a:t>Pumped up Kicks</a:t>
            </a:r>
            <a:r>
              <a:rPr lang="en-US" sz="2000" dirty="0">
                <a:solidFill>
                  <a:srgbClr val="FFFFCC"/>
                </a:solidFill>
              </a:rPr>
              <a:t> </a:t>
            </a:r>
            <a:r>
              <a:rPr lang="en-US" sz="1600" dirty="0">
                <a:solidFill>
                  <a:srgbClr val="FFFFCC"/>
                </a:solidFill>
              </a:rPr>
              <a:t>(nursery rhyme or creepy violence?)</a:t>
            </a:r>
          </a:p>
          <a:p>
            <a:pPr lvl="2">
              <a:spcBef>
                <a:spcPct val="50000"/>
              </a:spcBef>
              <a:buFont typeface="Wingdings" pitchFamily="2" charset="2"/>
              <a:buChar char="Ø"/>
              <a:defRPr/>
            </a:pPr>
            <a:r>
              <a:rPr lang="en-US" sz="2000" dirty="0">
                <a:solidFill>
                  <a:srgbClr val="FFFFCC"/>
                </a:solidFill>
                <a:hlinkClick r:id="rId4" action="ppaction://hlinkfile"/>
              </a:rPr>
              <a:t> </a:t>
            </a:r>
            <a:r>
              <a:rPr lang="en-US" sz="2000" dirty="0">
                <a:solidFill>
                  <a:schemeClr val="hlink"/>
                </a:solidFill>
                <a:hlinkClick r:id="rId4" action="ppaction://hlinkfile"/>
              </a:rPr>
              <a:t>Viking Kittens</a:t>
            </a:r>
            <a:endParaRPr lang="en-US" dirty="0">
              <a:solidFill>
                <a:schemeClr val="hlink"/>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747">
                                            <p:bg/>
                                          </p:spTgt>
                                        </p:tgtEl>
                                        <p:attrNameLst>
                                          <p:attrName>style.visibility</p:attrName>
                                        </p:attrNameLst>
                                      </p:cBhvr>
                                      <p:to>
                                        <p:strVal val="visible"/>
                                      </p:to>
                                    </p:set>
                                    <p:anim calcmode="lin" valueType="num">
                                      <p:cBhvr>
                                        <p:cTn id="7" dur="500" fill="hold"/>
                                        <p:tgtEl>
                                          <p:spTgt spid="31747">
                                            <p:bg/>
                                          </p:spTgt>
                                        </p:tgtEl>
                                        <p:attrNameLst>
                                          <p:attrName>ppt_w</p:attrName>
                                        </p:attrNameLst>
                                      </p:cBhvr>
                                      <p:tavLst>
                                        <p:tav tm="0">
                                          <p:val>
                                            <p:fltVal val="0"/>
                                          </p:val>
                                        </p:tav>
                                        <p:tav tm="100000">
                                          <p:val>
                                            <p:strVal val="#ppt_w"/>
                                          </p:val>
                                        </p:tav>
                                      </p:tavLst>
                                    </p:anim>
                                    <p:anim calcmode="lin" valueType="num">
                                      <p:cBhvr>
                                        <p:cTn id="8" dur="500" fill="hold"/>
                                        <p:tgtEl>
                                          <p:spTgt spid="31747">
                                            <p:bg/>
                                          </p:spTgt>
                                        </p:tgtEl>
                                        <p:attrNameLst>
                                          <p:attrName>ppt_h</p:attrName>
                                        </p:attrNameLst>
                                      </p:cBhvr>
                                      <p:tavLst>
                                        <p:tav tm="0">
                                          <p:val>
                                            <p:fltVal val="0"/>
                                          </p:val>
                                        </p:tav>
                                        <p:tav tm="100000">
                                          <p:val>
                                            <p:strVal val="#ppt_h"/>
                                          </p:val>
                                        </p:tav>
                                      </p:tavLst>
                                    </p:anim>
                                    <p:animEffect transition="in" filter="fade">
                                      <p:cBhvr>
                                        <p:cTn id="9" dur="500"/>
                                        <p:tgtEl>
                                          <p:spTgt spid="31747">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 calcmode="lin" valueType="num">
                                      <p:cBhvr>
                                        <p:cTn id="14"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174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865187"/>
          </a:xfrm>
        </p:spPr>
        <p:txBody>
          <a:bodyPr/>
          <a:lstStyle/>
          <a:p>
            <a:pPr eaLnBrk="1" hangingPunct="1">
              <a:defRPr/>
            </a:pPr>
            <a:r>
              <a:t>Attribution/Schema Summary</a:t>
            </a:r>
          </a:p>
        </p:txBody>
      </p:sp>
      <p:sp>
        <p:nvSpPr>
          <p:cNvPr id="26627" name="Rectangle 3"/>
          <p:cNvSpPr>
            <a:spLocks noGrp="1" noChangeArrowheads="1"/>
          </p:cNvSpPr>
          <p:nvPr>
            <p:ph idx="1"/>
          </p:nvPr>
        </p:nvSpPr>
        <p:spPr>
          <a:xfrm>
            <a:off x="304800" y="1371600"/>
            <a:ext cx="8305800" cy="3914918"/>
          </a:xfrm>
        </p:spPr>
        <p:txBody>
          <a:bodyPr/>
          <a:lstStyle/>
          <a:p>
            <a:pPr eaLnBrk="1" hangingPunct="1">
              <a:buFont typeface="Wingdings" pitchFamily="2" charset="2"/>
              <a:buChar char="Ø"/>
            </a:pPr>
            <a:r>
              <a:rPr lang="en-US" dirty="0"/>
              <a:t> Reflect processes that organize and interpret our world</a:t>
            </a:r>
          </a:p>
          <a:p>
            <a:pPr lvl="1" eaLnBrk="1" hangingPunct="1">
              <a:buFont typeface="Wingdings" pitchFamily="2" charset="2"/>
              <a:buChar char="Ø"/>
            </a:pPr>
            <a:r>
              <a:rPr lang="en-US" dirty="0"/>
              <a:t> Attributions as </a:t>
            </a:r>
            <a:r>
              <a:rPr lang="en-US"/>
              <a:t>exercise of </a:t>
            </a:r>
            <a:r>
              <a:rPr lang="en-US">
                <a:solidFill>
                  <a:schemeClr val="hlink"/>
                </a:solidFill>
              </a:rPr>
              <a:t>naïve </a:t>
            </a:r>
            <a:r>
              <a:rPr lang="en-US" dirty="0">
                <a:solidFill>
                  <a:schemeClr val="hlink"/>
                </a:solidFill>
              </a:rPr>
              <a:t>epistemology</a:t>
            </a:r>
            <a:r>
              <a:rPr lang="en-US" dirty="0"/>
              <a:t> </a:t>
            </a:r>
          </a:p>
          <a:p>
            <a:pPr lvl="1" eaLnBrk="1" hangingPunct="1">
              <a:buFont typeface="Wingdings" pitchFamily="2" charset="2"/>
              <a:buChar char="Ø"/>
            </a:pPr>
            <a:r>
              <a:rPr lang="en-US" dirty="0"/>
              <a:t> Schemas as </a:t>
            </a:r>
            <a:r>
              <a:rPr lang="en-US" dirty="0">
                <a:solidFill>
                  <a:schemeClr val="hlink"/>
                </a:solidFill>
              </a:rPr>
              <a:t>theories of the world</a:t>
            </a:r>
          </a:p>
          <a:p>
            <a:pPr lvl="2" eaLnBrk="1" hangingPunct="1">
              <a:buFont typeface="Wingdings" pitchFamily="2" charset="2"/>
              <a:buChar char="Ø"/>
            </a:pPr>
            <a:r>
              <a:rPr lang="en-US" dirty="0"/>
              <a:t> hypothesis confirmation bias</a:t>
            </a:r>
          </a:p>
          <a:p>
            <a:pPr lvl="2" eaLnBrk="1" hangingPunct="1">
              <a:buFont typeface="Wingdings" pitchFamily="2" charset="2"/>
              <a:buChar char="Ø"/>
            </a:pPr>
            <a:r>
              <a:rPr lang="en-US" dirty="0"/>
              <a:t> hypothesis disconfirmation and controlled processing</a:t>
            </a:r>
          </a:p>
          <a:p>
            <a:pPr lvl="1" eaLnBrk="1" hangingPunct="1">
              <a:buFont typeface="Wingdings" pitchFamily="2" charset="2"/>
              <a:buChar char="Ø"/>
            </a:pPr>
            <a:r>
              <a:rPr lang="en-US" dirty="0"/>
              <a:t> The source of many prejudices (prejudgments) we have of others and the things we encounter</a:t>
            </a:r>
          </a:p>
          <a:p>
            <a:pPr lvl="2" eaLnBrk="1" hangingPunct="1">
              <a:buFont typeface="Wingdings" pitchFamily="2" charset="2"/>
              <a:buChar char="Ø"/>
            </a:pPr>
            <a:r>
              <a:rPr lang="en-US" dirty="0"/>
              <a:t> adaptive but potentially dysfunctional</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941387"/>
          </a:xfrm>
        </p:spPr>
        <p:txBody>
          <a:bodyPr/>
          <a:lstStyle/>
          <a:p>
            <a:pPr eaLnBrk="1" hangingPunct="1">
              <a:defRPr/>
            </a:pPr>
            <a:r>
              <a:t>Attribution Biases</a:t>
            </a:r>
          </a:p>
        </p:txBody>
      </p:sp>
      <p:sp>
        <p:nvSpPr>
          <p:cNvPr id="18435" name="Rectangle 3"/>
          <p:cNvSpPr>
            <a:spLocks noGrp="1" noChangeArrowheads="1"/>
          </p:cNvSpPr>
          <p:nvPr>
            <p:ph idx="1"/>
          </p:nvPr>
        </p:nvSpPr>
        <p:spPr>
          <a:xfrm>
            <a:off x="457200" y="1295400"/>
            <a:ext cx="8229600" cy="4835525"/>
          </a:xfrm>
        </p:spPr>
        <p:txBody>
          <a:bodyPr/>
          <a:lstStyle/>
          <a:p>
            <a:pPr eaLnBrk="1" hangingPunct="1">
              <a:buFont typeface="Wingdings" pitchFamily="2" charset="2"/>
              <a:buChar char="Ø"/>
            </a:pPr>
            <a:r>
              <a:rPr lang="en-US"/>
              <a:t>Actor/Observer Bias otherwise known as the “Fundamental Attribution Error”</a:t>
            </a:r>
          </a:p>
          <a:p>
            <a:pPr lvl="2" eaLnBrk="1" hangingPunct="1"/>
            <a:r>
              <a:rPr lang="en-US"/>
              <a:t>Actors emphasize situational features in their accounts of their behavior</a:t>
            </a:r>
          </a:p>
          <a:p>
            <a:pPr lvl="2" eaLnBrk="1" hangingPunct="1"/>
            <a:r>
              <a:rPr lang="en-US"/>
              <a:t>Observers tend to explain Actor behavior as largely due to something ‘dispositional’ of the Actor</a:t>
            </a:r>
          </a:p>
          <a:p>
            <a:pPr lvl="3" eaLnBrk="1" hangingPunct="1"/>
            <a:r>
              <a:rPr lang="en-US"/>
              <a:t>Perceptual Account of the bias due to differences in the “perceptual field” of actors and observers</a:t>
            </a:r>
          </a:p>
          <a:p>
            <a:pPr lvl="3" eaLnBrk="1" hangingPunct="1"/>
            <a:r>
              <a:rPr lang="en-US"/>
              <a:t>Actor behavior ‘engulfs’ the Observer</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t>How Knowledgeable?</a:t>
            </a:r>
          </a:p>
        </p:txBody>
      </p:sp>
      <p:graphicFrame>
        <p:nvGraphicFramePr>
          <p:cNvPr id="3074" name="Object 1024"/>
          <p:cNvGraphicFramePr>
            <a:graphicFrameLocks noGrp="1" noChangeAspect="1"/>
          </p:cNvGraphicFramePr>
          <p:nvPr>
            <p:ph type="chart" idx="1"/>
          </p:nvPr>
        </p:nvGraphicFramePr>
        <p:xfrm>
          <a:off x="381000" y="1447800"/>
          <a:ext cx="8435975" cy="4838700"/>
        </p:xfrm>
        <a:graphic>
          <a:graphicData uri="http://schemas.openxmlformats.org/presentationml/2006/ole">
            <mc:AlternateContent xmlns:mc="http://schemas.openxmlformats.org/markup-compatibility/2006">
              <mc:Choice xmlns:v="urn:schemas-microsoft-com:vml" Requires="v">
                <p:oleObj spid="_x0000_s3075" name="Chart" r:id="rId3" imgW="7772585" imgH="4457700" progId="MSGraph.Chart.8">
                  <p:embed followColorScheme="full"/>
                </p:oleObj>
              </mc:Choice>
              <mc:Fallback>
                <p:oleObj name="Chart" r:id="rId3" imgW="7772585" imgH="4457700" progId="MSGraph.Chart.8">
                  <p:embed followColorScheme="full"/>
                  <p:pic>
                    <p:nvPicPr>
                      <p:cNvPr id="3074" name="Object 102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447800"/>
                        <a:ext cx="8435975"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dirty="0"/>
              <a:t>Attribution Biases</a:t>
            </a:r>
          </a:p>
        </p:txBody>
      </p:sp>
      <p:sp>
        <p:nvSpPr>
          <p:cNvPr id="19459" name="Rectangle 3"/>
          <p:cNvSpPr>
            <a:spLocks noGrp="1" noChangeArrowheads="1"/>
          </p:cNvSpPr>
          <p:nvPr>
            <p:ph idx="1"/>
          </p:nvPr>
        </p:nvSpPr>
        <p:spPr>
          <a:xfrm>
            <a:off x="381000" y="1412875"/>
            <a:ext cx="8001000" cy="4253472"/>
          </a:xfrm>
        </p:spPr>
        <p:txBody>
          <a:bodyPr/>
          <a:lstStyle/>
          <a:p>
            <a:pPr eaLnBrk="1" hangingPunct="1">
              <a:buFont typeface="Wingdings" pitchFamily="2" charset="2"/>
              <a:buChar char="Ø"/>
              <a:defRPr/>
            </a:pPr>
            <a:r>
              <a:rPr lang="en-US" sz="3600" dirty="0"/>
              <a:t>False-Consensus Bias</a:t>
            </a:r>
          </a:p>
          <a:p>
            <a:pPr lvl="1" eaLnBrk="1" hangingPunct="1">
              <a:defRPr/>
            </a:pPr>
            <a:r>
              <a:rPr lang="en-US" dirty="0"/>
              <a:t>Tendency to see our behavior as more representative than it actually is</a:t>
            </a:r>
          </a:p>
          <a:p>
            <a:pPr lvl="1" eaLnBrk="1" hangingPunct="1">
              <a:defRPr/>
            </a:pPr>
            <a:r>
              <a:rPr lang="en-US" dirty="0"/>
              <a:t>Conversely, we view people’s behavior that is different than ours as less common than it actually is</a:t>
            </a:r>
          </a:p>
          <a:p>
            <a:pPr lvl="1" eaLnBrk="1" hangingPunct="1">
              <a:defRPr/>
            </a:pPr>
            <a:r>
              <a:rPr lang="en-US" dirty="0"/>
              <a:t>Perceptual and ego defense explanations</a:t>
            </a:r>
          </a:p>
          <a:p>
            <a:pPr lvl="2" eaLnBrk="1" hangingPunct="1">
              <a:defRPr/>
            </a:pPr>
            <a:r>
              <a:rPr lang="en-US" sz="2000" dirty="0"/>
              <a:t>One of the most notable examples is the possibly apocryphal quip by </a:t>
            </a:r>
            <a:r>
              <a:rPr lang="en-US" sz="2000" i="1" dirty="0">
                <a:solidFill>
                  <a:schemeClr val="accent1">
                    <a:lumMod val="40000"/>
                    <a:lumOff val="60000"/>
                  </a:schemeClr>
                </a:solidFill>
              </a:rPr>
              <a:t>The New Yorker</a:t>
            </a:r>
            <a:r>
              <a:rPr lang="en-US" sz="2000" dirty="0">
                <a:solidFill>
                  <a:schemeClr val="accent1">
                    <a:lumMod val="40000"/>
                    <a:lumOff val="60000"/>
                  </a:schemeClr>
                </a:solidFill>
              </a:rPr>
              <a:t> film critic Pauline Kael</a:t>
            </a:r>
            <a:r>
              <a:rPr lang="en-US" sz="2000" dirty="0"/>
              <a:t>, who reportedly said she couldn't believe Nixon had won </a:t>
            </a:r>
            <a:r>
              <a:rPr lang="en-US" sz="2000" i="1" dirty="0">
                <a:solidFill>
                  <a:schemeClr val="accent5">
                    <a:lumMod val="60000"/>
                    <a:lumOff val="40000"/>
                  </a:schemeClr>
                </a:solidFill>
              </a:rPr>
              <a:t>since no one she knew had voted for him</a:t>
            </a:r>
            <a:r>
              <a:rPr lang="en-US" sz="2000" dirty="0"/>
              <a:t>.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sz="4000"/>
              <a:t>How Common is the Behavior?</a:t>
            </a:r>
            <a:endParaRPr/>
          </a:p>
        </p:txBody>
      </p:sp>
      <p:graphicFrame>
        <p:nvGraphicFramePr>
          <p:cNvPr id="5122" name="Object 0"/>
          <p:cNvGraphicFramePr>
            <a:graphicFrameLocks noGrp="1" noChangeAspect="1"/>
          </p:cNvGraphicFramePr>
          <p:nvPr>
            <p:ph type="tbl" idx="1"/>
            <p:extLst>
              <p:ext uri="{D42A27DB-BD31-4B8C-83A1-F6EECF244321}">
                <p14:modId xmlns:p14="http://schemas.microsoft.com/office/powerpoint/2010/main" val="2173904260"/>
              </p:ext>
            </p:extLst>
          </p:nvPr>
        </p:nvGraphicFramePr>
        <p:xfrm>
          <a:off x="690563" y="1311275"/>
          <a:ext cx="7732712" cy="4052888"/>
        </p:xfrm>
        <a:graphic>
          <a:graphicData uri="http://schemas.openxmlformats.org/presentationml/2006/ole">
            <mc:AlternateContent xmlns:mc="http://schemas.openxmlformats.org/markup-compatibility/2006">
              <mc:Choice xmlns:v="urn:schemas-microsoft-com:vml" Requires="v">
                <p:oleObj spid="_x0000_s5123" name="Document" r:id="rId3" imgW="7784702" imgH="4070958" progId="Word.Document.8">
                  <p:embed/>
                </p:oleObj>
              </mc:Choice>
              <mc:Fallback>
                <p:oleObj name="Document" r:id="rId3" imgW="7784702" imgH="4070958" progId="Word.Document.8">
                  <p:embed/>
                  <p:pic>
                    <p:nvPicPr>
                      <p:cNvPr id="5122" name="Object 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63" y="1311275"/>
                        <a:ext cx="7732712" cy="405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 Box 4"/>
          <p:cNvSpPr txBox="1">
            <a:spLocks noChangeArrowheads="1"/>
          </p:cNvSpPr>
          <p:nvPr/>
        </p:nvSpPr>
        <p:spPr bwMode="auto">
          <a:xfrm>
            <a:off x="2057400" y="5791200"/>
            <a:ext cx="6400800" cy="396875"/>
          </a:xfrm>
          <a:prstGeom prst="rect">
            <a:avLst/>
          </a:prstGeom>
          <a:solidFill>
            <a:schemeClr val="tx2"/>
          </a:solidFill>
          <a:ln w="9525">
            <a:noFill/>
            <a:miter lim="800000"/>
            <a:headEnd/>
            <a:tailEnd/>
          </a:ln>
        </p:spPr>
        <p:txBody>
          <a:bodyPr>
            <a:spAutoFit/>
          </a:bodyPr>
          <a:lstStyle/>
          <a:p>
            <a:pPr>
              <a:spcBef>
                <a:spcPct val="50000"/>
              </a:spcBef>
            </a:pPr>
            <a:r>
              <a:rPr lang="en-US" sz="2000" b="1" i="1">
                <a:solidFill>
                  <a:schemeClr val="bg2"/>
                </a:solidFill>
                <a:latin typeface="Arial" charset="0"/>
              </a:rPr>
              <a:t>How unusual is the person who disagrees with us?</a:t>
            </a:r>
            <a:endParaRPr lang="en-US" sz="2400" b="1" i="1">
              <a:solidFill>
                <a:schemeClr val="bg2"/>
              </a:solidFill>
              <a:latin typeface="Times New Roman" pitchFamily="18" charset="0"/>
            </a:endParaRPr>
          </a:p>
        </p:txBody>
      </p:sp>
      <p:sp>
        <p:nvSpPr>
          <p:cNvPr id="5125" name="Line 5"/>
          <p:cNvSpPr>
            <a:spLocks noChangeShapeType="1"/>
          </p:cNvSpPr>
          <p:nvPr/>
        </p:nvSpPr>
        <p:spPr bwMode="auto">
          <a:xfrm flipH="1" flipV="1">
            <a:off x="6248400" y="4724400"/>
            <a:ext cx="381000" cy="914400"/>
          </a:xfrm>
          <a:prstGeom prst="line">
            <a:avLst/>
          </a:prstGeom>
          <a:noFill/>
          <a:ln w="38100">
            <a:solidFill>
              <a:srgbClr val="FFFFCC"/>
            </a:solidFill>
            <a:round/>
            <a:headEnd/>
            <a:tailEnd type="triangle" w="med" len="med"/>
          </a:ln>
        </p:spPr>
        <p:txBody>
          <a:bodyPr wrap="none" anchor="ctr"/>
          <a:lstStyle/>
          <a:p>
            <a:endParaRPr lang="en-US"/>
          </a:p>
        </p:txBody>
      </p:sp>
      <p:sp>
        <p:nvSpPr>
          <p:cNvPr id="5126" name="Line 6"/>
          <p:cNvSpPr>
            <a:spLocks noChangeShapeType="1"/>
          </p:cNvSpPr>
          <p:nvPr/>
        </p:nvSpPr>
        <p:spPr bwMode="auto">
          <a:xfrm flipV="1">
            <a:off x="6705600" y="3352800"/>
            <a:ext cx="762000" cy="2362200"/>
          </a:xfrm>
          <a:prstGeom prst="line">
            <a:avLst/>
          </a:prstGeom>
          <a:noFill/>
          <a:ln w="38100">
            <a:solidFill>
              <a:srgbClr val="FFFFCC"/>
            </a:solidFill>
            <a:round/>
            <a:headEnd/>
            <a:tailEnd type="triangle" w="med" len="med"/>
          </a:ln>
        </p:spPr>
        <p:txBody>
          <a:bodyPr wrap="none" anchor="ctr"/>
          <a:lstStyle/>
          <a:p>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t>Attribution Biases</a:t>
            </a:r>
          </a:p>
        </p:txBody>
      </p:sp>
      <p:sp>
        <p:nvSpPr>
          <p:cNvPr id="20483" name="Rectangle 3"/>
          <p:cNvSpPr>
            <a:spLocks noGrp="1" noChangeArrowheads="1"/>
          </p:cNvSpPr>
          <p:nvPr>
            <p:ph idx="1"/>
          </p:nvPr>
        </p:nvSpPr>
        <p:spPr>
          <a:xfrm>
            <a:off x="381000" y="1412875"/>
            <a:ext cx="8382000" cy="3698875"/>
          </a:xfrm>
        </p:spPr>
        <p:txBody>
          <a:bodyPr/>
          <a:lstStyle/>
          <a:p>
            <a:pPr eaLnBrk="1" hangingPunct="1">
              <a:buFont typeface="Wingdings" pitchFamily="2" charset="2"/>
              <a:buChar char="Ø"/>
            </a:pPr>
            <a:r>
              <a:rPr lang="en-US" sz="4000" dirty="0"/>
              <a:t>Self-serving Bias</a:t>
            </a:r>
          </a:p>
          <a:p>
            <a:pPr lvl="1" eaLnBrk="1" hangingPunct="1"/>
            <a:r>
              <a:rPr lang="en-US" dirty="0"/>
              <a:t>People claim responsibility for success and avoid blame for failure</a:t>
            </a:r>
          </a:p>
          <a:p>
            <a:pPr lvl="2" eaLnBrk="1" hangingPunct="1"/>
            <a:r>
              <a:rPr lang="en-US" sz="2800" dirty="0"/>
              <a:t>individuals offer more dispositional accounts for success and more situational accounts for failure</a:t>
            </a:r>
          </a:p>
          <a:p>
            <a:pPr lvl="2" eaLnBrk="1" hangingPunct="1"/>
            <a:r>
              <a:rPr lang="en-US" sz="2800" dirty="0"/>
              <a:t>‘Midas touch’</a:t>
            </a:r>
          </a:p>
          <a:p>
            <a:pPr lvl="2" eaLnBrk="1" hangingPunct="1"/>
            <a:r>
              <a:rPr lang="en-US" sz="2800" dirty="0" err="1"/>
              <a:t>Benefectance</a:t>
            </a:r>
            <a:endParaRPr lang="en-US" sz="2800" dirty="0"/>
          </a:p>
          <a:p>
            <a:pPr lvl="2" eaLnBrk="1" hangingPunct="1"/>
            <a:r>
              <a:rPr lang="en-US" sz="2800" dirty="0"/>
              <a:t>ego </a:t>
            </a:r>
            <a:r>
              <a:rPr lang="en-US" sz="2800" u="sng" dirty="0"/>
              <a:t>enhancement</a:t>
            </a:r>
            <a:r>
              <a:rPr lang="en-US" sz="2800" dirty="0"/>
              <a:t> and ego </a:t>
            </a:r>
            <a:r>
              <a:rPr lang="en-US" sz="2800" u="sng" dirty="0"/>
              <a:t>defense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t>Performance Attributions</a:t>
            </a:r>
          </a:p>
        </p:txBody>
      </p:sp>
      <p:graphicFrame>
        <p:nvGraphicFramePr>
          <p:cNvPr id="6146" name="Object 3"/>
          <p:cNvGraphicFramePr>
            <a:graphicFrameLocks noGrp="1" noChangeAspect="1"/>
          </p:cNvGraphicFramePr>
          <p:nvPr>
            <p:ph type="tbl" idx="1"/>
            <p:extLst>
              <p:ext uri="{D42A27DB-BD31-4B8C-83A1-F6EECF244321}">
                <p14:modId xmlns:p14="http://schemas.microsoft.com/office/powerpoint/2010/main" val="1992623307"/>
              </p:ext>
            </p:extLst>
          </p:nvPr>
        </p:nvGraphicFramePr>
        <p:xfrm>
          <a:off x="-75407" y="1066800"/>
          <a:ext cx="9142413" cy="3590925"/>
        </p:xfrm>
        <a:graphic>
          <a:graphicData uri="http://schemas.openxmlformats.org/presentationml/2006/ole">
            <mc:AlternateContent xmlns:mc="http://schemas.openxmlformats.org/markup-compatibility/2006">
              <mc:Choice xmlns:v="urn:schemas-microsoft-com:vml" Requires="v">
                <p:oleObj spid="_x0000_s6147" name="Document" r:id="rId3" imgW="7936767" imgH="3117193" progId="Word.Document.8">
                  <p:embed/>
                </p:oleObj>
              </mc:Choice>
              <mc:Fallback>
                <p:oleObj name="Document" r:id="rId3" imgW="7936767" imgH="3117193" progId="Word.Document.8">
                  <p:embed/>
                  <p:pic>
                    <p:nvPicPr>
                      <p:cNvPr id="6146"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07" y="1066800"/>
                        <a:ext cx="9142413" cy="3590925"/>
                      </a:xfrm>
                      <a:prstGeom prst="rect">
                        <a:avLst/>
                      </a:prstGeom>
                      <a:noFill/>
                      <a:ln>
                        <a:noFill/>
                      </a:ln>
                      <a:extLst>
                        <a:ext uri="{909E8E84-426E-40DD-AFC4-6F175D3DCCD1}">
                          <a14:hiddenFill xmlns:a14="http://schemas.microsoft.com/office/drawing/2010/main">
                            <a:solidFill>
                              <a:srgbClr val="CCECFF">
                                <a:alpha val="21960"/>
                              </a:srgbClr>
                            </a:solidFill>
                          </a14:hiddenFill>
                        </a:ext>
                        <a:ext uri="{91240B29-F687-4F45-9708-019B960494DF}">
                          <a14:hiddenLine xmlns:a14="http://schemas.microsoft.com/office/drawing/2010/main" w="12700">
                            <a:solidFill>
                              <a:schemeClr val="folHlink"/>
                            </a:solidFill>
                            <a:miter lim="800000"/>
                            <a:headEnd/>
                            <a:tailEnd/>
                          </a14:hiddenLine>
                        </a:ext>
                      </a:extLst>
                    </p:spPr>
                  </p:pic>
                </p:oleObj>
              </mc:Fallback>
            </mc:AlternateContent>
          </a:graphicData>
        </a:graphic>
      </p:graphicFrame>
      <p:sp>
        <p:nvSpPr>
          <p:cNvPr id="6148" name="Text Box 4"/>
          <p:cNvSpPr txBox="1">
            <a:spLocks noChangeArrowheads="1"/>
          </p:cNvSpPr>
          <p:nvPr/>
        </p:nvSpPr>
        <p:spPr bwMode="auto">
          <a:xfrm>
            <a:off x="533400" y="5334000"/>
            <a:ext cx="3581400" cy="914400"/>
          </a:xfrm>
          <a:prstGeom prst="rect">
            <a:avLst/>
          </a:prstGeom>
          <a:solidFill>
            <a:srgbClr val="CCECFF"/>
          </a:solidFill>
          <a:ln w="9525">
            <a:noFill/>
            <a:miter lim="800000"/>
            <a:headEnd/>
            <a:tailEnd/>
          </a:ln>
        </p:spPr>
        <p:txBody>
          <a:bodyPr>
            <a:spAutoFit/>
          </a:bodyPr>
          <a:lstStyle/>
          <a:p>
            <a:pPr algn="ctr">
              <a:spcBef>
                <a:spcPct val="50000"/>
              </a:spcBef>
            </a:pPr>
            <a:r>
              <a:rPr lang="en-US" sz="2400" b="1" u="sng" dirty="0">
                <a:solidFill>
                  <a:srgbClr val="336699"/>
                </a:solidFill>
                <a:latin typeface="Arial" charset="0"/>
              </a:rPr>
              <a:t>Ego Enhancement</a:t>
            </a:r>
            <a:endParaRPr lang="en-US" sz="2400" b="1" dirty="0">
              <a:solidFill>
                <a:srgbClr val="336699"/>
              </a:solidFill>
              <a:latin typeface="Arial" charset="0"/>
            </a:endParaRPr>
          </a:p>
          <a:p>
            <a:pPr>
              <a:spcBef>
                <a:spcPct val="50000"/>
              </a:spcBef>
            </a:pPr>
            <a:r>
              <a:rPr lang="en-US" sz="2000" b="1" dirty="0">
                <a:solidFill>
                  <a:srgbClr val="336699"/>
                </a:solidFill>
                <a:latin typeface="Arial" charset="0"/>
              </a:rPr>
              <a:t>Claiming credit for success</a:t>
            </a:r>
            <a:endParaRPr lang="en-US" sz="2400" b="1" dirty="0">
              <a:solidFill>
                <a:srgbClr val="336699"/>
              </a:solidFill>
              <a:latin typeface="Times New Roman" pitchFamily="18" charset="0"/>
            </a:endParaRPr>
          </a:p>
        </p:txBody>
      </p:sp>
      <p:sp>
        <p:nvSpPr>
          <p:cNvPr id="6149" name="Text Box 5"/>
          <p:cNvSpPr txBox="1">
            <a:spLocks noChangeArrowheads="1"/>
          </p:cNvSpPr>
          <p:nvPr/>
        </p:nvSpPr>
        <p:spPr bwMode="auto">
          <a:xfrm>
            <a:off x="5334000" y="5334000"/>
            <a:ext cx="3352800" cy="914400"/>
          </a:xfrm>
          <a:prstGeom prst="rect">
            <a:avLst/>
          </a:prstGeom>
          <a:solidFill>
            <a:srgbClr val="FFCCCC"/>
          </a:solidFill>
          <a:ln w="9525">
            <a:noFill/>
            <a:miter lim="800000"/>
            <a:headEnd/>
            <a:tailEnd/>
          </a:ln>
        </p:spPr>
        <p:txBody>
          <a:bodyPr>
            <a:spAutoFit/>
          </a:bodyPr>
          <a:lstStyle/>
          <a:p>
            <a:pPr algn="ctr">
              <a:spcBef>
                <a:spcPct val="50000"/>
              </a:spcBef>
            </a:pPr>
            <a:r>
              <a:rPr lang="en-US" sz="2400" b="1" u="sng">
                <a:solidFill>
                  <a:srgbClr val="CC0066"/>
                </a:solidFill>
                <a:latin typeface="Arial" charset="0"/>
              </a:rPr>
              <a:t>Ego Defense</a:t>
            </a:r>
            <a:endParaRPr lang="en-US" sz="2400" b="1">
              <a:solidFill>
                <a:srgbClr val="CC0066"/>
              </a:solidFill>
              <a:latin typeface="Arial" charset="0"/>
            </a:endParaRPr>
          </a:p>
          <a:p>
            <a:pPr>
              <a:spcBef>
                <a:spcPct val="50000"/>
              </a:spcBef>
            </a:pPr>
            <a:r>
              <a:rPr lang="en-US" sz="2000" b="1">
                <a:solidFill>
                  <a:srgbClr val="CC0066"/>
                </a:solidFill>
                <a:latin typeface="Arial" charset="0"/>
              </a:rPr>
              <a:t>Refusing blame for failure</a:t>
            </a:r>
            <a:endParaRPr lang="en-US" sz="2400" b="1">
              <a:solidFill>
                <a:srgbClr val="CC0066"/>
              </a:solidFill>
              <a:latin typeface="Times New Roman" pitchFamily="18" charset="0"/>
            </a:endParaRPr>
          </a:p>
        </p:txBody>
      </p:sp>
      <p:sp>
        <p:nvSpPr>
          <p:cNvPr id="6150" name="AutoShape 7"/>
          <p:cNvSpPr>
            <a:spLocks noChangeArrowheads="1"/>
          </p:cNvSpPr>
          <p:nvPr/>
        </p:nvSpPr>
        <p:spPr bwMode="auto">
          <a:xfrm>
            <a:off x="4267200" y="5257800"/>
            <a:ext cx="914400" cy="1066800"/>
          </a:xfrm>
          <a:prstGeom prst="verticalScroll">
            <a:avLst>
              <a:gd name="adj" fmla="val 12500"/>
            </a:avLst>
          </a:prstGeom>
          <a:solidFill>
            <a:srgbClr val="FFFFCC"/>
          </a:solidFill>
          <a:ln w="9525">
            <a:solidFill>
              <a:schemeClr val="tx1"/>
            </a:solidFill>
            <a:round/>
            <a:headEnd/>
            <a:tailEnd/>
          </a:ln>
        </p:spPr>
        <p:txBody>
          <a:bodyPr wrap="none" anchor="ctr"/>
          <a:lstStyle/>
          <a:p>
            <a:endParaRPr lang="en-US"/>
          </a:p>
        </p:txBody>
      </p:sp>
      <p:sp>
        <p:nvSpPr>
          <p:cNvPr id="6151" name="Text Box 8"/>
          <p:cNvSpPr txBox="1">
            <a:spLocks noChangeArrowheads="1"/>
          </p:cNvSpPr>
          <p:nvPr/>
        </p:nvSpPr>
        <p:spPr bwMode="auto">
          <a:xfrm>
            <a:off x="4495800" y="5562600"/>
            <a:ext cx="609600" cy="457200"/>
          </a:xfrm>
          <a:prstGeom prst="rect">
            <a:avLst/>
          </a:prstGeom>
          <a:noFill/>
          <a:ln w="9525">
            <a:noFill/>
            <a:miter lim="800000"/>
            <a:headEnd/>
            <a:tailEnd/>
          </a:ln>
        </p:spPr>
        <p:txBody>
          <a:bodyPr>
            <a:spAutoFit/>
          </a:bodyPr>
          <a:lstStyle/>
          <a:p>
            <a:pPr>
              <a:spcBef>
                <a:spcPct val="50000"/>
              </a:spcBef>
            </a:pPr>
            <a:r>
              <a:rPr lang="en-US" sz="2400" b="1">
                <a:solidFill>
                  <a:srgbClr val="336699"/>
                </a:solidFill>
                <a:latin typeface="Times New Roman" pitchFamily="18" charset="0"/>
              </a:rPr>
              <a:t>vs.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t>Attribution Biases</a:t>
            </a:r>
          </a:p>
        </p:txBody>
      </p:sp>
      <p:sp>
        <p:nvSpPr>
          <p:cNvPr id="21507" name="Rectangle 3"/>
          <p:cNvSpPr>
            <a:spLocks noGrp="1" noChangeArrowheads="1"/>
          </p:cNvSpPr>
          <p:nvPr>
            <p:ph idx="1"/>
          </p:nvPr>
        </p:nvSpPr>
        <p:spPr>
          <a:xfrm>
            <a:off x="457200" y="1600200"/>
            <a:ext cx="8229600" cy="1752600"/>
          </a:xfrm>
        </p:spPr>
        <p:txBody>
          <a:bodyPr/>
          <a:lstStyle/>
          <a:p>
            <a:pPr eaLnBrk="1" hangingPunct="1"/>
            <a:r>
              <a:rPr lang="en-US"/>
              <a:t>Continuum reflecting information-processing/perceptual accounts versus self-esteem/ego accounts</a:t>
            </a:r>
          </a:p>
        </p:txBody>
      </p:sp>
      <p:sp>
        <p:nvSpPr>
          <p:cNvPr id="21508" name="Oval 11"/>
          <p:cNvSpPr>
            <a:spLocks noChangeArrowheads="1"/>
          </p:cNvSpPr>
          <p:nvPr/>
        </p:nvSpPr>
        <p:spPr bwMode="auto">
          <a:xfrm>
            <a:off x="4343400" y="3124200"/>
            <a:ext cx="4572000" cy="2819400"/>
          </a:xfrm>
          <a:prstGeom prst="ellipse">
            <a:avLst/>
          </a:prstGeom>
          <a:solidFill>
            <a:srgbClr val="FFCCCC"/>
          </a:solidFill>
          <a:ln w="9525">
            <a:solidFill>
              <a:schemeClr val="tx1"/>
            </a:solidFill>
            <a:round/>
            <a:headEnd/>
            <a:tailEnd/>
          </a:ln>
        </p:spPr>
        <p:txBody>
          <a:bodyPr wrap="none" anchor="ctr"/>
          <a:lstStyle/>
          <a:p>
            <a:endParaRPr lang="en-US"/>
          </a:p>
        </p:txBody>
      </p:sp>
      <p:sp>
        <p:nvSpPr>
          <p:cNvPr id="21509" name="Oval 10"/>
          <p:cNvSpPr>
            <a:spLocks noChangeArrowheads="1"/>
          </p:cNvSpPr>
          <p:nvPr/>
        </p:nvSpPr>
        <p:spPr bwMode="auto">
          <a:xfrm>
            <a:off x="228600" y="3200400"/>
            <a:ext cx="4267200" cy="2819400"/>
          </a:xfrm>
          <a:prstGeom prst="ellipse">
            <a:avLst/>
          </a:prstGeom>
          <a:solidFill>
            <a:srgbClr val="CCECFF"/>
          </a:solidFill>
          <a:ln w="9525">
            <a:solidFill>
              <a:schemeClr val="tx1"/>
            </a:solidFill>
            <a:round/>
            <a:headEnd/>
            <a:tailEnd/>
          </a:ln>
        </p:spPr>
        <p:txBody>
          <a:bodyPr wrap="none" anchor="ctr"/>
          <a:lstStyle/>
          <a:p>
            <a:endParaRPr lang="en-US"/>
          </a:p>
        </p:txBody>
      </p:sp>
      <p:sp>
        <p:nvSpPr>
          <p:cNvPr id="36868" name="Line 4"/>
          <p:cNvSpPr>
            <a:spLocks noChangeShapeType="1"/>
          </p:cNvSpPr>
          <p:nvPr/>
        </p:nvSpPr>
        <p:spPr bwMode="auto">
          <a:xfrm>
            <a:off x="838200" y="4343400"/>
            <a:ext cx="7315200" cy="0"/>
          </a:xfrm>
          <a:prstGeom prst="line">
            <a:avLst/>
          </a:prstGeom>
          <a:noFill/>
          <a:ln w="57150">
            <a:solidFill>
              <a:schemeClr val="hlink"/>
            </a:solidFill>
            <a:prstDash val="sysDot"/>
            <a:round/>
            <a:headEnd type="triangle" w="med" len="med"/>
            <a:tailEnd type="triangle" w="med" len="med"/>
          </a:ln>
          <a:effectLst>
            <a:outerShdw dist="107763" dir="2700000" algn="ctr" rotWithShape="0">
              <a:schemeClr val="bg2">
                <a:alpha val="50000"/>
              </a:schemeClr>
            </a:outerShdw>
          </a:effectLst>
        </p:spPr>
        <p:txBody>
          <a:bodyPr/>
          <a:lstStyle/>
          <a:p>
            <a:pPr>
              <a:defRPr/>
            </a:pPr>
            <a:endParaRPr lang="en-US"/>
          </a:p>
        </p:txBody>
      </p:sp>
      <p:sp>
        <p:nvSpPr>
          <p:cNvPr id="21511" name="Text Box 5"/>
          <p:cNvSpPr txBox="1">
            <a:spLocks noChangeArrowheads="1"/>
          </p:cNvSpPr>
          <p:nvPr/>
        </p:nvSpPr>
        <p:spPr bwMode="auto">
          <a:xfrm>
            <a:off x="990600" y="3657600"/>
            <a:ext cx="1565275" cy="366713"/>
          </a:xfrm>
          <a:prstGeom prst="rect">
            <a:avLst/>
          </a:prstGeom>
          <a:noFill/>
          <a:ln w="9525">
            <a:noFill/>
            <a:miter lim="800000"/>
            <a:headEnd/>
            <a:tailEnd/>
          </a:ln>
        </p:spPr>
        <p:txBody>
          <a:bodyPr wrap="none">
            <a:spAutoFit/>
          </a:bodyPr>
          <a:lstStyle/>
          <a:p>
            <a:r>
              <a:rPr lang="en-US" b="1">
                <a:solidFill>
                  <a:srgbClr val="336699"/>
                </a:solidFill>
              </a:rPr>
              <a:t>Perceptual</a:t>
            </a:r>
          </a:p>
        </p:txBody>
      </p:sp>
      <p:sp>
        <p:nvSpPr>
          <p:cNvPr id="21512" name="Text Box 6"/>
          <p:cNvSpPr txBox="1">
            <a:spLocks noChangeArrowheads="1"/>
          </p:cNvSpPr>
          <p:nvPr/>
        </p:nvSpPr>
        <p:spPr bwMode="auto">
          <a:xfrm>
            <a:off x="6781800" y="3657600"/>
            <a:ext cx="1458913" cy="366713"/>
          </a:xfrm>
          <a:prstGeom prst="rect">
            <a:avLst/>
          </a:prstGeom>
          <a:noFill/>
          <a:ln w="9525">
            <a:noFill/>
            <a:miter lim="800000"/>
            <a:headEnd/>
            <a:tailEnd/>
          </a:ln>
        </p:spPr>
        <p:txBody>
          <a:bodyPr wrap="none">
            <a:spAutoFit/>
          </a:bodyPr>
          <a:lstStyle/>
          <a:p>
            <a:r>
              <a:rPr lang="en-US" b="1">
                <a:solidFill>
                  <a:srgbClr val="CC0066"/>
                </a:solidFill>
              </a:rPr>
              <a:t>Motivated</a:t>
            </a:r>
          </a:p>
        </p:txBody>
      </p:sp>
      <p:sp>
        <p:nvSpPr>
          <p:cNvPr id="21513" name="Text Box 7"/>
          <p:cNvSpPr txBox="1">
            <a:spLocks noChangeArrowheads="1"/>
          </p:cNvSpPr>
          <p:nvPr/>
        </p:nvSpPr>
        <p:spPr bwMode="auto">
          <a:xfrm>
            <a:off x="685800" y="4572000"/>
            <a:ext cx="2166938" cy="369888"/>
          </a:xfrm>
          <a:prstGeom prst="rect">
            <a:avLst/>
          </a:prstGeom>
          <a:noFill/>
          <a:ln w="9525">
            <a:noFill/>
            <a:miter lim="800000"/>
            <a:headEnd/>
            <a:tailEnd/>
          </a:ln>
        </p:spPr>
        <p:txBody>
          <a:bodyPr wrap="none">
            <a:spAutoFit/>
          </a:bodyPr>
          <a:lstStyle/>
          <a:p>
            <a:r>
              <a:rPr lang="en-US" b="1">
                <a:solidFill>
                  <a:srgbClr val="000000"/>
                </a:solidFill>
              </a:rPr>
              <a:t>Actor/observer</a:t>
            </a:r>
          </a:p>
        </p:txBody>
      </p:sp>
      <p:sp>
        <p:nvSpPr>
          <p:cNvPr id="21514" name="Text Box 8"/>
          <p:cNvSpPr txBox="1">
            <a:spLocks noChangeArrowheads="1"/>
          </p:cNvSpPr>
          <p:nvPr/>
        </p:nvSpPr>
        <p:spPr bwMode="auto">
          <a:xfrm>
            <a:off x="3657600" y="4572000"/>
            <a:ext cx="2289175" cy="369888"/>
          </a:xfrm>
          <a:prstGeom prst="rect">
            <a:avLst/>
          </a:prstGeom>
          <a:noFill/>
          <a:ln w="9525">
            <a:noFill/>
            <a:miter lim="800000"/>
            <a:headEnd/>
            <a:tailEnd/>
          </a:ln>
        </p:spPr>
        <p:txBody>
          <a:bodyPr wrap="none">
            <a:spAutoFit/>
          </a:bodyPr>
          <a:lstStyle/>
          <a:p>
            <a:r>
              <a:rPr lang="en-US" b="1">
                <a:solidFill>
                  <a:srgbClr val="000000"/>
                </a:solidFill>
              </a:rPr>
              <a:t>False consensus</a:t>
            </a:r>
          </a:p>
        </p:txBody>
      </p:sp>
      <p:sp>
        <p:nvSpPr>
          <p:cNvPr id="21515" name="Text Box 9"/>
          <p:cNvSpPr txBox="1">
            <a:spLocks noChangeArrowheads="1"/>
          </p:cNvSpPr>
          <p:nvPr/>
        </p:nvSpPr>
        <p:spPr bwMode="auto">
          <a:xfrm>
            <a:off x="6781800" y="4572000"/>
            <a:ext cx="1828800" cy="369888"/>
          </a:xfrm>
          <a:prstGeom prst="rect">
            <a:avLst/>
          </a:prstGeom>
          <a:noFill/>
          <a:ln w="9525">
            <a:noFill/>
            <a:miter lim="800000"/>
            <a:headEnd/>
            <a:tailEnd/>
          </a:ln>
        </p:spPr>
        <p:txBody>
          <a:bodyPr>
            <a:spAutoFit/>
          </a:bodyPr>
          <a:lstStyle/>
          <a:p>
            <a:r>
              <a:rPr lang="en-US" b="1">
                <a:solidFill>
                  <a:srgbClr val="000000"/>
                </a:solidFill>
              </a:rPr>
              <a:t>Self-serving</a:t>
            </a:r>
          </a:p>
        </p:txBody>
      </p:sp>
    </p:spTree>
  </p:cSld>
  <p:clrMapOvr>
    <a:masterClrMapping/>
  </p:clrMapOvr>
  <p:transition>
    <p:fade/>
  </p:transition>
</p:sld>
</file>

<file path=ppt/theme/theme1.xml><?xml version="1.0" encoding="utf-8"?>
<a:theme xmlns:a="http://schemas.openxmlformats.org/drawingml/2006/main" name="Green-blue brushed metal and curves design templat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bl-green brushed metal</Template>
  <TotalTime>1472</TotalTime>
  <Words>1194</Words>
  <Application>Microsoft Office PowerPoint</Application>
  <PresentationFormat>On-screen Show (4:3)</PresentationFormat>
  <Paragraphs>332</Paragraphs>
  <Slides>21</Slides>
  <Notes>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3</vt:i4>
      </vt:variant>
      <vt:variant>
        <vt:lpstr>Slide Titles</vt:lpstr>
      </vt:variant>
      <vt:variant>
        <vt:i4>21</vt:i4>
      </vt:variant>
    </vt:vector>
  </HeadingPairs>
  <TitlesOfParts>
    <vt:vector size="36" baseType="lpstr">
      <vt:lpstr>Arial</vt:lpstr>
      <vt:lpstr>Calibri</vt:lpstr>
      <vt:lpstr>Century Gothic</vt:lpstr>
      <vt:lpstr>Courier New</vt:lpstr>
      <vt:lpstr>Engravers MT</vt:lpstr>
      <vt:lpstr>Segoe</vt:lpstr>
      <vt:lpstr>Tahoma</vt:lpstr>
      <vt:lpstr>Times New Roman</vt:lpstr>
      <vt:lpstr>Verdana</vt:lpstr>
      <vt:lpstr>Wingdings</vt:lpstr>
      <vt:lpstr>Green-blue brushed metal and curves design template</vt:lpstr>
      <vt:lpstr>White with Courier font for code slides</vt:lpstr>
      <vt:lpstr>Document</vt:lpstr>
      <vt:lpstr>Chart</vt:lpstr>
      <vt:lpstr>MS Org Chart</vt:lpstr>
      <vt:lpstr>Social Perception</vt:lpstr>
      <vt:lpstr>Attribution Theory</vt:lpstr>
      <vt:lpstr>Attribution Biases</vt:lpstr>
      <vt:lpstr>How Knowledgeable?</vt:lpstr>
      <vt:lpstr>Attribution Biases</vt:lpstr>
      <vt:lpstr>How Common is the Behavior?</vt:lpstr>
      <vt:lpstr>Attribution Biases</vt:lpstr>
      <vt:lpstr>Performance Attributions</vt:lpstr>
      <vt:lpstr>Attribution Biases</vt:lpstr>
      <vt:lpstr>Attributions &amp; Decisions</vt:lpstr>
      <vt:lpstr>Kelley’s Covariation Theory</vt:lpstr>
      <vt:lpstr>Nursing Supervisors</vt:lpstr>
      <vt:lpstr>Courses of Action</vt:lpstr>
      <vt:lpstr>ANOVA of Time-Project-Person</vt:lpstr>
      <vt:lpstr>Personnel Actions</vt:lpstr>
      <vt:lpstr>Inference based on Morphology</vt:lpstr>
      <vt:lpstr>The World’s Most Beautiful Woman</vt:lpstr>
      <vt:lpstr>PowerPoint Presentation</vt:lpstr>
      <vt:lpstr>Schemas</vt:lpstr>
      <vt:lpstr>PowerPoint Presentation</vt:lpstr>
      <vt:lpstr>Attribution/Schema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Attribution Theory</dc:title>
  <dc:creator>Peter Villanova, Ph.D.</dc:creator>
  <cp:lastModifiedBy>Dr Villanova</cp:lastModifiedBy>
  <cp:revision>74</cp:revision>
  <dcterms:created xsi:type="dcterms:W3CDTF">1999-10-10T21:44:21Z</dcterms:created>
  <dcterms:modified xsi:type="dcterms:W3CDTF">2021-08-17T16:20:05Z</dcterms:modified>
</cp:coreProperties>
</file>