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703" r:id="rId1"/>
    <p:sldMasterId id="2147483714" r:id="rId2"/>
  </p:sldMasterIdLst>
  <p:notesMasterIdLst>
    <p:notesMasterId r:id="rId28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90" r:id="rId11"/>
    <p:sldId id="266" r:id="rId12"/>
    <p:sldId id="291" r:id="rId13"/>
    <p:sldId id="272" r:id="rId14"/>
    <p:sldId id="285" r:id="rId15"/>
    <p:sldId id="283" r:id="rId16"/>
    <p:sldId id="286" r:id="rId17"/>
    <p:sldId id="292" r:id="rId18"/>
    <p:sldId id="289" r:id="rId19"/>
    <p:sldId id="268" r:id="rId20"/>
    <p:sldId id="270" r:id="rId21"/>
    <p:sldId id="271" r:id="rId22"/>
    <p:sldId id="275" r:id="rId23"/>
    <p:sldId id="287" r:id="rId24"/>
    <p:sldId id="277" r:id="rId25"/>
    <p:sldId id="278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Villanova" initials="DV" lastIdx="2" clrIdx="0">
    <p:extLst>
      <p:ext uri="{19B8F6BF-5375-455C-9EA6-DF929625EA0E}">
        <p15:presenceInfo xmlns:p15="http://schemas.microsoft.com/office/powerpoint/2012/main" userId="470e0086268097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  <a:srgbClr val="FFFF00"/>
    <a:srgbClr val="FF0000"/>
    <a:srgbClr val="0099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2CBFD-B808-4A80-85F0-47C2C202AEB9}" v="1" dt="2020-09-01T16:09:36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Villanova" userId="470e00862680972b" providerId="LiveId" clId="{5282CBFD-B808-4A80-85F0-47C2C202AEB9}"/>
    <pc:docChg chg="undo custSel modSld">
      <pc:chgData name="Dr Villanova" userId="470e00862680972b" providerId="LiveId" clId="{5282CBFD-B808-4A80-85F0-47C2C202AEB9}" dt="2020-09-01T16:10:21.020" v="6" actId="14100"/>
      <pc:docMkLst>
        <pc:docMk/>
      </pc:docMkLst>
      <pc:sldChg chg="addSp modSp mod">
        <pc:chgData name="Dr Villanova" userId="470e00862680972b" providerId="LiveId" clId="{5282CBFD-B808-4A80-85F0-47C2C202AEB9}" dt="2020-09-01T16:10:21.020" v="6" actId="14100"/>
        <pc:sldMkLst>
          <pc:docMk/>
          <pc:sldMk cId="0" sldId="275"/>
        </pc:sldMkLst>
        <pc:picChg chg="mod">
          <ac:chgData name="Dr Villanova" userId="470e00862680972b" providerId="LiveId" clId="{5282CBFD-B808-4A80-85F0-47C2C202AEB9}" dt="2020-09-01T16:09:46.038" v="2" actId="1076"/>
          <ac:picMkLst>
            <pc:docMk/>
            <pc:sldMk cId="0" sldId="275"/>
            <ac:picMk id="6" creationId="{00000000-0000-0000-0000-000000000000}"/>
          </ac:picMkLst>
        </pc:picChg>
        <pc:cxnChg chg="add mod">
          <ac:chgData name="Dr Villanova" userId="470e00862680972b" providerId="LiveId" clId="{5282CBFD-B808-4A80-85F0-47C2C202AEB9}" dt="2020-09-01T16:10:21.020" v="6" actId="14100"/>
          <ac:cxnSpMkLst>
            <pc:docMk/>
            <pc:sldMk cId="0" sldId="275"/>
            <ac:cxnSpMk id="7" creationId="{BE550703-38F3-49F6-9E0C-9D59C56A9E84}"/>
          </ac:cxnSpMkLst>
        </pc:cxnChg>
      </pc:sldChg>
    </pc:docChg>
  </pc:docChgLst>
  <pc:docChgLst>
    <pc:chgData name="Dr Villanova" userId="470e00862680972b" providerId="LiveId" clId="{7DDEDED0-563E-483F-88AD-29D4DAC465D6}"/>
    <pc:docChg chg="custSel modSld">
      <pc:chgData name="Dr Villanova" userId="470e00862680972b" providerId="LiveId" clId="{7DDEDED0-563E-483F-88AD-29D4DAC465D6}" dt="2020-07-30T20:07:59.476" v="123" actId="478"/>
      <pc:docMkLst>
        <pc:docMk/>
      </pc:docMkLst>
      <pc:sldChg chg="addSp modSp">
        <pc:chgData name="Dr Villanova" userId="470e00862680972b" providerId="LiveId" clId="{7DDEDED0-563E-483F-88AD-29D4DAC465D6}" dt="2020-07-30T19:56:26.451" v="80" actId="20577"/>
        <pc:sldMkLst>
          <pc:docMk/>
          <pc:sldMk cId="0" sldId="263"/>
        </pc:sldMkLst>
        <pc:spChg chg="add mod">
          <ac:chgData name="Dr Villanova" userId="470e00862680972b" providerId="LiveId" clId="{7DDEDED0-563E-483F-88AD-29D4DAC465D6}" dt="2020-07-30T19:00:55.907" v="6" actId="1076"/>
          <ac:spMkLst>
            <pc:docMk/>
            <pc:sldMk cId="0" sldId="263"/>
            <ac:spMk id="2" creationId="{D2A94802-5911-4FE8-88C6-2A59E38F205A}"/>
          </ac:spMkLst>
        </pc:spChg>
        <pc:spChg chg="add mod">
          <ac:chgData name="Dr Villanova" userId="470e00862680972b" providerId="LiveId" clId="{7DDEDED0-563E-483F-88AD-29D4DAC465D6}" dt="2020-07-30T19:56:26.451" v="80" actId="20577"/>
          <ac:spMkLst>
            <pc:docMk/>
            <pc:sldMk cId="0" sldId="263"/>
            <ac:spMk id="3" creationId="{BDD18CE9-0A0B-4805-9713-EE6243EE394F}"/>
          </ac:spMkLst>
        </pc:spChg>
        <pc:spChg chg="add mod">
          <ac:chgData name="Dr Villanova" userId="470e00862680972b" providerId="LiveId" clId="{7DDEDED0-563E-483F-88AD-29D4DAC465D6}" dt="2020-07-30T19:00:45.430" v="5" actId="1076"/>
          <ac:spMkLst>
            <pc:docMk/>
            <pc:sldMk cId="0" sldId="263"/>
            <ac:spMk id="22" creationId="{163C30C7-D485-4378-A28A-E27FC423E07F}"/>
          </ac:spMkLst>
        </pc:spChg>
        <pc:spChg chg="add mod">
          <ac:chgData name="Dr Villanova" userId="470e00862680972b" providerId="LiveId" clId="{7DDEDED0-563E-483F-88AD-29D4DAC465D6}" dt="2020-07-30T19:00:37.635" v="4" actId="1076"/>
          <ac:spMkLst>
            <pc:docMk/>
            <pc:sldMk cId="0" sldId="263"/>
            <ac:spMk id="23" creationId="{BD45C3F8-71F3-40A6-8453-67B788AC311A}"/>
          </ac:spMkLst>
        </pc:spChg>
        <pc:spChg chg="mod">
          <ac:chgData name="Dr Villanova" userId="470e00862680972b" providerId="LiveId" clId="{7DDEDED0-563E-483F-88AD-29D4DAC465D6}" dt="2020-07-30T19:55:59.036" v="71" actId="20577"/>
          <ac:spMkLst>
            <pc:docMk/>
            <pc:sldMk cId="0" sldId="263"/>
            <ac:spMk id="10257" creationId="{00000000-0000-0000-0000-000000000000}"/>
          </ac:spMkLst>
        </pc:spChg>
      </pc:sldChg>
      <pc:sldChg chg="modSp">
        <pc:chgData name="Dr Villanova" userId="470e00862680972b" providerId="LiveId" clId="{7DDEDED0-563E-483F-88AD-29D4DAC465D6}" dt="2020-07-30T19:57:19.044" v="81" actId="20577"/>
        <pc:sldMkLst>
          <pc:docMk/>
          <pc:sldMk cId="0" sldId="264"/>
        </pc:sldMkLst>
        <pc:spChg chg="mod">
          <ac:chgData name="Dr Villanova" userId="470e00862680972b" providerId="LiveId" clId="{7DDEDED0-563E-483F-88AD-29D4DAC465D6}" dt="2020-07-30T19:57:19.044" v="81" actId="20577"/>
          <ac:spMkLst>
            <pc:docMk/>
            <pc:sldMk cId="0" sldId="264"/>
            <ac:spMk id="11268" creationId="{00000000-0000-0000-0000-000000000000}"/>
          </ac:spMkLst>
        </pc:spChg>
      </pc:sldChg>
      <pc:sldChg chg="addSp delSp modSp">
        <pc:chgData name="Dr Villanova" userId="470e00862680972b" providerId="LiveId" clId="{7DDEDED0-563E-483F-88AD-29D4DAC465D6}" dt="2020-07-30T20:02:20.424" v="109" actId="478"/>
        <pc:sldMkLst>
          <pc:docMk/>
          <pc:sldMk cId="0" sldId="272"/>
        </pc:sldMkLst>
        <pc:spChg chg="add mod ord">
          <ac:chgData name="Dr Villanova" userId="470e00862680972b" providerId="LiveId" clId="{7DDEDED0-563E-483F-88AD-29D4DAC465D6}" dt="2020-07-30T19:59:29.751" v="85" actId="17032"/>
          <ac:spMkLst>
            <pc:docMk/>
            <pc:sldMk cId="0" sldId="272"/>
            <ac:spMk id="2" creationId="{8727D8B8-84DF-4FD7-8617-BD833D737F35}"/>
          </ac:spMkLst>
        </pc:spChg>
        <pc:spChg chg="add mod">
          <ac:chgData name="Dr Villanova" userId="470e00862680972b" providerId="LiveId" clId="{7DDEDED0-563E-483F-88AD-29D4DAC465D6}" dt="2020-07-30T20:01:14.652" v="97" actId="17032"/>
          <ac:spMkLst>
            <pc:docMk/>
            <pc:sldMk cId="0" sldId="272"/>
            <ac:spMk id="3" creationId="{AB01EDDC-DE07-490E-A065-15831581A436}"/>
          </ac:spMkLst>
        </pc:spChg>
        <pc:spChg chg="add mod">
          <ac:chgData name="Dr Villanova" userId="470e00862680972b" providerId="LiveId" clId="{7DDEDED0-563E-483F-88AD-29D4DAC465D6}" dt="2020-07-30T20:00:23.093" v="92" actId="14100"/>
          <ac:spMkLst>
            <pc:docMk/>
            <pc:sldMk cId="0" sldId="272"/>
            <ac:spMk id="4" creationId="{FF200823-CFF2-4804-A43E-0F68AFA05A26}"/>
          </ac:spMkLst>
        </pc:spChg>
        <pc:spChg chg="add mod">
          <ac:chgData name="Dr Villanova" userId="470e00862680972b" providerId="LiveId" clId="{7DDEDED0-563E-483F-88AD-29D4DAC465D6}" dt="2020-07-30T20:00:40.279" v="94" actId="1076"/>
          <ac:spMkLst>
            <pc:docMk/>
            <pc:sldMk cId="0" sldId="272"/>
            <ac:spMk id="5" creationId="{CEBCF731-8616-4781-9A24-51ABB5F38168}"/>
          </ac:spMkLst>
        </pc:spChg>
        <pc:spChg chg="add mod">
          <ac:chgData name="Dr Villanova" userId="470e00862680972b" providerId="LiveId" clId="{7DDEDED0-563E-483F-88AD-29D4DAC465D6}" dt="2020-07-30T20:01:49.639" v="105" actId="1076"/>
          <ac:spMkLst>
            <pc:docMk/>
            <pc:sldMk cId="0" sldId="272"/>
            <ac:spMk id="7" creationId="{F84D9EA8-86FE-4F87-AF49-C63109EFB48F}"/>
          </ac:spMkLst>
        </pc:spChg>
        <pc:spChg chg="add mod">
          <ac:chgData name="Dr Villanova" userId="470e00862680972b" providerId="LiveId" clId="{7DDEDED0-563E-483F-88AD-29D4DAC465D6}" dt="2020-07-30T20:01:44.063" v="104" actId="1076"/>
          <ac:spMkLst>
            <pc:docMk/>
            <pc:sldMk cId="0" sldId="272"/>
            <ac:spMk id="8" creationId="{99BB40B8-D82F-45E2-AAA6-A07C02A0463E}"/>
          </ac:spMkLst>
        </pc:spChg>
        <pc:spChg chg="add mod">
          <ac:chgData name="Dr Villanova" userId="470e00862680972b" providerId="LiveId" clId="{7DDEDED0-563E-483F-88AD-29D4DAC465D6}" dt="2020-07-30T20:01:40.269" v="103" actId="1076"/>
          <ac:spMkLst>
            <pc:docMk/>
            <pc:sldMk cId="0" sldId="272"/>
            <ac:spMk id="9" creationId="{227BFC08-111F-4483-BB76-F7A24895F958}"/>
          </ac:spMkLst>
        </pc:spChg>
        <pc:spChg chg="add mod">
          <ac:chgData name="Dr Villanova" userId="470e00862680972b" providerId="LiveId" clId="{7DDEDED0-563E-483F-88AD-29D4DAC465D6}" dt="2020-07-30T20:01:35.029" v="102" actId="1076"/>
          <ac:spMkLst>
            <pc:docMk/>
            <pc:sldMk cId="0" sldId="272"/>
            <ac:spMk id="10" creationId="{E492334C-BF3B-4130-A7CD-4A6D54000F17}"/>
          </ac:spMkLst>
        </pc:spChg>
        <pc:spChg chg="add del mod">
          <ac:chgData name="Dr Villanova" userId="470e00862680972b" providerId="LiveId" clId="{7DDEDED0-563E-483F-88AD-29D4DAC465D6}" dt="2020-07-30T20:02:20.424" v="109" actId="478"/>
          <ac:spMkLst>
            <pc:docMk/>
            <pc:sldMk cId="0" sldId="272"/>
            <ac:spMk id="11" creationId="{E063DF7A-B652-445C-8184-DAF055266EA0}"/>
          </ac:spMkLst>
        </pc:spChg>
      </pc:sldChg>
      <pc:sldChg chg="addSp delSp modSp">
        <pc:chgData name="Dr Villanova" userId="470e00862680972b" providerId="LiveId" clId="{7DDEDED0-563E-483F-88AD-29D4DAC465D6}" dt="2020-07-30T20:07:59.476" v="123" actId="478"/>
        <pc:sldMkLst>
          <pc:docMk/>
          <pc:sldMk cId="0" sldId="275"/>
        </pc:sldMkLst>
        <pc:picChg chg="mod">
          <ac:chgData name="Dr Villanova" userId="470e00862680972b" providerId="LiveId" clId="{7DDEDED0-563E-483F-88AD-29D4DAC465D6}" dt="2020-07-30T20:04:52.871" v="111" actId="1076"/>
          <ac:picMkLst>
            <pc:docMk/>
            <pc:sldMk cId="0" sldId="275"/>
            <ac:picMk id="6" creationId="{00000000-0000-0000-0000-000000000000}"/>
          </ac:picMkLst>
        </pc:picChg>
        <pc:cxnChg chg="add mod">
          <ac:chgData name="Dr Villanova" userId="470e00862680972b" providerId="LiveId" clId="{7DDEDED0-563E-483F-88AD-29D4DAC465D6}" dt="2020-07-30T20:05:47.662" v="116" actId="14100"/>
          <ac:cxnSpMkLst>
            <pc:docMk/>
            <pc:sldMk cId="0" sldId="275"/>
            <ac:cxnSpMk id="3" creationId="{6DCED72C-D6AB-4DCB-8D41-E2EADDB74C63}"/>
          </ac:cxnSpMkLst>
        </pc:cxnChg>
        <pc:cxnChg chg="add del mod">
          <ac:chgData name="Dr Villanova" userId="470e00862680972b" providerId="LiveId" clId="{7DDEDED0-563E-483F-88AD-29D4DAC465D6}" dt="2020-07-30T20:06:47.435" v="119" actId="478"/>
          <ac:cxnSpMkLst>
            <pc:docMk/>
            <pc:sldMk cId="0" sldId="275"/>
            <ac:cxnSpMk id="7" creationId="{99BF0C7F-F925-4EBB-B46D-AF766F78F82A}"/>
          </ac:cxnSpMkLst>
        </pc:cxnChg>
        <pc:cxnChg chg="add del mod">
          <ac:chgData name="Dr Villanova" userId="470e00862680972b" providerId="LiveId" clId="{7DDEDED0-563E-483F-88AD-29D4DAC465D6}" dt="2020-07-30T20:07:59.476" v="123" actId="478"/>
          <ac:cxnSpMkLst>
            <pc:docMk/>
            <pc:sldMk cId="0" sldId="275"/>
            <ac:cxnSpMk id="10" creationId="{4A2D5D20-3D5E-4027-9051-983D31F4DD88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962D4-BBA1-4722-85E8-C3D144512F8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EE3698-B0E8-4351-8BCE-F8C01650DFBD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</a:rPr>
            <a:t>Agreeableness</a:t>
          </a:r>
        </a:p>
      </dgm:t>
    </dgm:pt>
    <dgm:pt modelId="{07AE8697-76ED-4838-96D2-6CE6E3FD771B}" type="parTrans" cxnId="{7CA09284-D621-411B-94F5-CFEF7574B891}">
      <dgm:prSet/>
      <dgm:spPr/>
      <dgm:t>
        <a:bodyPr/>
        <a:lstStyle/>
        <a:p>
          <a:endParaRPr lang="en-US"/>
        </a:p>
      </dgm:t>
    </dgm:pt>
    <dgm:pt modelId="{1FB0408C-6F94-467B-AE9E-6B5B19636E39}" type="sibTrans" cxnId="{7CA09284-D621-411B-94F5-CFEF7574B891}">
      <dgm:prSet/>
      <dgm:spPr/>
      <dgm:t>
        <a:bodyPr/>
        <a:lstStyle/>
        <a:p>
          <a:endParaRPr lang="en-US"/>
        </a:p>
      </dgm:t>
    </dgm:pt>
    <dgm:pt modelId="{DB626688-39D2-4762-BBDC-5233ED5AA6AD}">
      <dgm:prSet/>
      <dgm:spPr/>
      <dgm:t>
        <a:bodyPr/>
        <a:lstStyle/>
        <a:p>
          <a:pPr rtl="0"/>
          <a:r>
            <a:rPr lang="en-US" dirty="0"/>
            <a:t>Compliant; sensitive to opinion; yielding; trusting; altruistic</a:t>
          </a:r>
        </a:p>
      </dgm:t>
    </dgm:pt>
    <dgm:pt modelId="{664185E5-D7FC-4C8E-ACA0-B34BEC12BC0F}" type="parTrans" cxnId="{293DB634-30C3-4811-BB84-572619D8AA61}">
      <dgm:prSet/>
      <dgm:spPr/>
      <dgm:t>
        <a:bodyPr/>
        <a:lstStyle/>
        <a:p>
          <a:endParaRPr lang="en-US"/>
        </a:p>
      </dgm:t>
    </dgm:pt>
    <dgm:pt modelId="{6E85EDE2-B229-4326-9B3B-3222E576AB00}" type="sibTrans" cxnId="{293DB634-30C3-4811-BB84-572619D8AA61}">
      <dgm:prSet/>
      <dgm:spPr/>
      <dgm:t>
        <a:bodyPr/>
        <a:lstStyle/>
        <a:p>
          <a:endParaRPr lang="en-US"/>
        </a:p>
      </dgm:t>
    </dgm:pt>
    <dgm:pt modelId="{4A2039A7-16C2-4516-9DC7-CF392B1666A3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</a:rPr>
            <a:t>Conscientiousness</a:t>
          </a:r>
        </a:p>
      </dgm:t>
    </dgm:pt>
    <dgm:pt modelId="{C9DEE826-272B-453A-92F5-580FB5D0B684}" type="parTrans" cxnId="{FA153316-EED6-46E9-B4EC-6131947C9ABE}">
      <dgm:prSet/>
      <dgm:spPr/>
      <dgm:t>
        <a:bodyPr/>
        <a:lstStyle/>
        <a:p>
          <a:endParaRPr lang="en-US"/>
        </a:p>
      </dgm:t>
    </dgm:pt>
    <dgm:pt modelId="{36D0D879-DA5C-4763-913D-9FA211745E9F}" type="sibTrans" cxnId="{FA153316-EED6-46E9-B4EC-6131947C9ABE}">
      <dgm:prSet/>
      <dgm:spPr/>
      <dgm:t>
        <a:bodyPr/>
        <a:lstStyle/>
        <a:p>
          <a:endParaRPr lang="en-US"/>
        </a:p>
      </dgm:t>
    </dgm:pt>
    <dgm:pt modelId="{EE4A6DD9-73C3-4F70-A68C-A7586EF03126}">
      <dgm:prSet/>
      <dgm:spPr/>
      <dgm:t>
        <a:bodyPr/>
        <a:lstStyle/>
        <a:p>
          <a:pPr rtl="0"/>
          <a:r>
            <a:rPr lang="en-US" dirty="0"/>
            <a:t>Organized; controlled; deliberate; disciplined; dutiful; focused</a:t>
          </a:r>
        </a:p>
      </dgm:t>
    </dgm:pt>
    <dgm:pt modelId="{37355436-99F9-498C-BFFF-5B0C62703562}" type="parTrans" cxnId="{10440E11-1093-4FCF-8CC3-DAC4598B3C45}">
      <dgm:prSet/>
      <dgm:spPr/>
      <dgm:t>
        <a:bodyPr/>
        <a:lstStyle/>
        <a:p>
          <a:endParaRPr lang="en-US"/>
        </a:p>
      </dgm:t>
    </dgm:pt>
    <dgm:pt modelId="{5E1B461A-E6AD-423C-A693-6AC66B87702F}" type="sibTrans" cxnId="{10440E11-1093-4FCF-8CC3-DAC4598B3C45}">
      <dgm:prSet/>
      <dgm:spPr/>
      <dgm:t>
        <a:bodyPr/>
        <a:lstStyle/>
        <a:p>
          <a:endParaRPr lang="en-US"/>
        </a:p>
      </dgm:t>
    </dgm:pt>
    <dgm:pt modelId="{FE89DD33-5580-49A6-A640-A32BD5390FC9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Emotional Stability</a:t>
          </a:r>
        </a:p>
      </dgm:t>
    </dgm:pt>
    <dgm:pt modelId="{AD26D38F-160A-4B34-A1A9-2B809A4EBABB}" type="parTrans" cxnId="{54A23E9D-DF69-47B7-A17B-3222AF414159}">
      <dgm:prSet/>
      <dgm:spPr/>
      <dgm:t>
        <a:bodyPr/>
        <a:lstStyle/>
        <a:p>
          <a:endParaRPr lang="en-US"/>
        </a:p>
      </dgm:t>
    </dgm:pt>
    <dgm:pt modelId="{44730AB0-CFF0-47C4-A7C4-06F5EB6FCA60}" type="sibTrans" cxnId="{54A23E9D-DF69-47B7-A17B-3222AF414159}">
      <dgm:prSet/>
      <dgm:spPr/>
      <dgm:t>
        <a:bodyPr/>
        <a:lstStyle/>
        <a:p>
          <a:endParaRPr lang="en-US"/>
        </a:p>
      </dgm:t>
    </dgm:pt>
    <dgm:pt modelId="{BFB93F7E-067C-4C52-8217-5B4B0EC75588}">
      <dgm:prSet/>
      <dgm:spPr/>
      <dgm:t>
        <a:bodyPr/>
        <a:lstStyle/>
        <a:p>
          <a:pPr rtl="0"/>
          <a:r>
            <a:rPr lang="en-US" dirty="0"/>
            <a:t>Well-adjusted; unworried; calm; confident; content</a:t>
          </a:r>
        </a:p>
      </dgm:t>
    </dgm:pt>
    <dgm:pt modelId="{7C663155-7846-4AA2-9435-4D2DE4259092}" type="parTrans" cxnId="{00A4C990-FC43-477B-B550-E12FC62FE148}">
      <dgm:prSet/>
      <dgm:spPr/>
      <dgm:t>
        <a:bodyPr/>
        <a:lstStyle/>
        <a:p>
          <a:endParaRPr lang="en-US"/>
        </a:p>
      </dgm:t>
    </dgm:pt>
    <dgm:pt modelId="{7A284E3C-25B0-48AE-A326-08C5A5098272}" type="sibTrans" cxnId="{00A4C990-FC43-477B-B550-E12FC62FE148}">
      <dgm:prSet/>
      <dgm:spPr/>
      <dgm:t>
        <a:bodyPr/>
        <a:lstStyle/>
        <a:p>
          <a:endParaRPr lang="en-US"/>
        </a:p>
      </dgm:t>
    </dgm:pt>
    <dgm:pt modelId="{DA098BF7-FC0F-425D-8DBB-92D2200CC47A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</a:rPr>
            <a:t>Extraversion</a:t>
          </a:r>
        </a:p>
      </dgm:t>
    </dgm:pt>
    <dgm:pt modelId="{D23F9B12-F1D6-489B-8EAB-6A2C2322AE13}" type="parTrans" cxnId="{7A2277E1-19B1-4976-80EA-5054951D492B}">
      <dgm:prSet/>
      <dgm:spPr/>
      <dgm:t>
        <a:bodyPr/>
        <a:lstStyle/>
        <a:p>
          <a:endParaRPr lang="en-US"/>
        </a:p>
      </dgm:t>
    </dgm:pt>
    <dgm:pt modelId="{6F57745A-140C-40CD-BD03-E1C29D9010BE}" type="sibTrans" cxnId="{7A2277E1-19B1-4976-80EA-5054951D492B}">
      <dgm:prSet/>
      <dgm:spPr/>
      <dgm:t>
        <a:bodyPr/>
        <a:lstStyle/>
        <a:p>
          <a:endParaRPr lang="en-US"/>
        </a:p>
      </dgm:t>
    </dgm:pt>
    <dgm:pt modelId="{E395A437-14B2-43B9-86FD-F45AEC325954}">
      <dgm:prSet/>
      <dgm:spPr/>
      <dgm:t>
        <a:bodyPr/>
        <a:lstStyle/>
        <a:p>
          <a:pPr rtl="0"/>
          <a:r>
            <a:rPr lang="en-US" dirty="0"/>
            <a:t>Outgoing; optimistic; gregarious; vigorous; active; assertive; warm</a:t>
          </a:r>
        </a:p>
      </dgm:t>
    </dgm:pt>
    <dgm:pt modelId="{BBBED3CF-D58F-41F0-8CF9-CE06C5031860}" type="parTrans" cxnId="{B58FCAF8-9EAA-4257-A821-6BBE84083984}">
      <dgm:prSet/>
      <dgm:spPr/>
      <dgm:t>
        <a:bodyPr/>
        <a:lstStyle/>
        <a:p>
          <a:endParaRPr lang="en-US"/>
        </a:p>
      </dgm:t>
    </dgm:pt>
    <dgm:pt modelId="{5FDC0FEF-9251-495A-9348-3A122D334484}" type="sibTrans" cxnId="{B58FCAF8-9EAA-4257-A821-6BBE84083984}">
      <dgm:prSet/>
      <dgm:spPr/>
      <dgm:t>
        <a:bodyPr/>
        <a:lstStyle/>
        <a:p>
          <a:endParaRPr lang="en-US"/>
        </a:p>
      </dgm:t>
    </dgm:pt>
    <dgm:pt modelId="{B8AF7AE7-71F1-461E-BE3D-C1F1C35A65EF}">
      <dgm:prSet custT="1"/>
      <dgm:spPr/>
      <dgm:t>
        <a:bodyPr/>
        <a:lstStyle/>
        <a:p>
          <a:pPr rtl="0"/>
          <a:r>
            <a:rPr lang="en-US" sz="2600" dirty="0">
              <a:solidFill>
                <a:schemeClr val="bg1"/>
              </a:solidFill>
            </a:rPr>
            <a:t>Openness</a:t>
          </a:r>
          <a:endParaRPr lang="en-US" sz="1200" dirty="0">
            <a:solidFill>
              <a:schemeClr val="bg1"/>
            </a:solidFill>
          </a:endParaRPr>
        </a:p>
      </dgm:t>
    </dgm:pt>
    <dgm:pt modelId="{D780D8D8-C8AF-40A8-84AB-F96287FC27BB}" type="parTrans" cxnId="{BF68F0FD-D213-46DB-BC63-47B49CABE850}">
      <dgm:prSet/>
      <dgm:spPr/>
      <dgm:t>
        <a:bodyPr/>
        <a:lstStyle/>
        <a:p>
          <a:endParaRPr lang="en-US"/>
        </a:p>
      </dgm:t>
    </dgm:pt>
    <dgm:pt modelId="{C85B81E5-DEB6-4592-AB45-4E4939D5D59A}" type="sibTrans" cxnId="{BF68F0FD-D213-46DB-BC63-47B49CABE850}">
      <dgm:prSet/>
      <dgm:spPr/>
      <dgm:t>
        <a:bodyPr/>
        <a:lstStyle/>
        <a:p>
          <a:endParaRPr lang="en-US"/>
        </a:p>
      </dgm:t>
    </dgm:pt>
    <dgm:pt modelId="{AF5B74C6-990E-4BE4-B944-765B317FE8C3}">
      <dgm:prSet/>
      <dgm:spPr/>
      <dgm:t>
        <a:bodyPr/>
        <a:lstStyle/>
        <a:p>
          <a:pPr rtl="0"/>
          <a:r>
            <a:rPr lang="en-US" dirty="0"/>
            <a:t>Dreamer; intellectually curious; open to ideas &amp; values; tolerant; imaginative</a:t>
          </a:r>
        </a:p>
      </dgm:t>
    </dgm:pt>
    <dgm:pt modelId="{A6D4301E-E3D8-44B6-9CA5-199BCDCD699A}" type="parTrans" cxnId="{2EE7B9B7-C7A0-4CAA-A574-1D5D48108B03}">
      <dgm:prSet/>
      <dgm:spPr/>
      <dgm:t>
        <a:bodyPr/>
        <a:lstStyle/>
        <a:p>
          <a:endParaRPr lang="en-US"/>
        </a:p>
      </dgm:t>
    </dgm:pt>
    <dgm:pt modelId="{67FB5BC8-D2EF-4816-87FC-3B29F18E879B}" type="sibTrans" cxnId="{2EE7B9B7-C7A0-4CAA-A574-1D5D48108B03}">
      <dgm:prSet/>
      <dgm:spPr/>
      <dgm:t>
        <a:bodyPr/>
        <a:lstStyle/>
        <a:p>
          <a:endParaRPr lang="en-US"/>
        </a:p>
      </dgm:t>
    </dgm:pt>
    <dgm:pt modelId="{8860FC8C-508D-4927-B5F7-4169AA5FE18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Honesty-Humility</a:t>
          </a:r>
        </a:p>
      </dgm:t>
    </dgm:pt>
    <dgm:pt modelId="{9CB2905F-B480-437E-9A76-9333981FFBCA}" type="parTrans" cxnId="{5DC119E0-384B-4EC2-AABC-6D2054C87FC2}">
      <dgm:prSet/>
      <dgm:spPr/>
      <dgm:t>
        <a:bodyPr/>
        <a:lstStyle/>
        <a:p>
          <a:endParaRPr lang="en-US"/>
        </a:p>
      </dgm:t>
    </dgm:pt>
    <dgm:pt modelId="{3ACC3A58-B211-4A7F-BECC-F768F05AA7F1}" type="sibTrans" cxnId="{5DC119E0-384B-4EC2-AABC-6D2054C87FC2}">
      <dgm:prSet/>
      <dgm:spPr/>
      <dgm:t>
        <a:bodyPr/>
        <a:lstStyle/>
        <a:p>
          <a:endParaRPr lang="en-US"/>
        </a:p>
      </dgm:t>
    </dgm:pt>
    <dgm:pt modelId="{D5C6E36C-DD0E-4FD1-A803-729150301293}">
      <dgm:prSet/>
      <dgm:spPr/>
      <dgm:t>
        <a:bodyPr/>
        <a:lstStyle/>
        <a:p>
          <a:pPr rtl="0"/>
          <a:r>
            <a:rPr lang="en-US" dirty="0"/>
            <a:t>Integrity; rule-follower; uninterested in lavish wealth or material gain; non-entitled</a:t>
          </a:r>
        </a:p>
      </dgm:t>
    </dgm:pt>
    <dgm:pt modelId="{444081E9-C297-4F0D-8C40-EE71F18758C6}" type="parTrans" cxnId="{F1CBEB23-4A1E-4312-B77E-F3556F11CDDB}">
      <dgm:prSet/>
      <dgm:spPr/>
    </dgm:pt>
    <dgm:pt modelId="{80A4D2E2-C8DA-4822-963E-FBD452A95AFC}" type="sibTrans" cxnId="{F1CBEB23-4A1E-4312-B77E-F3556F11CDDB}">
      <dgm:prSet/>
      <dgm:spPr/>
    </dgm:pt>
    <dgm:pt modelId="{88690897-2836-4225-B058-3A7C7EAF7A8F}" type="pres">
      <dgm:prSet presAssocID="{977962D4-BBA1-4722-85E8-C3D144512F87}" presName="Name0" presStyleCnt="0">
        <dgm:presLayoutVars>
          <dgm:dir/>
          <dgm:animLvl val="lvl"/>
          <dgm:resizeHandles val="exact"/>
        </dgm:presLayoutVars>
      </dgm:prSet>
      <dgm:spPr/>
    </dgm:pt>
    <dgm:pt modelId="{671EBB23-BFC6-4D3C-9990-6AC53E6BA7C5}" type="pres">
      <dgm:prSet presAssocID="{62EE3698-B0E8-4351-8BCE-F8C01650DFBD}" presName="linNode" presStyleCnt="0"/>
      <dgm:spPr/>
    </dgm:pt>
    <dgm:pt modelId="{8B3110A9-D789-4AC0-B555-E5B77CFC8DBB}" type="pres">
      <dgm:prSet presAssocID="{62EE3698-B0E8-4351-8BCE-F8C01650DFBD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C7B239DD-CDA8-4DB2-AB27-424A442E2640}" type="pres">
      <dgm:prSet presAssocID="{62EE3698-B0E8-4351-8BCE-F8C01650DFBD}" presName="descendantText" presStyleLbl="alignAccFollowNode1" presStyleIdx="0" presStyleCnt="6">
        <dgm:presLayoutVars>
          <dgm:bulletEnabled val="1"/>
        </dgm:presLayoutVars>
      </dgm:prSet>
      <dgm:spPr/>
    </dgm:pt>
    <dgm:pt modelId="{E7360C47-3AEC-45E5-BCCF-A0F523FB6313}" type="pres">
      <dgm:prSet presAssocID="{1FB0408C-6F94-467B-AE9E-6B5B19636E39}" presName="sp" presStyleCnt="0"/>
      <dgm:spPr/>
    </dgm:pt>
    <dgm:pt modelId="{386CE0F9-A99A-4A74-AA49-BB79C4155172}" type="pres">
      <dgm:prSet presAssocID="{4A2039A7-16C2-4516-9DC7-CF392B1666A3}" presName="linNode" presStyleCnt="0"/>
      <dgm:spPr/>
    </dgm:pt>
    <dgm:pt modelId="{31433F04-D7C9-4F34-B3D6-1220DEFD04A1}" type="pres">
      <dgm:prSet presAssocID="{4A2039A7-16C2-4516-9DC7-CF392B1666A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C5364C32-8378-4346-8E72-85994C571386}" type="pres">
      <dgm:prSet presAssocID="{4A2039A7-16C2-4516-9DC7-CF392B1666A3}" presName="descendantText" presStyleLbl="alignAccFollowNode1" presStyleIdx="1" presStyleCnt="6">
        <dgm:presLayoutVars>
          <dgm:bulletEnabled val="1"/>
        </dgm:presLayoutVars>
      </dgm:prSet>
      <dgm:spPr/>
    </dgm:pt>
    <dgm:pt modelId="{144BD0F1-762A-4C16-AE64-BE9FA953C39B}" type="pres">
      <dgm:prSet presAssocID="{36D0D879-DA5C-4763-913D-9FA211745E9F}" presName="sp" presStyleCnt="0"/>
      <dgm:spPr/>
    </dgm:pt>
    <dgm:pt modelId="{D5DD7FA6-EB94-4295-9B14-C3FAA80E9B38}" type="pres">
      <dgm:prSet presAssocID="{FE89DD33-5580-49A6-A640-A32BD5390FC9}" presName="linNode" presStyleCnt="0"/>
      <dgm:spPr/>
    </dgm:pt>
    <dgm:pt modelId="{2F1F1C7B-B418-4C93-A359-65B0865093BB}" type="pres">
      <dgm:prSet presAssocID="{FE89DD33-5580-49A6-A640-A32BD5390FC9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C8DED0CC-EEB9-433C-A005-08D6A1864184}" type="pres">
      <dgm:prSet presAssocID="{FE89DD33-5580-49A6-A640-A32BD5390FC9}" presName="descendantText" presStyleLbl="alignAccFollowNode1" presStyleIdx="2" presStyleCnt="6">
        <dgm:presLayoutVars>
          <dgm:bulletEnabled val="1"/>
        </dgm:presLayoutVars>
      </dgm:prSet>
      <dgm:spPr/>
    </dgm:pt>
    <dgm:pt modelId="{B0D33687-93D0-40AF-B753-31865521BD38}" type="pres">
      <dgm:prSet presAssocID="{44730AB0-CFF0-47C4-A7C4-06F5EB6FCA60}" presName="sp" presStyleCnt="0"/>
      <dgm:spPr/>
    </dgm:pt>
    <dgm:pt modelId="{62BE30F7-FF94-4B55-A5B5-517241A85C4D}" type="pres">
      <dgm:prSet presAssocID="{DA098BF7-FC0F-425D-8DBB-92D2200CC47A}" presName="linNode" presStyleCnt="0"/>
      <dgm:spPr/>
    </dgm:pt>
    <dgm:pt modelId="{8E44078F-C282-41EA-AF5E-D142CA508AEA}" type="pres">
      <dgm:prSet presAssocID="{DA098BF7-FC0F-425D-8DBB-92D2200CC47A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D126E6AF-2625-47DB-9C9A-E5070DC3B1C8}" type="pres">
      <dgm:prSet presAssocID="{DA098BF7-FC0F-425D-8DBB-92D2200CC47A}" presName="descendantText" presStyleLbl="alignAccFollowNode1" presStyleIdx="3" presStyleCnt="6">
        <dgm:presLayoutVars>
          <dgm:bulletEnabled val="1"/>
        </dgm:presLayoutVars>
      </dgm:prSet>
      <dgm:spPr/>
    </dgm:pt>
    <dgm:pt modelId="{0B0419ED-B823-4E14-A278-7D492ECF3432}" type="pres">
      <dgm:prSet presAssocID="{6F57745A-140C-40CD-BD03-E1C29D9010BE}" presName="sp" presStyleCnt="0"/>
      <dgm:spPr/>
    </dgm:pt>
    <dgm:pt modelId="{4D7B25BF-3FFA-4E4D-85EF-4FE1E1FACD1A}" type="pres">
      <dgm:prSet presAssocID="{B8AF7AE7-71F1-461E-BE3D-C1F1C35A65EF}" presName="linNode" presStyleCnt="0"/>
      <dgm:spPr/>
    </dgm:pt>
    <dgm:pt modelId="{C07DAF4F-CA5D-41F9-BD15-2F5DBE66E867}" type="pres">
      <dgm:prSet presAssocID="{B8AF7AE7-71F1-461E-BE3D-C1F1C35A65EF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A44F276B-96DC-4F38-A1C3-51C7938E2454}" type="pres">
      <dgm:prSet presAssocID="{B8AF7AE7-71F1-461E-BE3D-C1F1C35A65EF}" presName="descendantText" presStyleLbl="alignAccFollowNode1" presStyleIdx="4" presStyleCnt="6">
        <dgm:presLayoutVars>
          <dgm:bulletEnabled val="1"/>
        </dgm:presLayoutVars>
      </dgm:prSet>
      <dgm:spPr/>
    </dgm:pt>
    <dgm:pt modelId="{43992325-1E8D-4828-A7A4-E1151E734F18}" type="pres">
      <dgm:prSet presAssocID="{C85B81E5-DEB6-4592-AB45-4E4939D5D59A}" presName="sp" presStyleCnt="0"/>
      <dgm:spPr/>
    </dgm:pt>
    <dgm:pt modelId="{8ED6D83A-1CDB-4A7E-A13D-EA14A7436974}" type="pres">
      <dgm:prSet presAssocID="{8860FC8C-508D-4927-B5F7-4169AA5FE189}" presName="linNode" presStyleCnt="0"/>
      <dgm:spPr/>
    </dgm:pt>
    <dgm:pt modelId="{BF19ECC4-48C6-4B81-B9A1-04FF874BE2AD}" type="pres">
      <dgm:prSet presAssocID="{8860FC8C-508D-4927-B5F7-4169AA5FE189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4DC83A1B-A4B4-46B8-B1C7-95B111EDE990}" type="pres">
      <dgm:prSet presAssocID="{8860FC8C-508D-4927-B5F7-4169AA5FE189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94B4EC00-A243-433D-9213-88E0FA12AEAD}" type="presOf" srcId="{DB626688-39D2-4762-BBDC-5233ED5AA6AD}" destId="{C7B239DD-CDA8-4DB2-AB27-424A442E2640}" srcOrd="0" destOrd="0" presId="urn:microsoft.com/office/officeart/2005/8/layout/vList5"/>
    <dgm:cxn modelId="{B6F17F04-6F54-47E5-B809-B6D2521B8168}" type="presOf" srcId="{977962D4-BBA1-4722-85E8-C3D144512F87}" destId="{88690897-2836-4225-B058-3A7C7EAF7A8F}" srcOrd="0" destOrd="0" presId="urn:microsoft.com/office/officeart/2005/8/layout/vList5"/>
    <dgm:cxn modelId="{10440E11-1093-4FCF-8CC3-DAC4598B3C45}" srcId="{4A2039A7-16C2-4516-9DC7-CF392B1666A3}" destId="{EE4A6DD9-73C3-4F70-A68C-A7586EF03126}" srcOrd="0" destOrd="0" parTransId="{37355436-99F9-498C-BFFF-5B0C62703562}" sibTransId="{5E1B461A-E6AD-423C-A693-6AC66B87702F}"/>
    <dgm:cxn modelId="{FA153316-EED6-46E9-B4EC-6131947C9ABE}" srcId="{977962D4-BBA1-4722-85E8-C3D144512F87}" destId="{4A2039A7-16C2-4516-9DC7-CF392B1666A3}" srcOrd="1" destOrd="0" parTransId="{C9DEE826-272B-453A-92F5-580FB5D0B684}" sibTransId="{36D0D879-DA5C-4763-913D-9FA211745E9F}"/>
    <dgm:cxn modelId="{B609A71E-3043-4003-9901-253FFFD68B2F}" type="presOf" srcId="{EE4A6DD9-73C3-4F70-A68C-A7586EF03126}" destId="{C5364C32-8378-4346-8E72-85994C571386}" srcOrd="0" destOrd="0" presId="urn:microsoft.com/office/officeart/2005/8/layout/vList5"/>
    <dgm:cxn modelId="{F1CBEB23-4A1E-4312-B77E-F3556F11CDDB}" srcId="{8860FC8C-508D-4927-B5F7-4169AA5FE189}" destId="{D5C6E36C-DD0E-4FD1-A803-729150301293}" srcOrd="0" destOrd="0" parTransId="{444081E9-C297-4F0D-8C40-EE71F18758C6}" sibTransId="{80A4D2E2-C8DA-4822-963E-FBD452A95AFC}"/>
    <dgm:cxn modelId="{4D814A30-E1C5-42E3-A5EE-78FBE68686FD}" type="presOf" srcId="{BFB93F7E-067C-4C52-8217-5B4B0EC75588}" destId="{C8DED0CC-EEB9-433C-A005-08D6A1864184}" srcOrd="0" destOrd="0" presId="urn:microsoft.com/office/officeart/2005/8/layout/vList5"/>
    <dgm:cxn modelId="{293DB634-30C3-4811-BB84-572619D8AA61}" srcId="{62EE3698-B0E8-4351-8BCE-F8C01650DFBD}" destId="{DB626688-39D2-4762-BBDC-5233ED5AA6AD}" srcOrd="0" destOrd="0" parTransId="{664185E5-D7FC-4C8E-ACA0-B34BEC12BC0F}" sibTransId="{6E85EDE2-B229-4326-9B3B-3222E576AB00}"/>
    <dgm:cxn modelId="{2CC7EA3C-A4DF-424E-B6BC-1E22BE459B9B}" type="presOf" srcId="{E395A437-14B2-43B9-86FD-F45AEC325954}" destId="{D126E6AF-2625-47DB-9C9A-E5070DC3B1C8}" srcOrd="0" destOrd="0" presId="urn:microsoft.com/office/officeart/2005/8/layout/vList5"/>
    <dgm:cxn modelId="{C3C3D559-DBDA-44BD-A8AA-0BCF03F33A33}" type="presOf" srcId="{B8AF7AE7-71F1-461E-BE3D-C1F1C35A65EF}" destId="{C07DAF4F-CA5D-41F9-BD15-2F5DBE66E867}" srcOrd="0" destOrd="0" presId="urn:microsoft.com/office/officeart/2005/8/layout/vList5"/>
    <dgm:cxn modelId="{FE8C7781-E9B3-4ED0-9FBD-407D88488C1F}" type="presOf" srcId="{4A2039A7-16C2-4516-9DC7-CF392B1666A3}" destId="{31433F04-D7C9-4F34-B3D6-1220DEFD04A1}" srcOrd="0" destOrd="0" presId="urn:microsoft.com/office/officeart/2005/8/layout/vList5"/>
    <dgm:cxn modelId="{7CA09284-D621-411B-94F5-CFEF7574B891}" srcId="{977962D4-BBA1-4722-85E8-C3D144512F87}" destId="{62EE3698-B0E8-4351-8BCE-F8C01650DFBD}" srcOrd="0" destOrd="0" parTransId="{07AE8697-76ED-4838-96D2-6CE6E3FD771B}" sibTransId="{1FB0408C-6F94-467B-AE9E-6B5B19636E39}"/>
    <dgm:cxn modelId="{5F661F87-F637-4FEF-B489-2DE519D63805}" type="presOf" srcId="{AF5B74C6-990E-4BE4-B944-765B317FE8C3}" destId="{A44F276B-96DC-4F38-A1C3-51C7938E2454}" srcOrd="0" destOrd="0" presId="urn:microsoft.com/office/officeart/2005/8/layout/vList5"/>
    <dgm:cxn modelId="{B7CA3988-85A1-4DF8-82D9-C4D7228FAF61}" type="presOf" srcId="{D5C6E36C-DD0E-4FD1-A803-729150301293}" destId="{4DC83A1B-A4B4-46B8-B1C7-95B111EDE990}" srcOrd="0" destOrd="0" presId="urn:microsoft.com/office/officeart/2005/8/layout/vList5"/>
    <dgm:cxn modelId="{00A4C990-FC43-477B-B550-E12FC62FE148}" srcId="{FE89DD33-5580-49A6-A640-A32BD5390FC9}" destId="{BFB93F7E-067C-4C52-8217-5B4B0EC75588}" srcOrd="0" destOrd="0" parTransId="{7C663155-7846-4AA2-9435-4D2DE4259092}" sibTransId="{7A284E3C-25B0-48AE-A326-08C5A5098272}"/>
    <dgm:cxn modelId="{54A23E9D-DF69-47B7-A17B-3222AF414159}" srcId="{977962D4-BBA1-4722-85E8-C3D144512F87}" destId="{FE89DD33-5580-49A6-A640-A32BD5390FC9}" srcOrd="2" destOrd="0" parTransId="{AD26D38F-160A-4B34-A1A9-2B809A4EBABB}" sibTransId="{44730AB0-CFF0-47C4-A7C4-06F5EB6FCA60}"/>
    <dgm:cxn modelId="{03B552AF-025A-4F18-A74E-FDED55B08C8A}" type="presOf" srcId="{62EE3698-B0E8-4351-8BCE-F8C01650DFBD}" destId="{8B3110A9-D789-4AC0-B555-E5B77CFC8DBB}" srcOrd="0" destOrd="0" presId="urn:microsoft.com/office/officeart/2005/8/layout/vList5"/>
    <dgm:cxn modelId="{D7F713B5-7E80-49A2-882A-4A812AED3096}" type="presOf" srcId="{DA098BF7-FC0F-425D-8DBB-92D2200CC47A}" destId="{8E44078F-C282-41EA-AF5E-D142CA508AEA}" srcOrd="0" destOrd="0" presId="urn:microsoft.com/office/officeart/2005/8/layout/vList5"/>
    <dgm:cxn modelId="{2EE7B9B7-C7A0-4CAA-A574-1D5D48108B03}" srcId="{B8AF7AE7-71F1-461E-BE3D-C1F1C35A65EF}" destId="{AF5B74C6-990E-4BE4-B944-765B317FE8C3}" srcOrd="0" destOrd="0" parTransId="{A6D4301E-E3D8-44B6-9CA5-199BCDCD699A}" sibTransId="{67FB5BC8-D2EF-4816-87FC-3B29F18E879B}"/>
    <dgm:cxn modelId="{C0DA8EC0-6505-44DA-A54B-D62DEB62E178}" type="presOf" srcId="{8860FC8C-508D-4927-B5F7-4169AA5FE189}" destId="{BF19ECC4-48C6-4B81-B9A1-04FF874BE2AD}" srcOrd="0" destOrd="0" presId="urn:microsoft.com/office/officeart/2005/8/layout/vList5"/>
    <dgm:cxn modelId="{5DC119E0-384B-4EC2-AABC-6D2054C87FC2}" srcId="{977962D4-BBA1-4722-85E8-C3D144512F87}" destId="{8860FC8C-508D-4927-B5F7-4169AA5FE189}" srcOrd="5" destOrd="0" parTransId="{9CB2905F-B480-437E-9A76-9333981FFBCA}" sibTransId="{3ACC3A58-B211-4A7F-BECC-F768F05AA7F1}"/>
    <dgm:cxn modelId="{7A2277E1-19B1-4976-80EA-5054951D492B}" srcId="{977962D4-BBA1-4722-85E8-C3D144512F87}" destId="{DA098BF7-FC0F-425D-8DBB-92D2200CC47A}" srcOrd="3" destOrd="0" parTransId="{D23F9B12-F1D6-489B-8EAB-6A2C2322AE13}" sibTransId="{6F57745A-140C-40CD-BD03-E1C29D9010BE}"/>
    <dgm:cxn modelId="{1001ECEE-216C-4C9A-97E6-9C46D7B7F20E}" type="presOf" srcId="{FE89DD33-5580-49A6-A640-A32BD5390FC9}" destId="{2F1F1C7B-B418-4C93-A359-65B0865093BB}" srcOrd="0" destOrd="0" presId="urn:microsoft.com/office/officeart/2005/8/layout/vList5"/>
    <dgm:cxn modelId="{B58FCAF8-9EAA-4257-A821-6BBE84083984}" srcId="{DA098BF7-FC0F-425D-8DBB-92D2200CC47A}" destId="{E395A437-14B2-43B9-86FD-F45AEC325954}" srcOrd="0" destOrd="0" parTransId="{BBBED3CF-D58F-41F0-8CF9-CE06C5031860}" sibTransId="{5FDC0FEF-9251-495A-9348-3A122D334484}"/>
    <dgm:cxn modelId="{BF68F0FD-D213-46DB-BC63-47B49CABE850}" srcId="{977962D4-BBA1-4722-85E8-C3D144512F87}" destId="{B8AF7AE7-71F1-461E-BE3D-C1F1C35A65EF}" srcOrd="4" destOrd="0" parTransId="{D780D8D8-C8AF-40A8-84AB-F96287FC27BB}" sibTransId="{C85B81E5-DEB6-4592-AB45-4E4939D5D59A}"/>
    <dgm:cxn modelId="{DCDE877E-BF83-477B-88C4-978AB54DADF1}" type="presParOf" srcId="{88690897-2836-4225-B058-3A7C7EAF7A8F}" destId="{671EBB23-BFC6-4D3C-9990-6AC53E6BA7C5}" srcOrd="0" destOrd="0" presId="urn:microsoft.com/office/officeart/2005/8/layout/vList5"/>
    <dgm:cxn modelId="{56D82F24-C716-4498-9E6C-44C14070D345}" type="presParOf" srcId="{671EBB23-BFC6-4D3C-9990-6AC53E6BA7C5}" destId="{8B3110A9-D789-4AC0-B555-E5B77CFC8DBB}" srcOrd="0" destOrd="0" presId="urn:microsoft.com/office/officeart/2005/8/layout/vList5"/>
    <dgm:cxn modelId="{698B33B3-AD8B-4379-845C-6C1D70DD56FB}" type="presParOf" srcId="{671EBB23-BFC6-4D3C-9990-6AC53E6BA7C5}" destId="{C7B239DD-CDA8-4DB2-AB27-424A442E2640}" srcOrd="1" destOrd="0" presId="urn:microsoft.com/office/officeart/2005/8/layout/vList5"/>
    <dgm:cxn modelId="{1ACEC185-218E-473C-A873-2B72DAB6F28D}" type="presParOf" srcId="{88690897-2836-4225-B058-3A7C7EAF7A8F}" destId="{E7360C47-3AEC-45E5-BCCF-A0F523FB6313}" srcOrd="1" destOrd="0" presId="urn:microsoft.com/office/officeart/2005/8/layout/vList5"/>
    <dgm:cxn modelId="{FE4A7C17-2605-40FB-ABAE-6164CF5D7631}" type="presParOf" srcId="{88690897-2836-4225-B058-3A7C7EAF7A8F}" destId="{386CE0F9-A99A-4A74-AA49-BB79C4155172}" srcOrd="2" destOrd="0" presId="urn:microsoft.com/office/officeart/2005/8/layout/vList5"/>
    <dgm:cxn modelId="{EA1FA94D-FE8B-4B29-A908-6B76E550CCC0}" type="presParOf" srcId="{386CE0F9-A99A-4A74-AA49-BB79C4155172}" destId="{31433F04-D7C9-4F34-B3D6-1220DEFD04A1}" srcOrd="0" destOrd="0" presId="urn:microsoft.com/office/officeart/2005/8/layout/vList5"/>
    <dgm:cxn modelId="{9951DA17-38A8-4AF1-8989-63522BF86F73}" type="presParOf" srcId="{386CE0F9-A99A-4A74-AA49-BB79C4155172}" destId="{C5364C32-8378-4346-8E72-85994C571386}" srcOrd="1" destOrd="0" presId="urn:microsoft.com/office/officeart/2005/8/layout/vList5"/>
    <dgm:cxn modelId="{79AB00FB-0457-4EE0-83E6-33ED8798F85B}" type="presParOf" srcId="{88690897-2836-4225-B058-3A7C7EAF7A8F}" destId="{144BD0F1-762A-4C16-AE64-BE9FA953C39B}" srcOrd="3" destOrd="0" presId="urn:microsoft.com/office/officeart/2005/8/layout/vList5"/>
    <dgm:cxn modelId="{D3178B42-A01E-444E-9923-A8990B658920}" type="presParOf" srcId="{88690897-2836-4225-B058-3A7C7EAF7A8F}" destId="{D5DD7FA6-EB94-4295-9B14-C3FAA80E9B38}" srcOrd="4" destOrd="0" presId="urn:microsoft.com/office/officeart/2005/8/layout/vList5"/>
    <dgm:cxn modelId="{BA35BA8E-7953-4B93-ABC4-D8A5FCAACAE8}" type="presParOf" srcId="{D5DD7FA6-EB94-4295-9B14-C3FAA80E9B38}" destId="{2F1F1C7B-B418-4C93-A359-65B0865093BB}" srcOrd="0" destOrd="0" presId="urn:microsoft.com/office/officeart/2005/8/layout/vList5"/>
    <dgm:cxn modelId="{3D918C25-45F3-491A-8CD2-0A8AF089DB80}" type="presParOf" srcId="{D5DD7FA6-EB94-4295-9B14-C3FAA80E9B38}" destId="{C8DED0CC-EEB9-433C-A005-08D6A1864184}" srcOrd="1" destOrd="0" presId="urn:microsoft.com/office/officeart/2005/8/layout/vList5"/>
    <dgm:cxn modelId="{16479B87-7E1B-4A3C-A377-AB526D16BEDB}" type="presParOf" srcId="{88690897-2836-4225-B058-3A7C7EAF7A8F}" destId="{B0D33687-93D0-40AF-B753-31865521BD38}" srcOrd="5" destOrd="0" presId="urn:microsoft.com/office/officeart/2005/8/layout/vList5"/>
    <dgm:cxn modelId="{B91FCD85-73A9-4353-BAAF-244522D16A63}" type="presParOf" srcId="{88690897-2836-4225-B058-3A7C7EAF7A8F}" destId="{62BE30F7-FF94-4B55-A5B5-517241A85C4D}" srcOrd="6" destOrd="0" presId="urn:microsoft.com/office/officeart/2005/8/layout/vList5"/>
    <dgm:cxn modelId="{E0FB60FA-9152-4ACC-A8F3-69229560054B}" type="presParOf" srcId="{62BE30F7-FF94-4B55-A5B5-517241A85C4D}" destId="{8E44078F-C282-41EA-AF5E-D142CA508AEA}" srcOrd="0" destOrd="0" presId="urn:microsoft.com/office/officeart/2005/8/layout/vList5"/>
    <dgm:cxn modelId="{01C00EFF-E658-408F-950C-07F2282F83E0}" type="presParOf" srcId="{62BE30F7-FF94-4B55-A5B5-517241A85C4D}" destId="{D126E6AF-2625-47DB-9C9A-E5070DC3B1C8}" srcOrd="1" destOrd="0" presId="urn:microsoft.com/office/officeart/2005/8/layout/vList5"/>
    <dgm:cxn modelId="{981F3B1C-79EF-49A2-8CD6-6EE72C90754D}" type="presParOf" srcId="{88690897-2836-4225-B058-3A7C7EAF7A8F}" destId="{0B0419ED-B823-4E14-A278-7D492ECF3432}" srcOrd="7" destOrd="0" presId="urn:microsoft.com/office/officeart/2005/8/layout/vList5"/>
    <dgm:cxn modelId="{8CFB6E2B-86BE-4009-B5ED-75AF518F389B}" type="presParOf" srcId="{88690897-2836-4225-B058-3A7C7EAF7A8F}" destId="{4D7B25BF-3FFA-4E4D-85EF-4FE1E1FACD1A}" srcOrd="8" destOrd="0" presId="urn:microsoft.com/office/officeart/2005/8/layout/vList5"/>
    <dgm:cxn modelId="{D59E2E36-2D21-4E72-8C26-F8C19731BBCF}" type="presParOf" srcId="{4D7B25BF-3FFA-4E4D-85EF-4FE1E1FACD1A}" destId="{C07DAF4F-CA5D-41F9-BD15-2F5DBE66E867}" srcOrd="0" destOrd="0" presId="urn:microsoft.com/office/officeart/2005/8/layout/vList5"/>
    <dgm:cxn modelId="{9820FD74-A919-4CAA-9AD6-ECAF5E300477}" type="presParOf" srcId="{4D7B25BF-3FFA-4E4D-85EF-4FE1E1FACD1A}" destId="{A44F276B-96DC-4F38-A1C3-51C7938E2454}" srcOrd="1" destOrd="0" presId="urn:microsoft.com/office/officeart/2005/8/layout/vList5"/>
    <dgm:cxn modelId="{1AEAA1F6-23BA-4FE2-936B-AD5010CB1652}" type="presParOf" srcId="{88690897-2836-4225-B058-3A7C7EAF7A8F}" destId="{43992325-1E8D-4828-A7A4-E1151E734F18}" srcOrd="9" destOrd="0" presId="urn:microsoft.com/office/officeart/2005/8/layout/vList5"/>
    <dgm:cxn modelId="{1D0EAF40-93EB-49B1-91DF-B7807571D6B5}" type="presParOf" srcId="{88690897-2836-4225-B058-3A7C7EAF7A8F}" destId="{8ED6D83A-1CDB-4A7E-A13D-EA14A7436974}" srcOrd="10" destOrd="0" presId="urn:microsoft.com/office/officeart/2005/8/layout/vList5"/>
    <dgm:cxn modelId="{BC8BA84F-5818-412A-A2F2-10C14005C517}" type="presParOf" srcId="{8ED6D83A-1CDB-4A7E-A13D-EA14A7436974}" destId="{BF19ECC4-48C6-4B81-B9A1-04FF874BE2AD}" srcOrd="0" destOrd="0" presId="urn:microsoft.com/office/officeart/2005/8/layout/vList5"/>
    <dgm:cxn modelId="{EC7B5EE3-EA6D-4EEF-B233-98F6C5F0F2C3}" type="presParOf" srcId="{8ED6D83A-1CDB-4A7E-A13D-EA14A7436974}" destId="{4DC83A1B-A4B4-46B8-B1C7-95B111EDE9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239DD-CDA8-4DB2-AB27-424A442E2640}">
      <dsp:nvSpPr>
        <dsp:cNvPr id="0" name=""/>
        <dsp:cNvSpPr/>
      </dsp:nvSpPr>
      <dsp:spPr>
        <a:xfrm rot="5400000">
          <a:off x="5254939" y="-2205521"/>
          <a:ext cx="682376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Compliant; sensitive to opinion; yielding; trusting; altruistic</a:t>
          </a:r>
        </a:p>
      </dsp:txBody>
      <dsp:txXfrm rot="-5400000">
        <a:off x="2962656" y="120073"/>
        <a:ext cx="5233633" cy="615754"/>
      </dsp:txXfrm>
    </dsp:sp>
    <dsp:sp modelId="{8B3110A9-D789-4AC0-B555-E5B77CFC8DBB}">
      <dsp:nvSpPr>
        <dsp:cNvPr id="0" name=""/>
        <dsp:cNvSpPr/>
      </dsp:nvSpPr>
      <dsp:spPr>
        <a:xfrm>
          <a:off x="0" y="1465"/>
          <a:ext cx="2962656" cy="8529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Agreeableness</a:t>
          </a:r>
        </a:p>
      </dsp:txBody>
      <dsp:txXfrm>
        <a:off x="41639" y="43104"/>
        <a:ext cx="2879378" cy="769693"/>
      </dsp:txXfrm>
    </dsp:sp>
    <dsp:sp modelId="{C5364C32-8378-4346-8E72-85994C571386}">
      <dsp:nvSpPr>
        <dsp:cNvPr id="0" name=""/>
        <dsp:cNvSpPr/>
      </dsp:nvSpPr>
      <dsp:spPr>
        <a:xfrm rot="5400000">
          <a:off x="5254939" y="-1309901"/>
          <a:ext cx="682376" cy="5266944"/>
        </a:xfrm>
        <a:prstGeom prst="round2SameRect">
          <a:avLst/>
        </a:prstGeom>
        <a:solidFill>
          <a:schemeClr val="accent5">
            <a:tint val="40000"/>
            <a:alpha val="90000"/>
            <a:hueOff val="3016553"/>
            <a:satOff val="-15658"/>
            <a:lumOff val="-1173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3016553"/>
              <a:satOff val="-15658"/>
              <a:lumOff val="-11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Organized; controlled; deliberate; disciplined; dutiful; focused</a:t>
          </a:r>
        </a:p>
      </dsp:txBody>
      <dsp:txXfrm rot="-5400000">
        <a:off x="2962656" y="1015693"/>
        <a:ext cx="5233633" cy="615754"/>
      </dsp:txXfrm>
    </dsp:sp>
    <dsp:sp modelId="{31433F04-D7C9-4F34-B3D6-1220DEFD04A1}">
      <dsp:nvSpPr>
        <dsp:cNvPr id="0" name=""/>
        <dsp:cNvSpPr/>
      </dsp:nvSpPr>
      <dsp:spPr>
        <a:xfrm>
          <a:off x="0" y="897084"/>
          <a:ext cx="2962656" cy="852971"/>
        </a:xfrm>
        <a:prstGeom prst="roundRect">
          <a:avLst/>
        </a:prstGeom>
        <a:solidFill>
          <a:schemeClr val="accent5">
            <a:hueOff val="2963963"/>
            <a:satOff val="-10991"/>
            <a:lumOff val="-290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Conscientiousness</a:t>
          </a:r>
        </a:p>
      </dsp:txBody>
      <dsp:txXfrm>
        <a:off x="41639" y="938723"/>
        <a:ext cx="2879378" cy="769693"/>
      </dsp:txXfrm>
    </dsp:sp>
    <dsp:sp modelId="{C8DED0CC-EEB9-433C-A005-08D6A1864184}">
      <dsp:nvSpPr>
        <dsp:cNvPr id="0" name=""/>
        <dsp:cNvSpPr/>
      </dsp:nvSpPr>
      <dsp:spPr>
        <a:xfrm rot="5400000">
          <a:off x="5254939" y="-414281"/>
          <a:ext cx="682376" cy="5266944"/>
        </a:xfrm>
        <a:prstGeom prst="round2SameRect">
          <a:avLst/>
        </a:prstGeom>
        <a:solidFill>
          <a:schemeClr val="accent5">
            <a:tint val="40000"/>
            <a:alpha val="90000"/>
            <a:hueOff val="6033105"/>
            <a:satOff val="-31316"/>
            <a:lumOff val="-2346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6033105"/>
              <a:satOff val="-31316"/>
              <a:lumOff val="-23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Well-adjusted; unworried; calm; confident; content</a:t>
          </a:r>
        </a:p>
      </dsp:txBody>
      <dsp:txXfrm rot="-5400000">
        <a:off x="2962656" y="1911313"/>
        <a:ext cx="5233633" cy="615754"/>
      </dsp:txXfrm>
    </dsp:sp>
    <dsp:sp modelId="{2F1F1C7B-B418-4C93-A359-65B0865093BB}">
      <dsp:nvSpPr>
        <dsp:cNvPr id="0" name=""/>
        <dsp:cNvSpPr/>
      </dsp:nvSpPr>
      <dsp:spPr>
        <a:xfrm>
          <a:off x="0" y="1792704"/>
          <a:ext cx="2962656" cy="852971"/>
        </a:xfrm>
        <a:prstGeom prst="roundRect">
          <a:avLst/>
        </a:prstGeom>
        <a:solidFill>
          <a:schemeClr val="accent5">
            <a:hueOff val="5927926"/>
            <a:satOff val="-21983"/>
            <a:lumOff val="-580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Emotional Stability</a:t>
          </a:r>
        </a:p>
      </dsp:txBody>
      <dsp:txXfrm>
        <a:off x="41639" y="1834343"/>
        <a:ext cx="2879378" cy="769693"/>
      </dsp:txXfrm>
    </dsp:sp>
    <dsp:sp modelId="{D126E6AF-2625-47DB-9C9A-E5070DC3B1C8}">
      <dsp:nvSpPr>
        <dsp:cNvPr id="0" name=""/>
        <dsp:cNvSpPr/>
      </dsp:nvSpPr>
      <dsp:spPr>
        <a:xfrm rot="5400000">
          <a:off x="5254939" y="481337"/>
          <a:ext cx="682376" cy="5266944"/>
        </a:xfrm>
        <a:prstGeom prst="round2SameRect">
          <a:avLst/>
        </a:prstGeom>
        <a:solidFill>
          <a:schemeClr val="accent5">
            <a:tint val="40000"/>
            <a:alpha val="90000"/>
            <a:hueOff val="9049658"/>
            <a:satOff val="-46973"/>
            <a:lumOff val="-352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9049658"/>
              <a:satOff val="-46973"/>
              <a:lumOff val="-35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Outgoing; optimistic; gregarious; vigorous; active; assertive; warm</a:t>
          </a:r>
        </a:p>
      </dsp:txBody>
      <dsp:txXfrm rot="-5400000">
        <a:off x="2962656" y="2806932"/>
        <a:ext cx="5233633" cy="615754"/>
      </dsp:txXfrm>
    </dsp:sp>
    <dsp:sp modelId="{8E44078F-C282-41EA-AF5E-D142CA508AEA}">
      <dsp:nvSpPr>
        <dsp:cNvPr id="0" name=""/>
        <dsp:cNvSpPr/>
      </dsp:nvSpPr>
      <dsp:spPr>
        <a:xfrm>
          <a:off x="0" y="2688324"/>
          <a:ext cx="2962656" cy="852971"/>
        </a:xfrm>
        <a:prstGeom prst="roundRect">
          <a:avLst/>
        </a:prstGeom>
        <a:solidFill>
          <a:schemeClr val="accent5">
            <a:hueOff val="8891889"/>
            <a:satOff val="-32974"/>
            <a:lumOff val="-870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Extraversion</a:t>
          </a:r>
        </a:p>
      </dsp:txBody>
      <dsp:txXfrm>
        <a:off x="41639" y="2729963"/>
        <a:ext cx="2879378" cy="769693"/>
      </dsp:txXfrm>
    </dsp:sp>
    <dsp:sp modelId="{A44F276B-96DC-4F38-A1C3-51C7938E2454}">
      <dsp:nvSpPr>
        <dsp:cNvPr id="0" name=""/>
        <dsp:cNvSpPr/>
      </dsp:nvSpPr>
      <dsp:spPr>
        <a:xfrm rot="5400000">
          <a:off x="5254939" y="1376957"/>
          <a:ext cx="682376" cy="5266944"/>
        </a:xfrm>
        <a:prstGeom prst="round2SameRect">
          <a:avLst/>
        </a:prstGeom>
        <a:solidFill>
          <a:schemeClr val="accent5">
            <a:tint val="40000"/>
            <a:alpha val="90000"/>
            <a:hueOff val="12066211"/>
            <a:satOff val="-62631"/>
            <a:lumOff val="-4693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12066211"/>
              <a:satOff val="-62631"/>
              <a:lumOff val="-4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Dreamer; intellectually curious; open to ideas &amp; values; tolerant; imaginative</a:t>
          </a:r>
        </a:p>
      </dsp:txBody>
      <dsp:txXfrm rot="-5400000">
        <a:off x="2962656" y="3702552"/>
        <a:ext cx="5233633" cy="615754"/>
      </dsp:txXfrm>
    </dsp:sp>
    <dsp:sp modelId="{C07DAF4F-CA5D-41F9-BD15-2F5DBE66E867}">
      <dsp:nvSpPr>
        <dsp:cNvPr id="0" name=""/>
        <dsp:cNvSpPr/>
      </dsp:nvSpPr>
      <dsp:spPr>
        <a:xfrm>
          <a:off x="0" y="3583944"/>
          <a:ext cx="2962656" cy="852971"/>
        </a:xfrm>
        <a:prstGeom prst="roundRect">
          <a:avLst/>
        </a:prstGeom>
        <a:solidFill>
          <a:schemeClr val="accent5">
            <a:hueOff val="11855851"/>
            <a:satOff val="-43966"/>
            <a:lumOff val="-116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Openness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1639" y="3625583"/>
        <a:ext cx="2879378" cy="769693"/>
      </dsp:txXfrm>
    </dsp:sp>
    <dsp:sp modelId="{4DC83A1B-A4B4-46B8-B1C7-95B111EDE990}">
      <dsp:nvSpPr>
        <dsp:cNvPr id="0" name=""/>
        <dsp:cNvSpPr/>
      </dsp:nvSpPr>
      <dsp:spPr>
        <a:xfrm rot="5400000">
          <a:off x="5254939" y="2272577"/>
          <a:ext cx="682376" cy="5266944"/>
        </a:xfrm>
        <a:prstGeom prst="round2SameRect">
          <a:avLst/>
        </a:prstGeom>
        <a:solidFill>
          <a:schemeClr val="accent5">
            <a:tint val="40000"/>
            <a:alpha val="90000"/>
            <a:hueOff val="15082764"/>
            <a:satOff val="-78289"/>
            <a:lumOff val="-5866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15082764"/>
              <a:satOff val="-78289"/>
              <a:lumOff val="-5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Integrity; rule-follower; uninterested in lavish wealth or material gain; non-entitled</a:t>
          </a:r>
        </a:p>
      </dsp:txBody>
      <dsp:txXfrm rot="-5400000">
        <a:off x="2962656" y="4598172"/>
        <a:ext cx="5233633" cy="615754"/>
      </dsp:txXfrm>
    </dsp:sp>
    <dsp:sp modelId="{BF19ECC4-48C6-4B81-B9A1-04FF874BE2AD}">
      <dsp:nvSpPr>
        <dsp:cNvPr id="0" name=""/>
        <dsp:cNvSpPr/>
      </dsp:nvSpPr>
      <dsp:spPr>
        <a:xfrm>
          <a:off x="0" y="4479563"/>
          <a:ext cx="2962656" cy="85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Honesty-Humility</a:t>
          </a:r>
        </a:p>
      </dsp:txBody>
      <dsp:txXfrm>
        <a:off x="41639" y="4521202"/>
        <a:ext cx="2879378" cy="769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1F25E9-1E7C-4F01-A612-B79407214CEB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9C7E38-91BF-4D98-B4F2-95453FE2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26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E58397-30A1-4931-A1A8-BEBBA3AE82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788F21-2160-4C4D-B3D0-E78AE7EC55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E2D771-468E-4593-AB56-CA55040391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1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B12F8F-A251-4F27-8073-2CB8FEAC3A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3F456-F7A7-46AE-A052-032604E799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573014-544C-4C29-838C-C49A05E1C4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E0312-7771-4D02-9001-89C25E867D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148B8-C70B-486C-B234-E82C82DD91B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7444-9228-4EAA-ABEC-00A0A7549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610600" y="6477000"/>
            <a:ext cx="53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Castellar" pitchFamily="18" charset="0"/>
              </a:rPr>
              <a:t>PV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7444-9228-4EAA-ABEC-00A0A7549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610600" y="6477000"/>
            <a:ext cx="53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Castellar" pitchFamily="18" charset="0"/>
              </a:rPr>
              <a:t>PV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6" r:id="rId7"/>
    <p:sldLayoutId id="2147483763" r:id="rId8"/>
    <p:sldLayoutId id="2147483764" r:id="rId9"/>
    <p:sldLayoutId id="2147483767" r:id="rId10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8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8" r:id="rId2"/>
    <p:sldLayoutId id="2147483769" r:id="rId3"/>
    <p:sldLayoutId id="2147483770" r:id="rId4"/>
    <p:sldLayoutId id="2147483771" r:id="rId5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ress.umn.edu/test-division/mmpi-2/mmpi-2-scale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Individual Differences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90851"/>
            <a:ext cx="8382000" cy="5694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Those work-relevant characteristics, both innate and acquired, that account for work behavior differences</a:t>
            </a:r>
          </a:p>
          <a:p>
            <a:pPr lvl="2" eaLnBrk="1" hangingPunct="1">
              <a:defRPr/>
            </a:pPr>
            <a:r>
              <a:rPr lang="en-US" sz="3200" dirty="0"/>
              <a:t>Earlier: technical-interpersonal-conceptual differences in skill-sets</a:t>
            </a:r>
          </a:p>
          <a:p>
            <a:pPr eaLnBrk="1" hangingPunct="1">
              <a:defRPr/>
            </a:pPr>
            <a:r>
              <a:rPr lang="en-US" sz="4000" dirty="0"/>
              <a:t>KSAO</a:t>
            </a:r>
            <a:r>
              <a:rPr lang="en-US" dirty="0"/>
              <a:t>’s : HRM acronym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/>
              <a:t> Knowledge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/>
              <a:t> Skills	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/>
              <a:t> Abilities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/>
              <a:t> Other Characteristics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609398"/>
          </a:xfrm>
        </p:spPr>
        <p:txBody>
          <a:bodyPr/>
          <a:lstStyle/>
          <a:p>
            <a:pPr eaLnBrk="1" hangingPunct="1">
              <a:defRPr/>
            </a:pPr>
            <a:r>
              <a:rPr sz="4400" dirty="0">
                <a:latin typeface="+mn-lt"/>
              </a:rPr>
              <a:t>16PF </a:t>
            </a:r>
            <a:r>
              <a:rPr sz="4400" dirty="0"/>
              <a:t>Profiles</a:t>
            </a:r>
            <a:endParaRPr sz="7200" dirty="0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0600"/>
            <a:ext cx="52006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/>
              <a:t>MMPI </a:t>
            </a:r>
            <a:r>
              <a:rPr lang="en-US" sz="3200" dirty="0"/>
              <a:t>(Minnesota Multiphasic Personality Inventory)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447800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Hypochondriasis (Hs, aka scale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Health anxiety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Depression (D or 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Feelings of despondency and dejection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Hysteria (</a:t>
            </a:r>
            <a:r>
              <a:rPr lang="en-US" sz="1200" dirty="0" err="1"/>
              <a:t>Hy</a:t>
            </a:r>
            <a:r>
              <a:rPr lang="en-US" sz="1200" dirty="0"/>
              <a:t> or 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Exaggerated and uncontrolled emotion/excitement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Psychopathic deviate (</a:t>
            </a:r>
            <a:r>
              <a:rPr lang="en-US" sz="1200" dirty="0" err="1"/>
              <a:t>Pd</a:t>
            </a:r>
            <a:r>
              <a:rPr lang="en-US" sz="1200" dirty="0"/>
              <a:t> or 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Narcissistic, hostile, and exploitative tendencies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Masculinity/femininity (Mf or 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Gender role identification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Paranoia (Pa or 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Suspicion and mistrust without justification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err="1"/>
              <a:t>Psychasthenia</a:t>
            </a:r>
            <a:r>
              <a:rPr lang="en-US" sz="1200" dirty="0"/>
              <a:t> (Pt or 7)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Excessive anxiety, phobias, and obsessions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Schizophrenia (</a:t>
            </a:r>
            <a:r>
              <a:rPr lang="en-US" sz="1200" dirty="0" err="1"/>
              <a:t>Sc</a:t>
            </a:r>
            <a:r>
              <a:rPr lang="en-US" sz="1200" dirty="0"/>
              <a:t> or 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Confused perceptions and thinking about reality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Hypomania (Ma or 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Disinhibition, excitable, elevated mood and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Social introversion (Si or 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Social avoidance and social anxiety</a:t>
            </a:r>
          </a:p>
        </p:txBody>
      </p:sp>
      <p:sp>
        <p:nvSpPr>
          <p:cNvPr id="4" name="Left Arrow Callout 3"/>
          <p:cNvSpPr/>
          <p:nvPr/>
        </p:nvSpPr>
        <p:spPr bwMode="auto">
          <a:xfrm>
            <a:off x="4785360" y="1447800"/>
            <a:ext cx="3962400" cy="3810000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960" y="1600200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major clinical subscales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 of many component 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567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True/not true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most widely used psychological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Only test used in courts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4953000" cy="2616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http://www.upress.umn.edu/test-division/mmpi-2/mmpi-2-scales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62380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mm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784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27D8B8-84DF-4FD7-8617-BD833D737F35}"/>
              </a:ext>
            </a:extLst>
          </p:cNvPr>
          <p:cNvSpPr/>
          <p:nvPr/>
        </p:nvSpPr>
        <p:spPr bwMode="auto">
          <a:xfrm>
            <a:off x="609600" y="1524000"/>
            <a:ext cx="3886200" cy="76200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200823-CFF2-4804-A43E-0F68AFA05A26}"/>
              </a:ext>
            </a:extLst>
          </p:cNvPr>
          <p:cNvSpPr/>
          <p:nvPr/>
        </p:nvSpPr>
        <p:spPr bwMode="auto">
          <a:xfrm>
            <a:off x="609600" y="3009900"/>
            <a:ext cx="3886200" cy="8763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BCF731-8616-4781-9A24-51ABB5F38168}"/>
              </a:ext>
            </a:extLst>
          </p:cNvPr>
          <p:cNvSpPr/>
          <p:nvPr/>
        </p:nvSpPr>
        <p:spPr bwMode="auto">
          <a:xfrm>
            <a:off x="609600" y="3962400"/>
            <a:ext cx="3886200" cy="7620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01EDDC-DE07-490E-A065-15831581A436}"/>
              </a:ext>
            </a:extLst>
          </p:cNvPr>
          <p:cNvSpPr/>
          <p:nvPr/>
        </p:nvSpPr>
        <p:spPr bwMode="auto">
          <a:xfrm>
            <a:off x="4673602" y="1524000"/>
            <a:ext cx="3810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4D9EA8-86FE-4F87-AF49-C63109EFB48F}"/>
              </a:ext>
            </a:extLst>
          </p:cNvPr>
          <p:cNvSpPr/>
          <p:nvPr/>
        </p:nvSpPr>
        <p:spPr bwMode="auto">
          <a:xfrm>
            <a:off x="4660904" y="2019300"/>
            <a:ext cx="3810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BB40B8-D82F-45E2-AAA6-A07C02A0463E}"/>
              </a:ext>
            </a:extLst>
          </p:cNvPr>
          <p:cNvSpPr/>
          <p:nvPr/>
        </p:nvSpPr>
        <p:spPr bwMode="auto">
          <a:xfrm>
            <a:off x="4686304" y="3162300"/>
            <a:ext cx="3810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7BFC08-111F-4483-BB76-F7A24895F958}"/>
              </a:ext>
            </a:extLst>
          </p:cNvPr>
          <p:cNvSpPr/>
          <p:nvPr/>
        </p:nvSpPr>
        <p:spPr bwMode="auto">
          <a:xfrm>
            <a:off x="4686304" y="3657600"/>
            <a:ext cx="3810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92334C-BF3B-4130-A7CD-4A6D54000F17}"/>
              </a:ext>
            </a:extLst>
          </p:cNvPr>
          <p:cNvSpPr/>
          <p:nvPr/>
        </p:nvSpPr>
        <p:spPr bwMode="auto">
          <a:xfrm>
            <a:off x="4673604" y="5295900"/>
            <a:ext cx="3810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The Big 5 or More?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3670371"/>
              </p:ext>
            </p:extLst>
          </p:nvPr>
        </p:nvGraphicFramePr>
        <p:xfrm>
          <a:off x="457200" y="1066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1" name="Rectangle 5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pPr eaLnBrk="1" hangingPunct="1">
              <a:defRPr/>
            </a:pPr>
            <a:r>
              <a:rPr sz="4000"/>
              <a:t>Heritability of Traits</a:t>
            </a:r>
            <a:endParaRPr sz="1600"/>
          </a:p>
        </p:txBody>
      </p:sp>
      <p:graphicFrame>
        <p:nvGraphicFramePr>
          <p:cNvPr id="35921" name="Group 8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5261486"/>
              </p:ext>
            </p:extLst>
          </p:nvPr>
        </p:nvGraphicFramePr>
        <p:xfrm>
          <a:off x="457200" y="914400"/>
          <a:ext cx="8229600" cy="529336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Trait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Heritability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Sex Differences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Extraversion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Yes; F 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Agreeableness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Yes; F 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Conscientiousness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Yes; F 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Emotional stability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Yes; M 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Openness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Probably 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Intelligence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.80s+ (in adults)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Vocational Interests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.30s+ (.40 artistic)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Schizophrenia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Depression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Mixed Findings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Anti-social behavior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.40+ (in adults)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Anxiety Disorder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5898" name="Text Box 58"/>
          <p:cNvSpPr txBox="1">
            <a:spLocks noChangeArrowheads="1"/>
          </p:cNvSpPr>
          <p:nvPr/>
        </p:nvSpPr>
        <p:spPr bwMode="auto">
          <a:xfrm>
            <a:off x="0" y="6305555"/>
            <a:ext cx="685800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Thomas Bouchard (2004). </a:t>
            </a:r>
            <a:r>
              <a:rPr lang="en-US" sz="105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 Influence on Human Psychological Traits</a:t>
            </a:r>
            <a:r>
              <a:rPr lang="en-US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Schmitt et al. (2008). </a:t>
            </a:r>
            <a:r>
              <a:rPr lang="en-US" sz="105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 Differences in Big 5 Across Personality Traits Across 55 Cultures</a:t>
            </a:r>
            <a:r>
              <a:rPr lang="en-US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eaLnBrk="1" hangingPunct="1">
              <a:defRPr/>
            </a:pPr>
            <a:r>
              <a:rPr sz="4000" i="1"/>
              <a:t>Validity for Big 5 by Occupational Category </a:t>
            </a:r>
            <a:endParaRPr sz="4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387778"/>
              </p:ext>
            </p:extLst>
          </p:nvPr>
        </p:nvGraphicFramePr>
        <p:xfrm>
          <a:off x="304800" y="990600"/>
          <a:ext cx="8614950" cy="5306262"/>
        </p:xfrm>
        <a:graphic>
          <a:graphicData uri="http://schemas.openxmlformats.org/drawingml/2006/table">
            <a:tbl>
              <a:tblPr/>
              <a:tblGrid>
                <a:gridCol w="2676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643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</a:rPr>
                        <a:t>Personality Dimension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Sales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>
                        <a:alphaModFix amt="79000"/>
                      </a:blip>
                      <a:srcRect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Customer</a:t>
                      </a:r>
                    </a:p>
                    <a:p>
                      <a:pPr marL="0" marR="0" algn="ctr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Service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Managers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Skilled and</a:t>
                      </a:r>
                    </a:p>
                    <a:p>
                      <a:pPr marL="0" marR="0" algn="ctr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Semi-skilled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JOB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algn="l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Training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algn="l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5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l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l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l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algn="l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marL="0" marR="0" algn="ctr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Performance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 defTabSz="914363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5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</a:rPr>
                        <a:t>Conscientiousness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.27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.19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.17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.24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.03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</a:rPr>
                        <a:t>Emotional Stability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.13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.13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.09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.15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</a:rPr>
                        <a:t>Agreeableness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.06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-.04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.11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.12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</a:rPr>
                        <a:t>.21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</a:rPr>
                        <a:t>Extraversion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.11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.13</a:t>
                      </a:r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.01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.09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52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+mj-lt"/>
                          <a:ea typeface="Calibri"/>
                        </a:rPr>
                        <a:t>Openness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.17</a:t>
                      </a:r>
                      <a:r>
                        <a:rPr lang="en-US" sz="24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-.03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-.02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.06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Calibri"/>
                        </a:rPr>
                        <a:t>.14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55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381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1"/>
                </a:solidFill>
              </a:rPr>
              <a:t>Hurtz &amp; Donovan 2000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8EC2-5B00-444D-8268-C0C74DCC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sz="4400" dirty="0"/>
              <a:t>Personality &amp; IQ on Lifetime Earnings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47440-3366-43A1-B692-EB8D2501B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5982970" cy="24384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16F6A9E5-6CAB-43D3-B777-4FE2F3DF56AC}"/>
              </a:ext>
            </a:extLst>
          </p:cNvPr>
          <p:cNvSpPr/>
          <p:nvPr/>
        </p:nvSpPr>
        <p:spPr bwMode="auto">
          <a:xfrm>
            <a:off x="7010400" y="1273629"/>
            <a:ext cx="1752600" cy="923330"/>
          </a:xfrm>
          <a:prstGeom prst="borderCallout1">
            <a:avLst>
              <a:gd name="adj1" fmla="val 21157"/>
              <a:gd name="adj2" fmla="val -2120"/>
              <a:gd name="adj3" fmla="val 126337"/>
              <a:gd name="adj4" fmla="val -3852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FB149-75E4-431E-936E-B9B0FE094504}"/>
              </a:ext>
            </a:extLst>
          </p:cNvPr>
          <p:cNvSpPr txBox="1"/>
          <p:nvPr/>
        </p:nvSpPr>
        <p:spPr>
          <a:xfrm>
            <a:off x="7010400" y="1295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 Effect of personality or IQ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AD895-EEF7-4895-8909-BC23BE1DA8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6400121" cy="2362199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4669D5C3-A843-4C02-A5D4-681671BDC309}"/>
              </a:ext>
            </a:extLst>
          </p:cNvPr>
          <p:cNvSpPr/>
          <p:nvPr/>
        </p:nvSpPr>
        <p:spPr bwMode="auto">
          <a:xfrm>
            <a:off x="304800" y="4642373"/>
            <a:ext cx="1523321" cy="1219200"/>
          </a:xfrm>
          <a:prstGeom prst="borderCallout1">
            <a:avLst>
              <a:gd name="adj1" fmla="val 22322"/>
              <a:gd name="adj2" fmla="val 108148"/>
              <a:gd name="adj3" fmla="val 65179"/>
              <a:gd name="adj4" fmla="val 18105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2383D-C719-487E-AB43-C84D129C6560}"/>
              </a:ext>
            </a:extLst>
          </p:cNvPr>
          <p:cNvSpPr txBox="1"/>
          <p:nvPr/>
        </p:nvSpPr>
        <p:spPr>
          <a:xfrm>
            <a:off x="381000" y="4705529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Indirect Effect thru</a:t>
            </a:r>
          </a:p>
          <a:p>
            <a:r>
              <a:rPr lang="en-US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EAA66-D637-430A-87B3-DCE4FA285206}"/>
              </a:ext>
            </a:extLst>
          </p:cNvPr>
          <p:cNvSpPr txBox="1"/>
          <p:nvPr/>
        </p:nvSpPr>
        <p:spPr>
          <a:xfrm>
            <a:off x="0" y="6627812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Gensowski</a:t>
            </a:r>
            <a:r>
              <a:rPr lang="en-US" sz="1200" dirty="0"/>
              <a:t> (2018). Personality &amp; IQ on Lifetime Earnings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F5710-7350-48F7-A182-1BB7F98C8D4A}"/>
              </a:ext>
            </a:extLst>
          </p:cNvPr>
          <p:cNvSpPr txBox="1"/>
          <p:nvPr/>
        </p:nvSpPr>
        <p:spPr>
          <a:xfrm>
            <a:off x="41148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Male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E1C54-2C82-4221-8232-FE3EA21FD7F8}"/>
              </a:ext>
            </a:extLst>
          </p:cNvPr>
          <p:cNvSpPr txBox="1"/>
          <p:nvPr/>
        </p:nvSpPr>
        <p:spPr>
          <a:xfrm>
            <a:off x="6019800" y="408973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Female Data</a:t>
            </a:r>
          </a:p>
        </p:txBody>
      </p:sp>
    </p:spTree>
    <p:extLst>
      <p:ext uri="{BB962C8B-B14F-4D97-AF65-F5344CB8AC3E}">
        <p14:creationId xmlns:p14="http://schemas.microsoft.com/office/powerpoint/2010/main" val="20723399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5 and Academic Performance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2" y="1143000"/>
            <a:ext cx="810577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1910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might each B5 factor be implicated in academic performance?</a:t>
            </a:r>
          </a:p>
          <a:p>
            <a:r>
              <a:rPr lang="en-US" dirty="0"/>
              <a:t>	- managing anxiety and evaluation apprehension</a:t>
            </a:r>
          </a:p>
          <a:p>
            <a:r>
              <a:rPr lang="en-US" dirty="0"/>
              <a:t>	- socializing or studying</a:t>
            </a:r>
          </a:p>
          <a:p>
            <a:r>
              <a:rPr lang="en-US" dirty="0"/>
              <a:t>	- curious; tolerant of opposing ideas</a:t>
            </a:r>
          </a:p>
          <a:p>
            <a:r>
              <a:rPr lang="en-US" dirty="0"/>
              <a:t>	- compliant; meeting expectations of others</a:t>
            </a:r>
          </a:p>
          <a:p>
            <a:r>
              <a:rPr lang="en-US" dirty="0"/>
              <a:t>	- deliberate; organized</a:t>
            </a:r>
          </a:p>
        </p:txBody>
      </p:sp>
    </p:spTree>
    <p:extLst>
      <p:ext uri="{BB962C8B-B14F-4D97-AF65-F5344CB8AC3E}">
        <p14:creationId xmlns:p14="http://schemas.microsoft.com/office/powerpoint/2010/main" val="34978405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ilbert&amp;c-h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9600" y="457200"/>
            <a:ext cx="78486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sz="4000"/>
              <a:t>Negative Affectivity</a:t>
            </a:r>
          </a:p>
        </p:txBody>
      </p:sp>
      <p:pic>
        <p:nvPicPr>
          <p:cNvPr id="20483" name="Picture 3" descr="negaffe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0104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398"/>
          </a:xfrm>
        </p:spPr>
        <p:txBody>
          <a:bodyPr/>
          <a:lstStyle/>
          <a:p>
            <a:pPr eaLnBrk="1" hangingPunct="1">
              <a:defRPr/>
            </a:pPr>
            <a:r>
              <a:rPr sz="4400" dirty="0"/>
              <a:t>Knowledge &amp; Skills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238750"/>
          </a:xfrm>
        </p:spPr>
        <p:txBody>
          <a:bodyPr/>
          <a:lstStyle/>
          <a:p>
            <a:pPr eaLnBrk="1" hangingPunct="1"/>
            <a:r>
              <a:rPr lang="en-US" sz="3600"/>
              <a:t>Similar in that they are both:</a:t>
            </a:r>
          </a:p>
          <a:p>
            <a:pPr lvl="2" eaLnBrk="1" hangingPunct="1"/>
            <a:r>
              <a:rPr lang="en-US" sz="2800"/>
              <a:t>acquired, changeable through practice</a:t>
            </a:r>
          </a:p>
          <a:p>
            <a:pPr lvl="2" eaLnBrk="1" hangingPunct="1"/>
            <a:r>
              <a:rPr lang="en-US" sz="2800"/>
              <a:t>relatively easily and precisely measured</a:t>
            </a:r>
          </a:p>
          <a:p>
            <a:pPr lvl="2" eaLnBrk="1" hangingPunct="1"/>
            <a:r>
              <a:rPr lang="en-US" sz="2800"/>
              <a:t>easily made observable</a:t>
            </a:r>
          </a:p>
          <a:p>
            <a:pPr lvl="1" eaLnBrk="1" hangingPunct="1"/>
            <a:r>
              <a:rPr lang="en-US" sz="3200"/>
              <a:t>Knowledge</a:t>
            </a:r>
          </a:p>
          <a:p>
            <a:pPr lvl="2" eaLnBrk="1" hangingPunct="1"/>
            <a:r>
              <a:rPr lang="en-US" sz="2800"/>
              <a:t>possession of specific information </a:t>
            </a:r>
          </a:p>
          <a:p>
            <a:pPr lvl="3" eaLnBrk="1" hangingPunct="1"/>
            <a:r>
              <a:rPr lang="en-US"/>
              <a:t>traffic laws, accounting practices, market value</a:t>
            </a:r>
          </a:p>
          <a:p>
            <a:pPr lvl="1" eaLnBrk="1" hangingPunct="1"/>
            <a:r>
              <a:rPr lang="en-US" sz="3200"/>
              <a:t>Skill</a:t>
            </a:r>
          </a:p>
          <a:p>
            <a:pPr lvl="2" eaLnBrk="1" hangingPunct="1"/>
            <a:r>
              <a:rPr lang="en-US" sz="2800"/>
              <a:t>learned psycho-motor behavior</a:t>
            </a:r>
          </a:p>
          <a:p>
            <a:pPr lvl="2" eaLnBrk="1" hangingPunct="1"/>
            <a:r>
              <a:rPr lang="en-US" sz="2800"/>
              <a:t>behavioral application of knowledge</a:t>
            </a:r>
          </a:p>
          <a:p>
            <a:pPr lvl="3" eaLnBrk="1" hangingPunct="1"/>
            <a:r>
              <a:rPr lang="en-US"/>
              <a:t>driving test, report taxable income, residence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sz="4000"/>
              <a:t>Self-Monitoring</a:t>
            </a:r>
          </a:p>
        </p:txBody>
      </p:sp>
      <p:pic>
        <p:nvPicPr>
          <p:cNvPr id="21507" name="Picture 3" descr="self-monito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7056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Holland’s Hexagonal Model of Occupational Personalities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81000" y="1981200"/>
            <a:ext cx="2819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Are your personal interests compatible with those of others who populate different occupations?</a:t>
            </a:r>
          </a:p>
          <a:p>
            <a:endParaRPr lang="en-US" dirty="0"/>
          </a:p>
          <a:p>
            <a:r>
              <a:rPr lang="en-US" dirty="0"/>
              <a:t>Occupational themes may be ‘</a:t>
            </a:r>
            <a:r>
              <a:rPr lang="en-US" sz="2000" dirty="0">
                <a:solidFill>
                  <a:srgbClr val="C00000"/>
                </a:solidFill>
              </a:rPr>
              <a:t>oppositional</a:t>
            </a:r>
            <a:r>
              <a:rPr lang="en-US" dirty="0"/>
              <a:t>’ or ‘</a:t>
            </a:r>
            <a:r>
              <a:rPr lang="en-US" sz="2000" dirty="0">
                <a:solidFill>
                  <a:schemeClr val="tx2"/>
                </a:solidFill>
              </a:rPr>
              <a:t>congenial</a:t>
            </a:r>
            <a:r>
              <a:rPr lang="en-US" dirty="0"/>
              <a:t>’</a:t>
            </a:r>
          </a:p>
        </p:txBody>
      </p:sp>
      <p:pic>
        <p:nvPicPr>
          <p:cNvPr id="6" name="Picture 7" descr="http://www.thecareercafe.co.uk/images/holland_cod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2" y="1752600"/>
            <a:ext cx="4343400" cy="4594235"/>
          </a:xfrm>
          <a:prstGeom prst="rect">
            <a:avLst/>
          </a:prstGeom>
          <a:noFill/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DCED72C-D6AB-4DCB-8D41-E2EADDB74C63}"/>
              </a:ext>
            </a:extLst>
          </p:cNvPr>
          <p:cNvCxnSpPr>
            <a:cxnSpLocks/>
          </p:cNvCxnSpPr>
          <p:nvPr/>
        </p:nvCxnSpPr>
        <p:spPr>
          <a:xfrm>
            <a:off x="5562602" y="3429000"/>
            <a:ext cx="685798" cy="11430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550703-38F3-49F6-9E0C-9D59C56A9E84}"/>
              </a:ext>
            </a:extLst>
          </p:cNvPr>
          <p:cNvCxnSpPr>
            <a:cxnSpLocks/>
          </p:cNvCxnSpPr>
          <p:nvPr/>
        </p:nvCxnSpPr>
        <p:spPr>
          <a:xfrm>
            <a:off x="4324353" y="4495800"/>
            <a:ext cx="476247" cy="762000"/>
          </a:xfrm>
          <a:prstGeom prst="straightConnector1">
            <a:avLst/>
          </a:prstGeom>
          <a:ln w="5715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sz="4400" dirty="0"/>
              <a:t>Hexagonal Model Themes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9200"/>
            <a:ext cx="8121423" cy="491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29" y="6539299"/>
            <a:ext cx="2422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https://www.skillsone.com</a:t>
            </a:r>
          </a:p>
        </p:txBody>
      </p:sp>
    </p:spTree>
    <p:extLst>
      <p:ext uri="{BB962C8B-B14F-4D97-AF65-F5344CB8AC3E}">
        <p14:creationId xmlns:p14="http://schemas.microsoft.com/office/powerpoint/2010/main" val="37194453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362200" cy="1139825"/>
          </a:xfrm>
        </p:spPr>
        <p:txBody>
          <a:bodyPr/>
          <a:lstStyle/>
          <a:p>
            <a:pPr eaLnBrk="1" hangingPunct="1">
              <a:defRPr/>
            </a:pPr>
            <a:r>
              <a:t>SVIB</a:t>
            </a:r>
            <a:r>
              <a:rPr baseline="-25000"/>
              <a:t>1</a:t>
            </a:r>
            <a:endParaRPr/>
          </a:p>
        </p:txBody>
      </p:sp>
      <p:pic>
        <p:nvPicPr>
          <p:cNvPr id="23555" name="Picture 3" descr="femsv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150" y="0"/>
            <a:ext cx="5245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2819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The Strong-Campbell Vocational Interest Blank</a:t>
            </a: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28 year-old female psychologist</a:t>
            </a: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Page 1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133600" cy="1139825"/>
          </a:xfrm>
        </p:spPr>
        <p:txBody>
          <a:bodyPr/>
          <a:lstStyle/>
          <a:p>
            <a:pPr eaLnBrk="1" hangingPunct="1">
              <a:defRPr/>
            </a:pPr>
            <a:r>
              <a:t>SVIB</a:t>
            </a:r>
            <a:r>
              <a:rPr baseline="-25000"/>
              <a:t>2</a:t>
            </a:r>
            <a:endParaRPr/>
          </a:p>
        </p:txBody>
      </p:sp>
      <p:pic>
        <p:nvPicPr>
          <p:cNvPr id="24579" name="Picture 3" descr="femsvi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3" y="0"/>
            <a:ext cx="5543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oord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20461296">
            <a:off x="3103087" y="1388647"/>
            <a:ext cx="2576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KSAOs?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609398"/>
          </a:xfrm>
        </p:spPr>
        <p:txBody>
          <a:bodyPr/>
          <a:lstStyle/>
          <a:p>
            <a:pPr eaLnBrk="1" hangingPunct="1">
              <a:defRPr/>
            </a:pPr>
            <a:r>
              <a:rPr sz="4400" dirty="0"/>
              <a:t>Abilities &amp; Other Characteristics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871913"/>
          </a:xfrm>
        </p:spPr>
        <p:txBody>
          <a:bodyPr/>
          <a:lstStyle/>
          <a:p>
            <a:pPr eaLnBrk="1" hangingPunct="1"/>
            <a:r>
              <a:rPr lang="en-US" sz="4000"/>
              <a:t>Similar in that they are:</a:t>
            </a:r>
          </a:p>
          <a:p>
            <a:pPr lvl="2" eaLnBrk="1" hangingPunct="1"/>
            <a:r>
              <a:rPr lang="en-US" sz="3200"/>
              <a:t>not easily changed; stable</a:t>
            </a:r>
          </a:p>
          <a:p>
            <a:pPr lvl="2" eaLnBrk="1" hangingPunct="1"/>
            <a:r>
              <a:rPr lang="en-US" sz="3200"/>
              <a:t>usually difficult to measure accurately</a:t>
            </a:r>
          </a:p>
          <a:p>
            <a:pPr lvl="2" eaLnBrk="1" hangingPunct="1"/>
            <a:r>
              <a:rPr lang="en-US" sz="3200"/>
              <a:t>inferred; not directly observed</a:t>
            </a:r>
          </a:p>
          <a:p>
            <a:pPr lvl="1" eaLnBrk="1" hangingPunct="1"/>
            <a:r>
              <a:rPr lang="en-US" sz="3600"/>
              <a:t>Abilities</a:t>
            </a:r>
          </a:p>
          <a:p>
            <a:pPr lvl="2" eaLnBrk="1" hangingPunct="1"/>
            <a:r>
              <a:rPr lang="en-US" sz="3200"/>
              <a:t>mental (cognitive ability-IQ, verbal, math)</a:t>
            </a:r>
          </a:p>
          <a:p>
            <a:pPr lvl="2" eaLnBrk="1" hangingPunct="1"/>
            <a:r>
              <a:rPr lang="en-US" sz="3200"/>
              <a:t>physical (stamina, explosive strength)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2269" y="533400"/>
            <a:ext cx="8382000" cy="553998"/>
          </a:xfrm>
        </p:spPr>
        <p:txBody>
          <a:bodyPr/>
          <a:lstStyle/>
          <a:p>
            <a:pPr eaLnBrk="1" hangingPunct="1">
              <a:defRPr/>
            </a:pPr>
            <a:r>
              <a:rPr sz="4000" dirty="0"/>
              <a:t>Cognitive Ability Examples in the Workplace</a:t>
            </a:r>
          </a:p>
        </p:txBody>
      </p:sp>
      <p:pic>
        <p:nvPicPr>
          <p:cNvPr id="8195" name="Picture 3" descr="intellab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5169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eaLnBrk="1" hangingPunct="1">
              <a:defRPr/>
            </a:pPr>
            <a:r>
              <a:rPr sz="4000" dirty="0"/>
              <a:t>Physical Ability Taxonomy</a:t>
            </a:r>
          </a:p>
        </p:txBody>
      </p:sp>
      <p:pic>
        <p:nvPicPr>
          <p:cNvPr id="9219" name="Picture 3" descr="physicalab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4071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City of San Diego Police Officer Physical Abilities Test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2083593" y="4086679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44" name="AutoShape 4"/>
          <p:cNvCxnSpPr>
            <a:cxnSpLocks noChangeShapeType="1"/>
          </p:cNvCxnSpPr>
          <p:nvPr/>
        </p:nvCxnSpPr>
        <p:spPr bwMode="auto">
          <a:xfrm flipV="1">
            <a:off x="2083593" y="2867479"/>
            <a:ext cx="0" cy="10668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</p:spPr>
      </p:cxn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2159793" y="4086679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9">
            <a:hlinkClick r:id="" action="ppaction://noaction" highlightClick="1">
              <a:snd r:embed="rId2" name="GUNSHOT.WAV"/>
            </a:hlinkClick>
          </p:cNvPr>
          <p:cNvSpPr>
            <a:spLocks noChangeArrowheads="1"/>
          </p:cNvSpPr>
          <p:nvPr/>
        </p:nvSpPr>
        <p:spPr bwMode="auto">
          <a:xfrm>
            <a:off x="1778793" y="5610679"/>
            <a:ext cx="533400" cy="457200"/>
          </a:xfrm>
          <a:prstGeom prst="actionButtonSou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>
            <a:off x="3759993" y="4086679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29"/>
          <p:cNvSpPr>
            <a:spLocks noChangeShapeType="1"/>
          </p:cNvSpPr>
          <p:nvPr/>
        </p:nvSpPr>
        <p:spPr bwMode="auto">
          <a:xfrm>
            <a:off x="5283993" y="4086679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31"/>
          <p:cNvSpPr>
            <a:spLocks noChangeShapeType="1"/>
          </p:cNvSpPr>
          <p:nvPr/>
        </p:nvSpPr>
        <p:spPr bwMode="auto">
          <a:xfrm>
            <a:off x="5969793" y="4086679"/>
            <a:ext cx="13716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32"/>
          <p:cNvSpPr>
            <a:spLocks noChangeShapeType="1"/>
          </p:cNvSpPr>
          <p:nvPr/>
        </p:nvSpPr>
        <p:spPr bwMode="auto">
          <a:xfrm>
            <a:off x="6274593" y="4239079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33"/>
          <p:cNvSpPr txBox="1">
            <a:spLocks noChangeArrowheads="1"/>
          </p:cNvSpPr>
          <p:nvPr/>
        </p:nvSpPr>
        <p:spPr bwMode="auto">
          <a:xfrm>
            <a:off x="1321593" y="1724479"/>
            <a:ext cx="152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>
                <a:latin typeface="Times New Roman" pitchFamily="18" charset="0"/>
                <a:sym typeface="Webdings" pitchFamily="18" charset="2"/>
              </a:rPr>
              <a:t>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252" name="AutoShape 35"/>
          <p:cNvSpPr>
            <a:spLocks/>
          </p:cNvSpPr>
          <p:nvPr/>
        </p:nvSpPr>
        <p:spPr bwMode="auto">
          <a:xfrm>
            <a:off x="635793" y="4897892"/>
            <a:ext cx="990600" cy="831850"/>
          </a:xfrm>
          <a:prstGeom prst="callout1">
            <a:avLst>
              <a:gd name="adj1" fmla="val 9551"/>
              <a:gd name="adj2" fmla="val 107694"/>
              <a:gd name="adj3" fmla="val -61806"/>
              <a:gd name="adj4" fmla="val 13846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120 yards</a:t>
            </a:r>
          </a:p>
        </p:txBody>
      </p:sp>
      <p:sp>
        <p:nvSpPr>
          <p:cNvPr id="10253" name="AutoShape 36"/>
          <p:cNvSpPr>
            <a:spLocks/>
          </p:cNvSpPr>
          <p:nvPr/>
        </p:nvSpPr>
        <p:spPr bwMode="auto">
          <a:xfrm>
            <a:off x="483393" y="3219904"/>
            <a:ext cx="1016000" cy="466725"/>
          </a:xfrm>
          <a:prstGeom prst="callout1">
            <a:avLst>
              <a:gd name="adj1" fmla="val 13741"/>
              <a:gd name="adj2" fmla="val 107500"/>
              <a:gd name="adj3" fmla="val 61449"/>
              <a:gd name="adj4" fmla="val 15140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Stairs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54" name="AutoShape 38"/>
          <p:cNvSpPr>
            <a:spLocks/>
          </p:cNvSpPr>
          <p:nvPr/>
        </p:nvSpPr>
        <p:spPr bwMode="auto">
          <a:xfrm>
            <a:off x="3074193" y="2376942"/>
            <a:ext cx="1063625" cy="831850"/>
          </a:xfrm>
          <a:prstGeom prst="callout2">
            <a:avLst>
              <a:gd name="adj1" fmla="val 13741"/>
              <a:gd name="adj2" fmla="val -7162"/>
              <a:gd name="adj3" fmla="val 13741"/>
              <a:gd name="adj4" fmla="val -27315"/>
              <a:gd name="adj5" fmla="val 11644"/>
              <a:gd name="adj6" fmla="val -48208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>
                <a:latin typeface="Arial" charset="0"/>
              </a:rPr>
              <a:t>150 yards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255" name="AutoShape 39"/>
          <p:cNvSpPr>
            <a:spLocks/>
          </p:cNvSpPr>
          <p:nvPr/>
        </p:nvSpPr>
        <p:spPr bwMode="auto">
          <a:xfrm>
            <a:off x="2312193" y="4543879"/>
            <a:ext cx="1219200" cy="831850"/>
          </a:xfrm>
          <a:prstGeom prst="callout2">
            <a:avLst>
              <a:gd name="adj1" fmla="val 9551"/>
              <a:gd name="adj2" fmla="val 90495"/>
              <a:gd name="adj3" fmla="val 9551"/>
              <a:gd name="adj4" fmla="val 90495"/>
              <a:gd name="adj5" fmla="val -45889"/>
              <a:gd name="adj6" fmla="val 90495"/>
            </a:avLst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3 ft barrier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56" name="AutoShape 40"/>
          <p:cNvSpPr>
            <a:spLocks/>
          </p:cNvSpPr>
          <p:nvPr/>
        </p:nvSpPr>
        <p:spPr bwMode="auto">
          <a:xfrm>
            <a:off x="3607593" y="5077279"/>
            <a:ext cx="1143000" cy="831850"/>
          </a:xfrm>
          <a:prstGeom prst="callout2">
            <a:avLst>
              <a:gd name="adj1" fmla="val 13741"/>
              <a:gd name="adj2" fmla="val 106667"/>
              <a:gd name="adj3" fmla="val 13741"/>
              <a:gd name="adj4" fmla="val 113194"/>
              <a:gd name="adj5" fmla="val -112977"/>
              <a:gd name="adj6" fmla="val 119861"/>
            </a:avLst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6 ft</a:t>
            </a:r>
          </a:p>
          <a:p>
            <a:r>
              <a:rPr lang="en-US" sz="2400">
                <a:latin typeface="Arial" charset="0"/>
              </a:rPr>
              <a:t>barrier</a:t>
            </a:r>
          </a:p>
        </p:txBody>
      </p:sp>
      <p:sp>
        <p:nvSpPr>
          <p:cNvPr id="10257" name="AutoShape 42"/>
          <p:cNvSpPr>
            <a:spLocks/>
          </p:cNvSpPr>
          <p:nvPr/>
        </p:nvSpPr>
        <p:spPr bwMode="auto">
          <a:xfrm>
            <a:off x="6807993" y="2308679"/>
            <a:ext cx="1271588" cy="1196975"/>
          </a:xfrm>
          <a:prstGeom prst="callout2">
            <a:avLst>
              <a:gd name="adj1" fmla="val 9551"/>
              <a:gd name="adj2" fmla="val -5991"/>
              <a:gd name="adj3" fmla="val 9551"/>
              <a:gd name="adj4" fmla="val -24593"/>
              <a:gd name="adj5" fmla="val 133685"/>
              <a:gd name="adj6" fmla="val -4344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>
                <a:latin typeface="Arial" charset="0"/>
              </a:rPr>
              <a:t>150</a:t>
            </a:r>
            <a:r>
              <a:rPr lang="en-US" sz="2400" baseline="40000" dirty="0">
                <a:latin typeface="Arial" charset="0"/>
              </a:rPr>
              <a:t>A</a:t>
            </a:r>
            <a:r>
              <a:rPr lang="en-US" sz="2400" dirty="0">
                <a:latin typeface="Arial" charset="0"/>
              </a:rPr>
              <a:t> lb.</a:t>
            </a:r>
          </a:p>
          <a:p>
            <a:r>
              <a:rPr lang="en-US" sz="2400" dirty="0">
                <a:latin typeface="Arial" charset="0"/>
              </a:rPr>
              <a:t>Dummy Drag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258" name="Rectangle 43"/>
          <p:cNvSpPr>
            <a:spLocks noChangeArrowheads="1"/>
          </p:cNvSpPr>
          <p:nvPr/>
        </p:nvSpPr>
        <p:spPr bwMode="auto">
          <a:xfrm>
            <a:off x="5893593" y="5229679"/>
            <a:ext cx="742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  <a:sym typeface="Webdings" pitchFamily="18" charset="2"/>
              </a:rPr>
              <a:t></a:t>
            </a:r>
          </a:p>
        </p:txBody>
      </p:sp>
      <p:sp>
        <p:nvSpPr>
          <p:cNvPr id="10259" name="AutoShape 44"/>
          <p:cNvSpPr>
            <a:spLocks/>
          </p:cNvSpPr>
          <p:nvPr/>
        </p:nvSpPr>
        <p:spPr bwMode="auto">
          <a:xfrm>
            <a:off x="7036593" y="4407354"/>
            <a:ext cx="1676400" cy="1196975"/>
          </a:xfrm>
          <a:prstGeom prst="callout2">
            <a:avLst>
              <a:gd name="adj1" fmla="val 9551"/>
              <a:gd name="adj2" fmla="val -4546"/>
              <a:gd name="adj3" fmla="val 9551"/>
              <a:gd name="adj4" fmla="val -20644"/>
              <a:gd name="adj5" fmla="val 76792"/>
              <a:gd name="adj6" fmla="val -37218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75 lb. Handcuff Apparatus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0260" name="Picture 45" descr="BS0131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193" y="3553279"/>
            <a:ext cx="1166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ghtning Bolt 1">
            <a:extLst>
              <a:ext uri="{FF2B5EF4-FFF2-40B4-BE49-F238E27FC236}">
                <a16:creationId xmlns:a16="http://schemas.microsoft.com/office/drawing/2014/main" id="{D2A94802-5911-4FE8-88C6-2A59E38F205A}"/>
              </a:ext>
            </a:extLst>
          </p:cNvPr>
          <p:cNvSpPr/>
          <p:nvPr/>
        </p:nvSpPr>
        <p:spPr bwMode="auto">
          <a:xfrm>
            <a:off x="5893593" y="5026479"/>
            <a:ext cx="354807" cy="466725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163C30C7-D485-4378-A28A-E27FC423E07F}"/>
              </a:ext>
            </a:extLst>
          </p:cNvPr>
          <p:cNvSpPr/>
          <p:nvPr/>
        </p:nvSpPr>
        <p:spPr bwMode="auto">
          <a:xfrm>
            <a:off x="4661693" y="3700916"/>
            <a:ext cx="354807" cy="466725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BD45C3F8-71F3-40A6-8453-67B788AC311A}"/>
              </a:ext>
            </a:extLst>
          </p:cNvPr>
          <p:cNvSpPr/>
          <p:nvPr/>
        </p:nvSpPr>
        <p:spPr bwMode="auto">
          <a:xfrm>
            <a:off x="1766886" y="3082926"/>
            <a:ext cx="354807" cy="466725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18CE9-0A0B-4805-9713-EE6243EE394F}"/>
              </a:ext>
            </a:extLst>
          </p:cNvPr>
          <p:cNvSpPr txBox="1"/>
          <p:nvPr/>
        </p:nvSpPr>
        <p:spPr>
          <a:xfrm>
            <a:off x="0" y="6553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40000" dirty="0" err="1">
                <a:latin typeface="Arial" charset="0"/>
              </a:rPr>
              <a:t>A</a:t>
            </a:r>
            <a:r>
              <a:rPr lang="en-US" dirty="0" err="1"/>
              <a:t>In</a:t>
            </a:r>
            <a:r>
              <a:rPr lang="en-US" dirty="0"/>
              <a:t> 2020, Average male (~200 </a:t>
            </a:r>
            <a:r>
              <a:rPr lang="en-US" dirty="0" err="1"/>
              <a:t>lbs</a:t>
            </a:r>
            <a:r>
              <a:rPr lang="en-US" dirty="0"/>
              <a:t>) and female (170 </a:t>
            </a:r>
            <a:r>
              <a:rPr lang="en-US" dirty="0" err="1"/>
              <a:t>lbs</a:t>
            </a:r>
            <a:r>
              <a:rPr lang="en-US" dirty="0"/>
              <a:t>) weight.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Other Characteristics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278313"/>
          </a:xfrm>
        </p:spPr>
        <p:txBody>
          <a:bodyPr/>
          <a:lstStyle/>
          <a:p>
            <a:pPr marL="339725" indent="-339725" eaLnBrk="1" hangingPunct="1"/>
            <a:r>
              <a:rPr lang="en-US" sz="3200"/>
              <a:t>Personality</a:t>
            </a:r>
          </a:p>
          <a:p>
            <a:pPr marL="673100" lvl="1" indent="-323850" eaLnBrk="1" hangingPunct="1"/>
            <a:r>
              <a:rPr lang="en-US" sz="2800"/>
              <a:t>relatively enduring behavioral predispositions  that reflect both genetic and environmental  influences</a:t>
            </a:r>
          </a:p>
          <a:p>
            <a:pPr marL="673100" lvl="1" indent="-323850" eaLnBrk="1" hangingPunct="1"/>
            <a:r>
              <a:rPr lang="en-US" sz="2800"/>
              <a:t>stable</a:t>
            </a:r>
          </a:p>
          <a:p>
            <a:pPr marL="673100" lvl="1" indent="-323850" eaLnBrk="1" hangingPunct="1"/>
            <a:r>
              <a:rPr lang="en-US" sz="2800"/>
              <a:t>difficult to change</a:t>
            </a:r>
          </a:p>
          <a:p>
            <a:pPr marL="673100" lvl="1" indent="-323850" eaLnBrk="1" hangingPunct="1"/>
            <a:r>
              <a:rPr lang="en-US" sz="2800"/>
              <a:t>inferred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3717941"/>
          </a:xfrm>
        </p:spPr>
        <p:txBody>
          <a:bodyPr/>
          <a:lstStyle/>
          <a:p>
            <a:pPr marL="347663" indent="-347663" eaLnBrk="1" hangingPunct="1"/>
            <a:r>
              <a:rPr lang="en-US" sz="3200" dirty="0"/>
              <a:t>Biographical Data</a:t>
            </a:r>
          </a:p>
          <a:p>
            <a:pPr marL="673087" lvl="1" indent="-347663" eaLnBrk="1" hangingPunct="1"/>
            <a:r>
              <a:rPr lang="en-US" sz="2800" dirty="0"/>
              <a:t>Experiential and accomplishment differences</a:t>
            </a:r>
          </a:p>
          <a:p>
            <a:pPr marL="673100" lvl="1" indent="-339725" eaLnBrk="1" hangingPunct="1"/>
            <a:r>
              <a:rPr lang="en-US" sz="2800" dirty="0"/>
              <a:t>education level, work history, leadership, group membership, history of working in teams, etc.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sz="3600"/>
              <a:t>16 Personality Factor Questionnaire Source Traits</a:t>
            </a:r>
            <a:endParaRPr/>
          </a:p>
        </p:txBody>
      </p:sp>
      <p:pic>
        <p:nvPicPr>
          <p:cNvPr id="13315" name="Picture 3" descr="16sourcetrait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4800" y="1066800"/>
            <a:ext cx="4899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562600" y="1371600"/>
            <a:ext cx="3276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Raymond </a:t>
            </a:r>
            <a:r>
              <a:rPr lang="en-US" sz="2400" b="1" dirty="0" err="1">
                <a:solidFill>
                  <a:schemeClr val="tx2"/>
                </a:solidFill>
              </a:rPr>
              <a:t>Cattell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chemistry major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sought ‘elements’ of behavior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personality traits as basic elements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ERGs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 internal drives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Sentiments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 cultural socialization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ERGs &amp; Sentiments combine to (direct) behavior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/>
              <a:t>16PF Factors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25405"/>
              </p:ext>
            </p:extLst>
          </p:nvPr>
        </p:nvGraphicFramePr>
        <p:xfrm>
          <a:off x="609600" y="914400"/>
          <a:ext cx="8001000" cy="584299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00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Descriptors of Low Range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Primary Factor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Descriptors of High Range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12">
                <a:tc>
                  <a:txBody>
                    <a:bodyPr/>
                    <a:lstStyle/>
                    <a:p>
                      <a:r>
                        <a:rPr lang="en-US" sz="900" dirty="0"/>
                        <a:t>Reserve, impersonal, distant, cool, reserved, impersonal, detached, formal, aloof (</a:t>
                      </a:r>
                      <a:r>
                        <a:rPr lang="en-US" sz="900" dirty="0" err="1">
                          <a:solidFill>
                            <a:schemeClr val="accent1"/>
                          </a:solidFill>
                        </a:rPr>
                        <a:t>Sizothymia</a:t>
                      </a:r>
                      <a:r>
                        <a:rPr lang="en-US" sz="900" dirty="0"/>
                        <a:t>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Warmth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Warm, outgoing, attentive to others, kindly, easy going, participating, likes people (</a:t>
                      </a:r>
                      <a:r>
                        <a:rPr lang="en-US" sz="900" dirty="0" err="1">
                          <a:solidFill>
                            <a:schemeClr val="accent1"/>
                          </a:solidFill>
                        </a:rPr>
                        <a:t>Affectothymia</a:t>
                      </a:r>
                      <a:r>
                        <a:rPr lang="en-US" sz="900" dirty="0"/>
                        <a:t>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69">
                <a:tc>
                  <a:txBody>
                    <a:bodyPr/>
                    <a:lstStyle/>
                    <a:p>
                      <a:r>
                        <a:rPr lang="en-US" sz="900"/>
                        <a:t>Concrete thinking, lower general mental capacity, less intelligent, unable to handle abstract problems (Lower Scholastic Mental Capacity)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Reasoning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Abstract-thinking, more intelligent, bright, higher general mental capacity, fast learner (Higher Scholastic Mental Capacity)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40">
                <a:tc>
                  <a:txBody>
                    <a:bodyPr/>
                    <a:lstStyle/>
                    <a:p>
                      <a:r>
                        <a:rPr lang="en-US" sz="900"/>
                        <a:t>Reactive emotionally, changeable, affected by feelings, emotionally less stable, easily upset (Lower Ego Strength)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Emotional Stability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Emotionally stable, adaptive, mature, faces reality calm (Higher Ego Strength)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40">
                <a:tc>
                  <a:txBody>
                    <a:bodyPr/>
                    <a:lstStyle/>
                    <a:p>
                      <a:r>
                        <a:rPr lang="en-US" sz="900"/>
                        <a:t>Deferential, cooperative, avoids conflict, submissive, humble, obedient, easily led, docile, accommodating (Submissiveness)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Dominance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Dominant, forceful, assertive, aggressive, competitive, stubborn, bossy (Dominance)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12">
                <a:tc>
                  <a:txBody>
                    <a:bodyPr/>
                    <a:lstStyle/>
                    <a:p>
                      <a:r>
                        <a:rPr lang="en-US" sz="900" dirty="0"/>
                        <a:t>Serious, restrained, prudent, taciturn, introspective, silent (</a:t>
                      </a:r>
                      <a:r>
                        <a:rPr lang="en-US" sz="900" dirty="0" err="1">
                          <a:solidFill>
                            <a:schemeClr val="accent1"/>
                          </a:solidFill>
                        </a:rPr>
                        <a:t>Desurgency</a:t>
                      </a:r>
                      <a:r>
                        <a:rPr lang="en-US" sz="900" dirty="0"/>
                        <a:t>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Liveliness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Lively, animated, spontaneous, enthusiastic, happy go lucky, cheerful, expressive, impulsive (</a:t>
                      </a:r>
                      <a:r>
                        <a:rPr lang="en-US" sz="900" dirty="0" err="1">
                          <a:solidFill>
                            <a:schemeClr val="accent1"/>
                          </a:solidFill>
                        </a:rPr>
                        <a:t>Surgency</a:t>
                      </a:r>
                      <a:r>
                        <a:rPr lang="en-US" sz="900" dirty="0"/>
                        <a:t>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140">
                <a:tc>
                  <a:txBody>
                    <a:bodyPr/>
                    <a:lstStyle/>
                    <a:p>
                      <a:r>
                        <a:rPr lang="en-US" sz="900"/>
                        <a:t>Expedient, nonconforming, disregards rules, self indulgent (Low Super Ego Strength)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Rule-Consciousness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Rule-conscious, dutiful, conscientious, conforming, moralistic, staid, rule bound (High Super Ego Strength)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257">
                <a:tc>
                  <a:txBody>
                    <a:bodyPr/>
                    <a:lstStyle/>
                    <a:p>
                      <a:r>
                        <a:rPr lang="en-US" sz="900" dirty="0"/>
                        <a:t>Shy, threat-sensitive, timid, hesitant, intimidated (</a:t>
                      </a:r>
                      <a:r>
                        <a:rPr lang="en-US" sz="900" dirty="0" err="1">
                          <a:solidFill>
                            <a:schemeClr val="accent1"/>
                          </a:solidFill>
                        </a:rPr>
                        <a:t>Threctia</a:t>
                      </a:r>
                      <a:r>
                        <a:rPr lang="en-US" sz="900" dirty="0"/>
                        <a:t>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Social Boldness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Socially bold, venturesome, thick skinned, uninhibited (</a:t>
                      </a:r>
                      <a:r>
                        <a:rPr lang="en-US" sz="900" dirty="0" err="1">
                          <a:solidFill>
                            <a:schemeClr val="accent1"/>
                          </a:solidFill>
                        </a:rPr>
                        <a:t>Parmia</a:t>
                      </a:r>
                      <a:r>
                        <a:rPr lang="en-US" sz="900" dirty="0"/>
                        <a:t>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885">
                <a:tc>
                  <a:txBody>
                    <a:bodyPr/>
                    <a:lstStyle/>
                    <a:p>
                      <a:r>
                        <a:rPr lang="en-US" sz="900"/>
                        <a:t>Utilitarian, objective, unsentimental, tough minded, self-reliant, no-nonsense, rough (Harria)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Sensitivity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Sensitive, aesthetic, sentimental, tender minded, intuitive, refined (Premsia)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85">
                <a:tc>
                  <a:txBody>
                    <a:bodyPr/>
                    <a:lstStyle/>
                    <a:p>
                      <a:r>
                        <a:rPr lang="en-US" sz="900"/>
                        <a:t>Trusting, unsuspecting, accepting, unconditional, easy (Alaxia)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Vigilance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Vigilant, suspicious, skeptical, distrustful, oppositional (Protension)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885">
                <a:tc>
                  <a:txBody>
                    <a:bodyPr/>
                    <a:lstStyle/>
                    <a:p>
                      <a:r>
                        <a:rPr lang="en-US" sz="900"/>
                        <a:t>Grounded, practical, prosaic, solution orientated, steady, conventional (Praxernia)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Abstractedness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Abstract, imaginative, absent minded, impractical, absorbed in ideas (Autia)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512">
                <a:tc>
                  <a:txBody>
                    <a:bodyPr/>
                    <a:lstStyle/>
                    <a:p>
                      <a:r>
                        <a:rPr lang="en-US" sz="900"/>
                        <a:t>Forthright, genuine, artless, open, guileless, naive, unpretentious, involved (Artlessness)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Privateness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Private, discreet, nondisclosing, shrewd, polished, worldly, astute, diplomatic (Shrewdness)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140">
                <a:tc>
                  <a:txBody>
                    <a:bodyPr/>
                    <a:lstStyle/>
                    <a:p>
                      <a:r>
                        <a:rPr lang="en-US" sz="900"/>
                        <a:t>Self-Assured, unworried, complacent, secure, free of guilt, confident, self satisfied (Untroubled)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Apprehension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Apprehensive, self doubting, worried, guilt prone, insecure, worrying, self blaming (Guilt Proneness)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512">
                <a:tc>
                  <a:txBody>
                    <a:bodyPr/>
                    <a:lstStyle/>
                    <a:p>
                      <a:r>
                        <a:rPr lang="en-US" sz="900"/>
                        <a:t>Traditional, attached to familiar, conservative, respecting traditional ideas (Conservatism)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Openness to Change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Open to change, experimental, liberal, analytical, critical, free thinking, flexibility (Radicalism)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885">
                <a:tc>
                  <a:txBody>
                    <a:bodyPr/>
                    <a:lstStyle/>
                    <a:p>
                      <a:r>
                        <a:rPr lang="en-US" sz="900"/>
                        <a:t>Group-oriented, affiliative, a joiner and follower dependent (Group Adherence)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Self-Reliance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Self-reliant, solitary, resourceful, individualistic, self sufficient (Self-Sufficiency)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3397">
                <a:tc>
                  <a:txBody>
                    <a:bodyPr/>
                    <a:lstStyle/>
                    <a:p>
                      <a:r>
                        <a:rPr lang="en-US" sz="900"/>
                        <a:t>Tolerated disorder, unexacting, flexible, undisciplined, lax, self-conflict, impulsive, careless of social rues, uncontrolled (Low Integration)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Perfectionism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Perfectionistic, organized, compulsive, self-disciplined, socially precise, exacting will power, control, self �sentimental (High Self-Concept Control)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5512">
                <a:tc>
                  <a:txBody>
                    <a:bodyPr/>
                    <a:lstStyle/>
                    <a:p>
                      <a:r>
                        <a:rPr lang="en-US" sz="900" dirty="0"/>
                        <a:t>Relaxed, placid, tranquil, torpid, patient, composed low drive (</a:t>
                      </a:r>
                      <a:r>
                        <a:rPr lang="en-US" sz="900" dirty="0">
                          <a:solidFill>
                            <a:schemeClr val="accent1"/>
                          </a:solidFill>
                        </a:rPr>
                        <a:t>Low </a:t>
                      </a:r>
                      <a:r>
                        <a:rPr lang="en-US" sz="900" dirty="0" err="1">
                          <a:solidFill>
                            <a:schemeClr val="accent1"/>
                          </a:solidFill>
                        </a:rPr>
                        <a:t>Ergic</a:t>
                      </a:r>
                      <a:r>
                        <a:rPr lang="en-US" sz="900" dirty="0">
                          <a:solidFill>
                            <a:schemeClr val="accent1"/>
                          </a:solidFill>
                        </a:rPr>
                        <a:t> Tension</a:t>
                      </a:r>
                      <a:r>
                        <a:rPr lang="en-US" sz="900" dirty="0"/>
                        <a:t>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Tension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Tense, high energy, impatient, driven, frustrated, over wrought, time driven. (</a:t>
                      </a:r>
                      <a:r>
                        <a:rPr lang="en-US" sz="900" dirty="0">
                          <a:solidFill>
                            <a:schemeClr val="accent1"/>
                          </a:solidFill>
                        </a:rPr>
                        <a:t>High </a:t>
                      </a:r>
                      <a:r>
                        <a:rPr lang="en-US" sz="900" dirty="0" err="1">
                          <a:solidFill>
                            <a:schemeClr val="accent1"/>
                          </a:solidFill>
                        </a:rPr>
                        <a:t>Ergic</a:t>
                      </a:r>
                      <a:r>
                        <a:rPr lang="en-US" sz="900" dirty="0">
                          <a:solidFill>
                            <a:schemeClr val="accent1"/>
                          </a:solidFill>
                        </a:rPr>
                        <a:t> Tension</a:t>
                      </a:r>
                      <a:r>
                        <a:rPr lang="en-US" sz="900" dirty="0"/>
                        <a:t>)</a:t>
                      </a:r>
                    </a:p>
                  </a:txBody>
                  <a:tcPr marL="3567" marR="3567" marT="3567" marB="35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9993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2843" marR="12843" marT="6421" marB="6421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2843" marR="12843" marT="6421" marB="6421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2843" marR="12843" marT="6421" marB="6421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-blue brushed metal and curves design templat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bl-green brushed metal</Template>
  <TotalTime>3788</TotalTime>
  <Words>1471</Words>
  <Application>Microsoft Office PowerPoint</Application>
  <PresentationFormat>On-screen Show (4:3)</PresentationFormat>
  <Paragraphs>281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Castellar</vt:lpstr>
      <vt:lpstr>Century Gothic</vt:lpstr>
      <vt:lpstr>Segoe</vt:lpstr>
      <vt:lpstr>Times New Roman</vt:lpstr>
      <vt:lpstr>Verdana</vt:lpstr>
      <vt:lpstr>Wingdings</vt:lpstr>
      <vt:lpstr>Green-blue brushed metal and curves design template</vt:lpstr>
      <vt:lpstr>White with Courier font for code slides</vt:lpstr>
      <vt:lpstr>Individual Differences</vt:lpstr>
      <vt:lpstr>Knowledge &amp; Skills</vt:lpstr>
      <vt:lpstr>Abilities &amp; Other Characteristics</vt:lpstr>
      <vt:lpstr>Cognitive Ability Examples in the Workplace</vt:lpstr>
      <vt:lpstr>Physical Ability Taxonomy</vt:lpstr>
      <vt:lpstr>City of San Diego Police Officer Physical Abilities Test</vt:lpstr>
      <vt:lpstr>Other Characteristics</vt:lpstr>
      <vt:lpstr>16 Personality Factor Questionnaire Source Traits</vt:lpstr>
      <vt:lpstr>16PF Factors</vt:lpstr>
      <vt:lpstr>16PF Profiles</vt:lpstr>
      <vt:lpstr>MMPI (Minnesota Multiphasic Personality Inventory) </vt:lpstr>
      <vt:lpstr>PowerPoint Presentation</vt:lpstr>
      <vt:lpstr>The Big 5 or More?</vt:lpstr>
      <vt:lpstr>Heritability of Traits</vt:lpstr>
      <vt:lpstr>Validity for Big 5 by Occupational Category </vt:lpstr>
      <vt:lpstr>Personality &amp; IQ on Lifetime Earnings</vt:lpstr>
      <vt:lpstr>Big 5 and Academic Performance</vt:lpstr>
      <vt:lpstr>PowerPoint Presentation</vt:lpstr>
      <vt:lpstr>Negative Affectivity</vt:lpstr>
      <vt:lpstr>Self-Monitoring</vt:lpstr>
      <vt:lpstr>Holland’s Hexagonal Model of Occupational Personalities</vt:lpstr>
      <vt:lpstr>Hexagonal Model Themes</vt:lpstr>
      <vt:lpstr>SVIB1</vt:lpstr>
      <vt:lpstr>SVIB2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Differences</dc:title>
  <dc:creator>Peter Villanova</dc:creator>
  <cp:lastModifiedBy>Dr Villanova</cp:lastModifiedBy>
  <cp:revision>109</cp:revision>
  <dcterms:created xsi:type="dcterms:W3CDTF">2000-02-22T17:56:17Z</dcterms:created>
  <dcterms:modified xsi:type="dcterms:W3CDTF">2020-09-01T16:10:42Z</dcterms:modified>
</cp:coreProperties>
</file>