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1" r:id="rId1"/>
    <p:sldMasterId id="2147483721" r:id="rId2"/>
  </p:sldMasterIdLst>
  <p:notesMasterIdLst>
    <p:notesMasterId r:id="rId15"/>
  </p:notesMasterIdLst>
  <p:sldIdLst>
    <p:sldId id="267" r:id="rId3"/>
    <p:sldId id="265" r:id="rId4"/>
    <p:sldId id="269" r:id="rId5"/>
    <p:sldId id="270" r:id="rId6"/>
    <p:sldId id="271" r:id="rId7"/>
    <p:sldId id="266" r:id="rId8"/>
    <p:sldId id="259" r:id="rId9"/>
    <p:sldId id="261" r:id="rId10"/>
    <p:sldId id="264" r:id="rId11"/>
    <p:sldId id="262" r:id="rId12"/>
    <p:sldId id="263" r:id="rId13"/>
    <p:sldId id="268" r:id="rId14"/>
  </p:sldIdLst>
  <p:sldSz cx="9144000" cy="6858000" type="screen4x3"/>
  <p:notesSz cx="6858000" cy="89916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Villanova" initials="DV" lastIdx="1" clrIdx="0">
    <p:extLst>
      <p:ext uri="{19B8F6BF-5375-455C-9EA6-DF929625EA0E}">
        <p15:presenceInfo xmlns:p15="http://schemas.microsoft.com/office/powerpoint/2012/main" userId="470e0086268097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259A1"/>
    <a:srgbClr val="D3D64E"/>
    <a:srgbClr val="FF7C80"/>
    <a:srgbClr val="33CC33"/>
    <a:srgbClr val="008080"/>
    <a:srgbClr val="0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Villanova" userId="470e00862680972b" providerId="LiveId" clId="{B604EE6A-56A4-40D0-9325-03A26A9622ED}"/>
    <pc:docChg chg="custSel modSld">
      <pc:chgData name="Dr Villanova" userId="470e00862680972b" providerId="LiveId" clId="{B604EE6A-56A4-40D0-9325-03A26A9622ED}" dt="2020-07-26T20:16:52.047" v="827" actId="1076"/>
      <pc:docMkLst>
        <pc:docMk/>
      </pc:docMkLst>
      <pc:sldChg chg="modSp">
        <pc:chgData name="Dr Villanova" userId="470e00862680972b" providerId="LiveId" clId="{B604EE6A-56A4-40D0-9325-03A26A9622ED}" dt="2020-07-26T20:07:45.981" v="469" actId="207"/>
        <pc:sldMkLst>
          <pc:docMk/>
          <pc:sldMk cId="0" sldId="263"/>
        </pc:sldMkLst>
        <pc:spChg chg="mod">
          <ac:chgData name="Dr Villanova" userId="470e00862680972b" providerId="LiveId" clId="{B604EE6A-56A4-40D0-9325-03A26A9622ED}" dt="2020-07-26T20:07:19.885" v="467" actId="207"/>
          <ac:spMkLst>
            <pc:docMk/>
            <pc:sldMk cId="0" sldId="263"/>
            <ac:spMk id="2053" creationId="{00000000-0000-0000-0000-000000000000}"/>
          </ac:spMkLst>
        </pc:spChg>
        <pc:spChg chg="mod">
          <ac:chgData name="Dr Villanova" userId="470e00862680972b" providerId="LiveId" clId="{B604EE6A-56A4-40D0-9325-03A26A9622ED}" dt="2020-07-26T20:07:45.981" v="469" actId="207"/>
          <ac:spMkLst>
            <pc:docMk/>
            <pc:sldMk cId="0" sldId="263"/>
            <ac:spMk id="2055" creationId="{00000000-0000-0000-0000-000000000000}"/>
          </ac:spMkLst>
        </pc:spChg>
        <pc:spChg chg="mod">
          <ac:chgData name="Dr Villanova" userId="470e00862680972b" providerId="LiveId" clId="{B604EE6A-56A4-40D0-9325-03A26A9622ED}" dt="2020-07-26T20:07:04.481" v="466" actId="207"/>
          <ac:spMkLst>
            <pc:docMk/>
            <pc:sldMk cId="0" sldId="263"/>
            <ac:spMk id="11276" creationId="{00000000-0000-0000-0000-000000000000}"/>
          </ac:spMkLst>
        </pc:spChg>
        <pc:spChg chg="mod">
          <ac:chgData name="Dr Villanova" userId="470e00862680972b" providerId="LiveId" clId="{B604EE6A-56A4-40D0-9325-03A26A9622ED}" dt="2020-07-26T20:07:32.106" v="468" actId="207"/>
          <ac:spMkLst>
            <pc:docMk/>
            <pc:sldMk cId="0" sldId="263"/>
            <ac:spMk id="11278" creationId="{00000000-0000-0000-0000-000000000000}"/>
          </ac:spMkLst>
        </pc:spChg>
      </pc:sldChg>
      <pc:sldChg chg="addSp modSp modAnim">
        <pc:chgData name="Dr Villanova" userId="470e00862680972b" providerId="LiveId" clId="{B604EE6A-56A4-40D0-9325-03A26A9622ED}" dt="2020-07-26T20:03:56.572" v="465" actId="1076"/>
        <pc:sldMkLst>
          <pc:docMk/>
          <pc:sldMk cId="0" sldId="264"/>
        </pc:sldMkLst>
        <pc:spChg chg="mod">
          <ac:chgData name="Dr Villanova" userId="470e00862680972b" providerId="LiveId" clId="{B604EE6A-56A4-40D0-9325-03A26A9622ED}" dt="2020-07-26T18:55:46.675" v="88" actId="14100"/>
          <ac:spMkLst>
            <pc:docMk/>
            <pc:sldMk cId="0" sldId="264"/>
            <ac:spMk id="10243" creationId="{00000000-0000-0000-0000-000000000000}"/>
          </ac:spMkLst>
        </pc:spChg>
        <pc:picChg chg="add mod">
          <ac:chgData name="Dr Villanova" userId="470e00862680972b" providerId="LiveId" clId="{B604EE6A-56A4-40D0-9325-03A26A9622ED}" dt="2020-07-26T20:03:56.572" v="465" actId="1076"/>
          <ac:picMkLst>
            <pc:docMk/>
            <pc:sldMk cId="0" sldId="264"/>
            <ac:picMk id="2" creationId="{98545899-2E3D-4C90-9E4A-003B9D58E2E2}"/>
          </ac:picMkLst>
        </pc:picChg>
      </pc:sldChg>
      <pc:sldChg chg="addSp delSp modSp modAnim">
        <pc:chgData name="Dr Villanova" userId="470e00862680972b" providerId="LiveId" clId="{B604EE6A-56A4-40D0-9325-03A26A9622ED}" dt="2020-07-26T20:16:52.047" v="827" actId="1076"/>
        <pc:sldMkLst>
          <pc:docMk/>
          <pc:sldMk cId="0" sldId="265"/>
        </pc:sldMkLst>
        <pc:spChg chg="del">
          <ac:chgData name="Dr Villanova" userId="470e00862680972b" providerId="LiveId" clId="{B604EE6A-56A4-40D0-9325-03A26A9622ED}" dt="2020-07-26T20:15:34.018" v="818" actId="478"/>
          <ac:spMkLst>
            <pc:docMk/>
            <pc:sldMk cId="0" sldId="265"/>
            <ac:spMk id="10" creationId="{00000000-0000-0000-0000-000000000000}"/>
          </ac:spMkLst>
        </pc:spChg>
        <pc:spChg chg="mod">
          <ac:chgData name="Dr Villanova" userId="470e00862680972b" providerId="LiveId" clId="{B604EE6A-56A4-40D0-9325-03A26A9622ED}" dt="2020-07-26T20:16:52.047" v="827" actId="1076"/>
          <ac:spMkLst>
            <pc:docMk/>
            <pc:sldMk cId="0" sldId="265"/>
            <ac:spMk id="16385" creationId="{00000000-0000-0000-0000-000000000000}"/>
          </ac:spMkLst>
        </pc:spChg>
        <pc:spChg chg="mod">
          <ac:chgData name="Dr Villanova" userId="470e00862680972b" providerId="LiveId" clId="{B604EE6A-56A4-40D0-9325-03A26A9622ED}" dt="2020-07-26T20:16:25.979" v="823" actId="20577"/>
          <ac:spMkLst>
            <pc:docMk/>
            <pc:sldMk cId="0" sldId="265"/>
            <ac:spMk id="25603" creationId="{00000000-0000-0000-0000-000000000000}"/>
          </ac:spMkLst>
        </pc:spChg>
        <pc:picChg chg="add mod">
          <ac:chgData name="Dr Villanova" userId="470e00862680972b" providerId="LiveId" clId="{B604EE6A-56A4-40D0-9325-03A26A9622ED}" dt="2020-07-26T20:15:55.104" v="821" actId="1076"/>
          <ac:picMkLst>
            <pc:docMk/>
            <pc:sldMk cId="0" sldId="265"/>
            <ac:picMk id="2" creationId="{82E5B30D-B589-46F0-B2FC-E7CDC6003AC3}"/>
          </ac:picMkLst>
        </pc:picChg>
        <pc:cxnChg chg="mod">
          <ac:chgData name="Dr Villanova" userId="470e00862680972b" providerId="LiveId" clId="{B604EE6A-56A4-40D0-9325-03A26A9622ED}" dt="2020-07-26T20:16:32.989" v="824" actId="1076"/>
          <ac:cxnSpMkLst>
            <pc:docMk/>
            <pc:sldMk cId="0" sldId="265"/>
            <ac:cxnSpMk id="8" creationId="{00000000-0000-0000-0000-000000000000}"/>
          </ac:cxnSpMkLst>
        </pc:cxnChg>
        <pc:cxnChg chg="mod">
          <ac:chgData name="Dr Villanova" userId="470e00862680972b" providerId="LiveId" clId="{B604EE6A-56A4-40D0-9325-03A26A9622ED}" dt="2020-07-26T20:16:40.261" v="825" actId="1076"/>
          <ac:cxnSpMkLst>
            <pc:docMk/>
            <pc:sldMk cId="0" sldId="265"/>
            <ac:cxnSpMk id="11" creationId="{00000000-0000-0000-0000-000000000000}"/>
          </ac:cxnSpMkLst>
        </pc:cxnChg>
        <pc:cxnChg chg="mod">
          <ac:chgData name="Dr Villanova" userId="470e00862680972b" providerId="LiveId" clId="{B604EE6A-56A4-40D0-9325-03A26A9622ED}" dt="2020-07-26T20:16:43.238" v="826" actId="1076"/>
          <ac:cxnSpMkLst>
            <pc:docMk/>
            <pc:sldMk cId="0" sldId="265"/>
            <ac:cxnSpMk id="12" creationId="{00000000-0000-0000-0000-000000000000}"/>
          </ac:cxnSpMkLst>
        </pc:cxnChg>
      </pc:sldChg>
      <pc:sldChg chg="addSp delSp modSp modAnim">
        <pc:chgData name="Dr Villanova" userId="470e00862680972b" providerId="LiveId" clId="{B604EE6A-56A4-40D0-9325-03A26A9622ED}" dt="2020-07-26T20:12:23.197" v="817" actId="14100"/>
        <pc:sldMkLst>
          <pc:docMk/>
          <pc:sldMk cId="0" sldId="266"/>
        </pc:sldMkLst>
        <pc:spChg chg="add del mod">
          <ac:chgData name="Dr Villanova" userId="470e00862680972b" providerId="LiveId" clId="{B604EE6A-56A4-40D0-9325-03A26A9622ED}" dt="2020-07-26T19:56:27.668" v="452" actId="478"/>
          <ac:spMkLst>
            <pc:docMk/>
            <pc:sldMk cId="0" sldId="266"/>
            <ac:spMk id="2" creationId="{3CC45021-1C23-478D-AAE9-EA1A908D3253}"/>
          </ac:spMkLst>
        </pc:spChg>
        <pc:spChg chg="mod">
          <ac:chgData name="Dr Villanova" userId="470e00862680972b" providerId="LiveId" clId="{B604EE6A-56A4-40D0-9325-03A26A9622ED}" dt="2020-07-26T20:10:00.818" v="651" actId="1076"/>
          <ac:spMkLst>
            <pc:docMk/>
            <pc:sldMk cId="0" sldId="266"/>
            <ac:spMk id="4" creationId="{00000000-0000-0000-0000-000000000000}"/>
          </ac:spMkLst>
        </pc:spChg>
        <pc:spChg chg="mod">
          <ac:chgData name="Dr Villanova" userId="470e00862680972b" providerId="LiveId" clId="{B604EE6A-56A4-40D0-9325-03A26A9622ED}" dt="2020-07-26T20:12:23.197" v="817" actId="14100"/>
          <ac:spMkLst>
            <pc:docMk/>
            <pc:sldMk cId="0" sldId="266"/>
            <ac:spMk id="26627" creationId="{00000000-0000-0000-0000-000000000000}"/>
          </ac:spMkLst>
        </pc:spChg>
        <pc:picChg chg="add mod">
          <ac:chgData name="Dr Villanova" userId="470e00862680972b" providerId="LiveId" clId="{B604EE6A-56A4-40D0-9325-03A26A9622ED}" dt="2020-07-26T19:57:01.808" v="455" actId="1076"/>
          <ac:picMkLst>
            <pc:docMk/>
            <pc:sldMk cId="0" sldId="266"/>
            <ac:picMk id="3" creationId="{DEBF7A2D-1662-4B40-8B7C-B92A986C2C47}"/>
          </ac:picMkLst>
        </pc:picChg>
      </pc:sldChg>
      <pc:sldChg chg="addSp delSp modSp modAnim addCm modCm">
        <pc:chgData name="Dr Villanova" userId="470e00862680972b" providerId="LiveId" clId="{B604EE6A-56A4-40D0-9325-03A26A9622ED}" dt="2020-07-26T20:00:33.979" v="459" actId="1076"/>
        <pc:sldMkLst>
          <pc:docMk/>
          <pc:sldMk cId="523432479" sldId="267"/>
        </pc:sldMkLst>
        <pc:spChg chg="mod">
          <ac:chgData name="Dr Villanova" userId="470e00862680972b" providerId="LiveId" clId="{B604EE6A-56A4-40D0-9325-03A26A9622ED}" dt="2020-07-26T19:42:45.564" v="448" actId="20577"/>
          <ac:spMkLst>
            <pc:docMk/>
            <pc:sldMk cId="523432479" sldId="267"/>
            <ac:spMk id="3" creationId="{00000000-0000-0000-0000-000000000000}"/>
          </ac:spMkLst>
        </pc:spChg>
        <pc:spChg chg="add del mod">
          <ac:chgData name="Dr Villanova" userId="470e00862680972b" providerId="LiveId" clId="{B604EE6A-56A4-40D0-9325-03A26A9622ED}" dt="2020-07-26T19:27:36.739" v="227"/>
          <ac:spMkLst>
            <pc:docMk/>
            <pc:sldMk cId="523432479" sldId="267"/>
            <ac:spMk id="4" creationId="{C626CD22-0479-4193-A17F-F9B608F61FD4}"/>
          </ac:spMkLst>
        </pc:spChg>
        <pc:spChg chg="add del mod">
          <ac:chgData name="Dr Villanova" userId="470e00862680972b" providerId="LiveId" clId="{B604EE6A-56A4-40D0-9325-03A26A9622ED}" dt="2020-07-26T20:00:30.142" v="458" actId="478"/>
          <ac:spMkLst>
            <pc:docMk/>
            <pc:sldMk cId="523432479" sldId="267"/>
            <ac:spMk id="6" creationId="{62810958-375D-4F2A-A67C-ED146C61DF4B}"/>
          </ac:spMkLst>
        </pc:spChg>
        <pc:picChg chg="add mod">
          <ac:chgData name="Dr Villanova" userId="470e00862680972b" providerId="LiveId" clId="{B604EE6A-56A4-40D0-9325-03A26A9622ED}" dt="2020-07-26T20:00:33.979" v="459" actId="1076"/>
          <ac:picMkLst>
            <pc:docMk/>
            <pc:sldMk cId="523432479" sldId="267"/>
            <ac:picMk id="7" creationId="{47FA2A54-5EF2-4BA3-A49C-391551E00B46}"/>
          </ac:picMkLst>
        </pc:picChg>
      </pc:sldChg>
      <pc:sldChg chg="addSp modSp modAnim">
        <pc:chgData name="Dr Villanova" userId="470e00862680972b" providerId="LiveId" clId="{B604EE6A-56A4-40D0-9325-03A26A9622ED}" dt="2020-07-26T20:02:01.734" v="462" actId="1076"/>
        <pc:sldMkLst>
          <pc:docMk/>
          <pc:sldMk cId="2494519834" sldId="269"/>
        </pc:sldMkLst>
        <pc:picChg chg="add mod">
          <ac:chgData name="Dr Villanova" userId="470e00862680972b" providerId="LiveId" clId="{B604EE6A-56A4-40D0-9325-03A26A9622ED}" dt="2020-07-26T20:02:01.734" v="462" actId="1076"/>
          <ac:picMkLst>
            <pc:docMk/>
            <pc:sldMk cId="2494519834" sldId="269"/>
            <ac:picMk id="5" creationId="{AEE84206-1FA8-4F19-B7C6-88CEE8708289}"/>
          </ac:picMkLst>
        </pc:picChg>
      </pc:sldChg>
      <pc:sldChg chg="addSp modSp modAnim">
        <pc:chgData name="Dr Villanova" userId="470e00862680972b" providerId="LiveId" clId="{B604EE6A-56A4-40D0-9325-03A26A9622ED}" dt="2020-07-26T20:09:48.777" v="650" actId="1076"/>
        <pc:sldMkLst>
          <pc:docMk/>
          <pc:sldMk cId="535838088" sldId="270"/>
        </pc:sldMkLst>
        <pc:spChg chg="mod">
          <ac:chgData name="Dr Villanova" userId="470e00862680972b" providerId="LiveId" clId="{B604EE6A-56A4-40D0-9325-03A26A9622ED}" dt="2020-07-26T20:09:48.777" v="650" actId="1076"/>
          <ac:spMkLst>
            <pc:docMk/>
            <pc:sldMk cId="535838088" sldId="270"/>
            <ac:spMk id="3" creationId="{00000000-0000-0000-0000-000000000000}"/>
          </ac:spMkLst>
        </pc:spChg>
        <pc:picChg chg="add mod">
          <ac:chgData name="Dr Villanova" userId="470e00862680972b" providerId="LiveId" clId="{B604EE6A-56A4-40D0-9325-03A26A9622ED}" dt="2020-07-26T19:45:57.787" v="451" actId="1076"/>
          <ac:picMkLst>
            <pc:docMk/>
            <pc:sldMk cId="535838088" sldId="270"/>
            <ac:picMk id="4" creationId="{C182BDC3-2F27-462B-80FC-7985BC6854CD}"/>
          </ac:picMkLst>
        </pc:picChg>
      </pc:sldChg>
    </pc:docChg>
  </pc:docChgLst>
  <pc:docChgLst>
    <pc:chgData name="Dr Villanova" userId="470e00862680972b" providerId="LiveId" clId="{F7621A2F-6DD9-4110-8BAD-27669748AFED}"/>
    <pc:docChg chg="custSel addSld delSld modSld">
      <pc:chgData name="Dr Villanova" userId="470e00862680972b" providerId="LiveId" clId="{F7621A2F-6DD9-4110-8BAD-27669748AFED}" dt="2021-08-01T18:26:26.659" v="37" actId="47"/>
      <pc:docMkLst>
        <pc:docMk/>
      </pc:docMkLst>
      <pc:sldChg chg="addSp delSp modSp mod">
        <pc:chgData name="Dr Villanova" userId="470e00862680972b" providerId="LiveId" clId="{F7621A2F-6DD9-4110-8BAD-27669748AFED}" dt="2021-08-01T18:26:18.780" v="36" actId="14100"/>
        <pc:sldMkLst>
          <pc:docMk/>
          <pc:sldMk cId="0" sldId="261"/>
        </pc:sldMkLst>
        <pc:spChg chg="mod">
          <ac:chgData name="Dr Villanova" userId="470e00862680972b" providerId="LiveId" clId="{F7621A2F-6DD9-4110-8BAD-27669748AFED}" dt="2021-08-01T18:26:01.092" v="35" actId="1076"/>
          <ac:spMkLst>
            <pc:docMk/>
            <pc:sldMk cId="0" sldId="261"/>
            <ac:spMk id="9219" creationId="{00000000-0000-0000-0000-000000000000}"/>
          </ac:spMkLst>
        </pc:spChg>
        <pc:spChg chg="del">
          <ac:chgData name="Dr Villanova" userId="470e00862680972b" providerId="LiveId" clId="{F7621A2F-6DD9-4110-8BAD-27669748AFED}" dt="2021-08-01T18:25:07.112" v="12" actId="478"/>
          <ac:spMkLst>
            <pc:docMk/>
            <pc:sldMk cId="0" sldId="261"/>
            <ac:spMk id="9220" creationId="{00000000-0000-0000-0000-000000000000}"/>
          </ac:spMkLst>
        </pc:spChg>
        <pc:spChg chg="del">
          <ac:chgData name="Dr Villanova" userId="470e00862680972b" providerId="LiveId" clId="{F7621A2F-6DD9-4110-8BAD-27669748AFED}" dt="2021-08-01T18:25:14.512" v="15" actId="478"/>
          <ac:spMkLst>
            <pc:docMk/>
            <pc:sldMk cId="0" sldId="261"/>
            <ac:spMk id="9221" creationId="{00000000-0000-0000-0000-000000000000}"/>
          </ac:spMkLst>
        </pc:spChg>
        <pc:spChg chg="del">
          <ac:chgData name="Dr Villanova" userId="470e00862680972b" providerId="LiveId" clId="{F7621A2F-6DD9-4110-8BAD-27669748AFED}" dt="2021-08-01T18:25:17.361" v="17" actId="478"/>
          <ac:spMkLst>
            <pc:docMk/>
            <pc:sldMk cId="0" sldId="261"/>
            <ac:spMk id="9222" creationId="{00000000-0000-0000-0000-000000000000}"/>
          </ac:spMkLst>
        </pc:spChg>
        <pc:spChg chg="del">
          <ac:chgData name="Dr Villanova" userId="470e00862680972b" providerId="LiveId" clId="{F7621A2F-6DD9-4110-8BAD-27669748AFED}" dt="2021-08-01T18:25:20.393" v="20" actId="478"/>
          <ac:spMkLst>
            <pc:docMk/>
            <pc:sldMk cId="0" sldId="261"/>
            <ac:spMk id="9223" creationId="{00000000-0000-0000-0000-000000000000}"/>
          </ac:spMkLst>
        </pc:spChg>
        <pc:spChg chg="del">
          <ac:chgData name="Dr Villanova" userId="470e00862680972b" providerId="LiveId" clId="{F7621A2F-6DD9-4110-8BAD-27669748AFED}" dt="2021-08-01T18:25:23.184" v="22" actId="478"/>
          <ac:spMkLst>
            <pc:docMk/>
            <pc:sldMk cId="0" sldId="261"/>
            <ac:spMk id="9224" creationId="{00000000-0000-0000-0000-000000000000}"/>
          </ac:spMkLst>
        </pc:spChg>
        <pc:spChg chg="del mod">
          <ac:chgData name="Dr Villanova" userId="470e00862680972b" providerId="LiveId" clId="{F7621A2F-6DD9-4110-8BAD-27669748AFED}" dt="2021-08-01T18:25:13.249" v="14" actId="478"/>
          <ac:spMkLst>
            <pc:docMk/>
            <pc:sldMk cId="0" sldId="261"/>
            <ac:spMk id="9225" creationId="{00000000-0000-0000-0000-000000000000}"/>
          </ac:spMkLst>
        </pc:spChg>
        <pc:spChg chg="del">
          <ac:chgData name="Dr Villanova" userId="470e00862680972b" providerId="LiveId" clId="{F7621A2F-6DD9-4110-8BAD-27669748AFED}" dt="2021-08-01T18:25:16.456" v="16" actId="478"/>
          <ac:spMkLst>
            <pc:docMk/>
            <pc:sldMk cId="0" sldId="261"/>
            <ac:spMk id="9226" creationId="{00000000-0000-0000-0000-000000000000}"/>
          </ac:spMkLst>
        </pc:spChg>
        <pc:spChg chg="del mod">
          <ac:chgData name="Dr Villanova" userId="470e00862680972b" providerId="LiveId" clId="{F7621A2F-6DD9-4110-8BAD-27669748AFED}" dt="2021-08-01T18:25:19.424" v="19" actId="478"/>
          <ac:spMkLst>
            <pc:docMk/>
            <pc:sldMk cId="0" sldId="261"/>
            <ac:spMk id="9227" creationId="{00000000-0000-0000-0000-000000000000}"/>
          </ac:spMkLst>
        </pc:spChg>
        <pc:spChg chg="del">
          <ac:chgData name="Dr Villanova" userId="470e00862680972b" providerId="LiveId" clId="{F7621A2F-6DD9-4110-8BAD-27669748AFED}" dt="2021-08-01T18:25:21.992" v="21" actId="478"/>
          <ac:spMkLst>
            <pc:docMk/>
            <pc:sldMk cId="0" sldId="261"/>
            <ac:spMk id="9228" creationId="{00000000-0000-0000-0000-000000000000}"/>
          </ac:spMkLst>
        </pc:spChg>
        <pc:spChg chg="del">
          <ac:chgData name="Dr Villanova" userId="470e00862680972b" providerId="LiveId" clId="{F7621A2F-6DD9-4110-8BAD-27669748AFED}" dt="2021-08-01T18:25:25.312" v="23" actId="478"/>
          <ac:spMkLst>
            <pc:docMk/>
            <pc:sldMk cId="0" sldId="261"/>
            <ac:spMk id="9229" creationId="{00000000-0000-0000-0000-000000000000}"/>
          </ac:spMkLst>
        </pc:spChg>
        <pc:picChg chg="add mod">
          <ac:chgData name="Dr Villanova" userId="470e00862680972b" providerId="LiveId" clId="{F7621A2F-6DD9-4110-8BAD-27669748AFED}" dt="2021-08-01T18:26:18.780" v="36" actId="14100"/>
          <ac:picMkLst>
            <pc:docMk/>
            <pc:sldMk cId="0" sldId="261"/>
            <ac:picMk id="3" creationId="{5CED1214-F5AA-40D8-BCC9-EFFC2559E2FC}"/>
          </ac:picMkLst>
        </pc:picChg>
        <pc:picChg chg="add del mod">
          <ac:chgData name="Dr Villanova" userId="470e00862680972b" providerId="LiveId" clId="{F7621A2F-6DD9-4110-8BAD-27669748AFED}" dt="2021-08-01T18:25:39.016" v="31" actId="478"/>
          <ac:picMkLst>
            <pc:docMk/>
            <pc:sldMk cId="0" sldId="261"/>
            <ac:picMk id="5" creationId="{063876E6-C725-46AE-AE13-832A56CFD8F6}"/>
          </ac:picMkLst>
        </pc:picChg>
      </pc:sldChg>
      <pc:sldChg chg="new del">
        <pc:chgData name="Dr Villanova" userId="470e00862680972b" providerId="LiveId" clId="{F7621A2F-6DD9-4110-8BAD-27669748AFED}" dt="2021-08-01T18:23:37.908" v="1" actId="47"/>
        <pc:sldMkLst>
          <pc:docMk/>
          <pc:sldMk cId="2555914983" sldId="271"/>
        </pc:sldMkLst>
      </pc:sldChg>
      <pc:sldChg chg="addSp delSp modSp new mod">
        <pc:chgData name="Dr Villanova" userId="470e00862680972b" providerId="LiveId" clId="{F7621A2F-6DD9-4110-8BAD-27669748AFED}" dt="2021-08-01T18:24:04.784" v="10" actId="478"/>
        <pc:sldMkLst>
          <pc:docMk/>
          <pc:sldMk cId="3169563573" sldId="271"/>
        </pc:sldMkLst>
        <pc:spChg chg="del">
          <ac:chgData name="Dr Villanova" userId="470e00862680972b" providerId="LiveId" clId="{F7621A2F-6DD9-4110-8BAD-27669748AFED}" dt="2021-08-01T18:24:04.784" v="10" actId="478"/>
          <ac:spMkLst>
            <pc:docMk/>
            <pc:sldMk cId="3169563573" sldId="271"/>
            <ac:spMk id="2" creationId="{1CEFE738-D505-450E-A7D3-993744E8DB38}"/>
          </ac:spMkLst>
        </pc:spChg>
        <pc:spChg chg="del">
          <ac:chgData name="Dr Villanova" userId="470e00862680972b" providerId="LiveId" clId="{F7621A2F-6DD9-4110-8BAD-27669748AFED}" dt="2021-08-01T18:23:54.936" v="5"/>
          <ac:spMkLst>
            <pc:docMk/>
            <pc:sldMk cId="3169563573" sldId="271"/>
            <ac:spMk id="3" creationId="{450A9568-D5A8-46C5-AC71-CC7F18761F06}"/>
          </ac:spMkLst>
        </pc:spChg>
        <pc:picChg chg="add mod ord">
          <ac:chgData name="Dr Villanova" userId="470e00862680972b" providerId="LiveId" clId="{F7621A2F-6DD9-4110-8BAD-27669748AFED}" dt="2021-08-01T18:23:55.695" v="8" actId="27614"/>
          <ac:picMkLst>
            <pc:docMk/>
            <pc:sldMk cId="3169563573" sldId="271"/>
            <ac:picMk id="5" creationId="{D02E6DED-461B-4A93-8760-EA455A4ED633}"/>
          </ac:picMkLst>
        </pc:picChg>
        <pc:picChg chg="add mod">
          <ac:chgData name="Dr Villanova" userId="470e00862680972b" providerId="LiveId" clId="{F7621A2F-6DD9-4110-8BAD-27669748AFED}" dt="2021-08-01T18:23:55.695" v="9" actId="962"/>
          <ac:picMkLst>
            <pc:docMk/>
            <pc:sldMk cId="3169563573" sldId="271"/>
            <ac:picMk id="7" creationId="{1FCF1952-0535-49DB-91C7-0832BFF7A9DC}"/>
          </ac:picMkLst>
        </pc:picChg>
      </pc:sldChg>
      <pc:sldChg chg="new del">
        <pc:chgData name="Dr Villanova" userId="470e00862680972b" providerId="LiveId" clId="{F7621A2F-6DD9-4110-8BAD-27669748AFED}" dt="2021-08-01T18:26:26.659" v="37" actId="47"/>
        <pc:sldMkLst>
          <pc:docMk/>
          <pc:sldMk cId="468615553" sldId="272"/>
        </pc:sldMkLst>
      </pc:sldChg>
    </pc:docChg>
  </pc:docChgLst>
  <pc:docChgLst>
    <pc:chgData name="Dr Villanova" userId="470e00862680972b" providerId="LiveId" clId="{D844906A-F385-4D70-B2E5-829A4631A503}"/>
    <pc:docChg chg="modSld">
      <pc:chgData name="Dr Villanova" userId="470e00862680972b" providerId="LiveId" clId="{D844906A-F385-4D70-B2E5-829A4631A503}" dt="2020-08-20T16:04:24.371" v="5" actId="14100"/>
      <pc:docMkLst>
        <pc:docMk/>
      </pc:docMkLst>
      <pc:sldChg chg="addSp modSp mod">
        <pc:chgData name="Dr Villanova" userId="470e00862680972b" providerId="LiveId" clId="{D844906A-F385-4D70-B2E5-829A4631A503}" dt="2020-08-20T16:04:24.371" v="5" actId="14100"/>
        <pc:sldMkLst>
          <pc:docMk/>
          <pc:sldMk cId="535838088" sldId="270"/>
        </pc:sldMkLst>
        <pc:picChg chg="add mod">
          <ac:chgData name="Dr Villanova" userId="470e00862680972b" providerId="LiveId" clId="{D844906A-F385-4D70-B2E5-829A4631A503}" dt="2020-08-20T16:04:24.371" v="5" actId="14100"/>
          <ac:picMkLst>
            <pc:docMk/>
            <pc:sldMk cId="535838088" sldId="270"/>
            <ac:picMk id="6" creationId="{38FC0DEA-C310-4642-9C32-8997FBB1A4F9}"/>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7-26T15:24:03.727" idx="1">
    <p:pos x="4250" y="90"/>
    <p:text>Adapted from Gareth Morgan 'Images of Organization'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92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49263"/>
          </a:xfrm>
          <a:prstGeom prst="rect">
            <a:avLst/>
          </a:prstGeom>
        </p:spPr>
        <p:txBody>
          <a:bodyPr vert="horz" lIns="91440" tIns="45720" rIns="91440" bIns="45720" rtlCol="0"/>
          <a:lstStyle>
            <a:lvl1pPr algn="r">
              <a:defRPr sz="1200"/>
            </a:lvl1pPr>
          </a:lstStyle>
          <a:p>
            <a:pPr>
              <a:defRPr/>
            </a:pPr>
            <a:fld id="{B55DF1C9-FCF7-45B5-8C98-CBA087F81F53}" type="datetimeFigureOut">
              <a:rPr lang="en-US"/>
              <a:pPr>
                <a:defRPr/>
              </a:pPr>
              <a:t>8/1/2021</a:t>
            </a:fld>
            <a:endParaRPr lang="en-US"/>
          </a:p>
        </p:txBody>
      </p:sp>
      <p:sp>
        <p:nvSpPr>
          <p:cNvPr id="4" name="Slide Image Placeholder 3"/>
          <p:cNvSpPr>
            <a:spLocks noGrp="1" noRot="1" noChangeAspect="1"/>
          </p:cNvSpPr>
          <p:nvPr>
            <p:ph type="sldImg" idx="2"/>
          </p:nvPr>
        </p:nvSpPr>
        <p:spPr>
          <a:xfrm>
            <a:off x="1181100" y="674688"/>
            <a:ext cx="4495800" cy="33718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270375"/>
            <a:ext cx="5486400" cy="40465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540750"/>
            <a:ext cx="2971800" cy="4492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540750"/>
            <a:ext cx="2971800" cy="449263"/>
          </a:xfrm>
          <a:prstGeom prst="rect">
            <a:avLst/>
          </a:prstGeom>
        </p:spPr>
        <p:txBody>
          <a:bodyPr vert="horz" lIns="91440" tIns="45720" rIns="91440" bIns="45720" rtlCol="0" anchor="b"/>
          <a:lstStyle>
            <a:lvl1pPr algn="r">
              <a:defRPr sz="1200"/>
            </a:lvl1pPr>
          </a:lstStyle>
          <a:p>
            <a:pPr>
              <a:defRPr/>
            </a:pPr>
            <a:fld id="{E7EFEB29-8783-4A9E-84E5-0B135EA53F32}" type="slidenum">
              <a:rPr lang="en-US"/>
              <a:pPr>
                <a:defRPr/>
              </a:pPr>
              <a:t>‹#›</a:t>
            </a:fld>
            <a:endParaRPr lang="en-US"/>
          </a:p>
        </p:txBody>
      </p:sp>
    </p:spTree>
    <p:extLst>
      <p:ext uri="{BB962C8B-B14F-4D97-AF65-F5344CB8AC3E}">
        <p14:creationId xmlns:p14="http://schemas.microsoft.com/office/powerpoint/2010/main" val="2415837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1E4D59-5877-4B81-AF39-5115C2242B20}" type="slidenum">
              <a:rPr lang="en-US" smtClean="0"/>
              <a:pPr/>
              <a:t>2</a:t>
            </a:fld>
            <a:endParaRPr lang="en-US"/>
          </a:p>
        </p:txBody>
      </p:sp>
    </p:spTree>
    <p:extLst>
      <p:ext uri="{BB962C8B-B14F-4D97-AF65-F5344CB8AC3E}">
        <p14:creationId xmlns:p14="http://schemas.microsoft.com/office/powerpoint/2010/main" val="37524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5EEB16-9EAA-4C54-9D33-FABD7266311B}" type="slidenum">
              <a:rPr lang="en-US" smtClean="0"/>
              <a:pPr/>
              <a:t>6</a:t>
            </a:fld>
            <a:endParaRPr lang="en-US"/>
          </a:p>
        </p:txBody>
      </p:sp>
    </p:spTree>
    <p:extLst>
      <p:ext uri="{BB962C8B-B14F-4D97-AF65-F5344CB8AC3E}">
        <p14:creationId xmlns:p14="http://schemas.microsoft.com/office/powerpoint/2010/main" val="300650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4FB5DB-8D9F-4882-8F80-FD855EE85B10}" type="slidenum">
              <a:rPr lang="en-US" smtClean="0"/>
              <a:pPr/>
              <a:t>7</a:t>
            </a:fld>
            <a:endParaRPr lang="en-US"/>
          </a:p>
        </p:txBody>
      </p:sp>
    </p:spTree>
    <p:extLst>
      <p:ext uri="{BB962C8B-B14F-4D97-AF65-F5344CB8AC3E}">
        <p14:creationId xmlns:p14="http://schemas.microsoft.com/office/powerpoint/2010/main" val="287888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794EE4-5C3A-4FD6-8F57-2A9FC2CDA30A}" type="slidenum">
              <a:rPr lang="en-US" smtClean="0"/>
              <a:pPr/>
              <a:t>8</a:t>
            </a:fld>
            <a:endParaRPr lang="en-US"/>
          </a:p>
        </p:txBody>
      </p:sp>
    </p:spTree>
    <p:extLst>
      <p:ext uri="{BB962C8B-B14F-4D97-AF65-F5344CB8AC3E}">
        <p14:creationId xmlns:p14="http://schemas.microsoft.com/office/powerpoint/2010/main" val="327424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77C1B3-2BBF-4B97-9E27-F28C8E8DB5E5}" type="slidenum">
              <a:rPr lang="en-US" smtClean="0"/>
              <a:pPr/>
              <a:t>9</a:t>
            </a:fld>
            <a:endParaRPr lang="en-US"/>
          </a:p>
        </p:txBody>
      </p:sp>
    </p:spTree>
    <p:extLst>
      <p:ext uri="{BB962C8B-B14F-4D97-AF65-F5344CB8AC3E}">
        <p14:creationId xmlns:p14="http://schemas.microsoft.com/office/powerpoint/2010/main" val="380616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78EDBA-48D2-4B36-8ED4-1CCD62DDC0C8}" type="slidenum">
              <a:rPr lang="en-US" smtClean="0"/>
              <a:pPr/>
              <a:t>10</a:t>
            </a:fld>
            <a:endParaRPr lang="en-US"/>
          </a:p>
        </p:txBody>
      </p:sp>
    </p:spTree>
    <p:extLst>
      <p:ext uri="{BB962C8B-B14F-4D97-AF65-F5344CB8AC3E}">
        <p14:creationId xmlns:p14="http://schemas.microsoft.com/office/powerpoint/2010/main" val="14530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865E07-C9CA-43C6-A976-2C4454FAB9F0}" type="slidenum">
              <a:rPr lang="en-US" smtClean="0"/>
              <a:pPr/>
              <a:t>11</a:t>
            </a:fld>
            <a:endParaRPr lang="en-US"/>
          </a:p>
        </p:txBody>
      </p:sp>
    </p:spTree>
    <p:extLst>
      <p:ext uri="{BB962C8B-B14F-4D97-AF65-F5344CB8AC3E}">
        <p14:creationId xmlns:p14="http://schemas.microsoft.com/office/powerpoint/2010/main" val="422529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534400" y="6477000"/>
            <a:ext cx="609600" cy="369888"/>
          </a:xfrm>
          <a:prstGeom prst="rect">
            <a:avLst/>
          </a:prstGeom>
          <a:noFill/>
        </p:spPr>
        <p:txBody>
          <a:bodyPr>
            <a:spAutoFit/>
          </a:bodyPr>
          <a:lstStyle/>
          <a:p>
            <a:pPr>
              <a:defRPr/>
            </a:pPr>
            <a:r>
              <a:rPr lang="en-US" dirty="0">
                <a:solidFill>
                  <a:schemeClr val="bg1">
                    <a:lumMod val="65000"/>
                    <a:lumOff val="35000"/>
                  </a:schemeClr>
                </a:solidFill>
                <a:latin typeface="Castellar" pitchFamily="18" charset="0"/>
              </a:rPr>
              <a:t>PV</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3075"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44" r:id="rId4"/>
    <p:sldLayoutId id="2147483738" r:id="rId5"/>
    <p:sldLayoutId id="2147483739" r:id="rId6"/>
    <p:sldLayoutId id="2147483740" r:id="rId7"/>
    <p:sldLayoutId id="2147483741" r:id="rId8"/>
    <p:sldLayoutId id="2147483742" r:id="rId9"/>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2"/>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3"/>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3"/>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3"/>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098" name="Picture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410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43"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mn-lt"/>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mn-lt"/>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mn-lt"/>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mn-lt"/>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mn-lt"/>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video" Target="https://www.youtube.com/embed/Xt_1qCHH_Qk?start=1&amp;feature=oembed" TargetMode="External"/><Relationship Id="rId7" Type="http://schemas.openxmlformats.org/officeDocument/2006/relationships/comments" Target="../comments/commen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d1jOwD-CTLI?start=73&amp;feature=oembed"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ideo" Target="https://www.youtube.com/embed/zp554tcdWO8?start=353&amp;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www.youtube.com/embed/1E92wMv25uc?feature=oembed" TargetMode="Externa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Dr_8JqosPVk?feature=oembed" TargetMode="Externa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CXAzZRnJo2o?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S910219487[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040880" y="1280160"/>
            <a:ext cx="182880" cy="182880"/>
          </a:xfrm>
          <a:prstGeom prst="rect">
            <a:avLst/>
          </a:prstGeom>
        </p:spPr>
      </p:pic>
      <p:sp>
        <p:nvSpPr>
          <p:cNvPr id="2" name="Title 1"/>
          <p:cNvSpPr>
            <a:spLocks noGrp="1"/>
          </p:cNvSpPr>
          <p:nvPr>
            <p:ph type="title"/>
          </p:nvPr>
        </p:nvSpPr>
        <p:spPr>
          <a:xfrm>
            <a:off x="381000" y="230188"/>
            <a:ext cx="7162800" cy="664797"/>
          </a:xfrm>
        </p:spPr>
        <p:txBody>
          <a:bodyPr/>
          <a:lstStyle/>
          <a:p>
            <a:r>
              <a:rPr lang="en-US" dirty="0"/>
              <a:t>Metaphors of Organizations</a:t>
            </a:r>
          </a:p>
        </p:txBody>
      </p:sp>
      <p:sp>
        <p:nvSpPr>
          <p:cNvPr id="3" name="Content Placeholder 2"/>
          <p:cNvSpPr>
            <a:spLocks noGrp="1"/>
          </p:cNvSpPr>
          <p:nvPr>
            <p:ph idx="1"/>
          </p:nvPr>
        </p:nvSpPr>
        <p:spPr>
          <a:xfrm>
            <a:off x="228600" y="1135876"/>
            <a:ext cx="8686800" cy="5398401"/>
          </a:xfrm>
        </p:spPr>
        <p:txBody>
          <a:bodyPr/>
          <a:lstStyle/>
          <a:p>
            <a:r>
              <a:rPr lang="en-US" dirty="0"/>
              <a:t>Organizations are:</a:t>
            </a:r>
          </a:p>
          <a:p>
            <a:pPr lvl="1"/>
            <a:r>
              <a:rPr lang="en-US" dirty="0"/>
              <a:t>Machines – efficient, reliable, routine, control, order</a:t>
            </a:r>
          </a:p>
          <a:p>
            <a:pPr lvl="1"/>
            <a:r>
              <a:rPr lang="en-US" dirty="0"/>
              <a:t>Brains – intelligence, knowledge, learning systems</a:t>
            </a:r>
          </a:p>
          <a:p>
            <a:pPr lvl="1"/>
            <a:r>
              <a:rPr lang="en-US" dirty="0"/>
              <a:t>Cultures – values, beliefs, rituals, mission, vision</a:t>
            </a:r>
          </a:p>
          <a:p>
            <a:pPr lvl="1"/>
            <a:r>
              <a:rPr lang="en-US" dirty="0"/>
              <a:t>Political systems – power, authority, influence, leadership, spoils systems, conflict of interests</a:t>
            </a:r>
          </a:p>
          <a:p>
            <a:pPr lvl="1"/>
            <a:r>
              <a:rPr lang="en-US" dirty="0"/>
              <a:t>Psychic prisons – groupthink, sociopaths, dysfunctional family, anxiety, repression</a:t>
            </a:r>
          </a:p>
          <a:p>
            <a:pPr lvl="1"/>
            <a:r>
              <a:rPr lang="en-US" dirty="0"/>
              <a:t>Instruments of Domination – alienation, repression, exploitation, social and environmental degradation</a:t>
            </a:r>
          </a:p>
          <a:p>
            <a:pPr lvl="1"/>
            <a:r>
              <a:rPr lang="en-US" dirty="0"/>
              <a:t>Organisms – ontogeny, open systems, adapt, </a:t>
            </a:r>
            <a:r>
              <a:rPr lang="en-US" dirty="0">
                <a:solidFill>
                  <a:schemeClr val="accent1">
                    <a:lumMod val="60000"/>
                    <a:lumOff val="40000"/>
                  </a:schemeClr>
                </a:solidFill>
              </a:rPr>
              <a:t>entropy</a:t>
            </a:r>
          </a:p>
          <a:p>
            <a:pPr lvl="1"/>
            <a:endParaRPr lang="en-US" dirty="0"/>
          </a:p>
        </p:txBody>
      </p:sp>
      <p:pic>
        <p:nvPicPr>
          <p:cNvPr id="7" name="Online Media 6" title="Organizational Metaphors">
            <a:hlinkClick r:id="" action="ppaction://media"/>
            <a:extLst>
              <a:ext uri="{FF2B5EF4-FFF2-40B4-BE49-F238E27FC236}">
                <a16:creationId xmlns:a16="http://schemas.microsoft.com/office/drawing/2014/main" id="{47FA2A54-5EF2-4BA3-A49C-391551E00B46}"/>
              </a:ext>
            </a:extLst>
          </p:cNvPr>
          <p:cNvPicPr>
            <a:picLocks noRot="1" noChangeAspect="1"/>
          </p:cNvPicPr>
          <p:nvPr>
            <a:videoFile r:link="rId3"/>
          </p:nvPr>
        </p:nvPicPr>
        <p:blipFill>
          <a:blip r:embed="rId6"/>
          <a:stretch>
            <a:fillRect/>
          </a:stretch>
        </p:blipFill>
        <p:spPr>
          <a:xfrm>
            <a:off x="0" y="6210300"/>
            <a:ext cx="1151467" cy="647700"/>
          </a:xfrm>
          <a:prstGeom prst="rect">
            <a:avLst/>
          </a:prstGeom>
        </p:spPr>
      </p:pic>
    </p:spTree>
    <p:extLst>
      <p:ext uri="{BB962C8B-B14F-4D97-AF65-F5344CB8AC3E}">
        <p14:creationId xmlns:p14="http://schemas.microsoft.com/office/powerpoint/2010/main" val="523432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anim calcmode="lin" valueType="num">
                                      <p:cBhvr>
                                        <p:cTn id="1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14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repeatCount="3000" fill="hold" nodeType="clickEffect">
                                  <p:stCondLst>
                                    <p:cond delay="0"/>
                                  </p:stCondLst>
                                  <p:childTnLst>
                                    <p:animRot by="120000">
                                      <p:cBhvr>
                                        <p:cTn id="36" dur="200" fill="hold">
                                          <p:stCondLst>
                                            <p:cond delay="0"/>
                                          </p:stCondLst>
                                        </p:cTn>
                                        <p:tgtEl>
                                          <p:spTgt spid="3">
                                            <p:txEl>
                                              <p:pRg st="5" end="5"/>
                                            </p:txEl>
                                          </p:spTgt>
                                        </p:tgtEl>
                                        <p:attrNameLst>
                                          <p:attrName>r</p:attrName>
                                        </p:attrNameLst>
                                      </p:cBhvr>
                                    </p:animRot>
                                    <p:animRot by="-240000">
                                      <p:cBhvr>
                                        <p:cTn id="37" dur="400" fill="hold">
                                          <p:stCondLst>
                                            <p:cond delay="400"/>
                                          </p:stCondLst>
                                        </p:cTn>
                                        <p:tgtEl>
                                          <p:spTgt spid="3">
                                            <p:txEl>
                                              <p:pRg st="5" end="5"/>
                                            </p:txEl>
                                          </p:spTgt>
                                        </p:tgtEl>
                                        <p:attrNameLst>
                                          <p:attrName>r</p:attrName>
                                        </p:attrNameLst>
                                      </p:cBhvr>
                                    </p:animRot>
                                    <p:animRot by="240000">
                                      <p:cBhvr>
                                        <p:cTn id="38" dur="400" fill="hold">
                                          <p:stCondLst>
                                            <p:cond delay="800"/>
                                          </p:stCondLst>
                                        </p:cTn>
                                        <p:tgtEl>
                                          <p:spTgt spid="3">
                                            <p:txEl>
                                              <p:pRg st="5" end="5"/>
                                            </p:txEl>
                                          </p:spTgt>
                                        </p:tgtEl>
                                        <p:attrNameLst>
                                          <p:attrName>r</p:attrName>
                                        </p:attrNameLst>
                                      </p:cBhvr>
                                    </p:animRot>
                                    <p:animRot by="-240000">
                                      <p:cBhvr>
                                        <p:cTn id="39" dur="400" fill="hold">
                                          <p:stCondLst>
                                            <p:cond delay="1200"/>
                                          </p:stCondLst>
                                        </p:cTn>
                                        <p:tgtEl>
                                          <p:spTgt spid="3">
                                            <p:txEl>
                                              <p:pRg st="5" end="5"/>
                                            </p:txEl>
                                          </p:spTgt>
                                        </p:tgtEl>
                                        <p:attrNameLst>
                                          <p:attrName>r</p:attrName>
                                        </p:attrNameLst>
                                      </p:cBhvr>
                                    </p:animRot>
                                    <p:animRot by="120000">
                                      <p:cBhvr>
                                        <p:cTn id="40" dur="400" fill="hold">
                                          <p:stCondLst>
                                            <p:cond delay="1600"/>
                                          </p:stCondLst>
                                        </p:cTn>
                                        <p:tgtEl>
                                          <p:spTgt spid="3">
                                            <p:txEl>
                                              <p:pRg st="5" end="5"/>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down)">
                                      <p:cBhvr>
                                        <p:cTn id="45" dur="580">
                                          <p:stCondLst>
                                            <p:cond delay="0"/>
                                          </p:stCondLst>
                                        </p:cTn>
                                        <p:tgtEl>
                                          <p:spTgt spid="3">
                                            <p:txEl>
                                              <p:pRg st="6" end="6"/>
                                            </p:txEl>
                                          </p:spTgt>
                                        </p:tgtEl>
                                      </p:cBhvr>
                                    </p:animEffect>
                                    <p:anim calcmode="lin" valueType="num">
                                      <p:cBhvr>
                                        <p:cTn id="4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6" end="6"/>
                                            </p:txEl>
                                          </p:spTgt>
                                        </p:tgtEl>
                                      </p:cBhvr>
                                      <p:to x="100000" y="60000"/>
                                    </p:animScale>
                                    <p:animScale>
                                      <p:cBhvr>
                                        <p:cTn id="52" dur="166" decel="50000">
                                          <p:stCondLst>
                                            <p:cond delay="676"/>
                                          </p:stCondLst>
                                        </p:cTn>
                                        <p:tgtEl>
                                          <p:spTgt spid="3">
                                            <p:txEl>
                                              <p:pRg st="6" end="6"/>
                                            </p:txEl>
                                          </p:spTgt>
                                        </p:tgtEl>
                                      </p:cBhvr>
                                      <p:to x="100000" y="100000"/>
                                    </p:animScale>
                                    <p:animScale>
                                      <p:cBhvr>
                                        <p:cTn id="53" dur="26">
                                          <p:stCondLst>
                                            <p:cond delay="1312"/>
                                          </p:stCondLst>
                                        </p:cTn>
                                        <p:tgtEl>
                                          <p:spTgt spid="3">
                                            <p:txEl>
                                              <p:pRg st="6" end="6"/>
                                            </p:txEl>
                                          </p:spTgt>
                                        </p:tgtEl>
                                      </p:cBhvr>
                                      <p:to x="100000" y="80000"/>
                                    </p:animScale>
                                    <p:animScale>
                                      <p:cBhvr>
                                        <p:cTn id="54" dur="166" decel="50000">
                                          <p:stCondLst>
                                            <p:cond delay="1338"/>
                                          </p:stCondLst>
                                        </p:cTn>
                                        <p:tgtEl>
                                          <p:spTgt spid="3">
                                            <p:txEl>
                                              <p:pRg st="6" end="6"/>
                                            </p:txEl>
                                          </p:spTgt>
                                        </p:tgtEl>
                                      </p:cBhvr>
                                      <p:to x="100000" y="100000"/>
                                    </p:animScale>
                                    <p:animScale>
                                      <p:cBhvr>
                                        <p:cTn id="55" dur="26">
                                          <p:stCondLst>
                                            <p:cond delay="1642"/>
                                          </p:stCondLst>
                                        </p:cTn>
                                        <p:tgtEl>
                                          <p:spTgt spid="3">
                                            <p:txEl>
                                              <p:pRg st="6" end="6"/>
                                            </p:txEl>
                                          </p:spTgt>
                                        </p:tgtEl>
                                      </p:cBhvr>
                                      <p:to x="100000" y="90000"/>
                                    </p:animScale>
                                    <p:animScale>
                                      <p:cBhvr>
                                        <p:cTn id="56" dur="166" decel="50000">
                                          <p:stCondLst>
                                            <p:cond delay="1668"/>
                                          </p:stCondLst>
                                        </p:cTn>
                                        <p:tgtEl>
                                          <p:spTgt spid="3">
                                            <p:txEl>
                                              <p:pRg st="6" end="6"/>
                                            </p:txEl>
                                          </p:spTgt>
                                        </p:tgtEl>
                                      </p:cBhvr>
                                      <p:to x="100000" y="100000"/>
                                    </p:animScale>
                                    <p:animScale>
                                      <p:cBhvr>
                                        <p:cTn id="57" dur="26">
                                          <p:stCondLst>
                                            <p:cond delay="1808"/>
                                          </p:stCondLst>
                                        </p:cTn>
                                        <p:tgtEl>
                                          <p:spTgt spid="3">
                                            <p:txEl>
                                              <p:pRg st="6" end="6"/>
                                            </p:txEl>
                                          </p:spTgt>
                                        </p:tgtEl>
                                      </p:cBhvr>
                                      <p:to x="100000" y="95000"/>
                                    </p:animScale>
                                    <p:animScale>
                                      <p:cBhvr>
                                        <p:cTn id="58" dur="166" decel="50000">
                                          <p:stCondLst>
                                            <p:cond delay="1834"/>
                                          </p:stCondLst>
                                        </p:cTn>
                                        <p:tgtEl>
                                          <p:spTgt spid="3">
                                            <p:txEl>
                                              <p:pRg st="6" end="6"/>
                                            </p:txEl>
                                          </p:spTgt>
                                        </p:tgtEl>
                                      </p:cBhvr>
                                      <p:to x="100000" y="100000"/>
                                    </p:animScale>
                                  </p:childTnLst>
                                </p:cTn>
                              </p:par>
                              <p:par>
                                <p:cTn id="59" presetID="1" presetClass="mediacall" presetSubtype="0" fill="hold" nodeType="withEffect">
                                  <p:stCondLst>
                                    <p:cond delay="0"/>
                                  </p:stCondLst>
                                  <p:childTnLst>
                                    <p:cmd type="call" cmd="playFrom(0.0)">
                                      <p:cBhvr>
                                        <p:cTn id="60" dur="2240" fill="hold"/>
                                        <p:tgtEl>
                                          <p:spTgt spid="5"/>
                                        </p:tgtEl>
                                      </p:cBhvr>
                                    </p:cmd>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13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6" dur="13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7" dur="13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8" dur="1300"/>
                                        <p:tgtEl>
                                          <p:spTgt spid="3">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3" fill="hold" display="0">
                  <p:stCondLst>
                    <p:cond delay="indefinite"/>
                  </p:stCondLst>
                  <p:endCondLst>
                    <p:cond evt="onStopAudio" delay="0">
                      <p:tgtEl>
                        <p:sldTgt/>
                      </p:tgtEl>
                    </p:cond>
                  </p:endCondLst>
                </p:cTn>
                <p:tgtEl>
                  <p:spTgt spid="5"/>
                </p:tgtEl>
              </p:cMediaNode>
            </p:audio>
            <p:video>
              <p:cMediaNode vol="80000">
                <p:cTn id="74" fill="hold" display="0">
                  <p:stCondLst>
                    <p:cond delay="indefinite"/>
                  </p:stCondLst>
                </p:cTn>
                <p:tgtEl>
                  <p:spTgt spid="7"/>
                </p:tgtEl>
              </p:cMediaNode>
            </p:video>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2" presetClass="mediacall" presetSubtype="0" fill="hold" nodeType="clickEffect">
                                  <p:stCondLst>
                                    <p:cond delay="0"/>
                                  </p:stCondLst>
                                  <p:childTnLst>
                                    <p:cmd type="call" cmd="togglePause">
                                      <p:cBhvr>
                                        <p:cTn id="79"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914400"/>
          </a:xfrm>
        </p:spPr>
        <p:txBody>
          <a:bodyPr/>
          <a:lstStyle/>
          <a:p>
            <a:pPr eaLnBrk="1" hangingPunct="1">
              <a:defRPr/>
            </a:pPr>
            <a:r>
              <a:rPr sz="3200" i="1"/>
              <a:t>Decline of the </a:t>
            </a:r>
            <a:br>
              <a:rPr sz="3200" i="1"/>
            </a:br>
            <a:r>
              <a:rPr sz="3200" i="1"/>
              <a:t>Human Relations Movement</a:t>
            </a:r>
            <a:endParaRPr sz="2800"/>
          </a:p>
        </p:txBody>
      </p:sp>
      <p:sp>
        <p:nvSpPr>
          <p:cNvPr id="11267" name="Rectangle 3"/>
          <p:cNvSpPr>
            <a:spLocks noGrp="1" noChangeArrowheads="1"/>
          </p:cNvSpPr>
          <p:nvPr>
            <p:ph idx="1"/>
          </p:nvPr>
        </p:nvSpPr>
        <p:spPr>
          <a:xfrm>
            <a:off x="914400" y="1371600"/>
            <a:ext cx="7772400" cy="4330416"/>
          </a:xfrm>
        </p:spPr>
        <p:txBody>
          <a:bodyPr/>
          <a:lstStyle/>
          <a:p>
            <a:pPr eaLnBrk="1" hangingPunct="1"/>
            <a:r>
              <a:rPr lang="en-US" sz="2400" dirty="0">
                <a:solidFill>
                  <a:srgbClr val="FFFFFF"/>
                </a:solidFill>
              </a:rPr>
              <a:t>No single management style emerged as best suited for all situations.</a:t>
            </a:r>
          </a:p>
          <a:p>
            <a:pPr eaLnBrk="1" hangingPunct="1"/>
            <a:r>
              <a:rPr lang="en-US" sz="2400" dirty="0">
                <a:solidFill>
                  <a:srgbClr val="FFFFFF"/>
                </a:solidFill>
              </a:rPr>
              <a:t>Slowing economic growth in the United States.</a:t>
            </a:r>
          </a:p>
          <a:p>
            <a:pPr eaLnBrk="1" hangingPunct="1"/>
            <a:r>
              <a:rPr lang="en-US" sz="2400" dirty="0">
                <a:solidFill>
                  <a:srgbClr val="FFFFFF"/>
                </a:solidFill>
              </a:rPr>
              <a:t>Successful global competition of Germany and Japan.</a:t>
            </a:r>
          </a:p>
          <a:p>
            <a:pPr eaLnBrk="1" hangingPunct="1"/>
            <a:r>
              <a:rPr lang="en-US" sz="2400" dirty="0">
                <a:solidFill>
                  <a:srgbClr val="FFFFFF"/>
                </a:solidFill>
              </a:rPr>
              <a:t>Increased cost of labor relative to capital expenditures for machinery.</a:t>
            </a:r>
          </a:p>
          <a:p>
            <a:pPr eaLnBrk="1" hangingPunct="1"/>
            <a:r>
              <a:rPr lang="en-US" sz="2400" dirty="0">
                <a:solidFill>
                  <a:srgbClr val="FFFFFF"/>
                </a:solidFill>
              </a:rPr>
              <a:t>Movement into the workforce of a more diverse and better educated population of employees.</a:t>
            </a:r>
            <a:r>
              <a:rPr lang="en-US" sz="1800" dirty="0">
                <a:solidFill>
                  <a:srgbClr val="FFFFFF"/>
                </a:solidFill>
              </a:rPr>
              <a:t>  </a:t>
            </a:r>
          </a:p>
          <a:p>
            <a:pPr eaLnBrk="1" hangingPunct="1"/>
            <a:r>
              <a:rPr lang="en-US" sz="2400" dirty="0">
                <a:solidFill>
                  <a:srgbClr val="FFFFFF"/>
                </a:solidFill>
              </a:rPr>
              <a:t>Cynical use of human relations philosophy to obtain worker compliance in return for marginal gains in worker participation.</a:t>
            </a:r>
          </a:p>
          <a:p>
            <a:pPr eaLnBrk="1" hangingPunct="1"/>
            <a:endParaRPr lang="en-US" sz="1800" dirty="0">
              <a:solidFill>
                <a:srgbClr val="FFFFFF"/>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152400"/>
            <a:ext cx="8229600" cy="664797"/>
          </a:xfrm>
        </p:spPr>
        <p:txBody>
          <a:bodyPr/>
          <a:lstStyle/>
          <a:p>
            <a:pPr eaLnBrk="1" hangingPunct="1">
              <a:defRPr/>
            </a:pPr>
            <a:r>
              <a:t>Circa 2000+ Management</a:t>
            </a:r>
          </a:p>
        </p:txBody>
      </p:sp>
      <p:graphicFrame>
        <p:nvGraphicFramePr>
          <p:cNvPr id="2050" name="Object 3"/>
          <p:cNvGraphicFramePr>
            <a:graphicFrameLocks noGrp="1" noChangeAspect="1"/>
          </p:cNvGraphicFramePr>
          <p:nvPr>
            <p:ph type="dgm" idx="4294967295"/>
          </p:nvPr>
        </p:nvGraphicFramePr>
        <p:xfrm>
          <a:off x="0" y="1368425"/>
          <a:ext cx="9144000" cy="1681163"/>
        </p:xfrm>
        <a:graphic>
          <a:graphicData uri="http://schemas.openxmlformats.org/presentationml/2006/ole">
            <mc:AlternateContent xmlns:mc="http://schemas.openxmlformats.org/markup-compatibility/2006">
              <mc:Choice xmlns:v="urn:schemas-microsoft-com:vml" Requires="v">
                <p:oleObj name="Organization Chart" r:id="rId3" imgW="7772400" imgH="1428480" progId="OrgPlusWOPX.4">
                  <p:embed followColorScheme="full"/>
                </p:oleObj>
              </mc:Choice>
              <mc:Fallback>
                <p:oleObj name="Organization Chart" r:id="rId3" imgW="7772400" imgH="1428480" progId="OrgPlusWOPX.4">
                  <p:embed followColorScheme="full"/>
                  <p:pic>
                    <p:nvPicPr>
                      <p:cNvPr id="205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8425"/>
                        <a:ext cx="9144000" cy="168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6" name="Text Box 12"/>
          <p:cNvSpPr txBox="1">
            <a:spLocks noChangeArrowheads="1"/>
          </p:cNvSpPr>
          <p:nvPr/>
        </p:nvSpPr>
        <p:spPr bwMode="auto">
          <a:xfrm>
            <a:off x="0" y="3505200"/>
            <a:ext cx="2133600" cy="2062163"/>
          </a:xfrm>
          <a:prstGeom prst="rect">
            <a:avLst/>
          </a:prstGeom>
          <a:gradFill flip="none"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5400000" scaled="1"/>
            <a:tileRect/>
          </a:gradFill>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spcBef>
                <a:spcPct val="50000"/>
              </a:spcBef>
              <a:buFontTx/>
              <a:buChar char="-"/>
              <a:defRPr/>
            </a:pPr>
            <a:r>
              <a:rPr lang="en-US" sz="1600" dirty="0"/>
              <a:t> diversity</a:t>
            </a:r>
          </a:p>
          <a:p>
            <a:pPr>
              <a:spcBef>
                <a:spcPct val="50000"/>
              </a:spcBef>
              <a:buFontTx/>
              <a:buChar char="-"/>
              <a:defRPr/>
            </a:pPr>
            <a:r>
              <a:rPr lang="en-US" sz="1600" dirty="0"/>
              <a:t> empowerment</a:t>
            </a:r>
          </a:p>
          <a:p>
            <a:pPr>
              <a:spcBef>
                <a:spcPct val="50000"/>
              </a:spcBef>
              <a:buFontTx/>
              <a:buChar char="-"/>
              <a:defRPr/>
            </a:pPr>
            <a:r>
              <a:rPr lang="en-US" sz="1600" dirty="0"/>
              <a:t> development</a:t>
            </a:r>
          </a:p>
          <a:p>
            <a:pPr>
              <a:spcBef>
                <a:spcPct val="50000"/>
              </a:spcBef>
              <a:buFontTx/>
              <a:buChar char="-"/>
              <a:defRPr/>
            </a:pPr>
            <a:r>
              <a:rPr lang="en-US" sz="1600" dirty="0"/>
              <a:t> entire person</a:t>
            </a:r>
          </a:p>
          <a:p>
            <a:pPr>
              <a:spcBef>
                <a:spcPct val="50000"/>
              </a:spcBef>
              <a:buFontTx/>
              <a:buChar char="-"/>
              <a:defRPr/>
            </a:pPr>
            <a:r>
              <a:rPr lang="en-US" sz="1600" dirty="0"/>
              <a:t> </a:t>
            </a:r>
            <a:r>
              <a:rPr lang="en-US" sz="1600" i="1" dirty="0">
                <a:solidFill>
                  <a:srgbClr val="000000"/>
                </a:solidFill>
              </a:rPr>
              <a:t>Rosabeth Moss Kanter</a:t>
            </a:r>
          </a:p>
        </p:txBody>
      </p:sp>
      <p:sp>
        <p:nvSpPr>
          <p:cNvPr id="2053" name="Text Box 13"/>
          <p:cNvSpPr txBox="1">
            <a:spLocks noChangeArrowheads="1"/>
          </p:cNvSpPr>
          <p:nvPr/>
        </p:nvSpPr>
        <p:spPr bwMode="auto">
          <a:xfrm>
            <a:off x="2209800" y="3505200"/>
            <a:ext cx="2286000" cy="1323975"/>
          </a:xfrm>
          <a:prstGeom prst="rect">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2700000" scaled="1"/>
            <a:tileRect/>
          </a:gradFill>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spcBef>
                <a:spcPct val="50000"/>
              </a:spcBef>
              <a:buFontTx/>
              <a:buChar char="-"/>
              <a:defRPr/>
            </a:pPr>
            <a:r>
              <a:rPr lang="en-US" sz="1600" dirty="0"/>
              <a:t> if x then y, else z</a:t>
            </a:r>
          </a:p>
          <a:p>
            <a:pPr>
              <a:spcBef>
                <a:spcPct val="50000"/>
              </a:spcBef>
              <a:buFontTx/>
              <a:buChar char="-"/>
              <a:defRPr/>
            </a:pPr>
            <a:r>
              <a:rPr lang="en-US" sz="1600" dirty="0"/>
              <a:t> truth boundaries</a:t>
            </a:r>
          </a:p>
          <a:p>
            <a:pPr>
              <a:spcBef>
                <a:spcPct val="50000"/>
              </a:spcBef>
              <a:buFontTx/>
              <a:buChar char="-"/>
              <a:defRPr/>
            </a:pPr>
            <a:r>
              <a:rPr lang="en-US" sz="1600" dirty="0"/>
              <a:t> </a:t>
            </a:r>
            <a:r>
              <a:rPr lang="en-US" sz="1600" i="1" dirty="0">
                <a:solidFill>
                  <a:srgbClr val="000000"/>
                </a:solidFill>
              </a:rPr>
              <a:t>Fred Fiedler &amp; Frederick Herzberg</a:t>
            </a:r>
          </a:p>
        </p:txBody>
      </p:sp>
      <p:sp>
        <p:nvSpPr>
          <p:cNvPr id="11278" name="Text Box 14"/>
          <p:cNvSpPr txBox="1">
            <a:spLocks noChangeArrowheads="1"/>
          </p:cNvSpPr>
          <p:nvPr/>
        </p:nvSpPr>
        <p:spPr bwMode="auto">
          <a:xfrm>
            <a:off x="4572000" y="3505200"/>
            <a:ext cx="2286000" cy="2800350"/>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5400000" scaled="1"/>
            <a:tileRect/>
          </a:gradFill>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spcBef>
                <a:spcPct val="50000"/>
              </a:spcBef>
              <a:buFontTx/>
              <a:buChar char="-"/>
              <a:defRPr/>
            </a:pPr>
            <a:r>
              <a:rPr lang="en-US" sz="1600" dirty="0"/>
              <a:t> customer focus</a:t>
            </a:r>
          </a:p>
          <a:p>
            <a:pPr>
              <a:spcBef>
                <a:spcPct val="50000"/>
              </a:spcBef>
              <a:buFontTx/>
              <a:buChar char="-"/>
              <a:defRPr/>
            </a:pPr>
            <a:r>
              <a:rPr lang="en-US" sz="1600" dirty="0"/>
              <a:t> system factors</a:t>
            </a:r>
          </a:p>
          <a:p>
            <a:pPr>
              <a:spcBef>
                <a:spcPct val="50000"/>
              </a:spcBef>
              <a:buFontTx/>
              <a:buChar char="-"/>
              <a:defRPr/>
            </a:pPr>
            <a:r>
              <a:rPr lang="en-US" sz="1600" dirty="0"/>
              <a:t> statistical quality control</a:t>
            </a:r>
          </a:p>
          <a:p>
            <a:pPr>
              <a:spcBef>
                <a:spcPct val="50000"/>
              </a:spcBef>
              <a:buFontTx/>
              <a:buChar char="-"/>
              <a:defRPr/>
            </a:pPr>
            <a:r>
              <a:rPr lang="en-US" sz="1600" dirty="0"/>
              <a:t> continuous improvement</a:t>
            </a:r>
          </a:p>
          <a:p>
            <a:pPr>
              <a:spcBef>
                <a:spcPct val="50000"/>
              </a:spcBef>
              <a:buFontTx/>
              <a:buChar char="-"/>
              <a:defRPr/>
            </a:pPr>
            <a:r>
              <a:rPr lang="en-US" sz="1600" dirty="0"/>
              <a:t> </a:t>
            </a:r>
            <a:r>
              <a:rPr lang="en-US" sz="1600" i="1" dirty="0">
                <a:solidFill>
                  <a:srgbClr val="000000"/>
                </a:solidFill>
              </a:rPr>
              <a:t>W. Edwards Deming &amp; Joseph Juran</a:t>
            </a:r>
          </a:p>
        </p:txBody>
      </p:sp>
      <p:sp>
        <p:nvSpPr>
          <p:cNvPr id="2055" name="Text Box 15"/>
          <p:cNvSpPr txBox="1">
            <a:spLocks noChangeArrowheads="1"/>
          </p:cNvSpPr>
          <p:nvPr/>
        </p:nvSpPr>
        <p:spPr bwMode="auto">
          <a:xfrm>
            <a:off x="6934200" y="3505200"/>
            <a:ext cx="2209800" cy="272415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5400000" scaled="1"/>
            <a:tileRect/>
          </a:gradFill>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buFontTx/>
              <a:buChar char="-"/>
              <a:defRPr/>
            </a:pPr>
            <a:r>
              <a:rPr lang="en-US" sz="1600" dirty="0"/>
              <a:t> biological metaphor</a:t>
            </a:r>
          </a:p>
          <a:p>
            <a:pPr>
              <a:spcBef>
                <a:spcPct val="50000"/>
              </a:spcBef>
              <a:buFontTx/>
              <a:buChar char="-"/>
              <a:defRPr/>
            </a:pPr>
            <a:r>
              <a:rPr lang="en-US" sz="1600" dirty="0"/>
              <a:t> interdependence of subsystems</a:t>
            </a:r>
          </a:p>
          <a:p>
            <a:pPr>
              <a:spcBef>
                <a:spcPct val="50000"/>
              </a:spcBef>
              <a:buFontTx/>
              <a:buChar char="-"/>
              <a:defRPr/>
            </a:pPr>
            <a:r>
              <a:rPr lang="en-US" sz="1600" dirty="0"/>
              <a:t> input–thru put-output</a:t>
            </a:r>
          </a:p>
          <a:p>
            <a:pPr>
              <a:spcBef>
                <a:spcPct val="50000"/>
              </a:spcBef>
              <a:buFontTx/>
              <a:buChar char="-"/>
              <a:defRPr/>
            </a:pPr>
            <a:r>
              <a:rPr lang="en-US" sz="1600" dirty="0"/>
              <a:t> entropy</a:t>
            </a:r>
          </a:p>
          <a:p>
            <a:pPr>
              <a:spcBef>
                <a:spcPct val="50000"/>
              </a:spcBef>
              <a:buFontTx/>
              <a:buChar char="-"/>
              <a:defRPr/>
            </a:pPr>
            <a:r>
              <a:rPr lang="en-US" sz="1600" dirty="0"/>
              <a:t> </a:t>
            </a:r>
            <a:r>
              <a:rPr lang="en-US" sz="1600" dirty="0">
                <a:solidFill>
                  <a:srgbClr val="000000"/>
                </a:solidFill>
              </a:rPr>
              <a:t>Daniel Katz &amp; Robert Kahn</a:t>
            </a:r>
          </a:p>
          <a:p>
            <a:pPr>
              <a:spcBef>
                <a:spcPct val="50000"/>
              </a:spcBef>
              <a:buFontTx/>
              <a:buChar char="-"/>
              <a:defRPr/>
            </a:pPr>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84" y="227251"/>
            <a:ext cx="6004016" cy="665162"/>
          </a:xfrm>
        </p:spPr>
        <p:txBody>
          <a:bodyPr/>
          <a:lstStyle/>
          <a:p>
            <a:r>
              <a:rPr lang="en-US" dirty="0"/>
              <a:t>Open Systems Schematic</a:t>
            </a:r>
          </a:p>
        </p:txBody>
      </p:sp>
      <p:sp>
        <p:nvSpPr>
          <p:cNvPr id="3" name="Right Arrow 2"/>
          <p:cNvSpPr/>
          <p:nvPr/>
        </p:nvSpPr>
        <p:spPr bwMode="auto">
          <a:xfrm>
            <a:off x="1617615" y="2917801"/>
            <a:ext cx="1661704" cy="1752600"/>
          </a:xfrm>
          <a:prstGeom prst="rightArrow">
            <a:avLst/>
          </a:prstGeom>
          <a:solidFill>
            <a:schemeClr val="accent3">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Curved Down Arrow 4"/>
          <p:cNvSpPr/>
          <p:nvPr/>
        </p:nvSpPr>
        <p:spPr bwMode="auto">
          <a:xfrm>
            <a:off x="3394166" y="2512053"/>
            <a:ext cx="2286000" cy="2590800"/>
          </a:xfrm>
          <a:prstGeom prst="curvedDownArrow">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Striped Right Arrow 5"/>
          <p:cNvSpPr/>
          <p:nvPr/>
        </p:nvSpPr>
        <p:spPr bwMode="auto">
          <a:xfrm>
            <a:off x="5715000" y="2918106"/>
            <a:ext cx="1816282" cy="1752600"/>
          </a:xfrm>
          <a:prstGeom prst="stripedRightArrow">
            <a:avLst/>
          </a:prstGeom>
          <a:solidFill>
            <a:schemeClr val="bg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1788251" y="3570785"/>
            <a:ext cx="1213213" cy="461665"/>
          </a:xfrm>
          <a:prstGeom prst="rect">
            <a:avLst/>
          </a:prstGeom>
          <a:noFill/>
        </p:spPr>
        <p:txBody>
          <a:bodyPr wrap="square" rtlCol="0">
            <a:spAutoFit/>
          </a:bodyPr>
          <a:lstStyle/>
          <a:p>
            <a:r>
              <a:rPr lang="en-US" sz="2400" dirty="0">
                <a:solidFill>
                  <a:schemeClr val="bg1"/>
                </a:solidFill>
              </a:rPr>
              <a:t>INPUT</a:t>
            </a:r>
          </a:p>
        </p:txBody>
      </p:sp>
      <p:sp>
        <p:nvSpPr>
          <p:cNvPr id="8" name="TextBox 7"/>
          <p:cNvSpPr txBox="1"/>
          <p:nvPr/>
        </p:nvSpPr>
        <p:spPr>
          <a:xfrm>
            <a:off x="3326397" y="3454333"/>
            <a:ext cx="2125712" cy="707886"/>
          </a:xfrm>
          <a:prstGeom prst="rect">
            <a:avLst/>
          </a:prstGeom>
          <a:noFill/>
        </p:spPr>
        <p:txBody>
          <a:bodyPr wrap="square" rtlCol="0">
            <a:spAutoFit/>
          </a:bodyPr>
          <a:lstStyle/>
          <a:p>
            <a:r>
              <a:rPr lang="en-US" sz="2000" dirty="0"/>
              <a:t>Transformation Processes</a:t>
            </a:r>
          </a:p>
        </p:txBody>
      </p:sp>
      <p:sp>
        <p:nvSpPr>
          <p:cNvPr id="9" name="TextBox 8"/>
          <p:cNvSpPr txBox="1"/>
          <p:nvPr/>
        </p:nvSpPr>
        <p:spPr>
          <a:xfrm>
            <a:off x="5965916" y="3549284"/>
            <a:ext cx="1600200" cy="461665"/>
          </a:xfrm>
          <a:prstGeom prst="rect">
            <a:avLst/>
          </a:prstGeom>
          <a:noFill/>
        </p:spPr>
        <p:txBody>
          <a:bodyPr wrap="square" rtlCol="0">
            <a:spAutoFit/>
          </a:bodyPr>
          <a:lstStyle/>
          <a:p>
            <a:r>
              <a:rPr lang="en-US" sz="2400" dirty="0">
                <a:solidFill>
                  <a:schemeClr val="bg1"/>
                </a:solidFill>
              </a:rPr>
              <a:t>OUTPUT</a:t>
            </a:r>
          </a:p>
        </p:txBody>
      </p:sp>
      <p:sp>
        <p:nvSpPr>
          <p:cNvPr id="10" name="TextBox 9"/>
          <p:cNvSpPr txBox="1"/>
          <p:nvPr/>
        </p:nvSpPr>
        <p:spPr>
          <a:xfrm>
            <a:off x="3028949" y="1071848"/>
            <a:ext cx="2743201" cy="400110"/>
          </a:xfrm>
          <a:prstGeom prst="rect">
            <a:avLst/>
          </a:prstGeom>
          <a:noFill/>
        </p:spPr>
        <p:txBody>
          <a:bodyPr wrap="square" rtlCol="0">
            <a:spAutoFit/>
          </a:bodyPr>
          <a:lstStyle/>
          <a:p>
            <a:r>
              <a:rPr lang="en-US" sz="2000" dirty="0">
                <a:solidFill>
                  <a:schemeClr val="accent2">
                    <a:lumMod val="40000"/>
                    <a:lumOff val="60000"/>
                  </a:schemeClr>
                </a:solidFill>
                <a:effectLst>
                  <a:outerShdw blurRad="38100" dist="38100" dir="2700000" algn="tl">
                    <a:srgbClr val="000000">
                      <a:alpha val="43137"/>
                    </a:srgbClr>
                  </a:outerShdw>
                </a:effectLst>
              </a:rPr>
              <a:t>E n v i r o n m e n t</a:t>
            </a:r>
          </a:p>
        </p:txBody>
      </p:sp>
      <p:sp>
        <p:nvSpPr>
          <p:cNvPr id="11" name="Arc 10"/>
          <p:cNvSpPr/>
          <p:nvPr/>
        </p:nvSpPr>
        <p:spPr>
          <a:xfrm>
            <a:off x="3591198" y="1251073"/>
            <a:ext cx="4260667" cy="3775580"/>
          </a:xfrm>
          <a:prstGeom prst="arc">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16200000">
            <a:off x="1071492" y="1332379"/>
            <a:ext cx="3775580" cy="3612968"/>
          </a:xfrm>
          <a:prstGeom prst="arc">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570518" y="1611829"/>
            <a:ext cx="1447800" cy="646331"/>
          </a:xfrm>
          <a:prstGeom prst="rect">
            <a:avLst/>
          </a:prstGeom>
          <a:noFill/>
        </p:spPr>
        <p:txBody>
          <a:bodyPr wrap="square" rtlCol="0">
            <a:spAutoFit/>
          </a:bodyPr>
          <a:lstStyle/>
          <a:p>
            <a:r>
              <a:rPr lang="en-US" dirty="0">
                <a:solidFill>
                  <a:schemeClr val="accent2">
                    <a:lumMod val="40000"/>
                    <a:lumOff val="60000"/>
                  </a:schemeClr>
                </a:solidFill>
              </a:rPr>
              <a:t>Legal &amp; Regulatory</a:t>
            </a:r>
          </a:p>
        </p:txBody>
      </p:sp>
      <p:sp>
        <p:nvSpPr>
          <p:cNvPr id="14" name="TextBox 13"/>
          <p:cNvSpPr txBox="1"/>
          <p:nvPr/>
        </p:nvSpPr>
        <p:spPr>
          <a:xfrm>
            <a:off x="411480" y="3323506"/>
            <a:ext cx="1447800" cy="923330"/>
          </a:xfrm>
          <a:prstGeom prst="rect">
            <a:avLst/>
          </a:prstGeom>
          <a:noFill/>
        </p:spPr>
        <p:txBody>
          <a:bodyPr wrap="square" rtlCol="0">
            <a:spAutoFit/>
          </a:bodyPr>
          <a:lstStyle/>
          <a:p>
            <a:r>
              <a:rPr lang="en-US" dirty="0">
                <a:solidFill>
                  <a:schemeClr val="accent1">
                    <a:lumMod val="75000"/>
                  </a:schemeClr>
                </a:solidFill>
              </a:rPr>
              <a:t>Materials</a:t>
            </a:r>
          </a:p>
          <a:p>
            <a:r>
              <a:rPr lang="en-US" dirty="0">
                <a:solidFill>
                  <a:schemeClr val="accent1">
                    <a:lumMod val="75000"/>
                  </a:schemeClr>
                </a:solidFill>
              </a:rPr>
              <a:t>People</a:t>
            </a:r>
          </a:p>
          <a:p>
            <a:r>
              <a:rPr lang="en-US" dirty="0">
                <a:solidFill>
                  <a:schemeClr val="accent1">
                    <a:lumMod val="75000"/>
                  </a:schemeClr>
                </a:solidFill>
              </a:rPr>
              <a:t>Capital</a:t>
            </a:r>
          </a:p>
        </p:txBody>
      </p:sp>
      <p:sp>
        <p:nvSpPr>
          <p:cNvPr id="15" name="TextBox 14"/>
          <p:cNvSpPr txBox="1"/>
          <p:nvPr/>
        </p:nvSpPr>
        <p:spPr>
          <a:xfrm>
            <a:off x="1617615" y="2398348"/>
            <a:ext cx="1447800" cy="369332"/>
          </a:xfrm>
          <a:prstGeom prst="rect">
            <a:avLst/>
          </a:prstGeom>
          <a:noFill/>
        </p:spPr>
        <p:txBody>
          <a:bodyPr wrap="square" rtlCol="0">
            <a:spAutoFit/>
          </a:bodyPr>
          <a:lstStyle/>
          <a:p>
            <a:r>
              <a:rPr lang="en-US" dirty="0">
                <a:solidFill>
                  <a:schemeClr val="accent2">
                    <a:lumMod val="40000"/>
                    <a:lumOff val="60000"/>
                  </a:schemeClr>
                </a:solidFill>
              </a:rPr>
              <a:t>Suppliers</a:t>
            </a:r>
          </a:p>
        </p:txBody>
      </p:sp>
      <p:sp>
        <p:nvSpPr>
          <p:cNvPr id="16" name="TextBox 15"/>
          <p:cNvSpPr txBox="1"/>
          <p:nvPr/>
        </p:nvSpPr>
        <p:spPr>
          <a:xfrm>
            <a:off x="5124999" y="1629919"/>
            <a:ext cx="1676401" cy="369332"/>
          </a:xfrm>
          <a:prstGeom prst="rect">
            <a:avLst/>
          </a:prstGeom>
          <a:noFill/>
        </p:spPr>
        <p:txBody>
          <a:bodyPr wrap="square" rtlCol="0">
            <a:spAutoFit/>
          </a:bodyPr>
          <a:lstStyle/>
          <a:p>
            <a:r>
              <a:rPr lang="en-US" dirty="0">
                <a:solidFill>
                  <a:schemeClr val="accent2">
                    <a:lumMod val="40000"/>
                    <a:lumOff val="60000"/>
                  </a:schemeClr>
                </a:solidFill>
              </a:rPr>
              <a:t>Competition</a:t>
            </a:r>
          </a:p>
        </p:txBody>
      </p:sp>
      <p:sp>
        <p:nvSpPr>
          <p:cNvPr id="17" name="TextBox 16"/>
          <p:cNvSpPr txBox="1"/>
          <p:nvPr/>
        </p:nvSpPr>
        <p:spPr>
          <a:xfrm>
            <a:off x="5423268" y="2428824"/>
            <a:ext cx="1593667" cy="369332"/>
          </a:xfrm>
          <a:prstGeom prst="rect">
            <a:avLst/>
          </a:prstGeom>
          <a:noFill/>
        </p:spPr>
        <p:txBody>
          <a:bodyPr wrap="square" rtlCol="0">
            <a:spAutoFit/>
          </a:bodyPr>
          <a:lstStyle/>
          <a:p>
            <a:r>
              <a:rPr lang="en-US" dirty="0">
                <a:solidFill>
                  <a:schemeClr val="accent2">
                    <a:lumMod val="40000"/>
                    <a:lumOff val="60000"/>
                  </a:schemeClr>
                </a:solidFill>
              </a:rPr>
              <a:t>Consumers</a:t>
            </a:r>
          </a:p>
        </p:txBody>
      </p:sp>
      <p:sp>
        <p:nvSpPr>
          <p:cNvPr id="18" name="TextBox 17"/>
          <p:cNvSpPr txBox="1"/>
          <p:nvPr/>
        </p:nvSpPr>
        <p:spPr>
          <a:xfrm>
            <a:off x="2041619" y="1565662"/>
            <a:ext cx="1447800" cy="646331"/>
          </a:xfrm>
          <a:prstGeom prst="rect">
            <a:avLst/>
          </a:prstGeom>
          <a:noFill/>
          <a:ln>
            <a:noFill/>
          </a:ln>
        </p:spPr>
        <p:txBody>
          <a:bodyPr wrap="square" rtlCol="0">
            <a:spAutoFit/>
          </a:bodyPr>
          <a:lstStyle/>
          <a:p>
            <a:r>
              <a:rPr lang="en-US" dirty="0">
                <a:solidFill>
                  <a:schemeClr val="accent2">
                    <a:lumMod val="40000"/>
                    <a:lumOff val="60000"/>
                  </a:schemeClr>
                </a:solidFill>
              </a:rPr>
              <a:t>Economy &amp; Labor</a:t>
            </a:r>
          </a:p>
        </p:txBody>
      </p:sp>
      <p:sp>
        <p:nvSpPr>
          <p:cNvPr id="19" name="Curved Down Arrow 18"/>
          <p:cNvSpPr/>
          <p:nvPr/>
        </p:nvSpPr>
        <p:spPr bwMode="auto">
          <a:xfrm flipH="1" flipV="1">
            <a:off x="857249" y="4536011"/>
            <a:ext cx="7086600" cy="1719435"/>
          </a:xfrm>
          <a:prstGeom prst="curvedDownArrow">
            <a:avLst/>
          </a:prstGeom>
          <a:gradFill flip="none" rotWithShape="1">
            <a:gsLst>
              <a:gs pos="0">
                <a:srgbClr val="C00000"/>
              </a:gs>
              <a:gs pos="44000">
                <a:schemeClr val="accent6">
                  <a:lumMod val="89000"/>
                </a:schemeClr>
              </a:gs>
              <a:gs pos="69000">
                <a:schemeClr val="accent6">
                  <a:lumMod val="75000"/>
                </a:schemeClr>
              </a:gs>
              <a:gs pos="97000">
                <a:schemeClr val="bg2">
                  <a:lumMod val="60000"/>
                  <a:lumOff val="40000"/>
                </a:schemeClr>
              </a:gs>
            </a:gsLst>
            <a:path path="rect">
              <a:fillToRect l="100000" t="100000"/>
            </a:path>
            <a:tileRect r="-100000" b="-100000"/>
          </a:grad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a:off x="3646718" y="6331647"/>
            <a:ext cx="1295400" cy="369332"/>
          </a:xfrm>
          <a:prstGeom prst="rect">
            <a:avLst/>
          </a:prstGeom>
          <a:noFill/>
        </p:spPr>
        <p:txBody>
          <a:bodyPr wrap="square" rtlCol="0">
            <a:spAutoFit/>
          </a:bodyPr>
          <a:lstStyle/>
          <a:p>
            <a:r>
              <a:rPr lang="en-US" dirty="0"/>
              <a:t>Feedback</a:t>
            </a:r>
          </a:p>
        </p:txBody>
      </p:sp>
      <p:sp>
        <p:nvSpPr>
          <p:cNvPr id="21" name="TextBox 20"/>
          <p:cNvSpPr txBox="1"/>
          <p:nvPr/>
        </p:nvSpPr>
        <p:spPr>
          <a:xfrm>
            <a:off x="7571014" y="3340302"/>
            <a:ext cx="1501684" cy="923330"/>
          </a:xfrm>
          <a:prstGeom prst="rect">
            <a:avLst/>
          </a:prstGeom>
          <a:noFill/>
        </p:spPr>
        <p:txBody>
          <a:bodyPr wrap="square" rtlCol="0">
            <a:spAutoFit/>
          </a:bodyPr>
          <a:lstStyle/>
          <a:p>
            <a:r>
              <a:rPr lang="en-US" dirty="0">
                <a:solidFill>
                  <a:schemeClr val="tx2">
                    <a:lumMod val="50000"/>
                  </a:schemeClr>
                </a:solidFill>
              </a:rPr>
              <a:t>Business &amp; Societal</a:t>
            </a:r>
          </a:p>
          <a:p>
            <a:r>
              <a:rPr lang="en-US" dirty="0">
                <a:solidFill>
                  <a:schemeClr val="tx2">
                    <a:lumMod val="50000"/>
                  </a:schemeClr>
                </a:solidFill>
              </a:rPr>
              <a:t>Outcomes</a:t>
            </a:r>
          </a:p>
        </p:txBody>
      </p:sp>
      <p:sp>
        <p:nvSpPr>
          <p:cNvPr id="23" name="TextBox 22"/>
          <p:cNvSpPr txBox="1"/>
          <p:nvPr/>
        </p:nvSpPr>
        <p:spPr>
          <a:xfrm>
            <a:off x="4330883" y="4193249"/>
            <a:ext cx="1476101" cy="338554"/>
          </a:xfrm>
          <a:prstGeom prst="rect">
            <a:avLst/>
          </a:prstGeom>
          <a:noFill/>
        </p:spPr>
        <p:txBody>
          <a:bodyPr wrap="square" rtlCol="0">
            <a:spAutoFit/>
          </a:bodyPr>
          <a:lstStyle/>
          <a:p>
            <a:r>
              <a:rPr lang="en-US" sz="1600" i="1" dirty="0"/>
              <a:t>Technology</a:t>
            </a:r>
          </a:p>
        </p:txBody>
      </p:sp>
      <p:sp>
        <p:nvSpPr>
          <p:cNvPr id="24" name="TextBox 23"/>
          <p:cNvSpPr txBox="1"/>
          <p:nvPr/>
        </p:nvSpPr>
        <p:spPr>
          <a:xfrm>
            <a:off x="4323263" y="2686919"/>
            <a:ext cx="1476101" cy="338554"/>
          </a:xfrm>
          <a:prstGeom prst="rect">
            <a:avLst/>
          </a:prstGeom>
          <a:noFill/>
        </p:spPr>
        <p:txBody>
          <a:bodyPr wrap="square" rtlCol="0">
            <a:spAutoFit/>
          </a:bodyPr>
          <a:lstStyle/>
          <a:p>
            <a:r>
              <a:rPr lang="en-US" sz="1600" i="1" dirty="0"/>
              <a:t>Culture</a:t>
            </a:r>
          </a:p>
        </p:txBody>
      </p:sp>
      <p:sp>
        <p:nvSpPr>
          <p:cNvPr id="25" name="TextBox 24"/>
          <p:cNvSpPr txBox="1"/>
          <p:nvPr/>
        </p:nvSpPr>
        <p:spPr>
          <a:xfrm>
            <a:off x="3073583" y="4454249"/>
            <a:ext cx="1476101" cy="338554"/>
          </a:xfrm>
          <a:prstGeom prst="rect">
            <a:avLst/>
          </a:prstGeom>
          <a:noFill/>
        </p:spPr>
        <p:txBody>
          <a:bodyPr wrap="square" rtlCol="0">
            <a:spAutoFit/>
          </a:bodyPr>
          <a:lstStyle/>
          <a:p>
            <a:r>
              <a:rPr lang="en-US" sz="1600" i="1" dirty="0"/>
              <a:t>Leadership</a:t>
            </a:r>
          </a:p>
        </p:txBody>
      </p:sp>
      <p:sp>
        <p:nvSpPr>
          <p:cNvPr id="26" name="Explosion 1 25"/>
          <p:cNvSpPr/>
          <p:nvPr/>
        </p:nvSpPr>
        <p:spPr bwMode="auto">
          <a:xfrm>
            <a:off x="3298377" y="5095119"/>
            <a:ext cx="2362200" cy="1095142"/>
          </a:xfrm>
          <a:prstGeom prst="irregularSeal1">
            <a:avLst/>
          </a:prstGeom>
          <a:solidFill>
            <a:schemeClr val="accent1">
              <a:lumMod val="20000"/>
              <a:lumOff val="80000"/>
            </a:schemeClr>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7" name="TextBox 26"/>
          <p:cNvSpPr txBox="1"/>
          <p:nvPr/>
        </p:nvSpPr>
        <p:spPr>
          <a:xfrm>
            <a:off x="3172099" y="2950031"/>
            <a:ext cx="1476101" cy="338554"/>
          </a:xfrm>
          <a:prstGeom prst="rect">
            <a:avLst/>
          </a:prstGeom>
          <a:noFill/>
        </p:spPr>
        <p:txBody>
          <a:bodyPr wrap="square" rtlCol="0">
            <a:spAutoFit/>
          </a:bodyPr>
          <a:lstStyle/>
          <a:p>
            <a:r>
              <a:rPr lang="en-US" sz="1600" i="1" dirty="0"/>
              <a:t>Training</a:t>
            </a:r>
          </a:p>
        </p:txBody>
      </p:sp>
      <p:sp>
        <p:nvSpPr>
          <p:cNvPr id="28" name="TextBox 27"/>
          <p:cNvSpPr txBox="1"/>
          <p:nvPr/>
        </p:nvSpPr>
        <p:spPr>
          <a:xfrm>
            <a:off x="3737064" y="5384947"/>
            <a:ext cx="1324249" cy="523220"/>
          </a:xfrm>
          <a:prstGeom prst="rect">
            <a:avLst/>
          </a:prstGeom>
          <a:noFill/>
        </p:spPr>
        <p:txBody>
          <a:bodyPr wrap="square" rtlCol="0">
            <a:spAutoFit/>
          </a:bodyPr>
          <a:lstStyle/>
          <a:p>
            <a:r>
              <a:rPr lang="en-US" sz="2800" b="1" dirty="0">
                <a:solidFill>
                  <a:srgbClr val="C00000"/>
                </a:solidFill>
                <a:latin typeface="Chiller" panose="04020404031007020602" pitchFamily="82" charset="0"/>
              </a:rPr>
              <a:t>ENTROPY</a:t>
            </a:r>
          </a:p>
        </p:txBody>
      </p:sp>
    </p:spTree>
    <p:extLst>
      <p:ext uri="{BB962C8B-B14F-4D97-AF65-F5344CB8AC3E}">
        <p14:creationId xmlns:p14="http://schemas.microsoft.com/office/powerpoint/2010/main" val="348639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8"/>
                                        </p:tgtEl>
                                        <p:attrNameLst>
                                          <p:attrName>style.fontWeight</p:attrName>
                                        </p:attrNameLst>
                                      </p:cBhvr>
                                      <p:to>
                                        <p:strVal val="bold"/>
                                      </p:to>
                                    </p:set>
                                  </p:childTnLst>
                                </p:cTn>
                              </p:par>
                              <p:par>
                                <p:cTn id="7" presetID="16" presetClass="entr" presetSubtype="21"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barn(inVertical)">
                                      <p:cBhvr>
                                        <p:cTn id="9" dur="500"/>
                                        <p:tgtEl>
                                          <p:spTgt spid="26"/>
                                        </p:tgtEl>
                                      </p:cBhvr>
                                    </p:animEffect>
                                  </p:childTnLst>
                                </p:cTn>
                              </p:par>
                            </p:childTnLst>
                          </p:cTn>
                        </p:par>
                        <p:par>
                          <p:cTn id="10" fill="hold">
                            <p:stCondLst>
                              <p:cond delay="500"/>
                            </p:stCondLst>
                            <p:childTnLst>
                              <p:par>
                                <p:cTn id="11" presetID="6" presetClass="emph" presetSubtype="0" fill="hold" grpId="1" nodeType="afterEffect">
                                  <p:stCondLst>
                                    <p:cond delay="0"/>
                                  </p:stCondLst>
                                  <p:childTnLst>
                                    <p:animScale>
                                      <p:cBhvr>
                                        <p:cTn id="12"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229600" cy="484187"/>
          </a:xfrm>
        </p:spPr>
        <p:txBody>
          <a:bodyPr/>
          <a:lstStyle/>
          <a:p>
            <a:pPr eaLnBrk="1" hangingPunct="1">
              <a:defRPr/>
            </a:pPr>
            <a:r>
              <a:rPr dirty="0"/>
              <a:t>History of OB</a:t>
            </a:r>
          </a:p>
        </p:txBody>
      </p:sp>
      <p:sp>
        <p:nvSpPr>
          <p:cNvPr id="25603" name="Rectangle 3"/>
          <p:cNvSpPr>
            <a:spLocks noGrp="1" noChangeArrowheads="1"/>
          </p:cNvSpPr>
          <p:nvPr>
            <p:ph idx="1"/>
          </p:nvPr>
        </p:nvSpPr>
        <p:spPr>
          <a:xfrm>
            <a:off x="304800" y="1066800"/>
            <a:ext cx="8534400" cy="4912114"/>
          </a:xfrm>
        </p:spPr>
        <p:txBody>
          <a:bodyPr/>
          <a:lstStyle/>
          <a:p>
            <a:pPr eaLnBrk="1" hangingPunct="1">
              <a:defRPr/>
            </a:pPr>
            <a:r>
              <a:rPr lang="en-US" dirty="0"/>
              <a:t>Industrial Revolution</a:t>
            </a:r>
          </a:p>
          <a:p>
            <a:pPr lvl="1" eaLnBrk="1" hangingPunct="1">
              <a:defRPr/>
            </a:pPr>
            <a:r>
              <a:rPr lang="en-US" dirty="0"/>
              <a:t>Disruptive societal changes</a:t>
            </a:r>
          </a:p>
          <a:p>
            <a:pPr lvl="2" eaLnBrk="1" hangingPunct="1">
              <a:defRPr/>
            </a:pPr>
            <a:r>
              <a:rPr lang="en-US" dirty="0"/>
              <a:t>Fossil fuel energy</a:t>
            </a:r>
          </a:p>
          <a:p>
            <a:pPr lvl="2" eaLnBrk="1" hangingPunct="1">
              <a:defRPr/>
            </a:pPr>
            <a:r>
              <a:rPr lang="en-US" dirty="0"/>
              <a:t>Factory system</a:t>
            </a:r>
          </a:p>
          <a:p>
            <a:pPr lvl="1" eaLnBrk="1" hangingPunct="1">
              <a:defRPr/>
            </a:pPr>
            <a:r>
              <a:rPr lang="en-US" dirty="0"/>
              <a:t>Ensuing social chaos</a:t>
            </a:r>
          </a:p>
          <a:p>
            <a:pPr eaLnBrk="1" hangingPunct="1">
              <a:defRPr/>
            </a:pPr>
            <a:r>
              <a:rPr lang="en-US" dirty="0"/>
              <a:t>Prevailing Metaphor of the Age</a:t>
            </a:r>
          </a:p>
          <a:p>
            <a:pPr lvl="1" eaLnBrk="1" hangingPunct="1">
              <a:defRPr/>
            </a:pPr>
            <a:r>
              <a:rPr lang="en-US" dirty="0"/>
              <a:t>the </a:t>
            </a:r>
            <a:r>
              <a:rPr lang="en-US" dirty="0">
                <a:latin typeface="Stencil" pitchFamily="82" charset="0"/>
              </a:rPr>
              <a:t>‘</a:t>
            </a:r>
            <a:r>
              <a:rPr lang="en-US" dirty="0">
                <a:solidFill>
                  <a:srgbClr val="FFFF00"/>
                </a:solidFill>
                <a:latin typeface="Stencil" pitchFamily="82" charset="0"/>
              </a:rPr>
              <a:t>machine</a:t>
            </a:r>
            <a:r>
              <a:rPr lang="en-US" dirty="0">
                <a:latin typeface="Stencil" pitchFamily="82" charset="0"/>
              </a:rPr>
              <a:t>’</a:t>
            </a:r>
          </a:p>
          <a:p>
            <a:pPr lvl="2" eaLnBrk="1" hangingPunct="1">
              <a:defRPr/>
            </a:pPr>
            <a:r>
              <a:rPr lang="en-US" dirty="0"/>
              <a:t>Characteristics of the machine</a:t>
            </a:r>
          </a:p>
          <a:p>
            <a:pPr lvl="2" eaLnBrk="1" hangingPunct="1">
              <a:defRPr/>
            </a:pPr>
            <a:r>
              <a:rPr lang="en-US" dirty="0"/>
              <a:t>Structure-Components-Process</a:t>
            </a:r>
          </a:p>
          <a:p>
            <a:pPr lvl="2" eaLnBrk="1" hangingPunct="1">
              <a:defRPr/>
            </a:pPr>
            <a:endParaRPr lang="en-US" dirty="0"/>
          </a:p>
          <a:p>
            <a:pPr lvl="1" eaLnBrk="1" hangingPunct="1">
              <a:buFontTx/>
              <a:buNone/>
              <a:defRPr/>
            </a:pPr>
            <a:r>
              <a:rPr lang="en-US" sz="2000" dirty="0"/>
              <a:t>    Max Weber    Sir Francis Galton   Frederick Taylor</a:t>
            </a:r>
            <a:r>
              <a:rPr lang="en-US" dirty="0"/>
              <a:t>	</a:t>
            </a:r>
          </a:p>
        </p:txBody>
      </p:sp>
      <p:cxnSp>
        <p:nvCxnSpPr>
          <p:cNvPr id="8" name="Straight Arrow Connector 7"/>
          <p:cNvCxnSpPr/>
          <p:nvPr/>
        </p:nvCxnSpPr>
        <p:spPr bwMode="auto">
          <a:xfrm rot="5400000">
            <a:off x="1638300" y="5121651"/>
            <a:ext cx="457200" cy="3810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p:nvPr/>
        </p:nvCxnSpPr>
        <p:spPr bwMode="auto">
          <a:xfrm rot="5400000">
            <a:off x="3240087" y="5348664"/>
            <a:ext cx="533400" cy="3175"/>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p:nvPr/>
        </p:nvCxnSpPr>
        <p:spPr bwMode="auto">
          <a:xfrm rot="16200000" flipH="1">
            <a:off x="4727574" y="5083551"/>
            <a:ext cx="457200" cy="4572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pic>
        <p:nvPicPr>
          <p:cNvPr id="6151" name="Picture 8" descr="robot futura.jpg"/>
          <p:cNvPicPr>
            <a:picLocks noChangeAspect="1"/>
          </p:cNvPicPr>
          <p:nvPr/>
        </p:nvPicPr>
        <p:blipFill>
          <a:blip r:embed="rId4" cstate="print"/>
          <a:srcRect/>
          <a:stretch>
            <a:fillRect/>
          </a:stretch>
        </p:blipFill>
        <p:spPr bwMode="auto">
          <a:xfrm>
            <a:off x="5943599" y="904667"/>
            <a:ext cx="2847975" cy="2568575"/>
          </a:xfrm>
          <a:prstGeom prst="rect">
            <a:avLst/>
          </a:prstGeom>
          <a:noFill/>
          <a:ln w="9525">
            <a:noFill/>
            <a:miter lim="800000"/>
            <a:headEnd/>
            <a:tailEnd/>
          </a:ln>
        </p:spPr>
      </p:pic>
      <p:sp>
        <p:nvSpPr>
          <p:cNvPr id="16385" name="Rectangle 1"/>
          <p:cNvSpPr>
            <a:spLocks noChangeArrowheads="1"/>
          </p:cNvSpPr>
          <p:nvPr/>
        </p:nvSpPr>
        <p:spPr bwMode="auto">
          <a:xfrm>
            <a:off x="6019800" y="3968774"/>
            <a:ext cx="2895600" cy="15465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effectLst/>
                <a:latin typeface="+mn-lt"/>
                <a:cs typeface="Arial" pitchFamily="34" charset="0"/>
              </a:rPr>
              <a:t>The earliest recorded use of the word “weekend,” occurred in 1879 in an English magazine called </a:t>
            </a:r>
            <a:r>
              <a:rPr kumimoji="0" lang="en-US" sz="1050" b="0" i="1" u="none" strike="noStrike" cap="none" normalizeH="0" baseline="0" dirty="0">
                <a:ln>
                  <a:noFill/>
                </a:ln>
                <a:effectLst/>
                <a:latin typeface="+mn-lt"/>
                <a:cs typeface="Arial" pitchFamily="34" charset="0"/>
              </a:rPr>
              <a:t>Notes and Queries</a:t>
            </a:r>
            <a:r>
              <a:rPr kumimoji="0" lang="en-US" sz="1050" b="0" i="0" u="none" strike="noStrike" cap="none" normalizeH="0" baseline="0" dirty="0">
                <a:ln>
                  <a:noFill/>
                </a:ln>
                <a:effectLst/>
                <a:latin typeface="+mn-l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1" u="none" strike="noStrike" cap="none" normalizeH="0" baseline="0" dirty="0">
                <a:ln>
                  <a:noFill/>
                </a:ln>
                <a:solidFill>
                  <a:schemeClr val="accent1">
                    <a:lumMod val="60000"/>
                    <a:lumOff val="40000"/>
                  </a:schemeClr>
                </a:solidFill>
                <a:effectLst/>
                <a:latin typeface="Arial" pitchFamily="34" charset="0"/>
                <a:cs typeface="Arial" pitchFamily="34" charset="0"/>
              </a:rPr>
              <a:t>In Staffordshire, if a person leaves home at the end of his week’s work on the Saturday afternoon to spend the evening of Saturday and the following Sunday with friends at a distance, he is said to be spending his week-end at So-and-so.</a:t>
            </a:r>
            <a:r>
              <a:rPr kumimoji="0" lang="en-US" sz="1050" b="0" i="1" u="none" strike="noStrike" cap="none" normalizeH="0" baseline="40000" dirty="0">
                <a:ln>
                  <a:noFill/>
                </a:ln>
                <a:solidFill>
                  <a:schemeClr val="accent1">
                    <a:lumMod val="60000"/>
                    <a:lumOff val="40000"/>
                  </a:schemeClr>
                </a:solidFill>
                <a:effectLst/>
                <a:latin typeface="Arial" pitchFamily="34" charset="0"/>
                <a:cs typeface="Arial" pitchFamily="34" charset="0"/>
              </a:rPr>
              <a:t>1</a:t>
            </a:r>
            <a:endParaRPr kumimoji="0" lang="en-US" sz="1050" b="0" i="1" u="none" strike="noStrike" cap="none" normalizeH="0" baseline="0" dirty="0">
              <a:ln>
                <a:noFill/>
              </a:ln>
              <a:solidFill>
                <a:schemeClr val="accent1">
                  <a:lumMod val="60000"/>
                  <a:lumOff val="40000"/>
                </a:schemeClr>
              </a:solidFill>
              <a:effectLst/>
              <a:latin typeface="Arial" pitchFamily="34" charset="0"/>
              <a:cs typeface="Arial" pitchFamily="34" charset="0"/>
            </a:endParaRPr>
          </a:p>
        </p:txBody>
      </p:sp>
      <p:pic>
        <p:nvPicPr>
          <p:cNvPr id="2" name="Online Media 1" title="Classical Management Theory">
            <a:hlinkClick r:id="" action="ppaction://media"/>
            <a:extLst>
              <a:ext uri="{FF2B5EF4-FFF2-40B4-BE49-F238E27FC236}">
                <a16:creationId xmlns:a16="http://schemas.microsoft.com/office/drawing/2014/main" id="{82E5B30D-B589-46F0-B2FC-E7CDC6003AC3}"/>
              </a:ext>
            </a:extLst>
          </p:cNvPr>
          <p:cNvPicPr>
            <a:picLocks noRot="1" noChangeAspect="1"/>
          </p:cNvPicPr>
          <p:nvPr>
            <a:videoFile r:link="rId1"/>
          </p:nvPr>
        </p:nvPicPr>
        <p:blipFill>
          <a:blip r:embed="rId5"/>
          <a:stretch>
            <a:fillRect/>
          </a:stretch>
        </p:blipFill>
        <p:spPr>
          <a:xfrm>
            <a:off x="0" y="6286500"/>
            <a:ext cx="1016000" cy="571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Content Placeholder 2"/>
          <p:cNvSpPr>
            <a:spLocks noGrp="1"/>
          </p:cNvSpPr>
          <p:nvPr>
            <p:ph idx="1"/>
          </p:nvPr>
        </p:nvSpPr>
        <p:spPr>
          <a:xfrm>
            <a:off x="381000" y="1143000"/>
            <a:ext cx="8382000" cy="4641271"/>
          </a:xfrm>
        </p:spPr>
        <p:txBody>
          <a:bodyPr/>
          <a:lstStyle/>
          <a:p>
            <a:r>
              <a:rPr lang="en-US" dirty="0"/>
              <a:t>Max Weber</a:t>
            </a:r>
          </a:p>
          <a:p>
            <a:pPr lvl="1"/>
            <a:r>
              <a:rPr lang="en-US" dirty="0"/>
              <a:t>Rational system of organization</a:t>
            </a:r>
          </a:p>
          <a:p>
            <a:pPr lvl="2"/>
            <a:r>
              <a:rPr lang="en-US" dirty="0"/>
              <a:t>Division of labor</a:t>
            </a:r>
          </a:p>
          <a:p>
            <a:pPr lvl="2"/>
            <a:r>
              <a:rPr lang="en-US" dirty="0"/>
              <a:t>Rules &amp; regulations</a:t>
            </a:r>
          </a:p>
          <a:p>
            <a:pPr lvl="2"/>
            <a:r>
              <a:rPr lang="en-US" dirty="0"/>
              <a:t>Hierarchy of authority &amp; limited span of control</a:t>
            </a:r>
          </a:p>
          <a:p>
            <a:pPr lvl="2"/>
            <a:r>
              <a:rPr lang="en-US" dirty="0"/>
              <a:t>Technical qualifications / certification</a:t>
            </a:r>
          </a:p>
          <a:p>
            <a:pPr lvl="2"/>
            <a:r>
              <a:rPr lang="en-US" dirty="0"/>
              <a:t>Impersonality of the </a:t>
            </a:r>
            <a:r>
              <a:rPr lang="en-US" dirty="0">
                <a:solidFill>
                  <a:schemeClr val="accent1"/>
                </a:solidFill>
              </a:rPr>
              <a:t>office</a:t>
            </a:r>
            <a:r>
              <a:rPr lang="en-US" dirty="0"/>
              <a:t> &amp; temporary incumbency</a:t>
            </a:r>
          </a:p>
          <a:p>
            <a:pPr lvl="1"/>
            <a:r>
              <a:rPr lang="en-US" dirty="0"/>
              <a:t>Ideal Type</a:t>
            </a:r>
          </a:p>
          <a:p>
            <a:pPr lvl="2"/>
            <a:r>
              <a:rPr lang="en-US" dirty="0"/>
              <a:t>Idea that can only be approximated</a:t>
            </a:r>
          </a:p>
          <a:p>
            <a:pPr lvl="2"/>
            <a:r>
              <a:rPr lang="en-US" dirty="0"/>
              <a:t>Weber’s perfect form of an organization</a:t>
            </a:r>
          </a:p>
          <a:p>
            <a:pPr lvl="3"/>
            <a:r>
              <a:rPr lang="en-US" dirty="0"/>
              <a:t>Structured like a machine</a:t>
            </a:r>
          </a:p>
        </p:txBody>
      </p:sp>
      <p:sp>
        <p:nvSpPr>
          <p:cNvPr id="4" name="Rectangle 3"/>
          <p:cNvSpPr/>
          <p:nvPr/>
        </p:nvSpPr>
        <p:spPr>
          <a:xfrm rot="19817077">
            <a:off x="841538" y="2527907"/>
            <a:ext cx="6838057" cy="1200329"/>
          </a:xfrm>
          <a:prstGeom prst="rect">
            <a:avLst/>
          </a:prstGeom>
          <a:noFill/>
        </p:spPr>
        <p:txBody>
          <a:bodyPr wrap="square" lIns="91440" tIns="45720" rIns="91440" bIns="45720">
            <a:spAutoFit/>
          </a:bodyPr>
          <a:lstStyle/>
          <a:p>
            <a:pPr algn="ct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Bureaucracy</a:t>
            </a:r>
            <a:endParaRPr lang="en-US" sz="7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Online Media 4" title="Max Weber Bureaucracy">
            <a:hlinkClick r:id="" action="ppaction://media"/>
            <a:extLst>
              <a:ext uri="{FF2B5EF4-FFF2-40B4-BE49-F238E27FC236}">
                <a16:creationId xmlns:a16="http://schemas.microsoft.com/office/drawing/2014/main" id="{AEE84206-1FA8-4F19-B7C6-88CEE8708289}"/>
              </a:ext>
            </a:extLst>
          </p:cNvPr>
          <p:cNvPicPr>
            <a:picLocks noRot="1" noChangeAspect="1"/>
          </p:cNvPicPr>
          <p:nvPr>
            <a:videoFile r:link="rId1"/>
          </p:nvPr>
        </p:nvPicPr>
        <p:blipFill>
          <a:blip r:embed="rId3"/>
          <a:stretch>
            <a:fillRect/>
          </a:stretch>
        </p:blipFill>
        <p:spPr>
          <a:xfrm>
            <a:off x="0" y="6286500"/>
            <a:ext cx="1016000" cy="571500"/>
          </a:xfrm>
          <a:prstGeom prst="rect">
            <a:avLst/>
          </a:prstGeom>
        </p:spPr>
      </p:pic>
    </p:spTree>
    <p:extLst>
      <p:ext uri="{BB962C8B-B14F-4D97-AF65-F5344CB8AC3E}">
        <p14:creationId xmlns:p14="http://schemas.microsoft.com/office/powerpoint/2010/main" val="2494519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a:t>
            </a:r>
          </a:p>
        </p:txBody>
      </p:sp>
      <p:sp>
        <p:nvSpPr>
          <p:cNvPr id="3" name="Content Placeholder 2"/>
          <p:cNvSpPr>
            <a:spLocks noGrp="1"/>
          </p:cNvSpPr>
          <p:nvPr>
            <p:ph idx="1"/>
          </p:nvPr>
        </p:nvSpPr>
        <p:spPr>
          <a:xfrm>
            <a:off x="381000" y="1158097"/>
            <a:ext cx="8382000" cy="4899803"/>
          </a:xfrm>
        </p:spPr>
        <p:txBody>
          <a:bodyPr/>
          <a:lstStyle/>
          <a:p>
            <a:r>
              <a:rPr lang="en-US" dirty="0"/>
              <a:t>Sir Francis Galton</a:t>
            </a:r>
          </a:p>
          <a:p>
            <a:pPr lvl="1"/>
            <a:r>
              <a:rPr lang="en-US" dirty="0"/>
              <a:t>Anthropometrist</a:t>
            </a:r>
          </a:p>
          <a:p>
            <a:pPr lvl="2"/>
            <a:r>
              <a:rPr lang="en-US" dirty="0"/>
              <a:t>Massive data collection on human attributes</a:t>
            </a:r>
          </a:p>
          <a:p>
            <a:pPr lvl="3"/>
            <a:r>
              <a:rPr lang="en-US" dirty="0"/>
              <a:t>Normal curve; Gaussian distribution</a:t>
            </a:r>
          </a:p>
          <a:p>
            <a:pPr lvl="3"/>
            <a:r>
              <a:rPr lang="en-US" dirty="0"/>
              <a:t>Correlation &amp; Regression; Karl Pearson</a:t>
            </a:r>
          </a:p>
          <a:p>
            <a:pPr lvl="3"/>
            <a:r>
              <a:rPr lang="en-US" dirty="0"/>
              <a:t>Fingerprints</a:t>
            </a:r>
          </a:p>
          <a:p>
            <a:pPr lvl="3"/>
            <a:r>
              <a:rPr lang="en-US" dirty="0"/>
              <a:t>Genetic transmission of traits</a:t>
            </a:r>
          </a:p>
          <a:p>
            <a:pPr lvl="1"/>
            <a:r>
              <a:rPr lang="en-US" dirty="0"/>
              <a:t>Survival of the fittest</a:t>
            </a:r>
          </a:p>
          <a:p>
            <a:pPr lvl="2"/>
            <a:r>
              <a:rPr lang="en-US" dirty="0"/>
              <a:t>Applied also to human achievement</a:t>
            </a:r>
          </a:p>
          <a:p>
            <a:pPr lvl="3"/>
            <a:r>
              <a:rPr lang="en-US" dirty="0"/>
              <a:t>Employees as components of the machine that vary with respect to their likely success in responding to work demands – thus, need to be carefully selected</a:t>
            </a:r>
          </a:p>
        </p:txBody>
      </p:sp>
      <p:pic>
        <p:nvPicPr>
          <p:cNvPr id="4" name="Online Media 3" title="IFA.tv - Francis Galton: Part 1: Whenever You Can, Count">
            <a:hlinkClick r:id="" action="ppaction://media"/>
            <a:extLst>
              <a:ext uri="{FF2B5EF4-FFF2-40B4-BE49-F238E27FC236}">
                <a16:creationId xmlns:a16="http://schemas.microsoft.com/office/drawing/2014/main" id="{C182BDC3-2F27-462B-80FC-7985BC6854CD}"/>
              </a:ext>
            </a:extLst>
          </p:cNvPr>
          <p:cNvPicPr>
            <a:picLocks noRot="1" noChangeAspect="1"/>
          </p:cNvPicPr>
          <p:nvPr>
            <a:videoFile r:link="rId1"/>
          </p:nvPr>
        </p:nvPicPr>
        <p:blipFill>
          <a:blip r:embed="rId3"/>
          <a:stretch>
            <a:fillRect/>
          </a:stretch>
        </p:blipFill>
        <p:spPr>
          <a:xfrm>
            <a:off x="0" y="6057900"/>
            <a:ext cx="1422400" cy="800100"/>
          </a:xfrm>
          <a:prstGeom prst="rect">
            <a:avLst/>
          </a:prstGeom>
        </p:spPr>
      </p:pic>
      <p:pic>
        <p:nvPicPr>
          <p:cNvPr id="6" name="Picture 5" descr="A close up of a map&#10;&#10;Description automatically generated">
            <a:extLst>
              <a:ext uri="{FF2B5EF4-FFF2-40B4-BE49-F238E27FC236}">
                <a16:creationId xmlns:a16="http://schemas.microsoft.com/office/drawing/2014/main" id="{38FC0DEA-C310-4642-9C32-8997FBB1A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667000"/>
            <a:ext cx="1555284" cy="1062037"/>
          </a:xfrm>
          <a:prstGeom prst="rect">
            <a:avLst/>
          </a:prstGeom>
        </p:spPr>
      </p:pic>
    </p:spTree>
    <p:extLst>
      <p:ext uri="{BB962C8B-B14F-4D97-AF65-F5344CB8AC3E}">
        <p14:creationId xmlns:p14="http://schemas.microsoft.com/office/powerpoint/2010/main" val="535838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diagram&#10;&#10;Description automatically generated">
            <a:extLst>
              <a:ext uri="{FF2B5EF4-FFF2-40B4-BE49-F238E27FC236}">
                <a16:creationId xmlns:a16="http://schemas.microsoft.com/office/drawing/2014/main" id="{D02E6DED-461B-4A93-8760-EA455A4ED6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5616" y="1412875"/>
            <a:ext cx="3112768" cy="2211388"/>
          </a:xfrm>
        </p:spPr>
      </p:pic>
      <p:pic>
        <p:nvPicPr>
          <p:cNvPr id="7" name="Picture 6" descr="Text&#10;&#10;Description automatically generated">
            <a:extLst>
              <a:ext uri="{FF2B5EF4-FFF2-40B4-BE49-F238E27FC236}">
                <a16:creationId xmlns:a16="http://schemas.microsoft.com/office/drawing/2014/main" id="{1FCF1952-0535-49DB-91C7-0832BFF7A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098" y="0"/>
            <a:ext cx="4795804" cy="6858000"/>
          </a:xfrm>
          <a:prstGeom prst="rect">
            <a:avLst/>
          </a:prstGeom>
        </p:spPr>
      </p:pic>
    </p:spTree>
    <p:extLst>
      <p:ext uri="{BB962C8B-B14F-4D97-AF65-F5344CB8AC3E}">
        <p14:creationId xmlns:p14="http://schemas.microsoft.com/office/powerpoint/2010/main" val="31695635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457200" y="228600"/>
            <a:ext cx="8229600" cy="664797"/>
          </a:xfrm>
        </p:spPr>
        <p:txBody>
          <a:bodyPr/>
          <a:lstStyle/>
          <a:p>
            <a:pPr eaLnBrk="1" hangingPunct="1">
              <a:defRPr/>
            </a:pPr>
            <a:r>
              <a:rPr dirty="0"/>
              <a:t>Process</a:t>
            </a:r>
            <a:endParaRPr sz="4000" dirty="0"/>
          </a:p>
        </p:txBody>
      </p:sp>
      <p:sp>
        <p:nvSpPr>
          <p:cNvPr id="26627" name="Rectangle 1027"/>
          <p:cNvSpPr>
            <a:spLocks noChangeArrowheads="1"/>
          </p:cNvSpPr>
          <p:nvPr/>
        </p:nvSpPr>
        <p:spPr bwMode="auto">
          <a:xfrm>
            <a:off x="762000" y="2209800"/>
            <a:ext cx="7620000" cy="362780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342900" indent="-342900" eaLnBrk="1" hangingPunct="1">
              <a:spcAft>
                <a:spcPts val="700"/>
              </a:spcAft>
              <a:buClr>
                <a:schemeClr val="hlink"/>
              </a:buClr>
              <a:buSzPct val="70000"/>
              <a:buFont typeface="Wingdings" pitchFamily="2" charset="2"/>
              <a:buNone/>
              <a:defRPr/>
            </a:pPr>
            <a:r>
              <a:rPr lang="en-US" sz="2000" b="1" dirty="0">
                <a:solidFill>
                  <a:srgbClr val="000000"/>
                </a:solidFill>
              </a:rPr>
              <a:t>Taylor, Frederick Winslow</a:t>
            </a:r>
            <a:r>
              <a:rPr lang="en-US" sz="2000" dirty="0">
                <a:solidFill>
                  <a:srgbClr val="000000"/>
                </a:solidFill>
              </a:rPr>
              <a:t> (a.k.a. ‘</a:t>
            </a:r>
            <a:r>
              <a:rPr lang="en-US" sz="2000" i="1" dirty="0">
                <a:solidFill>
                  <a:srgbClr val="000000"/>
                </a:solidFill>
                <a:effectLst>
                  <a:outerShdw blurRad="38100" dist="38100" dir="2700000" algn="tl">
                    <a:srgbClr val="000000">
                      <a:alpha val="43137"/>
                    </a:srgbClr>
                  </a:outerShdw>
                </a:effectLst>
              </a:rPr>
              <a:t>Speedy</a:t>
            </a:r>
            <a:r>
              <a:rPr lang="en-US" sz="2000" dirty="0">
                <a:solidFill>
                  <a:srgbClr val="000000"/>
                </a:solidFill>
              </a:rPr>
              <a:t>’ 1856-1915), </a:t>
            </a:r>
            <a:r>
              <a:rPr lang="en-US" dirty="0">
                <a:solidFill>
                  <a:srgbClr val="000000"/>
                </a:solidFill>
              </a:rPr>
              <a:t>American industrial engineer, who originated scientific management in business.  In 1878, he began working at the Midvale Steel Company. He refused admission to Harvard and instead became an apprentice machinist.  His observations of work led to revolutionary changes in management practice.</a:t>
            </a:r>
          </a:p>
          <a:p>
            <a:pPr marL="342900" indent="-342900" eaLnBrk="1" hangingPunct="1">
              <a:spcAft>
                <a:spcPts val="700"/>
              </a:spcAft>
              <a:buClr>
                <a:schemeClr val="hlink"/>
              </a:buClr>
              <a:buSzPct val="70000"/>
              <a:buFont typeface="Wingdings" pitchFamily="2" charset="2"/>
              <a:buChar char="q"/>
              <a:defRPr/>
            </a:pPr>
            <a:r>
              <a:rPr lang="en-US" dirty="0">
                <a:solidFill>
                  <a:srgbClr val="000000"/>
                </a:solidFill>
              </a:rPr>
              <a:t>Taylor developed detailed systems to gain maximum efficiency from both workers and machines in the factory. His systems relied on </a:t>
            </a:r>
            <a:r>
              <a:rPr lang="en-US" i="1" u="sng" dirty="0">
                <a:solidFill>
                  <a:srgbClr val="000000"/>
                </a:solidFill>
              </a:rPr>
              <a:t>time and motion studies</a:t>
            </a:r>
            <a:r>
              <a:rPr lang="en-US" i="1" dirty="0">
                <a:solidFill>
                  <a:srgbClr val="000000"/>
                </a:solidFill>
              </a:rPr>
              <a:t>,</a:t>
            </a:r>
            <a:r>
              <a:rPr lang="en-US" dirty="0">
                <a:solidFill>
                  <a:srgbClr val="000000"/>
                </a:solidFill>
              </a:rPr>
              <a:t> to identify the best methods for performing a task in the least amount of time. </a:t>
            </a:r>
          </a:p>
          <a:p>
            <a:pPr marL="342900" indent="-342900" eaLnBrk="1" hangingPunct="1">
              <a:spcAft>
                <a:spcPts val="700"/>
              </a:spcAft>
              <a:buClr>
                <a:schemeClr val="hlink"/>
              </a:buClr>
              <a:buSzPct val="70000"/>
              <a:buFont typeface="Wingdings" pitchFamily="2" charset="2"/>
              <a:buChar char="q"/>
              <a:defRPr/>
            </a:pPr>
            <a:r>
              <a:rPr lang="en-US" dirty="0">
                <a:solidFill>
                  <a:srgbClr val="000000"/>
                </a:solidFill>
              </a:rPr>
              <a:t>Taylor served as consulting engineer for several companies. His management methods were published in </a:t>
            </a:r>
            <a:r>
              <a:rPr lang="en-US" i="1" dirty="0">
                <a:solidFill>
                  <a:srgbClr val="C00000"/>
                </a:solidFill>
              </a:rPr>
              <a:t>The Principles of Management</a:t>
            </a:r>
            <a:r>
              <a:rPr lang="en-US" dirty="0">
                <a:solidFill>
                  <a:srgbClr val="000000"/>
                </a:solidFill>
              </a:rPr>
              <a:t> (1911).</a:t>
            </a:r>
          </a:p>
        </p:txBody>
      </p:sp>
      <p:sp>
        <p:nvSpPr>
          <p:cNvPr id="4" name="Content Placeholder 2"/>
          <p:cNvSpPr txBox="1">
            <a:spLocks/>
          </p:cNvSpPr>
          <p:nvPr/>
        </p:nvSpPr>
        <p:spPr>
          <a:xfrm>
            <a:off x="457200" y="1020397"/>
            <a:ext cx="8382000" cy="1371600"/>
          </a:xfrm>
          <a:prstGeom prst="rect">
            <a:avLst/>
          </a:prstGeom>
        </p:spPr>
        <p:txBody>
          <a:bodyPr/>
          <a:lstStyle>
            <a:lvl1pPr marL="396875" indent="-396875" algn="l" defTabSz="912813" rtl="0" eaLnBrk="0" fontAlgn="base" hangingPunct="0">
              <a:lnSpc>
                <a:spcPct val="90000"/>
              </a:lnSpc>
              <a:spcBef>
                <a:spcPct val="20000"/>
              </a:spcBef>
              <a:spcAft>
                <a:spcPct val="0"/>
              </a:spcAft>
              <a:buBlip>
                <a:blip r:embed="rId4"/>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5"/>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5"/>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5"/>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Frederick Taylor</a:t>
            </a:r>
          </a:p>
          <a:p>
            <a:pPr lvl="1"/>
            <a:r>
              <a:rPr lang="en-US" dirty="0"/>
              <a:t>Optimizing the behavior of machine components</a:t>
            </a:r>
          </a:p>
        </p:txBody>
      </p:sp>
      <p:pic>
        <p:nvPicPr>
          <p:cNvPr id="3" name="Online Media 2" title="An uttana.com Video: Taylor and the Gilbreths - Time and Motion">
            <a:hlinkClick r:id="" action="ppaction://media"/>
            <a:extLst>
              <a:ext uri="{FF2B5EF4-FFF2-40B4-BE49-F238E27FC236}">
                <a16:creationId xmlns:a16="http://schemas.microsoft.com/office/drawing/2014/main" id="{DEBF7A2D-1662-4B40-8B7C-B92A986C2C47}"/>
              </a:ext>
            </a:extLst>
          </p:cNvPr>
          <p:cNvPicPr>
            <a:picLocks noRot="1" noChangeAspect="1"/>
          </p:cNvPicPr>
          <p:nvPr>
            <a:videoFile r:link="rId1"/>
          </p:nvPr>
        </p:nvPicPr>
        <p:blipFill>
          <a:blip r:embed="rId6"/>
          <a:stretch>
            <a:fillRect/>
          </a:stretch>
        </p:blipFill>
        <p:spPr>
          <a:xfrm>
            <a:off x="0" y="6362700"/>
            <a:ext cx="880533" cy="4953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a:xfrm>
            <a:off x="457200" y="277813"/>
            <a:ext cx="8229600" cy="788987"/>
          </a:xfrm>
        </p:spPr>
        <p:txBody>
          <a:bodyPr/>
          <a:lstStyle/>
          <a:p>
            <a:pPr eaLnBrk="1" hangingPunct="1">
              <a:defRPr/>
            </a:pPr>
            <a:r>
              <a:t>Scientific Management Ideas</a:t>
            </a:r>
          </a:p>
        </p:txBody>
      </p:sp>
      <p:sp>
        <p:nvSpPr>
          <p:cNvPr id="8195" name="Rectangle 4"/>
          <p:cNvSpPr>
            <a:spLocks noGrp="1" noChangeArrowheads="1"/>
          </p:cNvSpPr>
          <p:nvPr>
            <p:ph type="body" sz="half" idx="4294967295"/>
          </p:nvPr>
        </p:nvSpPr>
        <p:spPr>
          <a:xfrm>
            <a:off x="609600" y="1143000"/>
            <a:ext cx="7924800" cy="6035675"/>
          </a:xfrm>
        </p:spPr>
        <p:txBody>
          <a:bodyPr/>
          <a:lstStyle/>
          <a:p>
            <a:pPr algn="ctr" eaLnBrk="1" hangingPunct="1">
              <a:buFont typeface="Wingdings" pitchFamily="2" charset="2"/>
              <a:buNone/>
            </a:pPr>
            <a:r>
              <a:rPr lang="en-US" sz="2800" b="1" i="1" dirty="0">
                <a:solidFill>
                  <a:srgbClr val="FFFFFF"/>
                </a:solidFill>
              </a:rPr>
              <a:t>To Maximize Performance &amp; Efficiency</a:t>
            </a:r>
            <a:endParaRPr lang="en-US" sz="1800" b="1" i="1" dirty="0">
              <a:solidFill>
                <a:srgbClr val="FFFFFF"/>
              </a:solidFill>
            </a:endParaRPr>
          </a:p>
          <a:p>
            <a:pPr eaLnBrk="1" hangingPunct="1">
              <a:buFontTx/>
              <a:buChar char="•"/>
            </a:pPr>
            <a:r>
              <a:rPr lang="en-US" sz="2400" dirty="0">
                <a:solidFill>
                  <a:srgbClr val="FFFFFF"/>
                </a:solidFill>
              </a:rPr>
              <a:t>Systematic selection of employees</a:t>
            </a:r>
          </a:p>
          <a:p>
            <a:pPr eaLnBrk="1" hangingPunct="1">
              <a:buFontTx/>
              <a:buChar char="•"/>
            </a:pPr>
            <a:r>
              <a:rPr lang="en-US" sz="2400" dirty="0">
                <a:solidFill>
                  <a:srgbClr val="FFFFFF"/>
                </a:solidFill>
              </a:rPr>
              <a:t>Training in the best methods</a:t>
            </a:r>
          </a:p>
          <a:p>
            <a:pPr eaLnBrk="1" hangingPunct="1">
              <a:buFontTx/>
              <a:buChar char="•"/>
            </a:pPr>
            <a:r>
              <a:rPr lang="en-US" sz="2400" dirty="0">
                <a:solidFill>
                  <a:srgbClr val="FFFFFF"/>
                </a:solidFill>
              </a:rPr>
              <a:t>Customized tools and work aides</a:t>
            </a:r>
          </a:p>
          <a:p>
            <a:pPr eaLnBrk="1" hangingPunct="1">
              <a:buFontTx/>
              <a:buChar char="•"/>
            </a:pPr>
            <a:r>
              <a:rPr lang="en-US" sz="2400" dirty="0">
                <a:solidFill>
                  <a:srgbClr val="FFFFFF"/>
                </a:solidFill>
              </a:rPr>
              <a:t>Incentives for good work</a:t>
            </a:r>
            <a:r>
              <a:rPr lang="en-US" sz="1800" dirty="0">
                <a:solidFill>
                  <a:srgbClr val="FFFFFF"/>
                </a:solidFill>
              </a:rPr>
              <a:t> </a:t>
            </a:r>
          </a:p>
          <a:p>
            <a:pPr eaLnBrk="1" hangingPunct="1">
              <a:buFontTx/>
              <a:buChar char="•"/>
            </a:pPr>
            <a:endParaRPr lang="en-US" sz="1800" dirty="0">
              <a:solidFill>
                <a:srgbClr val="FFFFFF"/>
              </a:solidFill>
            </a:endParaRPr>
          </a:p>
          <a:p>
            <a:pPr algn="ctr" eaLnBrk="1" hangingPunct="1">
              <a:buFont typeface="Wingdings" pitchFamily="2" charset="2"/>
              <a:buNone/>
            </a:pPr>
            <a:r>
              <a:rPr lang="en-US" sz="2800" b="1" i="1" dirty="0">
                <a:solidFill>
                  <a:srgbClr val="FFFFFF"/>
                </a:solidFill>
              </a:rPr>
              <a:t>Management &amp; Employee Relations</a:t>
            </a:r>
            <a:endParaRPr lang="en-US" sz="2400" dirty="0">
              <a:solidFill>
                <a:srgbClr val="FFFFFF"/>
              </a:solidFill>
            </a:endParaRPr>
          </a:p>
          <a:p>
            <a:pPr eaLnBrk="1" hangingPunct="1">
              <a:buFontTx/>
              <a:buChar char="•"/>
            </a:pPr>
            <a:r>
              <a:rPr lang="en-US" sz="2400" dirty="0">
                <a:solidFill>
                  <a:srgbClr val="FFFFFF"/>
                </a:solidFill>
              </a:rPr>
              <a:t>Management accountability</a:t>
            </a:r>
          </a:p>
          <a:p>
            <a:pPr eaLnBrk="1" hangingPunct="1">
              <a:buFontTx/>
              <a:buChar char="•"/>
            </a:pPr>
            <a:r>
              <a:rPr lang="en-US" sz="2400" dirty="0">
                <a:solidFill>
                  <a:srgbClr val="FFFFFF"/>
                </a:solidFill>
              </a:rPr>
              <a:t>Management ‘Plans’ the work and Employees ‘Do’ the work</a:t>
            </a:r>
            <a:endParaRPr lang="en-US" sz="1800" dirty="0">
              <a:solidFill>
                <a:srgbClr val="FFFFFF"/>
              </a:solidFill>
            </a:endParaRPr>
          </a:p>
          <a:p>
            <a:pPr eaLnBrk="1" hangingPunct="1">
              <a:buFont typeface="Wingdings" pitchFamily="2" charset="2"/>
              <a:buNone/>
            </a:pPr>
            <a:endParaRPr lang="en-US" sz="1800" dirty="0">
              <a:solidFill>
                <a:srgbClr val="FFFFFF"/>
              </a:solidFill>
            </a:endParaRPr>
          </a:p>
          <a:p>
            <a:pPr algn="ctr" eaLnBrk="1" hangingPunct="1">
              <a:buFont typeface="Wingdings" pitchFamily="2" charset="2"/>
              <a:buNone/>
            </a:pPr>
            <a:r>
              <a:rPr lang="en-US" sz="2800" b="1" i="1" dirty="0">
                <a:solidFill>
                  <a:srgbClr val="FFFFFF"/>
                </a:solidFill>
              </a:rPr>
              <a:t>Characteristics of Employees</a:t>
            </a:r>
            <a:endParaRPr lang="en-US" sz="1800" dirty="0">
              <a:solidFill>
                <a:srgbClr val="FFFFFF"/>
              </a:solidFill>
            </a:endParaRPr>
          </a:p>
          <a:p>
            <a:pPr eaLnBrk="1" hangingPunct="1"/>
            <a:r>
              <a:rPr lang="en-US" sz="2400" i="1" dirty="0">
                <a:solidFill>
                  <a:srgbClr val="FFFFFF"/>
                </a:solidFill>
              </a:rPr>
              <a:t>‘All the worker wants is money’</a:t>
            </a:r>
            <a:endParaRPr lang="en-US" sz="1800" dirty="0">
              <a:solidFill>
                <a:srgbClr val="FFFFFF"/>
              </a:solidFill>
            </a:endParaRPr>
          </a:p>
          <a:p>
            <a:pPr lvl="1" eaLnBrk="1" hangingPunct="1"/>
            <a:r>
              <a:rPr lang="en-US" sz="2400" dirty="0">
                <a:solidFill>
                  <a:srgbClr val="FFFFFF"/>
                </a:solidFill>
              </a:rPr>
              <a:t>Theory X management</a:t>
            </a:r>
          </a:p>
          <a:p>
            <a:pPr eaLnBrk="1" hangingPunct="1"/>
            <a:endParaRPr lang="en-US" sz="1800" dirty="0">
              <a:solidFill>
                <a:srgbClr val="FFFFFF"/>
              </a:solidFill>
              <a:latin typeface="Century Gothic" pitchFamily="34" charset="0"/>
            </a:endParaRPr>
          </a:p>
          <a:p>
            <a:pPr eaLnBrk="1" hangingPunct="1"/>
            <a:endParaRPr lang="en-US" sz="1400" dirty="0">
              <a:latin typeface="Century Gothic"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11"/>
          <p:cNvSpPr>
            <a:spLocks noGrp="1" noChangeArrowheads="1"/>
          </p:cNvSpPr>
          <p:nvPr>
            <p:ph type="title"/>
          </p:nvPr>
        </p:nvSpPr>
        <p:spPr>
          <a:xfrm>
            <a:off x="457200" y="228600"/>
            <a:ext cx="8229600" cy="997196"/>
          </a:xfrm>
        </p:spPr>
        <p:txBody>
          <a:bodyPr/>
          <a:lstStyle/>
          <a:p>
            <a:pPr eaLnBrk="1" hangingPunct="1">
              <a:defRPr/>
            </a:pPr>
            <a:r>
              <a:rPr sz="3600" dirty="0"/>
              <a:t>Human Relations Movement as a Challenge to Scientific Management</a:t>
            </a:r>
          </a:p>
        </p:txBody>
      </p:sp>
      <p:sp>
        <p:nvSpPr>
          <p:cNvPr id="9219" name="Rectangle 3"/>
          <p:cNvSpPr>
            <a:spLocks noGrp="1" noChangeArrowheads="1"/>
          </p:cNvSpPr>
          <p:nvPr>
            <p:ph idx="1"/>
          </p:nvPr>
        </p:nvSpPr>
        <p:spPr>
          <a:xfrm>
            <a:off x="4770584" y="1752600"/>
            <a:ext cx="4038600" cy="3733330"/>
          </a:xfrm>
          <a:noFill/>
        </p:spPr>
        <p:txBody>
          <a:bodyPr/>
          <a:lstStyle/>
          <a:p>
            <a:pPr eaLnBrk="1" hangingPunct="1">
              <a:buFont typeface="Arial" pitchFamily="34" charset="0"/>
              <a:buChar char="•"/>
            </a:pPr>
            <a:r>
              <a:rPr lang="en-US" sz="1800" dirty="0">
                <a:solidFill>
                  <a:srgbClr val="FFFFFF"/>
                </a:solidFill>
              </a:rPr>
              <a:t>Hawthorne studies and World War 2 broadened recognition of </a:t>
            </a:r>
            <a:r>
              <a:rPr lang="en-US" sz="1800" b="1" dirty="0">
                <a:solidFill>
                  <a:srgbClr val="FFFFFF"/>
                </a:solidFill>
              </a:rPr>
              <a:t>social context </a:t>
            </a:r>
            <a:r>
              <a:rPr lang="en-US" sz="1800" dirty="0">
                <a:solidFill>
                  <a:srgbClr val="FFFFFF"/>
                </a:solidFill>
              </a:rPr>
              <a:t>variables as drivers of human behavior at work.</a:t>
            </a:r>
          </a:p>
          <a:p>
            <a:pPr eaLnBrk="1" hangingPunct="1">
              <a:buNone/>
            </a:pPr>
            <a:endParaRPr lang="en-US" sz="1800" dirty="0">
              <a:solidFill>
                <a:srgbClr val="FFFFFF"/>
              </a:solidFill>
            </a:endParaRPr>
          </a:p>
          <a:p>
            <a:pPr eaLnBrk="1" hangingPunct="1">
              <a:buFont typeface="Arial" pitchFamily="34" charset="0"/>
              <a:buChar char="•"/>
            </a:pPr>
            <a:r>
              <a:rPr lang="en-US" sz="1800" dirty="0">
                <a:solidFill>
                  <a:srgbClr val="FFFFFF"/>
                </a:solidFill>
              </a:rPr>
              <a:t>Work in this post-war period reflected a preoccupation with employee needs in all their complexity.  Workers were no longer seen as working simply for a wage.</a:t>
            </a:r>
          </a:p>
          <a:p>
            <a:pPr eaLnBrk="1" hangingPunct="1">
              <a:buFont typeface="Arial" pitchFamily="34" charset="0"/>
              <a:buChar char="•"/>
            </a:pPr>
            <a:endParaRPr lang="en-US" sz="1800" dirty="0">
              <a:solidFill>
                <a:srgbClr val="FFFFFF"/>
              </a:solidFill>
            </a:endParaRPr>
          </a:p>
          <a:p>
            <a:pPr eaLnBrk="1" hangingPunct="1">
              <a:buFont typeface="Arial" pitchFamily="34" charset="0"/>
              <a:buChar char="•"/>
            </a:pPr>
            <a:r>
              <a:rPr lang="en-US" sz="1800" dirty="0">
                <a:solidFill>
                  <a:srgbClr val="FFFFFF"/>
                </a:solidFill>
              </a:rPr>
              <a:t>In response, a host of different need theories emerged, all of which somehow or another implicated </a:t>
            </a:r>
            <a:r>
              <a:rPr lang="en-US" sz="1800" dirty="0">
                <a:solidFill>
                  <a:schemeClr val="accent1"/>
                </a:solidFill>
              </a:rPr>
              <a:t>worker participation </a:t>
            </a:r>
            <a:r>
              <a:rPr lang="en-US" sz="1800" dirty="0">
                <a:solidFill>
                  <a:srgbClr val="FFFFFF"/>
                </a:solidFill>
              </a:rPr>
              <a:t>as a panacea for industrial relations and productivity problems.</a:t>
            </a:r>
          </a:p>
          <a:p>
            <a:pPr eaLnBrk="1" hangingPunct="1">
              <a:buFontTx/>
              <a:buChar char="•"/>
            </a:pPr>
            <a:endParaRPr lang="en-US" sz="1600" dirty="0">
              <a:solidFill>
                <a:srgbClr val="FFFFFF"/>
              </a:solidFill>
            </a:endParaRPr>
          </a:p>
        </p:txBody>
      </p:sp>
      <p:pic>
        <p:nvPicPr>
          <p:cNvPr id="3" name="Picture 2" descr="Chart, diagram&#10;&#10;Description automatically generated">
            <a:extLst>
              <a:ext uri="{FF2B5EF4-FFF2-40B4-BE49-F238E27FC236}">
                <a16:creationId xmlns:a16="http://schemas.microsoft.com/office/drawing/2014/main" id="{5CED1214-F5AA-40D8-BCC9-EFFC2559E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52600"/>
            <a:ext cx="4038600" cy="4343400"/>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3"/>
            <a:ext cx="8229600" cy="636587"/>
          </a:xfrm>
        </p:spPr>
        <p:txBody>
          <a:bodyPr/>
          <a:lstStyle/>
          <a:p>
            <a:pPr eaLnBrk="1" hangingPunct="1">
              <a:defRPr/>
            </a:pPr>
            <a:r>
              <a:rPr sz="4000"/>
              <a:t>Human Relations Management</a:t>
            </a:r>
            <a:endParaRPr/>
          </a:p>
        </p:txBody>
      </p:sp>
      <p:sp>
        <p:nvSpPr>
          <p:cNvPr id="10243" name="Rectangle 3"/>
          <p:cNvSpPr>
            <a:spLocks noGrp="1" noChangeArrowheads="1"/>
          </p:cNvSpPr>
          <p:nvPr>
            <p:ph idx="1"/>
          </p:nvPr>
        </p:nvSpPr>
        <p:spPr>
          <a:xfrm>
            <a:off x="190500" y="1070987"/>
            <a:ext cx="8763000" cy="5025013"/>
          </a:xfrm>
        </p:spPr>
        <p:txBody>
          <a:bodyPr/>
          <a:lstStyle/>
          <a:p>
            <a:pPr eaLnBrk="1" hangingPunct="1"/>
            <a:r>
              <a:rPr lang="en-US" sz="2000" dirty="0">
                <a:solidFill>
                  <a:srgbClr val="FFFFFF"/>
                </a:solidFill>
              </a:rPr>
              <a:t>This ‘new management philosophy’ came to be termed by </a:t>
            </a:r>
            <a:r>
              <a:rPr lang="en-US" sz="2000" b="1" dirty="0">
                <a:solidFill>
                  <a:schemeClr val="accent1">
                    <a:lumMod val="60000"/>
                    <a:lumOff val="40000"/>
                  </a:schemeClr>
                </a:solidFill>
              </a:rPr>
              <a:t>Douglas McGregor </a:t>
            </a:r>
            <a:r>
              <a:rPr lang="en-US" sz="2000" b="1" u="sng" dirty="0">
                <a:solidFill>
                  <a:srgbClr val="FFFFFF"/>
                </a:solidFill>
              </a:rPr>
              <a:t>Theory Y</a:t>
            </a:r>
            <a:r>
              <a:rPr lang="en-US" sz="2000" dirty="0">
                <a:solidFill>
                  <a:srgbClr val="FFFFFF"/>
                </a:solidFill>
              </a:rPr>
              <a:t> management in contrast to what he called the established assumptions of scientific management which had prevailed -  </a:t>
            </a:r>
            <a:r>
              <a:rPr lang="en-US" sz="2000" b="1" u="sng" dirty="0">
                <a:solidFill>
                  <a:srgbClr val="FFFFFF"/>
                </a:solidFill>
              </a:rPr>
              <a:t>Theory X</a:t>
            </a:r>
            <a:r>
              <a:rPr lang="en-US" sz="2000" dirty="0">
                <a:solidFill>
                  <a:srgbClr val="FFFFFF"/>
                </a:solidFill>
              </a:rPr>
              <a:t>.</a:t>
            </a:r>
          </a:p>
          <a:p>
            <a:pPr eaLnBrk="1" hangingPunct="1"/>
            <a:endParaRPr lang="en-US" sz="2000" dirty="0">
              <a:solidFill>
                <a:srgbClr val="FFFFFF"/>
              </a:solidFill>
            </a:endParaRPr>
          </a:p>
          <a:p>
            <a:pPr lvl="2" eaLnBrk="1" hangingPunct="1">
              <a:buFont typeface="Wingdings" pitchFamily="2" charset="2"/>
              <a:buNone/>
            </a:pPr>
            <a:r>
              <a:rPr lang="en-US" sz="2800" b="1" i="1" u="sng" dirty="0">
                <a:solidFill>
                  <a:srgbClr val="FFFFFF"/>
                </a:solidFill>
              </a:rPr>
              <a:t>	Theory X</a:t>
            </a:r>
            <a:r>
              <a:rPr lang="en-US" sz="2800" u="sng" dirty="0">
                <a:solidFill>
                  <a:srgbClr val="FFFFFF"/>
                </a:solidFill>
              </a:rPr>
              <a:t>				</a:t>
            </a:r>
            <a:r>
              <a:rPr lang="en-US" sz="2800" b="1" i="1" u="sng" dirty="0">
                <a:solidFill>
                  <a:srgbClr val="FFFFFF"/>
                </a:solidFill>
              </a:rPr>
              <a:t>Theory Y</a:t>
            </a:r>
            <a:endParaRPr lang="en-US" sz="2800" u="sng" dirty="0">
              <a:solidFill>
                <a:srgbClr val="FFFFFF"/>
              </a:solidFill>
            </a:endParaRPr>
          </a:p>
          <a:p>
            <a:pPr eaLnBrk="1" hangingPunct="1"/>
            <a:r>
              <a:rPr lang="en-US" sz="2400" dirty="0">
                <a:solidFill>
                  <a:srgbClr val="FFFFFF"/>
                </a:solidFill>
              </a:rPr>
              <a:t>Employees wish to avoid work	  </a:t>
            </a:r>
            <a:r>
              <a:rPr lang="en-US" sz="2400" b="1" dirty="0">
                <a:solidFill>
                  <a:srgbClr val="FFFFFF"/>
                </a:solidFill>
              </a:rPr>
              <a:t>vs.   	</a:t>
            </a:r>
            <a:r>
              <a:rPr lang="en-US" sz="2400" dirty="0">
                <a:solidFill>
                  <a:srgbClr val="FFFFFF"/>
                </a:solidFill>
              </a:rPr>
              <a:t>Work is natural </a:t>
            </a:r>
          </a:p>
          <a:p>
            <a:pPr eaLnBrk="1" hangingPunct="1"/>
            <a:r>
              <a:rPr lang="en-US" sz="2400" dirty="0">
                <a:solidFill>
                  <a:srgbClr val="FFFFFF"/>
                </a:solidFill>
              </a:rPr>
              <a:t>Employees shirk responsibility  	  </a:t>
            </a:r>
            <a:r>
              <a:rPr lang="en-US" sz="2400" b="1" dirty="0">
                <a:solidFill>
                  <a:srgbClr val="FFFFFF"/>
                </a:solidFill>
              </a:rPr>
              <a:t>vs.</a:t>
            </a:r>
            <a:r>
              <a:rPr lang="en-US" sz="2400" dirty="0">
                <a:solidFill>
                  <a:srgbClr val="FFFFFF"/>
                </a:solidFill>
              </a:rPr>
              <a:t>   	Desire responsibility</a:t>
            </a:r>
          </a:p>
          <a:p>
            <a:pPr eaLnBrk="1" hangingPunct="1"/>
            <a:r>
              <a:rPr lang="en-US" sz="2400" dirty="0">
                <a:solidFill>
                  <a:srgbClr val="FFFFFF"/>
                </a:solidFill>
              </a:rPr>
              <a:t>Employees must be coerced     	  </a:t>
            </a:r>
            <a:r>
              <a:rPr lang="en-US" sz="2400" b="1" dirty="0">
                <a:solidFill>
                  <a:srgbClr val="FFFFFF"/>
                </a:solidFill>
              </a:rPr>
              <a:t>vs.</a:t>
            </a:r>
            <a:r>
              <a:rPr lang="en-US" sz="2400" dirty="0">
                <a:solidFill>
                  <a:srgbClr val="FFFFFF"/>
                </a:solidFill>
              </a:rPr>
              <a:t> 	Capable of self-direction</a:t>
            </a:r>
          </a:p>
          <a:p>
            <a:pPr eaLnBrk="1" hangingPunct="1"/>
            <a:r>
              <a:rPr lang="en-US" sz="2400" dirty="0">
                <a:solidFill>
                  <a:srgbClr val="FFFFFF"/>
                </a:solidFill>
              </a:rPr>
              <a:t>Employees seek security           	  </a:t>
            </a:r>
            <a:r>
              <a:rPr lang="en-US" sz="2400" b="1" dirty="0">
                <a:solidFill>
                  <a:srgbClr val="FFFFFF"/>
                </a:solidFill>
              </a:rPr>
              <a:t>vs.</a:t>
            </a:r>
            <a:r>
              <a:rPr lang="en-US" sz="2400" dirty="0">
                <a:solidFill>
                  <a:srgbClr val="FFFFFF"/>
                </a:solidFill>
              </a:rPr>
              <a:t>   	Opportunities for growth</a:t>
            </a:r>
          </a:p>
          <a:p>
            <a:pPr marL="517525" lvl="1" indent="0" eaLnBrk="1" hangingPunct="1">
              <a:buNone/>
            </a:pPr>
            <a:endParaRPr lang="en-US" sz="2000" dirty="0">
              <a:solidFill>
                <a:srgbClr val="FFFFFF"/>
              </a:solidFill>
            </a:endParaRPr>
          </a:p>
          <a:p>
            <a:pPr marL="517525" lvl="1" indent="0" eaLnBrk="1" hangingPunct="1">
              <a:buNone/>
            </a:pPr>
            <a:r>
              <a:rPr lang="en-US" sz="2000" dirty="0">
                <a:solidFill>
                  <a:srgbClr val="FFFFFF"/>
                </a:solidFill>
              </a:rPr>
              <a:t>MGT role is to: </a:t>
            </a:r>
            <a:r>
              <a:rPr lang="en-US" sz="2000" dirty="0">
                <a:solidFill>
                  <a:srgbClr val="FF0000"/>
                </a:solidFill>
              </a:rPr>
              <a:t>control employees 		develop employee potential</a:t>
            </a:r>
          </a:p>
          <a:p>
            <a:pPr lvl="1" eaLnBrk="1" hangingPunct="1"/>
            <a:endParaRPr lang="en-US" sz="1600" dirty="0">
              <a:solidFill>
                <a:srgbClr val="FFFFFF"/>
              </a:solidFill>
            </a:endParaRPr>
          </a:p>
          <a:p>
            <a:pPr eaLnBrk="1" hangingPunct="1"/>
            <a:r>
              <a:rPr lang="en-US" sz="2000" dirty="0">
                <a:solidFill>
                  <a:srgbClr val="FFFFFF"/>
                </a:solidFill>
              </a:rPr>
              <a:t>Management training and education, leadership development, group processes, and employee attitude surveys were the rage.</a:t>
            </a:r>
            <a:r>
              <a:rPr lang="en-US" sz="2000" dirty="0"/>
              <a:t> </a:t>
            </a:r>
          </a:p>
          <a:p>
            <a:pPr eaLnBrk="1" hangingPunct="1"/>
            <a:endParaRPr lang="en-US" sz="2000" dirty="0"/>
          </a:p>
        </p:txBody>
      </p:sp>
      <p:pic>
        <p:nvPicPr>
          <p:cNvPr id="2" name="Online Media 1" title="Douglas McGregor's Theory X and Theory Y">
            <a:hlinkClick r:id="" action="ppaction://media"/>
            <a:extLst>
              <a:ext uri="{FF2B5EF4-FFF2-40B4-BE49-F238E27FC236}">
                <a16:creationId xmlns:a16="http://schemas.microsoft.com/office/drawing/2014/main" id="{98545899-2E3D-4C90-9E4A-003B9D58E2E2}"/>
              </a:ext>
            </a:extLst>
          </p:cNvPr>
          <p:cNvPicPr>
            <a:picLocks noRot="1" noChangeAspect="1"/>
          </p:cNvPicPr>
          <p:nvPr>
            <a:videoFile r:link="rId1"/>
          </p:nvPr>
        </p:nvPicPr>
        <p:blipFill>
          <a:blip r:embed="rId4"/>
          <a:stretch>
            <a:fillRect/>
          </a:stretch>
        </p:blipFill>
        <p:spPr>
          <a:xfrm>
            <a:off x="0" y="6261100"/>
            <a:ext cx="1016000" cy="571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Green-blue brushed metal and curves design templat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bl-green brushed metal</Template>
  <TotalTime>8572</TotalTime>
  <Words>920</Words>
  <Application>Microsoft Office PowerPoint</Application>
  <PresentationFormat>On-screen Show (4:3)</PresentationFormat>
  <Paragraphs>139</Paragraphs>
  <Slides>12</Slides>
  <Notes>7</Notes>
  <HiddenSlides>0</HiddenSlides>
  <MMClips>7</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4" baseType="lpstr">
      <vt:lpstr>Arial</vt:lpstr>
      <vt:lpstr>Calibri</vt:lpstr>
      <vt:lpstr>Castellar</vt:lpstr>
      <vt:lpstr>Century Gothic</vt:lpstr>
      <vt:lpstr>Chiller</vt:lpstr>
      <vt:lpstr>Segoe</vt:lpstr>
      <vt:lpstr>Stencil</vt:lpstr>
      <vt:lpstr>Verdana</vt:lpstr>
      <vt:lpstr>Wingdings</vt:lpstr>
      <vt:lpstr>Green-blue brushed metal and curves design template</vt:lpstr>
      <vt:lpstr>White with Courier font for code slides</vt:lpstr>
      <vt:lpstr>Organization Chart</vt:lpstr>
      <vt:lpstr>Metaphors of Organizations</vt:lpstr>
      <vt:lpstr>History of OB</vt:lpstr>
      <vt:lpstr>Structure</vt:lpstr>
      <vt:lpstr>Components</vt:lpstr>
      <vt:lpstr>PowerPoint Presentation</vt:lpstr>
      <vt:lpstr>Process</vt:lpstr>
      <vt:lpstr>Scientific Management Ideas</vt:lpstr>
      <vt:lpstr>Human Relations Movement as a Challenge to Scientific Management</vt:lpstr>
      <vt:lpstr>Human Relations Management</vt:lpstr>
      <vt:lpstr>Decline of the  Human Relations Movement</vt:lpstr>
      <vt:lpstr>Circa 2000+ Management</vt:lpstr>
      <vt:lpstr>Open Systems Schematic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Peter Villanova, Ph.D.</dc:creator>
  <cp:lastModifiedBy>Villanova, Peter D.</cp:lastModifiedBy>
  <cp:revision>161</cp:revision>
  <cp:lastPrinted>1999-08-23T01:44:52Z</cp:lastPrinted>
  <dcterms:created xsi:type="dcterms:W3CDTF">1999-08-22T19:42:30Z</dcterms:created>
  <dcterms:modified xsi:type="dcterms:W3CDTF">2021-08-01T18:26:35Z</dcterms:modified>
</cp:coreProperties>
</file>