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77" r:id="rId2"/>
    <p:sldMasterId id="2147483688" r:id="rId3"/>
  </p:sldMasterIdLst>
  <p:notesMasterIdLst>
    <p:notesMasterId r:id="rId8"/>
  </p:notesMasterIdLst>
  <p:handoutMasterIdLst>
    <p:handoutMasterId r:id="rId9"/>
  </p:handoutMasterIdLst>
  <p:sldIdLst>
    <p:sldId id="259" r:id="rId4"/>
    <p:sldId id="256" r:id="rId5"/>
    <p:sldId id="257" r:id="rId6"/>
    <p:sldId id="258" r:id="rId7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7" autoAdjust="0"/>
    <p:restoredTop sz="93695" autoAdjust="0"/>
  </p:normalViewPr>
  <p:slideViewPr>
    <p:cSldViewPr>
      <p:cViewPr varScale="1">
        <p:scale>
          <a:sx n="67" d="100"/>
          <a:sy n="67" d="100"/>
        </p:scale>
        <p:origin x="93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397" y="-77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Villanova" userId="470e00862680972b" providerId="LiveId" clId="{314C5046-B4CC-4692-98D0-38E9C6CB263E}"/>
    <pc:docChg chg="addSld modSld sldOrd modShowInfo">
      <pc:chgData name="Dr Villanova" userId="470e00862680972b" providerId="LiveId" clId="{314C5046-B4CC-4692-98D0-38E9C6CB263E}" dt="2020-07-05T17:57:02.199" v="273" actId="2744"/>
      <pc:docMkLst>
        <pc:docMk/>
      </pc:docMkLst>
      <pc:sldChg chg="delSp modSp new mod ord">
        <pc:chgData name="Dr Villanova" userId="470e00862680972b" providerId="LiveId" clId="{314C5046-B4CC-4692-98D0-38E9C6CB263E}" dt="2020-07-05T17:43:52.610" v="272" actId="14100"/>
        <pc:sldMkLst>
          <pc:docMk/>
          <pc:sldMk cId="1961892677" sldId="259"/>
        </pc:sldMkLst>
        <pc:spChg chg="mod">
          <ac:chgData name="Dr Villanova" userId="470e00862680972b" providerId="LiveId" clId="{314C5046-B4CC-4692-98D0-38E9C6CB263E}" dt="2020-07-05T17:40:19.632" v="55" actId="20577"/>
          <ac:spMkLst>
            <pc:docMk/>
            <pc:sldMk cId="1961892677" sldId="259"/>
            <ac:spMk id="2" creationId="{228DA7DF-5E69-48FA-BCFA-987B5411FC43}"/>
          </ac:spMkLst>
        </pc:spChg>
        <pc:spChg chg="mod">
          <ac:chgData name="Dr Villanova" userId="470e00862680972b" providerId="LiveId" clId="{314C5046-B4CC-4692-98D0-38E9C6CB263E}" dt="2020-07-05T17:43:52.610" v="272" actId="14100"/>
          <ac:spMkLst>
            <pc:docMk/>
            <pc:sldMk cId="1961892677" sldId="259"/>
            <ac:spMk id="3" creationId="{4AB35C25-D1DB-4730-AB6A-58059AE48443}"/>
          </ac:spMkLst>
        </pc:spChg>
        <pc:spChg chg="del">
          <ac:chgData name="Dr Villanova" userId="470e00862680972b" providerId="LiveId" clId="{314C5046-B4CC-4692-98D0-38E9C6CB263E}" dt="2020-07-05T17:40:34.653" v="57" actId="478"/>
          <ac:spMkLst>
            <pc:docMk/>
            <pc:sldMk cId="1961892677" sldId="259"/>
            <ac:spMk id="4" creationId="{DB7F02EC-C626-4234-A862-1E0EF5102271}"/>
          </ac:spMkLst>
        </pc:spChg>
      </pc:sldChg>
    </pc:docChg>
  </pc:docChgLst>
  <pc:docChgLst>
    <pc:chgData name="Dr Villanova" userId="470e00862680972b" providerId="LiveId" clId="{4AC4750F-FE2E-4C6A-9C2A-CD48A814A084}"/>
    <pc:docChg chg="modSld">
      <pc:chgData name="Dr Villanova" userId="470e00862680972b" providerId="LiveId" clId="{4AC4750F-FE2E-4C6A-9C2A-CD48A814A084}" dt="2020-07-23T18:57:22.828" v="20" actId="20577"/>
      <pc:docMkLst>
        <pc:docMk/>
      </pc:docMkLst>
      <pc:sldChg chg="modSp mod">
        <pc:chgData name="Dr Villanova" userId="470e00862680972b" providerId="LiveId" clId="{4AC4750F-FE2E-4C6A-9C2A-CD48A814A084}" dt="2020-07-23T18:57:22.828" v="20" actId="20577"/>
        <pc:sldMkLst>
          <pc:docMk/>
          <pc:sldMk cId="1961892677" sldId="259"/>
        </pc:sldMkLst>
        <pc:spChg chg="mod">
          <ac:chgData name="Dr Villanova" userId="470e00862680972b" providerId="LiveId" clId="{4AC4750F-FE2E-4C6A-9C2A-CD48A814A084}" dt="2020-07-23T18:57:22.828" v="20" actId="20577"/>
          <ac:spMkLst>
            <pc:docMk/>
            <pc:sldMk cId="1961892677" sldId="259"/>
            <ac:spMk id="3" creationId="{4AB35C25-D1DB-4730-AB6A-58059AE4844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47682119205337E-2"/>
          <c:y val="7.3839662447257384E-2"/>
          <c:w val="0.6766004415011041"/>
          <c:h val="0.7700421940928268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Technical</c:v>
                </c:pt>
              </c:strCache>
            </c:strRef>
          </c:tx>
          <c:spPr>
            <a:ln w="28575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pPr>
              <a:solidFill>
                <a:schemeClr val="accent6"/>
              </a:solidFill>
              <a:ln w="9525" cap="flat" cmpd="sng" algn="ctr">
                <a:solidFill>
                  <a:schemeClr val="accent6"/>
                </a:solidFill>
                <a:prstDash val="solid"/>
                <a:round/>
              </a:ln>
              <a:effectLst/>
            </c:spPr>
          </c:marker>
          <c:cat>
            <c:strRef>
              <c:f>Sheet1!$B$1:$D$1</c:f>
              <c:strCache>
                <c:ptCount val="3"/>
                <c:pt idx="0">
                  <c:v>Entry</c:v>
                </c:pt>
                <c:pt idx="1">
                  <c:v>Middle</c:v>
                </c:pt>
                <c:pt idx="2">
                  <c:v>Late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B2-497C-8755-097860EECA5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Human Skills</c:v>
                </c:pt>
              </c:strCache>
            </c:strRef>
          </c:tx>
          <c:spPr>
            <a:ln w="28575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pPr>
              <a:solidFill>
                <a:schemeClr val="accent5"/>
              </a:solidFill>
              <a:ln w="9525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cat>
            <c:strRef>
              <c:f>Sheet1!$B$1:$D$1</c:f>
              <c:strCache>
                <c:ptCount val="3"/>
                <c:pt idx="0">
                  <c:v>Entry</c:v>
                </c:pt>
                <c:pt idx="1">
                  <c:v>Middle</c:v>
                </c:pt>
                <c:pt idx="2">
                  <c:v>Late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35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B2-497C-8755-097860EECA5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Conceptual</c:v>
                </c:pt>
              </c:strCache>
            </c:strRef>
          </c:tx>
          <c:spPr>
            <a:ln w="28575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pPr>
              <a:solidFill>
                <a:schemeClr val="accent4"/>
              </a:solidFill>
              <a:ln w="9525" cap="flat" cmpd="sng" algn="ctr">
                <a:solidFill>
                  <a:schemeClr val="accent4"/>
                </a:solidFill>
                <a:prstDash val="solid"/>
                <a:round/>
              </a:ln>
              <a:effectLst/>
            </c:spPr>
          </c:marker>
          <c:cat>
            <c:strRef>
              <c:f>Sheet1!$B$1:$D$1</c:f>
              <c:strCache>
                <c:ptCount val="3"/>
                <c:pt idx="0">
                  <c:v>Entry</c:v>
                </c:pt>
                <c:pt idx="1">
                  <c:v>Middle</c:v>
                </c:pt>
                <c:pt idx="2">
                  <c:v>Late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15</c:v>
                </c:pt>
                <c:pt idx="1">
                  <c:v>20</c:v>
                </c:pt>
                <c:pt idx="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B2-497C-8755-097860EEC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735136"/>
        <c:axId val="243738272"/>
      </c:lineChart>
      <c:catAx>
        <c:axId val="2437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738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373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73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269315673289195"/>
          <c:y val="0.33544303797468378"/>
          <c:w val="0.23289183222958057"/>
          <c:h val="0.24261603375527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AABE363-647D-407C-A5A6-22F813C89DB3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1306E9-AD04-42ED-BAF8-A32AA3A07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47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125719-D0F4-4DC7-B91D-5BCC4567AB07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AC69465-E9D4-4971-AA67-B499D3119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683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BFE0C3B-FCF0-4602-81A3-883C99AA70B3}" type="datetime1">
              <a:rPr lang="en-US" smtClean="0">
                <a:latin typeface="Times New Roman" pitchFamily="18" charset="0"/>
              </a:rPr>
              <a:pPr/>
              <a:t>7/23/2020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pv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D3B63D-1897-498B-917E-531761535543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696913"/>
            <a:ext cx="2990850" cy="2243137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3248025"/>
            <a:ext cx="5899150" cy="4951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>
              <a:lnSpc>
                <a:spcPct val="50000"/>
              </a:lnSpc>
              <a:buFontTx/>
              <a:buNone/>
            </a:pPr>
            <a:endParaRPr lang="en-US" dirty="0">
              <a:latin typeface="Arial" charset="0"/>
            </a:endParaRPr>
          </a:p>
          <a:p>
            <a:pPr>
              <a:lnSpc>
                <a:spcPct val="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9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F85D245-DE39-4737-9126-EF675F7DEE15}" type="datetime1">
              <a:rPr lang="en-US" smtClean="0">
                <a:latin typeface="Times New Roman" pitchFamily="18" charset="0"/>
              </a:rPr>
              <a:pPr/>
              <a:t>7/23/2020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pv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3C4BFF3-0AE3-432A-8530-240B890B192E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6913"/>
            <a:ext cx="2990850" cy="2243137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3325813"/>
            <a:ext cx="5121275" cy="5259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>
                <a:latin typeface="Arial" charset="0"/>
              </a:rPr>
              <a:t>HANDOUT</a:t>
            </a:r>
            <a:r>
              <a:rPr lang="en-US" dirty="0">
                <a:latin typeface="Arial" charset="0"/>
              </a:rPr>
              <a:t>: </a:t>
            </a:r>
            <a:r>
              <a:rPr lang="en-US" b="1" dirty="0" err="1">
                <a:latin typeface="Arial" charset="0"/>
              </a:rPr>
              <a:t>Fayol</a:t>
            </a:r>
            <a:r>
              <a:rPr lang="en-US" dirty="0">
                <a:latin typeface="Arial" charset="0"/>
              </a:rPr>
              <a:t> POC3 and the POLC taxonomy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- Planning: forecasting, mission, &amp; strategy to achieve goals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- Organizing: what is to be done, structure of org, policies &amp; procedures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- Controlling: correct course of org, efforts of others to be on track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- Commanding: directing and delegating responsibilities, motivating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- Coordinating: resolving conflicts and sharing resources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More contemporary treatment of MGT FUNCTIONS is: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PLAN 	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ORGANIZE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LEAD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60718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62DC005-89DB-4D12-8874-B7A54B4352A7}" type="datetime1">
              <a:rPr lang="en-US" smtClean="0">
                <a:latin typeface="Times New Roman" pitchFamily="18" charset="0"/>
              </a:rPr>
              <a:pPr/>
              <a:t>7/23/2020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pv</a:t>
            </a:r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1830CBA-7B9E-41DE-B76A-E600266546AF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graphicFrame>
        <p:nvGraphicFramePr>
          <p:cNvPr id="2050" name="Object 5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31863" y="4718050"/>
          <a:ext cx="51212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5486400" imgH="1051560" progId="Word.Document.8">
                  <p:embed/>
                </p:oleObj>
              </mc:Choice>
              <mc:Fallback>
                <p:oleObj name="Document" r:id="rId4" imgW="5486400" imgH="1051560" progId="Word.Document.8">
                  <p:embed/>
                  <p:pic>
                    <p:nvPicPr>
                      <p:cNvPr id="205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4718050"/>
                        <a:ext cx="51212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397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21C74-4156-4C1C-87B4-525DC03CAD9B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FADE-AFDE-4795-B59B-F5C0C17E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5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D72A9-E8B8-4EAF-8029-F96D4124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CE0C4-58F9-4D29-8FFF-5DB916872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86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CAC47-EFC5-4705-8964-FFD868D87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42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8267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390146"/>
      </p:ext>
    </p:extLst>
  </p:cSld>
  <p:clrMapOvr>
    <a:masterClrMapping/>
  </p:clrMapOvr>
  <p:transition>
    <p:fad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2560"/>
      </p:ext>
    </p:extLst>
  </p:cSld>
  <p:clrMapOvr>
    <a:masterClrMapping/>
  </p:clrMapOvr>
  <p:transition>
    <p:fade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6818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458200" y="6400800"/>
            <a:ext cx="685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Castellar" pitchFamily="18" charset="0"/>
              </a:rPr>
              <a:t>pv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6479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585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057489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FE1BB-15E3-4C6D-AABD-9A957BE99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30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75142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234652"/>
      </p:ext>
    </p:extLst>
  </p:cSld>
  <p:clrMapOvr>
    <a:masterClrMapping/>
  </p:clrMapOvr>
  <p:transition>
    <p:fade/>
  </p:transition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98825-3C87-40D2-8A43-EC8369256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58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6900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416E0-D9E9-4A1C-A358-4B3C2E47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7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30D8C-232F-4370-9AEF-5429E5D4A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4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E9703-C560-4B55-828C-B94D97EE4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3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F36D3-BE99-49FB-85BF-29A034FF1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1FB39-8880-4DC3-A116-1A9F15CF4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8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0276-8991-4F8A-95FB-7C08E7174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40F88-43E6-4E3A-81E3-5A63E1ADA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pv</a:t>
            </a:r>
          </a:p>
        </p:txBody>
      </p:sp>
      <p:sp>
        <p:nvSpPr>
          <p:cNvPr id="184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087D21D-0A4A-4DAB-AD4F-FE5039043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6" r:id="rId5"/>
    <p:sldLayoutId id="2147483760" r:id="rId6"/>
    <p:sldLayoutId id="2147483761" r:id="rId7"/>
    <p:sldLayoutId id="2147483762" r:id="rId8"/>
    <p:sldLayoutId id="2147483763" r:id="rId9"/>
    <p:sldLayoutId id="2147483767" r:id="rId10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white rectangl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ppituser.tv/c/devx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A7DF-5E69-48FA-BCFA-987B5411F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994392"/>
          </a:xfrm>
        </p:spPr>
        <p:txBody>
          <a:bodyPr/>
          <a:lstStyle/>
          <a:p>
            <a:r>
              <a:rPr lang="en-US" dirty="0"/>
              <a:t>Organizational Behavior</a:t>
            </a:r>
            <a:br>
              <a:rPr lang="en-US" dirty="0"/>
            </a:br>
            <a:r>
              <a:rPr lang="en-US" dirty="0"/>
              <a:t>Management 3630</a:t>
            </a:r>
            <a:br>
              <a:rPr lang="en-US" dirty="0"/>
            </a:br>
            <a:r>
              <a:rPr lang="en-US" dirty="0"/>
              <a:t>Dr. Villanova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35C25-D1DB-4730-AB6A-58059AE48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4191000"/>
            <a:ext cx="6629400" cy="1606594"/>
          </a:xfrm>
        </p:spPr>
        <p:txBody>
          <a:bodyPr/>
          <a:lstStyle/>
          <a:p>
            <a:r>
              <a:rPr lang="en-US" dirty="0"/>
              <a:t>Introduction to the course</a:t>
            </a:r>
          </a:p>
          <a:p>
            <a:pPr lvl="1"/>
            <a:r>
              <a:rPr lang="en-US" dirty="0"/>
              <a:t>What is Organizational Behavior</a:t>
            </a:r>
          </a:p>
          <a:p>
            <a:pPr lvl="1"/>
            <a:r>
              <a:rPr lang="en-US" dirty="0"/>
              <a:t>Taxonomy of Management Functions</a:t>
            </a:r>
          </a:p>
          <a:p>
            <a:pPr lvl="1"/>
            <a:r>
              <a:rPr lang="en-US" dirty="0"/>
              <a:t>Career progress and changes in skill utilization</a:t>
            </a:r>
          </a:p>
        </p:txBody>
      </p:sp>
    </p:spTree>
    <p:extLst>
      <p:ext uri="{BB962C8B-B14F-4D97-AF65-F5344CB8AC3E}">
        <p14:creationId xmlns:p14="http://schemas.microsoft.com/office/powerpoint/2010/main" val="19618926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 vert="horz" wrap="square" lIns="0" tIns="0" rIns="0" bIns="0" rtlCol="0" anchor="t">
            <a:spAutoFit/>
          </a:bodyPr>
          <a:lstStyle/>
          <a:p>
            <a:pPr eaLnBrk="1" hangingPunct="1">
              <a:defRPr/>
            </a:pPr>
            <a:r>
              <a:rPr lang="en-US" sz="4400" dirty="0"/>
              <a:t>Organizational Behavior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371600"/>
            <a:ext cx="4033838" cy="4702826"/>
          </a:xfrm>
        </p:spPr>
        <p:txBody>
          <a:bodyPr/>
          <a:lstStyle/>
          <a:p>
            <a:pPr marL="339725" indent="-339725" eaLnBrk="1" hangingPunct="1"/>
            <a:r>
              <a:rPr lang="en-US" sz="3200" dirty="0">
                <a:hlinkClick r:id="rId3"/>
              </a:rPr>
              <a:t>Multi-Disciplinary</a:t>
            </a:r>
            <a:endParaRPr lang="en-US" sz="3200" dirty="0"/>
          </a:p>
          <a:p>
            <a:pPr marL="673100" lvl="1" indent="-323850" eaLnBrk="1" hangingPunct="1"/>
            <a:r>
              <a:rPr lang="en-US" sz="2800" dirty="0"/>
              <a:t>Anthropology</a:t>
            </a:r>
          </a:p>
          <a:p>
            <a:pPr marL="952500" lvl="2" indent="-287338" eaLnBrk="1" hangingPunct="1"/>
            <a:r>
              <a:rPr lang="en-US" sz="2400" dirty="0"/>
              <a:t>culture</a:t>
            </a:r>
          </a:p>
          <a:p>
            <a:pPr marL="673100" lvl="1" indent="-323850" eaLnBrk="1" hangingPunct="1"/>
            <a:r>
              <a:rPr lang="en-US" sz="2800" dirty="0"/>
              <a:t>Political Science</a:t>
            </a:r>
          </a:p>
          <a:p>
            <a:pPr marL="952500" lvl="2" indent="-287338" eaLnBrk="1" hangingPunct="1"/>
            <a:r>
              <a:rPr lang="en-US" sz="2400" dirty="0"/>
              <a:t>power &amp; politics</a:t>
            </a:r>
          </a:p>
          <a:p>
            <a:pPr marL="673100" lvl="1" indent="-323850" eaLnBrk="1" hangingPunct="1"/>
            <a:r>
              <a:rPr lang="en-US" sz="2800" dirty="0"/>
              <a:t>Psychology</a:t>
            </a:r>
          </a:p>
          <a:p>
            <a:pPr marL="952500" lvl="2" indent="-287338" eaLnBrk="1" hangingPunct="1"/>
            <a:r>
              <a:rPr lang="en-US" sz="2400" dirty="0"/>
              <a:t>personality</a:t>
            </a:r>
          </a:p>
          <a:p>
            <a:pPr marL="952500" lvl="2" indent="-287338" eaLnBrk="1" hangingPunct="1"/>
            <a:r>
              <a:rPr lang="en-US" sz="2400" dirty="0"/>
              <a:t>social psychology</a:t>
            </a:r>
          </a:p>
          <a:p>
            <a:pPr marL="673100" lvl="1" indent="-323850" eaLnBrk="1" hangingPunct="1"/>
            <a:r>
              <a:rPr lang="en-US" sz="2800" dirty="0"/>
              <a:t>Sociology</a:t>
            </a:r>
          </a:p>
          <a:p>
            <a:pPr marL="952500" lvl="2" indent="-287338" eaLnBrk="1" hangingPunct="1"/>
            <a:r>
              <a:rPr lang="en-US" sz="2400" dirty="0"/>
              <a:t>roles &amp; intergroup behavior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24400" y="1371600"/>
            <a:ext cx="3810000" cy="3668697"/>
          </a:xfrm>
        </p:spPr>
        <p:txBody>
          <a:bodyPr/>
          <a:lstStyle/>
          <a:p>
            <a:pPr marL="347663" indent="-347663" eaLnBrk="1" hangingPunct="1"/>
            <a:r>
              <a:rPr lang="en-US" dirty="0"/>
              <a:t>Human Behavioral Processes that organize the course</a:t>
            </a:r>
          </a:p>
          <a:p>
            <a:pPr marL="673087" lvl="1" indent="-347663" eaLnBrk="1" hangingPunct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INFERENCE-making</a:t>
            </a:r>
          </a:p>
          <a:p>
            <a:pPr marL="673087" lvl="1" indent="-347663" eaLnBrk="1" hangingPunct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Regulating TENSION</a:t>
            </a:r>
          </a:p>
          <a:p>
            <a:pPr marL="673087" lvl="1" indent="-347663" eaLnBrk="1" hangingPunct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BELONGINGNESS desire</a:t>
            </a:r>
          </a:p>
          <a:p>
            <a:pPr marL="673087" lvl="1" indent="-347663" eaLnBrk="1" hangingPunct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Behavioral DIRECTION</a:t>
            </a:r>
          </a:p>
          <a:p>
            <a:pPr marL="673087" lvl="1" indent="-347663" eaLnBrk="1" hangingPunct="1"/>
            <a:endParaRPr lang="en-US" dirty="0"/>
          </a:p>
          <a:p>
            <a:pPr marL="673087" lvl="1" indent="-347663" eaLnBrk="1" hangingPunct="1"/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pPr eaLnBrk="1" hangingPunct="1">
              <a:defRPr/>
            </a:pPr>
            <a:r>
              <a:rPr sz="4400" dirty="0"/>
              <a:t>Traditional versus New Management</a:t>
            </a:r>
            <a:br>
              <a:rPr sz="4400" dirty="0"/>
            </a:br>
            <a:r>
              <a:rPr lang="en-US" sz="2800" i="1" dirty="0"/>
              <a:t>What managers did and do</a:t>
            </a:r>
            <a:endParaRPr sz="6000" i="1" dirty="0"/>
          </a:p>
        </p:txBody>
      </p:sp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2819400" y="3505200"/>
            <a:ext cx="5486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4" name="Oval 16"/>
          <p:cNvSpPr>
            <a:spLocks noChangeArrowheads="1"/>
          </p:cNvSpPr>
          <p:nvPr/>
        </p:nvSpPr>
        <p:spPr bwMode="auto">
          <a:xfrm>
            <a:off x="6019800" y="4953000"/>
            <a:ext cx="2438400" cy="1066800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762000" y="1905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Planning</a:t>
            </a: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1676400" y="274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Organizing</a:t>
            </a: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3048000" y="3276600"/>
            <a:ext cx="144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Leading</a:t>
            </a:r>
          </a:p>
        </p:txBody>
      </p:sp>
      <p:sp>
        <p:nvSpPr>
          <p:cNvPr id="10248" name="Text Box 14"/>
          <p:cNvSpPr txBox="1">
            <a:spLocks noChangeArrowheads="1"/>
          </p:cNvSpPr>
          <p:nvPr/>
        </p:nvSpPr>
        <p:spPr bwMode="auto">
          <a:xfrm>
            <a:off x="4114800" y="4495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Controlling</a:t>
            </a:r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6553200" y="502920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Do /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Results</a:t>
            </a:r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>
            <a:off x="2971800" y="32004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8"/>
          <p:cNvSpPr>
            <a:spLocks noChangeShapeType="1"/>
          </p:cNvSpPr>
          <p:nvPr/>
        </p:nvSpPr>
        <p:spPr bwMode="auto">
          <a:xfrm>
            <a:off x="1905000" y="23622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9"/>
          <p:cNvSpPr>
            <a:spLocks noChangeShapeType="1"/>
          </p:cNvSpPr>
          <p:nvPr/>
        </p:nvSpPr>
        <p:spPr bwMode="auto">
          <a:xfrm>
            <a:off x="4419600" y="40386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20"/>
          <p:cNvSpPr>
            <a:spLocks noChangeShapeType="1"/>
          </p:cNvSpPr>
          <p:nvPr/>
        </p:nvSpPr>
        <p:spPr bwMode="auto">
          <a:xfrm>
            <a:off x="5410200" y="4953000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22"/>
          <p:cNvSpPr txBox="1">
            <a:spLocks noChangeArrowheads="1"/>
          </p:cNvSpPr>
          <p:nvPr/>
        </p:nvSpPr>
        <p:spPr bwMode="auto">
          <a:xfrm>
            <a:off x="2438400" y="1981200"/>
            <a:ext cx="365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" charset="0"/>
              </a:rPr>
              <a:t>Setting goals &amp; allocating resources</a:t>
            </a:r>
          </a:p>
        </p:txBody>
      </p:sp>
      <p:sp>
        <p:nvSpPr>
          <p:cNvPr id="10255" name="Text Box 23"/>
          <p:cNvSpPr txBox="1">
            <a:spLocks noChangeArrowheads="1"/>
          </p:cNvSpPr>
          <p:nvPr/>
        </p:nvSpPr>
        <p:spPr bwMode="auto">
          <a:xfrm>
            <a:off x="3886200" y="2667000"/>
            <a:ext cx="3581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" charset="0"/>
              </a:rPr>
              <a:t>Assigning responsibility, establishing procedures &amp; deadlines</a:t>
            </a:r>
          </a:p>
        </p:txBody>
      </p:sp>
      <p:sp>
        <p:nvSpPr>
          <p:cNvPr id="10256" name="Text Box 24"/>
          <p:cNvSpPr txBox="1">
            <a:spLocks noChangeArrowheads="1"/>
          </p:cNvSpPr>
          <p:nvPr/>
        </p:nvSpPr>
        <p:spPr bwMode="auto">
          <a:xfrm>
            <a:off x="4648200" y="3505200"/>
            <a:ext cx="3429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2"/>
                </a:solidFill>
                <a:latin typeface="Arial" charset="0"/>
              </a:rPr>
              <a:t>Motivating performance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2"/>
                </a:solidFill>
                <a:latin typeface="Arial" charset="0"/>
              </a:rPr>
              <a:t>&amp; resolving conflict</a:t>
            </a:r>
          </a:p>
        </p:txBody>
      </p:sp>
      <p:sp>
        <p:nvSpPr>
          <p:cNvPr id="10257" name="Text Box 25"/>
          <p:cNvSpPr txBox="1">
            <a:spLocks noChangeArrowheads="1"/>
          </p:cNvSpPr>
          <p:nvPr/>
        </p:nvSpPr>
        <p:spPr bwMode="auto">
          <a:xfrm>
            <a:off x="1600200" y="4572000"/>
            <a:ext cx="2667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" charset="0"/>
              </a:rPr>
              <a:t>Monitoring, measuring &amp; evaluating employee performance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3198"/>
          </a:xfrm>
        </p:spPr>
        <p:txBody>
          <a:bodyPr/>
          <a:lstStyle/>
          <a:p>
            <a:pPr eaLnBrk="1" hangingPunct="1">
              <a:defRPr/>
            </a:pPr>
            <a:r>
              <a:rPr sz="3200" dirty="0"/>
              <a:t>Management Skill Utilization &amp; Career Advancement</a:t>
            </a:r>
            <a:endParaRPr sz="3600" dirty="0"/>
          </a:p>
        </p:txBody>
      </p:sp>
      <p:graphicFrame>
        <p:nvGraphicFramePr>
          <p:cNvPr id="4" name="Object 6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86886873"/>
              </p:ext>
            </p:extLst>
          </p:nvPr>
        </p:nvGraphicFramePr>
        <p:xfrm>
          <a:off x="685800" y="1117600"/>
          <a:ext cx="77216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reen-blue brushed metal and curves design templat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261</TotalTime>
  <Words>199</Words>
  <Application>Microsoft Office PowerPoint</Application>
  <PresentationFormat>On-screen Show (4:3)</PresentationFormat>
  <Paragraphs>59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Castellar</vt:lpstr>
      <vt:lpstr>Times New Roman</vt:lpstr>
      <vt:lpstr>Verdana</vt:lpstr>
      <vt:lpstr>Wingdings</vt:lpstr>
      <vt:lpstr>Cliff</vt:lpstr>
      <vt:lpstr>Green-blue brushed metal and curves design template</vt:lpstr>
      <vt:lpstr>White with Courier font for code slides</vt:lpstr>
      <vt:lpstr>Document</vt:lpstr>
      <vt:lpstr>Organizational Behavior Management 3630 Dr. Villanova</vt:lpstr>
      <vt:lpstr>Organizational Behavior</vt:lpstr>
      <vt:lpstr>Traditional versus New Management What managers did and do</vt:lpstr>
      <vt:lpstr>Management Skill Utilization &amp; Career Advancement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</dc:title>
  <dc:creator>Peter Villanova, Ph.D.</dc:creator>
  <cp:lastModifiedBy>Dr Villanova</cp:lastModifiedBy>
  <cp:revision>32</cp:revision>
  <cp:lastPrinted>1999-08-20T14:22:58Z</cp:lastPrinted>
  <dcterms:created xsi:type="dcterms:W3CDTF">1999-08-20T13:21:29Z</dcterms:created>
  <dcterms:modified xsi:type="dcterms:W3CDTF">2020-07-23T18:57:30Z</dcterms:modified>
</cp:coreProperties>
</file>