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  <p:sldMasterId id="2147483681" r:id="rId2"/>
  </p:sldMasterIdLst>
  <p:notesMasterIdLst>
    <p:notesMasterId r:id="rId18"/>
  </p:notesMasterIdLst>
  <p:sldIdLst>
    <p:sldId id="288" r:id="rId3"/>
    <p:sldId id="278" r:id="rId4"/>
    <p:sldId id="279" r:id="rId5"/>
    <p:sldId id="289" r:id="rId6"/>
    <p:sldId id="281" r:id="rId7"/>
    <p:sldId id="283" r:id="rId8"/>
    <p:sldId id="290" r:id="rId9"/>
    <p:sldId id="284" r:id="rId10"/>
    <p:sldId id="292" r:id="rId11"/>
    <p:sldId id="285" r:id="rId12"/>
    <p:sldId id="293" r:id="rId13"/>
    <p:sldId id="286" r:id="rId14"/>
    <p:sldId id="294" r:id="rId15"/>
    <p:sldId id="287" r:id="rId16"/>
    <p:sldId id="29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 Villanova" initials="DV" lastIdx="3" clrIdx="0">
    <p:extLst>
      <p:ext uri="{19B8F6BF-5375-455C-9EA6-DF929625EA0E}">
        <p15:presenceInfo xmlns:p15="http://schemas.microsoft.com/office/powerpoint/2012/main" userId="470e00862680972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003399"/>
    <a:srgbClr val="0033CC"/>
    <a:srgbClr val="00FF00"/>
    <a:srgbClr val="9900FF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7" autoAdjust="0"/>
    <p:restoredTop sz="94660"/>
  </p:normalViewPr>
  <p:slideViewPr>
    <p:cSldViewPr>
      <p:cViewPr varScale="1">
        <p:scale>
          <a:sx n="79" d="100"/>
          <a:sy n="79" d="100"/>
        </p:scale>
        <p:origin x="35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Villanova" userId="470e00862680972b" providerId="LiveId" clId="{F37A26E4-8F72-4FE3-835F-0EA73DD8D238}"/>
    <pc:docChg chg="delSld modSld">
      <pc:chgData name="Dr Villanova" userId="470e00862680972b" providerId="LiveId" clId="{F37A26E4-8F72-4FE3-835F-0EA73DD8D238}" dt="2020-07-25T20:29:17.680" v="37" actId="14100"/>
      <pc:docMkLst>
        <pc:docMk/>
      </pc:docMkLst>
      <pc:sldChg chg="del">
        <pc:chgData name="Dr Villanova" userId="470e00862680972b" providerId="LiveId" clId="{F37A26E4-8F72-4FE3-835F-0EA73DD8D238}" dt="2020-07-25T20:28:15.933" v="0" actId="2696"/>
        <pc:sldMkLst>
          <pc:docMk/>
          <pc:sldMk cId="0" sldId="268"/>
        </pc:sldMkLst>
      </pc:sldChg>
      <pc:sldChg chg="del">
        <pc:chgData name="Dr Villanova" userId="470e00862680972b" providerId="LiveId" clId="{F37A26E4-8F72-4FE3-835F-0EA73DD8D238}" dt="2020-07-25T20:28:15.946" v="2" actId="2696"/>
        <pc:sldMkLst>
          <pc:docMk/>
          <pc:sldMk cId="0" sldId="270"/>
        </pc:sldMkLst>
      </pc:sldChg>
      <pc:sldChg chg="del">
        <pc:chgData name="Dr Villanova" userId="470e00862680972b" providerId="LiveId" clId="{F37A26E4-8F72-4FE3-835F-0EA73DD8D238}" dt="2020-07-25T20:28:15.968" v="3" actId="2696"/>
        <pc:sldMkLst>
          <pc:docMk/>
          <pc:sldMk cId="0" sldId="275"/>
        </pc:sldMkLst>
      </pc:sldChg>
      <pc:sldChg chg="del">
        <pc:chgData name="Dr Villanova" userId="470e00862680972b" providerId="LiveId" clId="{F37A26E4-8F72-4FE3-835F-0EA73DD8D238}" dt="2020-07-25T20:28:16.013" v="4" actId="2696"/>
        <pc:sldMkLst>
          <pc:docMk/>
          <pc:sldMk cId="0" sldId="277"/>
        </pc:sldMkLst>
      </pc:sldChg>
      <pc:sldChg chg="modSp">
        <pc:chgData name="Dr Villanova" userId="470e00862680972b" providerId="LiveId" clId="{F37A26E4-8F72-4FE3-835F-0EA73DD8D238}" dt="2020-07-25T20:29:17.680" v="37" actId="14100"/>
        <pc:sldMkLst>
          <pc:docMk/>
          <pc:sldMk cId="2657767869" sldId="279"/>
        </pc:sldMkLst>
        <pc:spChg chg="mod">
          <ac:chgData name="Dr Villanova" userId="470e00862680972b" providerId="LiveId" clId="{F37A26E4-8F72-4FE3-835F-0EA73DD8D238}" dt="2020-07-25T20:29:17.680" v="37" actId="14100"/>
          <ac:spMkLst>
            <pc:docMk/>
            <pc:sldMk cId="2657767869" sldId="279"/>
            <ac:spMk id="4" creationId="{00000000-0000-0000-0000-000000000000}"/>
          </ac:spMkLst>
        </pc:spChg>
        <pc:spChg chg="mod">
          <ac:chgData name="Dr Villanova" userId="470e00862680972b" providerId="LiveId" clId="{F37A26E4-8F72-4FE3-835F-0EA73DD8D238}" dt="2020-07-25T20:29:11.087" v="36" actId="1076"/>
          <ac:spMkLst>
            <pc:docMk/>
            <pc:sldMk cId="2657767869" sldId="279"/>
            <ac:spMk id="5" creationId="{00000000-0000-0000-0000-000000000000}"/>
          </ac:spMkLst>
        </pc:spChg>
        <pc:spChg chg="mod">
          <ac:chgData name="Dr Villanova" userId="470e00862680972b" providerId="LiveId" clId="{F37A26E4-8F72-4FE3-835F-0EA73DD8D238}" dt="2020-07-25T20:29:11.087" v="36" actId="1076"/>
          <ac:spMkLst>
            <pc:docMk/>
            <pc:sldMk cId="2657767869" sldId="279"/>
            <ac:spMk id="6" creationId="{00000000-0000-0000-0000-000000000000}"/>
          </ac:spMkLst>
        </pc:spChg>
        <pc:spChg chg="mod">
          <ac:chgData name="Dr Villanova" userId="470e00862680972b" providerId="LiveId" clId="{F37A26E4-8F72-4FE3-835F-0EA73DD8D238}" dt="2020-07-25T20:29:11.087" v="36" actId="1076"/>
          <ac:spMkLst>
            <pc:docMk/>
            <pc:sldMk cId="2657767869" sldId="279"/>
            <ac:spMk id="7" creationId="{00000000-0000-0000-0000-000000000000}"/>
          </ac:spMkLst>
        </pc:spChg>
        <pc:spChg chg="mod">
          <ac:chgData name="Dr Villanova" userId="470e00862680972b" providerId="LiveId" clId="{F37A26E4-8F72-4FE3-835F-0EA73DD8D238}" dt="2020-07-25T20:29:11.087" v="36" actId="1076"/>
          <ac:spMkLst>
            <pc:docMk/>
            <pc:sldMk cId="2657767869" sldId="279"/>
            <ac:spMk id="8" creationId="{00000000-0000-0000-0000-000000000000}"/>
          </ac:spMkLst>
        </pc:spChg>
      </pc:sldChg>
      <pc:sldMasterChg chg="delSldLayout">
        <pc:chgData name="Dr Villanova" userId="470e00862680972b" providerId="LiveId" clId="{F37A26E4-8F72-4FE3-835F-0EA73DD8D238}" dt="2020-07-25T20:28:15.934" v="1" actId="2696"/>
        <pc:sldMasterMkLst>
          <pc:docMk/>
          <pc:sldMasterMk cId="0" sldId="2147483664"/>
        </pc:sldMasterMkLst>
        <pc:sldLayoutChg chg="del">
          <pc:chgData name="Dr Villanova" userId="470e00862680972b" providerId="LiveId" clId="{F37A26E4-8F72-4FE3-835F-0EA73DD8D238}" dt="2020-07-25T20:28:15.934" v="1" actId="2696"/>
          <pc:sldLayoutMkLst>
            <pc:docMk/>
            <pc:sldMasterMk cId="0" sldId="2147483664"/>
            <pc:sldLayoutMk cId="0" sldId="2147483774"/>
          </pc:sldLayoutMkLst>
        </pc:sldLayoutChg>
      </pc:sldMaster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03T17:31:25.738" idx="2">
    <p:pos x="940" y="3077"/>
    <p:text>multiple regression identifies Carlo as preferred hire.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E3C3C-2B29-4FFC-B886-1E40795E3E45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64B80-DD26-4F19-B868-0BF5B5576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4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0B1F79-C932-4799-AA1A-AB0718F367FE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94977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790A9D-3455-46ED-8625-3197E5CEBD32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6545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536788-4CD7-4498-8B84-828F09AAFD26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3879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DA516A-A286-4FC7-94AA-F9E5C1E3E4F6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40129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5B6F7E-22F3-4533-B1BD-E3B4AF902220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9185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4571F9-2874-4A7C-AD8D-6CCF17BE67AB}" type="slidenum">
              <a:rPr lang="en-US" altLang="en-US" sz="1200"/>
              <a:pPr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410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Box 4"/>
          <p:cNvSpPr txBox="1">
            <a:spLocks noChangeArrowheads="1"/>
          </p:cNvSpPr>
          <p:nvPr userDrawn="1"/>
        </p:nvSpPr>
        <p:spPr bwMode="auto">
          <a:xfrm>
            <a:off x="8496300" y="6396038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>
                <a:solidFill>
                  <a:srgbClr val="8898C3"/>
                </a:solidFill>
                <a:latin typeface="Viner Hand ITC" pitchFamily="66" charset="0"/>
              </a:rPr>
              <a:t>pv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9" r:id="rId10"/>
    <p:sldLayoutId id="2147483770" r:id="rId11"/>
    <p:sldLayoutId id="2147483767" r:id="rId12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pitchFamily="34" charset="0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DM’ing with Multiple Predictors</a:t>
            </a:r>
          </a:p>
        </p:txBody>
      </p:sp>
      <p:sp>
        <p:nvSpPr>
          <p:cNvPr id="7173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76692"/>
          </a:xfrm>
        </p:spPr>
        <p:txBody>
          <a:bodyPr/>
          <a:lstStyle/>
          <a:p>
            <a:pPr eaLnBrk="1" hangingPunct="1"/>
            <a:r>
              <a:rPr lang="en-US" altLang="en-US" dirty="0"/>
              <a:t>Advantages</a:t>
            </a:r>
          </a:p>
          <a:p>
            <a:pPr lvl="1" eaLnBrk="1" hangingPunct="1"/>
            <a:r>
              <a:rPr lang="en-US" altLang="en-US" dirty="0"/>
              <a:t>More comprehensive assessment</a:t>
            </a:r>
          </a:p>
          <a:p>
            <a:pPr lvl="1" eaLnBrk="1" hangingPunct="1"/>
            <a:r>
              <a:rPr lang="en-US" altLang="en-US" dirty="0"/>
              <a:t>Bias suppression</a:t>
            </a:r>
          </a:p>
          <a:p>
            <a:pPr lvl="1" eaLnBrk="1" hangingPunct="1"/>
            <a:r>
              <a:rPr lang="en-US" altLang="en-US" dirty="0"/>
              <a:t>Better prediction</a:t>
            </a:r>
          </a:p>
          <a:p>
            <a:pPr lvl="1" eaLnBrk="1" hangingPunct="1"/>
            <a:r>
              <a:rPr lang="en-US" altLang="en-US" dirty="0"/>
              <a:t>Greater face validity</a:t>
            </a:r>
          </a:p>
          <a:p>
            <a:pPr eaLnBrk="1" hangingPunct="1"/>
            <a:r>
              <a:rPr lang="en-US" altLang="en-US" dirty="0"/>
              <a:t>and Challenges</a:t>
            </a:r>
          </a:p>
          <a:p>
            <a:pPr lvl="1" eaLnBrk="1" hangingPunct="1"/>
            <a:r>
              <a:rPr lang="en-US" altLang="en-US" dirty="0"/>
              <a:t>Imposing information processing demands</a:t>
            </a:r>
          </a:p>
          <a:p>
            <a:pPr lvl="1" eaLnBrk="1" hangingPunct="1"/>
            <a:r>
              <a:rPr lang="en-US" altLang="en-US" dirty="0"/>
              <a:t>Much higher technical proficiency</a:t>
            </a:r>
          </a:p>
          <a:p>
            <a:pPr lvl="1" eaLnBrk="1" hangingPunct="1"/>
            <a:r>
              <a:rPr lang="en-US" altLang="en-US" dirty="0"/>
              <a:t>Greater cost</a:t>
            </a:r>
          </a:p>
          <a:p>
            <a:pPr lvl="1" eaLnBrk="1" hangingPunct="1"/>
            <a:r>
              <a:rPr lang="en-US" altLang="en-US" dirty="0"/>
              <a:t>Time lapse expansion and attrition during cycle</a:t>
            </a:r>
          </a:p>
        </p:txBody>
      </p:sp>
    </p:spTree>
    <p:extLst>
      <p:ext uri="{BB962C8B-B14F-4D97-AF65-F5344CB8AC3E}">
        <p14:creationId xmlns:p14="http://schemas.microsoft.com/office/powerpoint/2010/main" val="354581727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Multiple Hurdles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281446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Sequential minimum threshold method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/>
              <a:t>Assumes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/>
              <a:t>a non-compensatory, nonlinear relationship between predictors and criterion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/>
              <a:t>deficiency on any one predictor is sufficient to justify elimination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800" dirty="0"/>
              <a:t>Advantages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intuitive, simple, </a:t>
            </a:r>
            <a:r>
              <a:rPr lang="en-US" u="sng" dirty="0"/>
              <a:t>cost effective</a:t>
            </a:r>
            <a:endParaRPr lang="en-US" sz="2400" dirty="0"/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800" dirty="0"/>
              <a:t>Disadvantages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only identifies the minimally competent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validation difficulties </a:t>
            </a:r>
            <a:r>
              <a:rPr lang="en-US" dirty="0" err="1"/>
              <a:t>bc</a:t>
            </a:r>
            <a:r>
              <a:rPr lang="en-US" dirty="0"/>
              <a:t> of missing data on predictors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time lapse from search to hire is long </a:t>
            </a:r>
          </a:p>
        </p:txBody>
      </p:sp>
    </p:spTree>
    <p:extLst>
      <p:ext uri="{BB962C8B-B14F-4D97-AF65-F5344CB8AC3E}">
        <p14:creationId xmlns:p14="http://schemas.microsoft.com/office/powerpoint/2010/main" val="243104397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B928B66-06CF-4AB6-8ABA-BA2B8AE47D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3831537"/>
              </p:ext>
            </p:extLst>
          </p:nvPr>
        </p:nvGraphicFramePr>
        <p:xfrm>
          <a:off x="381000" y="815340"/>
          <a:ext cx="8079432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572">
                  <a:extLst>
                    <a:ext uri="{9D8B030D-6E8A-4147-A177-3AD203B41FA5}">
                      <a16:colId xmlns:a16="http://schemas.microsoft.com/office/drawing/2014/main" val="2565412605"/>
                    </a:ext>
                  </a:extLst>
                </a:gridCol>
                <a:gridCol w="1044228">
                  <a:extLst>
                    <a:ext uri="{9D8B030D-6E8A-4147-A177-3AD203B41FA5}">
                      <a16:colId xmlns:a16="http://schemas.microsoft.com/office/drawing/2014/main" val="2416088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166037301"/>
                    </a:ext>
                  </a:extLst>
                </a:gridCol>
                <a:gridCol w="1627336">
                  <a:extLst>
                    <a:ext uri="{9D8B030D-6E8A-4147-A177-3AD203B41FA5}">
                      <a16:colId xmlns:a16="http://schemas.microsoft.com/office/drawing/2014/main" val="2727878459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046775582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16498438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Selection</a:t>
                      </a:r>
                    </a:p>
                    <a:p>
                      <a:r>
                        <a:rPr lang="en-US" sz="1600" dirty="0"/>
                        <a:t>Procedure</a:t>
                      </a:r>
                    </a:p>
                    <a:p>
                      <a:r>
                        <a:rPr lang="en-US" sz="1600" dirty="0"/>
                        <a:t>Characteristic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Selection Procedure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0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56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Maximum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95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Regression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90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Cutoff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8337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 Selection Procedure Scores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911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31174"/>
                  </a:ext>
                </a:extLst>
              </a:tr>
              <a:tr h="265504">
                <a:tc>
                  <a:txBody>
                    <a:bodyPr/>
                    <a:lstStyle/>
                    <a:p>
                      <a:r>
                        <a:rPr lang="en-US" sz="1600" dirty="0"/>
                        <a:t>Amanda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69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906779"/>
                  </a:ext>
                </a:extLst>
              </a:tr>
              <a:tr h="279464">
                <a:tc>
                  <a:txBody>
                    <a:bodyPr/>
                    <a:lstStyle/>
                    <a:p>
                      <a:r>
                        <a:rPr lang="en-US" sz="1600" dirty="0"/>
                        <a:t>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29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Becky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5443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r>
                        <a:rPr lang="en-US" sz="1600" dirty="0"/>
                        <a:t>Cindy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2913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r>
                        <a:rPr lang="en-US" sz="1600" dirty="0"/>
                        <a:t>Sequence 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First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Second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Third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Fourth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Fifth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6241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224778B-90B6-445B-B8BE-65CF5F71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43054"/>
            <a:ext cx="8382000" cy="387798"/>
          </a:xfrm>
        </p:spPr>
        <p:txBody>
          <a:bodyPr/>
          <a:lstStyle/>
          <a:p>
            <a:r>
              <a:rPr lang="en-US" sz="2400" dirty="0" err="1"/>
              <a:t>Sparkl</a:t>
            </a:r>
            <a:r>
              <a:rPr lang="en-US" sz="2800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 Housekeeper Selection Procedure and Application Score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C682F8-C19B-4F17-A754-326F048F69A4}"/>
              </a:ext>
            </a:extLst>
          </p:cNvPr>
          <p:cNvSpPr txBox="1"/>
          <p:nvPr/>
        </p:nvSpPr>
        <p:spPr>
          <a:xfrm>
            <a:off x="381000" y="6453336"/>
            <a:ext cx="8079432" cy="2616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+mj-lt"/>
              </a:rPr>
              <a:t>Regression equation: Y = x1 + .8x2 + .9x3 + .7x4 + .5x5 (intercept omitted). The higher the applicant score, the better on the predictor.</a:t>
            </a:r>
          </a:p>
        </p:txBody>
      </p:sp>
    </p:spTree>
    <p:extLst>
      <p:ext uri="{BB962C8B-B14F-4D97-AF65-F5344CB8AC3E}">
        <p14:creationId xmlns:p14="http://schemas.microsoft.com/office/powerpoint/2010/main" val="169710630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>
                <a:sym typeface="Monotype Sorts" pitchFamily="2" charset="2"/>
              </a:rPr>
              <a:t>Combination Method</a:t>
            </a:r>
            <a:endParaRPr lang="en-US" altLang="en-US"/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158335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Compensatory minimum threshold method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/>
              <a:t>Assumes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/>
              <a:t>a “hybrid” relationship exists between subsets of  predictors and criterion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dirty="0"/>
              <a:t>Initial screening on base of minimum score on all predictors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dirty="0"/>
              <a:t>subsequent selection based on linear composite score 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800" dirty="0"/>
              <a:t>Advantages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intuitive, simple, allows ranking of applicants</a:t>
            </a:r>
            <a:endParaRPr lang="en-US" sz="2400" dirty="0"/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800" dirty="0"/>
              <a:t>Disadvantages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requires all applicants to complete all predictors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more costly than multiple hurdle approach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83076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B928B66-06CF-4AB6-8ABA-BA2B8AE47D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9227822"/>
              </p:ext>
            </p:extLst>
          </p:nvPr>
        </p:nvGraphicFramePr>
        <p:xfrm>
          <a:off x="381000" y="815340"/>
          <a:ext cx="8079432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572">
                  <a:extLst>
                    <a:ext uri="{9D8B030D-6E8A-4147-A177-3AD203B41FA5}">
                      <a16:colId xmlns:a16="http://schemas.microsoft.com/office/drawing/2014/main" val="2565412605"/>
                    </a:ext>
                  </a:extLst>
                </a:gridCol>
                <a:gridCol w="1044228">
                  <a:extLst>
                    <a:ext uri="{9D8B030D-6E8A-4147-A177-3AD203B41FA5}">
                      <a16:colId xmlns:a16="http://schemas.microsoft.com/office/drawing/2014/main" val="2416088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166037301"/>
                    </a:ext>
                  </a:extLst>
                </a:gridCol>
                <a:gridCol w="1627336">
                  <a:extLst>
                    <a:ext uri="{9D8B030D-6E8A-4147-A177-3AD203B41FA5}">
                      <a16:colId xmlns:a16="http://schemas.microsoft.com/office/drawing/2014/main" val="2727878459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046775582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16498438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Selection</a:t>
                      </a:r>
                    </a:p>
                    <a:p>
                      <a:r>
                        <a:rPr lang="en-US" sz="1600" dirty="0"/>
                        <a:t>Procedure</a:t>
                      </a:r>
                    </a:p>
                    <a:p>
                      <a:r>
                        <a:rPr lang="en-US" sz="1600" dirty="0"/>
                        <a:t>Characteristic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Selection Procedure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0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56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Maximum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95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Regression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90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Cutoff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8337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 Selection Procedure Scores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911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31174"/>
                  </a:ext>
                </a:extLst>
              </a:tr>
              <a:tr h="265504">
                <a:tc>
                  <a:txBody>
                    <a:bodyPr/>
                    <a:lstStyle/>
                    <a:p>
                      <a:r>
                        <a:rPr lang="en-US" sz="1600" dirty="0"/>
                        <a:t>Amanda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69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</a:t>
                      </a:r>
                    </a:p>
                  </a:txBody>
                  <a:tcP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906779"/>
                  </a:ext>
                </a:extLst>
              </a:tr>
              <a:tr h="279464">
                <a:tc>
                  <a:txBody>
                    <a:bodyPr/>
                    <a:lstStyle/>
                    <a:p>
                      <a:r>
                        <a:rPr lang="en-US" sz="1600" dirty="0"/>
                        <a:t>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29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Becky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54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Cindy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2913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224778B-90B6-445B-B8BE-65CF5F71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43054"/>
            <a:ext cx="8382000" cy="387798"/>
          </a:xfrm>
        </p:spPr>
        <p:txBody>
          <a:bodyPr/>
          <a:lstStyle/>
          <a:p>
            <a:r>
              <a:rPr lang="en-US" sz="2400" dirty="0" err="1"/>
              <a:t>Sparkl</a:t>
            </a:r>
            <a:r>
              <a:rPr lang="en-US" sz="2800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 Housekeeper Selection Procedure and Application Score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C682F8-C19B-4F17-A754-326F048F69A4}"/>
              </a:ext>
            </a:extLst>
          </p:cNvPr>
          <p:cNvSpPr txBox="1"/>
          <p:nvPr/>
        </p:nvSpPr>
        <p:spPr>
          <a:xfrm>
            <a:off x="381000" y="6453336"/>
            <a:ext cx="8079432" cy="2616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+mj-lt"/>
              </a:rPr>
              <a:t>Regression equation: Y = x1 + .8x2 + .9x3 + .7x4 + .5x5 (intercept omitted). The higher the applicant score, the better on the predictor.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9CC9E9-7C12-49CF-8981-D877760F79DC}"/>
              </a:ext>
            </a:extLst>
          </p:cNvPr>
          <p:cNvSpPr/>
          <p:nvPr/>
        </p:nvSpPr>
        <p:spPr>
          <a:xfrm>
            <a:off x="1187624" y="5013176"/>
            <a:ext cx="4094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>
                <a:ln/>
                <a:solidFill>
                  <a:schemeClr val="accent3"/>
                </a:solidFill>
                <a:effectLst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D2045C-B349-45BB-B25B-5A609ED7153F}"/>
              </a:ext>
            </a:extLst>
          </p:cNvPr>
          <p:cNvSpPr/>
          <p:nvPr/>
        </p:nvSpPr>
        <p:spPr>
          <a:xfrm>
            <a:off x="1187623" y="5642550"/>
            <a:ext cx="4094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>
                <a:ln/>
                <a:solidFill>
                  <a:schemeClr val="accent3"/>
                </a:solidFill>
                <a:effectLst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4379799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Profile Matching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685800"/>
            <a:ext cx="8382000" cy="588468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Prototype matching method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/>
              <a:t>Assumes non-linear profile among existing employees generalizes to applicants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/>
              <a:t>Profile of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Ringers</a:t>
            </a:r>
            <a:r>
              <a:rPr lang="en-US" dirty="0"/>
              <a:t> significantly different from that of non-Ringers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dirty="0"/>
              <a:t>correlation and squared difference (D</a:t>
            </a:r>
            <a:r>
              <a:rPr lang="en-US" baseline="30000" dirty="0"/>
              <a:t>2</a:t>
            </a:r>
            <a:r>
              <a:rPr lang="en-US" dirty="0"/>
              <a:t>) methods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800" dirty="0"/>
              <a:t>Advantages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sz="2400" dirty="0"/>
              <a:t>cutoffs set with deviation from ideal; allows ranking based on proximity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800" dirty="0"/>
              <a:t>Disadvantages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requires all applicants to complete all predictors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assumes one best profile exists; precludes others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validity of separate predictors is overlooked</a:t>
            </a:r>
          </a:p>
          <a:p>
            <a:pPr lvl="2" eaLnBrk="1" hangingPunct="1">
              <a:buFont typeface="Arial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9814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B928B66-06CF-4AB6-8ABA-BA2B8AE47D9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81000" y="815340"/>
          <a:ext cx="8079432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572">
                  <a:extLst>
                    <a:ext uri="{9D8B030D-6E8A-4147-A177-3AD203B41FA5}">
                      <a16:colId xmlns:a16="http://schemas.microsoft.com/office/drawing/2014/main" val="2565412605"/>
                    </a:ext>
                  </a:extLst>
                </a:gridCol>
                <a:gridCol w="1044228">
                  <a:extLst>
                    <a:ext uri="{9D8B030D-6E8A-4147-A177-3AD203B41FA5}">
                      <a16:colId xmlns:a16="http://schemas.microsoft.com/office/drawing/2014/main" val="2416088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166037301"/>
                    </a:ext>
                  </a:extLst>
                </a:gridCol>
                <a:gridCol w="1627336">
                  <a:extLst>
                    <a:ext uri="{9D8B030D-6E8A-4147-A177-3AD203B41FA5}">
                      <a16:colId xmlns:a16="http://schemas.microsoft.com/office/drawing/2014/main" val="2727878459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046775582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16498438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Selection</a:t>
                      </a:r>
                    </a:p>
                    <a:p>
                      <a:r>
                        <a:rPr lang="en-US" sz="1600" dirty="0"/>
                        <a:t>Procedure</a:t>
                      </a:r>
                    </a:p>
                    <a:p>
                      <a:r>
                        <a:rPr lang="en-US" sz="1600" dirty="0"/>
                        <a:t>Characteristic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Selection Procedure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0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56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Maximum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95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Regression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90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Cutoff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8337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 Selection Procedure Scores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911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31174"/>
                  </a:ext>
                </a:extLst>
              </a:tr>
              <a:tr h="265504">
                <a:tc>
                  <a:txBody>
                    <a:bodyPr/>
                    <a:lstStyle/>
                    <a:p>
                      <a:r>
                        <a:rPr lang="en-US" sz="1600" dirty="0"/>
                        <a:t>Amanda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69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906779"/>
                  </a:ext>
                </a:extLst>
              </a:tr>
              <a:tr h="279464">
                <a:tc>
                  <a:txBody>
                    <a:bodyPr/>
                    <a:lstStyle/>
                    <a:p>
                      <a:r>
                        <a:rPr lang="en-US" sz="1600" dirty="0"/>
                        <a:t>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29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Becky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54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Cindy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2913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224778B-90B6-445B-B8BE-65CF5F71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43054"/>
            <a:ext cx="8382000" cy="387798"/>
          </a:xfrm>
        </p:spPr>
        <p:txBody>
          <a:bodyPr/>
          <a:lstStyle/>
          <a:p>
            <a:r>
              <a:rPr lang="en-US" sz="2400" dirty="0" err="1"/>
              <a:t>Sparkl</a:t>
            </a:r>
            <a:r>
              <a:rPr lang="en-US" sz="2800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 Housekeeper Selection Procedure and Application Score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C682F8-C19B-4F17-A754-326F048F69A4}"/>
              </a:ext>
            </a:extLst>
          </p:cNvPr>
          <p:cNvSpPr txBox="1"/>
          <p:nvPr/>
        </p:nvSpPr>
        <p:spPr>
          <a:xfrm>
            <a:off x="381000" y="6453336"/>
            <a:ext cx="8079432" cy="2616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+mj-lt"/>
              </a:rPr>
              <a:t>Regression equation: Y = x1 + .8x2 + .9x3 + .7x4 + .5x5 (intercept omitted). The higher the applicant score, the better on the predictor.</a:t>
            </a:r>
          </a:p>
        </p:txBody>
      </p:sp>
    </p:spTree>
    <p:extLst>
      <p:ext uri="{BB962C8B-B14F-4D97-AF65-F5344CB8AC3E}">
        <p14:creationId xmlns:p14="http://schemas.microsoft.com/office/powerpoint/2010/main" val="323557586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en-US" altLang="en-US" dirty="0"/>
              <a:t>Strategies for Selection Decision Making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63453" y="1916832"/>
            <a:ext cx="7817094" cy="3960440"/>
          </a:xfrm>
        </p:spPr>
        <p:txBody>
          <a:bodyPr/>
          <a:lstStyle/>
          <a:p>
            <a:r>
              <a:rPr lang="en-US" sz="2800" dirty="0"/>
              <a:t>Methods of </a:t>
            </a:r>
            <a:r>
              <a:rPr lang="en-US" sz="2800" u="sng" dirty="0"/>
              <a:t>collecting</a:t>
            </a:r>
            <a:r>
              <a:rPr lang="en-US" sz="2800" dirty="0"/>
              <a:t> predictor information</a:t>
            </a:r>
          </a:p>
          <a:p>
            <a:pPr lvl="1"/>
            <a:r>
              <a:rPr lang="en-US" sz="2400" dirty="0"/>
              <a:t>Tests, interviews, work samples, application blanks, simulations (e.g., leader, group, customer)</a:t>
            </a:r>
          </a:p>
          <a:p>
            <a:r>
              <a:rPr lang="en-US" sz="2800" dirty="0"/>
              <a:t>Methods of </a:t>
            </a:r>
            <a:r>
              <a:rPr lang="en-US" sz="2800" u="sng" dirty="0"/>
              <a:t>combining</a:t>
            </a:r>
            <a:r>
              <a:rPr lang="en-US" sz="2800" dirty="0"/>
              <a:t> predictor information</a:t>
            </a:r>
          </a:p>
          <a:p>
            <a:pPr lvl="1"/>
            <a:r>
              <a:rPr lang="en-US" sz="2400" dirty="0"/>
              <a:t>Adding, weighting, formula or judgement based approaches to estimate a </a:t>
            </a: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composite score</a:t>
            </a:r>
          </a:p>
          <a:p>
            <a:r>
              <a:rPr lang="en-US" sz="2800" dirty="0"/>
              <a:t>Strategies for facilitating decisions</a:t>
            </a:r>
          </a:p>
          <a:p>
            <a:pPr lvl="1"/>
            <a:r>
              <a:rPr lang="en-US" sz="2400" dirty="0"/>
              <a:t>Applying a decision scheme that considers available information to produce a conclusive result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406981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11480" cy="966564"/>
          </a:xfrm>
        </p:spPr>
        <p:txBody>
          <a:bodyPr/>
          <a:lstStyle/>
          <a:p>
            <a:r>
              <a:rPr lang="en-US" sz="3600" dirty="0"/>
              <a:t>What are the best methods to collect information?</a:t>
            </a:r>
            <a:br>
              <a:rPr lang="en-US" sz="3200" dirty="0"/>
            </a:b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556792"/>
            <a:ext cx="4114800" cy="775597"/>
          </a:xfrm>
        </p:spPr>
        <p:txBody>
          <a:bodyPr/>
          <a:lstStyle/>
          <a:p>
            <a:pPr algn="ctr"/>
            <a:r>
              <a:rPr lang="en-US" sz="3200" dirty="0"/>
              <a:t>Mechanical</a:t>
            </a:r>
          </a:p>
          <a:p>
            <a:pPr algn="ctr"/>
            <a:r>
              <a:rPr lang="en-US" sz="2400" b="0" dirty="0"/>
              <a:t>(statistical)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0999" y="2403213"/>
            <a:ext cx="4114800" cy="2760756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No use of human judgment in collecting applicant information</a:t>
            </a:r>
          </a:p>
          <a:p>
            <a:endParaRPr lang="en-US" dirty="0"/>
          </a:p>
          <a:p>
            <a:r>
              <a:rPr lang="en-US" dirty="0"/>
              <a:t>Standardized administration of a job knowledge test, cognitive ability test, or personality inventory.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981" y="1556792"/>
            <a:ext cx="4117019" cy="775597"/>
          </a:xfrm>
        </p:spPr>
        <p:txBody>
          <a:bodyPr/>
          <a:lstStyle/>
          <a:p>
            <a:pPr algn="ctr"/>
            <a:r>
              <a:rPr lang="en-US" sz="3200" dirty="0"/>
              <a:t>Judgmental</a:t>
            </a:r>
          </a:p>
          <a:p>
            <a:pPr algn="ctr"/>
            <a:r>
              <a:rPr lang="en-US" sz="2400" b="0" dirty="0"/>
              <a:t>(clinical)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6" y="2403213"/>
            <a:ext cx="4117974" cy="2760756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Use of human judgment in collecting applicant information</a:t>
            </a:r>
          </a:p>
          <a:p>
            <a:endParaRPr lang="en-US" dirty="0"/>
          </a:p>
          <a:p>
            <a:r>
              <a:rPr lang="en-US" dirty="0"/>
              <a:t>Unstructured employment interview, observer rated performance in a simulation, or dinner at Casa Rustica.</a:t>
            </a:r>
          </a:p>
        </p:txBody>
      </p:sp>
    </p:spTree>
    <p:extLst>
      <p:ext uri="{BB962C8B-B14F-4D97-AF65-F5344CB8AC3E}">
        <p14:creationId xmlns:p14="http://schemas.microsoft.com/office/powerpoint/2010/main" val="26577678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38572"/>
          </a:xfrm>
        </p:spPr>
        <p:txBody>
          <a:bodyPr/>
          <a:lstStyle/>
          <a:p>
            <a:r>
              <a:rPr lang="en-US" sz="3600" dirty="0"/>
              <a:t>How should scores be combined to give applicants an overall score (a composite).</a:t>
            </a:r>
            <a:br>
              <a:rPr lang="en-US" sz="3200" dirty="0"/>
            </a:b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660853"/>
            <a:ext cx="4114800" cy="443198"/>
          </a:xfrm>
        </p:spPr>
        <p:txBody>
          <a:bodyPr/>
          <a:lstStyle/>
          <a:p>
            <a:pPr algn="ctr"/>
            <a:r>
              <a:rPr lang="en-US" sz="3200" dirty="0"/>
              <a:t>Mechanical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307930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No use of human judgment in combining applicant information</a:t>
            </a:r>
          </a:p>
          <a:p>
            <a:endParaRPr lang="en-US" dirty="0"/>
          </a:p>
          <a:p>
            <a:r>
              <a:rPr lang="en-US" dirty="0"/>
              <a:t>Entering applicant scores on interviews or tests into a pre-defined equation designed to predict job performance.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981" y="1660853"/>
            <a:ext cx="4117019" cy="443198"/>
          </a:xfrm>
        </p:spPr>
        <p:txBody>
          <a:bodyPr/>
          <a:lstStyle/>
          <a:p>
            <a:pPr algn="ctr"/>
            <a:r>
              <a:rPr lang="en-US" sz="3200" dirty="0"/>
              <a:t>Judgmental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339785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Use of human judgment in combining applicant information</a:t>
            </a:r>
          </a:p>
          <a:p>
            <a:endParaRPr lang="en-US" dirty="0"/>
          </a:p>
          <a:p>
            <a:r>
              <a:rPr lang="en-US" dirty="0"/>
              <a:t>Reviewing applicant data and applying clinical human judgment to form an impression of applicant promise.</a:t>
            </a:r>
          </a:p>
        </p:txBody>
      </p:sp>
    </p:spTree>
    <p:extLst>
      <p:ext uri="{BB962C8B-B14F-4D97-AF65-F5344CB8AC3E}">
        <p14:creationId xmlns:p14="http://schemas.microsoft.com/office/powerpoint/2010/main" val="279405768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B928B66-06CF-4AB6-8ABA-BA2B8AE47D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1528377"/>
              </p:ext>
            </p:extLst>
          </p:nvPr>
        </p:nvGraphicFramePr>
        <p:xfrm>
          <a:off x="381000" y="815340"/>
          <a:ext cx="8079432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572">
                  <a:extLst>
                    <a:ext uri="{9D8B030D-6E8A-4147-A177-3AD203B41FA5}">
                      <a16:colId xmlns:a16="http://schemas.microsoft.com/office/drawing/2014/main" val="2565412605"/>
                    </a:ext>
                  </a:extLst>
                </a:gridCol>
                <a:gridCol w="1044228">
                  <a:extLst>
                    <a:ext uri="{9D8B030D-6E8A-4147-A177-3AD203B41FA5}">
                      <a16:colId xmlns:a16="http://schemas.microsoft.com/office/drawing/2014/main" val="2416088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166037301"/>
                    </a:ext>
                  </a:extLst>
                </a:gridCol>
                <a:gridCol w="1627336">
                  <a:extLst>
                    <a:ext uri="{9D8B030D-6E8A-4147-A177-3AD203B41FA5}">
                      <a16:colId xmlns:a16="http://schemas.microsoft.com/office/drawing/2014/main" val="2727878459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046775582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16498438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Selection</a:t>
                      </a:r>
                    </a:p>
                    <a:p>
                      <a:r>
                        <a:rPr lang="en-US" sz="1600" dirty="0"/>
                        <a:t>Procedure</a:t>
                      </a:r>
                    </a:p>
                    <a:p>
                      <a:r>
                        <a:rPr lang="en-US" sz="1600" dirty="0"/>
                        <a:t>Characteristic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Selection Procedure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0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56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Maximum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95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Regression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90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Cutoff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8337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 Selection Procedure Scores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911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31174"/>
                  </a:ext>
                </a:extLst>
              </a:tr>
              <a:tr h="265504">
                <a:tc>
                  <a:txBody>
                    <a:bodyPr/>
                    <a:lstStyle/>
                    <a:p>
                      <a:r>
                        <a:rPr lang="en-US" sz="1600" dirty="0"/>
                        <a:t>Amanda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69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906779"/>
                  </a:ext>
                </a:extLst>
              </a:tr>
              <a:tr h="279464">
                <a:tc>
                  <a:txBody>
                    <a:bodyPr/>
                    <a:lstStyle/>
                    <a:p>
                      <a:r>
                        <a:rPr lang="en-US" sz="1600" dirty="0"/>
                        <a:t>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29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Becky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54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Cindy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2913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224778B-90B6-445B-B8BE-65CF5F71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43054"/>
            <a:ext cx="8382000" cy="387798"/>
          </a:xfrm>
        </p:spPr>
        <p:txBody>
          <a:bodyPr/>
          <a:lstStyle/>
          <a:p>
            <a:r>
              <a:rPr lang="en-US" sz="2400" dirty="0" err="1"/>
              <a:t>Sparkl</a:t>
            </a:r>
            <a:r>
              <a:rPr lang="en-US" sz="2800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 Housekeeper Selection Procedure and Application Score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C682F8-C19B-4F17-A754-326F048F69A4}"/>
              </a:ext>
            </a:extLst>
          </p:cNvPr>
          <p:cNvSpPr txBox="1"/>
          <p:nvPr/>
        </p:nvSpPr>
        <p:spPr>
          <a:xfrm>
            <a:off x="381000" y="6453336"/>
            <a:ext cx="8079432" cy="2616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+mj-lt"/>
              </a:rPr>
              <a:t>Regression equation: Y = x1 + .8x2 + .9x3 + .7x4 + .5x5 (intercept omitted). The higher the applicant score, the better on the predictor.</a:t>
            </a:r>
          </a:p>
        </p:txBody>
      </p:sp>
    </p:spTree>
    <p:extLst>
      <p:ext uri="{BB962C8B-B14F-4D97-AF65-F5344CB8AC3E}">
        <p14:creationId xmlns:p14="http://schemas.microsoft.com/office/powerpoint/2010/main" val="370798176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/>
              <a:t> Multiple regression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2954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71550" lvl="1" indent="-51435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800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Compensatory linear composite method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971550" lvl="1" indent="-51435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800" dirty="0">
                <a:latin typeface="+mn-lt"/>
              </a:rPr>
              <a:t>Assumes</a:t>
            </a:r>
          </a:p>
          <a:p>
            <a:pPr marL="1371600" lvl="2" indent="-4572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>
                <a:latin typeface="+mn-lt"/>
              </a:rPr>
              <a:t>additive, linear function among predictors-criterion</a:t>
            </a:r>
          </a:p>
          <a:p>
            <a:pPr marL="1828800" lvl="3" indent="-45720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dirty="0">
                <a:latin typeface="+mn-lt"/>
              </a:rPr>
              <a:t>FYI: can accommodate non-linear functions</a:t>
            </a:r>
          </a:p>
          <a:p>
            <a:pPr marL="1371600" lvl="2" indent="-4572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dirty="0">
                <a:latin typeface="+mn-lt"/>
              </a:rPr>
              <a:t>compensatory relationship between predictors</a:t>
            </a:r>
          </a:p>
          <a:p>
            <a:pPr marL="971550" lvl="1" indent="-51435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800" dirty="0">
                <a:latin typeface="+mn-lt"/>
              </a:rPr>
              <a:t>Advantages</a:t>
            </a:r>
          </a:p>
          <a:p>
            <a:pPr marL="1828800" lvl="3" indent="-45720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dirty="0">
                <a:latin typeface="+mn-lt"/>
              </a:rPr>
              <a:t>easily applied; robust to violations; allows ranking</a:t>
            </a:r>
          </a:p>
          <a:p>
            <a:pPr marL="971550" lvl="1" indent="-51435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800" dirty="0">
                <a:latin typeface="+mn-lt"/>
              </a:rPr>
              <a:t>Disadvantages</a:t>
            </a:r>
          </a:p>
          <a:p>
            <a:pPr marL="1828800" lvl="3" indent="-45720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dirty="0">
                <a:latin typeface="+mn-lt"/>
              </a:rPr>
              <a:t>compensatory model may not be appropriate</a:t>
            </a:r>
          </a:p>
          <a:p>
            <a:pPr marL="1828800" lvl="3" indent="-45720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dirty="0">
                <a:latin typeface="+mn-lt"/>
              </a:rPr>
              <a:t>unstable parameters with small samples</a:t>
            </a:r>
          </a:p>
          <a:p>
            <a:pPr marL="1828800" lvl="3" indent="-457200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dirty="0">
                <a:latin typeface="+mn-lt"/>
              </a:rPr>
              <a:t>requires all applicants to be measured on all predictors</a:t>
            </a:r>
          </a:p>
          <a:p>
            <a:pPr marL="1371600" lvl="2" indent="-457200" eaLnBrk="1" hangingPunct="1">
              <a:spcBef>
                <a:spcPct val="20000"/>
              </a:spcBef>
              <a:buFont typeface="Arial" charset="0"/>
              <a:buChar char="•"/>
              <a:defRPr/>
            </a:pPr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686287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B928B66-06CF-4AB6-8ABA-BA2B8AE47D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4756296"/>
              </p:ext>
            </p:extLst>
          </p:nvPr>
        </p:nvGraphicFramePr>
        <p:xfrm>
          <a:off x="381000" y="815340"/>
          <a:ext cx="8079432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572">
                  <a:extLst>
                    <a:ext uri="{9D8B030D-6E8A-4147-A177-3AD203B41FA5}">
                      <a16:colId xmlns:a16="http://schemas.microsoft.com/office/drawing/2014/main" val="2565412605"/>
                    </a:ext>
                  </a:extLst>
                </a:gridCol>
                <a:gridCol w="1044228">
                  <a:extLst>
                    <a:ext uri="{9D8B030D-6E8A-4147-A177-3AD203B41FA5}">
                      <a16:colId xmlns:a16="http://schemas.microsoft.com/office/drawing/2014/main" val="2416088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166037301"/>
                    </a:ext>
                  </a:extLst>
                </a:gridCol>
                <a:gridCol w="1627336">
                  <a:extLst>
                    <a:ext uri="{9D8B030D-6E8A-4147-A177-3AD203B41FA5}">
                      <a16:colId xmlns:a16="http://schemas.microsoft.com/office/drawing/2014/main" val="2727878459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046775582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16498438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Selection</a:t>
                      </a:r>
                    </a:p>
                    <a:p>
                      <a:r>
                        <a:rPr lang="en-US" sz="1600" dirty="0"/>
                        <a:t>Procedure</a:t>
                      </a:r>
                    </a:p>
                    <a:p>
                      <a:r>
                        <a:rPr lang="en-US" sz="1600" dirty="0"/>
                        <a:t>Characteristic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Selection Procedure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0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56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Maximum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95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Regression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solidFill>
                            <a:schemeClr val="accent3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solidFill>
                            <a:schemeClr val="accent3"/>
                          </a:solidFill>
                        </a:rPr>
                        <a:t>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solidFill>
                            <a:schemeClr val="accent3"/>
                          </a:solidFill>
                        </a:rPr>
                        <a:t>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solidFill>
                            <a:schemeClr val="accent3"/>
                          </a:solidFill>
                        </a:rPr>
                        <a:t>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>
                          <a:solidFill>
                            <a:schemeClr val="accent3"/>
                          </a:solidFill>
                        </a:rPr>
                        <a:t>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90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Cutoff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8337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 Selection Procedure Scores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911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31174"/>
                  </a:ext>
                </a:extLst>
              </a:tr>
              <a:tr h="265504">
                <a:tc>
                  <a:txBody>
                    <a:bodyPr/>
                    <a:lstStyle/>
                    <a:p>
                      <a:r>
                        <a:rPr lang="en-US" sz="1600" dirty="0"/>
                        <a:t>Amanda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69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906779"/>
                  </a:ext>
                </a:extLst>
              </a:tr>
              <a:tr h="279464">
                <a:tc>
                  <a:txBody>
                    <a:bodyPr/>
                    <a:lstStyle/>
                    <a:p>
                      <a:r>
                        <a:rPr lang="en-US" sz="1600" dirty="0"/>
                        <a:t>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29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Becky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54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Cindy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2913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224778B-90B6-445B-B8BE-65CF5F71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43054"/>
            <a:ext cx="8382000" cy="387798"/>
          </a:xfrm>
        </p:spPr>
        <p:txBody>
          <a:bodyPr/>
          <a:lstStyle/>
          <a:p>
            <a:r>
              <a:rPr lang="en-US" sz="2400" dirty="0" err="1"/>
              <a:t>Sparkl</a:t>
            </a:r>
            <a:r>
              <a:rPr lang="en-US" sz="2800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 Housekeeper Selection Procedure and Application Score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C682F8-C19B-4F17-A754-326F048F69A4}"/>
              </a:ext>
            </a:extLst>
          </p:cNvPr>
          <p:cNvSpPr txBox="1"/>
          <p:nvPr/>
        </p:nvSpPr>
        <p:spPr>
          <a:xfrm>
            <a:off x="381000" y="6340920"/>
            <a:ext cx="8079432" cy="47705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+mj-lt"/>
              </a:rPr>
              <a:t>Regression equation: Y = x1 + .8x2 + .9x3 + .7x4 + .5x5 (intercept omitted). </a:t>
            </a:r>
          </a:p>
          <a:p>
            <a:r>
              <a:rPr lang="en-US" sz="1100" b="1" dirty="0">
                <a:solidFill>
                  <a:schemeClr val="bg1"/>
                </a:solidFill>
                <a:latin typeface="+mj-lt"/>
              </a:rPr>
              <a:t>The higher the applicant score, the better on the predictor.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A5610E-5152-44A3-9631-5ADFF3694DEF}"/>
              </a:ext>
            </a:extLst>
          </p:cNvPr>
          <p:cNvSpPr/>
          <p:nvPr/>
        </p:nvSpPr>
        <p:spPr>
          <a:xfrm>
            <a:off x="1259632" y="4293096"/>
            <a:ext cx="4094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>
                <a:ln/>
                <a:solidFill>
                  <a:schemeClr val="accent3"/>
                </a:solidFill>
                <a:effectLst/>
              </a:rPr>
              <a:t>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FB6288-FA98-4600-B850-252BA24DFB53}"/>
              </a:ext>
            </a:extLst>
          </p:cNvPr>
          <p:cNvSpPr/>
          <p:nvPr/>
        </p:nvSpPr>
        <p:spPr>
          <a:xfrm>
            <a:off x="1259631" y="4645551"/>
            <a:ext cx="4094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>
                <a:ln/>
                <a:solidFill>
                  <a:schemeClr val="accent3"/>
                </a:solidFill>
                <a:effectLst/>
              </a:rPr>
              <a:t>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E6F164-6EA1-45E6-B6E3-3472BA93F2AF}"/>
              </a:ext>
            </a:extLst>
          </p:cNvPr>
          <p:cNvSpPr/>
          <p:nvPr/>
        </p:nvSpPr>
        <p:spPr>
          <a:xfrm>
            <a:off x="1259630" y="4983270"/>
            <a:ext cx="4094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>
                <a:ln/>
                <a:solidFill>
                  <a:schemeClr val="accent3"/>
                </a:solidFill>
                <a:effectLst/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14AA9-DA48-4389-A91F-A46B75F303CE}"/>
              </a:ext>
            </a:extLst>
          </p:cNvPr>
          <p:cNvSpPr/>
          <p:nvPr/>
        </p:nvSpPr>
        <p:spPr>
          <a:xfrm>
            <a:off x="1259630" y="5330149"/>
            <a:ext cx="4094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>
                <a:ln/>
                <a:solidFill>
                  <a:schemeClr val="accent3"/>
                </a:solidFill>
                <a:effectLst/>
              </a:rPr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1D8B15-EBDF-4672-AE8A-7B9CE4584D72}"/>
              </a:ext>
            </a:extLst>
          </p:cNvPr>
          <p:cNvSpPr/>
          <p:nvPr/>
        </p:nvSpPr>
        <p:spPr>
          <a:xfrm>
            <a:off x="1259630" y="5666378"/>
            <a:ext cx="40947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>
                <a:ln/>
                <a:solidFill>
                  <a:schemeClr val="accent3"/>
                </a:solidFill>
                <a:effectLst/>
              </a:rPr>
              <a:t>5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8A4F45D-EF47-4407-9214-45E9F254DBF9}"/>
              </a:ext>
            </a:extLst>
          </p:cNvPr>
          <p:cNvCxnSpPr>
            <a:cxnSpLocks/>
          </p:cNvCxnSpPr>
          <p:nvPr/>
        </p:nvCxnSpPr>
        <p:spPr>
          <a:xfrm flipH="1" flipV="1">
            <a:off x="2288361" y="2691182"/>
            <a:ext cx="161013" cy="3762154"/>
          </a:xfrm>
          <a:prstGeom prst="straightConnector1">
            <a:avLst/>
          </a:prstGeom>
          <a:ln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A065709-BC5D-439D-8C5F-6489698E7583}"/>
              </a:ext>
            </a:extLst>
          </p:cNvPr>
          <p:cNvCxnSpPr>
            <a:cxnSpLocks/>
          </p:cNvCxnSpPr>
          <p:nvPr/>
        </p:nvCxnSpPr>
        <p:spPr>
          <a:xfrm flipV="1">
            <a:off x="2814390" y="2691182"/>
            <a:ext cx="677490" cy="3762154"/>
          </a:xfrm>
          <a:prstGeom prst="straightConnector1">
            <a:avLst/>
          </a:prstGeom>
          <a:ln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38DF6C-EE1D-4493-A87F-54A3A213AF75}"/>
              </a:ext>
            </a:extLst>
          </p:cNvPr>
          <p:cNvCxnSpPr>
            <a:cxnSpLocks/>
          </p:cNvCxnSpPr>
          <p:nvPr/>
        </p:nvCxnSpPr>
        <p:spPr>
          <a:xfrm flipV="1">
            <a:off x="3276403" y="2691182"/>
            <a:ext cx="1635624" cy="3765017"/>
          </a:xfrm>
          <a:prstGeom prst="straightConnector1">
            <a:avLst/>
          </a:prstGeom>
          <a:ln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FC2C498-7BB2-4DD5-A088-467599E72A89}"/>
              </a:ext>
            </a:extLst>
          </p:cNvPr>
          <p:cNvCxnSpPr>
            <a:cxnSpLocks/>
          </p:cNvCxnSpPr>
          <p:nvPr/>
        </p:nvCxnSpPr>
        <p:spPr>
          <a:xfrm flipV="1">
            <a:off x="3769905" y="2691182"/>
            <a:ext cx="2617378" cy="3724679"/>
          </a:xfrm>
          <a:prstGeom prst="straightConnector1">
            <a:avLst/>
          </a:prstGeom>
          <a:ln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F55CEDF-0DC9-4F04-A8DA-A706D8C0FD54}"/>
              </a:ext>
            </a:extLst>
          </p:cNvPr>
          <p:cNvCxnSpPr>
            <a:cxnSpLocks/>
          </p:cNvCxnSpPr>
          <p:nvPr/>
        </p:nvCxnSpPr>
        <p:spPr>
          <a:xfrm flipV="1">
            <a:off x="4240422" y="2691182"/>
            <a:ext cx="3427922" cy="3721818"/>
          </a:xfrm>
          <a:prstGeom prst="straightConnector1">
            <a:avLst/>
          </a:prstGeom>
          <a:ln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7058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/>
              <a:t>Multiple Cutoffs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281446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Minimum threshold method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/>
              <a:t>Assumes 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/>
              <a:t>a non-compensatory, nonlinear relationship between predictors and criterion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/>
              <a:t>deficiency on any one predictor is sufficient to justify elimination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800" dirty="0"/>
              <a:t>Advantages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intuitive, simple</a:t>
            </a:r>
            <a:endParaRPr lang="en-US" sz="2400" dirty="0"/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sz="2800" dirty="0"/>
              <a:t>Disadvantages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only identifies the minimally competent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/>
              <a:t>requires all applicants be measured on all predictors</a:t>
            </a:r>
            <a:endParaRPr lang="en-US" sz="1800" dirty="0"/>
          </a:p>
          <a:p>
            <a:pPr lvl="2" eaLnBrk="1" hangingPunct="1">
              <a:buFont typeface="Arial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407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B928B66-06CF-4AB6-8ABA-BA2B8AE47D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4880872"/>
              </p:ext>
            </p:extLst>
          </p:nvPr>
        </p:nvGraphicFramePr>
        <p:xfrm>
          <a:off x="381000" y="815340"/>
          <a:ext cx="8079432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572">
                  <a:extLst>
                    <a:ext uri="{9D8B030D-6E8A-4147-A177-3AD203B41FA5}">
                      <a16:colId xmlns:a16="http://schemas.microsoft.com/office/drawing/2014/main" val="2565412605"/>
                    </a:ext>
                  </a:extLst>
                </a:gridCol>
                <a:gridCol w="1044228">
                  <a:extLst>
                    <a:ext uri="{9D8B030D-6E8A-4147-A177-3AD203B41FA5}">
                      <a16:colId xmlns:a16="http://schemas.microsoft.com/office/drawing/2014/main" val="2416088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166037301"/>
                    </a:ext>
                  </a:extLst>
                </a:gridCol>
                <a:gridCol w="1627336">
                  <a:extLst>
                    <a:ext uri="{9D8B030D-6E8A-4147-A177-3AD203B41FA5}">
                      <a16:colId xmlns:a16="http://schemas.microsoft.com/office/drawing/2014/main" val="2727878459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046775582"/>
                    </a:ext>
                  </a:extLst>
                </a:gridCol>
                <a:gridCol w="1346572">
                  <a:extLst>
                    <a:ext uri="{9D8B030D-6E8A-4147-A177-3AD203B41FA5}">
                      <a16:colId xmlns:a16="http://schemas.microsoft.com/office/drawing/2014/main" val="316498438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Selection</a:t>
                      </a:r>
                    </a:p>
                    <a:p>
                      <a:r>
                        <a:rPr lang="en-US" sz="1600" dirty="0"/>
                        <a:t>Procedure</a:t>
                      </a:r>
                    </a:p>
                    <a:p>
                      <a:r>
                        <a:rPr lang="en-US" sz="1600" dirty="0"/>
                        <a:t>Characteristic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Selection Procedure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550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56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Maximum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95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Regression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90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Cutoff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28337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Applicant Selection Procedure Scores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911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Employer Referral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Reading 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Agreeableness 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Management Interview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31174"/>
                  </a:ext>
                </a:extLst>
              </a:tr>
              <a:tr h="265504">
                <a:tc>
                  <a:txBody>
                    <a:bodyPr/>
                    <a:lstStyle/>
                    <a:p>
                      <a:r>
                        <a:rPr lang="en-US" sz="1600" dirty="0"/>
                        <a:t>Amanda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969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Dave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906779"/>
                  </a:ext>
                </a:extLst>
              </a:tr>
              <a:tr h="279464">
                <a:tc>
                  <a:txBody>
                    <a:bodyPr/>
                    <a:lstStyle/>
                    <a:p>
                      <a:r>
                        <a:rPr lang="en-US" sz="1600" dirty="0"/>
                        <a:t>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429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Becky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54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Cindy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2913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224778B-90B6-445B-B8BE-65CF5F71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43054"/>
            <a:ext cx="8382000" cy="387798"/>
          </a:xfrm>
        </p:spPr>
        <p:txBody>
          <a:bodyPr/>
          <a:lstStyle/>
          <a:p>
            <a:r>
              <a:rPr lang="en-US" sz="2400" dirty="0" err="1"/>
              <a:t>Sparkl</a:t>
            </a:r>
            <a:r>
              <a:rPr lang="en-US" sz="2800" dirty="0">
                <a:solidFill>
                  <a:srgbClr val="00B0F0"/>
                </a:solidFill>
              </a:rPr>
              <a:t>*</a:t>
            </a:r>
            <a:r>
              <a:rPr lang="en-US" sz="2400" dirty="0"/>
              <a:t> Housekeeper Selection Procedure and Application Score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C682F8-C19B-4F17-A754-326F048F69A4}"/>
              </a:ext>
            </a:extLst>
          </p:cNvPr>
          <p:cNvSpPr txBox="1"/>
          <p:nvPr/>
        </p:nvSpPr>
        <p:spPr>
          <a:xfrm>
            <a:off x="381000" y="6453336"/>
            <a:ext cx="8079432" cy="2616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+mj-lt"/>
              </a:rPr>
              <a:t>Regression equation: Y = x1 + .8x2 + .9x3 + .7x4 + .5x5 (intercept omitted). The higher the applicant score, the better on the predictor.</a:t>
            </a:r>
          </a:p>
        </p:txBody>
      </p:sp>
    </p:spTree>
    <p:extLst>
      <p:ext uri="{BB962C8B-B14F-4D97-AF65-F5344CB8AC3E}">
        <p14:creationId xmlns:p14="http://schemas.microsoft.com/office/powerpoint/2010/main" val="27273693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S010286723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Brown brushed metal</Template>
  <TotalTime>2572</TotalTime>
  <Words>1304</Words>
  <Application>Microsoft Office PowerPoint</Application>
  <PresentationFormat>On-screen Show (4:3)</PresentationFormat>
  <Paragraphs>519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Viner Hand ITC</vt:lpstr>
      <vt:lpstr>Wingdings</vt:lpstr>
      <vt:lpstr>TS010286723</vt:lpstr>
      <vt:lpstr>White with Courier font for code slides</vt:lpstr>
      <vt:lpstr>DM’ing with Multiple Predictors</vt:lpstr>
      <vt:lpstr>Strategies for Selection Decision Making</vt:lpstr>
      <vt:lpstr>What are the best methods to collect information? </vt:lpstr>
      <vt:lpstr>How should scores be combined to give applicants an overall score (a composite). </vt:lpstr>
      <vt:lpstr>Sparkl* Housekeeper Selection Procedure and Application Score Data</vt:lpstr>
      <vt:lpstr> Multiple regression </vt:lpstr>
      <vt:lpstr>Sparkl* Housekeeper Selection Procedure and Application Score Data</vt:lpstr>
      <vt:lpstr>Multiple Cutoffs</vt:lpstr>
      <vt:lpstr>Sparkl* Housekeeper Selection Procedure and Application Score Data</vt:lpstr>
      <vt:lpstr>Multiple Hurdles</vt:lpstr>
      <vt:lpstr>Sparkl* Housekeeper Selection Procedure and Application Score Data</vt:lpstr>
      <vt:lpstr>Combination Method</vt:lpstr>
      <vt:lpstr>Sparkl* Housekeeper Selection Procedure and Application Score Data</vt:lpstr>
      <vt:lpstr>Profile Matching</vt:lpstr>
      <vt:lpstr>Sparkl* Housekeeper Selection Procedure and Application Score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Measurement @ Sparkle Resorts</dc:title>
  <dc:creator>Peter Villanova</dc:creator>
  <cp:lastModifiedBy>Dr Villanova</cp:lastModifiedBy>
  <cp:revision>91</cp:revision>
  <dcterms:created xsi:type="dcterms:W3CDTF">2000-06-12T18:01:39Z</dcterms:created>
  <dcterms:modified xsi:type="dcterms:W3CDTF">2020-07-25T20:29:19Z</dcterms:modified>
</cp:coreProperties>
</file>