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80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387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286000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  <p:hf sldNum="0"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fade/>
  </p:transition>
  <p:hf sldNum="0"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412875"/>
            <a:ext cx="8382000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</p:sldLayoutIdLst>
  <p:transition>
    <p:fade/>
  </p:transition>
  <p:hf sldNum="0" hdr="0"/>
  <p:txStyles>
    <p:titleStyle>
      <a:lvl1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lang="en-US" sz="4800" kern="1200" spc="-150" dirty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2pPr>
      <a:lvl3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3pPr>
      <a:lvl4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4pPr>
      <a:lvl5pPr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pitchFamily="34" charset="0"/>
        </a:defRPr>
      </a:lvl9pPr>
    </p:titleStyle>
    <p:bodyStyle>
      <a:lvl1pPr marL="396875" indent="-396875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2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3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6934200" cy="762000"/>
          </a:xfrm>
        </p:spPr>
        <p:txBody>
          <a:bodyPr/>
          <a:lstStyle/>
          <a:p>
            <a:r>
              <a:rPr lang="en-US" sz="4800" dirty="0"/>
              <a:t>Job </a:t>
            </a:r>
            <a:r>
              <a:rPr lang="en-US" sz="4400" dirty="0"/>
              <a:t>Compatibility</a:t>
            </a:r>
            <a:r>
              <a:rPr lang="en-US" sz="4800" dirty="0"/>
              <a:t> @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1219200"/>
            <a:ext cx="7772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One of the largest theater exhibition companies in the US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4,959 screens across the United States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approximately 200 million guests each year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employs approximately 20,000 full- and part-time associates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Jobs among theater staff we studied included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ushers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Clean and maintain the auditoriums, restrooms and lobbies while controlling access to the theatre and the auditoriums.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concessionists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Prepare and serve concession items to guests, clean the concession area and assist with other theatre functions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box office cashiers 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Sell movie tickets and AMC Gift Cards and inform guests about currently featured films, policies, and programs.</a:t>
            </a:r>
          </a:p>
          <a:p>
            <a:pPr lvl="2"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 Employees in these jobs were hired and cross-trained to perform each job.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Average employee age was 20 years.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Average starting pay is minimum wage.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Annual turnover rate was 168%.</a:t>
            </a:r>
          </a:p>
        </p:txBody>
      </p:sp>
      <p:pic>
        <p:nvPicPr>
          <p:cNvPr id="13314" name="Picture 2" descr="AMC Amaz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304800"/>
            <a:ext cx="1771650" cy="676276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Features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sz="quarter" idx="10"/>
          </p:nvPr>
        </p:nvSpPr>
        <p:spPr>
          <a:xfrm>
            <a:off x="609600" y="1411552"/>
            <a:ext cx="8153400" cy="486902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2400" dirty="0"/>
              <a:t>High Turnover circumstance with minimum wage jobs</a:t>
            </a:r>
          </a:p>
          <a:p>
            <a:pPr marL="342900" indent="-342900"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2400" dirty="0"/>
              <a:t>Turnover cost was deemed significant to business success</a:t>
            </a:r>
          </a:p>
          <a:p>
            <a:pPr marL="342900" indent="-342900"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2400" dirty="0"/>
              <a:t>Predictive validation study</a:t>
            </a:r>
          </a:p>
          <a:p>
            <a:pPr marL="342900" indent="-342900"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2400" dirty="0"/>
              <a:t>Qualifications and Fit measures combined</a:t>
            </a:r>
          </a:p>
          <a:p>
            <a:pPr marL="860425" lvl="1" indent="-342900"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2000" dirty="0"/>
              <a:t>Qualifications better predicted performance</a:t>
            </a:r>
          </a:p>
          <a:p>
            <a:pPr marL="860425" lvl="1" indent="-342900"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2000" dirty="0"/>
              <a:t>Fit better predicted voluntary turnover</a:t>
            </a:r>
          </a:p>
          <a:p>
            <a:pPr marL="342900" indent="-342900"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2400" dirty="0"/>
              <a:t>Potential for adverse impact if aggressively applied</a:t>
            </a:r>
          </a:p>
          <a:p>
            <a:pPr marL="860425" lvl="1" indent="-342900"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2000" dirty="0"/>
              <a:t>But job relatedness defense is available</a:t>
            </a:r>
          </a:p>
          <a:p>
            <a:pPr marL="342900" indent="-342900"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2400" dirty="0"/>
              <a:t>No evidence for differential validity</a:t>
            </a:r>
          </a:p>
          <a:p>
            <a:pPr marL="342900" indent="-342900"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2400" dirty="0"/>
              <a:t>Demonstrable utility using both estimation procedures</a:t>
            </a:r>
          </a:p>
          <a:p>
            <a:pPr marL="860425" lvl="1" indent="-342900"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2000" dirty="0"/>
              <a:t>Managers’ estimation based on a practicality composite</a:t>
            </a:r>
          </a:p>
          <a:p>
            <a:pPr marL="860425" lvl="1" indent="-342900"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2000" dirty="0"/>
              <a:t>Dollar estimate based on operational cost and benefit</a:t>
            </a:r>
          </a:p>
          <a:p>
            <a:pPr>
              <a:tabLst>
                <a:tab pos="914400" algn="l"/>
              </a:tabLst>
            </a:pPr>
            <a:endParaRPr lang="en-US" sz="2400" dirty="0"/>
          </a:p>
        </p:txBody>
      </p:sp>
      <p:pic>
        <p:nvPicPr>
          <p:cNvPr id="4" name="Picture 2" descr="AMC Amaz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230188"/>
            <a:ext cx="1771650" cy="676276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45471386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1"/>
            <a:ext cx="7043208" cy="609600"/>
          </a:xfrm>
        </p:spPr>
        <p:txBody>
          <a:bodyPr/>
          <a:lstStyle/>
          <a:p>
            <a:r>
              <a:rPr lang="en-US" sz="4400" dirty="0"/>
              <a:t>Objectives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1219200"/>
            <a:ext cx="838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/>
              <a:t> Develop and validate a selection battery for motion picture theater personnel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 that is valid for predicting job performance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 that is valid for predicting and mitigating turnover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 that provides utility to the firm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Towards this end, we found it useful to distinguish between skills that spoke to qualifications for job performance and personal preferences that addressed issues of person-job compatibility.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3962400"/>
            <a:ext cx="396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Applicant Qualifications</a:t>
            </a:r>
          </a:p>
          <a:p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 abilities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 skills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 competencies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 credentials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0" y="3962400"/>
            <a:ext cx="3962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Applicant Compatibility</a:t>
            </a:r>
          </a:p>
          <a:p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 needs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 goals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 preferences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7043208" cy="685800"/>
          </a:xfrm>
        </p:spPr>
        <p:txBody>
          <a:bodyPr/>
          <a:lstStyle/>
          <a:p>
            <a:r>
              <a:rPr lang="en-US" dirty="0"/>
              <a:t>The Turnover Problem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990600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The jobs are part-time and minimum wage, no benefits, have discomforting features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The applicants are often desperate job-seekers meeting immediate needs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Ordering applicants based on skills provides little information about likely tenure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2133600"/>
            <a:ext cx="2667000" cy="1754326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r>
              <a:rPr lang="en-US" u="sng" dirty="0"/>
              <a:t>Applicant Qualifications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 abilities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skills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competencies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credentials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4114800"/>
            <a:ext cx="2667000" cy="147732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u="sng" dirty="0"/>
              <a:t>Applicant Compatibility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 needs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goals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preferences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53200" y="2743200"/>
            <a:ext cx="1752600" cy="70788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Job Performance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53200" y="4648200"/>
            <a:ext cx="1752600" cy="40011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Tenure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505200" y="2895600"/>
            <a:ext cx="2895600" cy="0"/>
          </a:xfrm>
          <a:prstGeom prst="straightConnector1">
            <a:avLst/>
          </a:prstGeom>
          <a:ln w="381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505200" y="4800600"/>
            <a:ext cx="2895600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505200" y="2895600"/>
            <a:ext cx="2819400" cy="1600200"/>
          </a:xfrm>
          <a:prstGeom prst="straightConnector1">
            <a:avLst/>
          </a:prstGeom>
          <a:ln w="38100">
            <a:solidFill>
              <a:srgbClr val="FF5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505200" y="3124200"/>
            <a:ext cx="2895600" cy="1676400"/>
          </a:xfrm>
          <a:prstGeom prst="straightConnector1">
            <a:avLst/>
          </a:prstGeom>
          <a:ln w="38100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85800" y="58674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Desperate job seekers also may distort their responses to promote their chances of being hired and after a short while, quit the job.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r>
              <a:rPr lang="en-US" sz="4000" dirty="0"/>
              <a:t>Job Analyses &amp; Test Development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1066800"/>
            <a:ext cx="8382000" cy="2025170"/>
          </a:xfrm>
        </p:spPr>
        <p:txBody>
          <a:bodyPr/>
          <a:lstStyle/>
          <a:p>
            <a:r>
              <a:rPr lang="en-US" sz="2400" dirty="0"/>
              <a:t>Review of existing archives and job descriptions</a:t>
            </a:r>
          </a:p>
          <a:p>
            <a:r>
              <a:rPr lang="en-US" sz="2400" dirty="0"/>
              <a:t>Interviews with current employees &amp; supervisors</a:t>
            </a:r>
          </a:p>
          <a:p>
            <a:r>
              <a:rPr lang="en-US" sz="2400" dirty="0"/>
              <a:t>Developed a Job Characteristics Questionnaire</a:t>
            </a:r>
          </a:p>
          <a:p>
            <a:pPr lvl="1"/>
            <a:r>
              <a:rPr lang="en-US" sz="2000" dirty="0"/>
              <a:t>200+ job features included on the JCQ</a:t>
            </a:r>
          </a:p>
          <a:p>
            <a:pPr lvl="2"/>
            <a:r>
              <a:rPr lang="en-US" sz="1600" dirty="0"/>
              <a:t>Comforting and discomforting features</a:t>
            </a:r>
          </a:p>
          <a:p>
            <a:pPr lvl="2"/>
            <a:r>
              <a:rPr lang="en-US" sz="1600" dirty="0"/>
              <a:t>Valid and invalid features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" y="3200400"/>
          <a:ext cx="8313868" cy="3259567"/>
        </p:xfrm>
        <a:graphic>
          <a:graphicData uri="http://schemas.openxmlformats.org/drawingml/2006/table">
            <a:tbl>
              <a:tblPr/>
              <a:tblGrid>
                <a:gridCol w="1389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6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7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0306"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Valid Job Characteristics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Invalid  Job Characteristics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2433">
                <a:tc>
                  <a:txBody>
                    <a:bodyPr/>
                    <a:lstStyle/>
                    <a:p>
                      <a:endParaRPr lang="en-US" sz="1600" dirty="0"/>
                    </a:p>
                    <a:p>
                      <a:r>
                        <a:rPr lang="en-US" sz="1600" dirty="0"/>
                        <a:t>Comforting</a:t>
                      </a:r>
                    </a:p>
                    <a:p>
                      <a:r>
                        <a:rPr lang="en-US" sz="1600" dirty="0"/>
                        <a:t>Characteristics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Meeting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different people.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Having a secure job.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Free admission to events.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4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Experiencing quick promotions.</a:t>
                      </a:r>
                    </a:p>
                    <a:p>
                      <a:pPr marL="228600" indent="-228600">
                        <a:buFont typeface="+mj-lt"/>
                        <a:buAutoNum type="arabicPeriod" startAt="4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Having privacy in my work setting.</a:t>
                      </a:r>
                    </a:p>
                    <a:p>
                      <a:pPr marL="228600" indent="-228600">
                        <a:buFont typeface="+mj-lt"/>
                        <a:buAutoNum type="arabicPeriod" startAt="4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Not working weekends.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6828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Discomforting</a:t>
                      </a:r>
                    </a:p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Characteristics</a:t>
                      </a:r>
                    </a:p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7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Having to clean restrooms.</a:t>
                      </a:r>
                    </a:p>
                    <a:p>
                      <a:pPr marL="228600" indent="-228600">
                        <a:buFont typeface="+mj-lt"/>
                        <a:buAutoNum type="arabicPeriod" startAt="7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Having to work weekends.</a:t>
                      </a:r>
                    </a:p>
                    <a:p>
                      <a:pPr marL="228600" indent="-228600">
                        <a:buFont typeface="+mj-lt"/>
                        <a:buAutoNum type="arabicPeriod" startAt="7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Being courteous to people who are not courteous to me.</a:t>
                      </a:r>
                    </a:p>
                    <a:p>
                      <a:pPr marL="228600" indent="-228600">
                        <a:buFont typeface="+mj-lt"/>
                        <a:buAutoNum type="arabicPeriod" startAt="7"/>
                      </a:pP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10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Having to be around teenagers all day.</a:t>
                      </a:r>
                    </a:p>
                    <a:p>
                      <a:pPr marL="228600" indent="-228600">
                        <a:buFont typeface="+mj-lt"/>
                        <a:buAutoNum type="arabicPeriod" startAt="10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Working a job that physically drains me.</a:t>
                      </a:r>
                    </a:p>
                    <a:p>
                      <a:pPr marL="228600" indent="-228600">
                        <a:buFont typeface="+mj-lt"/>
                        <a:buAutoNum type="arabicPeriod" startAt="10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Having to sit in front of a computer all day.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609600" y="2209800"/>
            <a:ext cx="5410200" cy="2057400"/>
          </a:xfrm>
          <a:prstGeom prst="rect">
            <a:avLst/>
          </a:prstGeom>
          <a:solidFill>
            <a:srgbClr val="FFFFCC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7043208" cy="685800"/>
          </a:xfrm>
        </p:spPr>
        <p:txBody>
          <a:bodyPr/>
          <a:lstStyle/>
          <a:p>
            <a:r>
              <a:rPr lang="en-US" sz="3200" dirty="0"/>
              <a:t>Forced-Choice Job Compatibility Questionnaire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1066800"/>
            <a:ext cx="7543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We created tetrads with 2 valid and 2 invalid job characteristics of equal comfort or discomfort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Example discomfort tetrad item with instructions: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pPr lvl="1"/>
            <a:r>
              <a:rPr lang="en-US" dirty="0">
                <a:solidFill>
                  <a:schemeClr val="bg1"/>
                </a:solidFill>
              </a:rPr>
              <a:t>Choose two of the following statements that you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would find most discomforting in a job:</a:t>
            </a:r>
          </a:p>
          <a:p>
            <a:pPr lvl="1">
              <a:buFont typeface="Arial" pitchFamily="34" charset="0"/>
              <a:buChar char="•"/>
            </a:pP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dirty="0">
                <a:solidFill>
                  <a:srgbClr val="00B050"/>
                </a:solidFill>
              </a:rPr>
              <a:t>A. Having to work weekends.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B. Working a job that physically drains me.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C. Having to sit in front of a computer all day.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D. Having to clean restrooms.</a:t>
            </a:r>
            <a:endParaRPr lang="en-US" dirty="0"/>
          </a:p>
          <a:p>
            <a:pPr lvl="1"/>
            <a:endParaRPr lang="en-US" dirty="0">
              <a:solidFill>
                <a:srgbClr val="00B05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/>
              <a:t> Each item was scored from 0 to +2, based on the number of valid job characteristics chosen by the applicant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Thus, higher scores indicated higher compatibility profiles for theater staff jobs. That is, lower discomfort and higher comfort scores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Based on the job analyses, we also devised a verbal and math test to assess verbal and math fluency (skills) that should be predictive of job performance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7043208" cy="609600"/>
          </a:xfrm>
        </p:spPr>
        <p:txBody>
          <a:bodyPr/>
          <a:lstStyle/>
          <a:p>
            <a:r>
              <a:rPr lang="en-US" sz="3600" dirty="0"/>
              <a:t>Study Details &amp; Results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118" y="2054222"/>
            <a:ext cx="7043208" cy="461665"/>
          </a:xfrm>
        </p:spPr>
        <p:txBody>
          <a:bodyPr/>
          <a:lstStyle/>
          <a:p>
            <a:r>
              <a:rPr lang="en-US" sz="2000" dirty="0"/>
              <a:t>Table 1. Correlation matrix of study variables.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745919"/>
              </p:ext>
            </p:extLst>
          </p:nvPr>
        </p:nvGraphicFramePr>
        <p:xfrm>
          <a:off x="609600" y="2384750"/>
          <a:ext cx="7239000" cy="3322940"/>
        </p:xfrm>
        <a:graphic>
          <a:graphicData uri="http://schemas.openxmlformats.org/drawingml/2006/table">
            <a:tbl>
              <a:tblPr>
                <a:effectLst>
                  <a:outerShdw dist="50800" sx="1000" sy="1000" algn="ctr" rotWithShape="0">
                    <a:srgbClr val="000000"/>
                  </a:outerShdw>
                </a:effectLst>
              </a:tblPr>
              <a:tblGrid>
                <a:gridCol w="723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/>
                          <a:cs typeface="Courier"/>
                        </a:rPr>
                        <a:t>Variables                          Mean     SD           1        2        3        4         5</a:t>
                      </a:r>
                      <a:endParaRPr lang="en-US" sz="1600" b="1" u="none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182880" marR="0" marT="91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ourier"/>
                        </a:rPr>
                        <a:t>1. JCQ scores                       43.28     7.58         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ourier"/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ourier"/>
                        </a:rPr>
                        <a:t> --     .44      .29     .22     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Courier"/>
                        </a:rPr>
                        <a:t>-.33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Courier"/>
                        </a:rPr>
                        <a:t> 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182880" marR="0" marT="91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ourier"/>
                        </a:rPr>
                        <a:t>2.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ourier"/>
                        </a:rPr>
                        <a:t> Math skill scores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ourier"/>
                        </a:rPr>
                        <a:t>             12.80     2.28                      --     .24    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Courier"/>
                        </a:rPr>
                        <a:t>.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Courier"/>
                        </a:rPr>
                        <a:t>26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ourier"/>
                        </a:rPr>
                        <a:t>     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ourier"/>
                        </a:rPr>
                        <a:t>-.28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182880" marR="0" marT="91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05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ourier"/>
                        </a:rPr>
                        <a:t>3. Verbal skill scores           10.80     2.55                                --     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Courier"/>
                        </a:rPr>
                        <a:t>.33     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ourier"/>
                        </a:rPr>
                        <a:t>-.10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182880" marR="0" marT="91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85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ourier"/>
                        </a:rPr>
                        <a:t>4. Job Performance             89.05     7.53                                           --      -.15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ourier"/>
                        </a:rPr>
                        <a:t> 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182880" marR="0" marT="91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ourier"/>
                        </a:rPr>
                        <a:t>5. Voluntary Termination        .39      .49</a:t>
                      </a: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Courier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 marL="0" marR="0" indent="0" algn="l" defTabSz="914363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words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words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.05 where r </a:t>
                      </a:r>
                      <a:r>
                        <a:rPr lang="en-US" sz="1400" u="words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|.15|, one-tailed test;</a:t>
                      </a:r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voluntary termination at 6 months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182880" marR="0" marT="91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78224" y="5754168"/>
            <a:ext cx="7498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Math &amp; Verbal scores better predict job performance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JCQ scores better predict Turnover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Multiple R = .40 for job performance with all 3 predictors (.36 for Turnover)</a:t>
            </a:r>
          </a:p>
        </p:txBody>
      </p:sp>
      <p:sp>
        <p:nvSpPr>
          <p:cNvPr id="7" name="Rectangle 6"/>
          <p:cNvSpPr/>
          <p:nvPr/>
        </p:nvSpPr>
        <p:spPr>
          <a:xfrm>
            <a:off x="605118" y="945759"/>
            <a:ext cx="785308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Predictive validation study involving job applicants</a:t>
            </a:r>
          </a:p>
          <a:p>
            <a:pPr marL="800082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208 job applicants; 152 hired using original procedure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7043208" cy="762000"/>
          </a:xfrm>
        </p:spPr>
        <p:txBody>
          <a:bodyPr/>
          <a:lstStyle/>
          <a:p>
            <a:r>
              <a:rPr lang="en-US" dirty="0"/>
              <a:t>Test Fairness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066800"/>
            <a:ext cx="7924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/>
              <a:t>Test score differences for ethnic group membership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All predictors had significant mean differences for ethnic groups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Differences for the JCQ scores were smallest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Mean differences for performance and tenure criteria duplicated those found on the predictor scores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Because differences on criterion scores (performance &amp; turnover) mirrored those on the predictors, there is no evidence of differential validity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Suggest some care needs to be exercised in aggressive use of the predictors for selection as there remains the potential for adverse impact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Because the mean score differences were smaller for JCQ scores, their use in selection decisions with the ability test scores would mitigate the potential for disparate impact</a:t>
            </a:r>
          </a:p>
        </p:txBody>
      </p:sp>
    </p:spTree>
    <p:extLst>
      <p:ext uri="{BB962C8B-B14F-4D97-AF65-F5344CB8AC3E}">
        <p14:creationId xmlns:p14="http://schemas.microsoft.com/office/powerpoint/2010/main" val="345199652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7043208" cy="762000"/>
          </a:xfrm>
        </p:spPr>
        <p:txBody>
          <a:bodyPr/>
          <a:lstStyle/>
          <a:p>
            <a:r>
              <a:rPr lang="en-US" dirty="0"/>
              <a:t>Practicality Composite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1219200"/>
            <a:ext cx="7924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/>
              <a:t>Management-based ultimate criterion composite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Combining both tenure and job performance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Ranged from 1 to 5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1 = &lt; 6 months employment &amp; &lt; .50 z-score of performance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The lowest level of practical return on investment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2 = &lt; 6 months employment &amp; between + or -.50 z-score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3 = &lt; 6 months employment &amp; &gt; .50 z-score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3 = &gt; 6 months employment &amp; &lt; .50 z-score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4 = &gt; 6 months employment &amp; between + or -.50 z-score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5 = &gt; 6 months employment &amp; &gt; .50 z-score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Verbal ability, numerical ability, and </a:t>
            </a:r>
            <a:r>
              <a:rPr lang="en-US" sz="2000" dirty="0">
                <a:solidFill>
                  <a:schemeClr val="tx2"/>
                </a:solidFill>
              </a:rPr>
              <a:t>job compatibility </a:t>
            </a:r>
            <a:r>
              <a:rPr lang="en-US" sz="2000" dirty="0"/>
              <a:t>scores correlated .26, .38, and </a:t>
            </a:r>
            <a:r>
              <a:rPr lang="en-US" sz="2000" dirty="0">
                <a:solidFill>
                  <a:schemeClr val="tx2"/>
                </a:solidFill>
              </a:rPr>
              <a:t>.43 </a:t>
            </a:r>
            <a:r>
              <a:rPr lang="en-US" sz="2000" dirty="0"/>
              <a:t>with PC scores, respectively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In tandem, the three predictors accounted for 25% of PC score variance; JCQ scores added 50% to the accuracy of prediction</a:t>
            </a:r>
          </a:p>
        </p:txBody>
      </p:sp>
    </p:spTree>
    <p:extLst>
      <p:ext uri="{BB962C8B-B14F-4D97-AF65-F5344CB8AC3E}">
        <p14:creationId xmlns:p14="http://schemas.microsoft.com/office/powerpoint/2010/main" val="151581161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7043208" cy="762000"/>
          </a:xfrm>
        </p:spPr>
        <p:txBody>
          <a:bodyPr/>
          <a:lstStyle/>
          <a:p>
            <a:r>
              <a:rPr lang="en-US" dirty="0"/>
              <a:t>Dollar Estimation of Utility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080247"/>
            <a:ext cx="82296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/>
              <a:t>All terms in utility equation were pro-rated to reflect the 6-month period of incumbency used in this study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# annual employee hires = 10,000 of approximately 33,000 applicants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Yields a selection ratio of .30 and a mean z-score of 1.17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Number of new hires in 6-months is adjusted to 5,000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SDy</a:t>
            </a:r>
            <a:r>
              <a:rPr lang="en-US" sz="2000" dirty="0"/>
              <a:t> was estimated to be approximately 40% of a 6-month starting salary working 20 hours per week ($1,500.00)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Very conservative estimate as many customer service jobs have </a:t>
            </a:r>
            <a:r>
              <a:rPr lang="en-US" sz="2000" dirty="0" err="1"/>
              <a:t>SDy</a:t>
            </a:r>
            <a:r>
              <a:rPr lang="en-US" sz="2000" dirty="0"/>
              <a:t> often ranging between 75-100% of salary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Currently, unstructured interview is used and meta-analyses report typical validity to be approximately r=.14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Cost was estimated at $10 per test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5000x(.4-.14)x1.17x1500-($30x17000)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Yielding an estimate of utility of $1.75 million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Underestimates utility because: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Doesn’t account for lower replacement cost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US" sz="2000" dirty="0"/>
              <a:t>This was estimated as being upwards of an additional million dollars, of reduced replacement cost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0680419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2_Gray Segoe 4-3 template-template_April-17-2007">
  <a:themeElements>
    <a:clrScheme name="Gray Template Template">
      <a:dk1>
        <a:srgbClr val="000000"/>
      </a:dk1>
      <a:lt1>
        <a:srgbClr val="FFFFFF"/>
      </a:lt1>
      <a:dk2>
        <a:srgbClr val="5F5F5F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7DDDFF"/>
      </a:hlink>
      <a:folHlink>
        <a:srgbClr val="F0ED7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2176</TotalTime>
  <Words>1247</Words>
  <Application>Microsoft Office PowerPoint</Application>
  <PresentationFormat>On-screen Show (4:3)</PresentationFormat>
  <Paragraphs>163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Century Gothic</vt:lpstr>
      <vt:lpstr>Courier</vt:lpstr>
      <vt:lpstr>Courier New</vt:lpstr>
      <vt:lpstr>Segoe</vt:lpstr>
      <vt:lpstr>Times New Roman</vt:lpstr>
      <vt:lpstr>Wingdings</vt:lpstr>
      <vt:lpstr>2_Gray Segoe 4-3 template-template_April-17-2007</vt:lpstr>
      <vt:lpstr>Job Compatibility @</vt:lpstr>
      <vt:lpstr>Objectives</vt:lpstr>
      <vt:lpstr>The Turnover Problem</vt:lpstr>
      <vt:lpstr>Job Analyses &amp; Test Development</vt:lpstr>
      <vt:lpstr>Forced-Choice Job Compatibility Questionnaire</vt:lpstr>
      <vt:lpstr>Study Details &amp; Results</vt:lpstr>
      <vt:lpstr>Test Fairness</vt:lpstr>
      <vt:lpstr>Practicality Composite</vt:lpstr>
      <vt:lpstr>Dollar Estimation of Utility</vt:lpstr>
      <vt:lpstr>Summary of Features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DrV</dc:creator>
  <cp:lastModifiedBy>Dr Villanova</cp:lastModifiedBy>
  <cp:revision>80</cp:revision>
  <cp:lastPrinted>2017-10-21T18:12:11Z</cp:lastPrinted>
  <dcterms:created xsi:type="dcterms:W3CDTF">2006-08-16T00:00:00Z</dcterms:created>
  <dcterms:modified xsi:type="dcterms:W3CDTF">2017-10-21T18:55:42Z</dcterms:modified>
</cp:coreProperties>
</file>