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4"/>
  </p:notesMasterIdLst>
  <p:sldIdLst>
    <p:sldId id="264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CCCCFF"/>
    <a:srgbClr val="EAEAEA"/>
    <a:srgbClr val="FF0066"/>
    <a:srgbClr val="CCFFFF"/>
    <a:srgbClr val="FFCCCC"/>
    <a:srgbClr val="333399"/>
    <a:srgbClr val="CC0066"/>
    <a:srgbClr val="CC0000"/>
    <a:srgbClr val="00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28" autoAdjust="0"/>
    <p:restoredTop sz="96102" autoAdjust="0"/>
  </p:normalViewPr>
  <p:slideViewPr>
    <p:cSldViewPr>
      <p:cViewPr varScale="1">
        <p:scale>
          <a:sx n="80" d="100"/>
          <a:sy n="80" d="100"/>
        </p:scale>
        <p:origin x="-645" y="-10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BD06B2-B0D3-4BAB-8C19-D8534E2B7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516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53400" y="6629400"/>
            <a:ext cx="990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pv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hf sldNum="0"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98" r:id="rId10"/>
  </p:sldLayoutIdLst>
  <p:transition>
    <p:fade/>
  </p:transition>
  <p:hf sldNum="0" hdr="0"/>
  <p:txStyles>
    <p:titleStyle>
      <a:lvl1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2pPr>
      <a:lvl3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3pPr>
      <a:lvl4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4pPr>
      <a:lvl5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9pPr>
    </p:titleStyle>
    <p:bodyStyle>
      <a:lvl1pPr marL="396875" indent="-396875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rPr dirty="0" smtClean="0"/>
              <a:t>Encounter @ South City</a:t>
            </a:r>
            <a:endParaRPr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087273"/>
          </a:xfrm>
        </p:spPr>
        <p:txBody>
          <a:bodyPr/>
          <a:lstStyle/>
          <a:p>
            <a:r>
              <a:rPr lang="en-US" dirty="0" smtClean="0"/>
              <a:t>PM systems are prone to becoming irrational such as at Southern Bank and/or political such as in South City</a:t>
            </a:r>
          </a:p>
          <a:p>
            <a:pPr lvl="1"/>
            <a:r>
              <a:rPr lang="en-US" dirty="0" smtClean="0">
                <a:solidFill>
                  <a:schemeClr val="tx2">
                    <a:lumMod val="90000"/>
                  </a:schemeClr>
                </a:solidFill>
              </a:rPr>
              <a:t>Irrational systems are disordered</a:t>
            </a:r>
          </a:p>
          <a:p>
            <a:pPr lvl="2"/>
            <a:r>
              <a:rPr lang="en-US" dirty="0" smtClean="0"/>
              <a:t>Order in the system, if any, is not correspondent with administrative claims as to how the system is intended to operate</a:t>
            </a:r>
          </a:p>
          <a:p>
            <a:pPr lvl="1"/>
            <a:r>
              <a:rPr lang="en-US" dirty="0" smtClean="0">
                <a:solidFill>
                  <a:schemeClr val="tx2">
                    <a:lumMod val="90000"/>
                  </a:schemeClr>
                </a:solidFill>
              </a:rPr>
              <a:t>Political systems are ordered</a:t>
            </a:r>
          </a:p>
          <a:p>
            <a:pPr lvl="2"/>
            <a:r>
              <a:rPr lang="en-US" dirty="0" smtClean="0"/>
              <a:t>Spoils system is insulated by administrative processes that institutionalize systemic bias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t>PM Process Data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4267200"/>
            <a:ext cx="8305800" cy="190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Supervisory Review Latency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The records have numerous examples of such illogical instances as shown by the minimum values (expressed in days) in Table 17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 These data include illogical negative time estimates (n=153, 4%)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The differences in mean latencies between ethnic groups for both latency measures (employee and supervisory review) are statistically significant (p&lt;.01); Caucasian employees experienced greater latencies. </a:t>
            </a:r>
          </a:p>
        </p:txBody>
      </p:sp>
      <p:pic>
        <p:nvPicPr>
          <p:cNvPr id="3994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7848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t>Other Notable Findings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789277"/>
          </a:xfrm>
        </p:spPr>
        <p:txBody>
          <a:bodyPr/>
          <a:lstStyle/>
          <a:p>
            <a:r>
              <a:rPr lang="en-US" sz="2400" dirty="0" smtClean="0"/>
              <a:t>Latency of both reviews was significantly longer for Caucasian employees</a:t>
            </a:r>
          </a:p>
          <a:p>
            <a:r>
              <a:rPr lang="en-US" sz="2400" dirty="0" smtClean="0"/>
              <a:t>Race differences existed regardless of department or an imposed minimum of task ratings </a:t>
            </a:r>
            <a:r>
              <a:rPr lang="en-US" sz="2400" dirty="0" smtClean="0"/>
              <a:t>requirement</a:t>
            </a:r>
            <a:endParaRPr lang="en-US" sz="2400" dirty="0" smtClean="0"/>
          </a:p>
          <a:p>
            <a:r>
              <a:rPr lang="en-US" sz="2400" dirty="0" smtClean="0"/>
              <a:t>Only race x position (rater/</a:t>
            </a:r>
            <a:r>
              <a:rPr lang="en-US" sz="2400" dirty="0" err="1" smtClean="0"/>
              <a:t>ratee</a:t>
            </a:r>
            <a:r>
              <a:rPr lang="en-US" sz="2400" dirty="0" smtClean="0"/>
              <a:t>) cell deviating from the null was when African-American employees were rated by African-American supervisors 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000" dirty="0" smtClean="0"/>
              <a:t>Alternative </a:t>
            </a:r>
            <a:r>
              <a:rPr lang="en-US" sz="2000" dirty="0" smtClean="0"/>
              <a:t>merit-system configurations were designed </a:t>
            </a:r>
          </a:p>
          <a:p>
            <a:pPr lvl="1"/>
            <a:r>
              <a:rPr lang="en-US" sz="1800" dirty="0" smtClean="0"/>
              <a:t>Imposed more stringent performance demands</a:t>
            </a:r>
          </a:p>
          <a:p>
            <a:pPr lvl="1"/>
            <a:r>
              <a:rPr lang="en-US" sz="1800" dirty="0" smtClean="0"/>
              <a:t>Each alternative imposing greater performance demands results in producing greater levels of disparate impact </a:t>
            </a:r>
          </a:p>
          <a:p>
            <a:pPr lvl="2"/>
            <a:r>
              <a:rPr lang="en-US" sz="1600" dirty="0" smtClean="0"/>
              <a:t>Mean rating requirements have the most significant impact in the absence of changing other system parameters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733800" y="3276600"/>
          <a:ext cx="3276599" cy="161499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>
                      <a:alpha val="0"/>
                    </a:schemeClr>
                  </a:outerShdw>
                </a:effectLst>
                <a:tableStyleId>{5C22544A-7EE6-4342-B048-85BDC9FD1C3A}</a:tableStyleId>
              </a:tblPr>
              <a:tblGrid>
                <a:gridCol w="685800"/>
                <a:gridCol w="838200"/>
                <a:gridCol w="804110"/>
                <a:gridCol w="948489"/>
              </a:tblGrid>
              <a:tr h="269839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The only cell that</a:t>
                      </a:r>
                      <a:r>
                        <a:rPr lang="en-US" sz="1400" baseline="0" dirty="0" smtClean="0"/>
                        <a:t> differed from all others </a:t>
                      </a:r>
                      <a:endParaRPr lang="en-US" sz="1400" dirty="0"/>
                    </a:p>
                  </a:txBody>
                  <a:tcPr>
                    <a:solidFill>
                      <a:srgbClr val="66003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RATER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221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AA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Caucasian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09728">
                <a:tc rowSpan="2"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b="1" dirty="0" smtClean="0"/>
                        <a:t>RATEE</a:t>
                      </a:r>
                      <a:endParaRPr lang="en-US" sz="1400" b="1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AA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7221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Caucasian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t>Spoils System Summary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143000"/>
            <a:ext cx="7772400" cy="4850559"/>
          </a:xfrm>
        </p:spPr>
        <p:txBody>
          <a:bodyPr/>
          <a:lstStyle/>
          <a:p>
            <a:r>
              <a:rPr lang="en-US" dirty="0" smtClean="0"/>
              <a:t>Race relations</a:t>
            </a:r>
          </a:p>
          <a:p>
            <a:r>
              <a:rPr lang="en-US" dirty="0" smtClean="0"/>
              <a:t>History of adversarial relationship with employer</a:t>
            </a:r>
          </a:p>
          <a:p>
            <a:r>
              <a:rPr lang="en-US" dirty="0" smtClean="0"/>
              <a:t>Merit qualifications, Review, &amp; Federal Oversight </a:t>
            </a:r>
          </a:p>
          <a:p>
            <a:pPr lvl="1"/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Exaggerated Negative range avoidance</a:t>
            </a:r>
          </a:p>
          <a:p>
            <a:pPr lvl="1"/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Institutionalized entitlement program</a:t>
            </a:r>
          </a:p>
          <a:p>
            <a:r>
              <a:rPr lang="en-US" dirty="0" smtClean="0"/>
              <a:t>Feeble HRM Documentation System</a:t>
            </a:r>
          </a:p>
          <a:p>
            <a:pPr lvl="1"/>
            <a:r>
              <a:rPr lang="en-US" dirty="0" smtClean="0"/>
              <a:t>Ownership of the data</a:t>
            </a:r>
          </a:p>
          <a:p>
            <a:pPr lvl="1"/>
            <a:r>
              <a:rPr lang="en-US" dirty="0" smtClean="0"/>
              <a:t>What’s in your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closet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t>An Institutionalized Spoils System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382000" cy="4998291"/>
          </a:xfrm>
        </p:spPr>
        <p:txBody>
          <a:bodyPr/>
          <a:lstStyle/>
          <a:p>
            <a:r>
              <a:rPr lang="en-US" dirty="0" smtClean="0"/>
              <a:t>South City </a:t>
            </a:r>
            <a:r>
              <a:rPr lang="en-US" sz="2400" dirty="0" smtClean="0"/>
              <a:t>(city &amp; county of ½ million population)</a:t>
            </a:r>
          </a:p>
          <a:p>
            <a:pPr lvl="1"/>
            <a:r>
              <a:rPr lang="en-US" dirty="0" smtClean="0"/>
              <a:t>Ranks 16th among the largest southeastern metropolitan areas (urban: approx 250,000)</a:t>
            </a:r>
          </a:p>
          <a:p>
            <a:r>
              <a:rPr lang="en-US" dirty="0" smtClean="0"/>
              <a:t>Approximately 4000 civil service employees rated </a:t>
            </a:r>
            <a:r>
              <a:rPr lang="en-US" sz="2400" dirty="0" smtClean="0"/>
              <a:t>(56% AA, 43% Caucasian)</a:t>
            </a:r>
          </a:p>
          <a:p>
            <a:r>
              <a:rPr lang="en-US" dirty="0" smtClean="0"/>
              <a:t>Defendant in 1970’s race discrimination and 1990’s reverse-discrimination cases</a:t>
            </a:r>
          </a:p>
          <a:p>
            <a:pPr lvl="1"/>
            <a:r>
              <a:rPr lang="en-US" dirty="0" smtClean="0"/>
              <a:t>County/municipal employees maintain highest average salary in southeast US in purchase-power parity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t>South City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143000"/>
            <a:ext cx="7848600" cy="5312223"/>
          </a:xfrm>
        </p:spPr>
        <p:txBody>
          <a:bodyPr/>
          <a:lstStyle/>
          <a:p>
            <a:r>
              <a:rPr lang="en-US" sz="2800" dirty="0" smtClean="0"/>
              <a:t>Federal intervention in administering civil service system for the past decade</a:t>
            </a:r>
          </a:p>
          <a:p>
            <a:pPr lvl="1"/>
            <a:r>
              <a:rPr lang="en-US" sz="2400" dirty="0" smtClean="0"/>
              <a:t>RFP for complete overhaul of systems</a:t>
            </a:r>
          </a:p>
          <a:p>
            <a:pPr lvl="1"/>
            <a:r>
              <a:rPr lang="en-US" sz="2400" dirty="0" smtClean="0"/>
              <a:t>We were invited to audit the PM System</a:t>
            </a:r>
          </a:p>
          <a:p>
            <a:r>
              <a:rPr lang="en-US" sz="2800" dirty="0" smtClean="0"/>
              <a:t>PM System</a:t>
            </a:r>
          </a:p>
          <a:p>
            <a:pPr lvl="1"/>
            <a:r>
              <a:rPr lang="en-US" sz="2400" dirty="0" smtClean="0"/>
              <a:t>Annual, top-down single-source system</a:t>
            </a:r>
          </a:p>
          <a:p>
            <a:pPr lvl="1"/>
            <a:r>
              <a:rPr lang="en-US" sz="2400" dirty="0" smtClean="0"/>
              <a:t>Employees rated on “Applicable” task statements</a:t>
            </a:r>
          </a:p>
          <a:p>
            <a:pPr lvl="1"/>
            <a:r>
              <a:rPr lang="en-US" sz="2400" dirty="0" smtClean="0"/>
              <a:t>1-5 point graphic rating scale </a:t>
            </a:r>
            <a:r>
              <a:rPr lang="en-US" sz="2000" dirty="0" smtClean="0"/>
              <a:t>(“below” to “exceeds”)</a:t>
            </a:r>
          </a:p>
          <a:p>
            <a:pPr lvl="2"/>
            <a:r>
              <a:rPr lang="en-US" sz="2000" dirty="0" smtClean="0"/>
              <a:t>Scan sheet-based records of appraisal data </a:t>
            </a:r>
          </a:p>
          <a:p>
            <a:pPr lvl="1"/>
            <a:r>
              <a:rPr lang="en-US" sz="2400" dirty="0" smtClean="0"/>
              <a:t>Appraisal interview</a:t>
            </a:r>
          </a:p>
          <a:p>
            <a:pPr lvl="1"/>
            <a:r>
              <a:rPr lang="en-US" sz="2400" dirty="0" smtClean="0"/>
              <a:t>First and second-level Appeal Process</a:t>
            </a:r>
          </a:p>
          <a:p>
            <a:pPr lvl="1"/>
            <a:r>
              <a:rPr lang="en-US" sz="2400" dirty="0" smtClean="0"/>
              <a:t>Merit rating system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t>PM System Data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382000" cy="2743200"/>
          </a:xfrm>
        </p:spPr>
        <p:txBody>
          <a:bodyPr/>
          <a:lstStyle/>
          <a:p>
            <a:r>
              <a:rPr lang="en-US" sz="2800" smtClean="0"/>
              <a:t>3966 employee records</a:t>
            </a:r>
          </a:p>
          <a:p>
            <a:pPr lvl="1"/>
            <a:r>
              <a:rPr lang="en-US" sz="2400" smtClean="0"/>
              <a:t>Organized by ratee ID </a:t>
            </a:r>
            <a:r>
              <a:rPr lang="en-US" sz="1800" smtClean="0"/>
              <a:t>(raters identifiable by ID code)</a:t>
            </a:r>
          </a:p>
          <a:p>
            <a:pPr lvl="1"/>
            <a:r>
              <a:rPr lang="en-US" sz="2400" smtClean="0"/>
              <a:t>10 or fewer task dimension ratings</a:t>
            </a:r>
          </a:p>
          <a:p>
            <a:pPr lvl="1"/>
            <a:r>
              <a:rPr lang="en-US" sz="2400" smtClean="0"/>
              <a:t>Entry, 1</a:t>
            </a:r>
            <a:r>
              <a:rPr lang="en-US" sz="2400" baseline="30000" smtClean="0"/>
              <a:t>st</a:t>
            </a:r>
            <a:r>
              <a:rPr lang="en-US" sz="2400" smtClean="0"/>
              <a:t> and 2</a:t>
            </a:r>
            <a:r>
              <a:rPr lang="en-US" sz="2400" baseline="30000" smtClean="0"/>
              <a:t>nd</a:t>
            </a:r>
            <a:r>
              <a:rPr lang="en-US" sz="2400" smtClean="0"/>
              <a:t> level Review dates</a:t>
            </a:r>
          </a:p>
          <a:p>
            <a:pPr lvl="1"/>
            <a:r>
              <a:rPr lang="en-US" sz="2400" smtClean="0"/>
              <a:t>Ratee Agreement and Signature data</a:t>
            </a:r>
          </a:p>
        </p:txBody>
      </p:sp>
      <p:pic>
        <p:nvPicPr>
          <p:cNvPr id="3482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962400"/>
            <a:ext cx="3267075" cy="176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505200"/>
            <a:ext cx="29305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91600" cy="762000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rPr dirty="0"/>
              <a:t>Task Ratings Level Data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4191000"/>
            <a:ext cx="5410200" cy="2286000"/>
          </a:xfrm>
        </p:spPr>
        <p:txBody>
          <a:bodyPr/>
          <a:lstStyle/>
          <a:p>
            <a:r>
              <a:rPr lang="en-US" sz="1800" dirty="0" smtClean="0"/>
              <a:t>Racial differences are significant across all ten rated task statements </a:t>
            </a:r>
          </a:p>
          <a:p>
            <a:pPr lvl="1"/>
            <a:r>
              <a:rPr lang="en-US" sz="1600" dirty="0" smtClean="0"/>
              <a:t>Central tendency in that 60%+ of ratings are at scale midpoint</a:t>
            </a:r>
          </a:p>
          <a:p>
            <a:pPr lvl="1"/>
            <a:r>
              <a:rPr lang="en-US" sz="1600" dirty="0" smtClean="0"/>
              <a:t>Skewness and Kurtosis statistics are strikingly different between races; more + among Caucasians</a:t>
            </a:r>
          </a:p>
          <a:p>
            <a:pPr lvl="2"/>
            <a:r>
              <a:rPr lang="en-US" sz="1400" dirty="0" smtClean="0"/>
              <a:t>Positively skewed and leptokurtic ratings centered at scale midpoint</a:t>
            </a:r>
          </a:p>
          <a:p>
            <a:pPr lvl="2"/>
            <a:r>
              <a:rPr lang="en-US" sz="1400" dirty="0" smtClean="0"/>
              <a:t>Negative range avoidance</a:t>
            </a:r>
          </a:p>
        </p:txBody>
      </p:sp>
      <p:graphicFrame>
        <p:nvGraphicFramePr>
          <p:cNvPr id="2050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5791200" y="4191000"/>
          <a:ext cx="3105141" cy="2483869"/>
        </p:xfrm>
        <a:graphic>
          <a:graphicData uri="http://schemas.openxmlformats.org/presentationml/2006/ole">
            <p:oleObj spid="_x0000_s2051" name="Picture" r:id="rId3" imgW="6029011" imgH="4823209" progId="StaticMetafile">
              <p:embed/>
            </p:oleObj>
          </a:graphicData>
        </a:graphic>
      </p:graphicFrame>
      <p:pic>
        <p:nvPicPr>
          <p:cNvPr id="205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066800"/>
            <a:ext cx="8763000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Freeform 7"/>
          <p:cNvSpPr>
            <a:spLocks/>
          </p:cNvSpPr>
          <p:nvPr/>
        </p:nvSpPr>
        <p:spPr bwMode="auto">
          <a:xfrm>
            <a:off x="6781800" y="5181600"/>
            <a:ext cx="1828800" cy="1066800"/>
          </a:xfrm>
          <a:custGeom>
            <a:avLst/>
            <a:gdLst>
              <a:gd name="T0" fmla="*/ 0 w 1536"/>
              <a:gd name="T1" fmla="*/ 1066800 h 656"/>
              <a:gd name="T2" fmla="*/ 857250 w 1536"/>
              <a:gd name="T3" fmla="*/ 754566 h 656"/>
              <a:gd name="T4" fmla="*/ 1371600 w 1536"/>
              <a:gd name="T5" fmla="*/ 52039 h 656"/>
              <a:gd name="T6" fmla="*/ 1828800 w 1536"/>
              <a:gd name="T7" fmla="*/ 1066800 h 656"/>
              <a:gd name="T8" fmla="*/ 0 60000 65536"/>
              <a:gd name="T9" fmla="*/ 0 60000 65536"/>
              <a:gd name="T10" fmla="*/ 0 60000 65536"/>
              <a:gd name="T11" fmla="*/ 0 60000 65536"/>
              <a:gd name="T12" fmla="*/ 0 w 1536"/>
              <a:gd name="T13" fmla="*/ 0 h 656"/>
              <a:gd name="T14" fmla="*/ 1536 w 1536"/>
              <a:gd name="T15" fmla="*/ 656 h 6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6" h="656">
                <a:moveTo>
                  <a:pt x="0" y="656"/>
                </a:moveTo>
                <a:cubicBezTo>
                  <a:pt x="264" y="612"/>
                  <a:pt x="528" y="568"/>
                  <a:pt x="720" y="464"/>
                </a:cubicBezTo>
                <a:cubicBezTo>
                  <a:pt x="912" y="360"/>
                  <a:pt x="1016" y="0"/>
                  <a:pt x="1152" y="32"/>
                </a:cubicBezTo>
                <a:cubicBezTo>
                  <a:pt x="1288" y="64"/>
                  <a:pt x="1472" y="552"/>
                  <a:pt x="1536" y="656"/>
                </a:cubicBezTo>
              </a:path>
            </a:pathLst>
          </a:custGeom>
          <a:noFill/>
          <a:ln w="19050" cmpd="sng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" name="Rectangle 9"/>
          <p:cNvSpPr>
            <a:spLocks noChangeArrowheads="1"/>
          </p:cNvSpPr>
          <p:nvPr/>
        </p:nvSpPr>
        <p:spPr bwMode="auto">
          <a:xfrm>
            <a:off x="2286000" y="3040063"/>
            <a:ext cx="4572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/>
          </a:p>
          <a:p>
            <a:pPr>
              <a:spcBef>
                <a:spcPct val="50000"/>
              </a:spcBef>
            </a:pPr>
            <a:endParaRPr lang="en-US" b="1">
              <a:latin typeface="System"/>
            </a:endParaRPr>
          </a:p>
        </p:txBody>
      </p:sp>
      <p:sp>
        <p:nvSpPr>
          <p:cNvPr id="2060" name="Freeform 16"/>
          <p:cNvSpPr>
            <a:spLocks/>
          </p:cNvSpPr>
          <p:nvPr/>
        </p:nvSpPr>
        <p:spPr bwMode="auto">
          <a:xfrm>
            <a:off x="6781800" y="5105400"/>
            <a:ext cx="1828800" cy="1143000"/>
          </a:xfrm>
          <a:custGeom>
            <a:avLst/>
            <a:gdLst>
              <a:gd name="T0" fmla="*/ 1828800 w 1152"/>
              <a:gd name="T1" fmla="*/ 1117600 h 720"/>
              <a:gd name="T2" fmla="*/ 1295400 w 1152"/>
              <a:gd name="T3" fmla="*/ 660400 h 720"/>
              <a:gd name="T4" fmla="*/ 914400 w 1152"/>
              <a:gd name="T5" fmla="*/ 50800 h 720"/>
              <a:gd name="T6" fmla="*/ 762000 w 1152"/>
              <a:gd name="T7" fmla="*/ 965200 h 720"/>
              <a:gd name="T8" fmla="*/ 0 w 1152"/>
              <a:gd name="T9" fmla="*/ 111760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2"/>
              <a:gd name="T16" fmla="*/ 0 h 720"/>
              <a:gd name="T17" fmla="*/ 1152 w 1152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2" h="720">
                <a:moveTo>
                  <a:pt x="1152" y="704"/>
                </a:moveTo>
                <a:cubicBezTo>
                  <a:pt x="1032" y="616"/>
                  <a:pt x="912" y="528"/>
                  <a:pt x="816" y="416"/>
                </a:cubicBezTo>
                <a:cubicBezTo>
                  <a:pt x="720" y="304"/>
                  <a:pt x="632" y="0"/>
                  <a:pt x="576" y="32"/>
                </a:cubicBezTo>
                <a:cubicBezTo>
                  <a:pt x="520" y="64"/>
                  <a:pt x="576" y="496"/>
                  <a:pt x="480" y="608"/>
                </a:cubicBezTo>
                <a:cubicBezTo>
                  <a:pt x="384" y="720"/>
                  <a:pt x="192" y="712"/>
                  <a:pt x="0" y="704"/>
                </a:cubicBezTo>
              </a:path>
            </a:pathLst>
          </a:custGeom>
          <a:noFill/>
          <a:ln w="19050" cmpd="sng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324600" y="4648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AA</a:t>
            </a:r>
          </a:p>
          <a:p>
            <a:r>
              <a:rPr lang="en-US" dirty="0" smtClean="0">
                <a:solidFill>
                  <a:srgbClr val="FF0066"/>
                </a:solidFill>
              </a:rPr>
              <a:t>C</a:t>
            </a:r>
            <a:endParaRPr lang="en-US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rPr sz="4000" dirty="0"/>
              <a:t>A Merit Threshold Rating Strategy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4953000"/>
            <a:ext cx="8610600" cy="1524000"/>
          </a:xfrm>
        </p:spPr>
        <p:txBody>
          <a:bodyPr/>
          <a:lstStyle/>
          <a:p>
            <a:r>
              <a:rPr lang="en-US" sz="1800" dirty="0" smtClean="0"/>
              <a:t>11% of employees received </a:t>
            </a:r>
            <a:r>
              <a:rPr lang="en-US" sz="1800" u="sng" dirty="0" smtClean="0"/>
              <a:t>one</a:t>
            </a:r>
            <a:r>
              <a:rPr lang="en-US" sz="1800" dirty="0" smtClean="0"/>
              <a:t> rating below the scale midpoint on any of the 10 task statements</a:t>
            </a:r>
          </a:p>
          <a:p>
            <a:pPr lvl="1"/>
            <a:r>
              <a:rPr lang="en-US" sz="1600" dirty="0" smtClean="0"/>
              <a:t>169 of 3966 employees received </a:t>
            </a:r>
            <a:r>
              <a:rPr lang="en-US" sz="1600" u="sng" dirty="0" smtClean="0"/>
              <a:t>2 or more</a:t>
            </a:r>
            <a:r>
              <a:rPr lang="en-US" sz="1600" dirty="0" smtClean="0"/>
              <a:t> ratings below the scale midpoint (4.28%)</a:t>
            </a:r>
          </a:p>
          <a:p>
            <a:pPr lvl="1"/>
            <a:r>
              <a:rPr lang="en-US" sz="1600" dirty="0" smtClean="0"/>
              <a:t>Caucasians received 67% more ratings below the scale midpoint though comprising only 46% of the </a:t>
            </a:r>
            <a:r>
              <a:rPr lang="en-US" sz="1600" dirty="0" err="1" smtClean="0"/>
              <a:t>ratee</a:t>
            </a:r>
            <a:r>
              <a:rPr lang="en-US" sz="1600" dirty="0" smtClean="0"/>
              <a:t> pool (</a:t>
            </a:r>
            <a:r>
              <a:rPr lang="en-US" sz="1600" u="sng" dirty="0" smtClean="0"/>
              <a:t>p</a:t>
            </a:r>
            <a:r>
              <a:rPr lang="en-US" sz="1600" dirty="0" smtClean="0"/>
              <a:t>&lt;.01 and then some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Merit raise is flat 5% added to cost of living increase</a:t>
            </a:r>
            <a:endParaRPr lang="en-US" sz="1600" dirty="0" smtClean="0"/>
          </a:p>
        </p:txBody>
      </p:sp>
      <p:pic>
        <p:nvPicPr>
          <p:cNvPr id="3584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14400"/>
            <a:ext cx="6172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7" name="Line 6"/>
          <p:cNvSpPr>
            <a:spLocks noChangeShapeType="1"/>
          </p:cNvSpPr>
          <p:nvPr/>
        </p:nvSpPr>
        <p:spPr bwMode="auto">
          <a:xfrm>
            <a:off x="6858000" y="2209800"/>
            <a:ext cx="0" cy="1905000"/>
          </a:xfrm>
          <a:prstGeom prst="line">
            <a:avLst/>
          </a:prstGeom>
          <a:noFill/>
          <a:ln w="38100" cap="rnd" cmpd="dbl">
            <a:solidFill>
              <a:srgbClr val="FFCCCC"/>
            </a:solidFill>
            <a:prstDash val="sysDot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Text Box 7"/>
          <p:cNvSpPr txBox="1">
            <a:spLocks noChangeArrowheads="1"/>
          </p:cNvSpPr>
          <p:nvPr/>
        </p:nvSpPr>
        <p:spPr bwMode="auto">
          <a:xfrm>
            <a:off x="6934200" y="27432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CCCC"/>
                </a:solidFill>
              </a:rPr>
              <a:t>Ineligible for merit raise (4%)</a:t>
            </a:r>
          </a:p>
        </p:txBody>
      </p:sp>
      <p:sp>
        <p:nvSpPr>
          <p:cNvPr id="35849" name="Line 8"/>
          <p:cNvSpPr>
            <a:spLocks noChangeShapeType="1"/>
          </p:cNvSpPr>
          <p:nvPr/>
        </p:nvSpPr>
        <p:spPr bwMode="auto">
          <a:xfrm>
            <a:off x="6858000" y="1752600"/>
            <a:ext cx="0" cy="457200"/>
          </a:xfrm>
          <a:prstGeom prst="line">
            <a:avLst/>
          </a:prstGeom>
          <a:noFill/>
          <a:ln w="38100" cap="rnd" cmpd="dbl">
            <a:solidFill>
              <a:srgbClr val="CCFFFF"/>
            </a:solidFill>
            <a:prstDash val="sysDot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0" name="Text Box 9"/>
          <p:cNvSpPr txBox="1">
            <a:spLocks noChangeArrowheads="1"/>
          </p:cNvSpPr>
          <p:nvPr/>
        </p:nvSpPr>
        <p:spPr bwMode="auto">
          <a:xfrm>
            <a:off x="6934200" y="16764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CCFFFF"/>
                </a:solidFill>
              </a:rPr>
              <a:t>Eligible for merit raise (96%)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rPr sz="3600"/>
              <a:t>A Merit Threshold Rating Strategy: Consequences for Positive Ratings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5105400"/>
            <a:ext cx="8229600" cy="935641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sz="1800" dirty="0" smtClean="0"/>
              <a:t>Atypical ratings distribution at the high end of the rating scale is strongly suggestive of:</a:t>
            </a:r>
          </a:p>
          <a:p>
            <a:pPr lvl="1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600" dirty="0" smtClean="0"/>
              <a:t>Absence of incentive for performance exceeding expectations</a:t>
            </a:r>
          </a:p>
          <a:p>
            <a:pPr lvl="1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600" dirty="0" smtClean="0"/>
              <a:t>Deliberate ratings strategy to preserve entitlement</a:t>
            </a:r>
          </a:p>
        </p:txBody>
      </p:sp>
      <p:pic>
        <p:nvPicPr>
          <p:cNvPr id="3687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95400"/>
            <a:ext cx="5562600" cy="367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6400800" y="1981200"/>
            <a:ext cx="22098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Absence of a graded merit system produces no incentive for performance that “exceeds expectations”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609600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rPr sz="4000" dirty="0"/>
              <a:t>Ratio Analysis of Ratings by Race</a:t>
            </a:r>
          </a:p>
        </p:txBody>
      </p:sp>
      <p:pic>
        <p:nvPicPr>
          <p:cNvPr id="3789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43000"/>
            <a:ext cx="4343400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810000"/>
            <a:ext cx="3805238" cy="277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5" name="Text Box 6"/>
          <p:cNvSpPr txBox="1">
            <a:spLocks noChangeArrowheads="1"/>
          </p:cNvSpPr>
          <p:nvPr/>
        </p:nvSpPr>
        <p:spPr bwMode="auto">
          <a:xfrm>
            <a:off x="4953000" y="1447800"/>
            <a:ext cx="3505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CCCC"/>
                </a:solidFill>
              </a:rPr>
              <a:t>The incidence of a Caucasian employee receiving ratings below the scale midpoint is 165% higher than for African-American employees </a:t>
            </a:r>
          </a:p>
        </p:txBody>
      </p:sp>
      <p:sp>
        <p:nvSpPr>
          <p:cNvPr id="37896" name="Text Box 7"/>
          <p:cNvSpPr txBox="1">
            <a:spLocks noChangeArrowheads="1"/>
          </p:cNvSpPr>
          <p:nvPr/>
        </p:nvSpPr>
        <p:spPr bwMode="auto">
          <a:xfrm>
            <a:off x="1600200" y="4572000"/>
            <a:ext cx="3124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CCFFFF"/>
                </a:solidFill>
              </a:rPr>
              <a:t>The incidence of Caucasian employees receiving ratings above the scale midpoint is &lt;80% the rate for African- American employees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363" fontAlgn="auto">
              <a:spcAft>
                <a:spcPts val="0"/>
              </a:spcAft>
              <a:defRPr/>
            </a:pPr>
            <a:r>
              <a:t>Consequences for Merit Eligibility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114800"/>
            <a:ext cx="8229600" cy="190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95.7% of employees are merit-eligible for the 5% increase to their base salary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sz="2000" dirty="0" smtClean="0">
                <a:solidFill>
                  <a:srgbClr val="CCFFFF"/>
                </a:solidFill>
              </a:rPr>
              <a:t>Caucasian employees tended to be less eligible for merit pay relative to African-American employees; this difference is statistically significant although shy of the disparity forbidden by application of the 4/5ths rule.</a:t>
            </a:r>
            <a:r>
              <a:rPr lang="en-US" sz="20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</p:txBody>
      </p:sp>
      <p:pic>
        <p:nvPicPr>
          <p:cNvPr id="389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143000"/>
            <a:ext cx="6934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Gray Segoe 4-3 template-template_April-17-2007">
  <a:themeElements>
    <a:clrScheme name="Gray Template Template">
      <a:dk1>
        <a:srgbClr val="000000"/>
      </a:dk1>
      <a:lt1>
        <a:srgbClr val="FFFFFF"/>
      </a:lt1>
      <a:dk2>
        <a:srgbClr val="5F5F5F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7DDDFF"/>
      </a:hlink>
      <a:folHlink>
        <a:srgbClr val="F0ED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TS010286715</Template>
  <TotalTime>4395</TotalTime>
  <Words>751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Gray Segoe 4-3 template-template_April-17-2007</vt:lpstr>
      <vt:lpstr>Picture</vt:lpstr>
      <vt:lpstr>Encounter @ South City</vt:lpstr>
      <vt:lpstr>An Institutionalized Spoils System</vt:lpstr>
      <vt:lpstr>South City</vt:lpstr>
      <vt:lpstr>PM System Data</vt:lpstr>
      <vt:lpstr>Task Ratings Level Data</vt:lpstr>
      <vt:lpstr>A Merit Threshold Rating Strategy</vt:lpstr>
      <vt:lpstr>A Merit Threshold Rating Strategy: Consequences for Positive Ratings</vt:lpstr>
      <vt:lpstr>Ratio Analysis of Ratings by Race</vt:lpstr>
      <vt:lpstr>Consequences for Merit Eligibility</vt:lpstr>
      <vt:lpstr>PM Process Data</vt:lpstr>
      <vt:lpstr>Other Notable Findings</vt:lpstr>
      <vt:lpstr>Spoils System Summary</vt:lpstr>
    </vt:vector>
  </TitlesOfParts>
  <Company>Appalachian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IBM</dc:creator>
  <cp:lastModifiedBy>DrV</cp:lastModifiedBy>
  <cp:revision>92</cp:revision>
  <dcterms:created xsi:type="dcterms:W3CDTF">2004-03-04T16:27:10Z</dcterms:created>
  <dcterms:modified xsi:type="dcterms:W3CDTF">2015-02-24T17:28:02Z</dcterms:modified>
</cp:coreProperties>
</file>