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74" r:id="rId2"/>
  </p:sldMasterIdLst>
  <p:notesMasterIdLst>
    <p:notesMasterId r:id="rId24"/>
  </p:notesMasterIdLst>
  <p:sldIdLst>
    <p:sldId id="269" r:id="rId3"/>
    <p:sldId id="302" r:id="rId4"/>
    <p:sldId id="301" r:id="rId5"/>
    <p:sldId id="292" r:id="rId6"/>
    <p:sldId id="293" r:id="rId7"/>
    <p:sldId id="271" r:id="rId8"/>
    <p:sldId id="272" r:id="rId9"/>
    <p:sldId id="294" r:id="rId10"/>
    <p:sldId id="273" r:id="rId11"/>
    <p:sldId id="295" r:id="rId12"/>
    <p:sldId id="296" r:id="rId13"/>
    <p:sldId id="275" r:id="rId14"/>
    <p:sldId id="276" r:id="rId15"/>
    <p:sldId id="278" r:id="rId16"/>
    <p:sldId id="279" r:id="rId17"/>
    <p:sldId id="300" r:id="rId18"/>
    <p:sldId id="299" r:id="rId19"/>
    <p:sldId id="282" r:id="rId20"/>
    <p:sldId id="287" r:id="rId21"/>
    <p:sldId id="288" r:id="rId22"/>
    <p:sldId id="289" r:id="rId23"/>
  </p:sldIdLst>
  <p:sldSz cx="9144000" cy="6858000" type="screen4x3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66CC"/>
    <a:srgbClr val="9933FF"/>
    <a:srgbClr val="FFFF66"/>
    <a:srgbClr val="CCFFCC"/>
    <a:srgbClr val="FF0000"/>
    <a:srgbClr val="FF7C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2787"/>
    <p:restoredTop sz="90929"/>
  </p:normalViewPr>
  <p:slideViewPr>
    <p:cSldViewPr>
      <p:cViewPr varScale="1">
        <p:scale>
          <a:sx n="79" d="100"/>
          <a:sy n="79" d="100"/>
        </p:scale>
        <p:origin x="17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A98CD-1BC5-4B95-B273-15FD2A4EE70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361510F-AACE-4DB3-8B8F-567A0CFDEA1A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/>
            <a:t>Results</a:t>
          </a:r>
        </a:p>
      </dgm:t>
    </dgm:pt>
    <dgm:pt modelId="{4BB75D90-9482-41B7-9A74-993C6A8957A2}" type="parTrans" cxnId="{805BC0AD-CA86-4491-8708-19FB0AEEBC98}">
      <dgm:prSet/>
      <dgm:spPr/>
      <dgm:t>
        <a:bodyPr/>
        <a:lstStyle/>
        <a:p>
          <a:endParaRPr lang="en-US" sz="900"/>
        </a:p>
      </dgm:t>
    </dgm:pt>
    <dgm:pt modelId="{2F38F47E-2762-427A-AA05-86B3C61837E7}" type="sibTrans" cxnId="{805BC0AD-CA86-4491-8708-19FB0AEEBC98}">
      <dgm:prSet/>
      <dgm:spPr/>
      <dgm:t>
        <a:bodyPr/>
        <a:lstStyle/>
        <a:p>
          <a:endParaRPr lang="en-US" sz="900"/>
        </a:p>
      </dgm:t>
    </dgm:pt>
    <dgm:pt modelId="{B23FA0B6-3470-41D3-9887-131DDCCF744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/>
            <a:t>Behavior</a:t>
          </a:r>
        </a:p>
      </dgm:t>
    </dgm:pt>
    <dgm:pt modelId="{83153374-DC08-4288-97ED-C29B3312C394}" type="parTrans" cxnId="{1D51F228-F925-4521-861A-CE0FF2EA661F}">
      <dgm:prSet/>
      <dgm:spPr/>
      <dgm:t>
        <a:bodyPr/>
        <a:lstStyle/>
        <a:p>
          <a:endParaRPr lang="en-US" sz="900"/>
        </a:p>
      </dgm:t>
    </dgm:pt>
    <dgm:pt modelId="{6EB652A0-7F62-48AA-B756-9EBCDB9A6B5A}" type="sibTrans" cxnId="{1D51F228-F925-4521-861A-CE0FF2EA661F}">
      <dgm:prSet/>
      <dgm:spPr/>
      <dgm:t>
        <a:bodyPr/>
        <a:lstStyle/>
        <a:p>
          <a:endParaRPr lang="en-US" sz="900"/>
        </a:p>
      </dgm:t>
    </dgm:pt>
    <dgm:pt modelId="{B12833A8-05CD-41FE-9865-DA612F6FB577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/>
            <a:t>Competencies, Skills &amp; Traits</a:t>
          </a:r>
        </a:p>
      </dgm:t>
    </dgm:pt>
    <dgm:pt modelId="{9708943F-408C-4DF4-BF9F-33CFB615C4AD}" type="parTrans" cxnId="{54EB3A82-6EF9-4402-9E69-B769C271190C}">
      <dgm:prSet/>
      <dgm:spPr/>
      <dgm:t>
        <a:bodyPr/>
        <a:lstStyle/>
        <a:p>
          <a:endParaRPr lang="en-US" sz="900"/>
        </a:p>
      </dgm:t>
    </dgm:pt>
    <dgm:pt modelId="{67295927-A3AA-4A4E-B5CF-71FDDCB1F927}" type="sibTrans" cxnId="{54EB3A82-6EF9-4402-9E69-B769C271190C}">
      <dgm:prSet/>
      <dgm:spPr/>
      <dgm:t>
        <a:bodyPr/>
        <a:lstStyle/>
        <a:p>
          <a:endParaRPr lang="en-US" sz="900"/>
        </a:p>
      </dgm:t>
    </dgm:pt>
    <dgm:pt modelId="{D97FA28A-ACA8-4452-A5A2-6B7BD4510770}" type="pres">
      <dgm:prSet presAssocID="{66EA98CD-1BC5-4B95-B273-15FD2A4EE70E}" presName="Name0" presStyleCnt="0">
        <dgm:presLayoutVars>
          <dgm:dir/>
          <dgm:animLvl val="lvl"/>
          <dgm:resizeHandles val="exact"/>
        </dgm:presLayoutVars>
      </dgm:prSet>
      <dgm:spPr/>
    </dgm:pt>
    <dgm:pt modelId="{6AD22579-89D0-416A-BBE6-FB0D925B9EEF}" type="pres">
      <dgm:prSet presAssocID="{D361510F-AACE-4DB3-8B8F-567A0CFDEA1A}" presName="Name8" presStyleCnt="0"/>
      <dgm:spPr/>
    </dgm:pt>
    <dgm:pt modelId="{24558153-1CD6-48BC-BEC8-8980784E70DE}" type="pres">
      <dgm:prSet presAssocID="{D361510F-AACE-4DB3-8B8F-567A0CFDEA1A}" presName="level" presStyleLbl="node1" presStyleIdx="0" presStyleCnt="3">
        <dgm:presLayoutVars>
          <dgm:chMax val="1"/>
          <dgm:bulletEnabled val="1"/>
        </dgm:presLayoutVars>
      </dgm:prSet>
      <dgm:spPr/>
    </dgm:pt>
    <dgm:pt modelId="{DF459F97-0656-418A-9361-B2896CFB3B35}" type="pres">
      <dgm:prSet presAssocID="{D361510F-AACE-4DB3-8B8F-567A0CFDEA1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5709E6-58FE-441D-9108-FCEAA55C38B3}" type="pres">
      <dgm:prSet presAssocID="{B23FA0B6-3470-41D3-9887-131DDCCF744F}" presName="Name8" presStyleCnt="0"/>
      <dgm:spPr/>
    </dgm:pt>
    <dgm:pt modelId="{88DFB12A-DAA5-49A4-9379-D69CD0D6E6BC}" type="pres">
      <dgm:prSet presAssocID="{B23FA0B6-3470-41D3-9887-131DDCCF744F}" presName="level" presStyleLbl="node1" presStyleIdx="1" presStyleCnt="3">
        <dgm:presLayoutVars>
          <dgm:chMax val="1"/>
          <dgm:bulletEnabled val="1"/>
        </dgm:presLayoutVars>
      </dgm:prSet>
      <dgm:spPr/>
    </dgm:pt>
    <dgm:pt modelId="{A1894F08-70DE-4437-BDC1-3D88F24B7A91}" type="pres">
      <dgm:prSet presAssocID="{B23FA0B6-3470-41D3-9887-131DDCCF74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ECF6DE-12A9-4CBD-BC23-421B667307B5}" type="pres">
      <dgm:prSet presAssocID="{B12833A8-05CD-41FE-9865-DA612F6FB577}" presName="Name8" presStyleCnt="0"/>
      <dgm:spPr/>
    </dgm:pt>
    <dgm:pt modelId="{F8A556C7-DDC0-4CC6-98A1-BA6AF4BEBFC8}" type="pres">
      <dgm:prSet presAssocID="{B12833A8-05CD-41FE-9865-DA612F6FB577}" presName="level" presStyleLbl="node1" presStyleIdx="2" presStyleCnt="3">
        <dgm:presLayoutVars>
          <dgm:chMax val="1"/>
          <dgm:bulletEnabled val="1"/>
        </dgm:presLayoutVars>
      </dgm:prSet>
      <dgm:spPr/>
    </dgm:pt>
    <dgm:pt modelId="{B58F4E4F-21C9-4109-8707-17BDFDA7954C}" type="pres">
      <dgm:prSet presAssocID="{B12833A8-05CD-41FE-9865-DA612F6FB57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D51F228-F925-4521-861A-CE0FF2EA661F}" srcId="{66EA98CD-1BC5-4B95-B273-15FD2A4EE70E}" destId="{B23FA0B6-3470-41D3-9887-131DDCCF744F}" srcOrd="1" destOrd="0" parTransId="{83153374-DC08-4288-97ED-C29B3312C394}" sibTransId="{6EB652A0-7F62-48AA-B756-9EBCDB9A6B5A}"/>
    <dgm:cxn modelId="{87780E54-61A8-4779-AF5F-C6DCA642DCEC}" type="presOf" srcId="{B23FA0B6-3470-41D3-9887-131DDCCF744F}" destId="{A1894F08-70DE-4437-BDC1-3D88F24B7A91}" srcOrd="1" destOrd="0" presId="urn:microsoft.com/office/officeart/2005/8/layout/pyramid1"/>
    <dgm:cxn modelId="{82FA3555-BB43-48F4-A4BA-C2AC2DE1C089}" type="presOf" srcId="{D361510F-AACE-4DB3-8B8F-567A0CFDEA1A}" destId="{24558153-1CD6-48BC-BEC8-8980784E70DE}" srcOrd="0" destOrd="0" presId="urn:microsoft.com/office/officeart/2005/8/layout/pyramid1"/>
    <dgm:cxn modelId="{E2BB225A-F392-4853-97F4-C3AE89F5A2EA}" type="presOf" srcId="{B12833A8-05CD-41FE-9865-DA612F6FB577}" destId="{F8A556C7-DDC0-4CC6-98A1-BA6AF4BEBFC8}" srcOrd="0" destOrd="0" presId="urn:microsoft.com/office/officeart/2005/8/layout/pyramid1"/>
    <dgm:cxn modelId="{54EB3A82-6EF9-4402-9E69-B769C271190C}" srcId="{66EA98CD-1BC5-4B95-B273-15FD2A4EE70E}" destId="{B12833A8-05CD-41FE-9865-DA612F6FB577}" srcOrd="2" destOrd="0" parTransId="{9708943F-408C-4DF4-BF9F-33CFB615C4AD}" sibTransId="{67295927-A3AA-4A4E-B5CF-71FDDCB1F927}"/>
    <dgm:cxn modelId="{805BC0AD-CA86-4491-8708-19FB0AEEBC98}" srcId="{66EA98CD-1BC5-4B95-B273-15FD2A4EE70E}" destId="{D361510F-AACE-4DB3-8B8F-567A0CFDEA1A}" srcOrd="0" destOrd="0" parTransId="{4BB75D90-9482-41B7-9A74-993C6A8957A2}" sibTransId="{2F38F47E-2762-427A-AA05-86B3C61837E7}"/>
    <dgm:cxn modelId="{897287BB-C912-4895-8B8A-C809FE614896}" type="presOf" srcId="{D361510F-AACE-4DB3-8B8F-567A0CFDEA1A}" destId="{DF459F97-0656-418A-9361-B2896CFB3B35}" srcOrd="1" destOrd="0" presId="urn:microsoft.com/office/officeart/2005/8/layout/pyramid1"/>
    <dgm:cxn modelId="{FF95A9BD-3904-486C-B7AB-D33E3DE9ADE4}" type="presOf" srcId="{66EA98CD-1BC5-4B95-B273-15FD2A4EE70E}" destId="{D97FA28A-ACA8-4452-A5A2-6B7BD4510770}" srcOrd="0" destOrd="0" presId="urn:microsoft.com/office/officeart/2005/8/layout/pyramid1"/>
    <dgm:cxn modelId="{5FBF4AE0-820D-4BD7-A32F-FC1EF11C92FF}" type="presOf" srcId="{B12833A8-05CD-41FE-9865-DA612F6FB577}" destId="{B58F4E4F-21C9-4109-8707-17BDFDA7954C}" srcOrd="1" destOrd="0" presId="urn:microsoft.com/office/officeart/2005/8/layout/pyramid1"/>
    <dgm:cxn modelId="{0253D6E5-A372-447A-BD3F-B860E4A2AA88}" type="presOf" srcId="{B23FA0B6-3470-41D3-9887-131DDCCF744F}" destId="{88DFB12A-DAA5-49A4-9379-D69CD0D6E6BC}" srcOrd="0" destOrd="0" presId="urn:microsoft.com/office/officeart/2005/8/layout/pyramid1"/>
    <dgm:cxn modelId="{72FC894F-0E12-41FB-B2B1-4A484B1AB259}" type="presParOf" srcId="{D97FA28A-ACA8-4452-A5A2-6B7BD4510770}" destId="{6AD22579-89D0-416A-BBE6-FB0D925B9EEF}" srcOrd="0" destOrd="0" presId="urn:microsoft.com/office/officeart/2005/8/layout/pyramid1"/>
    <dgm:cxn modelId="{BFC6B1C5-972D-4F20-B58A-2576BF808655}" type="presParOf" srcId="{6AD22579-89D0-416A-BBE6-FB0D925B9EEF}" destId="{24558153-1CD6-48BC-BEC8-8980784E70DE}" srcOrd="0" destOrd="0" presId="urn:microsoft.com/office/officeart/2005/8/layout/pyramid1"/>
    <dgm:cxn modelId="{918EEEDC-1749-47C4-896D-FB7C10DE9162}" type="presParOf" srcId="{6AD22579-89D0-416A-BBE6-FB0D925B9EEF}" destId="{DF459F97-0656-418A-9361-B2896CFB3B35}" srcOrd="1" destOrd="0" presId="urn:microsoft.com/office/officeart/2005/8/layout/pyramid1"/>
    <dgm:cxn modelId="{57C240FF-6CE0-4974-8BF8-B7FA07369588}" type="presParOf" srcId="{D97FA28A-ACA8-4452-A5A2-6B7BD4510770}" destId="{9D5709E6-58FE-441D-9108-FCEAA55C38B3}" srcOrd="1" destOrd="0" presId="urn:microsoft.com/office/officeart/2005/8/layout/pyramid1"/>
    <dgm:cxn modelId="{81043721-5442-462D-9C24-56E82BF72546}" type="presParOf" srcId="{9D5709E6-58FE-441D-9108-FCEAA55C38B3}" destId="{88DFB12A-DAA5-49A4-9379-D69CD0D6E6BC}" srcOrd="0" destOrd="0" presId="urn:microsoft.com/office/officeart/2005/8/layout/pyramid1"/>
    <dgm:cxn modelId="{69835142-BBB6-4FE8-A4A2-ABCAAF8CF6E2}" type="presParOf" srcId="{9D5709E6-58FE-441D-9108-FCEAA55C38B3}" destId="{A1894F08-70DE-4437-BDC1-3D88F24B7A91}" srcOrd="1" destOrd="0" presId="urn:microsoft.com/office/officeart/2005/8/layout/pyramid1"/>
    <dgm:cxn modelId="{93152758-D97D-4907-AE4F-9175BA41896E}" type="presParOf" srcId="{D97FA28A-ACA8-4452-A5A2-6B7BD4510770}" destId="{E5ECF6DE-12A9-4CBD-BC23-421B667307B5}" srcOrd="2" destOrd="0" presId="urn:microsoft.com/office/officeart/2005/8/layout/pyramid1"/>
    <dgm:cxn modelId="{66287FE3-12EB-447E-956C-8453CDEFA732}" type="presParOf" srcId="{E5ECF6DE-12A9-4CBD-BC23-421B667307B5}" destId="{F8A556C7-DDC0-4CC6-98A1-BA6AF4BEBFC8}" srcOrd="0" destOrd="0" presId="urn:microsoft.com/office/officeart/2005/8/layout/pyramid1"/>
    <dgm:cxn modelId="{425DF73D-4373-4272-B88D-489A6AFE859B}" type="presParOf" srcId="{E5ECF6DE-12A9-4CBD-BC23-421B667307B5}" destId="{B58F4E4F-21C9-4109-8707-17BDFDA7954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58153-1CD6-48BC-BEC8-8980784E70DE}">
      <dsp:nvSpPr>
        <dsp:cNvPr id="0" name=""/>
        <dsp:cNvSpPr/>
      </dsp:nvSpPr>
      <dsp:spPr>
        <a:xfrm>
          <a:off x="1092200" y="0"/>
          <a:ext cx="1092200" cy="737112"/>
        </a:xfrm>
        <a:prstGeom prst="trapezoid">
          <a:avLst>
            <a:gd name="adj" fmla="val 74086"/>
          </a:avLst>
        </a:prstGeom>
        <a:solidFill>
          <a:schemeClr val="accent3"/>
        </a:solidFill>
        <a:ln w="55000" cap="flat" cmpd="thickThin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1092200" y="0"/>
        <a:ext cx="1092200" cy="737112"/>
      </dsp:txXfrm>
    </dsp:sp>
    <dsp:sp modelId="{88DFB12A-DAA5-49A4-9379-D69CD0D6E6BC}">
      <dsp:nvSpPr>
        <dsp:cNvPr id="0" name=""/>
        <dsp:cNvSpPr/>
      </dsp:nvSpPr>
      <dsp:spPr>
        <a:xfrm>
          <a:off x="546100" y="737112"/>
          <a:ext cx="2184400" cy="737112"/>
        </a:xfrm>
        <a:prstGeom prst="trapezoid">
          <a:avLst>
            <a:gd name="adj" fmla="val 74086"/>
          </a:avLst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Behavior</a:t>
          </a:r>
        </a:p>
      </dsp:txBody>
      <dsp:txXfrm>
        <a:off x="928369" y="737112"/>
        <a:ext cx="1419860" cy="737112"/>
      </dsp:txXfrm>
    </dsp:sp>
    <dsp:sp modelId="{F8A556C7-DDC0-4CC6-98A1-BA6AF4BEBFC8}">
      <dsp:nvSpPr>
        <dsp:cNvPr id="0" name=""/>
        <dsp:cNvSpPr/>
      </dsp:nvSpPr>
      <dsp:spPr>
        <a:xfrm>
          <a:off x="0" y="1474225"/>
          <a:ext cx="3276600" cy="737112"/>
        </a:xfrm>
        <a:prstGeom prst="trapezoid">
          <a:avLst>
            <a:gd name="adj" fmla="val 74086"/>
          </a:avLst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Competencies, Skills &amp; Traits</a:t>
          </a:r>
        </a:p>
      </dsp:txBody>
      <dsp:txXfrm>
        <a:off x="573404" y="1474225"/>
        <a:ext cx="2129790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E47463-1064-4E8B-A1C5-F94E51009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214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hf sldNum="0" hdr="0" ft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Performance Management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7620000" cy="5182957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3200" dirty="0"/>
              <a:t>Consists of 4 components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en-US" sz="2800" dirty="0"/>
              <a:t>Criterion development</a:t>
            </a:r>
          </a:p>
          <a:p>
            <a:pPr lvl="3"/>
            <a:r>
              <a:rPr lang="en-US" altLang="en-US" dirty="0"/>
              <a:t>Job analysis and identifying dimensions</a:t>
            </a:r>
          </a:p>
          <a:p>
            <a:pPr lvl="4"/>
            <a:r>
              <a:rPr lang="en-US" altLang="en-US" dirty="0"/>
              <a:t>Identifying what contributions are valued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en-US" sz="2800" dirty="0"/>
              <a:t>Performance measurement</a:t>
            </a:r>
          </a:p>
          <a:p>
            <a:pPr lvl="3"/>
            <a:r>
              <a:rPr lang="en-US" altLang="en-US" dirty="0"/>
              <a:t>Scaling performance</a:t>
            </a:r>
          </a:p>
          <a:p>
            <a:pPr lvl="4"/>
            <a:r>
              <a:rPr lang="en-US" altLang="en-US" dirty="0"/>
              <a:t>Objective and/or subjective measures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en-US" sz="2800" dirty="0"/>
              <a:t>Performance appraisal</a:t>
            </a:r>
          </a:p>
          <a:p>
            <a:pPr lvl="3"/>
            <a:r>
              <a:rPr lang="en-US" altLang="en-US" dirty="0"/>
              <a:t>Administering the process</a:t>
            </a:r>
          </a:p>
          <a:p>
            <a:pPr lvl="4"/>
            <a:r>
              <a:rPr lang="en-US" altLang="en-US" dirty="0"/>
              <a:t>SMART goals, training, interviews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en-US" sz="2800" dirty="0"/>
              <a:t>Coaching</a:t>
            </a:r>
          </a:p>
          <a:p>
            <a:pPr lvl="3"/>
            <a:r>
              <a:rPr lang="en-US" altLang="en-US" dirty="0"/>
              <a:t>Feedback and guidance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498598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sz="3600" dirty="0"/>
              <a:t>Relative/Normative Rating Systems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772400" cy="4850559"/>
          </a:xfrm>
        </p:spPr>
        <p:txBody>
          <a:bodyPr/>
          <a:lstStyle/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Straight ranking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Alternation ranking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dirty="0"/>
              <a:t>Best-worst-next best, etc.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Paired comparisons</a:t>
            </a:r>
          </a:p>
          <a:p>
            <a:pPr lvl="2">
              <a:buFont typeface="Wingdings" pitchFamily="2" charset="2"/>
              <a:buChar char="§"/>
            </a:pPr>
            <a:endParaRPr lang="en-US" altLang="en-US" sz="2800" dirty="0"/>
          </a:p>
          <a:p>
            <a:pPr lvl="2">
              <a:buFont typeface="Wingdings" pitchFamily="2" charset="2"/>
              <a:buChar char="§"/>
            </a:pPr>
            <a:endParaRPr lang="en-US" altLang="en-US" sz="2800" dirty="0"/>
          </a:p>
          <a:p>
            <a:pPr lvl="2">
              <a:buFont typeface="Wingdings" pitchFamily="2" charset="2"/>
              <a:buChar char="§"/>
            </a:pPr>
            <a:endParaRPr lang="en-US" altLang="en-US" sz="2800" dirty="0"/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Forced distribution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dirty="0"/>
              <a:t>Different performance distribution assumptions (normal; skewed)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Forced Ranking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362200" y="3048000"/>
            <a:ext cx="2590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Janet versus Jill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Jill versus Carol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Carol versus Janet</a:t>
            </a:r>
          </a:p>
        </p:txBody>
      </p:sp>
    </p:spTree>
    <p:extLst>
      <p:ext uri="{BB962C8B-B14F-4D97-AF65-F5344CB8AC3E}">
        <p14:creationId xmlns:p14="http://schemas.microsoft.com/office/powerpoint/2010/main" val="320903575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498598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sz="3600" dirty="0"/>
              <a:t>Forced Ranking Systems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44129" y="990600"/>
            <a:ext cx="8763000" cy="4979825"/>
          </a:xfrm>
        </p:spPr>
        <p:txBody>
          <a:bodyPr/>
          <a:lstStyle/>
          <a:p>
            <a:r>
              <a:rPr lang="en-US" altLang="en-US" dirty="0"/>
              <a:t>Used by 25% of Fortune 500 Companies*</a:t>
            </a:r>
          </a:p>
          <a:p>
            <a:pPr lvl="1"/>
            <a:r>
              <a:rPr lang="en-US" altLang="en-US" dirty="0"/>
              <a:t>Supplement to conventional appraisal</a:t>
            </a:r>
          </a:p>
          <a:p>
            <a:pPr lvl="2"/>
            <a:r>
              <a:rPr lang="en-US" altLang="en-US" dirty="0"/>
              <a:t>Consequences are often pronounced</a:t>
            </a:r>
          </a:p>
          <a:p>
            <a:pPr lvl="3"/>
            <a:r>
              <a:rPr lang="en-US" altLang="en-US" sz="2000" dirty="0"/>
              <a:t>Talent identification and promotions</a:t>
            </a:r>
          </a:p>
          <a:p>
            <a:pPr lvl="3"/>
            <a:r>
              <a:rPr lang="en-US" altLang="en-US" sz="2000" dirty="0"/>
              <a:t>Merit pay</a:t>
            </a:r>
          </a:p>
          <a:p>
            <a:pPr lvl="3"/>
            <a:r>
              <a:rPr lang="en-US" altLang="en-US" sz="2000" dirty="0"/>
              <a:t>Reduction in force</a:t>
            </a:r>
          </a:p>
          <a:p>
            <a:pPr lvl="1"/>
            <a:r>
              <a:rPr lang="en-US" altLang="en-US" dirty="0"/>
              <a:t>Often on alternative criteria</a:t>
            </a:r>
          </a:p>
          <a:p>
            <a:pPr lvl="2"/>
            <a:r>
              <a:rPr lang="en-US" altLang="en-US" dirty="0"/>
              <a:t>Core values (energy, bias for action, entrepreneurship)</a:t>
            </a:r>
          </a:p>
          <a:p>
            <a:pPr lvl="2"/>
            <a:r>
              <a:rPr lang="en-US" altLang="en-US" dirty="0"/>
              <a:t>Cultural competencies (cooperation, integrity, flexibility)</a:t>
            </a:r>
          </a:p>
          <a:p>
            <a:pPr lvl="1"/>
            <a:r>
              <a:rPr lang="en-US" altLang="en-US" dirty="0"/>
              <a:t>Often applied to senior mgt first</a:t>
            </a:r>
          </a:p>
          <a:p>
            <a:pPr lvl="2"/>
            <a:r>
              <a:rPr lang="en-US" altLang="en-US" dirty="0"/>
              <a:t>Expansion to lower mgt levels follows</a:t>
            </a:r>
          </a:p>
          <a:p>
            <a:pPr lvl="2"/>
            <a:r>
              <a:rPr lang="en-US" altLang="en-US" dirty="0"/>
              <a:t>Positive effects are time-iteration bound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64008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*</a:t>
            </a:r>
            <a:r>
              <a:rPr lang="en-US" altLang="en-US" sz="1600" dirty="0"/>
              <a:t>Grote 2005; Now less popular as ~15% use it; MS abandoned it in 2013 &amp; Yahoo adopted it</a:t>
            </a:r>
          </a:p>
        </p:txBody>
      </p:sp>
    </p:spTree>
    <p:extLst>
      <p:ext uri="{BB962C8B-B14F-4D97-AF65-F5344CB8AC3E}">
        <p14:creationId xmlns:p14="http://schemas.microsoft.com/office/powerpoint/2010/main" val="28672267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43198"/>
          </a:xfrm>
        </p:spPr>
        <p:txBody>
          <a:bodyPr/>
          <a:lstStyle/>
          <a:p>
            <a:r>
              <a:rPr lang="en-US" altLang="en-US" sz="3200" dirty="0"/>
              <a:t>Advantages/Disadvantages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19200"/>
            <a:ext cx="3810000" cy="4495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200" u="sng" dirty="0"/>
              <a:t>Advantages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Easy to do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Simple and intuitive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Useful for making designation decisions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Information expedites decisions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No across-the-board leniency possible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24400" y="1219200"/>
            <a:ext cx="3810000" cy="3588675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 sz="3200" u="sng" dirty="0"/>
              <a:t>Disadvantages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/>
              <a:t>Ordinal data only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/>
              <a:t>Low reliability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/>
              <a:t>Loss of comparability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/>
              <a:t>Lack of behavioral specificity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/>
              <a:t>More subject to legal challenge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65125"/>
          </a:xfrm>
        </p:spPr>
        <p:txBody>
          <a:bodyPr/>
          <a:lstStyle/>
          <a:p>
            <a:r>
              <a:rPr lang="en-US" altLang="en-US" sz="3600" dirty="0"/>
              <a:t>Absolute/Individual Rating Systems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772400" cy="473360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dirty="0"/>
              <a:t>Narrative Essay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Written description of target performance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Provides detailed feedback for evaluation and development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Useful supplement for quantitative ratings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Qualitative: often non-comparable data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Quality of narratives varies greatly between raters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Writing skills and motivation of raters influence narrative account of ratees</a:t>
            </a:r>
          </a:p>
          <a:p>
            <a:pPr lvl="1">
              <a:buFont typeface="Wingdings" pitchFamily="2" charset="2"/>
              <a:buChar char="§"/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3810000" cy="609600"/>
          </a:xfrm>
        </p:spPr>
        <p:txBody>
          <a:bodyPr/>
          <a:lstStyle/>
          <a:p>
            <a:r>
              <a:rPr lang="en-US" altLang="en-US" sz="3600" dirty="0"/>
              <a:t>Graphic Rating Scales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19200"/>
            <a:ext cx="3505200" cy="408111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dirty="0"/>
              <a:t>Common but giving ground to other methods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Need to define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Dimensions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Adjectival Anchors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Poor feedback vehicle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Often coupled with a narrative essay</a:t>
            </a:r>
          </a:p>
          <a:p>
            <a:pPr lvl="1">
              <a:buFont typeface="Wingdings" pitchFamily="2" charset="2"/>
              <a:buChar char="§"/>
            </a:pPr>
            <a:endParaRPr lang="en-US" altLang="en-US" dirty="0"/>
          </a:p>
          <a:p>
            <a:pPr lvl="1">
              <a:buFont typeface="Wingdings" pitchFamily="2" charset="2"/>
              <a:buChar char="§"/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b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4106853" cy="588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20675"/>
          </a:xfrm>
        </p:spPr>
        <p:txBody>
          <a:bodyPr/>
          <a:lstStyle/>
          <a:p>
            <a:r>
              <a:rPr lang="en-US" altLang="en-US" sz="3600" dirty="0"/>
              <a:t>Behaviorally Anchored Rating Scales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1"/>
            <a:ext cx="7772400" cy="5181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2800" dirty="0"/>
              <a:t>A family of rating scales that employ the critical incident technique and </a:t>
            </a:r>
            <a:r>
              <a:rPr lang="en-US" altLang="en-US" sz="2800" dirty="0" err="1"/>
              <a:t>Thurstone</a:t>
            </a:r>
            <a:r>
              <a:rPr lang="en-US" altLang="en-US" sz="2800" dirty="0"/>
              <a:t> scaling methodology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Conceptual implications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Use of human tendency to stereotype as a means of improving rating accuracy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Technical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Provided a method to study process aspects of performance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Practical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Participation in scale development; rater discomfort with traits; enriched feedback</a:t>
            </a:r>
          </a:p>
          <a:p>
            <a:pPr lvl="2">
              <a:buFont typeface="Wingdings" pitchFamily="2" charset="2"/>
              <a:buChar char="§"/>
            </a:pPr>
            <a:endParaRPr lang="en-US" altLang="en-US" dirty="0"/>
          </a:p>
          <a:p>
            <a:pPr lvl="2">
              <a:buFont typeface="Wingdings" pitchFamily="2" charset="2"/>
              <a:buChar char="§"/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BARS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013406"/>
          </a:xfrm>
        </p:spPr>
        <p:txBody>
          <a:bodyPr/>
          <a:lstStyle/>
          <a:p>
            <a:r>
              <a:rPr lang="en-US" dirty="0"/>
              <a:t>A common procedure for developing BARS</a:t>
            </a:r>
          </a:p>
          <a:p>
            <a:pPr marL="1031875" lvl="1" indent="-514350">
              <a:buFont typeface="+mj-lt"/>
              <a:buAutoNum type="arabicPeriod"/>
            </a:pPr>
            <a:r>
              <a:rPr lang="en-US" dirty="0"/>
              <a:t>Conduct Job Analysis to identify job dimensions</a:t>
            </a:r>
          </a:p>
          <a:p>
            <a:pPr marL="1031875" lvl="1" indent="-514350">
              <a:buFont typeface="+mj-lt"/>
              <a:buAutoNum type="arabicPeriod"/>
            </a:pPr>
            <a:r>
              <a:rPr lang="en-US" dirty="0"/>
              <a:t>Incumbents compose Critical Incidents that correspond to job dimensions</a:t>
            </a:r>
          </a:p>
          <a:p>
            <a:pPr marL="1031875" lvl="1" indent="-514350">
              <a:buFont typeface="+mj-lt"/>
              <a:buAutoNum type="arabicPeriod"/>
            </a:pPr>
            <a:r>
              <a:rPr lang="en-US" dirty="0"/>
              <a:t>Incidents are edited for grammar &amp; brevity</a:t>
            </a:r>
          </a:p>
          <a:p>
            <a:pPr marL="1031875" lvl="1" indent="-514350">
              <a:buFont typeface="+mj-lt"/>
              <a:buAutoNum type="arabicPeriod"/>
            </a:pPr>
            <a:r>
              <a:rPr lang="en-US" dirty="0"/>
              <a:t>Redistributed for ‘retranslation’:</a:t>
            </a:r>
          </a:p>
          <a:p>
            <a:pPr marL="1376363" lvl="2" indent="-514350">
              <a:buFont typeface="+mj-lt"/>
              <a:buAutoNum type="arabicPeriod"/>
            </a:pPr>
            <a:r>
              <a:rPr lang="en-US" dirty="0"/>
              <a:t>Rating of effectiveness</a:t>
            </a:r>
          </a:p>
          <a:p>
            <a:pPr marL="1376363" lvl="2" indent="-514350">
              <a:buFont typeface="+mj-lt"/>
              <a:buAutoNum type="arabicPeriod"/>
            </a:pPr>
            <a:r>
              <a:rPr lang="en-US" dirty="0"/>
              <a:t>Assignment to dimensions</a:t>
            </a:r>
          </a:p>
          <a:p>
            <a:pPr marL="1031875" lvl="1" indent="-514350">
              <a:buFont typeface="+mj-lt"/>
              <a:buAutoNum type="arabicPeriod"/>
            </a:pPr>
            <a:r>
              <a:rPr lang="en-US" dirty="0"/>
              <a:t>Items with high agreement are retained</a:t>
            </a:r>
          </a:p>
        </p:txBody>
      </p:sp>
    </p:spTree>
    <p:extLst>
      <p:ext uri="{BB962C8B-B14F-4D97-AF65-F5344CB8AC3E}">
        <p14:creationId xmlns:p14="http://schemas.microsoft.com/office/powerpoint/2010/main" val="330503194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BARS for HRM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382000" cy="2320635"/>
          </a:xfrm>
        </p:spPr>
        <p:txBody>
          <a:bodyPr/>
          <a:lstStyle/>
          <a:p>
            <a:r>
              <a:rPr lang="en-US" dirty="0"/>
              <a:t>BARS take a variety of forms</a:t>
            </a:r>
          </a:p>
          <a:p>
            <a:pPr lvl="1"/>
            <a:r>
              <a:rPr lang="en-US" dirty="0"/>
              <a:t>For example could take behavior frequency format</a:t>
            </a:r>
          </a:p>
          <a:p>
            <a:pPr lvl="1"/>
            <a:r>
              <a:rPr lang="en-US" dirty="0"/>
              <a:t>All reference behavior as opposed to traits</a:t>
            </a:r>
          </a:p>
          <a:p>
            <a:pPr lvl="1"/>
            <a:r>
              <a:rPr lang="en-US" dirty="0"/>
              <a:t>Use behaviors as anchors along the dimension to be rated instead of ‘poor, average, good’</a:t>
            </a:r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584176"/>
              </p:ext>
            </p:extLst>
          </p:nvPr>
        </p:nvGraphicFramePr>
        <p:xfrm>
          <a:off x="381000" y="1142998"/>
          <a:ext cx="8153400" cy="2667002"/>
        </p:xfrm>
        <a:graphic>
          <a:graphicData uri="http://schemas.openxmlformats.org/drawingml/2006/table">
            <a:tbl>
              <a:tblPr firstRow="1" firstCol="1" bandRow="1"/>
              <a:tblGrid>
                <a:gridCol w="404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0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950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Contributing to Team Work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578" marR="5357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578" marR="53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Does more or higher-quality work than expected.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Makes important contributions that improve the team's work.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Helps to complete the work of teammates who are having difficulty.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578" marR="53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Demonstrates behaviors described in both levels 3 and 5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578" marR="53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Completes a fair share of the team's work with acceptable quality.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Fills in for teammates when it is easy or important.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Keeps commitments and completes assignments on time.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578" marR="53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Demonstrates behaviors described in both levels 1 and 3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578" marR="53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Does not do a fair share of the team's work. Delivers sloppy or incomplete work.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Misses deadlines. Is late, unprepared, or absent for team meetings.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• Does not assist teammates. Quits if the work becomes difficult.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27559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r>
              <a:rPr lang="en-US" altLang="en-US"/>
              <a:t>A BARS for the rest of us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b="0">
              <a:latin typeface="Times New Roman" pitchFamily="18" charset="0"/>
            </a:endParaRPr>
          </a:p>
        </p:txBody>
      </p:sp>
      <p:pic>
        <p:nvPicPr>
          <p:cNvPr id="59395" name="Picture 3" descr="H:\PA2001\Pa3\superman_b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45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457200"/>
          </a:xfrm>
        </p:spPr>
        <p:txBody>
          <a:bodyPr/>
          <a:lstStyle/>
          <a:p>
            <a:r>
              <a:rPr lang="en-US" altLang="en-US" sz="3200" dirty="0"/>
              <a:t>Management &amp; Technical Appraisal Methods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72679"/>
            <a:ext cx="7772400" cy="5480521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dirty="0"/>
              <a:t>MBO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dirty="0"/>
              <a:t>Used by about ½ of Fortune 500 companies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dirty="0"/>
              <a:t>Peter Drucker (1954)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Core Features</a:t>
            </a:r>
          </a:p>
          <a:p>
            <a:pPr marL="1335088" lvl="2" indent="-533400"/>
            <a:r>
              <a:rPr lang="en-US" altLang="en-US" dirty="0">
                <a:cs typeface="Times New Roman" pitchFamily="18" charset="0"/>
              </a:rPr>
              <a:t>Control </a:t>
            </a:r>
          </a:p>
          <a:p>
            <a:pPr marL="1717675" lvl="3" indent="-457200"/>
            <a:r>
              <a:rPr lang="en-US" altLang="en-US" dirty="0">
                <a:cs typeface="Times New Roman" pitchFamily="18" charset="0"/>
              </a:rPr>
              <a:t>Participative development of standards</a:t>
            </a:r>
          </a:p>
          <a:p>
            <a:pPr marL="1717675" lvl="3" indent="-457200"/>
            <a:r>
              <a:rPr lang="en-US" altLang="en-US" dirty="0">
                <a:cs typeface="Times New Roman" pitchFamily="18" charset="0"/>
              </a:rPr>
              <a:t>Accountability</a:t>
            </a:r>
          </a:p>
          <a:p>
            <a:pPr marL="1335088" lvl="2" indent="-533400"/>
            <a:r>
              <a:rPr lang="en-US" altLang="en-US" dirty="0">
                <a:cs typeface="Times New Roman" pitchFamily="18" charset="0"/>
              </a:rPr>
              <a:t>Self-monitoring </a:t>
            </a:r>
          </a:p>
          <a:p>
            <a:pPr marL="1717675" lvl="3" indent="-457200"/>
            <a:r>
              <a:rPr lang="en-US" altLang="en-US" dirty="0">
                <a:cs typeface="Times New Roman" pitchFamily="18" charset="0"/>
              </a:rPr>
              <a:t>Objective indices – reduce subjectivity</a:t>
            </a:r>
          </a:p>
          <a:p>
            <a:pPr marL="1717675" lvl="3" indent="-457200"/>
            <a:r>
              <a:rPr lang="en-US" altLang="en-US" dirty="0">
                <a:cs typeface="Times New Roman" pitchFamily="18" charset="0"/>
              </a:rPr>
              <a:t>Feedback provision</a:t>
            </a:r>
          </a:p>
          <a:p>
            <a:pPr marL="1335088" lvl="2" indent="-533400"/>
            <a:r>
              <a:rPr lang="en-US" altLang="en-US" dirty="0">
                <a:cs typeface="Times New Roman" pitchFamily="18" charset="0"/>
              </a:rPr>
              <a:t>Goal setting</a:t>
            </a:r>
          </a:p>
          <a:p>
            <a:pPr marL="1717675" lvl="3" indent="-457200"/>
            <a:r>
              <a:rPr lang="en-US" altLang="en-US" dirty="0">
                <a:cs typeface="Times New Roman" pitchFamily="18" charset="0"/>
              </a:rPr>
              <a:t>Future-oriented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Faculty Example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379565"/>
              </p:ext>
            </p:extLst>
          </p:nvPr>
        </p:nvGraphicFramePr>
        <p:xfrm>
          <a:off x="376410" y="1066800"/>
          <a:ext cx="8382000" cy="5735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72426387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1827431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89162104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82372119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422120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Criterion 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Criterion</a:t>
                      </a:r>
                      <a:r>
                        <a:rPr lang="en-US" baseline="0" dirty="0"/>
                        <a:t> Measures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  <a:p>
                      <a:r>
                        <a:rPr lang="en-US" dirty="0"/>
                        <a:t>(Minimum versus Maximum)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or Rating Continuum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224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Scholarship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# in refereed journals vs chapters or invited papers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30% - 50%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en-US" dirty="0"/>
                        <a:t>Fails to meet</a:t>
                      </a:r>
                    </a:p>
                    <a:p>
                      <a:r>
                        <a:rPr lang="en-US" dirty="0"/>
                        <a:t>(1)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Meets expectations</a:t>
                      </a:r>
                    </a:p>
                    <a:p>
                      <a:r>
                        <a:rPr lang="en-US" dirty="0"/>
                        <a:t>(2)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Exceeds expectations</a:t>
                      </a:r>
                    </a:p>
                    <a:p>
                      <a:r>
                        <a:rPr lang="en-US" dirty="0"/>
                        <a:t>(3)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36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National versus regional conferences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4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evaluations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Ratings (1-5) or compared to department norms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  <a:r>
                        <a:rPr lang="en-US" baseline="0" dirty="0"/>
                        <a:t> - 50%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05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 evaluations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Ratings and/or</a:t>
                      </a:r>
                      <a:r>
                        <a:rPr lang="en-US" sz="1600" baseline="0" dirty="0"/>
                        <a:t> Narratives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98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University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Univ</a:t>
                      </a:r>
                      <a:r>
                        <a:rPr lang="en-US" sz="1600" dirty="0"/>
                        <a:t>-College-</a:t>
                      </a:r>
                      <a:r>
                        <a:rPr lang="en-US" sz="1600" dirty="0" err="1"/>
                        <a:t>Dept</a:t>
                      </a:r>
                      <a:r>
                        <a:rPr lang="en-US" sz="1600" dirty="0"/>
                        <a:t> Committees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10% - 20%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3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Community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87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30001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25475"/>
          </a:xfrm>
        </p:spPr>
        <p:txBody>
          <a:bodyPr/>
          <a:lstStyle/>
          <a:p>
            <a:r>
              <a:rPr lang="en-US" altLang="en-US"/>
              <a:t>Typical Process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7772400" cy="4287328"/>
          </a:xfrm>
        </p:spPr>
        <p:txBody>
          <a:bodyPr/>
          <a:lstStyle/>
          <a:p>
            <a:r>
              <a:rPr lang="en-US" altLang="en-US" sz="2400" dirty="0"/>
              <a:t>Supervisor &amp; employee meet to discuss plans and negotiate goals</a:t>
            </a:r>
          </a:p>
          <a:p>
            <a:pPr lvl="1"/>
            <a:r>
              <a:rPr lang="en-US" altLang="en-US" sz="2000" dirty="0"/>
              <a:t>Focus on hard criteria </a:t>
            </a:r>
          </a:p>
          <a:p>
            <a:pPr lvl="2"/>
            <a:r>
              <a:rPr lang="en-US" altLang="en-US" sz="1800" dirty="0"/>
              <a:t>SMART goals</a:t>
            </a:r>
          </a:p>
          <a:p>
            <a:r>
              <a:rPr lang="en-US" altLang="en-US" sz="2400" dirty="0"/>
              <a:t>Intermediate review</a:t>
            </a:r>
          </a:p>
          <a:p>
            <a:pPr lvl="1"/>
            <a:r>
              <a:rPr lang="en-US" altLang="en-US" sz="2000" dirty="0"/>
              <a:t>Assess goal progress; potentially revise plan</a:t>
            </a:r>
          </a:p>
          <a:p>
            <a:r>
              <a:rPr lang="en-US" altLang="en-US" sz="2400" dirty="0"/>
              <a:t>Final evaluation</a:t>
            </a:r>
          </a:p>
          <a:p>
            <a:pPr lvl="1"/>
            <a:r>
              <a:rPr lang="en-US" altLang="en-US" sz="2000" dirty="0"/>
              <a:t>Assessment of goal achievement</a:t>
            </a:r>
          </a:p>
          <a:p>
            <a:pPr lvl="1"/>
            <a:r>
              <a:rPr lang="en-US" altLang="en-US" sz="2000" dirty="0"/>
              <a:t>Feedback &amp; developmental debriefing</a:t>
            </a:r>
          </a:p>
          <a:p>
            <a:pPr lvl="1"/>
            <a:r>
              <a:rPr lang="en-US" altLang="en-US" sz="2000" dirty="0"/>
              <a:t>Establish goals for next cycle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11163"/>
          </a:xfrm>
        </p:spPr>
        <p:txBody>
          <a:bodyPr/>
          <a:lstStyle/>
          <a:p>
            <a:r>
              <a:rPr lang="en-US" altLang="en-US"/>
              <a:t>MBO Research &amp; Practice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95400"/>
            <a:ext cx="4267200" cy="4953000"/>
          </a:xfrm>
        </p:spPr>
        <p:txBody>
          <a:bodyPr/>
          <a:lstStyle/>
          <a:p>
            <a:r>
              <a:rPr lang="en-US" altLang="en-US" sz="2400" b="1"/>
              <a:t>Rodgers &amp; Hunter 1991</a:t>
            </a:r>
          </a:p>
          <a:p>
            <a:pPr lvl="1"/>
            <a:r>
              <a:rPr lang="en-US" altLang="en-US"/>
              <a:t>Meta analysis of 70 MBO studies</a:t>
            </a:r>
          </a:p>
          <a:p>
            <a:pPr lvl="1"/>
            <a:r>
              <a:rPr lang="en-US" altLang="en-US"/>
              <a:t>68/70 showed productivity gains</a:t>
            </a:r>
          </a:p>
          <a:p>
            <a:pPr lvl="1"/>
            <a:r>
              <a:rPr lang="en-US" altLang="en-US"/>
              <a:t>Commitment Moderator</a:t>
            </a:r>
          </a:p>
          <a:p>
            <a:pPr lvl="2"/>
            <a:r>
              <a:rPr lang="en-US" altLang="en-US"/>
              <a:t>(a) Executives subject to MBO program and (b) Communication of commitment to program</a:t>
            </a:r>
          </a:p>
          <a:p>
            <a:pPr lvl="2"/>
            <a:r>
              <a:rPr lang="en-US" altLang="en-US"/>
              <a:t>Hi commitment (57% gain) versus Low commitment (6% gain)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295400"/>
            <a:ext cx="388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Criticized for short time-term focus</a:t>
            </a:r>
          </a:p>
          <a:p>
            <a:pPr>
              <a:lnSpc>
                <a:spcPct val="90000"/>
              </a:lnSpc>
            </a:pPr>
            <a:r>
              <a:rPr lang="en-US" altLang="en-US"/>
              <a:t>Limit goals to 3 or 4 objectives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Must be quantifiable or “evidential”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Did/did not achieve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control device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Requires commitment at the top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Criterion Development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82000" cy="55338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Process of identifying contributions deemed worthy of recognition &amp; reward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Technical core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Largely objective, bureaucratic</a:t>
            </a:r>
          </a:p>
          <a:p>
            <a:pPr lvl="3"/>
            <a:r>
              <a:rPr lang="en-US" altLang="en-US" dirty="0"/>
              <a:t>Often results or behavioral prescriptions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Contextual periphery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Often subjective, personal</a:t>
            </a:r>
          </a:p>
          <a:p>
            <a:pPr lvl="3"/>
            <a:r>
              <a:rPr lang="en-US" altLang="en-US" dirty="0"/>
              <a:t>Often supportive behaviors and attitudes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Some combination of both constitute what we refer to as an Ultimate Criterion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Consummate goal; an exhaustive representation of employee contributions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9728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3600"/>
              <a:t>Results, Behavior, and/or Competencies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762000" y="1143000"/>
            <a:ext cx="3810000" cy="1686616"/>
          </a:xfrm>
        </p:spPr>
        <p:txBody>
          <a:bodyPr/>
          <a:lstStyle/>
          <a:p>
            <a:pPr marL="339725" indent="-339725" eaLnBrk="1" hangingPunct="1">
              <a:buClr>
                <a:schemeClr val="tx2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Results</a:t>
            </a:r>
          </a:p>
          <a:p>
            <a:pPr marL="673100" lvl="1" indent="-323850" eaLnBrk="1" hangingPunct="1"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Units sold</a:t>
            </a:r>
          </a:p>
          <a:p>
            <a:pPr marL="673100" lvl="1" indent="-323850" eaLnBrk="1" hangingPunct="1"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$ of sales</a:t>
            </a:r>
          </a:p>
          <a:p>
            <a:pPr marL="673100" lvl="1" indent="-323850" eaLnBrk="1" hangingPunct="1"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Customers served</a:t>
            </a:r>
          </a:p>
          <a:p>
            <a:pPr marL="673100" lvl="1" indent="-323850" eaLnBrk="1" hangingPunct="1"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% client growth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24400" y="1143000"/>
            <a:ext cx="3810000" cy="1963614"/>
          </a:xfr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347663" indent="-347663" eaLnBrk="1" hangingPunct="1">
              <a:buClr>
                <a:schemeClr val="tx2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srgbClr val="00B0F0"/>
                </a:solidFill>
              </a:rPr>
              <a:t>Behavior</a:t>
            </a:r>
          </a:p>
          <a:p>
            <a:pPr marL="673100" lvl="1" indent="-339725" eaLnBrk="1" hangingPunct="1"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00B0F0"/>
                </a:solidFill>
              </a:rPr>
              <a:t>Followed greeting protocol</a:t>
            </a:r>
          </a:p>
          <a:p>
            <a:pPr marL="673100" lvl="1" indent="-339725" eaLnBrk="1" hangingPunct="1"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00B0F0"/>
                </a:solidFill>
              </a:rPr>
              <a:t>Up sold</a:t>
            </a:r>
          </a:p>
          <a:p>
            <a:pPr marL="673100" lvl="1" indent="-339725" eaLnBrk="1" hangingPunct="1"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00B0F0"/>
                </a:solidFill>
              </a:rPr>
              <a:t>Described warranty &amp; returns policy</a:t>
            </a:r>
          </a:p>
          <a:p>
            <a:pPr marL="673100" lvl="1" indent="-339725" eaLnBrk="1" hangingPunct="1"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00B0F0"/>
                </a:solidFill>
              </a:rPr>
              <a:t>Mentored team members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57200" y="3352800"/>
            <a:ext cx="533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Competencies/Skills/Traits	</a:t>
            </a:r>
          </a:p>
          <a:p>
            <a:pPr lvl="1" indent="-3429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Self-appraisal and continuous learning</a:t>
            </a:r>
          </a:p>
          <a:p>
            <a:pPr lvl="1" indent="-3429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Listening beyond product need</a:t>
            </a:r>
          </a:p>
          <a:p>
            <a:pPr lvl="1" indent="-3429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Vision of a committed customer relationship</a:t>
            </a:r>
          </a:p>
          <a:p>
            <a:pPr lvl="1" indent="-3429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Establishing sales strategy</a:t>
            </a:r>
          </a:p>
          <a:p>
            <a:pPr lvl="1" indent="-3429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Maintains a team focus</a:t>
            </a:r>
          </a:p>
          <a:p>
            <a:pPr lvl="1" indent="-3429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MS XML certified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3394390"/>
              </p:ext>
            </p:extLst>
          </p:nvPr>
        </p:nvGraphicFramePr>
        <p:xfrm>
          <a:off x="5638800" y="3352800"/>
          <a:ext cx="3276600" cy="221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7929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228600"/>
            <a:ext cx="8229600" cy="609600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3600" dirty="0"/>
              <a:t>Ultimate Criterion versus Actual Criteria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4191000" y="1752600"/>
            <a:ext cx="2971800" cy="2971800"/>
          </a:xfrm>
          <a:prstGeom prst="ellipse">
            <a:avLst/>
          </a:prstGeom>
          <a:solidFill>
            <a:srgbClr val="0099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800600" y="259080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Ultimate Criterion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581400" y="3505200"/>
            <a:ext cx="1676400" cy="1524000"/>
          </a:xfrm>
          <a:prstGeom prst="ellipse">
            <a:avLst/>
          </a:prstGeom>
          <a:solidFill>
            <a:srgbClr val="6600CC">
              <a:alpha val="50195"/>
            </a:srgbClr>
          </a:solidFill>
          <a:ln w="9525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2438400" y="3124200"/>
            <a:ext cx="1676400" cy="15240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4419600" y="3505200"/>
            <a:ext cx="0" cy="53340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648200" y="3505200"/>
            <a:ext cx="0" cy="76200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876800" y="3657600"/>
            <a:ext cx="0" cy="76200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5105400" y="3886200"/>
            <a:ext cx="0" cy="68580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3733800" y="3810000"/>
            <a:ext cx="533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657600" y="4038600"/>
            <a:ext cx="685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581400" y="4267200"/>
            <a:ext cx="914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3657600" y="4495800"/>
            <a:ext cx="1066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AutoShape 16"/>
          <p:cNvSpPr>
            <a:spLocks/>
          </p:cNvSpPr>
          <p:nvPr/>
        </p:nvSpPr>
        <p:spPr bwMode="auto">
          <a:xfrm>
            <a:off x="1752600" y="5486400"/>
            <a:ext cx="2362200" cy="466725"/>
          </a:xfrm>
          <a:prstGeom prst="borderCallout2">
            <a:avLst>
              <a:gd name="adj1" fmla="val 24491"/>
              <a:gd name="adj2" fmla="val 103227"/>
              <a:gd name="adj3" fmla="val 24491"/>
              <a:gd name="adj4" fmla="val 117139"/>
              <a:gd name="adj5" fmla="val -174421"/>
              <a:gd name="adj6" fmla="val 115356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Actual criterion</a:t>
            </a:r>
          </a:p>
        </p:txBody>
      </p:sp>
      <p:sp>
        <p:nvSpPr>
          <p:cNvPr id="22544" name="AutoShape 17"/>
          <p:cNvSpPr>
            <a:spLocks/>
          </p:cNvSpPr>
          <p:nvPr/>
        </p:nvSpPr>
        <p:spPr bwMode="auto">
          <a:xfrm>
            <a:off x="5943600" y="4876800"/>
            <a:ext cx="2808288" cy="457200"/>
          </a:xfrm>
          <a:prstGeom prst="borderCallout2">
            <a:avLst>
              <a:gd name="adj1" fmla="val 25000"/>
              <a:gd name="adj2" fmla="val -2713"/>
              <a:gd name="adj3" fmla="val 25000"/>
              <a:gd name="adj4" fmla="val -16958"/>
              <a:gd name="adj5" fmla="val -181944"/>
              <a:gd name="adj6" fmla="val -31713"/>
            </a:avLst>
          </a:prstGeom>
          <a:gradFill rotWithShape="0">
            <a:gsLst>
              <a:gs pos="0">
                <a:srgbClr val="6600CC"/>
              </a:gs>
              <a:gs pos="100000">
                <a:srgbClr val="0099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Criterion relevance</a:t>
            </a:r>
          </a:p>
        </p:txBody>
      </p:sp>
      <p:sp>
        <p:nvSpPr>
          <p:cNvPr id="22545" name="AutoShape 18"/>
          <p:cNvSpPr>
            <a:spLocks/>
          </p:cNvSpPr>
          <p:nvPr/>
        </p:nvSpPr>
        <p:spPr bwMode="auto">
          <a:xfrm>
            <a:off x="609600" y="2667000"/>
            <a:ext cx="1981200" cy="436563"/>
          </a:xfrm>
          <a:prstGeom prst="borderCallout2">
            <a:avLst>
              <a:gd name="adj1" fmla="val 26181"/>
              <a:gd name="adj2" fmla="val 103847"/>
              <a:gd name="adj3" fmla="val 26181"/>
              <a:gd name="adj4" fmla="val 122676"/>
              <a:gd name="adj5" fmla="val 221361"/>
              <a:gd name="adj6" fmla="val 13565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Contaminant</a:t>
            </a:r>
          </a:p>
        </p:txBody>
      </p:sp>
      <p:sp>
        <p:nvSpPr>
          <p:cNvPr id="22546" name="AutoShape 19"/>
          <p:cNvSpPr>
            <a:spLocks/>
          </p:cNvSpPr>
          <p:nvPr/>
        </p:nvSpPr>
        <p:spPr bwMode="auto">
          <a:xfrm>
            <a:off x="533400" y="1308100"/>
            <a:ext cx="3054350" cy="887413"/>
          </a:xfrm>
          <a:prstGeom prst="borderCallout2">
            <a:avLst>
              <a:gd name="adj1" fmla="val 12880"/>
              <a:gd name="adj2" fmla="val 102495"/>
              <a:gd name="adj3" fmla="val 12880"/>
              <a:gd name="adj4" fmla="val 112681"/>
              <a:gd name="adj5" fmla="val 311806"/>
              <a:gd name="adj6" fmla="val 112838"/>
            </a:avLst>
          </a:prstGeom>
          <a:gradFill rotWithShape="0">
            <a:gsLst>
              <a:gs pos="0">
                <a:schemeClr val="accent2"/>
              </a:gs>
              <a:gs pos="100000">
                <a:srgbClr val="6600C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Criterion contamination</a:t>
            </a:r>
          </a:p>
        </p:txBody>
      </p:sp>
      <p:sp>
        <p:nvSpPr>
          <p:cNvPr id="77844" name="AutoShape 20"/>
          <p:cNvSpPr>
            <a:spLocks/>
          </p:cNvSpPr>
          <p:nvPr/>
        </p:nvSpPr>
        <p:spPr bwMode="auto">
          <a:xfrm>
            <a:off x="6248400" y="914400"/>
            <a:ext cx="2608263" cy="838200"/>
          </a:xfrm>
          <a:prstGeom prst="borderCallout1">
            <a:avLst>
              <a:gd name="adj1" fmla="val 13634"/>
              <a:gd name="adj2" fmla="val -2921"/>
              <a:gd name="adj3" fmla="val 164204"/>
              <a:gd name="adj4" fmla="val -285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Criterion deficiency</a:t>
            </a:r>
          </a:p>
        </p:txBody>
      </p:sp>
      <p:sp>
        <p:nvSpPr>
          <p:cNvPr id="22548" name="Line 13"/>
          <p:cNvSpPr>
            <a:spLocks noChangeShapeType="1"/>
          </p:cNvSpPr>
          <p:nvPr/>
        </p:nvSpPr>
        <p:spPr bwMode="auto">
          <a:xfrm>
            <a:off x="3733800" y="4724400"/>
            <a:ext cx="1371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Line 13"/>
          <p:cNvSpPr>
            <a:spLocks noChangeShapeType="1"/>
          </p:cNvSpPr>
          <p:nvPr/>
        </p:nvSpPr>
        <p:spPr bwMode="auto">
          <a:xfrm>
            <a:off x="4038600" y="4953000"/>
            <a:ext cx="762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AutoShape 18"/>
          <p:cNvSpPr>
            <a:spLocks/>
          </p:cNvSpPr>
          <p:nvPr/>
        </p:nvSpPr>
        <p:spPr bwMode="auto">
          <a:xfrm>
            <a:off x="457200" y="4495800"/>
            <a:ext cx="1981200" cy="436563"/>
          </a:xfrm>
          <a:prstGeom prst="borderCallout2">
            <a:avLst>
              <a:gd name="adj1" fmla="val 26181"/>
              <a:gd name="adj2" fmla="val 103847"/>
              <a:gd name="adj3" fmla="val 26181"/>
              <a:gd name="adj4" fmla="val 122676"/>
              <a:gd name="adj5" fmla="val 101676"/>
              <a:gd name="adj6" fmla="val 15391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Contaminant</a:t>
            </a:r>
          </a:p>
        </p:txBody>
      </p:sp>
      <p:sp>
        <p:nvSpPr>
          <p:cNvPr id="22551" name="Oval 6"/>
          <p:cNvSpPr>
            <a:spLocks noChangeArrowheads="1"/>
          </p:cNvSpPr>
          <p:nvPr/>
        </p:nvSpPr>
        <p:spPr bwMode="auto">
          <a:xfrm>
            <a:off x="2667000" y="3886200"/>
            <a:ext cx="1676400" cy="15240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52399" y="6208845"/>
            <a:ext cx="8704263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>
                <a:latin typeface="Arial" charset="0"/>
              </a:defRPr>
            </a:lvl2pPr>
            <a:lvl3pPr marL="1143000" indent="-228600">
              <a:defRPr>
                <a:latin typeface="Arial" charset="0"/>
              </a:defRPr>
            </a:lvl3pPr>
            <a:lvl4pPr marL="1600200" indent="-228600">
              <a:defRPr>
                <a:latin typeface="Arial" charset="0"/>
              </a:defRPr>
            </a:lvl4pPr>
            <a:lvl5pPr marL="2057400" indent="-22860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Goal is to maximize relevance and minimize contamination &amp; deficiency </a:t>
            </a:r>
          </a:p>
        </p:txBody>
      </p:sp>
    </p:spTree>
    <p:extLst>
      <p:ext uri="{BB962C8B-B14F-4D97-AF65-F5344CB8AC3E}">
        <p14:creationId xmlns:p14="http://schemas.microsoft.com/office/powerpoint/2010/main" val="21038441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Evaluation of an Actual Criterion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696200" cy="4648200"/>
          </a:xfrm>
        </p:spPr>
        <p:txBody>
          <a:bodyPr/>
          <a:lstStyle/>
          <a:p>
            <a:r>
              <a:rPr lang="en-US" altLang="en-US" dirty="0"/>
              <a:t>Relevance</a:t>
            </a:r>
          </a:p>
          <a:p>
            <a:pPr lvl="1"/>
            <a:r>
              <a:rPr lang="en-US" altLang="en-US" dirty="0"/>
              <a:t>vs. deficiency &amp; contamination</a:t>
            </a:r>
          </a:p>
          <a:p>
            <a:r>
              <a:rPr lang="en-US" altLang="en-US" dirty="0"/>
              <a:t>Reliability</a:t>
            </a:r>
          </a:p>
          <a:p>
            <a:pPr lvl="1"/>
            <a:r>
              <a:rPr lang="en-US" altLang="en-US" dirty="0"/>
              <a:t>Relative absence of measurement error</a:t>
            </a:r>
          </a:p>
          <a:p>
            <a:r>
              <a:rPr lang="en-US" altLang="en-US" dirty="0"/>
              <a:t>Sensitivity</a:t>
            </a:r>
          </a:p>
          <a:p>
            <a:pPr lvl="1"/>
            <a:r>
              <a:rPr lang="en-US" altLang="en-US" dirty="0"/>
              <a:t>Ability to differentiate</a:t>
            </a:r>
          </a:p>
          <a:p>
            <a:r>
              <a:rPr lang="en-US" altLang="en-US" dirty="0"/>
              <a:t>Practicality</a:t>
            </a:r>
          </a:p>
          <a:p>
            <a:pPr lvl="1"/>
            <a:r>
              <a:rPr lang="en-US" altLang="en-US" dirty="0"/>
              <a:t>Available, plausible, acceptable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609600"/>
          </a:xfrm>
        </p:spPr>
        <p:txBody>
          <a:bodyPr/>
          <a:lstStyle/>
          <a:p>
            <a:r>
              <a:rPr lang="en-US" altLang="en-US" sz="3600"/>
              <a:t>Hard/Objective/Low Judgment Criteria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382000" cy="437042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Production records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Frequently contaminated and not available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Situational constraints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Low discrimination in jobs where found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Limited applicability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Personnel records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Frequently contaminated, deficient, low base-rates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Attendance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Disciplinary records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Commendations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3600"/>
              <a:t>Taxonomic Problems with Criteria</a:t>
            </a:r>
          </a:p>
        </p:txBody>
      </p:sp>
      <p:pic>
        <p:nvPicPr>
          <p:cNvPr id="26627" name="Picture 3" descr="turnovertaxono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837363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3885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r>
              <a:rPr lang="en-US" altLang="en-US" sz="3600"/>
              <a:t>Soft, Subjective, High Judgment Criteria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7772400" cy="443813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dirty="0"/>
              <a:t>Strengths &amp; Weaknesses of Rating Sources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/>
              <a:t>Supervisor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/>
              <a:t>Peer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/>
              <a:t>Self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/>
              <a:t>Subordinate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/>
              <a:t>Client/customer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/>
              <a:t>Each has unique features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2400" dirty="0"/>
              <a:t>Strengths, weaknesses, &amp; limitations</a:t>
            </a:r>
          </a:p>
          <a:p>
            <a:pPr lvl="3">
              <a:buFont typeface="Wingdings" pitchFamily="2" charset="2"/>
              <a:buChar char="§"/>
            </a:pPr>
            <a:r>
              <a:rPr lang="en-US" altLang="en-US" sz="2400" dirty="0"/>
              <a:t>360</a:t>
            </a:r>
            <a:r>
              <a:rPr lang="en-US" altLang="en-US" sz="2400" dirty="0">
                <a:cs typeface="Arial" charset="0"/>
              </a:rPr>
              <a:t>° appraisal</a:t>
            </a:r>
            <a:endParaRPr lang="en-US" alt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S010286723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Brown brushed metal</Template>
  <TotalTime>4212</TotalTime>
  <Words>1110</Words>
  <Application>Microsoft Office PowerPoint</Application>
  <PresentationFormat>On-screen Show (4:3)</PresentationFormat>
  <Paragraphs>262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Monotype Sorts</vt:lpstr>
      <vt:lpstr>Times New Roman</vt:lpstr>
      <vt:lpstr>Wingdings</vt:lpstr>
      <vt:lpstr>TS010286723</vt:lpstr>
      <vt:lpstr>White with Courier font for code slides</vt:lpstr>
      <vt:lpstr>Performance Management</vt:lpstr>
      <vt:lpstr>University Faculty Example</vt:lpstr>
      <vt:lpstr>Criterion Development</vt:lpstr>
      <vt:lpstr>Results, Behavior, and/or Competencies</vt:lpstr>
      <vt:lpstr>Ultimate Criterion versus Actual Criteria</vt:lpstr>
      <vt:lpstr>Evaluation of an Actual Criterion</vt:lpstr>
      <vt:lpstr>Hard/Objective/Low Judgment Criteria</vt:lpstr>
      <vt:lpstr>Taxonomic Problems with Criteria</vt:lpstr>
      <vt:lpstr>Soft, Subjective, High Judgment Criteria</vt:lpstr>
      <vt:lpstr>Relative/Normative Rating Systems</vt:lpstr>
      <vt:lpstr>Forced Ranking Systems</vt:lpstr>
      <vt:lpstr>Advantages/Disadvantages</vt:lpstr>
      <vt:lpstr>Absolute/Individual Rating Systems</vt:lpstr>
      <vt:lpstr>Graphic Rating Scales</vt:lpstr>
      <vt:lpstr>Behaviorally Anchored Rating Scales</vt:lpstr>
      <vt:lpstr>BARS Development</vt:lpstr>
      <vt:lpstr>Team BARS for HRM</vt:lpstr>
      <vt:lpstr>A BARS for the rest of us</vt:lpstr>
      <vt:lpstr>Management &amp; Technical Appraisal Methods</vt:lpstr>
      <vt:lpstr>Typical Process</vt:lpstr>
      <vt:lpstr>MBO Research &amp;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Workplace Changes</dc:title>
  <dc:creator>Peter Villanova</dc:creator>
  <cp:lastModifiedBy>Dr Villanova</cp:lastModifiedBy>
  <cp:revision>119</cp:revision>
  <cp:lastPrinted>2000-04-15T04:32:50Z</cp:lastPrinted>
  <dcterms:created xsi:type="dcterms:W3CDTF">2000-04-01T17:59:04Z</dcterms:created>
  <dcterms:modified xsi:type="dcterms:W3CDTF">2020-08-07T15:33:28Z</dcterms:modified>
</cp:coreProperties>
</file>