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1"/>
  </p:notesMasterIdLst>
  <p:sldIdLst>
    <p:sldId id="264" r:id="rId2"/>
    <p:sldId id="263" r:id="rId3"/>
    <p:sldId id="265" r:id="rId4"/>
    <p:sldId id="284" r:id="rId5"/>
    <p:sldId id="285" r:id="rId6"/>
    <p:sldId id="271" r:id="rId7"/>
    <p:sldId id="287" r:id="rId8"/>
    <p:sldId id="272" r:id="rId9"/>
    <p:sldId id="28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CC"/>
    <a:srgbClr val="333399"/>
    <a:srgbClr val="CCCCFF"/>
    <a:srgbClr val="660033"/>
    <a:srgbClr val="CC0066"/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6102" autoAdjust="0"/>
  </p:normalViewPr>
  <p:slideViewPr>
    <p:cSldViewPr>
      <p:cViewPr varScale="1">
        <p:scale>
          <a:sx n="75" d="100"/>
          <a:sy n="75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A2B9AE81-6BFA-4F5F-934A-FBD0DF4C7FBC}"/>
    <pc:docChg chg="modSld">
      <pc:chgData name="Dr Villanova" userId="470e00862680972b" providerId="LiveId" clId="{A2B9AE81-6BFA-4F5F-934A-FBD0DF4C7FBC}" dt="2020-07-25T20:09:31.340" v="78" actId="20577"/>
      <pc:docMkLst>
        <pc:docMk/>
      </pc:docMkLst>
      <pc:sldChg chg="modSp">
        <pc:chgData name="Dr Villanova" userId="470e00862680972b" providerId="LiveId" clId="{A2B9AE81-6BFA-4F5F-934A-FBD0DF4C7FBC}" dt="2020-07-25T20:02:39.185" v="0" actId="20577"/>
        <pc:sldMkLst>
          <pc:docMk/>
          <pc:sldMk cId="0" sldId="263"/>
        </pc:sldMkLst>
        <pc:spChg chg="mod">
          <ac:chgData name="Dr Villanova" userId="470e00862680972b" providerId="LiveId" clId="{A2B9AE81-6BFA-4F5F-934A-FBD0DF4C7FBC}" dt="2020-07-25T20:02:39.185" v="0" actId="20577"/>
          <ac:spMkLst>
            <pc:docMk/>
            <pc:sldMk cId="0" sldId="263"/>
            <ac:spMk id="24579" creationId="{00000000-0000-0000-0000-000000000000}"/>
          </ac:spMkLst>
        </pc:spChg>
      </pc:sldChg>
      <pc:sldChg chg="modSp">
        <pc:chgData name="Dr Villanova" userId="470e00862680972b" providerId="LiveId" clId="{A2B9AE81-6BFA-4F5F-934A-FBD0DF4C7FBC}" dt="2020-07-25T20:09:31.340" v="78" actId="20577"/>
        <pc:sldMkLst>
          <pc:docMk/>
          <pc:sldMk cId="0" sldId="265"/>
        </pc:sldMkLst>
        <pc:spChg chg="mod">
          <ac:chgData name="Dr Villanova" userId="470e00862680972b" providerId="LiveId" clId="{A2B9AE81-6BFA-4F5F-934A-FBD0DF4C7FBC}" dt="2020-07-25T20:09:31.340" v="78" actId="20577"/>
          <ac:spMkLst>
            <pc:docMk/>
            <pc:sldMk cId="0" sldId="265"/>
            <ac:spMk id="25603" creationId="{00000000-0000-0000-0000-000000000000}"/>
          </ac:spMkLst>
        </pc:spChg>
      </pc:sldChg>
      <pc:sldChg chg="modSp">
        <pc:chgData name="Dr Villanova" userId="470e00862680972b" providerId="LiveId" clId="{A2B9AE81-6BFA-4F5F-934A-FBD0DF4C7FBC}" dt="2020-07-25T20:08:17.395" v="50" actId="20577"/>
        <pc:sldMkLst>
          <pc:docMk/>
          <pc:sldMk cId="0" sldId="285"/>
        </pc:sldMkLst>
        <pc:graphicFrameChg chg="modGraphic">
          <ac:chgData name="Dr Villanova" userId="470e00862680972b" providerId="LiveId" clId="{A2B9AE81-6BFA-4F5F-934A-FBD0DF4C7FBC}" dt="2020-07-25T20:08:17.395" v="50" actId="20577"/>
          <ac:graphicFrameMkLst>
            <pc:docMk/>
            <pc:sldMk cId="0" sldId="285"/>
            <ac:graphicFrameMk id="4" creationId="{00000000-0000-0000-0000-000000000000}"/>
          </ac:graphicFrameMkLst>
        </pc:graphicFrameChg>
      </pc:sldChg>
      <pc:sldChg chg="modSp">
        <pc:chgData name="Dr Villanova" userId="470e00862680972b" providerId="LiveId" clId="{A2B9AE81-6BFA-4F5F-934A-FBD0DF4C7FBC}" dt="2020-07-25T20:05:05.355" v="16" actId="20577"/>
        <pc:sldMkLst>
          <pc:docMk/>
          <pc:sldMk cId="2452857474" sldId="287"/>
        </pc:sldMkLst>
        <pc:graphicFrameChg chg="modGraphic">
          <ac:chgData name="Dr Villanova" userId="470e00862680972b" providerId="LiveId" clId="{A2B9AE81-6BFA-4F5F-934A-FBD0DF4C7FBC}" dt="2020-07-25T20:05:05.355" v="16" actId="20577"/>
          <ac:graphicFrameMkLst>
            <pc:docMk/>
            <pc:sldMk cId="2452857474" sldId="287"/>
            <ac:graphicFrameMk id="19126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BD06B2-B0D3-4BAB-8C19-D8534E2B7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63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629400"/>
            <a:ext cx="3200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University of Western Ontario April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53400" y="6629400"/>
            <a:ext cx="990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©2004 pv</a:t>
            </a:r>
          </a:p>
        </p:txBody>
      </p:sp>
    </p:spTree>
    <p:extLst>
      <p:ext uri="{BB962C8B-B14F-4D97-AF65-F5344CB8AC3E}">
        <p14:creationId xmlns:p14="http://schemas.microsoft.com/office/powerpoint/2010/main" val="401716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</p:sldLayoutIdLst>
  <p:transition>
    <p:fade/>
  </p:transition>
  <p:hf sldNum="0" hdr="0"/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96875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364" y="457200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/>
              <a:t>Encounters @ Southern Bank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1676400"/>
            <a:ext cx="8382000" cy="1329595"/>
          </a:xfrm>
        </p:spPr>
        <p:txBody>
          <a:bodyPr/>
          <a:lstStyle/>
          <a:p>
            <a:r>
              <a:rPr lang="en-US" dirty="0"/>
              <a:t>Allegations of both adverse impact and adverse treatment in the involuntary layoffs of bank employees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/>
              <a:t>Case Background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534400" cy="5447645"/>
          </a:xfrm>
        </p:spPr>
        <p:txBody>
          <a:bodyPr/>
          <a:lstStyle/>
          <a:p>
            <a:r>
              <a:rPr lang="en-US" dirty="0"/>
              <a:t>Southern Bank</a:t>
            </a:r>
          </a:p>
          <a:p>
            <a:pPr lvl="1"/>
            <a:r>
              <a:rPr lang="en-US" dirty="0"/>
              <a:t>&gt;$400 billion in Total Assets</a:t>
            </a:r>
          </a:p>
          <a:p>
            <a:pPr lvl="2"/>
            <a:r>
              <a:rPr lang="en-US" dirty="0"/>
              <a:t>Rapid expansion through mergers and acquisitions</a:t>
            </a:r>
          </a:p>
          <a:p>
            <a:pPr lvl="2"/>
            <a:r>
              <a:rPr lang="en-US" dirty="0"/>
              <a:t>Merged/acquired 12 institutions in Florida from 91-94</a:t>
            </a:r>
          </a:p>
          <a:p>
            <a:pPr lvl="3"/>
            <a:r>
              <a:rPr lang="en-US" dirty="0"/>
              <a:t>In 2014, total assets ~ $1.5 trillion and world’s largest bank according to market capitalization (~250 billion)</a:t>
            </a:r>
          </a:p>
          <a:p>
            <a:pPr lvl="1"/>
            <a:r>
              <a:rPr lang="en-US" dirty="0"/>
              <a:t>Over 3000 affected by involuntary layoff</a:t>
            </a:r>
          </a:p>
          <a:p>
            <a:pPr lvl="2"/>
            <a:r>
              <a:rPr lang="en-US" dirty="0"/>
              <a:t>Defendant in age discrimination case</a:t>
            </a:r>
          </a:p>
          <a:p>
            <a:pPr lvl="2"/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ADEA</a:t>
            </a:r>
            <a:r>
              <a:rPr lang="en-US" dirty="0"/>
              <a:t> protects workers of 40 years of age and older</a:t>
            </a:r>
          </a:p>
          <a:p>
            <a:pPr lvl="2"/>
            <a:r>
              <a:rPr lang="en-US" dirty="0"/>
              <a:t>Approximately 350 plaintiffs filed suit</a:t>
            </a:r>
          </a:p>
          <a:p>
            <a:pPr lvl="1"/>
            <a:r>
              <a:rPr lang="en-US" dirty="0"/>
              <a:t>Focus was on entire system for which we had data</a:t>
            </a:r>
          </a:p>
          <a:p>
            <a:pPr lvl="2"/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Discovery</a:t>
            </a:r>
            <a:r>
              <a:rPr lang="en-US" dirty="0"/>
              <a:t> was problematic</a:t>
            </a:r>
          </a:p>
          <a:p>
            <a:pPr lvl="2"/>
            <a:r>
              <a:rPr lang="en-US" dirty="0"/>
              <a:t>College recruitment, compensation, promotion, layoffs 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/>
              <a:t>Southern Bank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022914"/>
          </a:xfrm>
        </p:spPr>
        <p:txBody>
          <a:bodyPr/>
          <a:lstStyle/>
          <a:p>
            <a:r>
              <a:rPr lang="en-US" sz="2800" dirty="0"/>
              <a:t>25,721 employees in dataset</a:t>
            </a:r>
          </a:p>
          <a:p>
            <a:pPr lvl="1"/>
            <a:r>
              <a:rPr lang="en-US" sz="2400" dirty="0"/>
              <a:t>data file spanning 1991-1994</a:t>
            </a:r>
          </a:p>
          <a:p>
            <a:r>
              <a:rPr lang="en-US" sz="2800" dirty="0"/>
              <a:t>PM System</a:t>
            </a:r>
          </a:p>
          <a:p>
            <a:pPr lvl="1"/>
            <a:r>
              <a:rPr lang="en-US" sz="2400" dirty="0"/>
              <a:t>1-5 point graphic rating scale</a:t>
            </a:r>
          </a:p>
          <a:p>
            <a:pPr lvl="1"/>
            <a:r>
              <a:rPr lang="en-US" sz="2400" dirty="0"/>
              <a:t>Annual, top-down, single-source appraisal system</a:t>
            </a:r>
          </a:p>
          <a:p>
            <a:pPr lvl="2"/>
            <a:r>
              <a:rPr lang="en-US" sz="2000" dirty="0"/>
              <a:t>Many missing appraisal observations</a:t>
            </a:r>
          </a:p>
          <a:p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Depositions</a:t>
            </a:r>
            <a:r>
              <a:rPr lang="en-US" sz="2800" dirty="0"/>
              <a:t> of HRM staff asserted that </a:t>
            </a:r>
            <a:r>
              <a:rPr lang="en-US" sz="2800" u="sng" dirty="0"/>
              <a:t>PM ratings</a:t>
            </a:r>
            <a:r>
              <a:rPr lang="en-US" sz="2800" dirty="0"/>
              <a:t> and </a:t>
            </a:r>
            <a:r>
              <a:rPr lang="en-US" sz="2800" u="sng" dirty="0"/>
              <a:t>length of service</a:t>
            </a:r>
            <a:r>
              <a:rPr lang="en-US" sz="2800" dirty="0"/>
              <a:t> were the only criteria for reduction in force decisions</a:t>
            </a:r>
          </a:p>
          <a:p>
            <a:pPr lvl="1"/>
            <a:r>
              <a:rPr lang="en-US" sz="2400" dirty="0"/>
              <a:t>Naturally we focused on the tenability of this assertion</a:t>
            </a:r>
          </a:p>
          <a:p>
            <a:r>
              <a:rPr lang="en-US" sz="2800" dirty="0"/>
              <a:t>We began with establishing 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prima facie evidence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/>
          <a:p>
            <a:r>
              <a:rPr lang="en-US" sz="3200" dirty="0"/>
              <a:t>Prima Facie Evidence of Disparate Impact (Exhibit 1)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398" y="1295399"/>
          <a:ext cx="7848601" cy="3657600"/>
        </p:xfrm>
        <a:graphic>
          <a:graphicData uri="http://schemas.openxmlformats.org/drawingml/2006/table">
            <a:tbl>
              <a:tblPr/>
              <a:tblGrid>
                <a:gridCol w="685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6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6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42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53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small" dirty="0">
                          <a:latin typeface="Calibri"/>
                          <a:ea typeface="Times New Roman"/>
                          <a:cs typeface="Times New Roman"/>
                        </a:rPr>
                        <a:t>Employment Status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Courier New"/>
                        </a:rPr>
                        <a:t>Total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214">
                <a:tc>
                  <a:txBody>
                    <a:bodyPr/>
                    <a:lstStyle/>
                    <a:p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Courier New"/>
                        </a:rPr>
                        <a:t>Retained</a:t>
                      </a:r>
                      <a:endParaRPr lang="en-US" sz="16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Courier New"/>
                        </a:rPr>
                        <a:t>Involuntary Layoff</a:t>
                      </a:r>
                      <a:endParaRPr lang="en-US" sz="16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Courier New"/>
                        </a:rPr>
                        <a:t>Voluntary Termination and Other</a:t>
                      </a:r>
                      <a:endParaRPr lang="en-US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Courier New"/>
                        </a:rPr>
                        <a:t>Terminated - Reason unknown</a:t>
                      </a:r>
                      <a:endParaRPr lang="en-US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04">
                <a:tc rowSpan="8">
                  <a:txBody>
                    <a:bodyPr/>
                    <a:lstStyle/>
                    <a:p>
                      <a:r>
                        <a:rPr lang="en-US" sz="900" b="1" cap="small">
                          <a:latin typeface="Arial"/>
                          <a:ea typeface="Times New Roman"/>
                          <a:cs typeface="Courier New"/>
                        </a:rPr>
                        <a:t>Age Group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Times New Roman"/>
                          <a:cs typeface="Courier New"/>
                        </a:rPr>
                        <a:t>Under 40 years of age</a:t>
                      </a:r>
                      <a:endParaRPr lang="en-US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1553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951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1676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836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5016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31.0%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Courier New"/>
                        </a:rPr>
                        <a:t>19.0%</a:t>
                      </a:r>
                      <a:endParaRPr lang="en-US" sz="11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33.4%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16.7%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100.0%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ea typeface="Times New Roman"/>
                          <a:cs typeface="Courier New"/>
                        </a:rPr>
                        <a:t>40-49 years of age</a:t>
                      </a:r>
                      <a:endParaRPr lang="en-US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779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547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511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298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2135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Courier New"/>
                        </a:rPr>
                        <a:t>36.5%</a:t>
                      </a:r>
                      <a:endParaRPr lang="en-US" sz="1100" b="1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Courier New"/>
                        </a:rPr>
                        <a:t>25.6%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23.9%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14.0%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100.0%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ea typeface="Times New Roman"/>
                          <a:cs typeface="Courier New"/>
                        </a:rPr>
                        <a:t>50-59 years of age</a:t>
                      </a:r>
                      <a:endParaRPr lang="en-US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476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383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283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207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1349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35.3%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Courier New"/>
                        </a:rPr>
                        <a:t>28.4%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21.0%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15.3%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100.0%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ea typeface="Times New Roman"/>
                          <a:cs typeface="Courier New"/>
                        </a:rPr>
                        <a:t>60+ years of age</a:t>
                      </a:r>
                      <a:endParaRPr lang="en-US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127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228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176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118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649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Courier New"/>
                        </a:rPr>
                        <a:t>19.6%</a:t>
                      </a:r>
                      <a:endParaRPr lang="en-US" sz="1100" b="1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Courier New"/>
                        </a:rPr>
                        <a:t>35.1%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27.1%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18.2%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100.0%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04">
                <a:tc>
                  <a:txBody>
                    <a:bodyPr/>
                    <a:lstStyle/>
                    <a:p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Total</a:t>
                      </a: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Courier New"/>
                        </a:rPr>
                        <a:t>2935</a:t>
                      </a:r>
                      <a:endParaRPr lang="en-US" sz="1100" b="1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2109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2646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1459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9149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04">
                <a:tc>
                  <a:txBody>
                    <a:bodyPr/>
                    <a:lstStyle/>
                    <a:p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Arial"/>
                        <a:ea typeface="Times New Roman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Courier New"/>
                        </a:rPr>
                        <a:t>32.1%</a:t>
                      </a:r>
                      <a:endParaRPr lang="en-US" sz="1100" b="1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Courier New"/>
                        </a:rPr>
                        <a:t>23.1%</a:t>
                      </a:r>
                      <a:endParaRPr lang="en-US" sz="1100" b="1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28.9%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15.9%</a:t>
                      </a:r>
                      <a:endParaRPr lang="en-US" sz="11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100.0%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33400" y="1019889"/>
            <a:ext cx="861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4. Employment Status by Employee Age Group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1054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1600" dirty="0"/>
              <a:t>Age of employees in 1994 was one month older than employees in 1991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1200" dirty="0"/>
              <a:t>It could not have been due to a higher voluntary termination rate among older employees because their rate of voluntary and other terminations was lower than that of employees in the youngest age group (23.9%, 21%, and 27.1% versus 33.4%). 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82158"/>
              </p:ext>
            </p:extLst>
          </p:nvPr>
        </p:nvGraphicFramePr>
        <p:xfrm>
          <a:off x="304800" y="1219200"/>
          <a:ext cx="5029199" cy="5320554"/>
        </p:xfrm>
        <a:graphic>
          <a:graphicData uri="http://schemas.openxmlformats.org/drawingml/2006/table">
            <a:tbl>
              <a:tblPr/>
              <a:tblGrid>
                <a:gridCol w="83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9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8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 dirty="0">
                          <a:latin typeface="Arial"/>
                          <a:ea typeface="Times New Roman"/>
                          <a:cs typeface="Courier New"/>
                        </a:rPr>
                        <a:t>Age</a:t>
                      </a:r>
                      <a:endParaRPr lang="en-US" sz="14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cap="small" dirty="0">
                          <a:latin typeface="Arial"/>
                          <a:ea typeface="Times New Roman"/>
                          <a:cs typeface="Courier New"/>
                        </a:rPr>
                        <a:t>Group</a:t>
                      </a:r>
                      <a:endParaRPr lang="en-US" sz="1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latin typeface="Arial"/>
                          <a:ea typeface="Times New Roman"/>
                          <a:cs typeface="Courier New"/>
                        </a:rPr>
                        <a:t>1991</a:t>
                      </a:r>
                      <a:endParaRPr lang="en-US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dirty="0">
                          <a:latin typeface="Arial"/>
                          <a:ea typeface="Times New Roman"/>
                          <a:cs typeface="Courier New"/>
                        </a:rPr>
                        <a:t>Lay-off Ratio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latin typeface="Arial"/>
                          <a:ea typeface="Times New Roman"/>
                          <a:cs typeface="Courier New"/>
                        </a:rPr>
                        <a:t>1992</a:t>
                      </a:r>
                      <a:endParaRPr lang="en-US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2420" algn="ctr"/>
                          <a:tab pos="625475" algn="r"/>
                        </a:tabLst>
                      </a:pPr>
                      <a:r>
                        <a:rPr lang="en-US" sz="900" b="1" cap="small" dirty="0">
                          <a:latin typeface="Arial"/>
                          <a:ea typeface="Times New Roman"/>
                          <a:cs typeface="Courier New"/>
                        </a:rPr>
                        <a:t>Lay-off Ratio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latin typeface="Arial"/>
                          <a:ea typeface="Times New Roman"/>
                          <a:cs typeface="Courier New"/>
                        </a:rPr>
                        <a:t>1993</a:t>
                      </a:r>
                      <a:endParaRPr lang="en-US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dirty="0">
                          <a:latin typeface="Arial"/>
                          <a:ea typeface="Times New Roman"/>
                          <a:cs typeface="Courier New"/>
                        </a:rPr>
                        <a:t>Lay-off Ratio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latin typeface="Arial"/>
                          <a:ea typeface="Times New Roman"/>
                          <a:cs typeface="Courier New"/>
                        </a:rPr>
                        <a:t>1994</a:t>
                      </a:r>
                      <a:endParaRPr lang="en-US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cap="small" dirty="0">
                          <a:latin typeface="Arial"/>
                          <a:ea typeface="Times New Roman"/>
                          <a:cs typeface="Courier New"/>
                        </a:rPr>
                        <a:t>Lay-off Ratio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77"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Under 40</a:t>
                      </a:r>
                    </a:p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years of age</a:t>
                      </a:r>
                      <a:endParaRPr lang="en-US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77/1630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710/2263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118/1671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46/1599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% Within Age</a:t>
                      </a:r>
                    </a:p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Group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.047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.313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.070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.028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77"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40-49 </a:t>
                      </a:r>
                    </a:p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years of age</a:t>
                      </a:r>
                      <a:endParaRPr lang="en-US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63/842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366/1145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82/861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36/815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2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% Within Age</a:t>
                      </a:r>
                    </a:p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Group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.074*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.319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.095*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.044*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77"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50-59 </a:t>
                      </a:r>
                    </a:p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years of age</a:t>
                      </a:r>
                      <a:endParaRPr lang="en-US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35/511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265/741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58/534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25/501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% Within Age</a:t>
                      </a:r>
                    </a:p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Group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.068*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.357*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.108*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     .049*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60+ </a:t>
                      </a:r>
                    </a:p>
                    <a:p>
                      <a:r>
                        <a:rPr lang="en-US" sz="1000" b="1" dirty="0">
                          <a:latin typeface="Arial"/>
                          <a:ea typeface="Times New Roman"/>
                          <a:cs typeface="Courier New"/>
                        </a:rPr>
                        <a:t>  years of age</a:t>
                      </a:r>
                      <a:endParaRPr lang="en-US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17/144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176/303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23/150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Times New Roman"/>
                          <a:cs typeface="Courier New"/>
                        </a:rPr>
                        <a:t>12/139</a:t>
                      </a:r>
                      <a:endParaRPr lang="en-US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% Within Age</a:t>
                      </a:r>
                    </a:p>
                    <a:p>
                      <a:r>
                        <a:rPr lang="en-US" sz="900" b="1" i="1" dirty="0">
                          <a:latin typeface="Arial"/>
                          <a:ea typeface="Times New Roman"/>
                          <a:cs typeface="Courier New"/>
                        </a:rPr>
                        <a:t>  Group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.118*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.580*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.153*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.086*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77">
                <a:tc rowSpan="2">
                  <a:txBody>
                    <a:bodyPr/>
                    <a:lstStyle/>
                    <a:p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Total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Count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192/3127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1517/4452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281/3216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Times New Roman"/>
                          <a:cs typeface="Courier New"/>
                        </a:rPr>
                        <a:t>119/3054</a:t>
                      </a:r>
                      <a:endParaRPr lang="en-US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1">
                          <a:latin typeface="Arial"/>
                          <a:ea typeface="Times New Roman"/>
                          <a:cs typeface="Courier New"/>
                        </a:rPr>
                        <a:t>%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.061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.340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.087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latin typeface="Arial"/>
                          <a:ea typeface="Times New Roman"/>
                          <a:cs typeface="Courier New"/>
                        </a:rPr>
                        <a:t>.038</a:t>
                      </a:r>
                      <a:endParaRPr lang="en-US" sz="11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81000" y="230188"/>
            <a:ext cx="8382000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-150" normalizeH="0" baseline="0" noProof="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Arial" charset="0"/>
              </a:rPr>
              <a:t>Prima Facie Evidence of Disparate Impact (Exhibit 2)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/>
            <a:r>
              <a:rPr lang="en-US" sz="1200" b="1" dirty="0">
                <a:cs typeface="Arial" pitchFamily="34" charset="0"/>
              </a:rPr>
              <a:t>Table 6. Proportional Involuntary Lay-off Rates of Each </a:t>
            </a:r>
          </a:p>
          <a:p>
            <a:pPr lvl="0" indent="457200" eaLnBrk="0" hangingPunct="0"/>
            <a:r>
              <a:rPr lang="en-US" sz="1200" b="1" dirty="0">
                <a:cs typeface="Arial" pitchFamily="34" charset="0"/>
              </a:rPr>
              <a:t>Employee Age Group From 1991-1994.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1295400"/>
            <a:ext cx="350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11 of 12 differences in lay-off ratios are statistically significant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10 of 12 differences in lay-off ratios demonstrate adverse impact on ADEA employees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Aggressive lay-offs in 1992 produced a rate among 60+ employees that was almost twice that of those under 40 years of age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0188"/>
            <a:ext cx="8534400" cy="7755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sz="2800" dirty="0"/>
              <a:t>Do data conform to the deposition provided by HR staff executives?</a:t>
            </a: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143000" y="1981200"/>
            <a:ext cx="17526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000" b="1"/>
              <a:t>Employment</a:t>
            </a:r>
          </a:p>
          <a:p>
            <a:pPr algn="ctr"/>
            <a:r>
              <a:rPr lang="en-US" sz="2000" b="1"/>
              <a:t>Status</a:t>
            </a:r>
            <a:endParaRPr lang="en-US" sz="2000"/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3657600" y="1143000"/>
            <a:ext cx="1295400" cy="762000"/>
          </a:xfrm>
          <a:prstGeom prst="rect">
            <a:avLst/>
          </a:prstGeom>
          <a:solidFill>
            <a:srgbClr val="66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FFFF"/>
                </a:solidFill>
              </a:rPr>
              <a:t>Years of Service</a:t>
            </a:r>
            <a:endParaRPr lang="en-US" sz="2000"/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657600" y="2667000"/>
            <a:ext cx="1752600" cy="762000"/>
          </a:xfrm>
          <a:prstGeom prst="rect">
            <a:avLst/>
          </a:prstGeom>
          <a:solidFill>
            <a:srgbClr val="66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FFFF"/>
                </a:solidFill>
              </a:rPr>
              <a:t>Job </a:t>
            </a:r>
          </a:p>
          <a:p>
            <a:r>
              <a:rPr lang="en-US" sz="2000" b="1" i="1">
                <a:solidFill>
                  <a:srgbClr val="FFFFFF"/>
                </a:solidFill>
              </a:rPr>
              <a:t>Performance</a:t>
            </a:r>
            <a:endParaRPr lang="en-US" sz="2000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791200" y="1905000"/>
            <a:ext cx="1066800" cy="730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000" b="1"/>
              <a:t>ADEA       Status</a:t>
            </a:r>
            <a:endParaRPr lang="en-US" sz="2000"/>
          </a:p>
        </p:txBody>
      </p:sp>
      <p:sp>
        <p:nvSpPr>
          <p:cNvPr id="1034" name="Rectangle 8"/>
          <p:cNvSpPr>
            <a:spLocks noChangeArrowheads="1"/>
          </p:cNvSpPr>
          <p:nvPr/>
        </p:nvSpPr>
        <p:spPr bwMode="auto">
          <a:xfrm>
            <a:off x="533400" y="762000"/>
            <a:ext cx="784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 dirty="0"/>
              <a:t>Figure 17.  Southern Bank Decision Model of Employment Termination</a:t>
            </a:r>
          </a:p>
        </p:txBody>
      </p:sp>
      <p:sp>
        <p:nvSpPr>
          <p:cNvPr id="1035" name="Line 9"/>
          <p:cNvSpPr>
            <a:spLocks noChangeShapeType="1"/>
          </p:cNvSpPr>
          <p:nvPr/>
        </p:nvSpPr>
        <p:spPr bwMode="auto">
          <a:xfrm flipH="1">
            <a:off x="2971800" y="1600200"/>
            <a:ext cx="571500" cy="3429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6" name="Line 10"/>
          <p:cNvSpPr>
            <a:spLocks noChangeShapeType="1"/>
          </p:cNvSpPr>
          <p:nvPr/>
        </p:nvSpPr>
        <p:spPr bwMode="auto">
          <a:xfrm flipH="1" flipV="1">
            <a:off x="2895600" y="2781300"/>
            <a:ext cx="609600" cy="3429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 flipH="1">
            <a:off x="3048000" y="2286000"/>
            <a:ext cx="25908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3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5029200"/>
            <a:ext cx="40544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14"/>
          <p:cNvSpPr>
            <a:spLocks noChangeArrowheads="1"/>
          </p:cNvSpPr>
          <p:nvPr/>
        </p:nvSpPr>
        <p:spPr bwMode="auto">
          <a:xfrm>
            <a:off x="0" y="2805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5715000" y="3276600"/>
          <a:ext cx="31348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icture" r:id="rId4" imgW="3915624" imgH="1616044" progId="Word.Picture.8">
                  <p:embed/>
                </p:oleObj>
              </mc:Choice>
              <mc:Fallback>
                <p:oleObj name="Picture" r:id="rId4" imgW="3915624" imgH="1616044" progId="Word.Picture.8">
                  <p:embed/>
                  <p:pic>
                    <p:nvPicPr>
                      <p:cNvPr id="102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76600"/>
                        <a:ext cx="31348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304800" y="5486400"/>
            <a:ext cx="4038600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/>
              <a:t>Model 1 Coefficient was not statistically significant.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4114800"/>
            <a:ext cx="4006850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715000" y="4572000"/>
            <a:ext cx="3124200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/>
              <a:t>Model 2 Coefficient is statistically significant.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/>
          <a:lstStyle/>
          <a:p>
            <a:r>
              <a:rPr lang="en-US" altLang="en-US" sz="3600" dirty="0"/>
              <a:t>Do appraisal data relate to compensation?</a:t>
            </a:r>
            <a:br>
              <a:rPr lang="en-US" altLang="en-US" sz="3600" dirty="0"/>
            </a:br>
            <a:endParaRPr lang="en-US" altLang="en-US" sz="3600" dirty="0"/>
          </a:p>
        </p:txBody>
      </p:sp>
      <p:graphicFrame>
        <p:nvGraphicFramePr>
          <p:cNvPr id="19126" name="Group 6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216023"/>
              </p:ext>
            </p:extLst>
          </p:nvPr>
        </p:nvGraphicFramePr>
        <p:xfrm>
          <a:off x="457200" y="1828800"/>
          <a:ext cx="8153400" cy="3781426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8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Percentage Change in Pay: Pre-Acquisition - 1992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Percentage Change in Pay: 1992 - 1993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Percentage Change in Pay: 1993 - 1994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163"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ADEA Status at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Acquisition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Correlation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Coefficient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.118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-.101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-.232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 (2 tailed)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.003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.026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.000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624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481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374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 Group at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Acquisition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Correlation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Coefficient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.170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-.164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-.300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 (2-tailed)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.000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.000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.000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624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481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8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 sz="24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2A5AC"/>
                        </a:buClr>
                        <a:buSzPct val="95000"/>
                        <a:buFont typeface="Wingdings" panose="05000000000000000000" pitchFamily="2" charset="2"/>
                        <a:defRPr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374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121" name="Rectangle 689"/>
          <p:cNvSpPr>
            <a:spLocks noChangeArrowheads="1"/>
          </p:cNvSpPr>
          <p:nvPr/>
        </p:nvSpPr>
        <p:spPr bwMode="auto">
          <a:xfrm>
            <a:off x="5410200" y="5638800"/>
            <a:ext cx="324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u="sng"/>
              <a:t>Note</a:t>
            </a:r>
            <a:r>
              <a:rPr lang="en-US" altLang="en-US"/>
              <a:t>. 0=Non-ADEA 1=ADEA. </a:t>
            </a:r>
          </a:p>
        </p:txBody>
      </p:sp>
      <p:sp>
        <p:nvSpPr>
          <p:cNvPr id="19125" name="Rectangle 693"/>
          <p:cNvSpPr>
            <a:spLocks noChangeArrowheads="1"/>
          </p:cNvSpPr>
          <p:nvPr/>
        </p:nvSpPr>
        <p:spPr bwMode="auto">
          <a:xfrm>
            <a:off x="428297" y="1114097"/>
            <a:ext cx="7934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sz="1600" b="1" dirty="0"/>
              <a:t>Table 5. Correlations Between Age Group Variables and Percentage Change in</a:t>
            </a:r>
            <a:endParaRPr lang="en-US" altLang="en-US" sz="1600" dirty="0"/>
          </a:p>
          <a:p>
            <a:pPr algn="ctr"/>
            <a:r>
              <a:rPr lang="en-US" altLang="en-US" sz="1600" b="1" dirty="0"/>
              <a:t>Hourly Compensation Among </a:t>
            </a:r>
            <a:r>
              <a:rPr lang="en-US" altLang="en-US" sz="1600" b="1" u="sng" dirty="0"/>
              <a:t>Management Employees of Acquired Institutions</a:t>
            </a:r>
            <a:r>
              <a:rPr lang="en-US" altLang="en-US" sz="1600" b="1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8297" y="6037044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Trend reversal so that age becomes negatively related to performance ratings.</a:t>
            </a:r>
          </a:p>
        </p:txBody>
      </p:sp>
    </p:spTree>
    <p:extLst>
      <p:ext uri="{BB962C8B-B14F-4D97-AF65-F5344CB8AC3E}">
        <p14:creationId xmlns:p14="http://schemas.microsoft.com/office/powerpoint/2010/main" val="245285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/>
              <a:t>Conclusions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r>
              <a:rPr lang="en-US" sz="2400" dirty="0"/>
              <a:t>Among those for whom PM data were available, no rational logic could explain the pattern of empirical relations observed</a:t>
            </a:r>
          </a:p>
          <a:p>
            <a:pPr lvl="1"/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Identifiable, legitimate factors could not explain ratings</a:t>
            </a:r>
          </a:p>
          <a:p>
            <a:pPr lvl="2"/>
            <a:r>
              <a:rPr lang="en-US" sz="1600" dirty="0"/>
              <a:t>Relations with employee LOS went from positive to negative from 1990-1994 </a:t>
            </a:r>
          </a:p>
          <a:p>
            <a:pPr lvl="2"/>
            <a:r>
              <a:rPr lang="en-US" sz="1600" dirty="0"/>
              <a:t>Relations of pay and performance ratings went from positive to zero among ADEA employees but not among non-ADEA employees </a:t>
            </a:r>
          </a:p>
          <a:p>
            <a:r>
              <a:rPr lang="en-US" sz="2400" dirty="0"/>
              <a:t>44.8% of employees designated as PNE (position not evaluated) were subject to involuntary termination</a:t>
            </a:r>
          </a:p>
          <a:p>
            <a:pPr lvl="1"/>
            <a:r>
              <a:rPr lang="en-US" sz="2000" dirty="0"/>
              <a:t>r = -.75 between positions converted to PNE and presence of payroll record in 1994</a:t>
            </a:r>
          </a:p>
          <a:p>
            <a:r>
              <a:rPr lang="en-US" sz="2400" dirty="0"/>
              <a:t>Ongoing college recruitment programs hired several thousand  new employees over the 1991-1994 period while hundreds of laid-off employees had reapplied for their old positions and were denied employment</a:t>
            </a:r>
          </a:p>
          <a:p>
            <a:pPr lvl="1"/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Both adverse impact and adverse treatment were viable allegations that could be substantiated by evidence</a:t>
            </a:r>
          </a:p>
          <a:p>
            <a:pPr lvl="1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244513"/>
          </a:xfrm>
        </p:spPr>
        <p:txBody>
          <a:bodyPr/>
          <a:lstStyle/>
          <a:p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The series of analyses we reported in this document repeatedly support the allegation of age-related bias being manifest in a wide variety of employment decisions at XXXXXXX during the 2-year period immediately subsequent to the acquisition of large institutional competitors.</a:t>
            </a:r>
            <a:r>
              <a:rPr lang="en-US" sz="1600" dirty="0"/>
              <a:t>  The demonstration of age related bias was pervasive in most decisions involving  employee retention including the designation of job as “position not evaluated” which was correlated with involuntary layoffs; the reversal in appraisal ratings relationship with age subsequent to acquisition; the higher promotion rate among employees younger than 40 years of age; the reversal in the relationship between age variables and percentage increase in hourly pay and the consistent demonstration of a negative age-pay raise relationship subsequent to acquisition; the fast-tracking of new management talent through the college recruitment program; and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the often improbably high over-representation of older employees among those experiencing involuntary layoffs.  This last effect was robust across most acquired institutions, job groupings, and years subsequent to acquisition.</a:t>
            </a:r>
          </a:p>
          <a:p>
            <a:endParaRPr lang="en-US" sz="1600" dirty="0"/>
          </a:p>
          <a:p>
            <a:r>
              <a:rPr lang="en-US" sz="1600" dirty="0"/>
              <a:t>Finally, these last series of tests conducted with the largest population of XXXXXXX employees available to us for analysis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suggested a pattern of force reduction that systematically reduced the proportion of employees above the age of 40</a:t>
            </a:r>
            <a:r>
              <a:rPr lang="en-US" sz="1600" dirty="0"/>
              <a:t>.  Whereas younger employees tended to engage in higher rates of voluntary termination, older employees were designated at a disproportionate rate by XXXXXXX for involuntary termination through layoffs.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 definitive test of two decision process models clearly indicated that the best explanation for employee status as a “layoff” versus “retention” was membership in the more senior age group (i.e., ADEA class membership) at the time of the decision.</a:t>
            </a:r>
          </a:p>
          <a:p>
            <a:endParaRPr lang="en-US" sz="16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Gray Segoe 4-3 template-template_April-17-200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TS010286715</Template>
  <TotalTime>4489</TotalTime>
  <Words>1196</Words>
  <Application>Microsoft Office PowerPoint</Application>
  <PresentationFormat>On-screen Show (4:3)</PresentationFormat>
  <Paragraphs>240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Gray Segoe 4-3 template-template_April-17-2007</vt:lpstr>
      <vt:lpstr>Picture</vt:lpstr>
      <vt:lpstr>Encounters @ Southern Bank </vt:lpstr>
      <vt:lpstr>Case Background</vt:lpstr>
      <vt:lpstr>Southern Bank</vt:lpstr>
      <vt:lpstr>Prima Facie Evidence of Disparate Impact (Exhibit 1) </vt:lpstr>
      <vt:lpstr>PowerPoint Presentation</vt:lpstr>
      <vt:lpstr>Do data conform to the deposition provided by HR staff executives?</vt:lpstr>
      <vt:lpstr>Do appraisal data relate to compensation? </vt:lpstr>
      <vt:lpstr>Conclusions</vt:lpstr>
      <vt:lpstr>Final Report Conclusion 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Dr Villanova</cp:lastModifiedBy>
  <cp:revision>100</cp:revision>
  <dcterms:created xsi:type="dcterms:W3CDTF">2004-03-04T16:27:10Z</dcterms:created>
  <dcterms:modified xsi:type="dcterms:W3CDTF">2020-07-25T20:09:49Z</dcterms:modified>
</cp:coreProperties>
</file>