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678" r:id="rId2"/>
  </p:sldMasterIdLst>
  <p:notesMasterIdLst>
    <p:notesMasterId r:id="rId16"/>
  </p:notesMasterIdLst>
  <p:sldIdLst>
    <p:sldId id="267" r:id="rId3"/>
    <p:sldId id="268" r:id="rId4"/>
    <p:sldId id="269" r:id="rId5"/>
    <p:sldId id="266" r:id="rId6"/>
    <p:sldId id="276" r:id="rId7"/>
    <p:sldId id="278" r:id="rId8"/>
    <p:sldId id="272" r:id="rId9"/>
    <p:sldId id="277" r:id="rId10"/>
    <p:sldId id="280" r:id="rId11"/>
    <p:sldId id="273" r:id="rId12"/>
    <p:sldId id="279" r:id="rId13"/>
    <p:sldId id="274" r:id="rId14"/>
    <p:sldId id="275" r:id="rId15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9933FF"/>
    <a:srgbClr val="FFFF66"/>
    <a:srgbClr val="CCFFCC"/>
    <a:srgbClr val="FF0000"/>
    <a:srgbClr val="FF7C80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3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2" Type="http://schemas.openxmlformats.org/officeDocument/2006/relationships/slide" Target="slides/slide7.xml"/><Relationship Id="rId1" Type="http://schemas.openxmlformats.org/officeDocument/2006/relationships/slide" Target="slides/slide4.xml"/><Relationship Id="rId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llanova" userId="470e00862680972b" providerId="LiveId" clId="{6155D778-6188-4076-8378-014987C0E7E1}"/>
    <pc:docChg chg="modSld">
      <pc:chgData name="Dr Villanova" userId="470e00862680972b" providerId="LiveId" clId="{6155D778-6188-4076-8378-014987C0E7E1}" dt="2020-07-25T21:48:56.573" v="99" actId="20577"/>
      <pc:docMkLst>
        <pc:docMk/>
      </pc:docMkLst>
      <pc:sldChg chg="modSp">
        <pc:chgData name="Dr Villanova" userId="470e00862680972b" providerId="LiveId" clId="{6155D778-6188-4076-8378-014987C0E7E1}" dt="2020-07-25T21:46:07.498" v="46" actId="404"/>
        <pc:sldMkLst>
          <pc:docMk/>
          <pc:sldMk cId="0" sldId="269"/>
        </pc:sldMkLst>
        <pc:spChg chg="mod">
          <ac:chgData name="Dr Villanova" userId="470e00862680972b" providerId="LiveId" clId="{6155D778-6188-4076-8378-014987C0E7E1}" dt="2020-07-25T21:46:07.498" v="46" actId="404"/>
          <ac:spMkLst>
            <pc:docMk/>
            <pc:sldMk cId="0" sldId="269"/>
            <ac:spMk id="47107" creationId="{00000000-0000-0000-0000-000000000000}"/>
          </ac:spMkLst>
        </pc:spChg>
      </pc:sldChg>
      <pc:sldChg chg="modSp">
        <pc:chgData name="Dr Villanova" userId="470e00862680972b" providerId="LiveId" clId="{6155D778-6188-4076-8378-014987C0E7E1}" dt="2020-07-25T21:48:56.573" v="99" actId="20577"/>
        <pc:sldMkLst>
          <pc:docMk/>
          <pc:sldMk cId="0" sldId="272"/>
        </pc:sldMkLst>
        <pc:spChg chg="mod">
          <ac:chgData name="Dr Villanova" userId="470e00862680972b" providerId="LiveId" clId="{6155D778-6188-4076-8378-014987C0E7E1}" dt="2020-07-25T21:48:39.340" v="88" actId="20577"/>
          <ac:spMkLst>
            <pc:docMk/>
            <pc:sldMk cId="0" sldId="272"/>
            <ac:spMk id="50185" creationId="{00000000-0000-0000-0000-000000000000}"/>
          </ac:spMkLst>
        </pc:spChg>
        <pc:spChg chg="mod">
          <ac:chgData name="Dr Villanova" userId="470e00862680972b" providerId="LiveId" clId="{6155D778-6188-4076-8378-014987C0E7E1}" dt="2020-07-25T21:48:50.739" v="95" actId="14100"/>
          <ac:spMkLst>
            <pc:docMk/>
            <pc:sldMk cId="0" sldId="272"/>
            <ac:spMk id="50186" creationId="{00000000-0000-0000-0000-000000000000}"/>
          </ac:spMkLst>
        </pc:spChg>
        <pc:spChg chg="mod">
          <ac:chgData name="Dr Villanova" userId="470e00862680972b" providerId="LiveId" clId="{6155D778-6188-4076-8378-014987C0E7E1}" dt="2020-07-25T21:48:56.573" v="99" actId="20577"/>
          <ac:spMkLst>
            <pc:docMk/>
            <pc:sldMk cId="0" sldId="272"/>
            <ac:spMk id="50187" creationId="{00000000-0000-0000-0000-000000000000}"/>
          </ac:spMkLst>
        </pc:spChg>
      </pc:sldChg>
      <pc:sldChg chg="modSp">
        <pc:chgData name="Dr Villanova" userId="470e00862680972b" providerId="LiveId" clId="{6155D778-6188-4076-8378-014987C0E7E1}" dt="2020-07-25T21:47:25.423" v="48" actId="14100"/>
        <pc:sldMkLst>
          <pc:docMk/>
          <pc:sldMk cId="0" sldId="276"/>
        </pc:sldMkLst>
        <pc:spChg chg="mod">
          <ac:chgData name="Dr Villanova" userId="470e00862680972b" providerId="LiveId" clId="{6155D778-6188-4076-8378-014987C0E7E1}" dt="2020-07-25T21:47:25.423" v="48" actId="14100"/>
          <ac:spMkLst>
            <pc:docMk/>
            <pc:sldMk cId="0" sldId="276"/>
            <ac:spMk id="56322" creationId="{00000000-0000-0000-0000-000000000000}"/>
          </ac:spMkLst>
        </pc:spChg>
      </pc:sldChg>
      <pc:sldChg chg="modSp">
        <pc:chgData name="Dr Villanova" userId="470e00862680972b" providerId="LiveId" clId="{6155D778-6188-4076-8378-014987C0E7E1}" dt="2020-07-25T21:48:21.294" v="84" actId="1076"/>
        <pc:sldMkLst>
          <pc:docMk/>
          <pc:sldMk cId="154341220" sldId="278"/>
        </pc:sldMkLst>
        <pc:spChg chg="mod">
          <ac:chgData name="Dr Villanova" userId="470e00862680972b" providerId="LiveId" clId="{6155D778-6188-4076-8378-014987C0E7E1}" dt="2020-07-25T21:48:21.294" v="84" actId="1076"/>
          <ac:spMkLst>
            <pc:docMk/>
            <pc:sldMk cId="154341220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05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D6A0345-5568-4734-B6D1-E59B1BB55C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205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382000" y="6324600"/>
            <a:ext cx="5334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PV</a:t>
            </a:r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5146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walkonline.org/docs/Grad%20Classes/Fall%2007/Org%20Psy/Cases/satisfaction/articles/JDI%20meta%20analysis.pdf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Job Design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dirty="0"/>
              <a:t>A tool for motivating workers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/>
              <a:t>A tool for increasing efficiencies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/>
              <a:t>Job Design: The process of linking specific tasks to specific jobs and deciding what techniques, equipment, and procedures should be used to perform those tasks</a:t>
            </a:r>
          </a:p>
          <a:p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Need Strength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9798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dirty="0"/>
              <a:t>An individual difference variable that accounts for responsiveness to job redesign interventions</a:t>
            </a:r>
          </a:p>
          <a:p>
            <a:pPr lvl="1"/>
            <a:r>
              <a:rPr lang="en-US" altLang="en-US" dirty="0"/>
              <a:t>It represents a personal preference for satisfying higher order needs</a:t>
            </a:r>
          </a:p>
          <a:p>
            <a:pPr lvl="2"/>
            <a:r>
              <a:rPr lang="en-US" altLang="en-US" dirty="0"/>
              <a:t>Forced-choice format for measuring</a:t>
            </a:r>
          </a:p>
          <a:p>
            <a:pPr lvl="2"/>
            <a:r>
              <a:rPr lang="en-US" altLang="en-US" dirty="0"/>
              <a:t>Item: </a:t>
            </a:r>
            <a:r>
              <a:rPr lang="en-US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Which do you prefer?</a:t>
            </a:r>
          </a:p>
          <a:p>
            <a:pPr lvl="2"/>
            <a:endParaRPr lang="en-US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2">
              <a:buFontTx/>
              <a:buNone/>
            </a:pPr>
            <a:r>
              <a:rPr lang="en-US" alt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 high paying job  |_|_|_|_|_|  A job where you make most 					decisions</a:t>
            </a:r>
          </a:p>
          <a:p>
            <a:pPr lvl="2">
              <a:buFontTx/>
              <a:buNone/>
            </a:pPr>
            <a:r>
              <a:rPr lang="en-US" alt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 very routine job |_|_|_|_|_|  A job where your coworkers 					are not very friendly</a:t>
            </a:r>
          </a:p>
          <a:p>
            <a:pPr lvl="2">
              <a:buFontTx/>
              <a:buNone/>
            </a:pPr>
            <a:endParaRPr lang="en-US" altLang="en-US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5410200" y="762000"/>
            <a:ext cx="3276600" cy="329320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GNS moderates job enrichment-outcome relationship </a:t>
            </a:r>
            <a:r>
              <a:rPr lang="en-US" sz="1200" dirty="0">
                <a:solidFill>
                  <a:schemeClr val="bg1"/>
                </a:solidFill>
              </a:rPr>
              <a:t>(Loher et al, 1985)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43198"/>
          </a:xfrm>
        </p:spPr>
        <p:txBody>
          <a:bodyPr/>
          <a:lstStyle/>
          <a:p>
            <a:r>
              <a:rPr lang="en-US" sz="3200" dirty="0"/>
              <a:t>Meta Analysis Summary &amp; GNS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458216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4191000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Fried &amp; Ferris 1987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791200" y="1295400"/>
            <a:ext cx="0" cy="2362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791200" y="3657600"/>
            <a:ext cx="2667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10200" y="1600200"/>
            <a:ext cx="30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77000" y="3733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Job enrichment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019800" y="1600200"/>
            <a:ext cx="2362200" cy="1447800"/>
          </a:xfrm>
          <a:prstGeom prst="line">
            <a:avLst/>
          </a:prstGeom>
          <a:ln w="28575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057900" y="2550856"/>
            <a:ext cx="2324100" cy="480804"/>
          </a:xfrm>
          <a:prstGeom prst="line">
            <a:avLst/>
          </a:prstGeom>
          <a:ln w="28575">
            <a:solidFill>
              <a:schemeClr val="bg1">
                <a:lumMod val="85000"/>
                <a:lumOff val="1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838200" y="4495800"/>
          <a:ext cx="7162800" cy="2164080"/>
        </p:xfrm>
        <a:graphic>
          <a:graphicData uri="http://schemas.openxmlformats.org/drawingml/2006/table">
            <a:tbl>
              <a:tblPr firstRow="1">
                <a:tableStyleId>{46F890A9-2807-4EBB-B81D-B2AA78EC7F39}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0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Skill variety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Task significance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Task identity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r>
                        <a:rPr lang="en-US" sz="1400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r>
                        <a:rPr lang="en-US" sz="1400" dirty="0"/>
                        <a:t>Absenteeism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r>
                        <a:rPr lang="en-US" sz="1400" dirty="0"/>
                        <a:t>Psychological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09423" y="1771710"/>
            <a:ext cx="659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r=.68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49813" y="2252515"/>
            <a:ext cx="659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r=.38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Social Information Processing Model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382000" cy="58354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800" dirty="0"/>
              <a:t>Information from other people and workers’ own past behaviors influence workers’ perceptions of and response to the design of their jobs.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000" dirty="0"/>
              <a:t>Direct social influence from communication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000" dirty="0"/>
              <a:t>Drawing attention to specific job characteristics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000" dirty="0"/>
              <a:t>Resolving ambiguity</a:t>
            </a: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800" dirty="0"/>
              <a:t>Implications:</a:t>
            </a:r>
          </a:p>
          <a:p>
            <a:pPr lvl="1"/>
            <a:r>
              <a:rPr lang="en-US" altLang="en-US" sz="2400" dirty="0"/>
              <a:t>Newcomers will be influenced by the motivation &amp; satisfaction of their work group independent of actual objective reality</a:t>
            </a:r>
          </a:p>
          <a:p>
            <a:pPr lvl="1"/>
            <a:r>
              <a:rPr lang="en-US" altLang="en-US" sz="2400" dirty="0"/>
              <a:t>Attitudes are contagious</a:t>
            </a:r>
          </a:p>
          <a:p>
            <a:pPr lvl="2"/>
            <a:r>
              <a:rPr lang="en-US" altLang="en-US" sz="2000" dirty="0"/>
              <a:t>Peer pressure to adopt a similar attitude toward an attitude object, such as the job, manager, others</a:t>
            </a:r>
          </a:p>
          <a:p>
            <a:pPr lvl="2"/>
            <a:r>
              <a:rPr lang="en-US" altLang="en-US" sz="2000" dirty="0"/>
              <a:t>Low GNS employees response to job enrichment are perhaps more prone to social information and situational variables 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13932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3600" dirty="0"/>
              <a:t>Job design ideas have progressed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dirty="0"/>
              <a:t>From the particular to the “total job situation”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Considering  the job context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dirty="0"/>
              <a:t>From horizontal to vertical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Higher-order needs beyond pay &amp;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dirty="0"/>
              <a:t>From machine to open system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dirty="0"/>
              <a:t>Sociotechnical, motivational, and social information</a:t>
            </a:r>
            <a:endParaRPr lang="en-US" altLang="en-US" sz="2800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altLang="en-US" sz="4000"/>
              <a:t>Job Design Methods &amp; Approaches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+mn-lt"/>
              </a:rPr>
              <a:t>Early 1900’s		     1940’s-50s			1970’s-80’s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57200" y="1970544"/>
            <a:ext cx="2286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Scientific Management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+mn-lt"/>
              </a:rPr>
              <a:t> simplify jobs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+mn-lt"/>
              </a:rPr>
              <a:t> simplify worker characteristics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276600" y="1970544"/>
            <a:ext cx="250968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Job Enlargement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Job Enrichment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Sociotechnical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567948" y="1970544"/>
            <a:ext cx="2286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Job Characteristics Theory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and</a:t>
            </a:r>
          </a:p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7C80"/>
                </a:solidFill>
                <a:latin typeface="+mn-lt"/>
              </a:rPr>
              <a:t>Social Information Processing Theory</a:t>
            </a:r>
            <a:endParaRPr lang="en-US" altLang="en-US" dirty="0">
              <a:latin typeface="+mn-lt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429000" y="3863370"/>
            <a:ext cx="2057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+mn-lt"/>
              </a:rPr>
              <a:t>Walker &amp; Guest (1952) Total Job Situation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219200"/>
            <a:ext cx="8153400" cy="5102935"/>
          </a:xfrm>
        </p:spPr>
        <p:txBody>
          <a:bodyPr/>
          <a:lstStyle/>
          <a:p>
            <a:pPr lvl="1"/>
            <a:r>
              <a:rPr lang="en-US" altLang="en-US" sz="3200" dirty="0"/>
              <a:t>Frederick Taylor and </a:t>
            </a:r>
            <a:r>
              <a:rPr lang="en-US" sz="3200" dirty="0"/>
              <a:t>Frank &amp; Lillian </a:t>
            </a:r>
            <a:r>
              <a:rPr lang="en-US" sz="3200" dirty="0" err="1"/>
              <a:t>Gilbreth</a:t>
            </a:r>
            <a:endParaRPr lang="en-US" altLang="en-US" sz="3200" dirty="0"/>
          </a:p>
          <a:p>
            <a:pPr lvl="1"/>
            <a:r>
              <a:rPr lang="en-US" altLang="en-US" sz="3200" dirty="0"/>
              <a:t>Theory X</a:t>
            </a:r>
          </a:p>
          <a:p>
            <a:pPr lvl="2"/>
            <a:r>
              <a:rPr lang="en-US" altLang="en-US" sz="2800" dirty="0"/>
              <a:t>Work is planned by management</a:t>
            </a:r>
          </a:p>
          <a:p>
            <a:pPr lvl="2"/>
            <a:r>
              <a:rPr lang="en-US" altLang="en-US" sz="2800" dirty="0"/>
              <a:t>Work is merely an instrumentality</a:t>
            </a:r>
          </a:p>
          <a:p>
            <a:pPr lvl="1"/>
            <a:r>
              <a:rPr lang="en-US" altLang="en-US" sz="3200" dirty="0"/>
              <a:t>Work simplification</a:t>
            </a:r>
          </a:p>
          <a:p>
            <a:pPr lvl="2"/>
            <a:r>
              <a:rPr lang="en-US" altLang="en-US" sz="2800" dirty="0"/>
              <a:t>‘</a:t>
            </a:r>
            <a:r>
              <a:rPr lang="en-US" altLang="en-US" sz="2800" dirty="0" err="1"/>
              <a:t>Therblig</a:t>
            </a:r>
            <a:r>
              <a:rPr lang="en-US" altLang="en-US" sz="2800" dirty="0"/>
              <a:t>’</a:t>
            </a:r>
          </a:p>
          <a:p>
            <a:pPr lvl="1"/>
            <a:r>
              <a:rPr lang="en-US" altLang="en-US" sz="3200" dirty="0"/>
              <a:t>Hired hands</a:t>
            </a:r>
          </a:p>
          <a:p>
            <a:pPr lvl="1"/>
            <a:r>
              <a:rPr lang="en-US" altLang="en-US" sz="3200" dirty="0"/>
              <a:t>Engineering emphasis</a:t>
            </a:r>
          </a:p>
          <a:p>
            <a:pPr lvl="2"/>
            <a:r>
              <a:rPr lang="en-US" altLang="en-US" sz="2400" dirty="0"/>
              <a:t>Focus was on efficiency and countering worker ‘fatigue’ (physical and psychological exhaustion), not on job satisfaction or other worker sentiments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alt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Scientific Management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r>
              <a:rPr lang="en-US" altLang="en-US" sz="4000" dirty="0"/>
              <a:t>Post WW2: Job Enlargement &amp; Enrichment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533823"/>
          </a:xfrm>
        </p:spPr>
        <p:txBody>
          <a:bodyPr/>
          <a:lstStyle/>
          <a:p>
            <a:pPr>
              <a:buSzTx/>
              <a:buFont typeface="Wingdings" pitchFamily="2" charset="2"/>
              <a:buChar char="§"/>
            </a:pPr>
            <a:r>
              <a:rPr lang="en-US" altLang="en-US" dirty="0"/>
              <a:t>Enlargement: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Increasing the number of tasks a worker performs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All of the tasks at the same level of difficulty and responsibility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Also called </a:t>
            </a:r>
            <a:r>
              <a:rPr lang="en-US" altLang="en-US" dirty="0">
                <a:solidFill>
                  <a:schemeClr val="accent2"/>
                </a:solidFill>
              </a:rPr>
              <a:t>horizontal job loading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en-US" altLang="en-US" dirty="0"/>
              <a:t>Enrichment: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Increasing a worker’s responsibility and control over his or her work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Also called </a:t>
            </a:r>
            <a:r>
              <a:rPr lang="en-US" altLang="en-US" dirty="0">
                <a:solidFill>
                  <a:schemeClr val="accent2"/>
                </a:solidFill>
              </a:rPr>
              <a:t>vertical job loading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Early Need Theory application to jobs</a:t>
            </a:r>
          </a:p>
          <a:p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229600" cy="664797"/>
          </a:xfrm>
        </p:spPr>
        <p:txBody>
          <a:bodyPr/>
          <a:lstStyle/>
          <a:p>
            <a:pPr algn="ctr"/>
            <a:r>
              <a:rPr lang="en-US" altLang="en-US" dirty="0"/>
              <a:t>The Total Job Situation</a:t>
            </a:r>
            <a:r>
              <a:rPr lang="en-US" altLang="en-US" sz="2400" b="1" spc="0" dirty="0">
                <a:ln>
                  <a:noFill/>
                </a:ln>
                <a:solidFill>
                  <a:prstClr val="white"/>
                </a:solidFill>
                <a:effectLst/>
              </a:rPr>
              <a:t> Walker &amp; Guest</a:t>
            </a:r>
            <a:endParaRPr lang="en-US" alt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371600"/>
            <a:ext cx="7086600" cy="43088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/>
              <a:t>Pay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/>
              <a:t>Job security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/>
              <a:t>Physical working conditions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accent2"/>
                </a:solidFill>
              </a:rPr>
              <a:t>The worker’s immediate job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accent2"/>
                </a:solidFill>
              </a:rPr>
              <a:t>Relation to fellow coworkers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accent2"/>
                </a:solidFill>
              </a:rPr>
              <a:t>Relation to supervisors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accent2"/>
                </a:solidFill>
              </a:rPr>
              <a:t>Relation to union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accent2"/>
                </a:solidFill>
              </a:rPr>
              <a:t>Promotion and transfer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altLang="en-US" sz="20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800" dirty="0"/>
              <a:t>Compare to Scientific Management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1800" dirty="0"/>
              <a:t>Pay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1800" dirty="0"/>
              <a:t>Job security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1800" dirty="0"/>
              <a:t>Physical working conditions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altLang="en-US" sz="18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Sociotechnical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64" y="1167384"/>
            <a:ext cx="8382000" cy="5392245"/>
          </a:xfrm>
        </p:spPr>
        <p:txBody>
          <a:bodyPr/>
          <a:lstStyle/>
          <a:p>
            <a:r>
              <a:rPr lang="en-US" sz="2800" dirty="0"/>
              <a:t>Original effort to align human and technical goals</a:t>
            </a:r>
          </a:p>
          <a:p>
            <a:pPr lvl="1"/>
            <a:r>
              <a:rPr lang="en-US" sz="2400" dirty="0"/>
              <a:t>Technical behavior is by design and predetermined</a:t>
            </a:r>
          </a:p>
          <a:p>
            <a:pPr lvl="1"/>
            <a:r>
              <a:rPr lang="en-US" sz="2400" dirty="0"/>
              <a:t>Human behavior is purposeful and spontaneous</a:t>
            </a:r>
          </a:p>
          <a:p>
            <a:pPr lvl="1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Responsible autonomy</a:t>
            </a:r>
          </a:p>
          <a:p>
            <a:pPr lvl="2"/>
            <a:r>
              <a:rPr lang="en-US" dirty="0"/>
              <a:t>Use of teams to regulate behavior &amp; enrich work</a:t>
            </a:r>
          </a:p>
          <a:p>
            <a:pPr lvl="1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Adaptability</a:t>
            </a:r>
          </a:p>
          <a:p>
            <a:pPr lvl="2"/>
            <a:r>
              <a:rPr lang="en-US" dirty="0"/>
              <a:t>Cross-training and job rotation permit responses to changing circumstances</a:t>
            </a:r>
          </a:p>
          <a:p>
            <a:pPr lvl="1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Whole tasks</a:t>
            </a:r>
          </a:p>
          <a:p>
            <a:pPr lvl="2"/>
            <a:r>
              <a:rPr lang="en-US" dirty="0"/>
              <a:t>Identifiable complete work product; ownership</a:t>
            </a:r>
          </a:p>
          <a:p>
            <a:pPr lvl="1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Meaningfulness</a:t>
            </a:r>
          </a:p>
          <a:p>
            <a:pPr lvl="2"/>
            <a:r>
              <a:rPr lang="en-US" dirty="0"/>
              <a:t>Psychological significance of work; multiple skills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3412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Job Characteristics Model: </a:t>
            </a:r>
            <a:r>
              <a:rPr lang="en-US" altLang="en-US" sz="2400" dirty="0">
                <a:solidFill>
                  <a:prstClr val="white"/>
                </a:solidFill>
              </a:rPr>
              <a:t>Hackman &amp; Oldham</a:t>
            </a:r>
            <a:endParaRPr lang="en-US" altLang="en-US" dirty="0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81000" y="1993517"/>
            <a:ext cx="2438400" cy="2585323"/>
          </a:xfrm>
          <a:prstGeom prst="rect">
            <a:avLst/>
          </a:prstGeom>
          <a:noFill/>
          <a:ln w="127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altLang="en-US" sz="1800" b="1" dirty="0"/>
              <a:t>Skill Variety</a:t>
            </a:r>
          </a:p>
          <a:p>
            <a:pPr marL="342900" indent="-342900">
              <a:buAutoNum type="arabicPeriod"/>
            </a:pPr>
            <a:endParaRPr lang="en-US" altLang="en-US" sz="1800" b="1" dirty="0"/>
          </a:p>
          <a:p>
            <a:r>
              <a:rPr lang="en-US" altLang="en-US" sz="1800" b="1" dirty="0"/>
              <a:t>2. Task Identity</a:t>
            </a:r>
          </a:p>
          <a:p>
            <a:endParaRPr lang="en-US" altLang="en-US" sz="1800" b="1" dirty="0"/>
          </a:p>
          <a:p>
            <a:r>
              <a:rPr lang="en-US" altLang="en-US" sz="1800" b="1" dirty="0"/>
              <a:t>3. Task Significance</a:t>
            </a:r>
          </a:p>
          <a:p>
            <a:endParaRPr lang="en-US" altLang="en-US" sz="1800" b="1" dirty="0"/>
          </a:p>
          <a:p>
            <a:r>
              <a:rPr lang="en-US" altLang="en-US" sz="1800" b="1" dirty="0"/>
              <a:t>4. Autonomy</a:t>
            </a:r>
          </a:p>
          <a:p>
            <a:endParaRPr lang="en-US" altLang="en-US" sz="1800" b="1" dirty="0"/>
          </a:p>
          <a:p>
            <a:r>
              <a:rPr lang="en-US" altLang="en-US" sz="1800" b="1" dirty="0"/>
              <a:t>5. Feedback</a:t>
            </a:r>
            <a:endParaRPr lang="en-US" altLang="en-US" sz="1800" dirty="0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243943" y="2219674"/>
            <a:ext cx="2514600" cy="2286000"/>
          </a:xfrm>
          <a:prstGeom prst="homePlate">
            <a:avLst>
              <a:gd name="adj" fmla="val 27500"/>
            </a:avLst>
          </a:prstGeom>
          <a:noFill/>
          <a:ln w="9525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287486" y="2586386"/>
            <a:ext cx="2362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dirty="0">
                <a:solidFill>
                  <a:srgbClr val="FF7C80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Experienced Meaningfulness</a:t>
            </a:r>
          </a:p>
          <a:p>
            <a:pPr>
              <a:buFontTx/>
              <a:buChar char="•"/>
            </a:pPr>
            <a:r>
              <a:rPr lang="en-US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Responsibility</a:t>
            </a:r>
          </a:p>
          <a:p>
            <a:pPr>
              <a:buFontTx/>
              <a:buChar char="•"/>
            </a:pPr>
            <a:r>
              <a:rPr lang="en-US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Feedback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6248400" y="2116486"/>
            <a:ext cx="2514600" cy="469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339933"/>
                </a:solidFill>
              </a:rPr>
              <a:t>More Satisfaction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248400" y="3030886"/>
            <a:ext cx="2743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339933"/>
                </a:solidFill>
              </a:rPr>
              <a:t>Higher Performance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248400" y="4021486"/>
            <a:ext cx="2514600" cy="831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339933"/>
                </a:solidFill>
              </a:rPr>
              <a:t>Less Absenteeism &amp; Turnover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866900" y="5715000"/>
            <a:ext cx="2819400" cy="774700"/>
          </a:xfrm>
          <a:prstGeom prst="rect">
            <a:avLst/>
          </a:prstGeom>
          <a:noFill/>
          <a:ln w="127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Employee KSAOs</a:t>
            </a:r>
          </a:p>
          <a:p>
            <a:pPr>
              <a:buFontTx/>
              <a:buChar char="•"/>
            </a:pPr>
            <a:r>
              <a:rPr lang="en-US" alt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GNS, for example</a:t>
            </a:r>
          </a:p>
        </p:txBody>
      </p:sp>
      <p:sp>
        <p:nvSpPr>
          <p:cNvPr id="50190" name="AutoShape 14"/>
          <p:cNvSpPr>
            <a:spLocks noChangeArrowheads="1"/>
          </p:cNvSpPr>
          <p:nvPr/>
        </p:nvSpPr>
        <p:spPr bwMode="auto">
          <a:xfrm>
            <a:off x="2667000" y="4689720"/>
            <a:ext cx="990600" cy="914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715000" y="5943600"/>
            <a:ext cx="3390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Contribute to the Motivating Potential Score of the Job [(SV+TI+TS/3) x A x F]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234194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  Job Characteristics               Psychological States                     Outcomes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533400"/>
          </a:xfrm>
        </p:spPr>
        <p:txBody>
          <a:bodyPr/>
          <a:lstStyle/>
          <a:p>
            <a:pPr algn="ctr"/>
            <a:r>
              <a:rPr lang="en-US" altLang="en-US"/>
              <a:t>Hi-Lo Job Characteristics</a:t>
            </a:r>
          </a:p>
        </p:txBody>
      </p:sp>
      <p:graphicFrame>
        <p:nvGraphicFramePr>
          <p:cNvPr id="57426" name="Group 8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97639080"/>
              </p:ext>
            </p:extLst>
          </p:nvPr>
        </p:nvGraphicFramePr>
        <p:xfrm>
          <a:off x="609600" y="1371600"/>
          <a:ext cx="7772400" cy="428244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Job Characteristic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Skill Variety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Owner-operator of a garage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Spray painter on assembly line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Task Identity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Cabinet maker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Lathe operator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Task Significance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Intensive care nurse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Floor sweeper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Autonomy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Commercial fisherman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Assembly line worker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Feedback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Comedian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defRPr kumimoji="1" sz="2800">
                          <a:solidFill>
                            <a:srgbClr val="333399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400">
                          <a:solidFill>
                            <a:srgbClr val="333399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rgbClr val="333399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 kumimoji="1">
                          <a:solidFill>
                            <a:srgbClr val="333399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Receptionist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en-US" sz="4400" dirty="0"/>
              <a:t>Job Design and Facet Job Satisfaction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281231" y="-762939"/>
            <a:ext cx="4581539" cy="8545818"/>
          </a:xfrm>
          <a:prstGeom prst="rect">
            <a:avLst/>
          </a:prstGeom>
        </p:spPr>
      </p:pic>
      <p:sp>
        <p:nvSpPr>
          <p:cNvPr id="5" name="TextBox 4">
            <a:hlinkClick r:id="rId3"/>
          </p:cNvPr>
          <p:cNvSpPr txBox="1"/>
          <p:nvPr/>
        </p:nvSpPr>
        <p:spPr>
          <a:xfrm>
            <a:off x="0" y="65532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Kinicki</a:t>
            </a:r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et al (2002)</a:t>
            </a:r>
          </a:p>
        </p:txBody>
      </p:sp>
    </p:spTree>
    <p:extLst>
      <p:ext uri="{BB962C8B-B14F-4D97-AF65-F5344CB8AC3E}">
        <p14:creationId xmlns:p14="http://schemas.microsoft.com/office/powerpoint/2010/main" val="206221554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S010286723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Brown brushed metal</Template>
  <TotalTime>4287</TotalTime>
  <Words>690</Words>
  <Application>Microsoft Office PowerPoint</Application>
  <PresentationFormat>On-screen Show (4:3)</PresentationFormat>
  <Paragraphs>160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Monotype Sorts</vt:lpstr>
      <vt:lpstr>Times New Roman</vt:lpstr>
      <vt:lpstr>Wingdings</vt:lpstr>
      <vt:lpstr>TS010286723</vt:lpstr>
      <vt:lpstr>White with Courier font for code slides</vt:lpstr>
      <vt:lpstr>Job Design</vt:lpstr>
      <vt:lpstr>Job Design Methods &amp; Approaches</vt:lpstr>
      <vt:lpstr>Scientific Management</vt:lpstr>
      <vt:lpstr>Post WW2: Job Enlargement &amp; Enrichment</vt:lpstr>
      <vt:lpstr>The Total Job Situation Walker &amp; Guest</vt:lpstr>
      <vt:lpstr>Sociotechnical Systems</vt:lpstr>
      <vt:lpstr>Job Characteristics Model: Hackman &amp; Oldham</vt:lpstr>
      <vt:lpstr>Hi-Lo Job Characteristics</vt:lpstr>
      <vt:lpstr>Job Design and Facet Job Satisfaction</vt:lpstr>
      <vt:lpstr>Growth Need Strength</vt:lpstr>
      <vt:lpstr>Meta Analysis Summary &amp; GNS</vt:lpstr>
      <vt:lpstr>Social Information Processing Model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Workplace Changes</dc:title>
  <dc:creator>Peter Villanova</dc:creator>
  <cp:lastModifiedBy>Dr Villanova</cp:lastModifiedBy>
  <cp:revision>122</cp:revision>
  <cp:lastPrinted>2000-04-15T04:32:50Z</cp:lastPrinted>
  <dcterms:created xsi:type="dcterms:W3CDTF">2000-04-01T17:59:04Z</dcterms:created>
  <dcterms:modified xsi:type="dcterms:W3CDTF">2020-07-25T21:49:01Z</dcterms:modified>
</cp:coreProperties>
</file>